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GEM" initials="E" lastIdx="1" clrIdx="0"/>
  <p:cmAuthor id="1" name="FECAM" initials="F" lastIdx="0" clrIdx="1">
    <p:extLst>
      <p:ext uri="{19B8F6BF-5375-455C-9EA6-DF929625EA0E}">
        <p15:presenceInfo xmlns:p15="http://schemas.microsoft.com/office/powerpoint/2012/main" userId="FEC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33A-273C-418E-AD34-E8F2C2AC7CA2}" type="datetimeFigureOut">
              <a:rPr lang="pt-BR" smtClean="0"/>
              <a:pPr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95AA-D55C-4C8E-A816-47E075E793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33A-273C-418E-AD34-E8F2C2AC7CA2}" type="datetimeFigureOut">
              <a:rPr lang="pt-BR" smtClean="0"/>
              <a:pPr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95AA-D55C-4C8E-A816-47E075E793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33A-273C-418E-AD34-E8F2C2AC7CA2}" type="datetimeFigureOut">
              <a:rPr lang="pt-BR" smtClean="0"/>
              <a:pPr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95AA-D55C-4C8E-A816-47E075E793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33A-273C-418E-AD34-E8F2C2AC7CA2}" type="datetimeFigureOut">
              <a:rPr lang="pt-BR" smtClean="0"/>
              <a:pPr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95AA-D55C-4C8E-A816-47E075E793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33A-273C-418E-AD34-E8F2C2AC7CA2}" type="datetimeFigureOut">
              <a:rPr lang="pt-BR" smtClean="0"/>
              <a:pPr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95AA-D55C-4C8E-A816-47E075E793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33A-273C-418E-AD34-E8F2C2AC7CA2}" type="datetimeFigureOut">
              <a:rPr lang="pt-BR" smtClean="0"/>
              <a:pPr/>
              <a:t>02/08/2017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95AA-D55C-4C8E-A816-47E075E793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33A-273C-418E-AD34-E8F2C2AC7CA2}" type="datetimeFigureOut">
              <a:rPr lang="pt-BR" smtClean="0"/>
              <a:pPr/>
              <a:t>02/08/2017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95AA-D55C-4C8E-A816-47E075E793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33A-273C-418E-AD34-E8F2C2AC7CA2}" type="datetimeFigureOut">
              <a:rPr lang="pt-BR" smtClean="0"/>
              <a:pPr/>
              <a:t>02/08/2017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95AA-D55C-4C8E-A816-47E075E793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33A-273C-418E-AD34-E8F2C2AC7CA2}" type="datetimeFigureOut">
              <a:rPr lang="pt-BR" smtClean="0"/>
              <a:pPr/>
              <a:t>02/08/2017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95AA-D55C-4C8E-A816-47E075E793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33A-273C-418E-AD34-E8F2C2AC7CA2}" type="datetimeFigureOut">
              <a:rPr lang="pt-BR" smtClean="0"/>
              <a:pPr/>
              <a:t>02/08/2017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95AA-D55C-4C8E-A816-47E075E793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A33A-273C-418E-AD34-E8F2C2AC7CA2}" type="datetimeFigureOut">
              <a:rPr lang="pt-BR" smtClean="0"/>
              <a:pPr/>
              <a:t>02/08/2017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795AA-D55C-4C8E-A816-47E075E793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AA33A-273C-418E-AD34-E8F2C2AC7CA2}" type="datetimeFigureOut">
              <a:rPr lang="pt-BR" smtClean="0"/>
              <a:pPr/>
              <a:t>02/08/2017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795AA-D55C-4C8E-A816-47E075E793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116632"/>
            <a:ext cx="86409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Aparajita" pitchFamily="34" charset="0"/>
                <a:cs typeface="Aparajita" pitchFamily="34" charset="0"/>
              </a:rPr>
              <a:t>POLÍTICA DE ATENDIMENTO PARA A PESSOA IDOSA - MUNICÍPIOS </a:t>
            </a:r>
            <a:endParaRPr lang="pt-BR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436096" y="692696"/>
            <a:ext cx="3131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Fundo Municipal do Idoso </a:t>
            </a:r>
            <a:endParaRPr lang="pt-BR" sz="1600" dirty="0">
              <a:solidFill>
                <a:schemeClr val="tx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936171" y="1052736"/>
            <a:ext cx="748883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Políticas Públicas “atendimento segmento idoso”</a:t>
            </a:r>
          </a:p>
        </p:txBody>
      </p:sp>
      <p:sp>
        <p:nvSpPr>
          <p:cNvPr id="8" name="Retângulo 7"/>
          <p:cNvSpPr/>
          <p:nvPr/>
        </p:nvSpPr>
        <p:spPr>
          <a:xfrm>
            <a:off x="467544" y="692696"/>
            <a:ext cx="298884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Conselho Municipal do Idoso  </a:t>
            </a:r>
            <a:endParaRPr lang="pt-BR" sz="1600" dirty="0">
              <a:solidFill>
                <a:schemeClr val="tx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1520" y="1772816"/>
            <a:ext cx="1440160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Saúde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(todos os idosos) </a:t>
            </a:r>
            <a:endParaRPr lang="pt-BR" sz="1100" b="1" dirty="0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763688" y="1772816"/>
            <a:ext cx="1800200" cy="7096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 dirty="0" smtClean="0">
              <a:solidFill>
                <a:schemeClr val="bg1"/>
              </a:solidFill>
            </a:endParaRP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Assistência Social 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(idoso em situação de vulnerabilidade/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risco social )</a:t>
            </a:r>
          </a:p>
          <a:p>
            <a:pPr algn="ctr"/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636778" y="1772816"/>
            <a:ext cx="165530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Esporte e Lazer 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(todos os idosos) </a:t>
            </a:r>
          </a:p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 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565982" y="1772816"/>
            <a:ext cx="1446107" cy="46480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Educação</a:t>
            </a:r>
            <a:endParaRPr lang="pt-BR" sz="1100" b="1" dirty="0" smtClean="0">
              <a:solidFill>
                <a:srgbClr val="FF0000"/>
              </a:solidFill>
            </a:endParaRP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(todos os idosos)</a:t>
            </a:r>
            <a:endParaRPr lang="pt-BR" sz="1100" b="1" dirty="0">
              <a:solidFill>
                <a:schemeClr val="tx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262946" y="3212976"/>
            <a:ext cx="1428734" cy="5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Atendimento farmacológico e</a:t>
            </a:r>
            <a:endParaRPr lang="pt-BR" sz="900" dirty="0">
              <a:solidFill>
                <a:schemeClr val="tx1"/>
              </a:solidFill>
            </a:endParaRPr>
          </a:p>
          <a:p>
            <a:pPr algn="ctr"/>
            <a:r>
              <a:rPr lang="pt-BR" sz="900" dirty="0">
                <a:solidFill>
                  <a:schemeClr val="tx1"/>
                </a:solidFill>
              </a:rPr>
              <a:t>v</a:t>
            </a:r>
            <a:r>
              <a:rPr lang="pt-BR" sz="900" dirty="0" smtClean="0">
                <a:solidFill>
                  <a:schemeClr val="tx1"/>
                </a:solidFill>
              </a:rPr>
              <a:t>acinação </a:t>
            </a:r>
            <a:endParaRPr lang="pt-BR" sz="900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251520" y="3861048"/>
            <a:ext cx="1434311" cy="4559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Grupos hipertensos </a:t>
            </a:r>
            <a:r>
              <a:rPr lang="pt-BR" sz="900" smtClean="0">
                <a:solidFill>
                  <a:schemeClr val="tx1"/>
                </a:solidFill>
              </a:rPr>
              <a:t>e </a:t>
            </a:r>
            <a:r>
              <a:rPr lang="pt-BR" sz="900" dirty="0" smtClean="0">
                <a:solidFill>
                  <a:schemeClr val="tx1"/>
                </a:solidFill>
              </a:rPr>
              <a:t>d</a:t>
            </a:r>
            <a:r>
              <a:rPr lang="pt-BR" sz="900" smtClean="0">
                <a:solidFill>
                  <a:schemeClr val="tx1"/>
                </a:solidFill>
              </a:rPr>
              <a:t>iabéticos </a:t>
            </a:r>
            <a:endParaRPr lang="pt-BR" sz="900" dirty="0">
              <a:solidFill>
                <a:schemeClr val="tx1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251520" y="4392401"/>
            <a:ext cx="1440160" cy="6292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Atendimento fisioterapêutico e odontológico </a:t>
            </a:r>
            <a:endParaRPr lang="pt-BR" sz="900" dirty="0">
              <a:solidFill>
                <a:schemeClr val="tx1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249406" y="2410966"/>
            <a:ext cx="1457080" cy="7416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Consultas gerais: acesso, oferta, p</a:t>
            </a:r>
            <a:r>
              <a:rPr lang="pt-BR" altLang="pt-BR" sz="900" dirty="0" smtClean="0">
                <a:solidFill>
                  <a:schemeClr val="tx1"/>
                </a:solidFill>
              </a:rPr>
              <a:t>lanejamento </a:t>
            </a:r>
            <a:r>
              <a:rPr lang="pt-BR" altLang="pt-BR" sz="900" dirty="0">
                <a:solidFill>
                  <a:schemeClr val="tx1"/>
                </a:solidFill>
              </a:rPr>
              <a:t>e assistência em emergências</a:t>
            </a:r>
            <a:endParaRPr lang="pt-BR" sz="900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1763688" y="3717032"/>
            <a:ext cx="1784919" cy="8791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Proteção Especial de Média Complexidade (CREAS e Centro DIA): PAEFI, Serviço especializado, Situação de rua, Abordagem social (Violação de direitos) 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763688" y="2564904"/>
            <a:ext cx="1773967" cy="10403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Proteção Básica (CRAS): Serviço de convivência e fortalecimento de vínculos  e Serviço de proteção e atendimento integral à família e Atendimento à Domicílio.   </a:t>
            </a:r>
          </a:p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(Proteção e prevenção de violação)</a:t>
            </a:r>
            <a:endParaRPr lang="pt-BR" sz="900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1777345" y="4662988"/>
            <a:ext cx="1773967" cy="9982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Proteção Social Especial de Alta Complexidade:  Instituições de Longa Permanência</a:t>
            </a:r>
          </a:p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(Rompimento de vínculo familiar)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3635896" y="2276873"/>
            <a:ext cx="1656184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>
                <a:solidFill>
                  <a:schemeClr val="tx1"/>
                </a:solidFill>
              </a:rPr>
              <a:t>Atividades </a:t>
            </a:r>
            <a:r>
              <a:rPr lang="pt-BR" sz="900" dirty="0" smtClean="0">
                <a:solidFill>
                  <a:schemeClr val="tx1"/>
                </a:solidFill>
              </a:rPr>
              <a:t>e eventos esportivos em diferente locais e jogos de integração da pessoa idosa </a:t>
            </a:r>
            <a:endParaRPr lang="pt-BR" sz="900" dirty="0">
              <a:solidFill>
                <a:schemeClr val="tx1"/>
              </a:solidFill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5554149" y="3933056"/>
            <a:ext cx="1457941" cy="7299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Cursos de extensão e formação para idosos (parceria com Universidades locais). </a:t>
            </a:r>
            <a:endParaRPr lang="pt-BR" sz="900" dirty="0">
              <a:solidFill>
                <a:schemeClr val="tx1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0" y="6488668"/>
            <a:ext cx="3816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smtClean="0"/>
              <a:t>Fonte: </a:t>
            </a:r>
            <a:r>
              <a:rPr lang="pt-BR" sz="900" dirty="0" smtClean="0"/>
              <a:t>Elaborado pela Federação Catarinense de Municípios – FECAM e revisado Conselho Estadual do Idoso - CEI, julho de 2017.</a:t>
            </a:r>
            <a:endParaRPr lang="pt-BR" sz="900" dirty="0"/>
          </a:p>
        </p:txBody>
      </p:sp>
      <p:sp>
        <p:nvSpPr>
          <p:cNvPr id="35" name="Seta para baixo 34"/>
          <p:cNvSpPr/>
          <p:nvPr/>
        </p:nvSpPr>
        <p:spPr>
          <a:xfrm>
            <a:off x="1115616" y="1484784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Seta para baixo 35"/>
          <p:cNvSpPr/>
          <p:nvPr/>
        </p:nvSpPr>
        <p:spPr>
          <a:xfrm>
            <a:off x="4355977" y="1484784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Seta para baixo 36"/>
          <p:cNvSpPr/>
          <p:nvPr/>
        </p:nvSpPr>
        <p:spPr>
          <a:xfrm>
            <a:off x="6139408" y="1484784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Seta para baixo 37"/>
          <p:cNvSpPr/>
          <p:nvPr/>
        </p:nvSpPr>
        <p:spPr>
          <a:xfrm>
            <a:off x="7956376" y="1484784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Seta para baixo 38"/>
          <p:cNvSpPr/>
          <p:nvPr/>
        </p:nvSpPr>
        <p:spPr>
          <a:xfrm>
            <a:off x="2555776" y="1484784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Seta para baixo 39"/>
          <p:cNvSpPr/>
          <p:nvPr/>
        </p:nvSpPr>
        <p:spPr>
          <a:xfrm>
            <a:off x="4427984" y="476672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eta para baixo 41"/>
          <p:cNvSpPr/>
          <p:nvPr/>
        </p:nvSpPr>
        <p:spPr>
          <a:xfrm>
            <a:off x="1763688" y="476672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Seta para baixo 42"/>
          <p:cNvSpPr/>
          <p:nvPr/>
        </p:nvSpPr>
        <p:spPr>
          <a:xfrm>
            <a:off x="6660232" y="476672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32"/>
          <p:cNvSpPr/>
          <p:nvPr/>
        </p:nvSpPr>
        <p:spPr>
          <a:xfrm>
            <a:off x="5547592" y="2292000"/>
            <a:ext cx="1455912" cy="38091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Educação de Jovens e Adultos - EJA 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5556179" y="2749510"/>
            <a:ext cx="1455911" cy="37121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Alfabetização de Idosos: cursos, oficinas</a:t>
            </a:r>
          </a:p>
        </p:txBody>
      </p:sp>
      <p:sp>
        <p:nvSpPr>
          <p:cNvPr id="45" name="Retângulo 44"/>
          <p:cNvSpPr/>
          <p:nvPr/>
        </p:nvSpPr>
        <p:spPr>
          <a:xfrm>
            <a:off x="5555774" y="3165014"/>
            <a:ext cx="1464498" cy="6977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Trabalho intergeracional: Escola,  </a:t>
            </a:r>
            <a:r>
              <a:rPr lang="pt-BR" sz="900" dirty="0" err="1" smtClean="0">
                <a:solidFill>
                  <a:schemeClr val="tx1"/>
                </a:solidFill>
              </a:rPr>
              <a:t>ILPIs</a:t>
            </a:r>
            <a:r>
              <a:rPr lang="pt-BR" sz="900" dirty="0" smtClean="0">
                <a:solidFill>
                  <a:schemeClr val="tx1"/>
                </a:solidFill>
              </a:rPr>
              <a:t>, centros comunitários</a:t>
            </a:r>
            <a:r>
              <a:rPr lang="pt-BR" sz="900" dirty="0" smtClean="0">
                <a:solidFill>
                  <a:srgbClr val="FF0000"/>
                </a:solidFill>
              </a:rPr>
              <a:t> </a:t>
            </a:r>
            <a:r>
              <a:rPr lang="pt-BR" sz="900" baseline="-250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7" name="Retângulo 46"/>
          <p:cNvSpPr/>
          <p:nvPr/>
        </p:nvSpPr>
        <p:spPr>
          <a:xfrm>
            <a:off x="251520" y="5102340"/>
            <a:ext cx="1440160" cy="7037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Terapias complementares para a promoção da saúde</a:t>
            </a:r>
            <a:endParaRPr lang="pt-BR" sz="900" dirty="0">
              <a:solidFill>
                <a:schemeClr val="tx1"/>
              </a:solidFill>
            </a:endParaRPr>
          </a:p>
        </p:txBody>
      </p:sp>
      <p:sp>
        <p:nvSpPr>
          <p:cNvPr id="48" name="Retângulo 47"/>
          <p:cNvSpPr/>
          <p:nvPr/>
        </p:nvSpPr>
        <p:spPr>
          <a:xfrm>
            <a:off x="3635896" y="2924944"/>
            <a:ext cx="1656183" cy="9361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 dirty="0" smtClean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r>
              <a:rPr lang="pt-BR" sz="900" dirty="0" smtClean="0">
                <a:solidFill>
                  <a:schemeClr val="tx1"/>
                </a:solidFill>
              </a:rPr>
              <a:t>Programas </a:t>
            </a:r>
            <a:r>
              <a:rPr lang="pt-BR" sz="900" dirty="0">
                <a:solidFill>
                  <a:schemeClr val="tx1"/>
                </a:solidFill>
              </a:rPr>
              <a:t>de exercícios </a:t>
            </a:r>
            <a:r>
              <a:rPr lang="pt-BR" sz="900" dirty="0" smtClean="0">
                <a:solidFill>
                  <a:schemeClr val="tx1"/>
                </a:solidFill>
              </a:rPr>
              <a:t>físicos (centros comunitários, academias ao ar livre, praças e outros locais públicos) acessibilidade, baixo custo ou gratuidade, segurança, informação</a:t>
            </a:r>
            <a:endParaRPr lang="pt-BR" sz="900" dirty="0">
              <a:solidFill>
                <a:schemeClr val="tx1"/>
              </a:solidFill>
            </a:endParaRPr>
          </a:p>
          <a:p>
            <a:pPr algn="ctr"/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7101033" y="1769570"/>
            <a:ext cx="1791447" cy="5073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Transporte e Urbanismo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(todos os idosos) </a:t>
            </a:r>
          </a:p>
          <a:p>
            <a:pPr algn="ctr"/>
            <a:r>
              <a:rPr lang="pt-BR" sz="1100" dirty="0" smtClean="0">
                <a:solidFill>
                  <a:schemeClr val="tx1"/>
                </a:solidFill>
              </a:rPr>
              <a:t> </a:t>
            </a:r>
            <a:endParaRPr lang="pt-BR" sz="1100" dirty="0">
              <a:solidFill>
                <a:schemeClr val="tx1"/>
              </a:solidFill>
            </a:endParaRPr>
          </a:p>
        </p:txBody>
      </p:sp>
      <p:sp>
        <p:nvSpPr>
          <p:cNvPr id="51" name="Retângulo 50"/>
          <p:cNvSpPr/>
          <p:nvPr/>
        </p:nvSpPr>
        <p:spPr>
          <a:xfrm>
            <a:off x="7112189" y="2328755"/>
            <a:ext cx="1791448" cy="11002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Melhoraria da </a:t>
            </a:r>
            <a:r>
              <a:rPr lang="pt-BR" sz="900" dirty="0">
                <a:solidFill>
                  <a:schemeClr val="tx1"/>
                </a:solidFill>
              </a:rPr>
              <a:t>acessibilidade </a:t>
            </a:r>
            <a:r>
              <a:rPr lang="pt-BR" sz="900" dirty="0" smtClean="0">
                <a:solidFill>
                  <a:schemeClr val="tx1"/>
                </a:solidFill>
              </a:rPr>
              <a:t>de espaços </a:t>
            </a:r>
            <a:r>
              <a:rPr lang="pt-BR" sz="900" dirty="0">
                <a:solidFill>
                  <a:schemeClr val="tx1"/>
                </a:solidFill>
              </a:rPr>
              <a:t>abertos e prédios: </a:t>
            </a:r>
            <a:r>
              <a:rPr lang="pt-BR" sz="900" dirty="0" smtClean="0">
                <a:solidFill>
                  <a:schemeClr val="tx1"/>
                </a:solidFill>
              </a:rPr>
              <a:t>ruas</a:t>
            </a:r>
            <a:r>
              <a:rPr lang="pt-BR" sz="900" dirty="0">
                <a:solidFill>
                  <a:schemeClr val="tx1"/>
                </a:solidFill>
              </a:rPr>
              <a:t>, </a:t>
            </a:r>
            <a:r>
              <a:rPr lang="pt-BR" sz="900" dirty="0" smtClean="0">
                <a:solidFill>
                  <a:schemeClr val="tx1"/>
                </a:solidFill>
              </a:rPr>
              <a:t>calçadas, calçamentos, iluminação, tráfego, faixas de segurança, ciclovias</a:t>
            </a:r>
            <a:r>
              <a:rPr lang="pt-BR" sz="900" dirty="0">
                <a:solidFill>
                  <a:schemeClr val="tx1"/>
                </a:solidFill>
              </a:rPr>
              <a:t>, banheiros, </a:t>
            </a:r>
            <a:r>
              <a:rPr lang="pt-BR" sz="900" dirty="0" smtClean="0">
                <a:solidFill>
                  <a:schemeClr val="tx1"/>
                </a:solidFill>
              </a:rPr>
              <a:t>bancos, praças </a:t>
            </a:r>
            <a:r>
              <a:rPr lang="pt-BR" sz="900" dirty="0">
                <a:solidFill>
                  <a:schemeClr val="tx1"/>
                </a:solidFill>
              </a:rPr>
              <a:t>e </a:t>
            </a:r>
            <a:r>
              <a:rPr lang="pt-BR" sz="900" dirty="0" smtClean="0">
                <a:solidFill>
                  <a:schemeClr val="tx1"/>
                </a:solidFill>
              </a:rPr>
              <a:t>prédios públicos</a:t>
            </a:r>
          </a:p>
        </p:txBody>
      </p:sp>
      <p:sp>
        <p:nvSpPr>
          <p:cNvPr id="52" name="Retângulo 51"/>
          <p:cNvSpPr/>
          <p:nvPr/>
        </p:nvSpPr>
        <p:spPr>
          <a:xfrm>
            <a:off x="7137292" y="6056785"/>
            <a:ext cx="1741241" cy="6894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Motoristas de ônibus e táxis: cursos,  informações e capacitação para o atendimento à pessoa idosa</a:t>
            </a:r>
            <a:endParaRPr lang="pt-BR" sz="900" dirty="0">
              <a:solidFill>
                <a:schemeClr val="tx1"/>
              </a:solidFill>
            </a:endParaRPr>
          </a:p>
        </p:txBody>
      </p:sp>
      <p:sp>
        <p:nvSpPr>
          <p:cNvPr id="53" name="Retângulo 52"/>
          <p:cNvSpPr/>
          <p:nvPr/>
        </p:nvSpPr>
        <p:spPr>
          <a:xfrm>
            <a:off x="7112188" y="3501008"/>
            <a:ext cx="1791447" cy="9634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pt-BR" altLang="pt-BR" sz="900" dirty="0">
                <a:solidFill>
                  <a:schemeClr val="tx1"/>
                </a:solidFill>
              </a:rPr>
              <a:t>Adequação dos equipamentos sociais urbanos já existentes e </a:t>
            </a:r>
          </a:p>
          <a:p>
            <a:pPr algn="ctr">
              <a:spcBef>
                <a:spcPct val="0"/>
              </a:spcBef>
            </a:pPr>
            <a:r>
              <a:rPr lang="pt-BR" altLang="pt-BR" sz="900" dirty="0">
                <a:solidFill>
                  <a:schemeClr val="tx1"/>
                </a:solidFill>
              </a:rPr>
              <a:t>implantação de novos </a:t>
            </a:r>
            <a:r>
              <a:rPr lang="pt-BR" altLang="pt-BR" sz="900" dirty="0" smtClean="0">
                <a:solidFill>
                  <a:schemeClr val="tx1"/>
                </a:solidFill>
              </a:rPr>
              <a:t>espaços</a:t>
            </a:r>
            <a:endParaRPr lang="pt-BR" altLang="pt-BR" sz="9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4" name="Retângulo 53"/>
          <p:cNvSpPr/>
          <p:nvPr/>
        </p:nvSpPr>
        <p:spPr>
          <a:xfrm>
            <a:off x="3635896" y="3933056"/>
            <a:ext cx="1656183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Eventos de atividade física e  de lazer: </a:t>
            </a:r>
            <a:r>
              <a:rPr lang="pt-BR" altLang="pt-BR" sz="900" dirty="0" smtClean="0">
                <a:solidFill>
                  <a:schemeClr val="tx1"/>
                </a:solidFill>
                <a:cs typeface="Arial" charset="0"/>
              </a:rPr>
              <a:t>promoção, divulgação,  </a:t>
            </a:r>
            <a:r>
              <a:rPr lang="pt-BR" sz="900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acessibilidade (local , transporte e custo) e  </a:t>
            </a:r>
            <a:r>
              <a:rPr lang="pt-BR" sz="900" kern="0" dirty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pt-BR" sz="900" kern="0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pt-BR" sz="900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diversidade de atividades</a:t>
            </a:r>
            <a:endParaRPr lang="pt-BR" sz="900" dirty="0" smtClean="0">
              <a:solidFill>
                <a:schemeClr val="tx1"/>
              </a:solidFill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251520" y="5877272"/>
            <a:ext cx="1457164" cy="504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Programas de  atividades física: UBS,  NASF</a:t>
            </a:r>
          </a:p>
        </p:txBody>
      </p:sp>
      <p:sp>
        <p:nvSpPr>
          <p:cNvPr id="58" name="Retângulo 57"/>
          <p:cNvSpPr/>
          <p:nvPr/>
        </p:nvSpPr>
        <p:spPr>
          <a:xfrm>
            <a:off x="1775791" y="5733255"/>
            <a:ext cx="1775522" cy="5760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Acesso aos  Benefícios</a:t>
            </a:r>
            <a:r>
              <a:rPr lang="pt-BR" sz="900" smtClean="0">
                <a:solidFill>
                  <a:schemeClr val="tx1"/>
                </a:solidFill>
              </a:rPr>
              <a:t>: BPC, </a:t>
            </a:r>
            <a:r>
              <a:rPr lang="pt-BR" sz="900" dirty="0" smtClean="0">
                <a:solidFill>
                  <a:schemeClr val="tx1"/>
                </a:solidFill>
              </a:rPr>
              <a:t>Programa Bolsa Família e Eventuais</a:t>
            </a:r>
          </a:p>
        </p:txBody>
      </p:sp>
      <p:sp>
        <p:nvSpPr>
          <p:cNvPr id="57" name="Retângulo 56"/>
          <p:cNvSpPr/>
          <p:nvPr/>
        </p:nvSpPr>
        <p:spPr>
          <a:xfrm>
            <a:off x="3707904" y="5373216"/>
            <a:ext cx="1800200" cy="115212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Atividades artísticas e culturais; teatro, coral, dança, oficinas de  artesanato </a:t>
            </a:r>
            <a:r>
              <a:rPr lang="pt-BR" sz="900" dirty="0" err="1" smtClean="0">
                <a:solidFill>
                  <a:schemeClr val="tx1"/>
                </a:solidFill>
              </a:rPr>
              <a:t>etc</a:t>
            </a:r>
            <a:r>
              <a:rPr lang="pt-BR" sz="900" dirty="0" smtClean="0">
                <a:solidFill>
                  <a:schemeClr val="tx1"/>
                </a:solidFill>
              </a:rPr>
              <a:t>; </a:t>
            </a:r>
          </a:p>
          <a:p>
            <a:pPr algn="ctr"/>
            <a:endParaRPr lang="pt-BR" sz="900" dirty="0" smtClean="0">
              <a:solidFill>
                <a:schemeClr val="tx1"/>
              </a:solidFill>
            </a:endParaRPr>
          </a:p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Acesso  a museus, exposições, espaços culturais e de memória. </a:t>
            </a:r>
          </a:p>
          <a:p>
            <a:pPr algn="ctr"/>
            <a:endParaRPr lang="pt-BR" sz="900" dirty="0">
              <a:solidFill>
                <a:schemeClr val="tx1"/>
              </a:solidFill>
            </a:endParaRPr>
          </a:p>
        </p:txBody>
      </p:sp>
      <p:sp>
        <p:nvSpPr>
          <p:cNvPr id="61" name="Retângulo 60"/>
          <p:cNvSpPr/>
          <p:nvPr/>
        </p:nvSpPr>
        <p:spPr>
          <a:xfrm>
            <a:off x="5565983" y="4722516"/>
            <a:ext cx="1446107" cy="557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Cursos, palestras, oficinas para pessoas idosas</a:t>
            </a:r>
            <a:endParaRPr lang="pt-BR" sz="900" dirty="0">
              <a:solidFill>
                <a:schemeClr val="tx1"/>
              </a:solidFill>
            </a:endParaRPr>
          </a:p>
        </p:txBody>
      </p:sp>
      <p:sp>
        <p:nvSpPr>
          <p:cNvPr id="62" name="Retângulo 61"/>
          <p:cNvSpPr/>
          <p:nvPr/>
        </p:nvSpPr>
        <p:spPr>
          <a:xfrm>
            <a:off x="5584374" y="5348284"/>
            <a:ext cx="1446107" cy="6730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Confecção de cartilhas e materiais de divulgação com fins educativos</a:t>
            </a:r>
            <a:endParaRPr lang="pt-BR" sz="900" dirty="0">
              <a:solidFill>
                <a:schemeClr val="tx1"/>
              </a:solidFill>
            </a:endParaRPr>
          </a:p>
        </p:txBody>
      </p:sp>
      <p:sp>
        <p:nvSpPr>
          <p:cNvPr id="64" name="Retângulo 63"/>
          <p:cNvSpPr/>
          <p:nvPr/>
        </p:nvSpPr>
        <p:spPr>
          <a:xfrm>
            <a:off x="7133437" y="4573969"/>
            <a:ext cx="1780291" cy="7992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Transporte: </a:t>
            </a:r>
            <a:r>
              <a:rPr lang="pt-BR" sz="900" dirty="0">
                <a:solidFill>
                  <a:schemeClr val="tx1"/>
                </a:solidFill>
              </a:rPr>
              <a:t>gratuidade </a:t>
            </a:r>
            <a:r>
              <a:rPr lang="pt-BR" sz="900" dirty="0" smtClean="0">
                <a:solidFill>
                  <a:schemeClr val="tx1"/>
                </a:solidFill>
              </a:rPr>
              <a:t>em ônibus, prioridade para sentar, serviço especializado, segurança, conforto e informações adequadas</a:t>
            </a:r>
          </a:p>
        </p:txBody>
      </p:sp>
      <p:sp>
        <p:nvSpPr>
          <p:cNvPr id="67" name="Retângulo 66"/>
          <p:cNvSpPr/>
          <p:nvPr/>
        </p:nvSpPr>
        <p:spPr>
          <a:xfrm>
            <a:off x="5593637" y="6093296"/>
            <a:ext cx="1446107" cy="6529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pt-BR" altLang="pt-BR" sz="1200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</a:pPr>
            <a:endParaRPr lang="pt-BR" altLang="pt-BR" sz="1200" dirty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</a:pPr>
            <a:r>
              <a:rPr lang="pt-BR" altLang="pt-BR" sz="900" dirty="0" smtClean="0">
                <a:solidFill>
                  <a:schemeClr val="tx1"/>
                </a:solidFill>
              </a:rPr>
              <a:t>Cursos de inclusão digital: internet e equipamentos diversos, inclusive  </a:t>
            </a:r>
            <a:r>
              <a:rPr lang="pt-BR" altLang="pt-BR" sz="900" dirty="0">
                <a:solidFill>
                  <a:schemeClr val="tx1"/>
                </a:solidFill>
              </a:rPr>
              <a:t>celular </a:t>
            </a:r>
            <a:r>
              <a:rPr lang="pt-BR" altLang="pt-BR" sz="900" dirty="0" smtClean="0">
                <a:solidFill>
                  <a:schemeClr val="tx1"/>
                </a:solidFill>
              </a:rPr>
              <a:t>e caixas eletrônicos</a:t>
            </a:r>
            <a:r>
              <a:rPr lang="pt-BR" altLang="pt-BR" sz="900" b="1" dirty="0">
                <a:solidFill>
                  <a:schemeClr val="tx1"/>
                </a:solidFill>
              </a:rPr>
              <a:t/>
            </a:r>
            <a:br>
              <a:rPr lang="pt-BR" altLang="pt-BR" sz="900" b="1" dirty="0">
                <a:solidFill>
                  <a:schemeClr val="tx1"/>
                </a:solidFill>
              </a:rPr>
            </a:br>
            <a:endParaRPr lang="pt-BR" altLang="pt-BR" sz="9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pt-BR" altLang="pt-BR" sz="1200" dirty="0">
              <a:solidFill>
                <a:srgbClr val="FF0000"/>
              </a:solidFill>
            </a:endParaRPr>
          </a:p>
        </p:txBody>
      </p:sp>
      <p:sp>
        <p:nvSpPr>
          <p:cNvPr id="68" name="Retângulo 67"/>
          <p:cNvSpPr/>
          <p:nvPr/>
        </p:nvSpPr>
        <p:spPr>
          <a:xfrm>
            <a:off x="7133437" y="5454706"/>
            <a:ext cx="1748951" cy="5465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>
                <a:solidFill>
                  <a:schemeClr val="tx1"/>
                </a:solidFill>
              </a:rPr>
              <a:t>Estacionamento</a:t>
            </a:r>
            <a:r>
              <a:rPr lang="pt-BR" sz="900" dirty="0">
                <a:solidFill>
                  <a:schemeClr val="tx1"/>
                </a:solidFill>
              </a:rPr>
              <a:t>: </a:t>
            </a:r>
            <a:r>
              <a:rPr lang="pt-BR" sz="900" dirty="0" smtClean="0">
                <a:solidFill>
                  <a:schemeClr val="tx1"/>
                </a:solidFill>
              </a:rPr>
              <a:t>vagas identificadas nas  ruas e em estacionamentos conforme o CTB</a:t>
            </a:r>
          </a:p>
        </p:txBody>
      </p:sp>
      <p:sp>
        <p:nvSpPr>
          <p:cNvPr id="50" name="Seta para baixo 49"/>
          <p:cNvSpPr/>
          <p:nvPr/>
        </p:nvSpPr>
        <p:spPr>
          <a:xfrm>
            <a:off x="5292080" y="1484784"/>
            <a:ext cx="216024" cy="3312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Retângulo 55"/>
          <p:cNvSpPr/>
          <p:nvPr/>
        </p:nvSpPr>
        <p:spPr>
          <a:xfrm>
            <a:off x="3707904" y="4869160"/>
            <a:ext cx="1800200" cy="4320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Cultura </a:t>
            </a:r>
          </a:p>
          <a:p>
            <a:pPr algn="ctr"/>
            <a:r>
              <a:rPr lang="pt-BR" sz="1100" b="1" dirty="0" smtClean="0">
                <a:solidFill>
                  <a:schemeClr val="tx1"/>
                </a:solidFill>
              </a:rPr>
              <a:t>(todos os idosos) </a:t>
            </a:r>
          </a:p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 </a:t>
            </a:r>
            <a:endParaRPr lang="pt-BR" sz="1200" dirty="0">
              <a:solidFill>
                <a:schemeClr val="tx1"/>
              </a:solidFill>
            </a:endParaRPr>
          </a:p>
        </p:txBody>
      </p:sp>
      <p:cxnSp>
        <p:nvCxnSpPr>
          <p:cNvPr id="71" name="Conector de seta reta 70"/>
          <p:cNvCxnSpPr/>
          <p:nvPr/>
        </p:nvCxnSpPr>
        <p:spPr>
          <a:xfrm>
            <a:off x="3571868" y="785794"/>
            <a:ext cx="1785950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477</Words>
  <Application>Microsoft Office PowerPoint</Application>
  <PresentationFormat>Apresentação na tela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Aparajita</vt:lpstr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EGEM</dc:creator>
  <cp:lastModifiedBy>Acer</cp:lastModifiedBy>
  <cp:revision>100</cp:revision>
  <dcterms:created xsi:type="dcterms:W3CDTF">2017-01-24T12:02:33Z</dcterms:created>
  <dcterms:modified xsi:type="dcterms:W3CDTF">2017-08-02T23:35:22Z</dcterms:modified>
</cp:coreProperties>
</file>