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61" r:id="rId3"/>
    <p:sldId id="258" r:id="rId4"/>
    <p:sldId id="260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9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913E0-9539-4550-922F-809731FF821A}" type="datetimeFigureOut">
              <a:rPr lang="pt-BR" smtClean="0"/>
              <a:t>11/12/2018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5839B-3674-4182-BC24-8BEC1DF85F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730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5839B-3674-4182-BC24-8BEC1DF85F5B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643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5839B-3674-4182-BC24-8BEC1DF85F5B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643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5839B-3674-4182-BC24-8BEC1DF85F5B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643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5839B-3674-4182-BC24-8BEC1DF85F5B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643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5839B-3674-4182-BC24-8BEC1DF85F5B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643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5839B-3674-4182-BC24-8BEC1DF85F5B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643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5839B-3674-4182-BC24-8BEC1DF85F5B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643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5839B-3674-4182-BC24-8BEC1DF85F5B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643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5839B-3674-4182-BC24-8BEC1DF85F5B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643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5839B-3674-4182-BC24-8BEC1DF85F5B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643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5839B-3674-4182-BC24-8BEC1DF85F5B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643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1268-C283-4A64-8363-280FCF3AD8A2}" type="datetimeFigureOut">
              <a:rPr lang="pt-BR" smtClean="0"/>
              <a:t>10/12/2018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E6460-6A05-4554-8023-C35C46FD933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1268-C283-4A64-8363-280FCF3AD8A2}" type="datetimeFigureOut">
              <a:rPr lang="pt-BR" smtClean="0"/>
              <a:t>11/12/2018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6460-6A05-4554-8023-C35C46FD93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1268-C283-4A64-8363-280FCF3AD8A2}" type="datetimeFigureOut">
              <a:rPr lang="pt-BR" smtClean="0"/>
              <a:t>11/12/2018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6460-6A05-4554-8023-C35C46FD93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1268-C283-4A64-8363-280FCF3AD8A2}" type="datetimeFigureOut">
              <a:rPr lang="pt-BR" smtClean="0"/>
              <a:t>11/12/2018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6460-6A05-4554-8023-C35C46FD93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1268-C283-4A64-8363-280FCF3AD8A2}" type="datetimeFigureOut">
              <a:rPr lang="pt-BR" smtClean="0"/>
              <a:t>11/12/2018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6460-6A05-4554-8023-C35C46FD933F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1268-C283-4A64-8363-280FCF3AD8A2}" type="datetimeFigureOut">
              <a:rPr lang="pt-BR" smtClean="0"/>
              <a:t>11/12/2018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6460-6A05-4554-8023-C35C46FD933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1268-C283-4A64-8363-280FCF3AD8A2}" type="datetimeFigureOut">
              <a:rPr lang="pt-BR" smtClean="0"/>
              <a:t>11/12/2018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6460-6A05-4554-8023-C35C46FD933F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1268-C283-4A64-8363-280FCF3AD8A2}" type="datetimeFigureOut">
              <a:rPr lang="pt-BR" smtClean="0"/>
              <a:t>11/12/2018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6460-6A05-4554-8023-C35C46FD93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1268-C283-4A64-8363-280FCF3AD8A2}" type="datetimeFigureOut">
              <a:rPr lang="pt-BR" smtClean="0"/>
              <a:t>11/12/2018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6460-6A05-4554-8023-C35C46FD93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1268-C283-4A64-8363-280FCF3AD8A2}" type="datetimeFigureOut">
              <a:rPr lang="pt-BR" smtClean="0"/>
              <a:t>11/12/2018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6460-6A05-4554-8023-C35C46FD93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1268-C283-4A64-8363-280FCF3AD8A2}" type="datetimeFigureOut">
              <a:rPr lang="pt-BR" smtClean="0"/>
              <a:t>11/12/2018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6460-6A05-4554-8023-C35C46FD93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2971268-C283-4A64-8363-280FCF3AD8A2}" type="datetimeFigureOut">
              <a:rPr lang="pt-BR" smtClean="0"/>
              <a:t>10/12/2018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D0E6460-6A05-4554-8023-C35C46FD933F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Comunicado_Ajuste_Compensacao_INSS.pdf" TargetMode="Externa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Comunicado_Ajuste_Compensacao_INSS.pdf" TargetMode="Externa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municado_Ajuste_Compensacao_INSS.pdf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municado_Ajuste_Compensacao_INSS.pdf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municado_Ajuste_Compensacao_INSS.pdf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municado_Ajuste_Compensacao_INSS.pdf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ANEXOS_PCP_2018_25_09_18.xlsx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Cartilha%20-%20Sistema%20de%20Controle%20Interno%20-%20ultima%20versao.docx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Apresenta&#231;&#227;o%20Relat&#243;rio%20Online_FECAM.pptx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2.dataprev.gov.br/PortalSalInternet/faces/pages/calcContribuicoesEmpresasEOrgaosPublicos/inicio.xhtml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2.dataprev.gov.br/FapWeb/pages/login.xhtml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Comunicado_Ajuste_Compensacao_INSS.pdf" TargetMode="Externa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Comunicado_Ajuste_Compensacao_INSS.pdf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2" name="Picture 8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43608" y="1700808"/>
            <a:ext cx="669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000" b="1" dirty="0" smtClean="0"/>
          </a:p>
          <a:p>
            <a:pPr algn="ctr"/>
            <a:r>
              <a:rPr lang="pt-BR" sz="3000" b="1" dirty="0" smtClean="0"/>
              <a:t>COLEGIADO DE CONTADORES </a:t>
            </a:r>
          </a:p>
          <a:p>
            <a:pPr algn="ctr"/>
            <a:r>
              <a:rPr lang="pt-BR" sz="3000" b="1" dirty="0" smtClean="0"/>
              <a:t>E </a:t>
            </a:r>
          </a:p>
          <a:p>
            <a:pPr algn="ctr"/>
            <a:r>
              <a:rPr lang="pt-BR" sz="3000" b="1" dirty="0" smtClean="0"/>
              <a:t>CONTROLADORES INTERNOS AMURES </a:t>
            </a:r>
          </a:p>
          <a:p>
            <a:pPr algn="ctr"/>
            <a:endParaRPr lang="pt-BR" sz="3000" b="1" dirty="0"/>
          </a:p>
          <a:p>
            <a:pPr algn="ctr"/>
            <a:r>
              <a:rPr lang="pt-BR" sz="3000" b="1" dirty="0" smtClean="0"/>
              <a:t>11.12.2018</a:t>
            </a:r>
            <a:endParaRPr lang="pt-BR" sz="3000" b="1" dirty="0"/>
          </a:p>
          <a:p>
            <a:pPr algn="ctr"/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147696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8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hlinkClick r:id="rId5" action="ppaction://hlinkfile"/>
          </p:cNvPr>
          <p:cNvSpPr txBox="1"/>
          <p:nvPr/>
        </p:nvSpPr>
        <p:spPr>
          <a:xfrm>
            <a:off x="460375" y="1519092"/>
            <a:ext cx="8072065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700" dirty="0" smtClean="0"/>
              <a:t> </a:t>
            </a:r>
            <a:r>
              <a:rPr lang="pt-BR" sz="2800" dirty="0" smtClean="0">
                <a:solidFill>
                  <a:srgbClr val="002060"/>
                </a:solidFill>
              </a:rPr>
              <a:t>NOTAS EXPLICATIVAS</a:t>
            </a:r>
          </a:p>
          <a:p>
            <a:endParaRPr lang="pt-BR" sz="2500" dirty="0"/>
          </a:p>
          <a:p>
            <a:pPr lvl="0" algn="just"/>
            <a:r>
              <a:rPr lang="pt-BR" sz="2500" dirty="0"/>
              <a:t> </a:t>
            </a:r>
            <a:r>
              <a:rPr lang="pt-BR" sz="2800" b="1" dirty="0"/>
              <a:t>Elaboração das Notas Explicativas nos demonstrativos contábeis. Comunicado TCE/SC</a:t>
            </a:r>
            <a:endParaRPr lang="pt-BR" sz="2800" dirty="0"/>
          </a:p>
          <a:p>
            <a:pPr algn="just"/>
            <a:r>
              <a:rPr lang="pt-BR" sz="2800" dirty="0"/>
              <a:t>O Tribunal de Contas do Estado (TCE) passará a exigir com mais efetividade a elaboração das notas explicativas nos demonstrativos contábeis. Objetivo da nota explicativa é deixar mais transparente as informações. TCE/SC orientou buscar os esclarecimentos repassados no último Ciclo de Estudo.  </a:t>
            </a:r>
          </a:p>
        </p:txBody>
      </p:sp>
    </p:spTree>
    <p:extLst>
      <p:ext uri="{BB962C8B-B14F-4D97-AF65-F5344CB8AC3E}">
        <p14:creationId xmlns:p14="http://schemas.microsoft.com/office/powerpoint/2010/main" val="362334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8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hlinkClick r:id="rId5" action="ppaction://hlinkfile"/>
          </p:cNvPr>
          <p:cNvSpPr txBox="1"/>
          <p:nvPr/>
        </p:nvSpPr>
        <p:spPr>
          <a:xfrm>
            <a:off x="460375" y="1519092"/>
            <a:ext cx="807206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 </a:t>
            </a:r>
            <a:r>
              <a:rPr lang="pt-BR" sz="2800" b="1" dirty="0" smtClean="0"/>
              <a:t>Restrições </a:t>
            </a:r>
            <a:r>
              <a:rPr lang="pt-BR" sz="2800" b="1" dirty="0"/>
              <a:t>PCP + IN 20 </a:t>
            </a:r>
            <a:endParaRPr lang="pt-BR" sz="2800" dirty="0"/>
          </a:p>
          <a:p>
            <a:pPr algn="just"/>
            <a:r>
              <a:rPr lang="pt-BR" sz="2600" dirty="0"/>
              <a:t>O grupo levantou que o TCE determinou restrições sobre os pareceres realizados pelos conselhos municipais justificando falta das atas de aprovação documento. Nesse caso, o grupo indica que o parecer encaminhado ao TCE seja procedido também da ata das reuniões devidamente assinadas pelos membros participantes, bem como orienta também a necessidade de que os pareceres tenham claro o resultado definido pelo conselho (Aprovação/Rejeição das Contas</a:t>
            </a:r>
            <a:r>
              <a:rPr lang="pt-BR" sz="28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6113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8" descr="Imagem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hlinkClick r:id="rId6" action="ppaction://hlinkfile"/>
          </p:cNvPr>
          <p:cNvSpPr txBox="1"/>
          <p:nvPr/>
        </p:nvSpPr>
        <p:spPr>
          <a:xfrm>
            <a:off x="460375" y="1519092"/>
            <a:ext cx="807206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 </a:t>
            </a:r>
            <a:r>
              <a:rPr lang="pt-BR" sz="3000" b="1" dirty="0" smtClean="0"/>
              <a:t>Restrições </a:t>
            </a:r>
            <a:r>
              <a:rPr lang="pt-BR" sz="3000" b="1" dirty="0"/>
              <a:t>PCP + IN 20 </a:t>
            </a:r>
            <a:endParaRPr lang="pt-BR" sz="3000" b="1" dirty="0" smtClean="0"/>
          </a:p>
          <a:p>
            <a:endParaRPr lang="pt-BR" sz="2800" dirty="0"/>
          </a:p>
          <a:p>
            <a:pPr marL="514350" indent="-514350" algn="just">
              <a:buAutoNum type="arabicPeriod"/>
            </a:pPr>
            <a:r>
              <a:rPr lang="pt-BR" sz="2600" dirty="0" smtClean="0"/>
              <a:t>ATA LEGIVEL</a:t>
            </a:r>
          </a:p>
          <a:p>
            <a:pPr marL="514350" indent="-514350" algn="just">
              <a:buAutoNum type="arabicPeriod"/>
            </a:pPr>
            <a:endParaRPr lang="pt-BR" sz="2600" dirty="0"/>
          </a:p>
          <a:p>
            <a:pPr marL="514350" indent="-514350" algn="just">
              <a:buAutoNum type="arabicPeriod"/>
            </a:pPr>
            <a:r>
              <a:rPr lang="pt-BR" sz="2600" dirty="0" smtClean="0"/>
              <a:t>ASSINATURA DE TODOS OS MEMBROS DO CONSELHO</a:t>
            </a:r>
          </a:p>
          <a:p>
            <a:pPr marL="514350" indent="-514350" algn="just">
              <a:buAutoNum type="arabicPeriod"/>
            </a:pPr>
            <a:endParaRPr lang="pt-BR" sz="2600" dirty="0"/>
          </a:p>
          <a:p>
            <a:pPr marL="514350" indent="-514350" algn="just">
              <a:buAutoNum type="arabicPeriod"/>
            </a:pPr>
            <a:r>
              <a:rPr lang="pt-BR" sz="2600" dirty="0" smtClean="0"/>
              <a:t>PARECER (APROVAÇÃO / REJEIÇÃO DAS CONTAS DO EXERCÍCIO DE ...........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0666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8" descr="Imagem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hlinkClick r:id="rId6" action="ppaction://hlinkfile"/>
          </p:cNvPr>
          <p:cNvSpPr txBox="1"/>
          <p:nvPr/>
        </p:nvSpPr>
        <p:spPr>
          <a:xfrm>
            <a:off x="460375" y="1519092"/>
            <a:ext cx="807206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2800" b="1" dirty="0"/>
              <a:t>Homologação do SIOPE </a:t>
            </a:r>
            <a:endParaRPr lang="pt-BR" sz="2800" dirty="0"/>
          </a:p>
          <a:p>
            <a:pPr algn="just"/>
            <a:r>
              <a:rPr lang="pt-BR" sz="2800" dirty="0"/>
              <a:t>A preocupação é com a homologação, pelo TCE/SC, das informações lançadas no SIOPE. Como o SIOPE confronta as despesas com o número de matrículas em cada nível de ensino, é inevitável que no seu preenchimento estas despesas sejam realinhadas para não gerar restrições impeditivas de transmissão. Desta forma, o SIOPE e as informações que o Tribunal possui, através do </a:t>
            </a:r>
            <a:r>
              <a:rPr lang="pt-BR" sz="2800" dirty="0" err="1"/>
              <a:t>E-esfinge</a:t>
            </a:r>
            <a:r>
              <a:rPr lang="pt-BR" sz="2800" dirty="0"/>
              <a:t>, ficam divergentes. TCE/SC irá avaliar a situação.</a:t>
            </a:r>
          </a:p>
        </p:txBody>
      </p:sp>
    </p:spTree>
    <p:extLst>
      <p:ext uri="{BB962C8B-B14F-4D97-AF65-F5344CB8AC3E}">
        <p14:creationId xmlns:p14="http://schemas.microsoft.com/office/powerpoint/2010/main" val="46022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8" descr="Imagem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hlinkClick r:id="rId6" action="ppaction://hlinkfile"/>
          </p:cNvPr>
          <p:cNvSpPr txBox="1"/>
          <p:nvPr/>
        </p:nvSpPr>
        <p:spPr>
          <a:xfrm>
            <a:off x="460375" y="1519092"/>
            <a:ext cx="80720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pt-BR" sz="2800" dirty="0" smtClean="0"/>
          </a:p>
          <a:p>
            <a:pPr lvl="0" algn="just"/>
            <a:r>
              <a:rPr lang="pt-BR" sz="2800" dirty="0" smtClean="0"/>
              <a:t>METAS DO PLANO MUNICIPAL DE EDUCAÇÃO – PME.</a:t>
            </a:r>
          </a:p>
          <a:p>
            <a:pPr lvl="0" algn="just"/>
            <a:endParaRPr lang="pt-BR" sz="2800" dirty="0"/>
          </a:p>
          <a:p>
            <a:pPr lvl="0" algn="just"/>
            <a:r>
              <a:rPr lang="pt-BR" sz="2800" dirty="0" smtClean="0"/>
              <a:t>Também </a:t>
            </a:r>
            <a:r>
              <a:rPr lang="pt-BR" sz="2800" dirty="0"/>
              <a:t>foi comentado pelo grupo as dificuldades de cumprir com as metas do plano municipal da educação, já que foi feito sem a avaliação da capacidade de recurso dos municípios.</a:t>
            </a:r>
          </a:p>
        </p:txBody>
      </p:sp>
    </p:spTree>
    <p:extLst>
      <p:ext uri="{BB962C8B-B14F-4D97-AF65-F5344CB8AC3E}">
        <p14:creationId xmlns:p14="http://schemas.microsoft.com/office/powerpoint/2010/main" val="230226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8" descr="Imagem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hlinkClick r:id="rId6" action="ppaction://hlinkfile"/>
          </p:cNvPr>
          <p:cNvSpPr txBox="1"/>
          <p:nvPr/>
        </p:nvSpPr>
        <p:spPr>
          <a:xfrm>
            <a:off x="460375" y="1519092"/>
            <a:ext cx="807206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pt-BR" sz="2800" dirty="0" smtClean="0"/>
          </a:p>
          <a:p>
            <a:pPr lvl="0" algn="ctr"/>
            <a:r>
              <a:rPr lang="pt-BR" sz="2800" b="1" dirty="0" smtClean="0"/>
              <a:t>SOLICITAÇÃO PLANILHAS ABERTAS</a:t>
            </a:r>
          </a:p>
          <a:p>
            <a:pPr lvl="0"/>
            <a:endParaRPr lang="pt-BR" sz="2800" dirty="0"/>
          </a:p>
          <a:p>
            <a:pPr algn="just"/>
            <a:r>
              <a:rPr lang="pt-BR" sz="2800" dirty="0"/>
              <a:t>Foi apresentado o cálculo da RCL no site do TCE/SC divergindo, em alguns Municípios, do valor apurado pela contabilidade. Foi solicitado ao TCE a disponibilização das planilhas “abertas” para que seja possível a conferência. Mesma solicitação para cálculo de limites com pessoal, educação, saúde, etc.</a:t>
            </a:r>
          </a:p>
        </p:txBody>
      </p:sp>
    </p:spTree>
    <p:extLst>
      <p:ext uri="{BB962C8B-B14F-4D97-AF65-F5344CB8AC3E}">
        <p14:creationId xmlns:p14="http://schemas.microsoft.com/office/powerpoint/2010/main" val="40711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8" descr="Imagem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043608" y="1844824"/>
            <a:ext cx="741682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 smtClean="0"/>
              <a:t>DESPESAS COM  PESSOAL</a:t>
            </a:r>
          </a:p>
          <a:p>
            <a:endParaRPr lang="pt-BR" dirty="0"/>
          </a:p>
          <a:p>
            <a:pPr algn="just"/>
            <a:r>
              <a:rPr lang="pt-BR" sz="2600" dirty="0" smtClean="0"/>
              <a:t>REGRAS PARA CALCULO  ACORDO COM O TCE/SC (férias vencidas, abono de </a:t>
            </a:r>
            <a:r>
              <a:rPr lang="pt-BR" sz="2600" dirty="0" err="1" smtClean="0"/>
              <a:t>permanencia</a:t>
            </a:r>
            <a:r>
              <a:rPr lang="pt-BR" sz="2600" dirty="0" smtClean="0"/>
              <a:t>, anulação de empenhos fora do período móvel, </a:t>
            </a:r>
            <a:r>
              <a:rPr lang="pt-BR" sz="2600" dirty="0" err="1" smtClean="0"/>
              <a:t>etc</a:t>
            </a:r>
            <a:r>
              <a:rPr lang="pt-BR" sz="2600" dirty="0" smtClean="0"/>
              <a:t> – </a:t>
            </a:r>
            <a:r>
              <a:rPr lang="pt-BR" sz="2600" dirty="0" err="1" smtClean="0"/>
              <a:t>convenios</a:t>
            </a:r>
            <a:r>
              <a:rPr lang="pt-BR" sz="2600" dirty="0" smtClean="0"/>
              <a:t> – a inclusão no índice de pessoal referente aos serviços </a:t>
            </a:r>
            <a:r>
              <a:rPr lang="pt-BR" sz="2600" dirty="0" err="1" smtClean="0"/>
              <a:t>finanis</a:t>
            </a:r>
            <a:r>
              <a:rPr lang="pt-BR" sz="2600" dirty="0" smtClean="0"/>
              <a:t> – elemento de despesa 34.02 – substituição de mão de obra decorrente de contratação indireta 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5555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8" descr="Imagem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556792"/>
            <a:ext cx="8360097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651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8" descr="Imagem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916832"/>
            <a:ext cx="8216081" cy="388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55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8" descr="Imagem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115616" y="1895682"/>
            <a:ext cx="69127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 </a:t>
            </a:r>
            <a:endParaRPr lang="pt-BR" sz="3000" dirty="0" smtClean="0"/>
          </a:p>
          <a:p>
            <a:pPr lvl="0" algn="ctr"/>
            <a:r>
              <a:rPr lang="pt-BR" sz="3000" b="1" dirty="0" smtClean="0"/>
              <a:t>FGTS DOS ACT´S, COMO ESTÃO PRECEDENDO ( LARA)</a:t>
            </a:r>
          </a:p>
          <a:p>
            <a:pPr lvl="0" algn="just"/>
            <a:endParaRPr lang="pt-BR" sz="2800" dirty="0"/>
          </a:p>
          <a:p>
            <a:pPr algn="just"/>
            <a:r>
              <a:rPr lang="pt-BR" sz="2800" dirty="0"/>
              <a:t>A CEF vem cobrando FGTS dos </a:t>
            </a:r>
            <a:r>
              <a:rPr lang="pt-BR" sz="2800" dirty="0" err="1"/>
              <a:t>ACT´s</a:t>
            </a:r>
            <a:r>
              <a:rPr lang="pt-BR" sz="2800" dirty="0"/>
              <a:t>. A grande questão é a contratação sem a comprovação dos requisitos principais para ACT : temporariedade e excepcional interesse público.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97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8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115616" y="1772816"/>
            <a:ext cx="734481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CNAE PREPONDERTANTE RAT/FAP</a:t>
            </a:r>
          </a:p>
          <a:p>
            <a:pPr algn="ctr"/>
            <a:endParaRPr lang="pt-BR" b="1" dirty="0"/>
          </a:p>
          <a:p>
            <a:pPr algn="ctr"/>
            <a:endParaRPr lang="pt-BR" b="1" dirty="0" smtClean="0"/>
          </a:p>
          <a:p>
            <a:pPr algn="just"/>
            <a:r>
              <a:rPr lang="pt-BR" sz="2500" dirty="0"/>
              <a:t>Em relação a notificação da RFB, na maioria o percentual recolhido está correto, porém o CNAE informado nos dados da empresa na GFIP foi o 8411600 Administração pública em geral, e deveria ser o da educação. Nesse caso só corrigir o CNAE. Do contrário recolher a diferença. Ainda quanto ao FAP, quando tem 0,1568 e o Município arredondou para 0,16 também a RFB apontou, o correto é 0,15. A GFIP só aceita 2 casas após  a vírgula, com o </a:t>
            </a:r>
            <a:r>
              <a:rPr lang="pt-BR" sz="2500" dirty="0" err="1"/>
              <a:t>esocial</a:t>
            </a:r>
            <a:r>
              <a:rPr lang="pt-BR" sz="2500" dirty="0"/>
              <a:t> o sistema aceitará as 4 casas.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341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8" descr="Imagem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115616" y="1895682"/>
            <a:ext cx="691276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 </a:t>
            </a:r>
            <a:endParaRPr lang="pt-BR" sz="3000" dirty="0" smtClean="0"/>
          </a:p>
          <a:p>
            <a:pPr lvl="0" algn="ctr"/>
            <a:r>
              <a:rPr lang="pt-BR" sz="3000" b="1" dirty="0" smtClean="0"/>
              <a:t>EMENDAS IMPOSITIVAS</a:t>
            </a:r>
          </a:p>
          <a:p>
            <a:pPr lvl="0" algn="ctr"/>
            <a:endParaRPr lang="pt-BR" sz="3000" b="1" dirty="0" smtClean="0"/>
          </a:p>
          <a:p>
            <a:pPr algn="just"/>
            <a:r>
              <a:rPr lang="pt-BR" sz="2800" dirty="0" smtClean="0"/>
              <a:t>ALGUNS DOS NOSSOS MUNICÍPIOS JA LEGISLARAM SOBRE ISSO ?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7088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8" descr="Imagem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hlinkClick r:id="rId6" action="ppaction://hlinkfile"/>
          </p:cNvPr>
          <p:cNvSpPr txBox="1"/>
          <p:nvPr/>
        </p:nvSpPr>
        <p:spPr>
          <a:xfrm>
            <a:off x="462964" y="1876997"/>
            <a:ext cx="807206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3200" b="1" dirty="0" smtClean="0"/>
              <a:t>MANUAL DE CONTROLE </a:t>
            </a:r>
            <a:r>
              <a:rPr lang="pt-BR" sz="3200" b="1" dirty="0" smtClean="0">
                <a:hlinkClick r:id="rId6" action="ppaction://hlinkfile"/>
              </a:rPr>
              <a:t>INTERNO</a:t>
            </a:r>
            <a:r>
              <a:rPr lang="pt-BR" sz="3200" b="1" dirty="0" smtClean="0"/>
              <a:t> </a:t>
            </a:r>
          </a:p>
          <a:p>
            <a:pPr lvl="0" algn="ctr"/>
            <a:endParaRPr lang="pt-BR" sz="3200" dirty="0" smtClean="0"/>
          </a:p>
          <a:p>
            <a:pPr algn="just"/>
            <a:r>
              <a:rPr lang="pt-BR" sz="2600" dirty="0" smtClean="0"/>
              <a:t>Sobre </a:t>
            </a:r>
            <a:r>
              <a:rPr lang="pt-BR" sz="2600" dirty="0"/>
              <a:t>o CI nos municípios foi discutida a necessidade de ser construído um manual, respeitando a estrutura no município, contudo dando a devida importância ao controle. </a:t>
            </a:r>
          </a:p>
          <a:p>
            <a:pPr algn="just"/>
            <a:r>
              <a:rPr lang="pt-BR" sz="2600" dirty="0"/>
              <a:t>O </a:t>
            </a:r>
            <a:r>
              <a:rPr lang="pt-BR" sz="2600" dirty="0" err="1"/>
              <a:t>Sr</a:t>
            </a:r>
            <a:r>
              <a:rPr lang="pt-BR" sz="2600" dirty="0"/>
              <a:t> </a:t>
            </a:r>
            <a:r>
              <a:rPr lang="pt-BR" sz="2600" dirty="0" err="1"/>
              <a:t>Leocádio</a:t>
            </a:r>
            <a:r>
              <a:rPr lang="pt-BR" sz="2600" dirty="0"/>
              <a:t> Schroeder do TCE-SC esteve na reunião, mencionou a elaboração do manual e que, até o momento, recebeu apenas a contribuição da AMFRI.</a:t>
            </a:r>
          </a:p>
        </p:txBody>
      </p:sp>
    </p:spTree>
    <p:extLst>
      <p:ext uri="{BB962C8B-B14F-4D97-AF65-F5344CB8AC3E}">
        <p14:creationId xmlns:p14="http://schemas.microsoft.com/office/powerpoint/2010/main" val="246688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8" descr="Imagem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hlinkClick r:id="rId6" action="ppaction://hlinkpres?slideindex=1&amp;slidetitle="/>
          </p:cNvPr>
          <p:cNvSpPr txBox="1"/>
          <p:nvPr/>
        </p:nvSpPr>
        <p:spPr>
          <a:xfrm>
            <a:off x="462964" y="1876997"/>
            <a:ext cx="80720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UMA PROPOSTA PARA O </a:t>
            </a:r>
          </a:p>
          <a:p>
            <a:pPr algn="ctr"/>
            <a:r>
              <a:rPr lang="pt-BR" sz="3200" b="1" dirty="0" smtClean="0"/>
              <a:t>RELATÓRIO</a:t>
            </a:r>
          </a:p>
          <a:p>
            <a:pPr algn="ctr"/>
            <a:r>
              <a:rPr lang="pt-BR" sz="3200" b="1" dirty="0" smtClean="0"/>
              <a:t>DA UNIDADE DE CONTROLE INTERNO</a:t>
            </a:r>
          </a:p>
          <a:p>
            <a:pPr algn="ctr"/>
            <a:r>
              <a:rPr lang="pt-BR" sz="3200" dirty="0" smtClean="0"/>
              <a:t>(ANEXO VII IN-20/2015)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22842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2" name="Picture 8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55576" y="1725799"/>
            <a:ext cx="820891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000" b="1" dirty="0" smtClean="0"/>
          </a:p>
          <a:p>
            <a:pPr algn="just"/>
            <a:r>
              <a:rPr lang="pt-BR" sz="3200" b="1" dirty="0" smtClean="0"/>
              <a:t>1. </a:t>
            </a:r>
            <a:r>
              <a:rPr lang="pt-BR" sz="3000" dirty="0" smtClean="0"/>
              <a:t>Rever </a:t>
            </a:r>
            <a:r>
              <a:rPr lang="pt-BR" sz="3000" dirty="0"/>
              <a:t>o enquadramento no RAT (1%, 2%, 3%) em conformidade com sua atividade preponderante, a fim de verificar se a alíquota permanece a mesma ou se foi reduzida ou majorada. Isso pode implicar apenas na correção do CNAE preponderante na GFIP, ou, no recolhimento da diferença paga a menor na relação alíquota x CNAE preponderante, nos últimos 5 anos:</a:t>
            </a:r>
          </a:p>
          <a:p>
            <a:pPr algn="ctr"/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312018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2" name="Picture 8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43608" y="1700808"/>
            <a:ext cx="734481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romanUcPeriod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Rever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CBOs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(Classificação Brasileira de Ocupação) de todos os Cargos; caso os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CBOs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não estejam corretos, é necessário corrigi-los antes da apuração do CNAE preponderantes;</a:t>
            </a:r>
          </a:p>
          <a:p>
            <a:pPr marL="514350" lvl="0" indent="-514350">
              <a:buFont typeface="+mj-lt"/>
              <a:buAutoNum type="romanUcPeriod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Apurar o CNAE preponderante;</a:t>
            </a:r>
          </a:p>
          <a:p>
            <a:pPr marL="514350" lvl="0" indent="-514350">
              <a:buFont typeface="+mj-lt"/>
              <a:buAutoNum type="romanUcPeriod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Avaliar alíquotas RAT informadas na GFIP;</a:t>
            </a:r>
          </a:p>
          <a:p>
            <a:pPr marL="514350" lvl="0" indent="-514350">
              <a:buFont typeface="+mj-lt"/>
              <a:buAutoNum type="romanUcPeriod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Realizar as retificações necessárias da GFIP, para apenas corrigir a situação, ou calcular o valor a recolher, acrescido de multas e juros, relacionados ao RAT informado a menor.</a:t>
            </a:r>
          </a:p>
          <a:p>
            <a:pPr marL="514350" lvl="0" indent="-514350">
              <a:buFont typeface="+mj-lt"/>
              <a:buAutoNum type="romanUcPeriod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Após gerar as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GFIPs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deverá 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gerar uma GPS complementar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com os novos valores apurados com 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juros e multas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250819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8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827584" y="1700808"/>
            <a:ext cx="777686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700" dirty="0"/>
              <a:t>2 - Em relação ao FAP, o Município deve observar se em todos os últimos cinco anos utilizou a alíquota FAP obtido anualmente mediante CNPJ + senha no site </a:t>
            </a:r>
            <a:r>
              <a:rPr lang="pt-BR" sz="2700" u="sng" dirty="0">
                <a:hlinkClick r:id="rId5"/>
              </a:rPr>
              <a:t>www.previdencia.gov.br</a:t>
            </a:r>
            <a:r>
              <a:rPr lang="pt-BR" sz="2700" dirty="0"/>
              <a:t>, esse informou no campo próprio do FAP na GFIP.  Deve ainda avaliar a forma de arredondamento realizada na GFIP, se atende a legislação ou precisa de retificação. Com base nessas conferências é possível apenas corrigir ou ainda, calcular o valor a recolher, acrescido de multas e juros, relacionados ao FAP</a:t>
            </a:r>
            <a:r>
              <a:rPr lang="pt-BR" sz="2700" dirty="0" smtClean="0"/>
              <a:t>.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137070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8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827584" y="1700808"/>
            <a:ext cx="7776864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700" dirty="0" smtClean="0"/>
              <a:t> </a:t>
            </a:r>
          </a:p>
          <a:p>
            <a:pPr algn="ctr"/>
            <a:r>
              <a:rPr lang="pt-BR" sz="2700" b="1" dirty="0" smtClean="0"/>
              <a:t>NOTA TÉCNICA SEI 01/2018</a:t>
            </a:r>
          </a:p>
          <a:p>
            <a:pPr algn="just"/>
            <a:r>
              <a:rPr lang="pt-BR" sz="2700" dirty="0" smtClean="0"/>
              <a:t> </a:t>
            </a:r>
          </a:p>
          <a:p>
            <a:pPr algn="just"/>
            <a:r>
              <a:rPr lang="pt-BR" sz="2800" dirty="0" smtClean="0"/>
              <a:t>Transações desta natureza são comuns no setor público, e não raro são registradas na forma de encontro de contas (compensação entre ativos e passivos). É o caso, por exemplo, das compensações entre dívida ativa e precatórios ou das compensações de créditos previdenciários com obrigações previdenciárias. 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21803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8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827584" y="1700808"/>
            <a:ext cx="7776864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700" dirty="0" smtClean="0"/>
              <a:t> </a:t>
            </a:r>
          </a:p>
          <a:p>
            <a:pPr algn="ctr"/>
            <a:r>
              <a:rPr lang="pt-BR" sz="2700" b="1" dirty="0" smtClean="0"/>
              <a:t>NOTA TÉCNICA SEI 01/2018</a:t>
            </a:r>
          </a:p>
          <a:p>
            <a:pPr algn="just"/>
            <a:r>
              <a:rPr lang="pt-BR" sz="2700" dirty="0" smtClean="0"/>
              <a:t> </a:t>
            </a:r>
          </a:p>
          <a:p>
            <a:pPr algn="just"/>
            <a:r>
              <a:rPr lang="pt-BR" sz="2800" b="1" dirty="0"/>
              <a:t>orienta-se que </a:t>
            </a:r>
            <a:r>
              <a:rPr lang="pt-BR" sz="2800" b="1" dirty="0" smtClean="0"/>
              <a:t>o registro </a:t>
            </a:r>
            <a:r>
              <a:rPr lang="pt-BR" sz="2800" b="1" dirty="0"/>
              <a:t>em contas orçamentárias e de controle seja realizado como regra geral nas transações </a:t>
            </a:r>
            <a:r>
              <a:rPr lang="pt-BR" sz="2800" b="1" dirty="0" smtClean="0"/>
              <a:t>de compensação </a:t>
            </a:r>
            <a:r>
              <a:rPr lang="pt-BR" sz="2800" b="1" dirty="0"/>
              <a:t>entre ativos e passivos que não envolvem fluxo de recursos financeiros</a:t>
            </a:r>
            <a:r>
              <a:rPr lang="pt-BR" sz="2800" b="1" dirty="0" smtClean="0"/>
              <a:t>. 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209486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8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hlinkClick r:id="rId5" action="ppaction://hlinkfile"/>
          </p:cNvPr>
          <p:cNvSpPr txBox="1"/>
          <p:nvPr/>
        </p:nvSpPr>
        <p:spPr>
          <a:xfrm>
            <a:off x="1511660" y="2420888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700" dirty="0" smtClean="0"/>
              <a:t> </a:t>
            </a:r>
            <a:r>
              <a:rPr lang="pt-BR" sz="2800" dirty="0" smtClean="0">
                <a:solidFill>
                  <a:srgbClr val="002060"/>
                </a:solidFill>
              </a:rPr>
              <a:t>COMUNICADO AJUSTE</a:t>
            </a:r>
          </a:p>
          <a:p>
            <a:pPr algn="ctr"/>
            <a:r>
              <a:rPr lang="pt-BR" sz="2800" dirty="0" smtClean="0">
                <a:solidFill>
                  <a:srgbClr val="002060"/>
                </a:solidFill>
                <a:hlinkClick r:id="rId5" action="ppaction://hlinkfile"/>
              </a:rPr>
              <a:t>COMPENSAÇÃO</a:t>
            </a:r>
            <a:r>
              <a:rPr lang="pt-BR" sz="2800" dirty="0" smtClean="0">
                <a:solidFill>
                  <a:srgbClr val="002060"/>
                </a:solidFill>
              </a:rPr>
              <a:t> INSS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212552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fecam.net.br/images/associacoes/logo/amu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8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0882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wnloads\WhatsApp Image 2018-11-30 at 09.52.32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872208" cy="12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hlinkClick r:id="rId5" action="ppaction://hlinkfile"/>
          </p:cNvPr>
          <p:cNvSpPr txBox="1"/>
          <p:nvPr/>
        </p:nvSpPr>
        <p:spPr>
          <a:xfrm>
            <a:off x="460375" y="1519092"/>
            <a:ext cx="8072065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700" dirty="0" smtClean="0"/>
              <a:t> </a:t>
            </a:r>
            <a:r>
              <a:rPr lang="pt-BR" sz="2800" dirty="0" smtClean="0">
                <a:solidFill>
                  <a:srgbClr val="002060"/>
                </a:solidFill>
              </a:rPr>
              <a:t>NOTAS EXPLICATIVAS</a:t>
            </a:r>
          </a:p>
          <a:p>
            <a:endParaRPr lang="pt-BR" sz="2500" dirty="0"/>
          </a:p>
          <a:p>
            <a:pPr algn="just"/>
            <a:r>
              <a:rPr lang="pt-BR" sz="2500" dirty="0"/>
              <a:t> </a:t>
            </a:r>
            <a:r>
              <a:rPr lang="pt-BR" sz="2500" b="1" dirty="0"/>
              <a:t>COMUNICA, </a:t>
            </a:r>
            <a:r>
              <a:rPr lang="pt-BR" sz="2500" dirty="0"/>
              <a:t>que a partir do exercício de 2018, deverão ser elaboradas e encaminhadas, via Sala Virtual, por ocasião do processo de Prestação de Contas do Prefeito, as Notas Explicativas referentes às seguintes demonstrações contábeis consolidadas: Balanço Orçamentário; Balanço Financeiro; Balanço Patrimonial e Demonstração das Variações Patrimoniais; sendo opcional para a Demonstração dos Fluxos de Caixa e a Demonstração das Mutações do Patrimônio Líquido. 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686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158</TotalTime>
  <Words>849</Words>
  <Application>Microsoft Office PowerPoint</Application>
  <PresentationFormat>Apresentação na tela (4:3)</PresentationFormat>
  <Paragraphs>85</Paragraphs>
  <Slides>22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Executivo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Pedrinho</dc:creator>
  <cp:lastModifiedBy>Pedrinho</cp:lastModifiedBy>
  <cp:revision>33</cp:revision>
  <dcterms:created xsi:type="dcterms:W3CDTF">2018-12-11T01:53:05Z</dcterms:created>
  <dcterms:modified xsi:type="dcterms:W3CDTF">2018-12-11T04:32:03Z</dcterms:modified>
</cp:coreProperties>
</file>