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77650" cy="13716000"/>
  <p:notesSz cx="6858000" cy="9144000"/>
  <p:embeddedFontLst>
    <p:embeddedFont>
      <p:font typeface="Nuni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3C91FDC-5C49-4B5E-943D-2AF306B5AA96}">
  <a:tblStyle styleId="{53C91FDC-5C49-4B5E-943D-2AF306B5AA96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DF6"/>
          </a:solidFill>
        </a:fill>
      </a:tcStyle>
    </a:wholeTbl>
    <a:band1H>
      <a:tcTxStyle/>
      <a:tcStyle>
        <a:tcBdr/>
        <a:fill>
          <a:solidFill>
            <a:srgbClr val="CBDA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A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516" y="-72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216" marR="0" lvl="1" indent="-125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216" marR="0" lvl="1" indent="-125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216" marR="0" lvl="1" indent="-125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31613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7b7849e5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0" name="Google Shape;190;g47b7849e5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7b7849e5d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5" name="Google Shape;205;g47b7849e5d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7b7849e5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1" name="Google Shape;221;g47b7849e5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954ad3a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7" name="Google Shape;227;g4954ad3a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954ad3ab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2" name="Google Shape;232;g4954ad3ab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b7849e5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1" name="Google Shape;241;g47b7849e5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7bceaa30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47bceaa30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7b7849e5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47b7849e5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7b7849e5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7b7849e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954ad3a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954ad3a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7b7849e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" name="Google Shape;99;g47b7849e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65fcd97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0" name="Google Shape;310;g3765fcd97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7e7f3d3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5" name="Google Shape;105;g47e7f3d3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65fcd97c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765fcd97c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b7849e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7b7849e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d4b27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7" name="Google Shape;147;g47d4b27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65fcd9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765fcd9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7b7849e5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3" name="Google Shape;163;g47b7849e5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7b7849e5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6" name="Google Shape;176;g47b7849e5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5400000">
            <a:off x="-16715231" y="-397360"/>
            <a:ext cx="24535151" cy="4304369"/>
            <a:chOff x="0" y="-156114"/>
            <a:chExt cx="24535151" cy="4304369"/>
          </a:xfrm>
        </p:grpSpPr>
        <p:sp>
          <p:nvSpPr>
            <p:cNvPr id="12" name="Google Shape;12;p2"/>
            <p:cNvSpPr/>
            <p:nvPr/>
          </p:nvSpPr>
          <p:spPr>
            <a:xfrm>
              <a:off x="23378291" y="2431564"/>
              <a:ext cx="1134322" cy="1716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079220" y="-88970"/>
              <a:ext cx="1455931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776620" y="-88970"/>
              <a:ext cx="2646748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420244" y="-88970"/>
              <a:ext cx="3003125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677877" y="-88971"/>
              <a:ext cx="2785824" cy="31421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608342" y="-88971"/>
              <a:ext cx="2168684" cy="1925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88519" y="-88734"/>
              <a:ext cx="2811899" cy="1925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589856" y="-88970"/>
              <a:ext cx="4137447" cy="35203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104147" y="-111272"/>
              <a:ext cx="4346058" cy="35203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93019" y="-88970"/>
              <a:ext cx="369415" cy="195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98211" y="-88970"/>
              <a:ext cx="225996" cy="195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02000" y="61758"/>
              <a:ext cx="2646751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21130" y="61996"/>
              <a:ext cx="2985743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29814" y="-88970"/>
              <a:ext cx="2985743" cy="80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75275" y="-88970"/>
              <a:ext cx="943094" cy="80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08571" y="674793"/>
              <a:ext cx="2916204" cy="164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92201" y="-155877"/>
              <a:ext cx="1760153" cy="2112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059" y="190760"/>
              <a:ext cx="5232654" cy="29770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64131" y="-156113"/>
              <a:ext cx="4393864" cy="2112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4131" y="-133574"/>
              <a:ext cx="921364" cy="369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4484" y="-133574"/>
              <a:ext cx="621488" cy="369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885559"/>
              <a:ext cx="447642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-156114"/>
              <a:ext cx="1286433" cy="33421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462804" y="1591817"/>
              <a:ext cx="6988462" cy="1786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776123" y="-125128"/>
              <a:ext cx="2307757" cy="17340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">
  <p:cSld name="2_Defaul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39" name="Google Shape;39;p3"/>
            <p:cNvSpPr/>
            <p:nvPr/>
          </p:nvSpPr>
          <p:spPr>
            <a:xfrm>
              <a:off x="23378291" y="2431564"/>
              <a:ext cx="1134322" cy="1716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3079220" y="-88970"/>
              <a:ext cx="1455931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0776620" y="-88970"/>
              <a:ext cx="2646748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0420244" y="-88970"/>
              <a:ext cx="3003125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677877" y="-88971"/>
              <a:ext cx="2785824" cy="31421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7608342" y="-88971"/>
              <a:ext cx="2168684" cy="1925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4888519" y="-88734"/>
              <a:ext cx="2811899" cy="1925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3589856" y="-88970"/>
              <a:ext cx="4137447" cy="35203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104147" y="-111272"/>
              <a:ext cx="4346058" cy="35203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93019" y="-88970"/>
              <a:ext cx="369415" cy="195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9698211" y="-88970"/>
              <a:ext cx="225996" cy="195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502000" y="61758"/>
              <a:ext cx="2646751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821130" y="61996"/>
              <a:ext cx="2985743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829814" y="-88970"/>
              <a:ext cx="2985743" cy="80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975275" y="-88970"/>
              <a:ext cx="943094" cy="80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608571" y="674793"/>
              <a:ext cx="2916204" cy="164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092201" y="-155877"/>
              <a:ext cx="1760153" cy="2112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43059" y="190760"/>
              <a:ext cx="5232654" cy="29770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264131" y="-156113"/>
              <a:ext cx="4393864" cy="2112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264131" y="-133574"/>
              <a:ext cx="921364" cy="369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34484" y="-133574"/>
              <a:ext cx="621488" cy="369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885559"/>
              <a:ext cx="447642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-156114"/>
              <a:ext cx="1286433" cy="33421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462804" y="1591817"/>
              <a:ext cx="6988462" cy="1786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776123" y="-125128"/>
              <a:ext cx="2307757" cy="17340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 b="0" i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m52.tce.sc.gov.br/limesurvey/index.php/52841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/>
        </p:nvSpPr>
        <p:spPr>
          <a:xfrm>
            <a:off x="2661875" y="2496850"/>
            <a:ext cx="19053900" cy="47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Uma proposta para o Relatório da Unidade de Controle Interno </a:t>
            </a:r>
            <a:r>
              <a:rPr lang="en-US" sz="10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(Anexo VII IN-20/2015)</a:t>
            </a:r>
            <a:endParaRPr sz="10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9" name="Google Shape;69;p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70" name="Google Shape;70;p4"/>
            <p:cNvSpPr/>
            <p:nvPr/>
          </p:nvSpPr>
          <p:spPr>
            <a:xfrm>
              <a:off x="23378291" y="2431564"/>
              <a:ext cx="1134322" cy="1716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3079220" y="-88970"/>
              <a:ext cx="1455931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0776620" y="-88970"/>
              <a:ext cx="2646748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0420244" y="-88970"/>
              <a:ext cx="3003125" cy="4233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7677877" y="-88971"/>
              <a:ext cx="2785824" cy="31421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7608342" y="-88971"/>
              <a:ext cx="2168684" cy="1925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4888519" y="-88734"/>
              <a:ext cx="2811899" cy="1925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3589856" y="-88970"/>
              <a:ext cx="4137447" cy="35203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1104147" y="-111272"/>
              <a:ext cx="4346058" cy="35203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793019" y="-88970"/>
              <a:ext cx="369415" cy="195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698211" y="-88970"/>
              <a:ext cx="225996" cy="195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502000" y="61758"/>
              <a:ext cx="2646751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821130" y="61996"/>
              <a:ext cx="2985743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829814" y="-88970"/>
              <a:ext cx="2985743" cy="80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975275" y="-88970"/>
              <a:ext cx="943094" cy="80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08571" y="674793"/>
              <a:ext cx="2916204" cy="1642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092201" y="-155877"/>
              <a:ext cx="1760153" cy="2112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43059" y="190760"/>
              <a:ext cx="5232654" cy="29770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264131" y="-156113"/>
              <a:ext cx="4393864" cy="21121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264131" y="-133574"/>
              <a:ext cx="921364" cy="369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34484" y="-133574"/>
              <a:ext cx="621488" cy="369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0" y="885559"/>
              <a:ext cx="447642" cy="2259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0" y="-156114"/>
              <a:ext cx="1286433" cy="33421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462804" y="1591817"/>
              <a:ext cx="6988462" cy="1786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9776123" y="-125128"/>
              <a:ext cx="2307757" cy="17340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l="14420" t="9453" r="15132" b="10769"/>
          <a:stretch/>
        </p:blipFill>
        <p:spPr>
          <a:xfrm>
            <a:off x="19261300" y="9319700"/>
            <a:ext cx="4833549" cy="41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>
            <a:off x="377750" y="10432050"/>
            <a:ext cx="17145000" cy="1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Nunito"/>
                <a:ea typeface="Nunito"/>
                <a:cs typeface="Nunito"/>
                <a:sym typeface="Nunito"/>
              </a:rPr>
              <a:t>Diretoria de Controle de Municípios (</a:t>
            </a:r>
            <a:r>
              <a:rPr lang="en-US" sz="5500" b="1">
                <a:latin typeface="Nunito"/>
                <a:ea typeface="Nunito"/>
                <a:cs typeface="Nunito"/>
                <a:sym typeface="Nunito"/>
              </a:rPr>
              <a:t>DMU</a:t>
            </a:r>
            <a:r>
              <a:rPr lang="en-US" sz="5500">
                <a:latin typeface="Nunito"/>
                <a:ea typeface="Nunito"/>
                <a:cs typeface="Nunito"/>
                <a:sym typeface="Nunito"/>
              </a:rPr>
              <a:t>)</a:t>
            </a:r>
            <a:endParaRPr sz="5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Nunito"/>
                <a:ea typeface="Nunito"/>
                <a:cs typeface="Nunito"/>
                <a:sym typeface="Nunito"/>
              </a:rPr>
              <a:t>Coordenadoria de Controle de Atos de Gestão (</a:t>
            </a:r>
            <a:r>
              <a:rPr lang="en-US" sz="5500" b="1">
                <a:latin typeface="Nunito"/>
                <a:ea typeface="Nunito"/>
                <a:cs typeface="Nunito"/>
                <a:sym typeface="Nunito"/>
              </a:rPr>
              <a:t>CGEM</a:t>
            </a:r>
            <a:r>
              <a:rPr lang="en-US" sz="5500">
                <a:latin typeface="Nunito"/>
                <a:ea typeface="Nunito"/>
                <a:cs typeface="Nunito"/>
                <a:sym typeface="Nunito"/>
              </a:rPr>
              <a:t>)</a:t>
            </a:r>
            <a:endParaRPr sz="5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/>
        </p:nvSpPr>
        <p:spPr>
          <a:xfrm>
            <a:off x="1431300" y="896565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5000" strike="sng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-Mais abundantes (90%)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+demorada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2462250" y="3816150"/>
            <a:ext cx="5196900" cy="5149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1468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 t="27364" b="14461"/>
          <a:stretch/>
        </p:blipFill>
        <p:spPr>
          <a:xfrm>
            <a:off x="2462250" y="6790250"/>
            <a:ext cx="5196898" cy="21754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3"/>
          <p:cNvGraphicFramePr/>
          <p:nvPr/>
        </p:nvGraphicFramePr>
        <p:xfrm>
          <a:off x="14942290" y="3733642"/>
          <a:ext cx="5196800" cy="5156995"/>
        </p:xfrm>
        <a:graphic>
          <a:graphicData uri="http://schemas.openxmlformats.org/drawingml/2006/table">
            <a:tbl>
              <a:tblPr firstRow="1" bandRow="1">
                <a:noFill/>
                <a:tableStyleId>{53C91FDC-5C49-4B5E-943D-2AF306B5AA96}</a:tableStyleId>
              </a:tblPr>
              <a:tblGrid>
                <a:gridCol w="1681800"/>
                <a:gridCol w="1950900"/>
                <a:gridCol w="1564100"/>
              </a:tblGrid>
              <a:tr h="120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Ente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7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UG</a:t>
                      </a:r>
                      <a:endParaRPr sz="57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Apontamentos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Prefeitura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FMS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80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Blumenau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Instituto Previdência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 t="13439" b="10416"/>
          <a:stretch/>
        </p:blipFill>
        <p:spPr>
          <a:xfrm>
            <a:off x="2698900" y="3919750"/>
            <a:ext cx="4723600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/>
        </p:nvSpPr>
        <p:spPr>
          <a:xfrm>
            <a:off x="1565225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NÃO ESTRUTURADOS</a:t>
            </a:r>
            <a:endParaRPr sz="50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13911300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9534F"/>
                </a:solidFill>
                <a:latin typeface="Nunito"/>
                <a:ea typeface="Nunito"/>
                <a:cs typeface="Nunito"/>
                <a:sym typeface="Nunito"/>
              </a:rPr>
              <a:t>ESTRUTURADOS</a:t>
            </a:r>
            <a:endParaRPr sz="5000" b="1">
              <a:solidFill>
                <a:srgbClr val="D953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13660700" y="8965650"/>
            <a:ext cx="79086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-Menos abundantes (10%)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+rápida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5">
            <a:alphaModFix/>
          </a:blip>
          <a:srcRect l="4862" t="21997" r="5596" b="23117"/>
          <a:stretch/>
        </p:blipFill>
        <p:spPr>
          <a:xfrm>
            <a:off x="8176463" y="5220613"/>
            <a:ext cx="6248512" cy="2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/>
        </p:nvSpPr>
        <p:spPr>
          <a:xfrm>
            <a:off x="0" y="688225"/>
            <a:ext cx="2437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SOLUÇÃO: OBTER DADOS ESTRUTURADOS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0937" y="3029104"/>
            <a:ext cx="3068576" cy="32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/>
        </p:nvSpPr>
        <p:spPr>
          <a:xfrm>
            <a:off x="1431300" y="896565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5000" strike="sng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-Mais abundantes (90%)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+demorada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2462250" y="3816150"/>
            <a:ext cx="5196900" cy="5149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1468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t="27364" b="14461"/>
          <a:stretch/>
        </p:blipFill>
        <p:spPr>
          <a:xfrm>
            <a:off x="2462250" y="6790250"/>
            <a:ext cx="5196898" cy="21754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14"/>
          <p:cNvGraphicFramePr/>
          <p:nvPr/>
        </p:nvGraphicFramePr>
        <p:xfrm>
          <a:off x="14942290" y="3733642"/>
          <a:ext cx="5196800" cy="5156995"/>
        </p:xfrm>
        <a:graphic>
          <a:graphicData uri="http://schemas.openxmlformats.org/drawingml/2006/table">
            <a:tbl>
              <a:tblPr firstRow="1" bandRow="1">
                <a:noFill/>
                <a:tableStyleId>{53C91FDC-5C49-4B5E-943D-2AF306B5AA96}</a:tableStyleId>
              </a:tblPr>
              <a:tblGrid>
                <a:gridCol w="1681800"/>
                <a:gridCol w="1950900"/>
                <a:gridCol w="1564100"/>
              </a:tblGrid>
              <a:tr h="120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Ente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7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UG</a:t>
                      </a:r>
                      <a:endParaRPr sz="57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Apontamentos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Prefeitura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FMS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80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Blumenau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Instituto Previdência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211" name="Google Shape;211;p14"/>
          <p:cNvPicPr preferRelativeResize="0"/>
          <p:nvPr/>
        </p:nvPicPr>
        <p:blipFill rotWithShape="1">
          <a:blip r:embed="rId4">
            <a:alphaModFix/>
          </a:blip>
          <a:srcRect t="13439" b="10416"/>
          <a:stretch/>
        </p:blipFill>
        <p:spPr>
          <a:xfrm>
            <a:off x="2698900" y="3919750"/>
            <a:ext cx="4723600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 txBox="1"/>
          <p:nvPr/>
        </p:nvSpPr>
        <p:spPr>
          <a:xfrm>
            <a:off x="1565225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NÃO ESTRUTURADOS</a:t>
            </a:r>
            <a:endParaRPr sz="50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3911300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9534F"/>
                </a:solidFill>
                <a:latin typeface="Nunito"/>
                <a:ea typeface="Nunito"/>
                <a:cs typeface="Nunito"/>
                <a:sym typeface="Nunito"/>
              </a:rPr>
              <a:t>ESTRUTURADOS</a:t>
            </a:r>
            <a:endParaRPr sz="5000" b="1">
              <a:solidFill>
                <a:srgbClr val="D953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13660700" y="8965650"/>
            <a:ext cx="79086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-Menos abundantes (10%)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+rápida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5">
            <a:alphaModFix/>
          </a:blip>
          <a:srcRect l="4862" t="21997" r="5596" b="23117"/>
          <a:stretch/>
        </p:blipFill>
        <p:spPr>
          <a:xfrm>
            <a:off x="8176463" y="5220613"/>
            <a:ext cx="6248512" cy="2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0" y="688225"/>
            <a:ext cx="2437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SOLUÇÃO: OBTER DADOS ESTRUTURADOS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0937" y="3029104"/>
            <a:ext cx="3068576" cy="32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7">
            <a:alphaModFix/>
          </a:blip>
          <a:srcRect l="35890" t="15855" r="32544" b="14540"/>
          <a:stretch/>
        </p:blipFill>
        <p:spPr>
          <a:xfrm>
            <a:off x="10104450" y="6512625"/>
            <a:ext cx="1894575" cy="41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175" y="0"/>
            <a:ext cx="21765299" cy="147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13368125" y="14237900"/>
            <a:ext cx="9703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https://knowyourmeme.com/memes/futurama-fry-not-sure-if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/>
          <p:nvPr/>
        </p:nvSpPr>
        <p:spPr>
          <a:xfrm>
            <a:off x="0" y="3528400"/>
            <a:ext cx="24377700" cy="5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Premissa básica:</a:t>
            </a:r>
            <a:endParaRPr sz="9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Facilitar a vida de todos.</a:t>
            </a:r>
            <a:endParaRPr sz="9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/>
        </p:nvSpPr>
        <p:spPr>
          <a:xfrm>
            <a:off x="0" y="688225"/>
            <a:ext cx="2437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RESUMO DO PROCESSO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l="35890" t="15855" r="32544" b="14540"/>
          <a:stretch/>
        </p:blipFill>
        <p:spPr>
          <a:xfrm>
            <a:off x="2841875" y="8209850"/>
            <a:ext cx="1697250" cy="37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/>
          <p:nvPr/>
        </p:nvSpPr>
        <p:spPr>
          <a:xfrm>
            <a:off x="177625" y="7282300"/>
            <a:ext cx="8229600" cy="927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875" y="2337313"/>
            <a:ext cx="7299039" cy="4944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8" name="Google Shape;238;p17"/>
          <p:cNvSpPr txBox="1"/>
          <p:nvPr/>
        </p:nvSpPr>
        <p:spPr>
          <a:xfrm>
            <a:off x="784600" y="1278600"/>
            <a:ext cx="49401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Formulário</a:t>
            </a:r>
            <a:endParaRPr sz="4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/>
          <p:nvPr/>
        </p:nvSpPr>
        <p:spPr>
          <a:xfrm>
            <a:off x="14799050" y="2493338"/>
            <a:ext cx="5196900" cy="5149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1468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4" name="Google Shape;244;p18"/>
          <p:cNvGraphicFramePr/>
          <p:nvPr/>
        </p:nvGraphicFramePr>
        <p:xfrm>
          <a:off x="14661765" y="8209892"/>
          <a:ext cx="5960100" cy="4167640"/>
        </p:xfrm>
        <a:graphic>
          <a:graphicData uri="http://schemas.openxmlformats.org/drawingml/2006/table">
            <a:tbl>
              <a:tblPr firstRow="1" bandRow="1">
                <a:noFill/>
                <a:tableStyleId>{53C91FDC-5C49-4B5E-943D-2AF306B5AA96}</a:tableStyleId>
              </a:tblPr>
              <a:tblGrid>
                <a:gridCol w="1928825"/>
                <a:gridCol w="2237450"/>
                <a:gridCol w="1793825"/>
              </a:tblGrid>
              <a:tr h="1242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Ente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7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UG</a:t>
                      </a:r>
                      <a:endParaRPr sz="57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Apontamentos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66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Prefeitura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66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FMS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117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Blumenau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Instituto Previdência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 t="13439" b="10416"/>
          <a:stretch/>
        </p:blipFill>
        <p:spPr>
          <a:xfrm>
            <a:off x="15035700" y="2596959"/>
            <a:ext cx="4723600" cy="48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/>
        </p:nvSpPr>
        <p:spPr>
          <a:xfrm>
            <a:off x="0" y="688225"/>
            <a:ext cx="2437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RESUMO DO PROCESSO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4">
            <a:alphaModFix/>
          </a:blip>
          <a:srcRect l="35890" t="15855" r="32544" b="14540"/>
          <a:stretch/>
        </p:blipFill>
        <p:spPr>
          <a:xfrm>
            <a:off x="2841875" y="8209850"/>
            <a:ext cx="1697250" cy="37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717775" y="3350313"/>
            <a:ext cx="8791575" cy="87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/>
          <p:nvPr/>
        </p:nvSpPr>
        <p:spPr>
          <a:xfrm>
            <a:off x="177625" y="7282300"/>
            <a:ext cx="5960100" cy="927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18"/>
          <p:cNvPicPr preferRelativeResize="0"/>
          <p:nvPr/>
        </p:nvPicPr>
        <p:blipFill rotWithShape="1">
          <a:blip r:embed="rId6">
            <a:alphaModFix/>
          </a:blip>
          <a:srcRect b="45196"/>
          <a:stretch/>
        </p:blipFill>
        <p:spPr>
          <a:xfrm>
            <a:off x="21169000" y="9298175"/>
            <a:ext cx="1524000" cy="15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7">
            <a:alphaModFix/>
          </a:blip>
          <a:srcRect l="6476" t="6630" r="6823" b="6473"/>
          <a:stretch/>
        </p:blipFill>
        <p:spPr>
          <a:xfrm>
            <a:off x="20445725" y="3184100"/>
            <a:ext cx="3556473" cy="356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875" y="2337313"/>
            <a:ext cx="7299039" cy="4944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3" name="Google Shape;253;p18"/>
          <p:cNvSpPr txBox="1"/>
          <p:nvPr/>
        </p:nvSpPr>
        <p:spPr>
          <a:xfrm>
            <a:off x="784600" y="1278600"/>
            <a:ext cx="49401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Formulário</a:t>
            </a:r>
            <a:endParaRPr sz="4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/>
        </p:nvSpPr>
        <p:spPr>
          <a:xfrm>
            <a:off x="-25" y="521125"/>
            <a:ext cx="24377700" cy="24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EXEMPLO DE FUNCIONAMENTO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4582475" y="2820625"/>
            <a:ext cx="8664900" cy="9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Nunito"/>
                <a:ea typeface="Nunito"/>
                <a:cs typeface="Nunito"/>
                <a:sym typeface="Nunito"/>
              </a:rPr>
              <a:t>I - Informações sobre o funcionamento do Sistema de Controle Interno...</a:t>
            </a:r>
            <a:endParaRPr sz="3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>
                <a:latin typeface="Nunito"/>
                <a:ea typeface="Nunito"/>
                <a:cs typeface="Nunito"/>
                <a:sym typeface="Nunito"/>
              </a:rPr>
              <a:t> Este Órgão de Contole Interno está subordinado à seguinte estrutura organizacional: </a:t>
            </a:r>
            <a:r>
              <a:rPr lang="en-US" sz="36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Chefe do Poder Executivo - Prefeito(a) </a:t>
            </a:r>
            <a:endParaRPr sz="360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>
                <a:latin typeface="Nunito"/>
                <a:ea typeface="Nunito"/>
                <a:cs typeface="Nunito"/>
                <a:sym typeface="Nunito"/>
              </a:rPr>
              <a:t>  A unidade possui pessoal atuando em seu Controle Interno? </a:t>
            </a:r>
            <a:r>
              <a:rPr lang="en-US" sz="3600">
                <a:highlight>
                  <a:srgbClr val="00FF00"/>
                </a:highlight>
                <a:latin typeface="Nunito"/>
                <a:ea typeface="Nunito"/>
                <a:cs typeface="Nunito"/>
                <a:sym typeface="Nunito"/>
              </a:rPr>
              <a:t>Sim</a:t>
            </a:r>
            <a:r>
              <a:rPr lang="en-US" sz="3600">
                <a:latin typeface="Nunito"/>
                <a:ea typeface="Nunito"/>
                <a:cs typeface="Nunito"/>
                <a:sym typeface="Nunito"/>
              </a:rPr>
              <a:t>.</a:t>
            </a:r>
            <a:endParaRPr sz="36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600">
                <a:latin typeface="Nunito"/>
                <a:ea typeface="Nunito"/>
                <a:cs typeface="Nunito"/>
                <a:sym typeface="Nunito"/>
              </a:rPr>
              <a:t> Nesta unidade, foram realizados os seguintes procedimentos de controle: </a:t>
            </a:r>
            <a:r>
              <a:rPr lang="en-US" sz="3600">
                <a:highlight>
                  <a:srgbClr val="78E0E6"/>
                </a:highlight>
                <a:latin typeface="Nunito"/>
                <a:ea typeface="Nunito"/>
                <a:cs typeface="Nunito"/>
                <a:sym typeface="Nunito"/>
              </a:rPr>
              <a:t>Orientações aos gestores acerca de normas, procedimentos, etc</a:t>
            </a:r>
            <a:r>
              <a:rPr lang="en-US" sz="3600">
                <a:latin typeface="Nunito"/>
                <a:ea typeface="Nunito"/>
                <a:cs typeface="Nunito"/>
                <a:sym typeface="Nunito"/>
              </a:rPr>
              <a:t>; </a:t>
            </a:r>
            <a:r>
              <a:rPr lang="en-US" sz="3600">
                <a:highlight>
                  <a:srgbClr val="FF9900"/>
                </a:highlight>
                <a:latin typeface="Nunito"/>
                <a:ea typeface="Nunito"/>
                <a:cs typeface="Nunito"/>
                <a:sym typeface="Nunito"/>
              </a:rPr>
              <a:t>Acompanhamento do envio de dados e informações ao e-Sfinge; </a:t>
            </a:r>
            <a:endParaRPr sz="3600">
              <a:highlight>
                <a:srgbClr val="FF99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387150" y="2267550"/>
            <a:ext cx="9899700" cy="3000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A qual estrutura organizacional o Órgão Central de Controle Interno está subordinado diretamente?</a:t>
            </a:r>
            <a:endParaRPr sz="3000" b="1"/>
          </a:p>
          <a:p>
            <a:pPr marL="469900" marR="1397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highlight>
                  <a:srgbClr val="FFFF00"/>
                </a:highlight>
              </a:rPr>
              <a:t>Chefe do Poder Executivo - Prefeito(a)</a:t>
            </a:r>
            <a:endParaRPr sz="3000">
              <a:highlight>
                <a:srgbClr val="FFFF00"/>
              </a:highlight>
            </a:endParaRPr>
          </a:p>
          <a:p>
            <a:pPr marL="469900" marR="1397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000"/>
              <a:t>Secretário(a) Municipal</a:t>
            </a:r>
            <a:endParaRPr sz="3000"/>
          </a:p>
          <a:p>
            <a:pPr marL="469900" marR="13970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3000"/>
              <a:t>Diretor ou outro agente de segundo escalão</a:t>
            </a:r>
            <a:endParaRPr sz="3000"/>
          </a:p>
        </p:txBody>
      </p:sp>
      <p:pic>
        <p:nvPicPr>
          <p:cNvPr id="261" name="Google Shape;2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50" y="5678050"/>
            <a:ext cx="9899700" cy="25895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2" name="Google Shape;262;p19"/>
          <p:cNvSpPr/>
          <p:nvPr/>
        </p:nvSpPr>
        <p:spPr>
          <a:xfrm>
            <a:off x="2654700" y="7484850"/>
            <a:ext cx="1124700" cy="626700"/>
          </a:xfrm>
          <a:prstGeom prst="rect">
            <a:avLst/>
          </a:prstGeom>
          <a:noFill/>
          <a:ln w="152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50" y="8678050"/>
            <a:ext cx="9899676" cy="32802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4" name="Google Shape;264;p19"/>
          <p:cNvSpPr/>
          <p:nvPr/>
        </p:nvSpPr>
        <p:spPr>
          <a:xfrm>
            <a:off x="718975" y="10600400"/>
            <a:ext cx="9144000" cy="626700"/>
          </a:xfrm>
          <a:prstGeom prst="rect">
            <a:avLst/>
          </a:prstGeom>
          <a:noFill/>
          <a:ln w="76200" cap="flat" cmpd="sng">
            <a:solidFill>
              <a:srgbClr val="78E0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608375" y="11411575"/>
            <a:ext cx="9033300" cy="368700"/>
          </a:xfrm>
          <a:prstGeom prst="rect">
            <a:avLst/>
          </a:prstGeom>
          <a:noFill/>
          <a:ln w="38100" cap="flat" cmpd="sng">
            <a:solidFill>
              <a:srgbClr val="D953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19"/>
          <p:cNvCxnSpPr/>
          <p:nvPr/>
        </p:nvCxnSpPr>
        <p:spPr>
          <a:xfrm>
            <a:off x="7595425" y="3631800"/>
            <a:ext cx="6950100" cy="2562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19"/>
          <p:cNvCxnSpPr>
            <a:endCxn id="259" idx="1"/>
          </p:cNvCxnSpPr>
          <p:nvPr/>
        </p:nvCxnSpPr>
        <p:spPr>
          <a:xfrm rot="10800000" flipH="1">
            <a:off x="3779475" y="7466425"/>
            <a:ext cx="10803000" cy="55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19"/>
          <p:cNvCxnSpPr/>
          <p:nvPr/>
        </p:nvCxnSpPr>
        <p:spPr>
          <a:xfrm rot="10800000" flipH="1">
            <a:off x="9862975" y="9752300"/>
            <a:ext cx="4645800" cy="848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19"/>
          <p:cNvCxnSpPr/>
          <p:nvPr/>
        </p:nvCxnSpPr>
        <p:spPr>
          <a:xfrm rot="10800000" flipH="1">
            <a:off x="9641675" y="11042900"/>
            <a:ext cx="4977600" cy="58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/>
        </p:nvSpPr>
        <p:spPr>
          <a:xfrm>
            <a:off x="-25" y="840775"/>
            <a:ext cx="243777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EXEMPLO DE FUNCIONAMENTO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0" y="3937000"/>
            <a:ext cx="24377700" cy="4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</a:t>
            </a:r>
            <a:r>
              <a:rPr lang="en-US" sz="9600" u="sng">
                <a:solidFill>
                  <a:schemeClr val="hlink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3"/>
              </a:rPr>
              <a:t>vm52</a:t>
            </a:r>
            <a:r>
              <a:rPr lang="en-US" sz="9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.tce.sc.gov.br</a:t>
            </a:r>
            <a:r>
              <a:rPr lang="en-US" sz="9600" u="sng">
                <a:solidFill>
                  <a:schemeClr val="hlink"/>
                </a:solidFill>
                <a:highlight>
                  <a:srgbClr val="00FF00"/>
                </a:highlight>
                <a:latin typeface="Nunito"/>
                <a:ea typeface="Nunito"/>
                <a:cs typeface="Nunito"/>
                <a:sym typeface="Nunito"/>
                <a:hlinkClick r:id="rId3"/>
              </a:rPr>
              <a:t>/limesurvey</a:t>
            </a:r>
            <a:endParaRPr sz="9600">
              <a:highlight>
                <a:srgbClr val="00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/>
          <p:nvPr/>
        </p:nvSpPr>
        <p:spPr>
          <a:xfrm>
            <a:off x="2487127" y="5078851"/>
            <a:ext cx="1761300" cy="17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51" y="60048"/>
                </a:moveTo>
                <a:lnTo>
                  <a:pt x="119951" y="60048"/>
                </a:lnTo>
                <a:cubicBezTo>
                  <a:pt x="119951" y="93257"/>
                  <a:pt x="93099" y="119951"/>
                  <a:pt x="60073" y="119951"/>
                </a:cubicBezTo>
                <a:lnTo>
                  <a:pt x="60073" y="119951"/>
                </a:lnTo>
                <a:cubicBezTo>
                  <a:pt x="26704" y="119951"/>
                  <a:pt x="0" y="93257"/>
                  <a:pt x="0" y="60048"/>
                </a:cubicBezTo>
                <a:lnTo>
                  <a:pt x="0" y="60048"/>
                </a:lnTo>
                <a:cubicBezTo>
                  <a:pt x="0" y="26693"/>
                  <a:pt x="26704" y="0"/>
                  <a:pt x="60073" y="0"/>
                </a:cubicBezTo>
                <a:lnTo>
                  <a:pt x="60073" y="0"/>
                </a:lnTo>
                <a:cubicBezTo>
                  <a:pt x="93099" y="0"/>
                  <a:pt x="119951" y="26693"/>
                  <a:pt x="119951" y="600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2487125" y="8517275"/>
            <a:ext cx="1761300" cy="17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73" y="59973"/>
                </a:moveTo>
                <a:lnTo>
                  <a:pt x="119973" y="59973"/>
                </a:lnTo>
                <a:cubicBezTo>
                  <a:pt x="119973" y="93056"/>
                  <a:pt x="93139" y="119973"/>
                  <a:pt x="59946" y="119973"/>
                </a:cubicBezTo>
                <a:lnTo>
                  <a:pt x="59946" y="119973"/>
                </a:lnTo>
                <a:cubicBezTo>
                  <a:pt x="26833" y="119973"/>
                  <a:pt x="0" y="93056"/>
                  <a:pt x="0" y="59973"/>
                </a:cubicBezTo>
                <a:lnTo>
                  <a:pt x="0" y="59973"/>
                </a:lnTo>
                <a:cubicBezTo>
                  <a:pt x="0" y="26809"/>
                  <a:pt x="26833" y="0"/>
                  <a:pt x="59946" y="0"/>
                </a:cubicBezTo>
                <a:lnTo>
                  <a:pt x="59946" y="0"/>
                </a:lnTo>
                <a:cubicBezTo>
                  <a:pt x="93139" y="0"/>
                  <a:pt x="119973" y="26809"/>
                  <a:pt x="119973" y="599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3909125" y="5078852"/>
            <a:ext cx="1761300" cy="17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59" y="59897"/>
                </a:moveTo>
                <a:lnTo>
                  <a:pt x="119959" y="59897"/>
                </a:lnTo>
                <a:cubicBezTo>
                  <a:pt x="119959" y="93150"/>
                  <a:pt x="93101" y="119958"/>
                  <a:pt x="60061" y="119958"/>
                </a:cubicBezTo>
                <a:lnTo>
                  <a:pt x="60061" y="119958"/>
                </a:lnTo>
                <a:cubicBezTo>
                  <a:pt x="26898" y="119958"/>
                  <a:pt x="0" y="93150"/>
                  <a:pt x="0" y="59897"/>
                </a:cubicBezTo>
                <a:lnTo>
                  <a:pt x="0" y="59897"/>
                </a:lnTo>
                <a:cubicBezTo>
                  <a:pt x="0" y="26931"/>
                  <a:pt x="26898" y="0"/>
                  <a:pt x="60061" y="0"/>
                </a:cubicBezTo>
                <a:lnTo>
                  <a:pt x="60061" y="0"/>
                </a:lnTo>
                <a:cubicBezTo>
                  <a:pt x="93101" y="0"/>
                  <a:pt x="119959" y="26931"/>
                  <a:pt x="119959" y="598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3909125" y="8758325"/>
            <a:ext cx="1761300" cy="17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61" y="59903"/>
                </a:moveTo>
                <a:lnTo>
                  <a:pt x="119961" y="59903"/>
                </a:lnTo>
                <a:cubicBezTo>
                  <a:pt x="119961" y="93166"/>
                  <a:pt x="93051" y="119961"/>
                  <a:pt x="59903" y="119961"/>
                </a:cubicBezTo>
                <a:lnTo>
                  <a:pt x="59903" y="119961"/>
                </a:lnTo>
                <a:cubicBezTo>
                  <a:pt x="26794" y="119961"/>
                  <a:pt x="0" y="93166"/>
                  <a:pt x="0" y="59903"/>
                </a:cubicBezTo>
                <a:lnTo>
                  <a:pt x="0" y="59903"/>
                </a:lnTo>
                <a:cubicBezTo>
                  <a:pt x="0" y="26910"/>
                  <a:pt x="26794" y="0"/>
                  <a:pt x="59903" y="0"/>
                </a:cubicBezTo>
                <a:lnTo>
                  <a:pt x="59903" y="0"/>
                </a:lnTo>
                <a:cubicBezTo>
                  <a:pt x="93051" y="0"/>
                  <a:pt x="119961" y="26910"/>
                  <a:pt x="119961" y="5990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2862138" y="5651700"/>
            <a:ext cx="454800" cy="61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766" y="59840"/>
                </a:moveTo>
                <a:lnTo>
                  <a:pt x="119766" y="59840"/>
                </a:lnTo>
                <a:cubicBezTo>
                  <a:pt x="119766" y="79893"/>
                  <a:pt x="114630" y="95331"/>
                  <a:pt x="104591" y="105039"/>
                </a:cubicBezTo>
                <a:lnTo>
                  <a:pt x="104591" y="105039"/>
                </a:lnTo>
                <a:cubicBezTo>
                  <a:pt x="95486" y="114748"/>
                  <a:pt x="80311" y="119840"/>
                  <a:pt x="60233" y="119840"/>
                </a:cubicBezTo>
                <a:lnTo>
                  <a:pt x="60233" y="119840"/>
                </a:lnTo>
                <a:cubicBezTo>
                  <a:pt x="40155" y="119840"/>
                  <a:pt x="25914" y="114748"/>
                  <a:pt x="15175" y="104403"/>
                </a:cubicBezTo>
                <a:lnTo>
                  <a:pt x="15175" y="104403"/>
                </a:lnTo>
                <a:cubicBezTo>
                  <a:pt x="5136" y="94694"/>
                  <a:pt x="0" y="79893"/>
                  <a:pt x="0" y="59840"/>
                </a:cubicBezTo>
                <a:lnTo>
                  <a:pt x="0" y="59840"/>
                </a:lnTo>
                <a:cubicBezTo>
                  <a:pt x="0" y="39310"/>
                  <a:pt x="5136" y="24509"/>
                  <a:pt x="15175" y="14323"/>
                </a:cubicBezTo>
                <a:lnTo>
                  <a:pt x="15175" y="14323"/>
                </a:lnTo>
                <a:cubicBezTo>
                  <a:pt x="25214" y="4615"/>
                  <a:pt x="39455" y="0"/>
                  <a:pt x="60233" y="0"/>
                </a:cubicBezTo>
                <a:lnTo>
                  <a:pt x="60233" y="0"/>
                </a:lnTo>
                <a:cubicBezTo>
                  <a:pt x="79610" y="0"/>
                  <a:pt x="94552" y="4615"/>
                  <a:pt x="104591" y="14801"/>
                </a:cubicBezTo>
                <a:lnTo>
                  <a:pt x="104591" y="14801"/>
                </a:lnTo>
                <a:cubicBezTo>
                  <a:pt x="114630" y="25623"/>
                  <a:pt x="119766" y="39946"/>
                  <a:pt x="119766" y="59840"/>
                </a:cubicBezTo>
                <a:close/>
                <a:moveTo>
                  <a:pt x="36887" y="59840"/>
                </a:moveTo>
                <a:lnTo>
                  <a:pt x="36887" y="59840"/>
                </a:lnTo>
                <a:cubicBezTo>
                  <a:pt x="36887" y="74164"/>
                  <a:pt x="37587" y="84509"/>
                  <a:pt x="41789" y="90716"/>
                </a:cubicBezTo>
                <a:lnTo>
                  <a:pt x="41789" y="90716"/>
                </a:lnTo>
                <a:cubicBezTo>
                  <a:pt x="45291" y="96923"/>
                  <a:pt x="51128" y="99787"/>
                  <a:pt x="60233" y="99787"/>
                </a:cubicBezTo>
                <a:lnTo>
                  <a:pt x="60233" y="99787"/>
                </a:lnTo>
                <a:cubicBezTo>
                  <a:pt x="67704" y="99787"/>
                  <a:pt x="74474" y="96923"/>
                  <a:pt x="77743" y="90716"/>
                </a:cubicBezTo>
                <a:lnTo>
                  <a:pt x="77743" y="90716"/>
                </a:lnTo>
                <a:cubicBezTo>
                  <a:pt x="81945" y="83872"/>
                  <a:pt x="83813" y="74164"/>
                  <a:pt x="83813" y="59840"/>
                </a:cubicBezTo>
                <a:lnTo>
                  <a:pt x="83813" y="59840"/>
                </a:lnTo>
                <a:cubicBezTo>
                  <a:pt x="83813" y="45676"/>
                  <a:pt x="81945" y="35331"/>
                  <a:pt x="77743" y="29602"/>
                </a:cubicBezTo>
                <a:lnTo>
                  <a:pt x="77743" y="29602"/>
                </a:lnTo>
                <a:cubicBezTo>
                  <a:pt x="74474" y="22758"/>
                  <a:pt x="67704" y="19893"/>
                  <a:pt x="60233" y="19893"/>
                </a:cubicBezTo>
                <a:lnTo>
                  <a:pt x="60233" y="19893"/>
                </a:lnTo>
                <a:cubicBezTo>
                  <a:pt x="51828" y="19893"/>
                  <a:pt x="45291" y="22758"/>
                  <a:pt x="41789" y="29602"/>
                </a:cubicBezTo>
                <a:lnTo>
                  <a:pt x="41789" y="29602"/>
                </a:lnTo>
                <a:cubicBezTo>
                  <a:pt x="37587" y="35331"/>
                  <a:pt x="36887" y="45676"/>
                  <a:pt x="36887" y="59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3402401" y="5662559"/>
            <a:ext cx="318600" cy="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666" y="119836"/>
                </a:moveTo>
                <a:lnTo>
                  <a:pt x="68000" y="119836"/>
                </a:lnTo>
                <a:lnTo>
                  <a:pt x="68000" y="50491"/>
                </a:lnTo>
                <a:lnTo>
                  <a:pt x="69333" y="38688"/>
                </a:lnTo>
                <a:lnTo>
                  <a:pt x="69333" y="27049"/>
                </a:lnTo>
                <a:lnTo>
                  <a:pt x="69333" y="27049"/>
                </a:lnTo>
                <a:cubicBezTo>
                  <a:pt x="61000" y="30491"/>
                  <a:pt x="55000" y="34098"/>
                  <a:pt x="52666" y="34590"/>
                </a:cubicBezTo>
                <a:lnTo>
                  <a:pt x="24000" y="45737"/>
                </a:lnTo>
                <a:lnTo>
                  <a:pt x="0" y="30491"/>
                </a:lnTo>
                <a:lnTo>
                  <a:pt x="77666" y="0"/>
                </a:lnTo>
                <a:lnTo>
                  <a:pt x="119666" y="0"/>
                </a:lnTo>
                <a:lnTo>
                  <a:pt x="119666" y="11983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14325400" y="5653375"/>
            <a:ext cx="432600" cy="61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20" y="60668"/>
                </a:moveTo>
                <a:lnTo>
                  <a:pt x="119820" y="60668"/>
                </a:lnTo>
                <a:cubicBezTo>
                  <a:pt x="119820" y="80607"/>
                  <a:pt x="115329" y="95440"/>
                  <a:pt x="104910" y="105531"/>
                </a:cubicBezTo>
                <a:lnTo>
                  <a:pt x="104910" y="105531"/>
                </a:lnTo>
                <a:cubicBezTo>
                  <a:pt x="95209" y="115501"/>
                  <a:pt x="80479" y="119878"/>
                  <a:pt x="59820" y="119878"/>
                </a:cubicBezTo>
                <a:lnTo>
                  <a:pt x="59820" y="119878"/>
                </a:lnTo>
                <a:cubicBezTo>
                  <a:pt x="39880" y="119878"/>
                  <a:pt x="25149" y="115501"/>
                  <a:pt x="14730" y="105045"/>
                </a:cubicBezTo>
                <a:lnTo>
                  <a:pt x="14730" y="105045"/>
                </a:lnTo>
                <a:cubicBezTo>
                  <a:pt x="5029" y="95075"/>
                  <a:pt x="0" y="79756"/>
                  <a:pt x="0" y="60668"/>
                </a:cubicBezTo>
                <a:lnTo>
                  <a:pt x="0" y="60668"/>
                </a:lnTo>
                <a:cubicBezTo>
                  <a:pt x="0" y="39635"/>
                  <a:pt x="5029" y="24437"/>
                  <a:pt x="14191" y="15319"/>
                </a:cubicBezTo>
                <a:lnTo>
                  <a:pt x="14191" y="15319"/>
                </a:lnTo>
                <a:cubicBezTo>
                  <a:pt x="24431" y="5227"/>
                  <a:pt x="39161" y="0"/>
                  <a:pt x="59820" y="0"/>
                </a:cubicBezTo>
                <a:lnTo>
                  <a:pt x="59820" y="0"/>
                </a:lnTo>
                <a:cubicBezTo>
                  <a:pt x="79760" y="0"/>
                  <a:pt x="94670" y="5227"/>
                  <a:pt x="104910" y="15683"/>
                </a:cubicBezTo>
                <a:lnTo>
                  <a:pt x="104910" y="15683"/>
                </a:lnTo>
                <a:cubicBezTo>
                  <a:pt x="115329" y="25775"/>
                  <a:pt x="119820" y="40607"/>
                  <a:pt x="119820" y="60668"/>
                </a:cubicBezTo>
                <a:close/>
                <a:moveTo>
                  <a:pt x="35389" y="60668"/>
                </a:moveTo>
                <a:lnTo>
                  <a:pt x="35389" y="60668"/>
                </a:lnTo>
                <a:cubicBezTo>
                  <a:pt x="35389" y="75015"/>
                  <a:pt x="37365" y="84984"/>
                  <a:pt x="41137" y="91185"/>
                </a:cubicBezTo>
                <a:lnTo>
                  <a:pt x="41137" y="91185"/>
                </a:lnTo>
                <a:cubicBezTo>
                  <a:pt x="45089" y="97629"/>
                  <a:pt x="51556" y="100668"/>
                  <a:pt x="59820" y="100668"/>
                </a:cubicBezTo>
                <a:lnTo>
                  <a:pt x="59820" y="100668"/>
                </a:lnTo>
                <a:cubicBezTo>
                  <a:pt x="68263" y="100668"/>
                  <a:pt x="74011" y="97629"/>
                  <a:pt x="77964" y="91185"/>
                </a:cubicBezTo>
                <a:lnTo>
                  <a:pt x="77964" y="91185"/>
                </a:lnTo>
                <a:cubicBezTo>
                  <a:pt x="81736" y="84620"/>
                  <a:pt x="83712" y="74528"/>
                  <a:pt x="83712" y="60668"/>
                </a:cubicBezTo>
                <a:lnTo>
                  <a:pt x="83712" y="60668"/>
                </a:lnTo>
                <a:cubicBezTo>
                  <a:pt x="83712" y="46200"/>
                  <a:pt x="81736" y="36231"/>
                  <a:pt x="77964" y="29665"/>
                </a:cubicBezTo>
                <a:lnTo>
                  <a:pt x="77964" y="29665"/>
                </a:lnTo>
                <a:cubicBezTo>
                  <a:pt x="74011" y="23586"/>
                  <a:pt x="68263" y="20547"/>
                  <a:pt x="59820" y="20547"/>
                </a:cubicBezTo>
                <a:lnTo>
                  <a:pt x="59820" y="20547"/>
                </a:lnTo>
                <a:cubicBezTo>
                  <a:pt x="51556" y="20547"/>
                  <a:pt x="45089" y="23586"/>
                  <a:pt x="41137" y="29665"/>
                </a:cubicBezTo>
                <a:lnTo>
                  <a:pt x="41137" y="29665"/>
                </a:lnTo>
                <a:cubicBezTo>
                  <a:pt x="37365" y="36231"/>
                  <a:pt x="35389" y="46200"/>
                  <a:pt x="35389" y="606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14824226" y="5656139"/>
            <a:ext cx="429900" cy="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279" y="27955"/>
                </a:moveTo>
                <a:lnTo>
                  <a:pt x="115279" y="27955"/>
                </a:lnTo>
                <a:cubicBezTo>
                  <a:pt x="115279" y="35401"/>
                  <a:pt x="112012" y="41505"/>
                  <a:pt x="105476" y="46388"/>
                </a:cubicBezTo>
                <a:lnTo>
                  <a:pt x="105476" y="46388"/>
                </a:lnTo>
                <a:cubicBezTo>
                  <a:pt x="98214" y="51637"/>
                  <a:pt x="89863" y="55178"/>
                  <a:pt x="77518" y="57253"/>
                </a:cubicBezTo>
                <a:lnTo>
                  <a:pt x="77518" y="57741"/>
                </a:lnTo>
                <a:lnTo>
                  <a:pt x="77518" y="57741"/>
                </a:lnTo>
                <a:cubicBezTo>
                  <a:pt x="91860" y="58596"/>
                  <a:pt x="102208" y="61281"/>
                  <a:pt x="109288" y="66042"/>
                </a:cubicBezTo>
                <a:lnTo>
                  <a:pt x="109288" y="66042"/>
                </a:lnTo>
                <a:cubicBezTo>
                  <a:pt x="117095" y="70925"/>
                  <a:pt x="119818" y="77029"/>
                  <a:pt x="119818" y="84476"/>
                </a:cubicBezTo>
                <a:lnTo>
                  <a:pt x="119818" y="84476"/>
                </a:lnTo>
                <a:cubicBezTo>
                  <a:pt x="119818" y="95340"/>
                  <a:pt x="114553" y="104618"/>
                  <a:pt x="102208" y="111088"/>
                </a:cubicBezTo>
                <a:lnTo>
                  <a:pt x="102208" y="111088"/>
                </a:lnTo>
                <a:cubicBezTo>
                  <a:pt x="90408" y="116826"/>
                  <a:pt x="72254" y="119877"/>
                  <a:pt x="50105" y="119877"/>
                </a:cubicBezTo>
                <a:lnTo>
                  <a:pt x="50105" y="119877"/>
                </a:lnTo>
                <a:cubicBezTo>
                  <a:pt x="31225" y="119877"/>
                  <a:pt x="14341" y="118168"/>
                  <a:pt x="0" y="114262"/>
                </a:cubicBezTo>
                <a:lnTo>
                  <a:pt x="0" y="92777"/>
                </a:lnTo>
                <a:lnTo>
                  <a:pt x="0" y="92777"/>
                </a:lnTo>
                <a:cubicBezTo>
                  <a:pt x="7080" y="95340"/>
                  <a:pt x="13615" y="97171"/>
                  <a:pt x="22148" y="98392"/>
                </a:cubicBezTo>
                <a:lnTo>
                  <a:pt x="22148" y="98392"/>
                </a:lnTo>
                <a:cubicBezTo>
                  <a:pt x="30680" y="100223"/>
                  <a:pt x="37760" y="100590"/>
                  <a:pt x="46293" y="100590"/>
                </a:cubicBezTo>
                <a:lnTo>
                  <a:pt x="46293" y="100590"/>
                </a:lnTo>
                <a:cubicBezTo>
                  <a:pt x="58638" y="100590"/>
                  <a:pt x="67715" y="98880"/>
                  <a:pt x="72980" y="96683"/>
                </a:cubicBezTo>
                <a:lnTo>
                  <a:pt x="72980" y="96683"/>
                </a:lnTo>
                <a:cubicBezTo>
                  <a:pt x="78789" y="93631"/>
                  <a:pt x="82057" y="89237"/>
                  <a:pt x="82057" y="83133"/>
                </a:cubicBezTo>
                <a:lnTo>
                  <a:pt x="82057" y="83133"/>
                </a:lnTo>
                <a:cubicBezTo>
                  <a:pt x="82057" y="77884"/>
                  <a:pt x="78063" y="73977"/>
                  <a:pt x="71527" y="71291"/>
                </a:cubicBezTo>
                <a:lnTo>
                  <a:pt x="71527" y="71291"/>
                </a:lnTo>
                <a:cubicBezTo>
                  <a:pt x="65173" y="69094"/>
                  <a:pt x="54644" y="67751"/>
                  <a:pt x="40302" y="67751"/>
                </a:cubicBezTo>
                <a:lnTo>
                  <a:pt x="26686" y="67751"/>
                </a:lnTo>
                <a:lnTo>
                  <a:pt x="26686" y="48952"/>
                </a:lnTo>
                <a:lnTo>
                  <a:pt x="40302" y="48952"/>
                </a:lnTo>
                <a:lnTo>
                  <a:pt x="40302" y="48952"/>
                </a:lnTo>
                <a:cubicBezTo>
                  <a:pt x="53373" y="48952"/>
                  <a:pt x="63721" y="47731"/>
                  <a:pt x="69712" y="45534"/>
                </a:cubicBezTo>
                <a:lnTo>
                  <a:pt x="69712" y="45534"/>
                </a:lnTo>
                <a:cubicBezTo>
                  <a:pt x="75521" y="42848"/>
                  <a:pt x="78789" y="39308"/>
                  <a:pt x="78789" y="33204"/>
                </a:cubicBezTo>
                <a:lnTo>
                  <a:pt x="78789" y="33204"/>
                </a:lnTo>
                <a:cubicBezTo>
                  <a:pt x="78789" y="24537"/>
                  <a:pt x="70257" y="20142"/>
                  <a:pt x="54644" y="20142"/>
                </a:cubicBezTo>
                <a:lnTo>
                  <a:pt x="54644" y="20142"/>
                </a:lnTo>
                <a:cubicBezTo>
                  <a:pt x="48835" y="20142"/>
                  <a:pt x="42299" y="20996"/>
                  <a:pt x="36490" y="21851"/>
                </a:cubicBezTo>
                <a:lnTo>
                  <a:pt x="36490" y="21851"/>
                </a:lnTo>
                <a:cubicBezTo>
                  <a:pt x="31225" y="23560"/>
                  <a:pt x="24689" y="25391"/>
                  <a:pt x="16883" y="28443"/>
                </a:cubicBezTo>
                <a:lnTo>
                  <a:pt x="726" y="11353"/>
                </a:lnTo>
                <a:lnTo>
                  <a:pt x="726" y="11353"/>
                </a:lnTo>
                <a:cubicBezTo>
                  <a:pt x="15612" y="3906"/>
                  <a:pt x="35219" y="0"/>
                  <a:pt x="57367" y="0"/>
                </a:cubicBezTo>
                <a:lnTo>
                  <a:pt x="57367" y="0"/>
                </a:lnTo>
                <a:cubicBezTo>
                  <a:pt x="74795" y="0"/>
                  <a:pt x="89137" y="2197"/>
                  <a:pt x="99667" y="7446"/>
                </a:cubicBezTo>
                <a:lnTo>
                  <a:pt x="99667" y="7446"/>
                </a:lnTo>
                <a:cubicBezTo>
                  <a:pt x="110015" y="12207"/>
                  <a:pt x="115279" y="19287"/>
                  <a:pt x="115279" y="279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14311565" y="9331176"/>
            <a:ext cx="423900" cy="61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37" y="60165"/>
                </a:moveTo>
                <a:lnTo>
                  <a:pt x="119837" y="60165"/>
                </a:lnTo>
                <a:cubicBezTo>
                  <a:pt x="119837" y="80367"/>
                  <a:pt x="115135" y="95381"/>
                  <a:pt x="105243" y="105206"/>
                </a:cubicBezTo>
                <a:lnTo>
                  <a:pt x="105243" y="105206"/>
                </a:lnTo>
                <a:cubicBezTo>
                  <a:pt x="95351" y="115142"/>
                  <a:pt x="80270" y="119889"/>
                  <a:pt x="59837" y="119889"/>
                </a:cubicBezTo>
                <a:lnTo>
                  <a:pt x="59837" y="119889"/>
                </a:lnTo>
                <a:cubicBezTo>
                  <a:pt x="40054" y="119889"/>
                  <a:pt x="24972" y="114701"/>
                  <a:pt x="15081" y="104875"/>
                </a:cubicBezTo>
                <a:lnTo>
                  <a:pt x="15081" y="104875"/>
                </a:lnTo>
                <a:cubicBezTo>
                  <a:pt x="5189" y="94609"/>
                  <a:pt x="0" y="79926"/>
                  <a:pt x="0" y="60165"/>
                </a:cubicBezTo>
                <a:lnTo>
                  <a:pt x="0" y="60165"/>
                </a:lnTo>
                <a:cubicBezTo>
                  <a:pt x="0" y="39190"/>
                  <a:pt x="5189" y="24507"/>
                  <a:pt x="15081" y="14572"/>
                </a:cubicBezTo>
                <a:lnTo>
                  <a:pt x="15081" y="14572"/>
                </a:lnTo>
                <a:cubicBezTo>
                  <a:pt x="24324" y="4747"/>
                  <a:pt x="40054" y="0"/>
                  <a:pt x="59837" y="0"/>
                </a:cubicBezTo>
                <a:lnTo>
                  <a:pt x="59837" y="0"/>
                </a:lnTo>
                <a:cubicBezTo>
                  <a:pt x="79621" y="0"/>
                  <a:pt x="94702" y="5078"/>
                  <a:pt x="104594" y="15013"/>
                </a:cubicBezTo>
                <a:lnTo>
                  <a:pt x="104594" y="15013"/>
                </a:lnTo>
                <a:cubicBezTo>
                  <a:pt x="115135" y="25280"/>
                  <a:pt x="119837" y="40735"/>
                  <a:pt x="119837" y="60165"/>
                </a:cubicBezTo>
                <a:close/>
                <a:moveTo>
                  <a:pt x="36000" y="60165"/>
                </a:moveTo>
                <a:lnTo>
                  <a:pt x="36000" y="60165"/>
                </a:lnTo>
                <a:cubicBezTo>
                  <a:pt x="36000" y="74406"/>
                  <a:pt x="38432" y="84673"/>
                  <a:pt x="41837" y="90965"/>
                </a:cubicBezTo>
                <a:lnTo>
                  <a:pt x="41837" y="90965"/>
                </a:lnTo>
                <a:cubicBezTo>
                  <a:pt x="45405" y="96927"/>
                  <a:pt x="51081" y="100128"/>
                  <a:pt x="59837" y="100128"/>
                </a:cubicBezTo>
                <a:lnTo>
                  <a:pt x="59837" y="100128"/>
                </a:lnTo>
                <a:cubicBezTo>
                  <a:pt x="67945" y="100128"/>
                  <a:pt x="74432" y="96927"/>
                  <a:pt x="77837" y="90965"/>
                </a:cubicBezTo>
                <a:lnTo>
                  <a:pt x="77837" y="90965"/>
                </a:lnTo>
                <a:cubicBezTo>
                  <a:pt x="81891" y="84231"/>
                  <a:pt x="83675" y="74406"/>
                  <a:pt x="83675" y="60165"/>
                </a:cubicBezTo>
                <a:lnTo>
                  <a:pt x="83675" y="60165"/>
                </a:lnTo>
                <a:cubicBezTo>
                  <a:pt x="83675" y="45482"/>
                  <a:pt x="81891" y="35547"/>
                  <a:pt x="77837" y="29254"/>
                </a:cubicBezTo>
                <a:lnTo>
                  <a:pt x="77837" y="29254"/>
                </a:lnTo>
                <a:cubicBezTo>
                  <a:pt x="74432" y="22962"/>
                  <a:pt x="67945" y="19760"/>
                  <a:pt x="59837" y="19760"/>
                </a:cubicBezTo>
                <a:lnTo>
                  <a:pt x="59837" y="19760"/>
                </a:lnTo>
                <a:cubicBezTo>
                  <a:pt x="51081" y="19760"/>
                  <a:pt x="45405" y="22962"/>
                  <a:pt x="41837" y="29254"/>
                </a:cubicBezTo>
                <a:lnTo>
                  <a:pt x="41837" y="29254"/>
                </a:lnTo>
                <a:cubicBezTo>
                  <a:pt x="38432" y="35547"/>
                  <a:pt x="36000" y="45482"/>
                  <a:pt x="36000" y="60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14808698" y="9341261"/>
            <a:ext cx="459300" cy="5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50" y="95431"/>
                </a:moveTo>
                <a:lnTo>
                  <a:pt x="100524" y="95431"/>
                </a:lnTo>
                <a:lnTo>
                  <a:pt x="100524" y="119886"/>
                </a:lnTo>
                <a:lnTo>
                  <a:pt x="67715" y="119886"/>
                </a:lnTo>
                <a:lnTo>
                  <a:pt x="67715" y="95431"/>
                </a:lnTo>
                <a:lnTo>
                  <a:pt x="0" y="95431"/>
                </a:lnTo>
                <a:lnTo>
                  <a:pt x="0" y="77459"/>
                </a:lnTo>
                <a:lnTo>
                  <a:pt x="69812" y="0"/>
                </a:lnTo>
                <a:lnTo>
                  <a:pt x="100524" y="0"/>
                </a:lnTo>
                <a:lnTo>
                  <a:pt x="100524" y="75412"/>
                </a:lnTo>
                <a:lnTo>
                  <a:pt x="119850" y="75412"/>
                </a:lnTo>
                <a:lnTo>
                  <a:pt x="119850" y="95431"/>
                </a:lnTo>
                <a:close/>
                <a:moveTo>
                  <a:pt x="67715" y="75412"/>
                </a:moveTo>
                <a:lnTo>
                  <a:pt x="67715" y="55052"/>
                </a:lnTo>
                <a:lnTo>
                  <a:pt x="67715" y="55052"/>
                </a:lnTo>
                <a:cubicBezTo>
                  <a:pt x="67715" y="51753"/>
                  <a:pt x="67715" y="46407"/>
                  <a:pt x="68314" y="40379"/>
                </a:cubicBezTo>
                <a:lnTo>
                  <a:pt x="68314" y="40379"/>
                </a:lnTo>
                <a:cubicBezTo>
                  <a:pt x="68764" y="33781"/>
                  <a:pt x="68764" y="29687"/>
                  <a:pt x="69363" y="28890"/>
                </a:cubicBezTo>
                <a:lnTo>
                  <a:pt x="68314" y="28890"/>
                </a:lnTo>
                <a:lnTo>
                  <a:pt x="68314" y="28890"/>
                </a:lnTo>
                <a:cubicBezTo>
                  <a:pt x="65617" y="33440"/>
                  <a:pt x="62921" y="37876"/>
                  <a:pt x="59176" y="41971"/>
                </a:cubicBezTo>
                <a:lnTo>
                  <a:pt x="29662" y="75412"/>
                </a:lnTo>
                <a:lnTo>
                  <a:pt x="67715" y="754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2892009" y="9090984"/>
            <a:ext cx="456600" cy="61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87" y="59961"/>
                </a:moveTo>
                <a:lnTo>
                  <a:pt x="119887" y="59961"/>
                </a:lnTo>
                <a:cubicBezTo>
                  <a:pt x="119887" y="80203"/>
                  <a:pt x="115060" y="95556"/>
                  <a:pt x="105070" y="105105"/>
                </a:cubicBezTo>
                <a:lnTo>
                  <a:pt x="105070" y="105105"/>
                </a:lnTo>
                <a:cubicBezTo>
                  <a:pt x="95416" y="115264"/>
                  <a:pt x="80486" y="119923"/>
                  <a:pt x="59943" y="119923"/>
                </a:cubicBezTo>
                <a:lnTo>
                  <a:pt x="59943" y="119923"/>
                </a:lnTo>
                <a:cubicBezTo>
                  <a:pt x="40187" y="119923"/>
                  <a:pt x="25369" y="115035"/>
                  <a:pt x="15266" y="104570"/>
                </a:cubicBezTo>
                <a:lnTo>
                  <a:pt x="15266" y="104570"/>
                </a:lnTo>
                <a:cubicBezTo>
                  <a:pt x="5163" y="94716"/>
                  <a:pt x="0" y="79669"/>
                  <a:pt x="0" y="59961"/>
                </a:cubicBezTo>
                <a:lnTo>
                  <a:pt x="0" y="59961"/>
                </a:lnTo>
                <a:cubicBezTo>
                  <a:pt x="0" y="39719"/>
                  <a:pt x="5163" y="24366"/>
                  <a:pt x="14929" y="14742"/>
                </a:cubicBezTo>
                <a:lnTo>
                  <a:pt x="14929" y="14742"/>
                </a:lnTo>
                <a:cubicBezTo>
                  <a:pt x="24583" y="4888"/>
                  <a:pt x="39850" y="0"/>
                  <a:pt x="59943" y="0"/>
                </a:cubicBezTo>
                <a:lnTo>
                  <a:pt x="59943" y="0"/>
                </a:lnTo>
                <a:cubicBezTo>
                  <a:pt x="80037" y="0"/>
                  <a:pt x="94518" y="5194"/>
                  <a:pt x="104621" y="15276"/>
                </a:cubicBezTo>
                <a:lnTo>
                  <a:pt x="104621" y="15276"/>
                </a:lnTo>
                <a:cubicBezTo>
                  <a:pt x="115060" y="25436"/>
                  <a:pt x="119887" y="40254"/>
                  <a:pt x="119887" y="59961"/>
                </a:cubicBezTo>
                <a:close/>
                <a:moveTo>
                  <a:pt x="36258" y="59961"/>
                </a:moveTo>
                <a:lnTo>
                  <a:pt x="36258" y="59961"/>
                </a:lnTo>
                <a:cubicBezTo>
                  <a:pt x="36258" y="74474"/>
                  <a:pt x="37829" y="84633"/>
                  <a:pt x="41870" y="90591"/>
                </a:cubicBezTo>
                <a:lnTo>
                  <a:pt x="41870" y="90591"/>
                </a:lnTo>
                <a:cubicBezTo>
                  <a:pt x="45463" y="96931"/>
                  <a:pt x="51075" y="100216"/>
                  <a:pt x="59943" y="100216"/>
                </a:cubicBezTo>
                <a:lnTo>
                  <a:pt x="59943" y="100216"/>
                </a:lnTo>
                <a:cubicBezTo>
                  <a:pt x="68362" y="100216"/>
                  <a:pt x="74424" y="96931"/>
                  <a:pt x="78465" y="90591"/>
                </a:cubicBezTo>
                <a:lnTo>
                  <a:pt x="78465" y="90591"/>
                </a:lnTo>
                <a:cubicBezTo>
                  <a:pt x="82057" y="84328"/>
                  <a:pt x="84078" y="74169"/>
                  <a:pt x="84078" y="59961"/>
                </a:cubicBezTo>
                <a:lnTo>
                  <a:pt x="84078" y="59961"/>
                </a:lnTo>
                <a:cubicBezTo>
                  <a:pt x="84078" y="45677"/>
                  <a:pt x="82057" y="35595"/>
                  <a:pt x="78016" y="29026"/>
                </a:cubicBezTo>
                <a:lnTo>
                  <a:pt x="78016" y="29026"/>
                </a:lnTo>
                <a:cubicBezTo>
                  <a:pt x="74424" y="22991"/>
                  <a:pt x="68362" y="19707"/>
                  <a:pt x="59943" y="19707"/>
                </a:cubicBezTo>
                <a:lnTo>
                  <a:pt x="59943" y="19707"/>
                </a:lnTo>
                <a:cubicBezTo>
                  <a:pt x="51524" y="19707"/>
                  <a:pt x="45463" y="22991"/>
                  <a:pt x="41870" y="29026"/>
                </a:cubicBezTo>
                <a:lnTo>
                  <a:pt x="41870" y="29026"/>
                </a:lnTo>
                <a:cubicBezTo>
                  <a:pt x="38166" y="35595"/>
                  <a:pt x="36258" y="45677"/>
                  <a:pt x="36258" y="599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3386954" y="9094510"/>
            <a:ext cx="456600" cy="61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887" y="119922"/>
                </a:moveTo>
                <a:lnTo>
                  <a:pt x="336" y="119922"/>
                </a:lnTo>
                <a:lnTo>
                  <a:pt x="336" y="102658"/>
                </a:lnTo>
                <a:lnTo>
                  <a:pt x="42993" y="72696"/>
                </a:lnTo>
                <a:lnTo>
                  <a:pt x="42993" y="72696"/>
                </a:lnTo>
                <a:cubicBezTo>
                  <a:pt x="55902" y="63561"/>
                  <a:pt x="64321" y="57445"/>
                  <a:pt x="68362" y="54116"/>
                </a:cubicBezTo>
                <a:lnTo>
                  <a:pt x="68362" y="54116"/>
                </a:lnTo>
                <a:cubicBezTo>
                  <a:pt x="71955" y="50477"/>
                  <a:pt x="74873" y="47148"/>
                  <a:pt x="76445" y="44361"/>
                </a:cubicBezTo>
                <a:lnTo>
                  <a:pt x="76445" y="44361"/>
                </a:lnTo>
                <a:cubicBezTo>
                  <a:pt x="78465" y="41032"/>
                  <a:pt x="79251" y="38245"/>
                  <a:pt x="79251" y="34916"/>
                </a:cubicBezTo>
                <a:lnTo>
                  <a:pt x="79251" y="34916"/>
                </a:lnTo>
                <a:cubicBezTo>
                  <a:pt x="79251" y="30503"/>
                  <a:pt x="77231" y="26864"/>
                  <a:pt x="73638" y="24387"/>
                </a:cubicBezTo>
                <a:lnTo>
                  <a:pt x="73638" y="24387"/>
                </a:lnTo>
                <a:cubicBezTo>
                  <a:pt x="69597" y="22219"/>
                  <a:pt x="64770" y="20825"/>
                  <a:pt x="58372" y="20825"/>
                </a:cubicBezTo>
                <a:lnTo>
                  <a:pt x="58372" y="20825"/>
                </a:lnTo>
                <a:cubicBezTo>
                  <a:pt x="51861" y="20825"/>
                  <a:pt x="45014" y="21909"/>
                  <a:pt x="38952" y="24154"/>
                </a:cubicBezTo>
                <a:lnTo>
                  <a:pt x="38952" y="24154"/>
                </a:lnTo>
                <a:cubicBezTo>
                  <a:pt x="33002" y="26322"/>
                  <a:pt x="26155" y="29109"/>
                  <a:pt x="19644" y="32980"/>
                </a:cubicBezTo>
                <a:lnTo>
                  <a:pt x="0" y="17187"/>
                </a:lnTo>
                <a:lnTo>
                  <a:pt x="0" y="17187"/>
                </a:lnTo>
                <a:cubicBezTo>
                  <a:pt x="7970" y="11922"/>
                  <a:pt x="15266" y="8593"/>
                  <a:pt x="20542" y="6348"/>
                </a:cubicBezTo>
                <a:lnTo>
                  <a:pt x="20542" y="6348"/>
                </a:lnTo>
                <a:cubicBezTo>
                  <a:pt x="26155" y="4103"/>
                  <a:pt x="32553" y="3019"/>
                  <a:pt x="38615" y="1935"/>
                </a:cubicBezTo>
                <a:lnTo>
                  <a:pt x="38615" y="1935"/>
                </a:lnTo>
                <a:cubicBezTo>
                  <a:pt x="45463" y="774"/>
                  <a:pt x="52647" y="0"/>
                  <a:pt x="60729" y="0"/>
                </a:cubicBezTo>
                <a:lnTo>
                  <a:pt x="60729" y="0"/>
                </a:lnTo>
                <a:cubicBezTo>
                  <a:pt x="71618" y="0"/>
                  <a:pt x="81272" y="1393"/>
                  <a:pt x="88905" y="3870"/>
                </a:cubicBezTo>
                <a:lnTo>
                  <a:pt x="88905" y="3870"/>
                </a:lnTo>
                <a:cubicBezTo>
                  <a:pt x="97324" y="6658"/>
                  <a:pt x="103386" y="10529"/>
                  <a:pt x="108213" y="15483"/>
                </a:cubicBezTo>
                <a:lnTo>
                  <a:pt x="108213" y="15483"/>
                </a:lnTo>
                <a:cubicBezTo>
                  <a:pt x="112703" y="20206"/>
                  <a:pt x="115060" y="25780"/>
                  <a:pt x="115060" y="31896"/>
                </a:cubicBezTo>
                <a:lnTo>
                  <a:pt x="115060" y="31896"/>
                </a:lnTo>
                <a:cubicBezTo>
                  <a:pt x="115060" y="37470"/>
                  <a:pt x="113826" y="42735"/>
                  <a:pt x="110682" y="47458"/>
                </a:cubicBezTo>
                <a:lnTo>
                  <a:pt x="110682" y="47458"/>
                </a:lnTo>
                <a:cubicBezTo>
                  <a:pt x="108213" y="52180"/>
                  <a:pt x="104172" y="56903"/>
                  <a:pt x="98110" y="62167"/>
                </a:cubicBezTo>
                <a:lnTo>
                  <a:pt x="98110" y="62167"/>
                </a:lnTo>
                <a:cubicBezTo>
                  <a:pt x="92160" y="66890"/>
                  <a:pt x="82057" y="74400"/>
                  <a:pt x="67577" y="83535"/>
                </a:cubicBezTo>
                <a:lnTo>
                  <a:pt x="45463" y="97703"/>
                </a:lnTo>
                <a:lnTo>
                  <a:pt x="45463" y="99096"/>
                </a:lnTo>
                <a:lnTo>
                  <a:pt x="119887" y="99096"/>
                </a:lnTo>
                <a:lnTo>
                  <a:pt x="119887" y="11992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5003525" y="1313850"/>
            <a:ext cx="14370600" cy="24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VANTAGENS DO FORMULÁRIO ONLINE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16028750" y="9182950"/>
            <a:ext cx="7229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Efeito pedagógico;</a:t>
            </a:r>
            <a:endParaRPr sz="4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21"/>
          <p:cNvSpPr txBox="1"/>
          <p:nvPr/>
        </p:nvSpPr>
        <p:spPr>
          <a:xfrm>
            <a:off x="16028750" y="5569649"/>
            <a:ext cx="72291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Evita omissões;</a:t>
            </a:r>
            <a:endParaRPr sz="4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4540448" y="8451100"/>
            <a:ext cx="72291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Possibilita a utilização de indicadores.</a:t>
            </a:r>
            <a:endParaRPr sz="4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4540438" y="5078838"/>
            <a:ext cx="72291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Reduz assimetrias de qualidade entre relatórios;</a:t>
            </a:r>
            <a:endParaRPr sz="4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/>
          <p:nvPr/>
        </p:nvSpPr>
        <p:spPr>
          <a:xfrm>
            <a:off x="-25" y="198100"/>
            <a:ext cx="243777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MAPA DE RISCO UTILIZADO PELO TCU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3">
            <a:alphaModFix/>
          </a:blip>
          <a:srcRect l="4725" b="6855"/>
          <a:stretch/>
        </p:blipFill>
        <p:spPr>
          <a:xfrm>
            <a:off x="6192636" y="1917925"/>
            <a:ext cx="12563589" cy="1156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 txBox="1"/>
          <p:nvPr/>
        </p:nvSpPr>
        <p:spPr>
          <a:xfrm>
            <a:off x="-37" y="1396825"/>
            <a:ext cx="24377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https://congressoemfoco.uol.com.br/corrupcao/levantamento-inedito-do-tcu-aponta-riscos-de-fraude-e-corrupcao-em-38-orgaos-federais/</a:t>
            </a:r>
            <a:endParaRPr sz="2400"/>
          </a:p>
        </p:txBody>
      </p:sp>
      <p:cxnSp>
        <p:nvCxnSpPr>
          <p:cNvPr id="304" name="Google Shape;304;p22"/>
          <p:cNvCxnSpPr/>
          <p:nvPr/>
        </p:nvCxnSpPr>
        <p:spPr>
          <a:xfrm rot="10800000" flipH="1">
            <a:off x="7248825" y="13251000"/>
            <a:ext cx="11507400" cy="29100"/>
          </a:xfrm>
          <a:prstGeom prst="straightConnector1">
            <a:avLst/>
          </a:prstGeom>
          <a:noFill/>
          <a:ln w="2286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Google Shape;305;p22"/>
          <p:cNvCxnSpPr/>
          <p:nvPr/>
        </p:nvCxnSpPr>
        <p:spPr>
          <a:xfrm rot="10800000">
            <a:off x="6858000" y="2324750"/>
            <a:ext cx="0" cy="10926300"/>
          </a:xfrm>
          <a:prstGeom prst="straightConnector1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" name="Google Shape;306;p22"/>
          <p:cNvSpPr txBox="1"/>
          <p:nvPr/>
        </p:nvSpPr>
        <p:spPr>
          <a:xfrm>
            <a:off x="18756225" y="12831150"/>
            <a:ext cx="56214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Fragilidade Controle</a:t>
            </a:r>
            <a:endParaRPr sz="4500"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22"/>
          <p:cNvSpPr txBox="1"/>
          <p:nvPr/>
        </p:nvSpPr>
        <p:spPr>
          <a:xfrm>
            <a:off x="4678525" y="2557225"/>
            <a:ext cx="16854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latin typeface="Nunito"/>
                <a:ea typeface="Nunito"/>
                <a:cs typeface="Nunito"/>
                <a:sym typeface="Nunito"/>
              </a:rPr>
              <a:t>$$$</a:t>
            </a:r>
            <a:endParaRPr sz="60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1123200" y="1209900"/>
            <a:ext cx="22567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ANEXO VII DA IN-20/2015 - 12 itens mínimos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755550" y="3399950"/>
            <a:ext cx="22567200" cy="8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I) </a:t>
            </a:r>
            <a:r>
              <a:rPr lang="en-US" sz="5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Informações sobre o funcionamento do Sist. Controle Int. da unidade;</a:t>
            </a:r>
            <a:endParaRPr sz="5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II) </a:t>
            </a:r>
            <a:r>
              <a:rPr lang="en-US" sz="5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Atividades desenvolvidas pelo Órgão Controle Interno;</a:t>
            </a:r>
            <a:endParaRPr sz="5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III)</a:t>
            </a:r>
            <a:r>
              <a:rPr lang="en-US" sz="5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Relação das irregularidades que resultaram em dano;</a:t>
            </a:r>
            <a:endParaRPr sz="5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IV)</a:t>
            </a:r>
            <a:r>
              <a:rPr lang="en-US" sz="5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Das Tomadas de Contas Especiais;</a:t>
            </a:r>
            <a:endParaRPr sz="5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V) </a:t>
            </a:r>
            <a:r>
              <a:rPr lang="en-US" sz="5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Avaliação das transferências de convênios e congêneres;</a:t>
            </a:r>
            <a:endParaRPr sz="5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VI) 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Avaliação dos processos licitatórios;</a:t>
            </a:r>
            <a:endParaRPr sz="5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/>
          <p:nvPr/>
        </p:nvSpPr>
        <p:spPr>
          <a:xfrm>
            <a:off x="2740613" y="3799405"/>
            <a:ext cx="190539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Obrigado!</a:t>
            </a:r>
            <a:endParaRPr sz="21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13" name="Google Shape;313;p23"/>
          <p:cNvGrpSpPr/>
          <p:nvPr/>
        </p:nvGrpSpPr>
        <p:grpSpPr>
          <a:xfrm>
            <a:off x="0" y="-1582768"/>
            <a:ext cx="24535120" cy="4304278"/>
            <a:chOff x="0" y="-156114"/>
            <a:chExt cx="24535120" cy="4304278"/>
          </a:xfrm>
        </p:grpSpPr>
        <p:sp>
          <p:nvSpPr>
            <p:cNvPr id="314" name="Google Shape;314;p23"/>
            <p:cNvSpPr/>
            <p:nvPr/>
          </p:nvSpPr>
          <p:spPr>
            <a:xfrm>
              <a:off x="23378291" y="2431564"/>
              <a:ext cx="1134300" cy="17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3079220" y="-88970"/>
              <a:ext cx="1455900" cy="423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0776620" y="-88970"/>
              <a:ext cx="2646600" cy="423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0420244" y="-88970"/>
              <a:ext cx="3003000" cy="423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17677877" y="-88971"/>
              <a:ext cx="2785800" cy="314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17608342" y="-88971"/>
              <a:ext cx="2168700" cy="192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4888519" y="-88734"/>
              <a:ext cx="2811900" cy="192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3589856" y="-88970"/>
              <a:ext cx="4137300" cy="352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11104147" y="-111272"/>
              <a:ext cx="4346100" cy="352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9793019" y="-88970"/>
              <a:ext cx="369300" cy="19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9698211" y="-88970"/>
              <a:ext cx="225900" cy="19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8502000" y="61758"/>
              <a:ext cx="2646900" cy="225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6821130" y="61996"/>
              <a:ext cx="2985600" cy="225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6829814" y="-88970"/>
              <a:ext cx="2985600" cy="80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5975275" y="-88970"/>
              <a:ext cx="943200" cy="80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5608571" y="674793"/>
              <a:ext cx="2916300" cy="16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092201" y="-155877"/>
              <a:ext cx="1760100" cy="211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443059" y="190760"/>
              <a:ext cx="5232600" cy="297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1264131" y="-156113"/>
              <a:ext cx="4393800" cy="211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1264131" y="-133574"/>
              <a:ext cx="921300" cy="36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734484" y="-133574"/>
              <a:ext cx="621600" cy="36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0" y="885559"/>
              <a:ext cx="447600" cy="225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0" y="-156114"/>
              <a:ext cx="1286400" cy="334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462804" y="1591817"/>
              <a:ext cx="6988500" cy="178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9776123" y="-125128"/>
              <a:ext cx="2307900" cy="173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39" name="Google Shape;339;p23"/>
          <p:cNvPicPr preferRelativeResize="0"/>
          <p:nvPr/>
        </p:nvPicPr>
        <p:blipFill rotWithShape="1">
          <a:blip r:embed="rId3">
            <a:alphaModFix/>
          </a:blip>
          <a:srcRect l="14420" t="9453" r="15132" b="10769"/>
          <a:stretch/>
        </p:blipFill>
        <p:spPr>
          <a:xfrm>
            <a:off x="19261300" y="9319700"/>
            <a:ext cx="4833549" cy="41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3"/>
          <p:cNvSpPr txBox="1"/>
          <p:nvPr/>
        </p:nvSpPr>
        <p:spPr>
          <a:xfrm>
            <a:off x="6703900" y="8942290"/>
            <a:ext cx="11014500" cy="21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rafael.maia@tce.sc.gov.br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camila@tce.sc.gov.br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fabiano@tce.sc.gov.br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1123200" y="1209900"/>
            <a:ext cx="22567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ANEXO VII DA IN-20/2015 - 12 itens mínimos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755550" y="3399950"/>
            <a:ext cx="22567200" cy="8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VII)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Avaliação da gestão de pessoas;</a:t>
            </a:r>
            <a:endParaRPr sz="5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VIII) 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Avaliação do cumprimento de decisões do TCE/SC;</a:t>
            </a:r>
            <a:endParaRPr sz="5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IX)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Relatório execução decisões do TCE/SC contendo débito;</a:t>
            </a:r>
            <a:endParaRPr sz="5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X)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Avaliação procedimentos de renegociação dívida RPPS;</a:t>
            </a:r>
            <a:endParaRPr sz="5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XI) 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Avaliação da conformidade dos registros;</a:t>
            </a:r>
            <a:endParaRPr sz="5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XII) </a:t>
            </a:r>
            <a:r>
              <a:rPr lang="en-US" sz="5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Outras análises;</a:t>
            </a:r>
            <a:endParaRPr sz="55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/>
          <p:nvPr/>
        </p:nvSpPr>
        <p:spPr>
          <a:xfrm>
            <a:off x="4166425" y="5626875"/>
            <a:ext cx="1913700" cy="97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32" y="89258"/>
                </a:moveTo>
                <a:lnTo>
                  <a:pt x="17337" y="0"/>
                </a:lnTo>
                <a:lnTo>
                  <a:pt x="17337" y="0"/>
                </a:lnTo>
                <a:cubicBezTo>
                  <a:pt x="12645" y="11178"/>
                  <a:pt x="6798" y="21848"/>
                  <a:pt x="0" y="30910"/>
                </a:cubicBezTo>
                <a:lnTo>
                  <a:pt x="102866" y="119915"/>
                </a:lnTo>
                <a:lnTo>
                  <a:pt x="102866" y="119915"/>
                </a:lnTo>
                <a:cubicBezTo>
                  <a:pt x="107762" y="108990"/>
                  <a:pt x="113609" y="98659"/>
                  <a:pt x="119932" y="89258"/>
                </a:cubicBezTo>
              </a:path>
            </a:pathLst>
          </a:custGeom>
          <a:solidFill>
            <a:srgbClr val="4E4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9274680" y="5768445"/>
            <a:ext cx="1377300" cy="108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933" y="0"/>
                </a:moveTo>
                <a:lnTo>
                  <a:pt x="0" y="91228"/>
                </a:lnTo>
                <a:lnTo>
                  <a:pt x="0" y="91228"/>
                </a:lnTo>
                <a:cubicBezTo>
                  <a:pt x="6087" y="100264"/>
                  <a:pt x="11234" y="109696"/>
                  <a:pt x="15753" y="119920"/>
                </a:cubicBezTo>
                <a:lnTo>
                  <a:pt x="119937" y="28375"/>
                </a:lnTo>
                <a:lnTo>
                  <a:pt x="119937" y="28375"/>
                </a:lnTo>
                <a:cubicBezTo>
                  <a:pt x="113849" y="19894"/>
                  <a:pt x="108451" y="10224"/>
                  <a:pt x="103933" y="0"/>
                </a:cubicBezTo>
              </a:path>
            </a:pathLst>
          </a:custGeom>
          <a:solidFill>
            <a:srgbClr val="4E4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2142539" y="4944551"/>
            <a:ext cx="1761300" cy="17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51" y="60048"/>
                </a:moveTo>
                <a:lnTo>
                  <a:pt x="119951" y="60048"/>
                </a:lnTo>
                <a:cubicBezTo>
                  <a:pt x="119951" y="93257"/>
                  <a:pt x="93099" y="119951"/>
                  <a:pt x="60073" y="119951"/>
                </a:cubicBezTo>
                <a:lnTo>
                  <a:pt x="60073" y="119951"/>
                </a:lnTo>
                <a:cubicBezTo>
                  <a:pt x="26704" y="119951"/>
                  <a:pt x="0" y="93257"/>
                  <a:pt x="0" y="60048"/>
                </a:cubicBezTo>
                <a:lnTo>
                  <a:pt x="0" y="60048"/>
                </a:lnTo>
                <a:cubicBezTo>
                  <a:pt x="0" y="26693"/>
                  <a:pt x="26704" y="0"/>
                  <a:pt x="60073" y="0"/>
                </a:cubicBezTo>
                <a:lnTo>
                  <a:pt x="60073" y="0"/>
                </a:lnTo>
                <a:cubicBezTo>
                  <a:pt x="93099" y="0"/>
                  <a:pt x="119951" y="26693"/>
                  <a:pt x="119951" y="600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6104525" y="5525349"/>
            <a:ext cx="2754900" cy="28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73" y="59973"/>
                </a:moveTo>
                <a:lnTo>
                  <a:pt x="119973" y="59973"/>
                </a:lnTo>
                <a:cubicBezTo>
                  <a:pt x="119973" y="93056"/>
                  <a:pt x="93139" y="119973"/>
                  <a:pt x="59946" y="119973"/>
                </a:cubicBezTo>
                <a:lnTo>
                  <a:pt x="59946" y="119973"/>
                </a:lnTo>
                <a:cubicBezTo>
                  <a:pt x="26833" y="119973"/>
                  <a:pt x="0" y="93056"/>
                  <a:pt x="0" y="59973"/>
                </a:cubicBezTo>
                <a:lnTo>
                  <a:pt x="0" y="59973"/>
                </a:lnTo>
                <a:cubicBezTo>
                  <a:pt x="0" y="26809"/>
                  <a:pt x="26833" y="0"/>
                  <a:pt x="59946" y="0"/>
                </a:cubicBezTo>
                <a:lnTo>
                  <a:pt x="59946" y="0"/>
                </a:lnTo>
                <a:cubicBezTo>
                  <a:pt x="93139" y="0"/>
                  <a:pt x="119973" y="26809"/>
                  <a:pt x="119973" y="599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10589223" y="3524345"/>
            <a:ext cx="3199200" cy="31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59" y="59897"/>
                </a:moveTo>
                <a:lnTo>
                  <a:pt x="119959" y="59897"/>
                </a:lnTo>
                <a:cubicBezTo>
                  <a:pt x="119959" y="93150"/>
                  <a:pt x="93101" y="119958"/>
                  <a:pt x="60061" y="119958"/>
                </a:cubicBezTo>
                <a:lnTo>
                  <a:pt x="60061" y="119958"/>
                </a:lnTo>
                <a:cubicBezTo>
                  <a:pt x="26898" y="119958"/>
                  <a:pt x="0" y="93150"/>
                  <a:pt x="0" y="59897"/>
                </a:cubicBezTo>
                <a:lnTo>
                  <a:pt x="0" y="59897"/>
                </a:lnTo>
                <a:cubicBezTo>
                  <a:pt x="0" y="26931"/>
                  <a:pt x="26898" y="0"/>
                  <a:pt x="60061" y="0"/>
                </a:cubicBezTo>
                <a:lnTo>
                  <a:pt x="60061" y="0"/>
                </a:lnTo>
                <a:cubicBezTo>
                  <a:pt x="93101" y="0"/>
                  <a:pt x="119959" y="26931"/>
                  <a:pt x="119959" y="598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2624949" y="5525350"/>
            <a:ext cx="371400" cy="54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766" y="59840"/>
                </a:moveTo>
                <a:lnTo>
                  <a:pt x="119766" y="59840"/>
                </a:lnTo>
                <a:cubicBezTo>
                  <a:pt x="119766" y="79893"/>
                  <a:pt x="114630" y="95331"/>
                  <a:pt x="104591" y="105039"/>
                </a:cubicBezTo>
                <a:lnTo>
                  <a:pt x="104591" y="105039"/>
                </a:lnTo>
                <a:cubicBezTo>
                  <a:pt x="95486" y="114748"/>
                  <a:pt x="80311" y="119840"/>
                  <a:pt x="60233" y="119840"/>
                </a:cubicBezTo>
                <a:lnTo>
                  <a:pt x="60233" y="119840"/>
                </a:lnTo>
                <a:cubicBezTo>
                  <a:pt x="40155" y="119840"/>
                  <a:pt x="25914" y="114748"/>
                  <a:pt x="15175" y="104403"/>
                </a:cubicBezTo>
                <a:lnTo>
                  <a:pt x="15175" y="104403"/>
                </a:lnTo>
                <a:cubicBezTo>
                  <a:pt x="5136" y="94694"/>
                  <a:pt x="0" y="79893"/>
                  <a:pt x="0" y="59840"/>
                </a:cubicBezTo>
                <a:lnTo>
                  <a:pt x="0" y="59840"/>
                </a:lnTo>
                <a:cubicBezTo>
                  <a:pt x="0" y="39310"/>
                  <a:pt x="5136" y="24509"/>
                  <a:pt x="15175" y="14323"/>
                </a:cubicBezTo>
                <a:lnTo>
                  <a:pt x="15175" y="14323"/>
                </a:lnTo>
                <a:cubicBezTo>
                  <a:pt x="25214" y="4615"/>
                  <a:pt x="39455" y="0"/>
                  <a:pt x="60233" y="0"/>
                </a:cubicBezTo>
                <a:lnTo>
                  <a:pt x="60233" y="0"/>
                </a:lnTo>
                <a:cubicBezTo>
                  <a:pt x="79610" y="0"/>
                  <a:pt x="94552" y="4615"/>
                  <a:pt x="104591" y="14801"/>
                </a:cubicBezTo>
                <a:lnTo>
                  <a:pt x="104591" y="14801"/>
                </a:lnTo>
                <a:cubicBezTo>
                  <a:pt x="114630" y="25623"/>
                  <a:pt x="119766" y="39946"/>
                  <a:pt x="119766" y="59840"/>
                </a:cubicBezTo>
                <a:close/>
                <a:moveTo>
                  <a:pt x="36887" y="59840"/>
                </a:moveTo>
                <a:lnTo>
                  <a:pt x="36887" y="59840"/>
                </a:lnTo>
                <a:cubicBezTo>
                  <a:pt x="36887" y="74164"/>
                  <a:pt x="37587" y="84509"/>
                  <a:pt x="41789" y="90716"/>
                </a:cubicBezTo>
                <a:lnTo>
                  <a:pt x="41789" y="90716"/>
                </a:lnTo>
                <a:cubicBezTo>
                  <a:pt x="45291" y="96923"/>
                  <a:pt x="51128" y="99787"/>
                  <a:pt x="60233" y="99787"/>
                </a:cubicBezTo>
                <a:lnTo>
                  <a:pt x="60233" y="99787"/>
                </a:lnTo>
                <a:cubicBezTo>
                  <a:pt x="67704" y="99787"/>
                  <a:pt x="74474" y="96923"/>
                  <a:pt x="77743" y="90716"/>
                </a:cubicBezTo>
                <a:lnTo>
                  <a:pt x="77743" y="90716"/>
                </a:lnTo>
                <a:cubicBezTo>
                  <a:pt x="81945" y="83872"/>
                  <a:pt x="83813" y="74164"/>
                  <a:pt x="83813" y="59840"/>
                </a:cubicBezTo>
                <a:lnTo>
                  <a:pt x="83813" y="59840"/>
                </a:lnTo>
                <a:cubicBezTo>
                  <a:pt x="83813" y="45676"/>
                  <a:pt x="81945" y="35331"/>
                  <a:pt x="77743" y="29602"/>
                </a:cubicBezTo>
                <a:lnTo>
                  <a:pt x="77743" y="29602"/>
                </a:lnTo>
                <a:cubicBezTo>
                  <a:pt x="74474" y="22758"/>
                  <a:pt x="67704" y="19893"/>
                  <a:pt x="60233" y="19893"/>
                </a:cubicBezTo>
                <a:lnTo>
                  <a:pt x="60233" y="19893"/>
                </a:lnTo>
                <a:cubicBezTo>
                  <a:pt x="51828" y="19893"/>
                  <a:pt x="45291" y="22758"/>
                  <a:pt x="41789" y="29602"/>
                </a:cubicBezTo>
                <a:lnTo>
                  <a:pt x="41789" y="29602"/>
                </a:lnTo>
                <a:cubicBezTo>
                  <a:pt x="37587" y="35331"/>
                  <a:pt x="36887" y="45676"/>
                  <a:pt x="36887" y="59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3066104" y="5534872"/>
            <a:ext cx="260100" cy="52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666" y="119836"/>
                </a:moveTo>
                <a:lnTo>
                  <a:pt x="68000" y="119836"/>
                </a:lnTo>
                <a:lnTo>
                  <a:pt x="68000" y="50491"/>
                </a:lnTo>
                <a:lnTo>
                  <a:pt x="69333" y="38688"/>
                </a:lnTo>
                <a:lnTo>
                  <a:pt x="69333" y="27049"/>
                </a:lnTo>
                <a:lnTo>
                  <a:pt x="69333" y="27049"/>
                </a:lnTo>
                <a:cubicBezTo>
                  <a:pt x="61000" y="30491"/>
                  <a:pt x="55000" y="34098"/>
                  <a:pt x="52666" y="34590"/>
                </a:cubicBezTo>
                <a:lnTo>
                  <a:pt x="24000" y="45737"/>
                </a:lnTo>
                <a:lnTo>
                  <a:pt x="0" y="30491"/>
                </a:lnTo>
                <a:lnTo>
                  <a:pt x="77666" y="0"/>
                </a:lnTo>
                <a:lnTo>
                  <a:pt x="119666" y="0"/>
                </a:lnTo>
                <a:lnTo>
                  <a:pt x="119666" y="11983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1610875" y="1177800"/>
            <a:ext cx="20275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CENÁRIO ATUAL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10113125" y="6709150"/>
            <a:ext cx="41514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Unidades Gestoras</a:t>
            </a:r>
            <a:endParaRPr sz="3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5742113" y="8397602"/>
            <a:ext cx="3479700" cy="1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Municípios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001950" y="6798300"/>
            <a:ext cx="40425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 Relatório por Unidade Gestora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por ano</a:t>
            </a:r>
            <a:endParaRPr sz="40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6142963" y="5695650"/>
            <a:ext cx="27549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</a:rPr>
              <a:t>295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0624250" y="3524250"/>
            <a:ext cx="3199200" cy="3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FF"/>
                </a:solidFill>
              </a:rPr>
              <a:t>~1800</a:t>
            </a:r>
            <a:endParaRPr sz="8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/>
          <p:nvPr/>
        </p:nvSpPr>
        <p:spPr>
          <a:xfrm>
            <a:off x="4166425" y="5626875"/>
            <a:ext cx="1913700" cy="97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32" y="89258"/>
                </a:moveTo>
                <a:lnTo>
                  <a:pt x="17337" y="0"/>
                </a:lnTo>
                <a:lnTo>
                  <a:pt x="17337" y="0"/>
                </a:lnTo>
                <a:cubicBezTo>
                  <a:pt x="12645" y="11178"/>
                  <a:pt x="6798" y="21848"/>
                  <a:pt x="0" y="30910"/>
                </a:cubicBezTo>
                <a:lnTo>
                  <a:pt x="102866" y="119915"/>
                </a:lnTo>
                <a:lnTo>
                  <a:pt x="102866" y="119915"/>
                </a:lnTo>
                <a:cubicBezTo>
                  <a:pt x="107762" y="108990"/>
                  <a:pt x="113609" y="98659"/>
                  <a:pt x="119932" y="89258"/>
                </a:cubicBezTo>
              </a:path>
            </a:pathLst>
          </a:custGeom>
          <a:solidFill>
            <a:srgbClr val="4E4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9274680" y="5768445"/>
            <a:ext cx="1377300" cy="108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933" y="0"/>
                </a:moveTo>
                <a:lnTo>
                  <a:pt x="0" y="91228"/>
                </a:lnTo>
                <a:lnTo>
                  <a:pt x="0" y="91228"/>
                </a:lnTo>
                <a:cubicBezTo>
                  <a:pt x="6087" y="100264"/>
                  <a:pt x="11234" y="109696"/>
                  <a:pt x="15753" y="119920"/>
                </a:cubicBezTo>
                <a:lnTo>
                  <a:pt x="119937" y="28375"/>
                </a:lnTo>
                <a:lnTo>
                  <a:pt x="119937" y="28375"/>
                </a:lnTo>
                <a:cubicBezTo>
                  <a:pt x="113849" y="19894"/>
                  <a:pt x="108451" y="10224"/>
                  <a:pt x="103933" y="0"/>
                </a:cubicBezTo>
              </a:path>
            </a:pathLst>
          </a:custGeom>
          <a:solidFill>
            <a:srgbClr val="4E4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4012425" y="5095149"/>
            <a:ext cx="1913700" cy="97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40" y="92354"/>
                </a:moveTo>
                <a:lnTo>
                  <a:pt x="14962" y="0"/>
                </a:lnTo>
                <a:lnTo>
                  <a:pt x="14962" y="0"/>
                </a:lnTo>
                <a:cubicBezTo>
                  <a:pt x="10909" y="9943"/>
                  <a:pt x="5782" y="18907"/>
                  <a:pt x="0" y="27495"/>
                </a:cubicBezTo>
                <a:lnTo>
                  <a:pt x="104739" y="119924"/>
                </a:lnTo>
                <a:lnTo>
                  <a:pt x="104739" y="119924"/>
                </a:lnTo>
                <a:cubicBezTo>
                  <a:pt x="109031" y="109905"/>
                  <a:pt x="114157" y="101016"/>
                  <a:pt x="119940" y="92354"/>
                </a:cubicBezTo>
              </a:path>
            </a:pathLst>
          </a:custGeom>
          <a:solidFill>
            <a:srgbClr val="4E4E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142539" y="4944551"/>
            <a:ext cx="1761300" cy="17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51" y="60048"/>
                </a:moveTo>
                <a:lnTo>
                  <a:pt x="119951" y="60048"/>
                </a:lnTo>
                <a:cubicBezTo>
                  <a:pt x="119951" y="93257"/>
                  <a:pt x="93099" y="119951"/>
                  <a:pt x="60073" y="119951"/>
                </a:cubicBezTo>
                <a:lnTo>
                  <a:pt x="60073" y="119951"/>
                </a:lnTo>
                <a:cubicBezTo>
                  <a:pt x="26704" y="119951"/>
                  <a:pt x="0" y="93257"/>
                  <a:pt x="0" y="60048"/>
                </a:cubicBezTo>
                <a:lnTo>
                  <a:pt x="0" y="60048"/>
                </a:lnTo>
                <a:cubicBezTo>
                  <a:pt x="0" y="26693"/>
                  <a:pt x="26704" y="0"/>
                  <a:pt x="60073" y="0"/>
                </a:cubicBezTo>
                <a:lnTo>
                  <a:pt x="60073" y="0"/>
                </a:lnTo>
                <a:cubicBezTo>
                  <a:pt x="93099" y="0"/>
                  <a:pt x="119951" y="26693"/>
                  <a:pt x="119951" y="600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6104525" y="5525349"/>
            <a:ext cx="2754900" cy="28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73" y="59973"/>
                </a:moveTo>
                <a:lnTo>
                  <a:pt x="119973" y="59973"/>
                </a:lnTo>
                <a:cubicBezTo>
                  <a:pt x="119973" y="93056"/>
                  <a:pt x="93139" y="119973"/>
                  <a:pt x="59946" y="119973"/>
                </a:cubicBezTo>
                <a:lnTo>
                  <a:pt x="59946" y="119973"/>
                </a:lnTo>
                <a:cubicBezTo>
                  <a:pt x="26833" y="119973"/>
                  <a:pt x="0" y="93056"/>
                  <a:pt x="0" y="59973"/>
                </a:cubicBezTo>
                <a:lnTo>
                  <a:pt x="0" y="59973"/>
                </a:lnTo>
                <a:cubicBezTo>
                  <a:pt x="0" y="26809"/>
                  <a:pt x="26833" y="0"/>
                  <a:pt x="59946" y="0"/>
                </a:cubicBezTo>
                <a:lnTo>
                  <a:pt x="59946" y="0"/>
                </a:lnTo>
                <a:cubicBezTo>
                  <a:pt x="93139" y="0"/>
                  <a:pt x="119973" y="26809"/>
                  <a:pt x="119973" y="5997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10589223" y="3524345"/>
            <a:ext cx="3199200" cy="31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59" y="59897"/>
                </a:moveTo>
                <a:lnTo>
                  <a:pt x="119959" y="59897"/>
                </a:lnTo>
                <a:cubicBezTo>
                  <a:pt x="119959" y="93150"/>
                  <a:pt x="93101" y="119958"/>
                  <a:pt x="60061" y="119958"/>
                </a:cubicBezTo>
                <a:lnTo>
                  <a:pt x="60061" y="119958"/>
                </a:lnTo>
                <a:cubicBezTo>
                  <a:pt x="26898" y="119958"/>
                  <a:pt x="0" y="93150"/>
                  <a:pt x="0" y="59897"/>
                </a:cubicBezTo>
                <a:lnTo>
                  <a:pt x="0" y="59897"/>
                </a:lnTo>
                <a:cubicBezTo>
                  <a:pt x="0" y="26931"/>
                  <a:pt x="26898" y="0"/>
                  <a:pt x="60061" y="0"/>
                </a:cubicBezTo>
                <a:lnTo>
                  <a:pt x="60061" y="0"/>
                </a:lnTo>
                <a:cubicBezTo>
                  <a:pt x="93101" y="0"/>
                  <a:pt x="119959" y="26931"/>
                  <a:pt x="119959" y="598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2624949" y="5525350"/>
            <a:ext cx="371400" cy="54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766" y="59840"/>
                </a:moveTo>
                <a:lnTo>
                  <a:pt x="119766" y="59840"/>
                </a:lnTo>
                <a:cubicBezTo>
                  <a:pt x="119766" y="79893"/>
                  <a:pt x="114630" y="95331"/>
                  <a:pt x="104591" y="105039"/>
                </a:cubicBezTo>
                <a:lnTo>
                  <a:pt x="104591" y="105039"/>
                </a:lnTo>
                <a:cubicBezTo>
                  <a:pt x="95486" y="114748"/>
                  <a:pt x="80311" y="119840"/>
                  <a:pt x="60233" y="119840"/>
                </a:cubicBezTo>
                <a:lnTo>
                  <a:pt x="60233" y="119840"/>
                </a:lnTo>
                <a:cubicBezTo>
                  <a:pt x="40155" y="119840"/>
                  <a:pt x="25914" y="114748"/>
                  <a:pt x="15175" y="104403"/>
                </a:cubicBezTo>
                <a:lnTo>
                  <a:pt x="15175" y="104403"/>
                </a:lnTo>
                <a:cubicBezTo>
                  <a:pt x="5136" y="94694"/>
                  <a:pt x="0" y="79893"/>
                  <a:pt x="0" y="59840"/>
                </a:cubicBezTo>
                <a:lnTo>
                  <a:pt x="0" y="59840"/>
                </a:lnTo>
                <a:cubicBezTo>
                  <a:pt x="0" y="39310"/>
                  <a:pt x="5136" y="24509"/>
                  <a:pt x="15175" y="14323"/>
                </a:cubicBezTo>
                <a:lnTo>
                  <a:pt x="15175" y="14323"/>
                </a:lnTo>
                <a:cubicBezTo>
                  <a:pt x="25214" y="4615"/>
                  <a:pt x="39455" y="0"/>
                  <a:pt x="60233" y="0"/>
                </a:cubicBezTo>
                <a:lnTo>
                  <a:pt x="60233" y="0"/>
                </a:lnTo>
                <a:cubicBezTo>
                  <a:pt x="79610" y="0"/>
                  <a:pt x="94552" y="4615"/>
                  <a:pt x="104591" y="14801"/>
                </a:cubicBezTo>
                <a:lnTo>
                  <a:pt x="104591" y="14801"/>
                </a:lnTo>
                <a:cubicBezTo>
                  <a:pt x="114630" y="25623"/>
                  <a:pt x="119766" y="39946"/>
                  <a:pt x="119766" y="59840"/>
                </a:cubicBezTo>
                <a:close/>
                <a:moveTo>
                  <a:pt x="36887" y="59840"/>
                </a:moveTo>
                <a:lnTo>
                  <a:pt x="36887" y="59840"/>
                </a:lnTo>
                <a:cubicBezTo>
                  <a:pt x="36887" y="74164"/>
                  <a:pt x="37587" y="84509"/>
                  <a:pt x="41789" y="90716"/>
                </a:cubicBezTo>
                <a:lnTo>
                  <a:pt x="41789" y="90716"/>
                </a:lnTo>
                <a:cubicBezTo>
                  <a:pt x="45291" y="96923"/>
                  <a:pt x="51128" y="99787"/>
                  <a:pt x="60233" y="99787"/>
                </a:cubicBezTo>
                <a:lnTo>
                  <a:pt x="60233" y="99787"/>
                </a:lnTo>
                <a:cubicBezTo>
                  <a:pt x="67704" y="99787"/>
                  <a:pt x="74474" y="96923"/>
                  <a:pt x="77743" y="90716"/>
                </a:cubicBezTo>
                <a:lnTo>
                  <a:pt x="77743" y="90716"/>
                </a:lnTo>
                <a:cubicBezTo>
                  <a:pt x="81945" y="83872"/>
                  <a:pt x="83813" y="74164"/>
                  <a:pt x="83813" y="59840"/>
                </a:cubicBezTo>
                <a:lnTo>
                  <a:pt x="83813" y="59840"/>
                </a:lnTo>
                <a:cubicBezTo>
                  <a:pt x="83813" y="45676"/>
                  <a:pt x="81945" y="35331"/>
                  <a:pt x="77743" y="29602"/>
                </a:cubicBezTo>
                <a:lnTo>
                  <a:pt x="77743" y="29602"/>
                </a:lnTo>
                <a:cubicBezTo>
                  <a:pt x="74474" y="22758"/>
                  <a:pt x="67704" y="19893"/>
                  <a:pt x="60233" y="19893"/>
                </a:cubicBezTo>
                <a:lnTo>
                  <a:pt x="60233" y="19893"/>
                </a:lnTo>
                <a:cubicBezTo>
                  <a:pt x="51828" y="19893"/>
                  <a:pt x="45291" y="22758"/>
                  <a:pt x="41789" y="29602"/>
                </a:cubicBezTo>
                <a:lnTo>
                  <a:pt x="41789" y="29602"/>
                </a:lnTo>
                <a:cubicBezTo>
                  <a:pt x="37587" y="35331"/>
                  <a:pt x="36887" y="45676"/>
                  <a:pt x="36887" y="59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3066104" y="5534872"/>
            <a:ext cx="260100" cy="52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666" y="119836"/>
                </a:moveTo>
                <a:lnTo>
                  <a:pt x="68000" y="119836"/>
                </a:lnTo>
                <a:lnTo>
                  <a:pt x="68000" y="50491"/>
                </a:lnTo>
                <a:lnTo>
                  <a:pt x="69333" y="38688"/>
                </a:lnTo>
                <a:lnTo>
                  <a:pt x="69333" y="27049"/>
                </a:lnTo>
                <a:lnTo>
                  <a:pt x="69333" y="27049"/>
                </a:lnTo>
                <a:cubicBezTo>
                  <a:pt x="61000" y="30491"/>
                  <a:pt x="55000" y="34098"/>
                  <a:pt x="52666" y="34590"/>
                </a:cubicBezTo>
                <a:lnTo>
                  <a:pt x="24000" y="45737"/>
                </a:lnTo>
                <a:lnTo>
                  <a:pt x="0" y="30491"/>
                </a:lnTo>
                <a:lnTo>
                  <a:pt x="77666" y="0"/>
                </a:lnTo>
                <a:lnTo>
                  <a:pt x="119666" y="0"/>
                </a:lnTo>
                <a:lnTo>
                  <a:pt x="119666" y="11983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1610875" y="1177800"/>
            <a:ext cx="20275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CENÁRIO ATUAL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10113125" y="6709150"/>
            <a:ext cx="41514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Unidades Gestoras</a:t>
            </a:r>
            <a:endParaRPr sz="3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5742113" y="8397602"/>
            <a:ext cx="3479700" cy="1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Municípios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6142963" y="5695650"/>
            <a:ext cx="27549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</a:rPr>
              <a:t>295</a:t>
            </a:r>
            <a:endParaRPr sz="9600" b="1">
              <a:solidFill>
                <a:srgbClr val="FFFFFF"/>
              </a:solidFill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l="22007" r="24576"/>
          <a:stretch/>
        </p:blipFill>
        <p:spPr>
          <a:xfrm>
            <a:off x="16115100" y="3227962"/>
            <a:ext cx="5011975" cy="7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1001950" y="6798300"/>
            <a:ext cx="40425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 Relatório por Unidade Gestora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por ano</a:t>
            </a:r>
            <a:endParaRPr sz="40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0624250" y="3524250"/>
            <a:ext cx="3199200" cy="3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FF"/>
                </a:solidFill>
              </a:rPr>
              <a:t>~1800</a:t>
            </a:r>
            <a:endParaRPr sz="8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/>
        </p:nvSpPr>
        <p:spPr>
          <a:xfrm>
            <a:off x="1123200" y="1209900"/>
            <a:ext cx="22567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CENÁRIO ATUAL - AGRAVANTES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2765675" y="4352700"/>
            <a:ext cx="163263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Diferenças de qualidade dos relatórios;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Complexidade crescente;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Escassez de pessoal - Municípios e TCE/SC;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Demandas por atuações cada vez mais céleres;</a:t>
            </a:r>
            <a:endParaRPr sz="6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559650" y="4625400"/>
            <a:ext cx="972900" cy="53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1559650" y="5970500"/>
            <a:ext cx="972900" cy="53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1559650" y="7380638"/>
            <a:ext cx="972900" cy="53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1559650" y="8725738"/>
            <a:ext cx="972900" cy="53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/>
        </p:nvSpPr>
        <p:spPr>
          <a:xfrm>
            <a:off x="11924900" y="2352250"/>
            <a:ext cx="11568300" cy="6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Como facilitar a análise das informações?</a:t>
            </a:r>
            <a:endParaRPr sz="1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0" name="Google Shape;1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850" y="3514625"/>
            <a:ext cx="10231124" cy="66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/>
        </p:nvSpPr>
        <p:spPr>
          <a:xfrm>
            <a:off x="3316769" y="688224"/>
            <a:ext cx="17744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TIPOS DE DADOS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1431300" y="896565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5000" strike="sng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-Mais abundantes (90%)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+demorada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2462250" y="3816150"/>
            <a:ext cx="5196900" cy="5149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1468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t="27364" b="14461"/>
          <a:stretch/>
        </p:blipFill>
        <p:spPr>
          <a:xfrm>
            <a:off x="2462250" y="6790250"/>
            <a:ext cx="5196898" cy="21754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11"/>
          <p:cNvGraphicFramePr/>
          <p:nvPr/>
        </p:nvGraphicFramePr>
        <p:xfrm>
          <a:off x="14942290" y="3733642"/>
          <a:ext cx="5196800" cy="5156995"/>
        </p:xfrm>
        <a:graphic>
          <a:graphicData uri="http://schemas.openxmlformats.org/drawingml/2006/table">
            <a:tbl>
              <a:tblPr firstRow="1" bandRow="1">
                <a:noFill/>
                <a:tableStyleId>{53C91FDC-5C49-4B5E-943D-2AF306B5AA96}</a:tableStyleId>
              </a:tblPr>
              <a:tblGrid>
                <a:gridCol w="1681800"/>
                <a:gridCol w="1950900"/>
                <a:gridCol w="1564100"/>
              </a:tblGrid>
              <a:tr h="120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Ente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7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UG</a:t>
                      </a:r>
                      <a:endParaRPr sz="57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Apontamentos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Prefeitura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FMS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80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Blumenau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Instituto Previdência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170" name="Google Shape;170;p11"/>
          <p:cNvPicPr preferRelativeResize="0"/>
          <p:nvPr/>
        </p:nvPicPr>
        <p:blipFill rotWithShape="1">
          <a:blip r:embed="rId4">
            <a:alphaModFix/>
          </a:blip>
          <a:srcRect t="13439" b="10416"/>
          <a:stretch/>
        </p:blipFill>
        <p:spPr>
          <a:xfrm>
            <a:off x="2698900" y="3919750"/>
            <a:ext cx="4723600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1565225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NÃO ESTRUTURADOS</a:t>
            </a:r>
            <a:endParaRPr sz="50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13911300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9534F"/>
                </a:solidFill>
                <a:latin typeface="Nunito"/>
                <a:ea typeface="Nunito"/>
                <a:cs typeface="Nunito"/>
                <a:sym typeface="Nunito"/>
              </a:rPr>
              <a:t>ESTRUTURADOS</a:t>
            </a:r>
            <a:endParaRPr sz="5000" b="1">
              <a:solidFill>
                <a:srgbClr val="D953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3660700" y="8965650"/>
            <a:ext cx="79086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-Menos abundantes (10%)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+rápida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/>
        </p:nvSpPr>
        <p:spPr>
          <a:xfrm>
            <a:off x="1431300" y="896565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5000" strike="sng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-Mais abundantes (90%)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+demorada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2462250" y="3816150"/>
            <a:ext cx="5196900" cy="5149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1468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t="27364" b="14461"/>
          <a:stretch/>
        </p:blipFill>
        <p:spPr>
          <a:xfrm>
            <a:off x="2462250" y="6790250"/>
            <a:ext cx="5196898" cy="21754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12"/>
          <p:cNvGraphicFramePr/>
          <p:nvPr/>
        </p:nvGraphicFramePr>
        <p:xfrm>
          <a:off x="14942290" y="3733642"/>
          <a:ext cx="5196800" cy="5156995"/>
        </p:xfrm>
        <a:graphic>
          <a:graphicData uri="http://schemas.openxmlformats.org/drawingml/2006/table">
            <a:tbl>
              <a:tblPr firstRow="1" bandRow="1">
                <a:noFill/>
                <a:tableStyleId>{53C91FDC-5C49-4B5E-943D-2AF306B5AA96}</a:tableStyleId>
              </a:tblPr>
              <a:tblGrid>
                <a:gridCol w="1681800"/>
                <a:gridCol w="1950900"/>
                <a:gridCol w="1564100"/>
              </a:tblGrid>
              <a:tr h="120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Ente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7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UG</a:t>
                      </a:r>
                      <a:endParaRPr sz="57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Apontamentos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0" marR="75250" marT="14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Prefeitura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Joinville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FMS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80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Blumenau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Instituto Previdência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29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92025" marR="75250" marT="348125" marB="376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 t="13439" b="10416"/>
          <a:stretch/>
        </p:blipFill>
        <p:spPr>
          <a:xfrm>
            <a:off x="2698900" y="3919750"/>
            <a:ext cx="4723600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1565225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NÃO ESTRUTURADOS</a:t>
            </a:r>
            <a:endParaRPr sz="50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13911300" y="2138000"/>
            <a:ext cx="72588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9534F"/>
                </a:solidFill>
                <a:latin typeface="Nunito"/>
                <a:ea typeface="Nunito"/>
                <a:cs typeface="Nunito"/>
                <a:sym typeface="Nunito"/>
              </a:rPr>
              <a:t>ESTRUTURADOS</a:t>
            </a:r>
            <a:endParaRPr sz="5000" b="1">
              <a:solidFill>
                <a:srgbClr val="D953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13660700" y="8965650"/>
            <a:ext cx="7908600" cy="237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-Padrão</a:t>
            </a:r>
            <a:endParaRPr sz="5000" strike="sng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-Menos abundantes (10%)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-Análise +rápida</a:t>
            </a:r>
            <a:endParaRPr sz="5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5">
            <a:alphaModFix/>
          </a:blip>
          <a:srcRect l="4862" t="21997" r="5596" b="23117"/>
          <a:stretch/>
        </p:blipFill>
        <p:spPr>
          <a:xfrm>
            <a:off x="8176463" y="5220613"/>
            <a:ext cx="6248512" cy="21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0" y="688225"/>
            <a:ext cx="2437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SOLUÇÃO: OBTER DADOS ESTRUTURADOS</a:t>
            </a:r>
            <a:endParaRPr sz="8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594</Words>
  <Application>Microsoft Office PowerPoint</Application>
  <PresentationFormat>Personalizar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Nunito</vt:lpstr>
      <vt:lpstr>Default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Pedrinho</dc:creator>
  <cp:lastModifiedBy>Pedrinho</cp:lastModifiedBy>
  <cp:revision>1</cp:revision>
  <dcterms:modified xsi:type="dcterms:W3CDTF">2018-12-11T04:31:50Z</dcterms:modified>
</cp:coreProperties>
</file>