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71" r:id="rId6"/>
    <p:sldId id="262" r:id="rId7"/>
    <p:sldId id="263" r:id="rId8"/>
    <p:sldId id="272" r:id="rId9"/>
    <p:sldId id="264" r:id="rId10"/>
    <p:sldId id="273" r:id="rId11"/>
    <p:sldId id="266" r:id="rId12"/>
    <p:sldId id="260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4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910"/>
    <a:srgbClr val="3C7C27"/>
    <a:srgbClr val="B2200B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66"/>
      </p:cViewPr>
      <p:guideLst>
        <p:guide orient="horz" pos="1404"/>
        <p:guide pos="28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8B05FAB-BD68-42BC-9AD0-3399B8996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81CFAD-AA3F-4DE7-8C61-F32EE5A061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5A4F87-EB94-4D9E-8BDE-B3DCA5FBA17F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AB49E4-8095-4E03-9EE8-11A4E7C4E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81B436-BC1D-461C-B8D7-5A063B2755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F9B61C-34A0-4178-B396-C607576392E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803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B792DF8-F436-4EE6-AAC0-E2D6A5FC9A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1C0866-203B-47C2-9C74-0518BCCE44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770C64-E2AB-450E-B882-09FE8CE81884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13C94C95-9D85-4C6D-8F2B-883DCB9F42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284743E-4452-43DC-91D3-2CF2BF01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6EF57D-5F88-4FE5-AC7D-D1F84B072B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CE134F-3157-4A70-8ED7-76890B5C0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F651CC0-6053-4321-8CB6-1D15EAD567B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15457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71375-491A-4B44-BFAD-5DA504E0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05C9-8A16-402C-8059-301AB1CA758A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96B6B2-A32C-4DC2-9D2D-7F708B8E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E326F-486D-4CA6-86E3-08721D9C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C894B5A-C423-4A73-B9BE-DBBA1A9BB96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4315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5DE778-E923-4B88-806A-0D80881F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19FCE-DCA3-4833-A3C1-4C752BBC11C4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60D3B8-8D3F-48D8-AF24-29FAF97F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ED245E-9831-446E-8A68-3848FBC6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554BD8F-6B16-491A-B133-34722301113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8896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536" y="486300"/>
            <a:ext cx="7597302" cy="827249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545454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536" y="1531457"/>
            <a:ext cx="7927264" cy="4208756"/>
          </a:xfrm>
        </p:spPr>
        <p:txBody>
          <a:bodyPr/>
          <a:lstStyle>
            <a:lvl1pPr>
              <a:defRPr sz="2000">
                <a:solidFill>
                  <a:srgbClr val="545454"/>
                </a:solidFill>
              </a:defRPr>
            </a:lvl1pPr>
            <a:lvl2pPr>
              <a:defRPr sz="1800">
                <a:solidFill>
                  <a:srgbClr val="545454"/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16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FFC6F9-A41C-4A6F-BD45-E4B08878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4A1A-57B6-469E-8C41-94C550BEA04A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9B18C6-779E-4045-9EDC-C461FF83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BCE610-D04F-4FA6-BDB3-B3AE50C4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3ABDE55-B781-459C-B9FC-065C20860C0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6618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5978EE-EE92-4A46-A219-2EE604B2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693A-89C9-4A77-A99E-CEC307F25012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B2FAA-B7D2-43AD-8F17-F703C344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1CF9F0-41DE-4A75-9E7A-DEE0C628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FF72AE3-6BF7-47DE-8931-354DD2A034D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167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6DFA72-604B-41F9-8DED-77DAF37F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A73A1-FEB2-46F2-89D8-F2E46F7C04CA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00E990-044D-4FDF-A977-ECE4026E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DB468F-C3F0-4B96-BF91-588FF9B0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0CD3B8-6E95-4F35-9E72-57A76778AAB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6158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75E22B-6116-465E-9B89-1434F5EA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A833-A5B1-462C-AF14-8191180EC395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64E903-1539-473C-BE50-81B99D44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4237F0-9AFF-45DF-9A20-EE4BEB78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AD3BA86-394B-42B6-A142-47055FEE694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972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C34556-F42B-43DA-873A-29DB27A6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21B05-5313-4FA8-AFE3-DCF15F521F0B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003939-0D9F-4F90-BEF5-9357A9D1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FF49B5-A367-4471-AC20-077F8810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0EC266E-A796-48FD-BB32-FA04EB005D3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0563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7F6B6C-F35E-472C-9307-F59966EF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761E-E6F9-4F3A-B948-6B15E5A4A2C1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58D0E1-FC01-48C9-8897-8BACEF79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50F75B-7002-48AE-99EC-097F73A1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DCB960D-F83E-4116-8C61-B50598ACEF3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888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9C3910-E28D-4D1D-A177-E0637E8B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F2D2-658D-4014-AA8B-6AAA6B77B6B5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F5F5F5-8D97-43B0-9E5E-BE6185CB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483FC6-AD8D-4377-9200-72C4D233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B0BE68D-5BDA-4D7E-A000-9A2BF9D8735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9962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6B140A0-962E-4BE6-B0C3-9A11C52568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07F915A-A8E6-40CD-8C61-A6C49E5348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81E239-AC34-40EC-A56A-77CF7E765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A6A30B-823B-4970-A365-9179E0227D22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7BDD57-CAFF-4CAF-844E-9DD6CF1C0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7" descr="PPT_layout_fundo.jpg">
            <a:extLst>
              <a:ext uri="{FF2B5EF4-FFF2-40B4-BE49-F238E27FC236}">
                <a16:creationId xmlns:a16="http://schemas.microsoft.com/office/drawing/2014/main" xmlns="" id="{90719B5C-EE1A-4388-AF24-E9CDD8343A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2059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PT_layout.jpg">
            <a:extLst>
              <a:ext uri="{FF2B5EF4-FFF2-40B4-BE49-F238E27FC236}">
                <a16:creationId xmlns:a16="http://schemas.microsoft.com/office/drawing/2014/main" xmlns="" id="{DF99303D-CC73-4B01-8DE1-77224963A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0"/>
            <a:ext cx="9285288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xmlns="" id="{2523A8B5-7B57-4531-B21D-783BC0285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CONSELHO TUTELAR</a:t>
            </a:r>
            <a:br>
              <a:rPr lang="en-US" altLang="pt-BR"/>
            </a:br>
            <a:r>
              <a:rPr lang="en-US" altLang="pt-BR"/>
              <a:t>Eleições Unificadas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xmlns="" id="{3B26B848-4B34-4523-97DE-37843DC4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Minuta de Projeto de Lei Municipal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D65D505-B9FE-4CA9-812F-3FA7F996A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1546225"/>
            <a:ext cx="7927975" cy="43037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t-BR" altLang="pt-BR" sz="2400" dirty="0"/>
              <a:t>Deveres, Responsabilidades e Vedações</a:t>
            </a:r>
          </a:p>
          <a:p>
            <a:pPr lvl="1"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2000" dirty="0"/>
              <a:t>Hipóteses pormenorizadas na minuta (</a:t>
            </a:r>
            <a:r>
              <a:rPr lang="pt-BR" altLang="pt-BR" sz="2000" dirty="0" err="1"/>
              <a:t>arts</a:t>
            </a:r>
            <a:r>
              <a:rPr lang="pt-BR" altLang="pt-BR" sz="2000" dirty="0"/>
              <a:t>. 37 e 59)</a:t>
            </a:r>
          </a:p>
          <a:p>
            <a:pPr lvl="1"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2000" dirty="0"/>
              <a:t>Previsão de penalidades e de procedimento administrativo (art. 62)</a:t>
            </a:r>
          </a:p>
          <a:p>
            <a:pPr marL="0" indent="0">
              <a:buFont typeface="Arial" charset="0"/>
              <a:buNone/>
              <a:defRPr/>
            </a:pPr>
            <a:endParaRPr lang="pt-BR" altLang="pt-BR" sz="1500" dirty="0"/>
          </a:p>
          <a:p>
            <a:pPr marL="0" indent="0">
              <a:buFont typeface="Arial" charset="0"/>
              <a:buNone/>
              <a:defRPr/>
            </a:pPr>
            <a:r>
              <a:rPr lang="pt-BR" altLang="pt-BR" sz="2400" dirty="0"/>
              <a:t>Atribuições</a:t>
            </a:r>
          </a:p>
          <a:p>
            <a:pPr lvl="1"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2000" dirty="0"/>
              <a:t>Utilização de mecanismos de </a:t>
            </a:r>
            <a:r>
              <a:rPr lang="pt-BR" altLang="pt-BR" sz="2000" dirty="0" err="1"/>
              <a:t>autocomposição</a:t>
            </a:r>
            <a:r>
              <a:rPr lang="pt-BR" altLang="pt-BR" sz="2000" dirty="0"/>
              <a:t>; escuta especializada; articulação da rede e plano individual e familiar de atendimento (art. 43)</a:t>
            </a:r>
          </a:p>
          <a:p>
            <a:pPr lvl="1"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2000" dirty="0"/>
              <a:t>Atribuições específicas (art. 44)</a:t>
            </a:r>
          </a:p>
          <a:p>
            <a:pPr lvl="1"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2000" dirty="0"/>
              <a:t>Acolhimento (art. 45) e ato infracional (art. 46)</a:t>
            </a:r>
          </a:p>
          <a:p>
            <a:pPr lvl="1"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2000" dirty="0"/>
              <a:t>Aplicação e acompanhamento de medidas de proteção; prazo de requisição; resolutividade (</a:t>
            </a:r>
            <a:r>
              <a:rPr lang="pt-BR" altLang="pt-BR" sz="2000" dirty="0" err="1"/>
              <a:t>arts</a:t>
            </a:r>
            <a:r>
              <a:rPr lang="pt-BR" altLang="pt-BR" sz="2000" dirty="0"/>
              <a:t>. 47, 49 e 56)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endParaRPr lang="pt-BR" altLang="pt-BR" sz="2200" dirty="0"/>
          </a:p>
          <a:p>
            <a:pPr>
              <a:buFont typeface="Arial" charset="0"/>
              <a:buChar char="•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xmlns="" id="{612412D8-CF9C-4FB6-9094-2FB4C466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Minuta Projeto de Lei Municipal</a:t>
            </a:r>
          </a:p>
        </p:txBody>
      </p:sp>
      <p:sp>
        <p:nvSpPr>
          <p:cNvPr id="25603" name="Espaço Reservado para Conteúdo 2">
            <a:extLst>
              <a:ext uri="{FF2B5EF4-FFF2-40B4-BE49-F238E27FC236}">
                <a16:creationId xmlns:a16="http://schemas.microsoft.com/office/drawing/2014/main" xmlns="" id="{6A0CF85B-F4BB-4C65-89EE-2168AE1A5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312863"/>
            <a:ext cx="8569325" cy="44275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altLang="pt-BR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2400"/>
              <a:t>Vacância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Casos de vacância e de convocação de suplente (art. 63 e ss.)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2400"/>
              <a:t>Vencimentos e Direitos Sociais (art. 67 e ss.)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Importância de valorização da função de membro do Conselho Tutelar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Sugestão de equiparação, no que for possível, aos direitos sociais garantidos aos servidores do Município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endParaRPr lang="pt-BR" altLang="pt-BR" sz="2000"/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endParaRPr lang="pt-BR" altLang="pt-BR" sz="2000"/>
          </a:p>
        </p:txBody>
      </p:sp>
      <p:pic>
        <p:nvPicPr>
          <p:cNvPr id="25604" name="Picture 8" descr="Resultado de imagem para deveres e direitos">
            <a:extLst>
              <a:ext uri="{FF2B5EF4-FFF2-40B4-BE49-F238E27FC236}">
                <a16:creationId xmlns:a16="http://schemas.microsoft.com/office/drawing/2014/main" xmlns="" id="{9DB9EE19-E87B-4374-9B37-D9227A43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4749800"/>
            <a:ext cx="29051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xmlns="" id="{4F7FE0C9-42AC-4983-911D-20DF76A3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Processo de Escolha Unificado</a:t>
            </a:r>
          </a:p>
        </p:txBody>
      </p:sp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xmlns="" id="{63C7F571-78EF-4339-A77A-FC5E8AC4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1878013"/>
            <a:ext cx="7927975" cy="3862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2400"/>
              <a:t>Minuta de Edital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Redigida a partir da minuta de Projeto de Lei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Publicação 6 meses antes da eleição (</a:t>
            </a:r>
            <a:r>
              <a:rPr lang="pt-BR" altLang="pt-BR" sz="2000" b="1">
                <a:solidFill>
                  <a:srgbClr val="3C7C27"/>
                </a:solidFill>
              </a:rPr>
              <a:t>08/04/2019</a:t>
            </a:r>
            <a:r>
              <a:rPr lang="pt-BR" altLang="pt-BR" sz="2000"/>
              <a:t>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Nomeação da Comissão Eleitoral Especial</a:t>
            </a:r>
          </a:p>
        </p:txBody>
      </p:sp>
      <p:pic>
        <p:nvPicPr>
          <p:cNvPr id="26628" name="Picture 8" descr="Resultado de imagem para eleiÃ§Ãµes">
            <a:extLst>
              <a:ext uri="{FF2B5EF4-FFF2-40B4-BE49-F238E27FC236}">
                <a16:creationId xmlns:a16="http://schemas.microsoft.com/office/drawing/2014/main" xmlns="" id="{6BEDF1B2-E2CE-486F-8025-2C85155D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3B9D1"/>
              </a:clrFrom>
              <a:clrTo>
                <a:srgbClr val="83B9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533775"/>
            <a:ext cx="46069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xmlns="" id="{D7D9585D-752F-482F-8322-6EEC405F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Eleição Unificada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xmlns="" id="{B0C48A5C-1F4E-408C-AC64-02041421A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63" y="1312863"/>
            <a:ext cx="7927975" cy="42100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2400"/>
              <a:t>Sugestão de Calendário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altLang="pt-BR"/>
          </a:p>
          <a:p>
            <a:pPr marL="0" indent="0">
              <a:buFont typeface="Arial" panose="020B0604020202020204" pitchFamily="34" charset="0"/>
              <a:buNone/>
            </a:pPr>
            <a:endParaRPr lang="pt-BR" altLang="pt-BR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7DE0CDF8-D4B9-4356-BB19-A4C9CB19BB6E}"/>
              </a:ext>
            </a:extLst>
          </p:cNvPr>
          <p:cNvGraphicFramePr>
            <a:graphicFrameLocks noGrp="1"/>
          </p:cNvGraphicFramePr>
          <p:nvPr/>
        </p:nvGraphicFramePr>
        <p:xfrm>
          <a:off x="758825" y="2027238"/>
          <a:ext cx="7953375" cy="340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52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58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Data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Etapa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D42910"/>
                          </a:solidFill>
                        </a:rPr>
                        <a:t>08/04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Publicação do Edital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22/04</a:t>
                      </a:r>
                      <a:r>
                        <a:rPr lang="pt-BR" baseline="0" dirty="0"/>
                        <a:t> a 24/05</a:t>
                      </a:r>
                      <a:endParaRPr lang="pt-B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Prazo para registro das candidaturas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27/05 a 30/05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Análise do pedido de registro das candidaturas, pela CEE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31/05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Publicação da relação dos candidatos inscritos, deferidos e indeferidos, pelo CMDCA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03/06 a 04/06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Prazo para interposição de recurso junto a CEE, ao candidato inabilitado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07/06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Publicação, pela CEE, do resultado dos recursos interpostos pelos candidatos</a:t>
                      </a:r>
                      <a:endParaRPr lang="pt-BR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xmlns="" id="{D2DC18F6-522D-443D-BD64-F0ADAC58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Eleição Unificada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EB74A9FE-7B29-488B-9D75-EB976C4944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8825" y="1531938"/>
          <a:ext cx="7927975" cy="44846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9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08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653">
                <a:tc>
                  <a:txBody>
                    <a:bodyPr/>
                    <a:lstStyle/>
                    <a:p>
                      <a:r>
                        <a:rPr lang="pt-BR" sz="1800" dirty="0"/>
                        <a:t>Data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Etapa</a:t>
                      </a: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918">
                <a:tc>
                  <a:txBody>
                    <a:bodyPr/>
                    <a:lstStyle/>
                    <a:p>
                      <a:r>
                        <a:rPr lang="pt-BR" sz="1800" dirty="0"/>
                        <a:t>10/06</a:t>
                      </a:r>
                      <a:r>
                        <a:rPr lang="pt-BR" sz="1800" baseline="0" dirty="0"/>
                        <a:t> a 14/06</a:t>
                      </a:r>
                      <a:endParaRPr lang="pt-BR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ao candidato inabilitado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interpor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junto ao CMDCA</a:t>
                      </a:r>
                      <a:endParaRPr lang="pt-BR" sz="18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291">
                <a:tc>
                  <a:txBody>
                    <a:bodyPr/>
                    <a:lstStyle/>
                    <a:p>
                      <a:r>
                        <a:rPr lang="pt-BR" sz="1800" dirty="0"/>
                        <a:t>18/06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Publicação, pelo CMDCA, do resultado dos recursos interpostos pelos candidatos, bem como de edital informando o nome de todos os candidatos cuja inscrição foi deferida</a:t>
                      </a:r>
                      <a:endParaRPr lang="pt-BR" sz="18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992">
                <a:tc>
                  <a:txBody>
                    <a:bodyPr/>
                    <a:lstStyle/>
                    <a:p>
                      <a:r>
                        <a:rPr lang="pt-BR" sz="1800" dirty="0"/>
                        <a:t>19/06</a:t>
                      </a:r>
                      <a:r>
                        <a:rPr lang="pt-BR" sz="1800" baseline="0" dirty="0"/>
                        <a:t> a 21/06</a:t>
                      </a:r>
                      <a:endParaRPr lang="pt-BR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para impugnação das candidaturas junto a CEE, pela população em geral</a:t>
                      </a:r>
                      <a:endParaRPr lang="pt-BR" sz="18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992">
                <a:tc>
                  <a:txBody>
                    <a:bodyPr/>
                    <a:lstStyle/>
                    <a:p>
                      <a:r>
                        <a:rPr lang="pt-BR" sz="1800" dirty="0"/>
                        <a:t>24/06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Publicação da lista dos candidatos impugnados pela população e avaliados pela CEE</a:t>
                      </a:r>
                      <a:endParaRPr lang="pt-BR" sz="18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992">
                <a:tc>
                  <a:txBody>
                    <a:bodyPr/>
                    <a:lstStyle/>
                    <a:p>
                      <a:r>
                        <a:rPr lang="pt-BR" sz="1800" dirty="0"/>
                        <a:t>25/06 a 26/06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aos candidatos impugnados para interposição de recurso junto a CEE</a:t>
                      </a:r>
                      <a:endParaRPr lang="pt-BR" sz="18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848">
                <a:tc>
                  <a:txBody>
                    <a:bodyPr/>
                    <a:lstStyle/>
                    <a:p>
                      <a:r>
                        <a:rPr lang="pt-BR" sz="1800" dirty="0"/>
                        <a:t>27/06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Publicação, pela</a:t>
                      </a:r>
                      <a:r>
                        <a:rPr lang="pt-BR" sz="1800" baseline="0" dirty="0"/>
                        <a:t> CEE, do resultado dos recursos</a:t>
                      </a:r>
                      <a:endParaRPr lang="pt-BR" sz="18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xmlns="" id="{92C738A3-E71F-4A23-9D72-A6C53B48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Eleição Unificada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99B7762E-13BE-4918-8055-911E171962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8825" y="1531938"/>
          <a:ext cx="7927975" cy="38766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1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6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901">
                <a:tc>
                  <a:txBody>
                    <a:bodyPr/>
                    <a:lstStyle/>
                    <a:p>
                      <a:r>
                        <a:rPr lang="pt-BR" sz="1800" dirty="0"/>
                        <a:t>Data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Etapa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r>
                        <a:rPr lang="pt-BR" sz="1800" dirty="0"/>
                        <a:t>28/06 a</a:t>
                      </a:r>
                      <a:r>
                        <a:rPr lang="pt-BR" sz="1800" baseline="0" dirty="0"/>
                        <a:t> 04/07</a:t>
                      </a:r>
                      <a:endParaRPr lang="pt-B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aos candidatos impugnados pela CEE, para interposição de recurso junto a CMDCA</a:t>
                      </a:r>
                      <a:endParaRPr lang="pt-BR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r>
                        <a:rPr lang="pt-BR" sz="1800" dirty="0"/>
                        <a:t>08/07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Publicação, pelo CMDCA, da lista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definitiva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 candidatos aptos a participar da capacitação e da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prova</a:t>
                      </a:r>
                      <a:endParaRPr lang="pt-BR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pt-BR" sz="1800" dirty="0"/>
                        <a:t>20/07 e 21/07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Capacitação dos candidatos para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aplicação da prova</a:t>
                      </a:r>
                      <a:endParaRPr lang="pt-BR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pt-BR" sz="1800" dirty="0"/>
                        <a:t>28/07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Realização da prova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pt-BR" sz="1800" dirty="0"/>
                        <a:t>12/08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Divulgação dos resultados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pt-BR" sz="1800" dirty="0"/>
                        <a:t>13/08 a</a:t>
                      </a:r>
                      <a:r>
                        <a:rPr lang="pt-BR" sz="1800" baseline="0" dirty="0"/>
                        <a:t> 14/08</a:t>
                      </a:r>
                      <a:endParaRPr lang="pt-B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Recurso dos</a:t>
                      </a:r>
                      <a:r>
                        <a:rPr lang="pt-BR" sz="1800" baseline="0" dirty="0"/>
                        <a:t> candidatos não aprovados </a:t>
                      </a:r>
                      <a:endParaRPr lang="pt-BR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pt-BR" sz="1800" dirty="0"/>
                        <a:t>19/08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Publicação dos resultados pelo CMDCA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pt-BR" sz="1800" dirty="0"/>
                        <a:t>05/09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Divulgação dos locais de votação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xmlns="" id="{8E824651-7932-49D6-9F43-99ECCF50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Eleição Unificada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A2EDDBDF-DAB1-43D7-A62B-7E74B63E9A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8825" y="1531938"/>
          <a:ext cx="7927975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1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6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Etapa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05/09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Sessão de apresentação dos candidatos habilitados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D42910"/>
                          </a:solidFill>
                        </a:rPr>
                        <a:t>06/10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Eleição unificada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07/10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Publicação do resultado das</a:t>
                      </a:r>
                      <a:r>
                        <a:rPr lang="pt-BR" baseline="0" dirty="0"/>
                        <a:t> eleições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D42910"/>
                          </a:solidFill>
                        </a:rPr>
                        <a:t>10/01/2020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Posse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9D2E3339-876D-4ADA-9881-DECC38A0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Grupo de Trabalho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xmlns="" id="{795B9148-800B-4842-8C44-E5243CD27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1531938"/>
            <a:ext cx="7927975" cy="42084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800" dirty="0"/>
              <a:t>Quem somos?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xmlns="" id="{6796F6A5-8128-49A3-8EDD-7E796719D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067175"/>
            <a:ext cx="2592388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Resultado de imagem para acct sc">
            <a:extLst>
              <a:ext uri="{FF2B5EF4-FFF2-40B4-BE49-F238E27FC236}">
                <a16:creationId xmlns:a16="http://schemas.microsoft.com/office/drawing/2014/main" xmlns="" id="{CCA82D41-3E47-4642-B9E3-8A697E0F4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4067175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7" descr="Resultado de imagem para cedca sc">
            <a:extLst>
              <a:ext uri="{FF2B5EF4-FFF2-40B4-BE49-F238E27FC236}">
                <a16:creationId xmlns:a16="http://schemas.microsoft.com/office/drawing/2014/main" xmlns="" id="{AEBDA205-7AC0-4CDD-ADB7-31844FCF73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3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6391" name="AutoShape 9" descr="Resultado de imagem para cedca sc">
            <a:extLst>
              <a:ext uri="{FF2B5EF4-FFF2-40B4-BE49-F238E27FC236}">
                <a16:creationId xmlns:a16="http://schemas.microsoft.com/office/drawing/2014/main" xmlns="" id="{AB9D9093-5D67-4D42-812C-54437150DF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7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6392" name="AutoShape 11" descr="Resultado de imagem para cedca sc">
            <a:extLst>
              <a:ext uri="{FF2B5EF4-FFF2-40B4-BE49-F238E27FC236}">
                <a16:creationId xmlns:a16="http://schemas.microsoft.com/office/drawing/2014/main" xmlns="" id="{0CA56C6D-E35C-4D27-ABFC-0B3480733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5138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6393" name="AutoShape 13" descr="Resultado de imagem para cedca sc">
            <a:extLst>
              <a:ext uri="{FF2B5EF4-FFF2-40B4-BE49-F238E27FC236}">
                <a16:creationId xmlns:a16="http://schemas.microsoft.com/office/drawing/2014/main" xmlns="" id="{DD1DA4C4-811F-48D4-B735-9715D6EFA2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538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6394" name="Picture 14">
            <a:extLst>
              <a:ext uri="{FF2B5EF4-FFF2-40B4-BE49-F238E27FC236}">
                <a16:creationId xmlns:a16="http://schemas.microsoft.com/office/drawing/2014/main" xmlns="" id="{430C570E-C937-453E-8133-E021B26DC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2354263"/>
            <a:ext cx="16097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6" descr="Resultado de imagem para logo sst">
            <a:extLst>
              <a:ext uri="{FF2B5EF4-FFF2-40B4-BE49-F238E27FC236}">
                <a16:creationId xmlns:a16="http://schemas.microsoft.com/office/drawing/2014/main" xmlns="" id="{F80A84FE-14F2-4FD8-82EB-3882B6B10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286000"/>
            <a:ext cx="28321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AutoShape 18" descr="http://intranet.mp.sc.gov.br/intranet/Conteudo/imagens/comso/mpsc_vertical.jpg">
            <a:extLst>
              <a:ext uri="{FF2B5EF4-FFF2-40B4-BE49-F238E27FC236}">
                <a16:creationId xmlns:a16="http://schemas.microsoft.com/office/drawing/2014/main" xmlns="" id="{7F6306CB-6BCF-42DD-B277-3974EE1927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938" y="427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6397" name="Picture 19">
            <a:extLst>
              <a:ext uri="{FF2B5EF4-FFF2-40B4-BE49-F238E27FC236}">
                <a16:creationId xmlns:a16="http://schemas.microsoft.com/office/drawing/2014/main" xmlns="" id="{E3A2687E-8E32-43A3-A1C6-480527CF4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2481263"/>
            <a:ext cx="20288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xmlns="" id="{B82C7E72-AC04-4735-96A3-3FDE7B85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Produção do Grupo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387B7DF-CA99-4148-9091-4AAD45E9A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363" y="1531938"/>
            <a:ext cx="3627437" cy="42084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dirty="0"/>
              <a:t>Minutas</a:t>
            </a:r>
          </a:p>
          <a:p>
            <a:pPr>
              <a:buClr>
                <a:srgbClr val="3C7C27"/>
              </a:buClr>
              <a:buFont typeface="Wingdings" pitchFamily="2" charset="2"/>
              <a:buChar char="è"/>
              <a:defRPr/>
            </a:pPr>
            <a:r>
              <a:rPr lang="pt-BR" dirty="0"/>
              <a:t>	Projeto de Lei Municipal</a:t>
            </a:r>
          </a:p>
          <a:p>
            <a:pPr>
              <a:buClr>
                <a:srgbClr val="3C7C27"/>
              </a:buClr>
              <a:buFont typeface="Wingdings" pitchFamily="2" charset="2"/>
              <a:buChar char="è"/>
              <a:defRPr/>
            </a:pPr>
            <a:r>
              <a:rPr lang="pt-BR" dirty="0"/>
              <a:t>	Edital </a:t>
            </a:r>
          </a:p>
          <a:p>
            <a:pPr>
              <a:buClr>
                <a:srgbClr val="3C7C27"/>
              </a:buClr>
              <a:buFont typeface="Wingdings" pitchFamily="2" charset="2"/>
              <a:buChar char="è"/>
              <a:defRPr/>
            </a:pPr>
            <a:endParaRPr lang="pt-BR" dirty="0"/>
          </a:p>
          <a:p>
            <a:pPr marL="0" indent="0">
              <a:buClr>
                <a:srgbClr val="3C7C27"/>
              </a:buClr>
              <a:buFont typeface="Arial" panose="020B0604020202020204" pitchFamily="34" charset="0"/>
              <a:buNone/>
              <a:defRPr/>
            </a:pPr>
            <a:r>
              <a:rPr lang="pt-BR" sz="2400" dirty="0"/>
              <a:t>Parceria</a:t>
            </a:r>
          </a:p>
          <a:p>
            <a:pPr>
              <a:buClr>
                <a:srgbClr val="3C7C27"/>
              </a:buClr>
              <a:buFont typeface="Wingdings" pitchFamily="2" charset="2"/>
              <a:buChar char="è"/>
              <a:defRPr/>
            </a:pPr>
            <a:r>
              <a:rPr lang="pt-BR" dirty="0"/>
              <a:t>TRE/SC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xmlns="" id="{3059E268-FD31-4B4E-8A61-962E64AB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597025"/>
            <a:ext cx="3068637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AutoShape 4" descr="Resultado de imagem para tre sc">
            <a:extLst>
              <a:ext uri="{FF2B5EF4-FFF2-40B4-BE49-F238E27FC236}">
                <a16:creationId xmlns:a16="http://schemas.microsoft.com/office/drawing/2014/main" xmlns="" id="{CC30825D-AAA6-4A96-AD34-0A87B8A1DF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3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7414" name="Picture 6" descr="Resultado de imagem para tre sc">
            <a:extLst>
              <a:ext uri="{FF2B5EF4-FFF2-40B4-BE49-F238E27FC236}">
                <a16:creationId xmlns:a16="http://schemas.microsoft.com/office/drawing/2014/main" xmlns="" id="{20B9B5D9-6A73-4C05-BF78-FE94197A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489325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xmlns="" id="{815EEF9C-136C-4A07-8261-AEEFE0CE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Minuta Projeto de Lei Municipal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02F6C98-A945-416C-8733-22A7734E8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1658938"/>
            <a:ext cx="8286750" cy="4402137"/>
          </a:xfrm>
        </p:spPr>
        <p:txBody>
          <a:bodyPr/>
          <a:lstStyle/>
          <a:p>
            <a:pPr marL="1828800" lvl="4" indent="0">
              <a:buFont typeface="Arial" panose="020B0604020202020204" pitchFamily="34" charset="0"/>
              <a:buNone/>
              <a:defRPr/>
            </a:pPr>
            <a:r>
              <a:rPr lang="pt-BR" dirty="0"/>
              <a:t>Estabelece a Estrutura e o Funcionamento do </a:t>
            </a:r>
          </a:p>
          <a:p>
            <a:pPr marL="1828800" lvl="4" indent="0">
              <a:buFont typeface="Arial" panose="020B0604020202020204" pitchFamily="34" charset="0"/>
              <a:buNone/>
              <a:defRPr/>
            </a:pPr>
            <a:r>
              <a:rPr lang="pt-BR" dirty="0"/>
              <a:t>Conselho Tutelar de dá outras providências</a:t>
            </a:r>
          </a:p>
          <a:p>
            <a:pPr marL="1828800" lvl="4" indent="0"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dirty="0"/>
              <a:t>O Conselho Tutelar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dirty="0"/>
              <a:t>5 membros, mandato de 4 anos, permitida uma recondução (art. 2º)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dirty="0"/>
              <a:t>Vinculação orçamentária e administrativa ao Gabinete do Prefeito, inclusive para controle externo, defesa de prerrogativas e aplicação de sanções disciplinares (</a:t>
            </a:r>
            <a:r>
              <a:rPr lang="pt-BR" dirty="0" err="1"/>
              <a:t>arts</a:t>
            </a:r>
            <a:r>
              <a:rPr lang="pt-BR" dirty="0"/>
              <a:t>. 1º e 2º, §3º)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dirty="0"/>
              <a:t>Proporção de um Conselho Tutelar para cada cem mil habitantes (art. 3º)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endParaRPr lang="pt-BR" sz="1000" dirty="0"/>
          </a:p>
        </p:txBody>
      </p:sp>
      <p:pic>
        <p:nvPicPr>
          <p:cNvPr id="18436" name="Picture 4" descr="Imagem relacionada">
            <a:extLst>
              <a:ext uri="{FF2B5EF4-FFF2-40B4-BE49-F238E27FC236}">
                <a16:creationId xmlns:a16="http://schemas.microsoft.com/office/drawing/2014/main" xmlns="" id="{296EC07B-F8E6-4701-90D5-15061213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3CA6F"/>
              </a:clrFrom>
              <a:clrTo>
                <a:srgbClr val="A3CA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023938"/>
            <a:ext cx="2398712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xmlns="" id="{C17A91C5-0332-4FB3-80A7-B23FCABA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Minuta Projeto de Lei Municipal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19FEB88-1EF3-4946-B55C-B53317F2F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1531938"/>
            <a:ext cx="7927975" cy="42084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dirty="0"/>
              <a:t>Manutenção do Conselho Tutelar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endParaRPr lang="pt-BR" dirty="0"/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sz="1900" dirty="0"/>
              <a:t>Dotação específica para implantação, manutenção e funcionamento do Conselho Tutelar em Lei Orçamentária Municipal (art. 4º)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sz="1900" dirty="0"/>
              <a:t>Vedado uso de recursos do FIA (art. 4º, §1º)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sz="1900" dirty="0"/>
              <a:t>Participação obrigatória na elaboração das leis orçamentárias (art. 4º, §3º)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1900" dirty="0"/>
              <a:t>Poder de requisição (fundamentada e por decisão colegiada - art. 4º, §3º)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1900" dirty="0"/>
              <a:t>Autonomia x obrigações funcionais e administrativas (</a:t>
            </a:r>
            <a:r>
              <a:rPr lang="pt-BR" altLang="pt-BR" sz="1900" dirty="0" err="1"/>
              <a:t>arts</a:t>
            </a:r>
            <a:r>
              <a:rPr lang="pt-BR" altLang="pt-BR" sz="1900" dirty="0"/>
              <a:t>. 4º, §4º e 5º; 50, 51)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1900" dirty="0"/>
              <a:t>Equipe administrativa de apoio (art. 5º, caput e §4º, 5º e 6º)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1900" dirty="0"/>
              <a:t>Sede própria, de fácil acesso, com espaço físico e instalações apropriadas para a demanda de atendimento (art. 5º, §1º)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1900" dirty="0"/>
              <a:t>Telefones fixo e móvel, veículo (preferencialmente com motorista</a:t>
            </a:r>
            <a:r>
              <a:rPr lang="pt-BR" altLang="pt-BR" dirty="0"/>
              <a:t> exclusivo), computadores com acesso à Internet</a:t>
            </a:r>
          </a:p>
          <a:p>
            <a:pPr>
              <a:buClr>
                <a:srgbClr val="3C7C27"/>
              </a:buClr>
              <a:buFont typeface="Wingdings" pitchFamily="2" charset="2"/>
              <a:buChar char="§"/>
              <a:defRPr/>
            </a:pPr>
            <a:endParaRPr lang="pt-BR" sz="1800" dirty="0"/>
          </a:p>
          <a:p>
            <a:pPr lvl="1">
              <a:buClr>
                <a:srgbClr val="3C7C27"/>
              </a:buClr>
              <a:buFont typeface="Wingdings" pitchFamily="2" charset="2"/>
              <a:buChar char="§"/>
              <a:defRPr/>
            </a:pPr>
            <a:endParaRPr lang="pt-BR" sz="2000" dirty="0"/>
          </a:p>
          <a:p>
            <a:pPr>
              <a:buFont typeface="Arial" charset="0"/>
              <a:buChar char="•"/>
              <a:defRPr/>
            </a:pPr>
            <a:endParaRPr lang="pt-BR" dirty="0"/>
          </a:p>
        </p:txBody>
      </p:sp>
      <p:pic>
        <p:nvPicPr>
          <p:cNvPr id="19460" name="Picture 14" descr="Resultado de imagem para casa brinquedo">
            <a:extLst>
              <a:ext uri="{FF2B5EF4-FFF2-40B4-BE49-F238E27FC236}">
                <a16:creationId xmlns:a16="http://schemas.microsoft.com/office/drawing/2014/main" xmlns="" id="{667B3A3B-1338-4AEF-893A-80AD0AB5D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990600"/>
            <a:ext cx="1900237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xmlns="" id="{AE720275-62B1-4718-A400-40203E5F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Minuta Projeto de Lei Municipal</a:t>
            </a:r>
          </a:p>
        </p:txBody>
      </p:sp>
      <p:sp>
        <p:nvSpPr>
          <p:cNvPr id="20483" name="Espaço Reservado para Conteúdo 2">
            <a:extLst>
              <a:ext uri="{FF2B5EF4-FFF2-40B4-BE49-F238E27FC236}">
                <a16:creationId xmlns:a16="http://schemas.microsoft.com/office/drawing/2014/main" xmlns="" id="{91EA9105-E0BF-4603-BF8D-40A7A2D6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8" y="1817688"/>
            <a:ext cx="8374062" cy="39227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2400"/>
              <a:t>Funcionamento do Conselho Tutelar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Deve estar aberto ao público em horário compatível com o funcionamento dos demais órgãos e serviços públicos municipais (art. 8º)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Carga horária semanal: mínimo 40h (art. 8º, §1º)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Atendimento no período noturno e em dias não úteis será realizado na forma de sobreaviso (que deve ser remunerado ou compensado – art. 9º)</a:t>
            </a:r>
          </a:p>
        </p:txBody>
      </p:sp>
      <p:sp>
        <p:nvSpPr>
          <p:cNvPr id="20484" name="AutoShape 4" descr="Imagem relacionada">
            <a:extLst>
              <a:ext uri="{FF2B5EF4-FFF2-40B4-BE49-F238E27FC236}">
                <a16:creationId xmlns:a16="http://schemas.microsoft.com/office/drawing/2014/main" xmlns="" id="{CEDF348D-492A-4805-8A1E-EEF56D32C0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3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0485" name="AutoShape 6" descr="https://lafemmedargent.pt/wp-content/uploads/2015/09/casa-lego.jpg">
            <a:extLst>
              <a:ext uri="{FF2B5EF4-FFF2-40B4-BE49-F238E27FC236}">
                <a16:creationId xmlns:a16="http://schemas.microsoft.com/office/drawing/2014/main" xmlns="" id="{BF87FDEF-A933-4ADC-B72B-864E2CF4EC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7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0486" name="AutoShape 8" descr="https://lafemmedargent.pt/wp-content/uploads/2015/09/casa-lego.jpg">
            <a:extLst>
              <a:ext uri="{FF2B5EF4-FFF2-40B4-BE49-F238E27FC236}">
                <a16:creationId xmlns:a16="http://schemas.microsoft.com/office/drawing/2014/main" xmlns="" id="{C839A845-8C2D-4680-AEF8-3931E9DB28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5138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0487" name="AutoShape 12" descr="https://lafemmedargent.pt/wp-content/uploads/2015/09/casa-lego.jpg">
            <a:extLst>
              <a:ext uri="{FF2B5EF4-FFF2-40B4-BE49-F238E27FC236}">
                <a16:creationId xmlns:a16="http://schemas.microsoft.com/office/drawing/2014/main" xmlns="" id="{E1F868B5-C4B1-4733-90B2-49F1747757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538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20488" name="Picture 12" descr="Resultado de imagem para engrenagem">
            <a:extLst>
              <a:ext uri="{FF2B5EF4-FFF2-40B4-BE49-F238E27FC236}">
                <a16:creationId xmlns:a16="http://schemas.microsoft.com/office/drawing/2014/main" xmlns="" id="{F9891FA0-C82C-44F4-B72D-8B7941F2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24388"/>
            <a:ext cx="28908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xmlns="" id="{EF96B86A-F74D-438D-8028-12F239B0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Minuta Projeto de Lei Municipal</a:t>
            </a:r>
          </a:p>
        </p:txBody>
      </p:sp>
      <p:sp>
        <p:nvSpPr>
          <p:cNvPr id="21507" name="Espaço Reservado para Conteúdo 2">
            <a:extLst>
              <a:ext uri="{FF2B5EF4-FFF2-40B4-BE49-F238E27FC236}">
                <a16:creationId xmlns:a16="http://schemas.microsoft.com/office/drawing/2014/main" xmlns="" id="{6301CD2B-3835-425C-8A16-544F00751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8" y="1531938"/>
            <a:ext cx="8483600" cy="42084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2400"/>
              <a:t>Processo de Escolha dos membros do Conselho Tutelar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2400"/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Data unificada </a:t>
            </a:r>
            <a:r>
              <a:rPr lang="pt-BR" altLang="pt-BR" sz="2000" b="1">
                <a:solidFill>
                  <a:srgbClr val="3C7C27"/>
                </a:solidFill>
              </a:rPr>
              <a:t>=&gt;</a:t>
            </a:r>
            <a:r>
              <a:rPr lang="pt-BR" altLang="pt-BR" sz="2000"/>
              <a:t> 06 de outubro de 2019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Edital </a:t>
            </a:r>
            <a:r>
              <a:rPr lang="pt-BR" altLang="pt-BR" sz="2000" b="1">
                <a:solidFill>
                  <a:srgbClr val="3C7C27"/>
                </a:solidFill>
              </a:rPr>
              <a:t>=&gt;</a:t>
            </a:r>
            <a:r>
              <a:rPr lang="pt-BR" altLang="pt-BR" sz="2000"/>
              <a:t> Emitido até dia 08 de abril de 2019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Comissão Especial Eleitoral e CMDCA (art. 13)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Fiscalização do Ministério Público (art. 12, §2º)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Vedação de composição de chapas e voto em um candidato (art. 12, §5º)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Convocação de servidores para atuar como mesários (art. 13, §4º)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Voto dos eleitores habilitados no TRE/SC até 3 meses antes do pleito (art. 13, 6º)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endParaRPr lang="pt-BR" altLang="pt-BR" sz="2000"/>
          </a:p>
        </p:txBody>
      </p:sp>
      <p:pic>
        <p:nvPicPr>
          <p:cNvPr id="21508" name="Picture 7">
            <a:extLst>
              <a:ext uri="{FF2B5EF4-FFF2-40B4-BE49-F238E27FC236}">
                <a16:creationId xmlns:a16="http://schemas.microsoft.com/office/drawing/2014/main" xmlns="" id="{3711CC09-B3AC-48C7-9B86-BB3CD9188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312863"/>
            <a:ext cx="2162175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xmlns="" id="{00FDBDC0-BD39-484F-B008-3844F903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Minuta Projeto de Lei Municipal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531491-63E6-4E32-94D0-A9067F834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1531938"/>
            <a:ext cx="7927975" cy="42084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pt-BR" altLang="pt-BR" sz="2400" dirty="0"/>
          </a:p>
          <a:p>
            <a:pPr marL="0" indent="0">
              <a:buFont typeface="Arial" charset="0"/>
              <a:buNone/>
              <a:defRPr/>
            </a:pPr>
            <a:r>
              <a:rPr lang="pt-BR" altLang="pt-BR" sz="2400" dirty="0"/>
              <a:t>Requisitos à candidatura (art. 16)</a:t>
            </a:r>
          </a:p>
          <a:p>
            <a:pPr marL="0" indent="0">
              <a:buFont typeface="Arial" charset="0"/>
              <a:buNone/>
              <a:defRPr/>
            </a:pPr>
            <a:endParaRPr lang="pt-BR" altLang="pt-BR" sz="2400" dirty="0"/>
          </a:p>
          <a:p>
            <a:pPr lvl="1"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2000" dirty="0"/>
              <a:t>Aqueles previstos no ECA (idade, idoneidade, residência)</a:t>
            </a:r>
          </a:p>
          <a:p>
            <a:pPr lvl="1"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2000" dirty="0"/>
              <a:t>Escolaridade mínima (ensino médio ou superior)</a:t>
            </a:r>
          </a:p>
          <a:p>
            <a:pPr lvl="1"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2000" dirty="0"/>
              <a:t>Experiência de dois anos ou conclusão de curso de especialização</a:t>
            </a:r>
          </a:p>
          <a:p>
            <a:pPr lvl="1"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2000" dirty="0"/>
              <a:t>Aprovação em prova de conhecimento</a:t>
            </a:r>
          </a:p>
          <a:p>
            <a:pPr lvl="1">
              <a:buClr>
                <a:srgbClr val="3C7C27"/>
              </a:buClr>
              <a:buFont typeface="Wingdings" pitchFamily="2" charset="2"/>
              <a:buChar char="§"/>
              <a:defRPr/>
            </a:pPr>
            <a:r>
              <a:rPr lang="pt-BR" altLang="pt-BR" sz="2000" dirty="0"/>
              <a:t>Demais requisitos (vedação a inovação, p. ex., CNH)</a:t>
            </a:r>
          </a:p>
          <a:p>
            <a:pPr>
              <a:buFont typeface="Arial" charset="0"/>
              <a:buChar char="•"/>
              <a:defRPr/>
            </a:pPr>
            <a:endParaRPr lang="pt-BR" dirty="0"/>
          </a:p>
        </p:txBody>
      </p:sp>
      <p:pic>
        <p:nvPicPr>
          <p:cNvPr id="22532" name="Picture 7">
            <a:extLst>
              <a:ext uri="{FF2B5EF4-FFF2-40B4-BE49-F238E27FC236}">
                <a16:creationId xmlns:a16="http://schemas.microsoft.com/office/drawing/2014/main" xmlns="" id="{B93F35CA-DD92-4CB8-A1F0-EEA9501E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738188"/>
            <a:ext cx="2162175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xmlns="" id="{CB3452AA-49FD-4BD4-B6C3-6B9C6401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485775"/>
            <a:ext cx="7597775" cy="827088"/>
          </a:xfrm>
        </p:spPr>
        <p:txBody>
          <a:bodyPr/>
          <a:lstStyle/>
          <a:p>
            <a:pPr algn="ctr"/>
            <a:r>
              <a:rPr lang="pt-BR" altLang="pt-BR"/>
              <a:t>Minuta Projeto de Lei Municipal</a:t>
            </a:r>
          </a:p>
        </p:txBody>
      </p:sp>
      <p:sp>
        <p:nvSpPr>
          <p:cNvPr id="23555" name="Espaço Reservado para Conteúdo 2">
            <a:extLst>
              <a:ext uri="{FF2B5EF4-FFF2-40B4-BE49-F238E27FC236}">
                <a16:creationId xmlns:a16="http://schemas.microsoft.com/office/drawing/2014/main" xmlns="" id="{9B3D13CE-AE85-4BDF-ADB8-770176025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1531938"/>
            <a:ext cx="7927975" cy="42084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2400"/>
              <a:t>Campanha Eleitoral (art. 23 e seguintes)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2400"/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Aplicação das regras relativas à campanha eleitoral previstas na Lei Federal n. 9.504/1997 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Vedações e autorizações pormenorizadas na minuta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Penalidades (art. 24)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Sessão aberta à comunidade para a apresentação dos candidatos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Propaganda eleitoral (art. 25)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Urnas eletrônicas e listas de eleitores aptos (art. 27)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Suplência (art. 30, §2º) e empate (§4º)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r>
              <a:rPr lang="pt-BR" altLang="pt-BR" sz="2000"/>
              <a:t>Período de transição (§6º e 7º) e vacância (art. 30, § 8 e 9º)</a:t>
            </a:r>
          </a:p>
          <a:p>
            <a:pPr lvl="1">
              <a:buClr>
                <a:srgbClr val="3C7C27"/>
              </a:buClr>
              <a:buFont typeface="Wingdings" panose="05000000000000000000" pitchFamily="2" charset="2"/>
              <a:buChar char="§"/>
            </a:pPr>
            <a:endParaRPr lang="pt-BR" altLang="pt-BR" sz="2000"/>
          </a:p>
        </p:txBody>
      </p:sp>
      <p:pic>
        <p:nvPicPr>
          <p:cNvPr id="23556" name="Picture 2" descr="Imagem relacionada">
            <a:extLst>
              <a:ext uri="{FF2B5EF4-FFF2-40B4-BE49-F238E27FC236}">
                <a16:creationId xmlns:a16="http://schemas.microsoft.com/office/drawing/2014/main" xmlns="" id="{7D0FEFC8-013D-4EB7-8BE5-99D64C6D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AA4ED"/>
              </a:clrFrom>
              <a:clrTo>
                <a:srgbClr val="4AA4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488" y="2841625"/>
            <a:ext cx="3508376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1056</Words>
  <Application>Microsoft Office PowerPoint</Application>
  <PresentationFormat>Apresentação na tela (4:3)</PresentationFormat>
  <Paragraphs>150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Wingdings</vt:lpstr>
      <vt:lpstr>Office Theme</vt:lpstr>
      <vt:lpstr>CONSELHO TUTELAR Eleições Unificadas 2019</vt:lpstr>
      <vt:lpstr>Grupo de Trabalho </vt:lpstr>
      <vt:lpstr>Produção do Grupo</vt:lpstr>
      <vt:lpstr>Minuta Projeto de Lei Municipal</vt:lpstr>
      <vt:lpstr>Minuta Projeto de Lei Municipal</vt:lpstr>
      <vt:lpstr>Minuta Projeto de Lei Municipal</vt:lpstr>
      <vt:lpstr>Minuta Projeto de Lei Municipal</vt:lpstr>
      <vt:lpstr>Minuta Projeto de Lei Municipal</vt:lpstr>
      <vt:lpstr>Minuta Projeto de Lei Municipal</vt:lpstr>
      <vt:lpstr>Minuta de Projeto de Lei Municipal</vt:lpstr>
      <vt:lpstr>Minuta Projeto de Lei Municipal</vt:lpstr>
      <vt:lpstr>Processo de Escolha Unificado</vt:lpstr>
      <vt:lpstr>Eleição Unificada</vt:lpstr>
      <vt:lpstr>Eleição Unificada</vt:lpstr>
      <vt:lpstr>Eleição Unificada</vt:lpstr>
      <vt:lpstr>Eleição Unificada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COMSO03 .</dc:creator>
  <cp:lastModifiedBy>Acer</cp:lastModifiedBy>
  <cp:revision>105</cp:revision>
  <cp:lastPrinted>2013-04-02T20:40:32Z</cp:lastPrinted>
  <dcterms:created xsi:type="dcterms:W3CDTF">2013-03-25T18:47:28Z</dcterms:created>
  <dcterms:modified xsi:type="dcterms:W3CDTF">2019-03-08T17:16:56Z</dcterms:modified>
</cp:coreProperties>
</file>