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60" r:id="rId4"/>
    <p:sldId id="262" r:id="rId5"/>
    <p:sldId id="263" r:id="rId6"/>
    <p:sldId id="264" r:id="rId7"/>
    <p:sldId id="265" r:id="rId8"/>
    <p:sldId id="261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B05C-20CC-41AF-8847-26EFF41AE541}" type="datetimeFigureOut">
              <a:rPr lang="pt-BR" smtClean="0"/>
              <a:pPr/>
              <a:t>27/11/2018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3FA8-3756-4E55-A007-D0B7BFAFE3D9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m 7" descr="mapa AMURES.jpg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604495" y="332656"/>
            <a:ext cx="7855937" cy="60242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B05C-20CC-41AF-8847-26EFF41AE541}" type="datetimeFigureOut">
              <a:rPr lang="pt-BR" smtClean="0"/>
              <a:pPr/>
              <a:t>27/11/2018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3FA8-3756-4E55-A007-D0B7BFAFE3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B05C-20CC-41AF-8847-26EFF41AE541}" type="datetimeFigureOut">
              <a:rPr lang="pt-BR" smtClean="0"/>
              <a:pPr/>
              <a:t>27/11/2018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3FA8-3756-4E55-A007-D0B7BFAFE3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B05C-20CC-41AF-8847-26EFF41AE541}" type="datetimeFigureOut">
              <a:rPr lang="pt-BR" smtClean="0"/>
              <a:pPr/>
              <a:t>27/11/2018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3FA8-3756-4E55-A007-D0B7BFAFE3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B05C-20CC-41AF-8847-26EFF41AE541}" type="datetimeFigureOut">
              <a:rPr lang="pt-BR" smtClean="0"/>
              <a:pPr/>
              <a:t>27/11/2018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3FA8-3756-4E55-A007-D0B7BFAFE3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B05C-20CC-41AF-8847-26EFF41AE541}" type="datetimeFigureOut">
              <a:rPr lang="pt-BR" smtClean="0"/>
              <a:pPr/>
              <a:t>27/11/2018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3FA8-3756-4E55-A007-D0B7BFAFE3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B05C-20CC-41AF-8847-26EFF41AE541}" type="datetimeFigureOut">
              <a:rPr lang="pt-BR" smtClean="0"/>
              <a:pPr/>
              <a:t>27/11/2018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3FA8-3756-4E55-A007-D0B7BFAFE3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B05C-20CC-41AF-8847-26EFF41AE541}" type="datetimeFigureOut">
              <a:rPr lang="pt-BR" smtClean="0"/>
              <a:pPr/>
              <a:t>27/11/2018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3FA8-3756-4E55-A007-D0B7BFAFE3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B05C-20CC-41AF-8847-26EFF41AE541}" type="datetimeFigureOut">
              <a:rPr lang="pt-BR" smtClean="0"/>
              <a:pPr/>
              <a:t>27/11/2018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3FA8-3756-4E55-A007-D0B7BFAFE3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B05C-20CC-41AF-8847-26EFF41AE541}" type="datetimeFigureOut">
              <a:rPr lang="pt-BR" smtClean="0"/>
              <a:pPr/>
              <a:t>27/11/2018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3FA8-3756-4E55-A007-D0B7BFAFE3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B05C-20CC-41AF-8847-26EFF41AE541}" type="datetimeFigureOut">
              <a:rPr lang="pt-BR" smtClean="0"/>
              <a:pPr/>
              <a:t>27/11/2018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3FA8-3756-4E55-A007-D0B7BFAFE3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AB05C-20CC-41AF-8847-26EFF41AE541}" type="datetimeFigureOut">
              <a:rPr lang="pt-BR" smtClean="0"/>
              <a:pPr/>
              <a:t>27/11/2018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F3FA8-3756-4E55-A007-D0B7BFAFE3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28800"/>
            <a:ext cx="8208912" cy="5229200"/>
          </a:xfrm>
        </p:spPr>
      </p:pic>
    </p:spTree>
    <p:extLst>
      <p:ext uri="{BB962C8B-B14F-4D97-AF65-F5344CB8AC3E}">
        <p14:creationId xmlns:p14="http://schemas.microsoft.com/office/powerpoint/2010/main" val="209148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656183"/>
          </a:xfrm>
        </p:spPr>
        <p:txBody>
          <a:bodyPr/>
          <a:lstStyle/>
          <a:p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Gestão do Trabalho no SUAS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8280920" cy="3865984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É </a:t>
            </a:r>
            <a:r>
              <a:rPr lang="pt-BR" dirty="0"/>
              <a:t>um </a:t>
            </a:r>
            <a:r>
              <a:rPr lang="pt-BR" b="1" u="sng" dirty="0"/>
              <a:t>processo</a:t>
            </a:r>
            <a:r>
              <a:rPr lang="pt-BR" dirty="0"/>
              <a:t> de trabalho articulado às funções do SUAS: Proteção Social, Defesa de direitos e Vigilância </a:t>
            </a:r>
            <a:r>
              <a:rPr lang="pt-BR" dirty="0" err="1"/>
              <a:t>Socioassistencial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171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990656" cy="1728191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tx2"/>
                </a:solidFill>
              </a:rPr>
              <a:t>Mesa Nacional da Gestão do Trabalho do SUAS</a:t>
            </a:r>
            <a:br>
              <a:rPr lang="pt-BR" b="1" dirty="0">
                <a:solidFill>
                  <a:schemeClr val="tx2"/>
                </a:solidFill>
              </a:rPr>
            </a:br>
            <a:r>
              <a:rPr lang="pt-BR" sz="4000" dirty="0">
                <a:solidFill>
                  <a:schemeClr val="tx2"/>
                </a:solidFill>
              </a:rPr>
              <a:t>Portaria MDS n° 137 de 2013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280920" cy="4104456"/>
          </a:xfrm>
        </p:spPr>
        <p:txBody>
          <a:bodyPr/>
          <a:lstStyle/>
          <a:p>
            <a:pPr algn="just"/>
            <a:r>
              <a:rPr lang="pt-BR" dirty="0" smtClean="0">
                <a:solidFill>
                  <a:schemeClr val="tx2"/>
                </a:solidFill>
              </a:rPr>
              <a:t>NUEP SUAS tem a missão  </a:t>
            </a:r>
            <a:r>
              <a:rPr lang="pt-BR" dirty="0">
                <a:solidFill>
                  <a:schemeClr val="tx2"/>
                </a:solidFill>
              </a:rPr>
              <a:t>de diálogo permanente e de negociação entre gestores e trabalhadores do SUAS, no que concerne à pauta da Gestão do Trabalho, na perspectiva de qualificação dos serviços, programas, projetos, benefícios e de valorização dos trabalhadores do SUAS.</a:t>
            </a:r>
          </a:p>
        </p:txBody>
      </p:sp>
    </p:spTree>
    <p:extLst>
      <p:ext uri="{BB962C8B-B14F-4D97-AF65-F5344CB8AC3E}">
        <p14:creationId xmlns:p14="http://schemas.microsoft.com/office/powerpoint/2010/main" val="30286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84175"/>
          </a:xfrm>
        </p:spPr>
        <p:txBody>
          <a:bodyPr/>
          <a:lstStyle/>
          <a:p>
            <a:r>
              <a:rPr lang="pt-BR" b="1" dirty="0">
                <a:solidFill>
                  <a:schemeClr val="tx2"/>
                </a:solidFill>
              </a:rPr>
              <a:t>Profissionalização e Educação Permanente no SUAS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062664" cy="460851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pt-BR" b="1" u="sng" dirty="0"/>
              <a:t>Profissionalização e Qualificação do Trabalho Social</a:t>
            </a:r>
          </a:p>
          <a:p>
            <a:pPr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Considera-se </a:t>
            </a:r>
            <a:r>
              <a:rPr lang="pt-BR" b="1" dirty="0"/>
              <a:t>competência profissional </a:t>
            </a:r>
            <a:r>
              <a:rPr lang="pt-BR" dirty="0"/>
              <a:t>um ato de assumir responsabilidades frente a situações de trabalho complexas, o que exige um conjunto de </a:t>
            </a:r>
            <a:r>
              <a:rPr lang="pt-BR" b="1" dirty="0"/>
              <a:t>conhecimentos e habilidades profissionais</a:t>
            </a:r>
            <a:r>
              <a:rPr lang="pt-BR" dirty="0"/>
              <a:t>, porém, mais do que isto, </a:t>
            </a:r>
            <a:r>
              <a:rPr lang="pt-BR" b="1" dirty="0"/>
              <a:t>valores e atitudes éticas</a:t>
            </a:r>
            <a:r>
              <a:rPr lang="pt-BR" dirty="0"/>
              <a:t>, pois impõe-se aos </a:t>
            </a:r>
            <a:r>
              <a:rPr lang="pt-BR" b="1" dirty="0"/>
              <a:t>trabalhadores do SUAS</a:t>
            </a:r>
            <a:r>
              <a:rPr lang="pt-BR" dirty="0"/>
              <a:t> que superem a atuação como simples executores de programas para a de </a:t>
            </a:r>
            <a:r>
              <a:rPr lang="pt-BR" b="1" dirty="0"/>
              <a:t>viabilizadores de direitos</a:t>
            </a:r>
            <a:r>
              <a:rPr lang="pt-BR" dirty="0"/>
              <a:t>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092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288031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620688"/>
            <a:ext cx="7918648" cy="5688632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Educação Permanente é um novo arranjo teórico-metodológico, ético-político, inserido na Gestão do Trabalho do Sistema Único de Assistência Social, que junto às demais ações, deve, entre outros, possibilitar a construção de respostas qualificadas à demandas sociais, assegurando proteção social e direitos.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474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Educação Permanente não...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908720"/>
            <a:ext cx="7086600" cy="547260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t-BR" b="1" dirty="0"/>
              <a:t>“se confunde com os modelos tradicionais de educar por meio da simples transmissão de conteúdos, tampouco se identifica com os modelos de formação e capacitação de pessoas baseados na apartação dos que pensam, dirigem e planejam; dos que produzem, operam e implementam. Ela também não admite a hierarquização e a fragmentação disciplinar do conhecimento e dos saberes. (...) </a:t>
            </a:r>
          </a:p>
          <a:p>
            <a:pPr lvl="0"/>
            <a:endParaRPr lang="pt-BR" b="1" dirty="0"/>
          </a:p>
          <a:p>
            <a:pPr lvl="0"/>
            <a:r>
              <a:rPr lang="pt-BR" b="1" dirty="0"/>
              <a:t>RESOLUÇÃO CNAS 004/2013 - PNEP-SUAS</a:t>
            </a:r>
          </a:p>
        </p:txBody>
      </p:sp>
    </p:spTree>
    <p:extLst>
      <p:ext uri="{BB962C8B-B14F-4D97-AF65-F5344CB8AC3E}">
        <p14:creationId xmlns:p14="http://schemas.microsoft.com/office/powerpoint/2010/main" val="169663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424936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586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438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504055"/>
          </a:xfrm>
        </p:spPr>
        <p:txBody>
          <a:bodyPr>
            <a:normAutofit fontScale="90000"/>
          </a:bodyPr>
          <a:lstStyle/>
          <a:p>
            <a:endParaRPr lang="pt-BR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7272808" cy="4226024"/>
          </a:xfrm>
          <a:prstGeom prst="wedgeRoundRectCallout">
            <a:avLst>
              <a:gd name="adj1" fmla="val 1034"/>
              <a:gd name="adj2" fmla="val 7838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20000"/>
          </a:bodyPr>
          <a:lstStyle/>
          <a:p>
            <a:pPr algn="just"/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concepção da assistência social como DIREITO impõe aos trabalhadores da política que estes superem a atuação na vertente de viabilizadores de programas, para a de viabilizadores de direito.”</a:t>
            </a:r>
          </a:p>
          <a:p>
            <a:pPr algn="just"/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[...] É impossível trabalhar na ótica dos direitos sem conhecê-los e impossível pensar sua implementação se não tiver atento às dificuldades da implantação</a:t>
            </a:r>
            <a:r>
              <a:rPr lang="pt-B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376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800199"/>
          </a:xfrm>
        </p:spPr>
        <p:txBody>
          <a:bodyPr/>
          <a:lstStyle/>
          <a:p>
            <a:r>
              <a:rPr lang="pt-BR" dirty="0" smtClean="0"/>
              <a:t>NUEP /REGIONAL SERRA CATARINENSE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496944" cy="4392488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Os </a:t>
            </a:r>
            <a:r>
              <a:rPr lang="pt-BR" dirty="0"/>
              <a:t>Núcleos de Educação Permanente do SUAS esta </a:t>
            </a:r>
            <a:r>
              <a:rPr lang="pt-BR" dirty="0" smtClean="0"/>
              <a:t> organizado </a:t>
            </a:r>
            <a:r>
              <a:rPr lang="pt-BR" dirty="0"/>
              <a:t>de acordo com as capacidade dos municípios , na forma de</a:t>
            </a:r>
            <a:r>
              <a:rPr lang="pt-BR" b="1" dirty="0"/>
              <a:t> instâncias colegiadas, constituindo-se </a:t>
            </a:r>
            <a:r>
              <a:rPr lang="pt-BR" dirty="0"/>
              <a:t>:</a:t>
            </a:r>
          </a:p>
          <a:p>
            <a:r>
              <a:rPr lang="pt-BR" dirty="0"/>
              <a:t>Composição: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188641"/>
            <a:ext cx="8280920" cy="2016223"/>
          </a:xfrm>
        </p:spPr>
        <p:txBody>
          <a:bodyPr>
            <a:normAutofit/>
          </a:bodyPr>
          <a:lstStyle/>
          <a:p>
            <a:r>
              <a:rPr lang="pt-BR" sz="3200" b="1" dirty="0"/>
              <a:t>COMPOSIÇÃO DOS REPRESENTANTES DO NUEP – NUCLEO DE EDUCAÇÃO PERMANENTE DO SUAS – REGIONAL SERRA CATARINENSE.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7992888" cy="4248472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Colegiado da Associação dos Municípios da Região Serrana – COAS / AMURES 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Conselho de Assistência </a:t>
            </a:r>
            <a: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Social;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FRTSUAS – FÓRUM Regional dos Trabalhadores do </a:t>
            </a:r>
            <a: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SUAS</a:t>
            </a:r>
            <a:r>
              <a:rPr lang="pt-BR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pt-BR" sz="2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Instituições de Ensino Superior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260648"/>
            <a:ext cx="8136904" cy="5976664"/>
          </a:xfrm>
        </p:spPr>
        <p:txBody>
          <a:bodyPr>
            <a:normAutofit/>
          </a:bodyPr>
          <a:lstStyle/>
          <a:p>
            <a:pPr lvl="0" algn="just"/>
            <a:r>
              <a:rPr lang="pt-BR" b="1" dirty="0"/>
              <a:t>COEGEMAS –  </a:t>
            </a:r>
            <a:r>
              <a:rPr lang="pt-BR" b="1" dirty="0" smtClean="0"/>
              <a:t>Regional; </a:t>
            </a:r>
            <a:r>
              <a:rPr lang="pt-BR" b="1" dirty="0"/>
              <a:t> </a:t>
            </a:r>
            <a:endParaRPr lang="pt-BR" dirty="0"/>
          </a:p>
          <a:p>
            <a:pPr lvl="0" algn="just"/>
            <a:r>
              <a:rPr lang="pt-BR" b="1" dirty="0"/>
              <a:t>Representante dos </a:t>
            </a:r>
            <a:r>
              <a:rPr lang="pt-BR" b="1" dirty="0" smtClean="0"/>
              <a:t>Usuários; </a:t>
            </a:r>
            <a:endParaRPr lang="pt-BR" b="1" dirty="0"/>
          </a:p>
          <a:p>
            <a:pPr lvl="0" algn="just"/>
            <a:r>
              <a:rPr lang="pt-BR" b="1" dirty="0" smtClean="0"/>
              <a:t>Fórum Permanente da Sociedade Civil;</a:t>
            </a:r>
            <a:endParaRPr lang="pt-BR" dirty="0"/>
          </a:p>
          <a:p>
            <a:pPr algn="just"/>
            <a:r>
              <a:rPr lang="pt-BR" b="1" dirty="0"/>
              <a:t> NUCRESS – Núcleos do Conselho Regional de Serviço </a:t>
            </a:r>
            <a:r>
              <a:rPr lang="pt-BR" b="1" dirty="0" smtClean="0"/>
              <a:t>Social; </a:t>
            </a:r>
          </a:p>
          <a:p>
            <a:pPr algn="just"/>
            <a:r>
              <a:rPr lang="pt-BR" b="1" dirty="0" smtClean="0"/>
              <a:t> </a:t>
            </a:r>
            <a:r>
              <a:rPr lang="pt-BR" b="1" dirty="0"/>
              <a:t>CRP -Conselho Regional de </a:t>
            </a:r>
            <a:r>
              <a:rPr lang="pt-BR" b="1" dirty="0" smtClean="0"/>
              <a:t>Psicologia; </a:t>
            </a:r>
            <a:endParaRPr lang="pt-BR" dirty="0"/>
          </a:p>
          <a:p>
            <a:pPr algn="just"/>
            <a:r>
              <a:rPr lang="pt-BR" b="1" dirty="0"/>
              <a:t> Câmara Técnica do </a:t>
            </a:r>
            <a:r>
              <a:rPr lang="pt-BR" b="1" dirty="0" smtClean="0"/>
              <a:t>COEGEMAS;</a:t>
            </a:r>
            <a:endParaRPr lang="pt-BR" b="1" dirty="0"/>
          </a:p>
          <a:p>
            <a:pPr algn="just"/>
            <a:r>
              <a:rPr lang="pt-BR" b="1" dirty="0"/>
              <a:t>Câmara Técnica do </a:t>
            </a:r>
            <a:r>
              <a:rPr lang="pt-BR" b="1" dirty="0" smtClean="0"/>
              <a:t>COAS; </a:t>
            </a:r>
            <a:r>
              <a:rPr lang="pt-BR" b="1" dirty="0"/>
              <a:t> </a:t>
            </a:r>
            <a:endParaRPr lang="pt-BR" dirty="0"/>
          </a:p>
          <a:p>
            <a:pPr algn="just"/>
            <a:r>
              <a:rPr lang="pt-BR" b="1" dirty="0"/>
              <a:t>Diretora do NUEP / </a:t>
            </a:r>
            <a:r>
              <a:rPr lang="pt-BR" b="1" dirty="0" smtClean="0"/>
              <a:t>Lages;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792087"/>
          </a:xfrm>
        </p:spPr>
        <p:txBody>
          <a:bodyPr/>
          <a:lstStyle/>
          <a:p>
            <a:r>
              <a:rPr lang="pt-BR" dirty="0"/>
              <a:t>Estrutura.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8280920" cy="5760640"/>
          </a:xfrm>
        </p:spPr>
        <p:txBody>
          <a:bodyPr>
            <a:normAutofit/>
          </a:bodyPr>
          <a:lstStyle/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prstClr val="black"/>
                </a:solidFill>
              </a:rPr>
              <a:t>A importância da estruturação desses Núcleos na implementação e efetivação da Educação permanente no SUAS é evidenciada por atividades tais como: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prstClr val="black"/>
                </a:solidFill>
              </a:rPr>
              <a:t> a) a problematização do saber e da experiência, que resulta dos processos de implementação do SUAS;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prstClr val="black"/>
                </a:solidFill>
              </a:rPr>
              <a:t> b) a produção de conhecimentos sobre os diferentes aspectos do trabalho e do controle social no SUAS; 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prstClr val="black"/>
                </a:solidFill>
              </a:rPr>
              <a:t>c) a elaboração de diagnósticos de necessidades de qualificação dos trabalhadores; 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prstClr val="black"/>
                </a:solidFill>
              </a:rPr>
              <a:t>d) a sistematização de experiências de gestão e provimento de serviços e benefícios;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prstClr val="black"/>
                </a:solidFill>
              </a:rPr>
              <a:t> f) o planejamento de ações de formação e capacitação;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60039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764704"/>
            <a:ext cx="8136904" cy="6093296"/>
          </a:xfrm>
        </p:spPr>
        <p:txBody>
          <a:bodyPr>
            <a:noAutofit/>
          </a:bodyPr>
          <a:lstStyle/>
          <a:p>
            <a:pPr marL="228600" lvl="0" indent="-228600"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pt-BR" sz="2400" dirty="0" smtClean="0">
              <a:solidFill>
                <a:prstClr val="black"/>
              </a:solidFill>
            </a:endParaRPr>
          </a:p>
          <a:p>
            <a:pPr marL="228600" lvl="0" indent="-228600"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pt-BR" sz="2400" dirty="0">
              <a:solidFill>
                <a:prstClr val="black"/>
              </a:solidFill>
            </a:endParaRPr>
          </a:p>
          <a:p>
            <a:pPr marL="228600" lvl="0" indent="-228600"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pt-BR" sz="2400" dirty="0" smtClean="0">
              <a:solidFill>
                <a:prstClr val="black"/>
              </a:solidFill>
            </a:endParaRP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prstClr val="black"/>
                </a:solidFill>
              </a:rPr>
              <a:t>g</a:t>
            </a:r>
            <a:r>
              <a:rPr lang="pt-BR" sz="2800" dirty="0">
                <a:solidFill>
                  <a:prstClr val="black"/>
                </a:solidFill>
              </a:rPr>
              <a:t>) o acompanhamento das ações de formação e capacitação realizadas; 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prstClr val="black"/>
                </a:solidFill>
              </a:rPr>
              <a:t>h) a socialização e disseminação das informações e conhecimentos produzidos, por meio da realização de fóruns, jornadas, seminários, entre outros; 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prstClr val="black"/>
                </a:solidFill>
              </a:rPr>
              <a:t>i) a validação de certificados de ações de formação e capacitação adquiridos externamente aos percursos formativos estabelecidos nesta Política.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60039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836712"/>
            <a:ext cx="7772400" cy="5472608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Plano Regional  de Educação Permanente será organizado a partir do diagnóstico do perfil dos  trabalhadores da Assistência Social; as diretrizes que indicam as principais estratégias a serem adotadas no Plano;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04055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052736"/>
            <a:ext cx="7772400" cy="5328592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 </a:t>
            </a:r>
            <a:r>
              <a:rPr lang="pt-BR" dirty="0"/>
              <a:t>Plano Regional  de Educação Permanente tem como público alvo predominante os trabalhadores do SUAS da  Serra Catarinense. Portanto, para dimensionar o seu planejamento, monitoramento e avaliação é necessário que se conheça o perfil desses trabalhadores.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60039"/>
          </a:xfrm>
        </p:spPr>
        <p:txBody>
          <a:bodyPr>
            <a:normAutofit fontScale="90000"/>
          </a:bodyPr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201000" cy="4824536"/>
          </a:xfrm>
        </p:spPr>
        <p:txBody>
          <a:bodyPr>
            <a:normAutofit/>
          </a:bodyPr>
          <a:lstStyle/>
          <a:p>
            <a:pPr lvl="0" algn="l"/>
            <a:r>
              <a:rPr lang="pt-BR" dirty="0">
                <a:cs typeface="Arial" pitchFamily="34" charset="0"/>
              </a:rPr>
              <a:t>“Compreende o planejamento, a organização e a execução das ações relativas à valorização do trabalhador e à estruturação do processo de trabalho institucional, no âmbito da União, dos Estados, do Distrito Federal e dos Municípios.” (Art. 109, NOB/SUAS)</a:t>
            </a:r>
            <a:endParaRPr lang="pt-BR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82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550</Words>
  <Application>Microsoft Office PowerPoint</Application>
  <PresentationFormat>Apresentação na tela (4:3)</PresentationFormat>
  <Paragraphs>58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Tema do Office</vt:lpstr>
      <vt:lpstr>Apresentação do PowerPoint</vt:lpstr>
      <vt:lpstr>NUEP /REGIONAL SERRA CATARINENSE </vt:lpstr>
      <vt:lpstr>COMPOSIÇÃO DOS REPRESENTANTES DO NUEP – NUCLEO DE EDUCAÇÃO PERMANENTE DO SUAS – REGIONAL SERRA CATARINENSE.</vt:lpstr>
      <vt:lpstr>.</vt:lpstr>
      <vt:lpstr>Estrutura.</vt:lpstr>
      <vt:lpstr>Apresentação do PowerPoint</vt:lpstr>
      <vt:lpstr>Apresentação do PowerPoint</vt:lpstr>
      <vt:lpstr>Apresentação do PowerPoint</vt:lpstr>
      <vt:lpstr>Apresentação do PowerPoint</vt:lpstr>
      <vt:lpstr>Gestão do Trabalho no SUAS</vt:lpstr>
      <vt:lpstr>Mesa Nacional da Gestão do Trabalho do SUAS Portaria MDS n° 137 de 2013</vt:lpstr>
      <vt:lpstr>Profissionalização e Educação Permanente no SUAS</vt:lpstr>
      <vt:lpstr>Apresentação do PowerPoint</vt:lpstr>
      <vt:lpstr>Educação Permanente não...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Adilsom02</dc:creator>
  <cp:lastModifiedBy>Acer</cp:lastModifiedBy>
  <cp:revision>17</cp:revision>
  <dcterms:created xsi:type="dcterms:W3CDTF">2011-12-07T11:42:00Z</dcterms:created>
  <dcterms:modified xsi:type="dcterms:W3CDTF">2018-11-27T16:10:43Z</dcterms:modified>
</cp:coreProperties>
</file>