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1EC2B82-F581-45EC-B26D-F15780C1CC63}"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37880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1EC2B82-F581-45EC-B26D-F15780C1CC63}"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123652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1EC2B82-F581-45EC-B26D-F15780C1CC63}"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333835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1EC2B82-F581-45EC-B26D-F15780C1CC63}"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3822261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1EC2B82-F581-45EC-B26D-F15780C1CC63}"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13409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1EC2B82-F581-45EC-B26D-F15780C1CC63}" type="datetimeFigureOut">
              <a:rPr lang="pt-BR" smtClean="0"/>
              <a:t>30/05/2018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367553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1EC2B82-F581-45EC-B26D-F15780C1CC63}" type="datetimeFigureOut">
              <a:rPr lang="pt-BR" smtClean="0"/>
              <a:t>30/05/2018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135414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1EC2B82-F581-45EC-B26D-F15780C1CC63}" type="datetimeFigureOut">
              <a:rPr lang="pt-BR" smtClean="0"/>
              <a:t>30/05/2018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1692068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1EC2B82-F581-45EC-B26D-F15780C1CC63}" type="datetimeFigureOut">
              <a:rPr lang="pt-BR" smtClean="0"/>
              <a:t>30/05/2018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302611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1EC2B82-F581-45EC-B26D-F15780C1CC63}" type="datetimeFigureOut">
              <a:rPr lang="pt-BR" smtClean="0"/>
              <a:t>30/05/2018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404487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1EC2B82-F581-45EC-B26D-F15780C1CC63}" type="datetimeFigureOut">
              <a:rPr lang="pt-BR" smtClean="0"/>
              <a:t>30/05/2018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8C2BA6B-4A5A-4C6B-BD87-F8726BC46E13}" type="slidenum">
              <a:rPr lang="pt-BR" smtClean="0"/>
              <a:t>‹nº›</a:t>
            </a:fld>
            <a:endParaRPr lang="pt-BR"/>
          </a:p>
        </p:txBody>
      </p:sp>
    </p:spTree>
    <p:extLst>
      <p:ext uri="{BB962C8B-B14F-4D97-AF65-F5344CB8AC3E}">
        <p14:creationId xmlns:p14="http://schemas.microsoft.com/office/powerpoint/2010/main" val="266669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C2B82-F581-45EC-B26D-F15780C1CC63}" type="datetimeFigureOut">
              <a:rPr lang="pt-BR" smtClean="0"/>
              <a:t>30/05/2018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2BA6B-4A5A-4C6B-BD87-F8726BC46E13}" type="slidenum">
              <a:rPr lang="pt-BR" smtClean="0"/>
              <a:t>‹nº›</a:t>
            </a:fld>
            <a:endParaRPr lang="pt-BR"/>
          </a:p>
        </p:txBody>
      </p:sp>
    </p:spTree>
    <p:extLst>
      <p:ext uri="{BB962C8B-B14F-4D97-AF65-F5344CB8AC3E}">
        <p14:creationId xmlns:p14="http://schemas.microsoft.com/office/powerpoint/2010/main" val="3314045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ds.gov.br/cnas/conferencias-nacionais/x-conferencia-nacional"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conferencianacional.files.wordpress.com/2014/02/cnas-2014-009-15-04-2014.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aplicacoes.mds.gov.br/cadsuas/visualizarConsultaExterna.html" TargetMode="External"/><Relationship Id="rId3" Type="http://schemas.openxmlformats.org/officeDocument/2006/relationships/hyperlink" Target="http://aplicacoes.mds.gov.br/sagi/portal/index.php?grupo=144&amp;nv=114.144" TargetMode="External"/><Relationship Id="rId7" Type="http://schemas.openxmlformats.org/officeDocument/2006/relationships/hyperlink" Target="https://servicossociais.caixa.gov.br/internet.do?segmento=CONVENIADO01&amp;credencial=EMAIL&amp;base=SISUR01" TargetMode="External"/><Relationship Id="rId2" Type="http://schemas.openxmlformats.org/officeDocument/2006/relationships/hyperlink" Target="http://aplicacoes.mds.gov.br/sagi/snas/vigilancia/index2.php" TargetMode="External"/><Relationship Id="rId1" Type="http://schemas.openxmlformats.org/officeDocument/2006/relationships/slideLayout" Target="../slideLayouts/slideLayout2.xml"/><Relationship Id="rId6" Type="http://schemas.openxmlformats.org/officeDocument/2006/relationships/hyperlink" Target="http://aplicacoes.mds.gov.br/sagi/FerramentasSAGI/Mops/" TargetMode="External"/><Relationship Id="rId5" Type="http://schemas.openxmlformats.org/officeDocument/2006/relationships/hyperlink" Target="http://www.ibge.gov.br/home/estatistica/economia/estadic/default.shtm" TargetMode="External"/><Relationship Id="rId4" Type="http://schemas.openxmlformats.org/officeDocument/2006/relationships/hyperlink" Target="http://www.ibge.gov.br/home/estatistica/economia/perfilmunic/"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blogcnas.org/2016/04/25/publicada-resolucao-sobre-parametros-para-a-supervisao-tecnica-no-ambito-do-suas/"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lanalto.gov.br/ccivil_03/_Ato2011-2014/2011/Lei/L12435.htm" TargetMode="External"/><Relationship Id="rId2" Type="http://schemas.openxmlformats.org/officeDocument/2006/relationships/hyperlink" Target="http://www.planalto.gov.br/ccivil_03/constituicao/ConstituicaoCompilado.htm" TargetMode="External"/><Relationship Id="rId1" Type="http://schemas.openxmlformats.org/officeDocument/2006/relationships/slideLayout" Target="../slideLayouts/slideLayout2.xml"/><Relationship Id="rId4" Type="http://schemas.openxmlformats.org/officeDocument/2006/relationships/hyperlink" Target="http://www.mds.gov.br/webarquivos/legislacao/assistencia_social/resolucoes/nob-suas-2012.pdf"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q4f5WkXifew&amp;feature=youtu.be"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t>Educação Permanente do SUAS (PNEP/SUAS</a:t>
            </a:r>
            <a:r>
              <a:rPr lang="pt-BR" sz="1800" dirty="0"/>
              <a:t>) </a:t>
            </a:r>
          </a:p>
        </p:txBody>
      </p:sp>
      <p:sp>
        <p:nvSpPr>
          <p:cNvPr id="3" name="Espaço Reservado para Conteúdo 2"/>
          <p:cNvSpPr>
            <a:spLocks noGrp="1"/>
          </p:cNvSpPr>
          <p:nvPr>
            <p:ph idx="1"/>
          </p:nvPr>
        </p:nvSpPr>
        <p:spPr/>
        <p:txBody>
          <a:bodyPr>
            <a:normAutofit lnSpcReduction="10000"/>
          </a:bodyPr>
          <a:lstStyle/>
          <a:p>
            <a:pPr marL="0" indent="0" algn="ctr">
              <a:buNone/>
            </a:pPr>
            <a:r>
              <a:rPr lang="pt-BR" sz="1600" dirty="0"/>
              <a:t>Apresentação</a:t>
            </a:r>
          </a:p>
          <a:p>
            <a:pPr marL="0" indent="0" algn="just">
              <a:buNone/>
            </a:pPr>
            <a:r>
              <a:rPr lang="pt-BR" sz="2400" b="1" dirty="0" smtClean="0"/>
              <a:t>Caro(a</a:t>
            </a:r>
            <a:r>
              <a:rPr lang="pt-BR" sz="2400" b="1" dirty="0"/>
              <a:t>) participante, A Política Nacional de Educação Permanente do SUAS (PNEP/SUAS) representa um grande avanço na direção da institucionalização da perspectiva político pedagógica e da cultura da Educação Permanente no âmbito do SUAS, estabelecendo suas diretrizes e princípios, bem como definindo os meios, mecanismos, instrumentos e arranjos institucionais necessários à sua </a:t>
            </a:r>
            <a:r>
              <a:rPr lang="pt-BR" sz="2400" b="1" dirty="0" smtClean="0"/>
              <a:t>operacionalização </a:t>
            </a:r>
            <a:r>
              <a:rPr lang="pt-BR" sz="2400" b="1" dirty="0"/>
              <a:t>e efetivação</a:t>
            </a:r>
            <a:r>
              <a:rPr lang="pt-BR" sz="2400" b="1" dirty="0" smtClean="0"/>
              <a:t>.</a:t>
            </a:r>
          </a:p>
          <a:p>
            <a:pPr marL="0" indent="0" algn="just">
              <a:buNone/>
            </a:pPr>
            <a:r>
              <a:rPr lang="pt-BR" sz="2400" b="1" dirty="0"/>
              <a:t>No entanto, para que a educação permanente se consolide é necessário conhecer a realidade dos trabalhadores do SUAS que atuam na rede </a:t>
            </a:r>
            <a:r>
              <a:rPr lang="pt-BR" sz="2400" b="1" dirty="0" err="1"/>
              <a:t>socioassistencial</a:t>
            </a:r>
            <a:r>
              <a:rPr lang="pt-BR" sz="2400" b="1" dirty="0"/>
              <a:t>, governamental e não governamental, assim como dos gestores e agentes de controle social no exercício de suas competências e responsabilidades. Para que isso ocorra é necessário que esses atores se mobilizem para a participação no planejamento de ações voltadas para a educação permanente, no intuito de atender às diferentes necessidades de formação e qualificação dos territórios.</a:t>
            </a:r>
          </a:p>
        </p:txBody>
      </p:sp>
    </p:spTree>
    <p:extLst>
      <p:ext uri="{BB962C8B-B14F-4D97-AF65-F5344CB8AC3E}">
        <p14:creationId xmlns:p14="http://schemas.microsoft.com/office/powerpoint/2010/main" val="304417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dirty="0"/>
              <a:t>Aula 01 - Contextualizando a Política Nacional</a:t>
            </a:r>
            <a:br>
              <a:rPr lang="pt-BR" sz="3600" b="1" dirty="0"/>
            </a:br>
            <a:r>
              <a:rPr lang="pt-BR" sz="3600" b="1" dirty="0"/>
              <a:t>de Educação Permanente do SUAS</a:t>
            </a:r>
          </a:p>
        </p:txBody>
      </p:sp>
      <p:sp>
        <p:nvSpPr>
          <p:cNvPr id="3" name="Espaço Reservado para Conteúdo 2"/>
          <p:cNvSpPr>
            <a:spLocks noGrp="1"/>
          </p:cNvSpPr>
          <p:nvPr>
            <p:ph idx="1"/>
          </p:nvPr>
        </p:nvSpPr>
        <p:spPr/>
        <p:txBody>
          <a:bodyPr/>
          <a:lstStyle/>
          <a:p>
            <a:pPr algn="just"/>
            <a:r>
              <a:rPr lang="pt-BR" b="1" dirty="0"/>
              <a:t>Quer dizer que como toda Política Pública, a Assistência Social requer um planejamento, e como ela está organizada sob a forma de um Sistema, cada Ente da Federação tem responsabilidades conjuntas e privativas na execução dessa Política.</a:t>
            </a:r>
          </a:p>
          <a:p>
            <a:pPr algn="just"/>
            <a:r>
              <a:rPr lang="pt-BR" b="1" dirty="0"/>
              <a:t>Para organizar o SUAS, desde a Constituição, existe uma relação de normativas, e nelas sempre foi assegurado o princípio da descentralização administrativa, em especial na garantia de uma Gestão Democrática e Participativa.</a:t>
            </a:r>
          </a:p>
        </p:txBody>
      </p:sp>
    </p:spTree>
    <p:extLst>
      <p:ext uri="{BB962C8B-B14F-4D97-AF65-F5344CB8AC3E}">
        <p14:creationId xmlns:p14="http://schemas.microsoft.com/office/powerpoint/2010/main" val="361036252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algn="just"/>
            <a:r>
              <a:rPr lang="pt-BR" b="1" dirty="0"/>
              <a:t>Responsáveis pelo acompanhamento FINANCEIRO DA EXECUÇÃO DO PLANO</a:t>
            </a:r>
          </a:p>
          <a:p>
            <a:pPr algn="just"/>
            <a:r>
              <a:rPr lang="pt-BR" b="1" dirty="0"/>
              <a:t>MONITORAMENTO -  Neste campo, é apresentada a proposta de monitoramento do Plano de Educação Permanente. Devem ser prestadas as informações necessárias sobre o monitoramento, visando antecipar os procedimentos de acompanhamento Sugere-se abordar os resultados esperados para cada uma das ações de educação permanente previstas e definir as estratégias de monitoramento.</a:t>
            </a:r>
          </a:p>
          <a:p>
            <a:pPr algn="just"/>
            <a:r>
              <a:rPr lang="pt-BR" b="1" dirty="0"/>
              <a:t>AVALIAÇÃO - Neste campo é apresentada a proposta de avaliação do Plano de Educação Permanente. Devem ser prestadas as informações necessárias sobre a avaliação, visando definir os procedimentos que levarão à revisão do Plano e ao alcance dos resultados esperados. Sugere-se que sejam avaliados os resultados esperados para cada uma das ações de educação permanente previstas e os resultados alcançados.</a:t>
            </a:r>
          </a:p>
        </p:txBody>
      </p:sp>
    </p:spTree>
    <p:extLst>
      <p:ext uri="{BB962C8B-B14F-4D97-AF65-F5344CB8AC3E}">
        <p14:creationId xmlns:p14="http://schemas.microsoft.com/office/powerpoint/2010/main" val="156168680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a:t>Aula 3: Conhecendo o Documento Norteador para a elaboração do PEP/SUAS</a:t>
            </a:r>
          </a:p>
        </p:txBody>
      </p:sp>
      <p:sp>
        <p:nvSpPr>
          <p:cNvPr id="3" name="Espaço Reservado para Conteúdo 2"/>
          <p:cNvSpPr>
            <a:spLocks noGrp="1"/>
          </p:cNvSpPr>
          <p:nvPr>
            <p:ph idx="1"/>
          </p:nvPr>
        </p:nvSpPr>
        <p:spPr/>
        <p:txBody>
          <a:bodyPr/>
          <a:lstStyle/>
          <a:p>
            <a:r>
              <a:rPr lang="pt-BR" dirty="0"/>
              <a:t>Chegamos ao final da Aula 3! Espero que tenham gostado.</a:t>
            </a:r>
          </a:p>
          <a:p>
            <a:r>
              <a:rPr lang="pt-BR" dirty="0"/>
              <a:t>Gostei muito desta aula. O Documento Norteador nos ajuda a organizar as ideias.</a:t>
            </a:r>
          </a:p>
          <a:p>
            <a:r>
              <a:rPr lang="pt-BR" dirty="0"/>
              <a:t>Isso mesmo, Arthur! Agora, podemos iniciar o planejamento do nosso PEP</a:t>
            </a:r>
            <a:r>
              <a:rPr lang="pt-BR" dirty="0" smtClean="0"/>
              <a:t>.</a:t>
            </a:r>
          </a:p>
          <a:p>
            <a:r>
              <a:rPr lang="pt-BR" dirty="0"/>
              <a:t>Parabéns!</a:t>
            </a:r>
            <a:br>
              <a:rPr lang="pt-BR" dirty="0"/>
            </a:br>
            <a:r>
              <a:rPr lang="pt-BR" dirty="0"/>
              <a:t>Você finalizou o curso de Elaboração do Plano de Educação Permanente do SUAS!</a:t>
            </a:r>
          </a:p>
          <a:p>
            <a:endParaRPr lang="pt-BR"/>
          </a:p>
        </p:txBody>
      </p:sp>
    </p:spTree>
    <p:extLst>
      <p:ext uri="{BB962C8B-B14F-4D97-AF65-F5344CB8AC3E}">
        <p14:creationId xmlns:p14="http://schemas.microsoft.com/office/powerpoint/2010/main" val="269135349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Os sete </a:t>
            </a:r>
            <a:r>
              <a:rPr lang="pt-BR" dirty="0" smtClean="0"/>
              <a:t>passos.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a:p>
          <a:p>
            <a:r>
              <a:rPr lang="pt-BR" dirty="0" smtClean="0"/>
              <a:t>Lúcia </a:t>
            </a:r>
            <a:r>
              <a:rPr lang="pt-BR" dirty="0"/>
              <a:t>Christina </a:t>
            </a:r>
            <a:r>
              <a:rPr lang="pt-BR" dirty="0" err="1"/>
              <a:t>Iochida</a:t>
            </a:r>
            <a:r>
              <a:rPr lang="pt-BR" dirty="0"/>
              <a:t> Departamento de Medicina Universidade Federal de São Paulo Escola Paulista de Medicina</a:t>
            </a:r>
          </a:p>
        </p:txBody>
      </p:sp>
    </p:spTree>
    <p:extLst>
      <p:ext uri="{BB962C8B-B14F-4D97-AF65-F5344CB8AC3E}">
        <p14:creationId xmlns:p14="http://schemas.microsoft.com/office/powerpoint/2010/main" val="20413794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O que são os sete passos?</a:t>
            </a:r>
          </a:p>
        </p:txBody>
      </p:sp>
      <p:sp>
        <p:nvSpPr>
          <p:cNvPr id="3" name="Espaço Reservado para Conteúdo 2"/>
          <p:cNvSpPr>
            <a:spLocks noGrp="1"/>
          </p:cNvSpPr>
          <p:nvPr>
            <p:ph idx="1"/>
          </p:nvPr>
        </p:nvSpPr>
        <p:spPr/>
        <p:txBody>
          <a:bodyPr/>
          <a:lstStyle/>
          <a:p>
            <a:endParaRPr lang="pt-BR" dirty="0" smtClean="0"/>
          </a:p>
          <a:p>
            <a:pPr marL="0" indent="0">
              <a:buNone/>
            </a:pPr>
            <a:endParaRPr lang="pt-BR" dirty="0"/>
          </a:p>
          <a:p>
            <a:endParaRPr lang="pt-BR" dirty="0" smtClean="0"/>
          </a:p>
          <a:p>
            <a:r>
              <a:rPr lang="pt-BR" b="1" dirty="0" smtClean="0"/>
              <a:t>Os </a:t>
            </a:r>
            <a:r>
              <a:rPr lang="pt-BR" b="1" dirty="0"/>
              <a:t>sete passos são apenas uma maneira de facilitar o aprendizado baseado em problemas, ou PBL. Se temos alguma tarefa, como aprender algo, seria útil sabermos como fazer isso. A sistematização, em passos, pode nos ajudar nessa tarefa.</a:t>
            </a:r>
          </a:p>
        </p:txBody>
      </p:sp>
    </p:spTree>
    <p:extLst>
      <p:ext uri="{BB962C8B-B14F-4D97-AF65-F5344CB8AC3E}">
        <p14:creationId xmlns:p14="http://schemas.microsoft.com/office/powerpoint/2010/main" val="321088105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1 - Esclarecer os termos difíceis</a:t>
            </a:r>
          </a:p>
        </p:txBody>
      </p:sp>
      <p:sp>
        <p:nvSpPr>
          <p:cNvPr id="3" name="Espaço Reservado para Conteúdo 2"/>
          <p:cNvSpPr>
            <a:spLocks noGrp="1"/>
          </p:cNvSpPr>
          <p:nvPr>
            <p:ph idx="1"/>
          </p:nvPr>
        </p:nvSpPr>
        <p:spPr/>
        <p:txBody>
          <a:bodyPr/>
          <a:lstStyle/>
          <a:p>
            <a:r>
              <a:rPr lang="pt-BR" dirty="0"/>
              <a:t>Identifique palavras, expressões, termos técnicos, enfim, qualquer coisa que não entenda no problema.</a:t>
            </a:r>
          </a:p>
          <a:p>
            <a:r>
              <a:rPr lang="pt-BR" dirty="0"/>
              <a:t>Pergunte ao grupo se  alguém conhece o significado do termo difícil encontrado.</a:t>
            </a:r>
          </a:p>
          <a:p>
            <a:r>
              <a:rPr lang="pt-BR" dirty="0"/>
              <a:t>Se todos concordarem que o significado foi esclarecido, tudo bem, passem para o próximo, senão incluam o termo entre os objetivos de aprendizado ou </a:t>
            </a:r>
            <a:r>
              <a:rPr lang="pt-BR" dirty="0" err="1"/>
              <a:t>learning</a:t>
            </a:r>
            <a:r>
              <a:rPr lang="pt-BR" dirty="0"/>
              <a:t> </a:t>
            </a:r>
            <a:r>
              <a:rPr lang="pt-BR" dirty="0" err="1"/>
              <a:t>goals</a:t>
            </a:r>
            <a:r>
              <a:rPr lang="pt-BR" dirty="0"/>
              <a:t>.</a:t>
            </a:r>
          </a:p>
        </p:txBody>
      </p:sp>
    </p:spTree>
    <p:extLst>
      <p:ext uri="{BB962C8B-B14F-4D97-AF65-F5344CB8AC3E}">
        <p14:creationId xmlns:p14="http://schemas.microsoft.com/office/powerpoint/2010/main" val="29940073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2- Listar os problemas</a:t>
            </a:r>
          </a:p>
        </p:txBody>
      </p:sp>
      <p:sp>
        <p:nvSpPr>
          <p:cNvPr id="3" name="Espaço Reservado para Conteúdo 2"/>
          <p:cNvSpPr>
            <a:spLocks noGrp="1"/>
          </p:cNvSpPr>
          <p:nvPr>
            <p:ph idx="1"/>
          </p:nvPr>
        </p:nvSpPr>
        <p:spPr/>
        <p:txBody>
          <a:bodyPr/>
          <a:lstStyle/>
          <a:p>
            <a:r>
              <a:rPr lang="pt-BR" dirty="0"/>
              <a:t>Primeiramente, identificam-se os problemas. Qual ou quais são os problemas?</a:t>
            </a:r>
          </a:p>
          <a:p>
            <a:r>
              <a:rPr lang="pt-BR" dirty="0"/>
              <a:t>Não tente, por enquanto explicar o porquê dos problemas, nem ter certeza dos diagnósticos.</a:t>
            </a:r>
          </a:p>
          <a:p>
            <a:r>
              <a:rPr lang="pt-BR" dirty="0"/>
              <a:t>Exemplos de problemas podem ser: - dor - febre - queda, etc.</a:t>
            </a:r>
          </a:p>
          <a:p>
            <a:r>
              <a:rPr lang="pt-BR" dirty="0"/>
              <a:t>A discussão de possíveis diagnósticos, diagnósticos diferenciais, meios para comprova-los (exames, dados de história, etc.), serão feitos no próximo passo.</a:t>
            </a:r>
          </a:p>
        </p:txBody>
      </p:sp>
    </p:spTree>
    <p:extLst>
      <p:ext uri="{BB962C8B-B14F-4D97-AF65-F5344CB8AC3E}">
        <p14:creationId xmlns:p14="http://schemas.microsoft.com/office/powerpoint/2010/main" val="246935707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3- Discussão dos problemas (</a:t>
            </a:r>
            <a:r>
              <a:rPr lang="pt-BR" dirty="0" err="1"/>
              <a:t>Brain</a:t>
            </a:r>
            <a:r>
              <a:rPr lang="pt-BR" dirty="0"/>
              <a:t> </a:t>
            </a:r>
            <a:r>
              <a:rPr lang="pt-BR" dirty="0" err="1"/>
              <a:t>storm</a:t>
            </a:r>
            <a:r>
              <a:rPr lang="pt-BR" dirty="0"/>
              <a:t>)</a:t>
            </a:r>
          </a:p>
        </p:txBody>
      </p:sp>
      <p:sp>
        <p:nvSpPr>
          <p:cNvPr id="3" name="Espaço Reservado para Conteúdo 2"/>
          <p:cNvSpPr>
            <a:spLocks noGrp="1"/>
          </p:cNvSpPr>
          <p:nvPr>
            <p:ph idx="1"/>
          </p:nvPr>
        </p:nvSpPr>
        <p:spPr/>
        <p:txBody>
          <a:bodyPr>
            <a:normAutofit fontScale="92500" lnSpcReduction="10000"/>
          </a:bodyPr>
          <a:lstStyle/>
          <a:p>
            <a:pPr algn="just"/>
            <a:r>
              <a:rPr lang="pt-BR" b="1" dirty="0"/>
              <a:t>A primeira sessão tutorial visa trazer para discussão os conhecimentos prévios do grupo. Todo mundo tem conhecimentos prévios, e alguns se lembram de  coisas que os outros esqueceram… Trabalhar em grupo é muito importante, principalmente saber respeitar a opinião dos outros, e fazer da discussão mais uma oportunidade de aprender. A função do líder é importante, mas não é fácil. É importante que todos reconheçam isso, e se possível desempenhem essa função. O secretário(a) também desempenha uma função importante, pois escrevendo o que é dito facilita a participação de todos. N segunda sessão tutorial todos trazem informações, e o grupo discute o que pode ser útil para resolver o caso. Novamente o trabalho em grupo, se bem </a:t>
            </a:r>
            <a:r>
              <a:rPr lang="pt-BR" b="1" dirty="0" err="1"/>
              <a:t>conduzid</a:t>
            </a:r>
            <a:r>
              <a:rPr lang="pt-BR" b="1" dirty="0"/>
              <a:t>, pode facilitar o aprendizado de  todos.</a:t>
            </a:r>
          </a:p>
        </p:txBody>
      </p:sp>
    </p:spTree>
    <p:extLst>
      <p:ext uri="{BB962C8B-B14F-4D97-AF65-F5344CB8AC3E}">
        <p14:creationId xmlns:p14="http://schemas.microsoft.com/office/powerpoint/2010/main" val="399367088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4- Resumir</a:t>
            </a:r>
          </a:p>
        </p:txBody>
      </p:sp>
      <p:sp>
        <p:nvSpPr>
          <p:cNvPr id="3" name="Espaço Reservado para Conteúdo 2"/>
          <p:cNvSpPr>
            <a:spLocks noGrp="1"/>
          </p:cNvSpPr>
          <p:nvPr>
            <p:ph idx="1"/>
          </p:nvPr>
        </p:nvSpPr>
        <p:spPr/>
        <p:txBody>
          <a:bodyPr/>
          <a:lstStyle/>
          <a:p>
            <a:endParaRPr lang="pt-BR" dirty="0" smtClean="0"/>
          </a:p>
          <a:p>
            <a:endParaRPr lang="pt-BR" dirty="0"/>
          </a:p>
          <a:p>
            <a:r>
              <a:rPr lang="pt-BR" dirty="0" smtClean="0"/>
              <a:t>Resumir </a:t>
            </a:r>
            <a:r>
              <a:rPr lang="pt-BR" dirty="0"/>
              <a:t>a discussão, relembrando os problemas listados, as hipóteses diagnósticas levantadas, e as contribuições dos conhecimentos prévios, prós e contras.</a:t>
            </a:r>
          </a:p>
        </p:txBody>
      </p:sp>
    </p:spTree>
    <p:extLst>
      <p:ext uri="{BB962C8B-B14F-4D97-AF65-F5344CB8AC3E}">
        <p14:creationId xmlns:p14="http://schemas.microsoft.com/office/powerpoint/2010/main" val="14271137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5 - Formulação dos objetivos de aprendizado</a:t>
            </a:r>
          </a:p>
        </p:txBody>
      </p:sp>
      <p:sp>
        <p:nvSpPr>
          <p:cNvPr id="3" name="Espaço Reservado para Conteúdo 2"/>
          <p:cNvSpPr>
            <a:spLocks noGrp="1"/>
          </p:cNvSpPr>
          <p:nvPr>
            <p:ph idx="1"/>
          </p:nvPr>
        </p:nvSpPr>
        <p:spPr/>
        <p:txBody>
          <a:bodyPr/>
          <a:lstStyle/>
          <a:p>
            <a:r>
              <a:rPr lang="pt-BR" dirty="0"/>
              <a:t>Diante dos problemas identificados, e após a primeira discussão, com base nos conhecimentos prévios, identificam-se pontos obscuros, isto é: assuntos ou temas que precisam ser estudados, para resolver o(s) problema(s).</a:t>
            </a:r>
          </a:p>
          <a:p>
            <a:r>
              <a:rPr lang="pt-BR" dirty="0"/>
              <a:t>O ideal é ser objetivo, isto é, formular os objetivos com base nos problemas, sem tentar estudar tudo sobre o assunto, pois o tempo não vai ser suficiente.</a:t>
            </a:r>
          </a:p>
          <a:p>
            <a:r>
              <a:rPr lang="pt-BR" dirty="0"/>
              <a:t>Mais uma vez, lembrar de trabalhar em grupo: mesmo que alguém ache que um tema específico é importante, o grupo deve decidir o que é importante estudar.</a:t>
            </a:r>
          </a:p>
        </p:txBody>
      </p:sp>
    </p:spTree>
    <p:extLst>
      <p:ext uri="{BB962C8B-B14F-4D97-AF65-F5344CB8AC3E}">
        <p14:creationId xmlns:p14="http://schemas.microsoft.com/office/powerpoint/2010/main" val="376729918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6 - Busca de informações</a:t>
            </a:r>
          </a:p>
        </p:txBody>
      </p:sp>
      <p:sp>
        <p:nvSpPr>
          <p:cNvPr id="3" name="Espaço Reservado para Conteúdo 2"/>
          <p:cNvSpPr>
            <a:spLocks noGrp="1"/>
          </p:cNvSpPr>
          <p:nvPr>
            <p:ph idx="1"/>
          </p:nvPr>
        </p:nvSpPr>
        <p:spPr/>
        <p:txBody>
          <a:bodyPr/>
          <a:lstStyle/>
          <a:p>
            <a:r>
              <a:rPr lang="pt-BR" dirty="0"/>
              <a:t>O estudo ou busca de informações são essencialmente individuais. Recomendam-se livros textos clássicos, opiniões de especialistas, buscas em bases de dados, como MEDLINE, LILACS e outras.</a:t>
            </a:r>
          </a:p>
          <a:p>
            <a:r>
              <a:rPr lang="pt-BR" dirty="0"/>
              <a:t>Devem ser evitados apostilas, xerox de cadernos de colegas, e livros de consulta rápida, tipo Atualização Terapêutica, especialmente quando usados como única fonte de consulta.</a:t>
            </a:r>
          </a:p>
          <a:p>
            <a:r>
              <a:rPr lang="pt-BR" dirty="0"/>
              <a:t>O melhor é buscar informações em mais de uma fonte, e ter como um dos objetivos trocar essas informações, de fontes diversificadas, na discussão em grupo.</a:t>
            </a:r>
          </a:p>
        </p:txBody>
      </p:sp>
    </p:spTree>
    <p:extLst>
      <p:ext uri="{BB962C8B-B14F-4D97-AF65-F5344CB8AC3E}">
        <p14:creationId xmlns:p14="http://schemas.microsoft.com/office/powerpoint/2010/main" val="6701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dirty="0"/>
              <a:t>Aula 01 - Contextualizando a Política Nacional de Educação Permanente do SUAS</a:t>
            </a:r>
          </a:p>
        </p:txBody>
      </p:sp>
      <p:sp>
        <p:nvSpPr>
          <p:cNvPr id="3" name="Espaço Reservado para Conteúdo 2"/>
          <p:cNvSpPr>
            <a:spLocks noGrp="1"/>
          </p:cNvSpPr>
          <p:nvPr>
            <p:ph idx="1"/>
          </p:nvPr>
        </p:nvSpPr>
        <p:spPr/>
        <p:txBody>
          <a:bodyPr>
            <a:normAutofit lnSpcReduction="10000"/>
          </a:bodyPr>
          <a:lstStyle/>
          <a:p>
            <a:pPr algn="just"/>
            <a:r>
              <a:rPr lang="pt-BR" b="1" dirty="0"/>
              <a:t>Dentre os arranjos e mecanismos de gestão participativa nos quais está ancorado o Sistema Único de Assistência Social, destacam-se as </a:t>
            </a:r>
            <a:r>
              <a:rPr lang="pt-BR" b="1" dirty="0">
                <a:hlinkClick r:id="rId2"/>
              </a:rPr>
              <a:t>Conferências de Assistência Social</a:t>
            </a:r>
            <a:r>
              <a:rPr lang="pt-BR" b="1" dirty="0"/>
              <a:t>, que ocorrem em âmbito municipal, estadual e nacional.</a:t>
            </a:r>
            <a:br>
              <a:rPr lang="pt-BR" b="1" dirty="0"/>
            </a:br>
            <a:r>
              <a:rPr lang="pt-BR" b="1" dirty="0"/>
              <a:t>Nas Conferências privilegia-se a participação dos usuários, trabalhadores e gestores dessa política, que expressam suas necessidades por meio de deliberações que servirão para indicar diretrizes para o aprimoramento do SUAS. </a:t>
            </a:r>
            <a:br>
              <a:rPr lang="pt-BR" b="1" dirty="0"/>
            </a:br>
            <a:r>
              <a:rPr lang="pt-BR" b="1" dirty="0"/>
              <a:t>Nesses espaços, a qualificação e a valorização dos trabalhadores da assistência social sempre figuraram como temas centrais, o que pode ser observado na análise das deliberações das conferências de assistência social, realizadas desde 1995.</a:t>
            </a:r>
            <a:r>
              <a:rPr lang="pt-BR" dirty="0"/>
              <a:t> </a:t>
            </a:r>
          </a:p>
        </p:txBody>
      </p:sp>
    </p:spTree>
    <p:extLst>
      <p:ext uri="{BB962C8B-B14F-4D97-AF65-F5344CB8AC3E}">
        <p14:creationId xmlns:p14="http://schemas.microsoft.com/office/powerpoint/2010/main" val="1756527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7- Retorno, integração das informações e resolução do caso.</a:t>
            </a:r>
          </a:p>
        </p:txBody>
      </p:sp>
      <p:sp>
        <p:nvSpPr>
          <p:cNvPr id="3" name="Espaço Reservado para Conteúdo 2"/>
          <p:cNvSpPr>
            <a:spLocks noGrp="1"/>
          </p:cNvSpPr>
          <p:nvPr>
            <p:ph idx="1"/>
          </p:nvPr>
        </p:nvSpPr>
        <p:spPr/>
        <p:txBody>
          <a:bodyPr/>
          <a:lstStyle/>
          <a:p>
            <a:endParaRPr lang="pt-BR" dirty="0" smtClean="0"/>
          </a:p>
          <a:p>
            <a:endParaRPr lang="pt-BR" dirty="0"/>
          </a:p>
          <a:p>
            <a:r>
              <a:rPr lang="pt-BR" dirty="0" smtClean="0"/>
              <a:t>O </a:t>
            </a:r>
            <a:r>
              <a:rPr lang="pt-BR" dirty="0"/>
              <a:t>objetivo da segunda reunião tutorial é integrar as informações trazidas, para resolver o caso.</a:t>
            </a:r>
          </a:p>
          <a:p>
            <a:r>
              <a:rPr lang="pt-BR" dirty="0"/>
              <a:t>Porem, não há a pretensão de esgotar os temas discutidos.</a:t>
            </a:r>
          </a:p>
        </p:txBody>
      </p:sp>
    </p:spTree>
    <p:extLst>
      <p:ext uri="{BB962C8B-B14F-4D97-AF65-F5344CB8AC3E}">
        <p14:creationId xmlns:p14="http://schemas.microsoft.com/office/powerpoint/2010/main" val="22928959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RESUMO DOS 7 PASSOS.</a:t>
            </a:r>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t>1- </a:t>
            </a:r>
            <a:r>
              <a:rPr lang="pt-BR" b="1" dirty="0" smtClean="0"/>
              <a:t>Esclarecer termos;</a:t>
            </a:r>
          </a:p>
          <a:p>
            <a:pPr marL="0" indent="0">
              <a:buNone/>
            </a:pPr>
            <a:r>
              <a:rPr lang="pt-BR" b="1" dirty="0" smtClean="0"/>
              <a:t>2- Listar os problemas ( Dor – Febre )</a:t>
            </a:r>
          </a:p>
          <a:p>
            <a:pPr marL="0" indent="0">
              <a:buNone/>
            </a:pPr>
            <a:r>
              <a:rPr lang="pt-BR" b="1" dirty="0" smtClean="0"/>
              <a:t>3- Discussão dos problemas – conhecimento prévio – O que pode ser útil para resolver o problema.</a:t>
            </a:r>
          </a:p>
          <a:p>
            <a:pPr marL="0" indent="0">
              <a:buNone/>
            </a:pPr>
            <a:r>
              <a:rPr lang="pt-BR" b="1" dirty="0" smtClean="0"/>
              <a:t>4- Resumir a discussão – Conhecimento Pró e Contra .</a:t>
            </a:r>
          </a:p>
          <a:p>
            <a:pPr marL="0" indent="0">
              <a:buNone/>
            </a:pPr>
            <a:r>
              <a:rPr lang="pt-BR" b="1" dirty="0" smtClean="0"/>
              <a:t>5- Formular  objetivos – identificar pontos obscuros  - termas que precisa  ser ainda  esclarecidos e estudados para resolver o problema ( ser objetivo ).</a:t>
            </a:r>
          </a:p>
          <a:p>
            <a:pPr marL="0" indent="0">
              <a:buNone/>
            </a:pPr>
            <a:r>
              <a:rPr lang="pt-BR" b="1" dirty="0" smtClean="0"/>
              <a:t>6- Busca de informações  - recomenda a fundamentação  em mais de uma fonte.</a:t>
            </a:r>
          </a:p>
          <a:p>
            <a:pPr marL="0" indent="0">
              <a:buNone/>
            </a:pPr>
            <a:r>
              <a:rPr lang="pt-BR" b="1" dirty="0" smtClean="0"/>
              <a:t>7- Retorno  - integração das informações  e resolução do problema. </a:t>
            </a:r>
          </a:p>
          <a:p>
            <a:pPr marL="0" indent="0">
              <a:buNone/>
            </a:pPr>
            <a:endParaRPr lang="pt-BR" dirty="0" smtClean="0"/>
          </a:p>
          <a:p>
            <a:pPr marL="0" indent="0">
              <a:buNone/>
            </a:pPr>
            <a:endParaRPr lang="pt-BR" dirty="0"/>
          </a:p>
        </p:txBody>
      </p:sp>
    </p:spTree>
    <p:extLst>
      <p:ext uri="{BB962C8B-B14F-4D97-AF65-F5344CB8AC3E}">
        <p14:creationId xmlns:p14="http://schemas.microsoft.com/office/powerpoint/2010/main" val="130846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b="1" dirty="0"/>
              <a:t>Aula 01 - Contextualizando a Política Nacional</a:t>
            </a:r>
            <a:br>
              <a:rPr lang="pt-BR" sz="3600" b="1" dirty="0"/>
            </a:br>
            <a:r>
              <a:rPr lang="pt-BR" sz="3600" b="1" dirty="0"/>
              <a:t>de Educação Permanente do SUAS</a:t>
            </a:r>
          </a:p>
        </p:txBody>
      </p:sp>
      <p:sp>
        <p:nvSpPr>
          <p:cNvPr id="3" name="Espaço Reservado para Conteúdo 2"/>
          <p:cNvSpPr>
            <a:spLocks noGrp="1"/>
          </p:cNvSpPr>
          <p:nvPr>
            <p:ph idx="1"/>
          </p:nvPr>
        </p:nvSpPr>
        <p:spPr/>
        <p:txBody>
          <a:bodyPr>
            <a:normAutofit fontScale="92500" lnSpcReduction="20000"/>
          </a:bodyPr>
          <a:lstStyle/>
          <a:p>
            <a:r>
              <a:rPr lang="pt-BR" dirty="0"/>
              <a:t>Para ver as principais deliberações das conferências no que diz respeito à gestão do trabalho no campo da educação permanente, clique nas datas correspondentes a cada uma das conferências nacionais de assistência social.</a:t>
            </a:r>
          </a:p>
          <a:p>
            <a:r>
              <a:rPr lang="pt-BR" dirty="0"/>
              <a:t>1995 -Deliberações: Que o CNAS e a SAS promovam (...) programas de capacitação (...) para conselheiros (...) e para gestores dos Fundos, bem como formulem uma política para qualificação sistemática e continuada de recursos humanos na área da Assistência Social. Garantia da qualificação técnica permanente dos executores dos programas sociais (...) assegurando a presença de profissionais tecnicamente capacitados.</a:t>
            </a:r>
          </a:p>
          <a:p>
            <a:pPr algn="just"/>
            <a:r>
              <a:rPr lang="pt-BR" dirty="0"/>
              <a:t>1997 - Para ver as principais deliberações das conferências no que diz respeito à gestão do trabalho no campo da educação permanente, clique nas datas correspondentes a cada uma das conferências nacionais de assistência social.</a:t>
            </a:r>
          </a:p>
        </p:txBody>
      </p:sp>
    </p:spTree>
    <p:extLst>
      <p:ext uri="{BB962C8B-B14F-4D97-AF65-F5344CB8AC3E}">
        <p14:creationId xmlns:p14="http://schemas.microsoft.com/office/powerpoint/2010/main" val="3248799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Aula 01 - Contextualizando a Política Nacional</a:t>
            </a:r>
            <a:br>
              <a:rPr lang="pt-BR" b="1" dirty="0"/>
            </a:br>
            <a:r>
              <a:rPr lang="pt-BR" b="1" dirty="0"/>
              <a:t>de Educação Permanente do SUAS</a:t>
            </a:r>
          </a:p>
        </p:txBody>
      </p:sp>
      <p:sp>
        <p:nvSpPr>
          <p:cNvPr id="3" name="Espaço Reservado para Conteúdo 2"/>
          <p:cNvSpPr>
            <a:spLocks noGrp="1"/>
          </p:cNvSpPr>
          <p:nvPr>
            <p:ph idx="1"/>
          </p:nvPr>
        </p:nvSpPr>
        <p:spPr/>
        <p:txBody>
          <a:bodyPr>
            <a:normAutofit fontScale="85000" lnSpcReduction="20000"/>
          </a:bodyPr>
          <a:lstStyle/>
          <a:p>
            <a:pPr algn="just"/>
            <a:r>
              <a:rPr lang="pt-BR" b="1" dirty="0"/>
              <a:t>2001 - Deliberação: Elaborar e implementar uma política nacional de capacitação continuada (...) nas três esferas de governo, financiada com recursos do FNAS (...) e executada de forma descentralizada e regionalizada.</a:t>
            </a:r>
          </a:p>
          <a:p>
            <a:pPr algn="just"/>
            <a:r>
              <a:rPr lang="pt-BR" b="1" dirty="0"/>
              <a:t>2003 - Deliberação: Elaborar e implementar, (...) uma política nacional de capacitação continuada,(...) financiada com recursos dos fundos de Assistência Social, (...) nas três esferas de governo, estimulando a criação de núcleos locais e regionais.</a:t>
            </a:r>
          </a:p>
          <a:p>
            <a:pPr algn="just"/>
            <a:r>
              <a:rPr lang="pt-BR" b="1" dirty="0"/>
              <a:t>2005 -Deliberação: Implantar e implementar política de capacitação continuada, (...) orientada por princípios éticos, políticos e profissionais, para garantir atendimento de qualidade na assistência social enquanto política pública.</a:t>
            </a:r>
          </a:p>
          <a:p>
            <a:pPr algn="just"/>
            <a:r>
              <a:rPr lang="pt-BR" b="1" dirty="0"/>
              <a:t>2007 - Deliberação: Capacitar os conselheiros e fortalecer, potencializar e reforçar a autonomia de 100% dos Conselhos de Assistência Social e Conselhos de Direitos, na perspectiva do exercício do controle social e da participação popular.</a:t>
            </a:r>
          </a:p>
        </p:txBody>
      </p:sp>
    </p:spTree>
    <p:extLst>
      <p:ext uri="{BB962C8B-B14F-4D97-AF65-F5344CB8AC3E}">
        <p14:creationId xmlns:p14="http://schemas.microsoft.com/office/powerpoint/2010/main" val="3907825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Aula 01 - Contextualizando a Política Nacional</a:t>
            </a:r>
            <a:br>
              <a:rPr lang="pt-BR" b="1" dirty="0"/>
            </a:br>
            <a:r>
              <a:rPr lang="pt-BR" b="1" dirty="0"/>
              <a:t>de Educação Permanente do SUAS</a:t>
            </a:r>
          </a:p>
        </p:txBody>
      </p:sp>
      <p:sp>
        <p:nvSpPr>
          <p:cNvPr id="3" name="Espaço Reservado para Conteúdo 2"/>
          <p:cNvSpPr>
            <a:spLocks noGrp="1"/>
          </p:cNvSpPr>
          <p:nvPr>
            <p:ph idx="1"/>
          </p:nvPr>
        </p:nvSpPr>
        <p:spPr/>
        <p:txBody>
          <a:bodyPr>
            <a:normAutofit fontScale="77500" lnSpcReduction="20000"/>
          </a:bodyPr>
          <a:lstStyle/>
          <a:p>
            <a:pPr algn="just"/>
            <a:r>
              <a:rPr lang="pt-BR" b="1" dirty="0"/>
              <a:t>2009 - Deliberações: Promover capacitação continuada, (...) </a:t>
            </a:r>
            <a:r>
              <a:rPr lang="pt-BR" b="1" dirty="0" err="1"/>
              <a:t>cofinanciada</a:t>
            </a:r>
            <a:r>
              <a:rPr lang="pt-BR" b="1" dirty="0"/>
              <a:t> pelas três esferas de governo, como forma de viabilizar o </a:t>
            </a:r>
            <a:r>
              <a:rPr lang="pt-BR" b="1" dirty="0" err="1"/>
              <a:t>empoderamento</a:t>
            </a:r>
            <a:r>
              <a:rPr lang="pt-BR" b="1" dirty="0"/>
              <a:t> destes atores no exercício da participação e do controle social e permitir a troca de experiências na execução da política de assistência social. Promover capacitação permanente, com o </a:t>
            </a:r>
            <a:r>
              <a:rPr lang="pt-BR" b="1" dirty="0" err="1"/>
              <a:t>cofinanciamento</a:t>
            </a:r>
            <a:r>
              <a:rPr lang="pt-BR" b="1" dirty="0"/>
              <a:t> nas três esferas de governo, (...) respeitando as diferenças regionais, a serem realizadas em âmbito municipal e/ou regional, em interface com as demais políticas públicas.</a:t>
            </a:r>
          </a:p>
          <a:p>
            <a:pPr algn="just"/>
            <a:r>
              <a:rPr lang="pt-BR" b="1" dirty="0"/>
              <a:t>2011 - Deliberações: Constituir uma Política de Capacitação Continuada, de acordo com a NOB-RH/SUAS, com recursos da União, estados, Distrito Federal e municípios, (...) orientando-se pelo princípio da profissionalização, da ética e pelo direito de atendimento aos usuários como sujeitos de direitos. Elaborar e implementar o Plano (...) de formação permanente para os trabalhadores do SUAS, em consonância com a NOB-RH/SUAS e na perspectiva da qualificação dos serviços </a:t>
            </a:r>
            <a:r>
              <a:rPr lang="pt-BR" b="1" dirty="0" err="1"/>
              <a:t>socioassistenciais</a:t>
            </a:r>
            <a:r>
              <a:rPr lang="pt-BR" b="1" dirty="0"/>
              <a:t> (...). Garantir e incentivar a participação dos trabalhadores do SUAS em cursos de graduação, especialização, mestrado e doutorado pertinentes à Política de Assistência Social e áreas afins, sem qualquer prejuízo de remuneração.</a:t>
            </a:r>
          </a:p>
        </p:txBody>
      </p:sp>
    </p:spTree>
    <p:extLst>
      <p:ext uri="{BB962C8B-B14F-4D97-AF65-F5344CB8AC3E}">
        <p14:creationId xmlns:p14="http://schemas.microsoft.com/office/powerpoint/2010/main" val="3566478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Aula 01 - Contextualizando a Política Nacional</a:t>
            </a:r>
            <a:br>
              <a:rPr lang="pt-BR" b="1" dirty="0" smtClean="0"/>
            </a:br>
            <a:r>
              <a:rPr lang="pt-BR" b="1" dirty="0" smtClean="0"/>
              <a:t>de Educação Permanente do SUAS</a:t>
            </a:r>
            <a:endParaRPr lang="pt-BR" dirty="0"/>
          </a:p>
        </p:txBody>
      </p:sp>
      <p:sp>
        <p:nvSpPr>
          <p:cNvPr id="3" name="Espaço Reservado para Conteúdo 2"/>
          <p:cNvSpPr>
            <a:spLocks noGrp="1"/>
          </p:cNvSpPr>
          <p:nvPr>
            <p:ph idx="1"/>
          </p:nvPr>
        </p:nvSpPr>
        <p:spPr/>
        <p:txBody>
          <a:bodyPr>
            <a:normAutofit fontScale="62500" lnSpcReduction="20000"/>
          </a:bodyPr>
          <a:lstStyle/>
          <a:p>
            <a:pPr algn="just"/>
            <a:r>
              <a:rPr lang="pt-BR" b="1" dirty="0"/>
              <a:t>2013 - Instituir em Decreto o Programa Nacional de Capacitação do SUAS – </a:t>
            </a:r>
            <a:r>
              <a:rPr lang="pt-BR" b="1" dirty="0" err="1"/>
              <a:t>CapacitaSUAS</a:t>
            </a:r>
            <a:r>
              <a:rPr lang="pt-BR" b="1" dirty="0"/>
              <a:t>, em consonância aos princípios e diretrizes da Política Nacional de Educação Permanente – PNEP/SUAS, atendendo inclusive ações de capacitação para todos os trabalhadores do SUAS para o atendimento às pessoas com deficiência; e implantar e implementar a Escola Nacional de Educação Permanente do SUAS vinculada ao MDS.</a:t>
            </a:r>
          </a:p>
          <a:p>
            <a:pPr algn="just"/>
            <a:r>
              <a:rPr lang="pt-BR" b="1" dirty="0"/>
              <a:t>2015 - Deliberações da X Conferência Nacional de Assistência Social sobre Capacitação e Educação Permanente:</a:t>
            </a:r>
            <a:br>
              <a:rPr lang="pt-BR" b="1" dirty="0"/>
            </a:br>
            <a:endParaRPr lang="pt-BR" b="1" dirty="0"/>
          </a:p>
          <a:p>
            <a:pPr lvl="0" algn="just"/>
            <a:r>
              <a:rPr lang="pt-BR" b="1" dirty="0"/>
              <a:t>Ampliar e garantir recursos para as ofertas de capacitação e educação permanente em todas a modalidades, inclusive pós-graduação, direcionada ao controle e participação social, para todos os trabalhadores do SUAS da rede governamental e não governamental, Conselheiros, Secretarias Executivas e usuários, respeitando as diferenças regionais alcançando todos os estados e municípios.</a:t>
            </a:r>
          </a:p>
          <a:p>
            <a:pPr lvl="0" algn="just"/>
            <a:r>
              <a:rPr lang="pt-BR" b="1" dirty="0"/>
              <a:t>Efetivar, fortalecer, monitorar, avaliar e </a:t>
            </a:r>
            <a:r>
              <a:rPr lang="pt-BR" b="1" dirty="0" err="1"/>
              <a:t>cofinanciar</a:t>
            </a:r>
            <a:r>
              <a:rPr lang="pt-BR" b="1" dirty="0"/>
              <a:t> a Política Nacional de Educação Permanente no âmbito do SUAS para os trabalhadores de todos os níveis de escolaridade, governamentais e não governamentais, gestores e conselheiros da área, garantindo a supervisão técnica, ofertando todas as modalidades e tipos de formação e capacitação, além de garantir a licença remunerada para a realização de pós-graduação lato e stricto sensu, com critérios transparentes e devidamente pactuados e deliberados com as instâncias de controle social.</a:t>
            </a:r>
          </a:p>
          <a:p>
            <a:pPr lvl="0" algn="just"/>
            <a:r>
              <a:rPr lang="pt-BR" b="1" dirty="0"/>
              <a:t>Efetivar a Política Nacional de Educação Permanente por meio das escolas do SUAS nas três esferas de governo e fortalecer o Programa </a:t>
            </a:r>
            <a:r>
              <a:rPr lang="pt-BR" b="1" dirty="0" err="1"/>
              <a:t>CapacitaSUAS</a:t>
            </a:r>
            <a:endParaRPr lang="pt-BR" b="1" dirty="0"/>
          </a:p>
        </p:txBody>
      </p:sp>
    </p:spTree>
    <p:extLst>
      <p:ext uri="{BB962C8B-B14F-4D97-AF65-F5344CB8AC3E}">
        <p14:creationId xmlns:p14="http://schemas.microsoft.com/office/powerpoint/2010/main" val="2656464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just"/>
            <a:r>
              <a:rPr lang="pt-BR" dirty="0" smtClean="0"/>
              <a:t/>
            </a:r>
            <a:br>
              <a:rPr lang="pt-BR" dirty="0" smtClean="0"/>
            </a:br>
            <a:r>
              <a:rPr lang="pt-BR" b="1" dirty="0" smtClean="0"/>
              <a:t>Aula </a:t>
            </a:r>
            <a:r>
              <a:rPr lang="pt-BR" b="1" dirty="0"/>
              <a:t>01 - Contextualizando a Política Nacional</a:t>
            </a:r>
            <a:br>
              <a:rPr lang="pt-BR" b="1" dirty="0"/>
            </a:br>
            <a:r>
              <a:rPr lang="pt-BR" b="1" dirty="0"/>
              <a:t>de Educação Permanente do SUAS</a:t>
            </a:r>
            <a:br>
              <a:rPr lang="pt-BR" b="1" dirty="0"/>
            </a:br>
            <a:endParaRPr lang="pt-BR" b="1" dirty="0"/>
          </a:p>
        </p:txBody>
      </p:sp>
      <p:sp>
        <p:nvSpPr>
          <p:cNvPr id="3" name="Espaço Reservado para Conteúdo 2"/>
          <p:cNvSpPr>
            <a:spLocks noGrp="1"/>
          </p:cNvSpPr>
          <p:nvPr>
            <p:ph idx="1"/>
          </p:nvPr>
        </p:nvSpPr>
        <p:spPr/>
        <p:txBody>
          <a:bodyPr/>
          <a:lstStyle/>
          <a:p>
            <a:pPr lvl="0" algn="just"/>
            <a:r>
              <a:rPr lang="pt-BR" b="1" dirty="0"/>
              <a:t>Para a consolidação do SUAS e para alcançar os objetivos da Política Nacional de Assistência Social, é necessário compreender a Gestão do Trabalho como uma área estratégica do Sistema. Esta área adquire uma nuance especial, pois implica diretamente na qualidade dos serviços </a:t>
            </a:r>
            <a:r>
              <a:rPr lang="pt-BR" b="1" dirty="0" err="1"/>
              <a:t>socioassistenciais</a:t>
            </a:r>
            <a:r>
              <a:rPr lang="pt-BR" b="1" dirty="0"/>
              <a:t>, o que se expressa na aprovação da Norma Operacional Básica de Recursos Humanos do SUAS (</a:t>
            </a:r>
            <a:r>
              <a:rPr lang="pt-BR" b="1" dirty="0" smtClean="0"/>
              <a:t>NOB/RH/SUAS </a:t>
            </a:r>
            <a:r>
              <a:rPr lang="pt-BR" b="1" dirty="0"/>
              <a:t>2006). </a:t>
            </a:r>
            <a:endParaRPr lang="pt-BR" b="1" dirty="0" smtClean="0"/>
          </a:p>
          <a:p>
            <a:pPr lvl="0" algn="just"/>
            <a:r>
              <a:rPr lang="pt-BR" dirty="0"/>
              <a:t>compreender a NOB/RH/SUAS 2006</a:t>
            </a:r>
            <a:endParaRPr lang="pt-BR" b="1" dirty="0"/>
          </a:p>
        </p:txBody>
      </p:sp>
    </p:spTree>
    <p:extLst>
      <p:ext uri="{BB962C8B-B14F-4D97-AF65-F5344CB8AC3E}">
        <p14:creationId xmlns:p14="http://schemas.microsoft.com/office/powerpoint/2010/main" val="143958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A importância da Educação Permanente para o SUAS</a:t>
            </a:r>
          </a:p>
        </p:txBody>
      </p:sp>
      <p:sp>
        <p:nvSpPr>
          <p:cNvPr id="3" name="Espaço Reservado para Conteúdo 2"/>
          <p:cNvSpPr>
            <a:spLocks noGrp="1"/>
          </p:cNvSpPr>
          <p:nvPr>
            <p:ph idx="1"/>
          </p:nvPr>
        </p:nvSpPr>
        <p:spPr/>
        <p:txBody>
          <a:bodyPr/>
          <a:lstStyle/>
          <a:p>
            <a:pPr algn="just"/>
            <a:r>
              <a:rPr lang="pt-BR" b="1" dirty="0"/>
              <a:t>A proposta da Educação Permanente suscitou um amplo diálogo no âmbito do Conselho Nacional de Assistência Social, culminando com a instituição da Política Nacional de Educação Permanente do SUAS (PNEP/SUAS), por meio da Resolução nº 04 de 13 de março de 2013.</a:t>
            </a:r>
            <a:br>
              <a:rPr lang="pt-BR" b="1" dirty="0"/>
            </a:br>
            <a:r>
              <a:rPr lang="pt-BR" b="1" dirty="0"/>
              <a:t>A Educação Permanente parte do pressuposto de que todo ser humano constrói, ao longo de sua existência, um conjunto de saberes que precisam ser valorizados. Os saberes construídos nas experiências e vivências cotidianas e no dia-a-dia dos processos de trabalho enriquecem os processos educativos e colocam possibilidades concretas de transformação de determinadas realidades.</a:t>
            </a:r>
          </a:p>
        </p:txBody>
      </p:sp>
    </p:spTree>
    <p:extLst>
      <p:ext uri="{BB962C8B-B14F-4D97-AF65-F5344CB8AC3E}">
        <p14:creationId xmlns:p14="http://schemas.microsoft.com/office/powerpoint/2010/main" val="1223208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A importância da Educação Permanente para o SUAS</a:t>
            </a:r>
          </a:p>
        </p:txBody>
      </p:sp>
      <p:sp>
        <p:nvSpPr>
          <p:cNvPr id="3" name="Espaço Reservado para Conteúdo 2"/>
          <p:cNvSpPr>
            <a:spLocks noGrp="1"/>
          </p:cNvSpPr>
          <p:nvPr>
            <p:ph idx="1"/>
          </p:nvPr>
        </p:nvSpPr>
        <p:spPr/>
        <p:txBody>
          <a:bodyPr/>
          <a:lstStyle/>
          <a:p>
            <a:r>
              <a:rPr lang="pt-BR" b="1" dirty="0"/>
              <a:t>A lógica da educação permanente privilegia os sujeitos-trabalhadores como centrais nas ações educativas, as quais, por sua vez, por meio da articulação entre teoria e prática, proporcionam oportunidades de aquisição e construção de novos conhecimentos. </a:t>
            </a:r>
            <a:endParaRPr lang="pt-BR" b="1" dirty="0" smtClean="0"/>
          </a:p>
          <a:p>
            <a:pPr algn="just"/>
            <a:r>
              <a:rPr lang="pt-BR" b="1" dirty="0"/>
              <a:t>A lógica da educação permanente privilegia os sujeitos-trabalhadores como centrais nas ações educativas, as quais, por sua vez, por meio da articulação entre teoria e prática, proporcionam oportunidades de aquisição e construção de novos conhecimentos. </a:t>
            </a:r>
          </a:p>
          <a:p>
            <a:pPr marL="0" indent="0" algn="just">
              <a:buNone/>
            </a:pPr>
            <a:r>
              <a:rPr lang="pt-BR" b="1" dirty="0"/>
              <a:t> </a:t>
            </a:r>
          </a:p>
          <a:p>
            <a:pPr algn="just"/>
            <a:r>
              <a:rPr lang="pt-BR" b="1" dirty="0"/>
              <a:t>Ler a Politica Nacional de Capacitação do SUAS – PNC / SUAS.</a:t>
            </a:r>
          </a:p>
        </p:txBody>
      </p:sp>
    </p:spTree>
    <p:extLst>
      <p:ext uri="{BB962C8B-B14F-4D97-AF65-F5344CB8AC3E}">
        <p14:creationId xmlns:p14="http://schemas.microsoft.com/office/powerpoint/2010/main" val="527101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A importância da Educação Permanente para o SUAS</a:t>
            </a:r>
          </a:p>
        </p:txBody>
      </p:sp>
      <p:sp>
        <p:nvSpPr>
          <p:cNvPr id="3" name="Espaço Reservado para Conteúdo 2"/>
          <p:cNvSpPr>
            <a:spLocks noGrp="1"/>
          </p:cNvSpPr>
          <p:nvPr>
            <p:ph idx="1"/>
          </p:nvPr>
        </p:nvSpPr>
        <p:spPr/>
        <p:txBody>
          <a:bodyPr/>
          <a:lstStyle/>
          <a:p>
            <a:pPr algn="just"/>
            <a:r>
              <a:rPr lang="pt-BR" b="1" dirty="0"/>
              <a:t>A Educação Permanente também ressalta o processo de trabalho como seu objeto de transformação. Ela parte da reflexão sobre a realidade do serviço e das necessidades existentes para então formular estratégias que ajudem a solucionar esses problemas</a:t>
            </a:r>
            <a:r>
              <a:rPr lang="pt-BR" b="1" dirty="0" smtClean="0"/>
              <a:t>.</a:t>
            </a:r>
            <a:endParaRPr lang="pt-BR" b="1" dirty="0"/>
          </a:p>
          <a:p>
            <a:pPr algn="just"/>
            <a:r>
              <a:rPr lang="pt-BR" b="1" dirty="0"/>
              <a:t>É isso mesmo. No contexto do Sistema Único de Assistência Social, a concepção da Educação Permanente é o processo de atualização e renovação contínua das práticas e atitudes profissionais das equipes de trabalho e diferentes agrupamentos, a partir da afirmação de valores e princípios e do contato com novos aportes teóricos, metodológicos, científicos e tecnológicos disponíveis.</a:t>
            </a:r>
          </a:p>
          <a:p>
            <a:pPr marL="0" indent="0" algn="just">
              <a:buNone/>
            </a:pPr>
            <a:endParaRPr lang="pt-BR" b="1" dirty="0"/>
          </a:p>
        </p:txBody>
      </p:sp>
    </p:spTree>
    <p:extLst>
      <p:ext uri="{BB962C8B-B14F-4D97-AF65-F5344CB8AC3E}">
        <p14:creationId xmlns:p14="http://schemas.microsoft.com/office/powerpoint/2010/main" val="299842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Apresentação.</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marL="0" indent="0">
              <a:buNone/>
            </a:pPr>
            <a:r>
              <a:rPr lang="pt-BR" sz="2400" b="1" dirty="0"/>
              <a:t>Considerando este contexto e a importância do papel de cada um desses atores na consolidação do SUAS, assim como na institucionalização da cultura da educação permanente, convidamos você a participar deste curso que irá orientá-lo para a elaboração do seu Plano de Educação Permanente. Veja, a seguir, alguns detalhes sobre a estrutura do curso, pois conhecendo-o, você poderá aproveitá-lo ao máximo.</a:t>
            </a:r>
          </a:p>
          <a:p>
            <a:pPr marL="0" indent="0">
              <a:buNone/>
            </a:pPr>
            <a:r>
              <a:rPr lang="pt-BR" sz="2400" b="1" dirty="0"/>
              <a:t> </a:t>
            </a:r>
          </a:p>
          <a:p>
            <a:pPr marL="0" indent="0" algn="just">
              <a:buNone/>
            </a:pPr>
            <a:endParaRPr lang="pt-BR" sz="2400" dirty="0"/>
          </a:p>
        </p:txBody>
      </p:sp>
    </p:spTree>
    <p:extLst>
      <p:ext uri="{BB962C8B-B14F-4D97-AF65-F5344CB8AC3E}">
        <p14:creationId xmlns:p14="http://schemas.microsoft.com/office/powerpoint/2010/main" val="642463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A importância da Educação Permanente para o SUAS</a:t>
            </a:r>
          </a:p>
        </p:txBody>
      </p:sp>
      <p:sp>
        <p:nvSpPr>
          <p:cNvPr id="3" name="Espaço Reservado para Conteúdo 2"/>
          <p:cNvSpPr>
            <a:spLocks noGrp="1"/>
          </p:cNvSpPr>
          <p:nvPr>
            <p:ph idx="1"/>
          </p:nvPr>
        </p:nvSpPr>
        <p:spPr/>
        <p:txBody>
          <a:bodyPr/>
          <a:lstStyle/>
          <a:p>
            <a:pPr algn="just"/>
            <a:r>
              <a:rPr lang="pt-BR" b="1" dirty="0"/>
              <a:t>Agora, vamos conhecer o objetivo geral do PNEP.</a:t>
            </a:r>
          </a:p>
          <a:p>
            <a:pPr algn="just"/>
            <a:r>
              <a:rPr lang="pt-BR" b="1" dirty="0" smtClean="0"/>
              <a:t>1 - Desenvolver </a:t>
            </a:r>
            <a:r>
              <a:rPr lang="pt-BR" b="1" dirty="0"/>
              <a:t>junto aos trabalhadores e conselheiros condições para que possam distinguir e fortalecer a centralidade dos direitos </a:t>
            </a:r>
            <a:r>
              <a:rPr lang="pt-BR" b="1" dirty="0" err="1"/>
              <a:t>socioassistenciais</a:t>
            </a:r>
            <a:r>
              <a:rPr lang="pt-BR" b="1" dirty="0"/>
              <a:t> do cidadão no processo de gestão e no desenvolvimento das atenções em benefícios e serviços;</a:t>
            </a:r>
          </a:p>
          <a:p>
            <a:pPr algn="just"/>
            <a:r>
              <a:rPr lang="pt-BR" b="1" dirty="0"/>
              <a:t>2 - Desenvolver junto aos trabalhadores da Assistência Social as competências e capacidades específicas e compartilhadas requeridas para a melhoria continua da qualidade da gestão do SUAS e da oferta e provimento dos serviços e benefícios </a:t>
            </a:r>
            <a:r>
              <a:rPr lang="pt-BR" b="1" dirty="0" err="1"/>
              <a:t>socioassistenciais</a:t>
            </a:r>
            <a:r>
              <a:rPr lang="pt-BR" b="1" dirty="0"/>
              <a:t>;</a:t>
            </a:r>
          </a:p>
        </p:txBody>
      </p:sp>
    </p:spTree>
    <p:extLst>
      <p:ext uri="{BB962C8B-B14F-4D97-AF65-F5344CB8AC3E}">
        <p14:creationId xmlns:p14="http://schemas.microsoft.com/office/powerpoint/2010/main" val="1032998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importância da Educação Permanente para o SUAS</a:t>
            </a:r>
            <a:endParaRPr lang="pt-BR" dirty="0"/>
          </a:p>
        </p:txBody>
      </p:sp>
      <p:sp>
        <p:nvSpPr>
          <p:cNvPr id="3" name="Espaço Reservado para Conteúdo 2"/>
          <p:cNvSpPr>
            <a:spLocks noGrp="1"/>
          </p:cNvSpPr>
          <p:nvPr>
            <p:ph idx="1"/>
          </p:nvPr>
        </p:nvSpPr>
        <p:spPr/>
        <p:txBody>
          <a:bodyPr/>
          <a:lstStyle/>
          <a:p>
            <a:pPr algn="just"/>
            <a:endParaRPr lang="pt-BR" b="1" dirty="0" smtClean="0"/>
          </a:p>
          <a:p>
            <a:pPr algn="just"/>
            <a:r>
              <a:rPr lang="pt-BR" b="1" dirty="0" smtClean="0"/>
              <a:t>3- Desenvolver </a:t>
            </a:r>
            <a:r>
              <a:rPr lang="pt-BR" b="1" dirty="0"/>
              <a:t>junto aos conselheiros de Assistência Social as competências e capacidades requeridas para a melhoria continua da qualidade do controle social e da gestão participativa do SUAS;</a:t>
            </a:r>
          </a:p>
          <a:p>
            <a:pPr algn="just"/>
            <a:r>
              <a:rPr lang="pt-BR" b="1" dirty="0"/>
              <a:t>4- Instituir mecanismos institucionais que permitam descentralizar para estados, municípios e Distrito Federal capacidades relacionadas ao planejamento, oferta e implementação de ações de formação e capacitação;</a:t>
            </a:r>
          </a:p>
        </p:txBody>
      </p:sp>
    </p:spTree>
    <p:extLst>
      <p:ext uri="{BB962C8B-B14F-4D97-AF65-F5344CB8AC3E}">
        <p14:creationId xmlns:p14="http://schemas.microsoft.com/office/powerpoint/2010/main" val="710155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importância da Educação Permanente para o SUAS</a:t>
            </a:r>
            <a:endParaRPr lang="pt-BR" dirty="0"/>
          </a:p>
        </p:txBody>
      </p:sp>
      <p:sp>
        <p:nvSpPr>
          <p:cNvPr id="3" name="Espaço Reservado para Conteúdo 2"/>
          <p:cNvSpPr>
            <a:spLocks noGrp="1"/>
          </p:cNvSpPr>
          <p:nvPr>
            <p:ph idx="1"/>
          </p:nvPr>
        </p:nvSpPr>
        <p:spPr/>
        <p:txBody>
          <a:bodyPr>
            <a:normAutofit fontScale="92500"/>
          </a:bodyPr>
          <a:lstStyle/>
          <a:p>
            <a:pPr algn="just"/>
            <a:r>
              <a:rPr lang="pt-BR" b="1" dirty="0"/>
              <a:t>5- Instituir mecanismos institucionais que permitam a participação dos trabalhadores e dos usuários do SUAS, dos conselheiros de Assistência Social e das Instituições de Ensino que formam a Rede Nacional de Capacitação e Educação Permanente do SUAS, nos processos de formulação de diagnósticos de necessidades, planejamento e implementação das ações de formação e capacitação;</a:t>
            </a:r>
          </a:p>
          <a:p>
            <a:pPr algn="just"/>
            <a:r>
              <a:rPr lang="pt-BR" b="1" dirty="0"/>
              <a:t>6 -  Criar mecanismos que gerem aproximações entre as manifestações dos usuários e o conteúdo das ações de capacitação e formação;</a:t>
            </a:r>
          </a:p>
          <a:p>
            <a:pPr algn="just"/>
            <a:r>
              <a:rPr lang="pt-BR" b="1" dirty="0"/>
              <a:t>7- Ofertar aos trabalhadores Percursos Formativos e ações de formação e capacitação adequados às qualificações profissionais requeridas pelo SUAS;</a:t>
            </a:r>
          </a:p>
          <a:p>
            <a:pPr marL="0" indent="0" algn="just">
              <a:buNone/>
            </a:pPr>
            <a:endParaRPr lang="pt-BR" b="1" dirty="0"/>
          </a:p>
        </p:txBody>
      </p:sp>
    </p:spTree>
    <p:extLst>
      <p:ext uri="{BB962C8B-B14F-4D97-AF65-F5344CB8AC3E}">
        <p14:creationId xmlns:p14="http://schemas.microsoft.com/office/powerpoint/2010/main" val="841403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importância da Educação Permanente para o SUAS</a:t>
            </a:r>
            <a:endParaRPr lang="pt-BR" dirty="0"/>
          </a:p>
        </p:txBody>
      </p:sp>
      <p:sp>
        <p:nvSpPr>
          <p:cNvPr id="3" name="Espaço Reservado para Conteúdo 2"/>
          <p:cNvSpPr>
            <a:spLocks noGrp="1"/>
          </p:cNvSpPr>
          <p:nvPr>
            <p:ph idx="1"/>
          </p:nvPr>
        </p:nvSpPr>
        <p:spPr/>
        <p:txBody>
          <a:bodyPr>
            <a:normAutofit fontScale="92500"/>
          </a:bodyPr>
          <a:lstStyle/>
          <a:p>
            <a:pPr algn="just"/>
            <a:r>
              <a:rPr lang="pt-BR" dirty="0"/>
              <a:t>8- </a:t>
            </a:r>
            <a:r>
              <a:rPr lang="pt-BR" b="1" dirty="0"/>
              <a:t>Ofertar aos conselheiros de Assistência Social Percursos Formativos e ações de formação e capacitação adequados às qualificações requeridas ao exercício do controle social;</a:t>
            </a:r>
          </a:p>
          <a:p>
            <a:pPr algn="just"/>
            <a:r>
              <a:rPr lang="pt-BR" b="1" dirty="0"/>
              <a:t>9- Criar meios e mecanismos de ensino e aprendizagem que permitam o aprendizado continuo e permanente dos trabalhadores do SUAS nos diferentes contextos e por meio da experiência no trabalho; </a:t>
            </a:r>
          </a:p>
          <a:p>
            <a:pPr algn="just"/>
            <a:r>
              <a:rPr lang="pt-BR" b="1" dirty="0"/>
              <a:t>10 - Criar meios e mecanismos institucionais que permitam articular o universo do ensino, da pesquisa e da extensão ao universo da gestão e do provimento dos serviços e benefícios </a:t>
            </a:r>
            <a:r>
              <a:rPr lang="pt-BR" b="1" dirty="0" err="1"/>
              <a:t>socioassistenciais</a:t>
            </a:r>
            <a:r>
              <a:rPr lang="pt-BR" b="1" dirty="0"/>
              <a:t>, de forma a contribuir para o desenvolvimento das competências necessárias à continua e permanente melhoria da qualidade do SUAS.</a:t>
            </a:r>
          </a:p>
          <a:p>
            <a:endParaRPr lang="pt-BR" dirty="0"/>
          </a:p>
        </p:txBody>
      </p:sp>
    </p:spTree>
    <p:extLst>
      <p:ext uri="{BB962C8B-B14F-4D97-AF65-F5344CB8AC3E}">
        <p14:creationId xmlns:p14="http://schemas.microsoft.com/office/powerpoint/2010/main" val="2080352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importância da Educação Permanente para o SUAS</a:t>
            </a:r>
            <a:endParaRPr lang="pt-BR" dirty="0"/>
          </a:p>
        </p:txBody>
      </p:sp>
      <p:sp>
        <p:nvSpPr>
          <p:cNvPr id="3" name="Espaço Reservado para Conteúdo 2"/>
          <p:cNvSpPr>
            <a:spLocks noGrp="1"/>
          </p:cNvSpPr>
          <p:nvPr>
            <p:ph idx="1"/>
          </p:nvPr>
        </p:nvSpPr>
        <p:spPr/>
        <p:txBody>
          <a:bodyPr/>
          <a:lstStyle/>
          <a:p>
            <a:pPr algn="just"/>
            <a:r>
              <a:rPr lang="pt-BR" dirty="0"/>
              <a:t>11- </a:t>
            </a:r>
            <a:r>
              <a:rPr lang="pt-BR" b="1" dirty="0"/>
              <a:t>Consolidar referências teóricas, técnicas e ético-políticas na Assistência Social a partir da aproximação entre a gestão do SUAS, o provimento dos serviços e benefícios e instituições de ensino, pesquisa e extensão, potencializando a produção, sistematização e disseminação de conhecimentos.</a:t>
            </a:r>
          </a:p>
        </p:txBody>
      </p:sp>
    </p:spTree>
    <p:extLst>
      <p:ext uri="{BB962C8B-B14F-4D97-AF65-F5344CB8AC3E}">
        <p14:creationId xmlns:p14="http://schemas.microsoft.com/office/powerpoint/2010/main" val="278276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Percursos formativos previstos na PNEP/SUAS</a:t>
            </a:r>
          </a:p>
        </p:txBody>
      </p:sp>
      <p:sp>
        <p:nvSpPr>
          <p:cNvPr id="3" name="Espaço Reservado para Conteúdo 2"/>
          <p:cNvSpPr>
            <a:spLocks noGrp="1"/>
          </p:cNvSpPr>
          <p:nvPr>
            <p:ph idx="1"/>
          </p:nvPr>
        </p:nvSpPr>
        <p:spPr/>
        <p:txBody>
          <a:bodyPr>
            <a:normAutofit fontScale="85000" lnSpcReduction="20000"/>
          </a:bodyPr>
          <a:lstStyle/>
          <a:p>
            <a:pPr algn="just"/>
            <a:r>
              <a:rPr lang="pt-BR" b="1" dirty="0"/>
              <a:t>A Política Nacional de Educação Permanente do SUAS propõe a organização das ações de formação e capacitação dos trabalhadores do SUAS a partir da noção de Percurso Formativo. Esse conceito propõe o desenvolvimento de competências profissionais a partir das conveniências, necessidades e aspirações do trabalhador, aliadas às necessidades das funções e atividades que desempenha no SUAS, levando em consideração as competências que já possui e aquelas que necessita desenvolver. </a:t>
            </a:r>
            <a:br>
              <a:rPr lang="pt-BR" b="1" dirty="0"/>
            </a:br>
            <a:endParaRPr lang="pt-BR" b="1" dirty="0" smtClean="0"/>
          </a:p>
          <a:p>
            <a:pPr algn="just"/>
            <a:r>
              <a:rPr lang="pt-BR" b="1" dirty="0" smtClean="0"/>
              <a:t>Os </a:t>
            </a:r>
            <a:r>
              <a:rPr lang="pt-BR" b="1" dirty="0"/>
              <a:t>percursos formativos, a partir dos quais devem ser planejadas, formatadas e ofertadas as ações de capacitação e formação são os seguintes:</a:t>
            </a:r>
          </a:p>
          <a:p>
            <a:pPr lvl="0" algn="just"/>
            <a:r>
              <a:rPr lang="pt-BR" b="1" dirty="0"/>
              <a:t>Gestão do SUAS;</a:t>
            </a:r>
          </a:p>
          <a:p>
            <a:pPr lvl="0" algn="just"/>
            <a:r>
              <a:rPr lang="pt-BR" b="1" dirty="0"/>
              <a:t>Provimento de Serviços e Benefícios </a:t>
            </a:r>
            <a:r>
              <a:rPr lang="pt-BR" b="1" dirty="0" err="1"/>
              <a:t>SocioAssistenciais</a:t>
            </a:r>
            <a:r>
              <a:rPr lang="pt-BR" b="1" dirty="0"/>
              <a:t>;</a:t>
            </a:r>
          </a:p>
          <a:p>
            <a:pPr lvl="0" algn="just"/>
            <a:r>
              <a:rPr lang="pt-BR" b="1" dirty="0"/>
              <a:t>Controle Social.</a:t>
            </a:r>
          </a:p>
        </p:txBody>
      </p:sp>
    </p:spTree>
    <p:extLst>
      <p:ext uri="{BB962C8B-B14F-4D97-AF65-F5344CB8AC3E}">
        <p14:creationId xmlns:p14="http://schemas.microsoft.com/office/powerpoint/2010/main" val="3513355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Percursos formativos previstos na PNEP/SUAS</a:t>
            </a:r>
            <a:endParaRPr lang="pt-BR" b="1" dirty="0"/>
          </a:p>
        </p:txBody>
      </p:sp>
      <p:sp>
        <p:nvSpPr>
          <p:cNvPr id="3" name="Espaço Reservado para Conteúdo 2"/>
          <p:cNvSpPr>
            <a:spLocks noGrp="1"/>
          </p:cNvSpPr>
          <p:nvPr>
            <p:ph idx="1"/>
          </p:nvPr>
        </p:nvSpPr>
        <p:spPr/>
        <p:txBody>
          <a:bodyPr>
            <a:normAutofit fontScale="92500" lnSpcReduction="10000"/>
          </a:bodyPr>
          <a:lstStyle/>
          <a:p>
            <a:pPr algn="just"/>
            <a:r>
              <a:rPr lang="pt-BR" b="1" dirty="0"/>
              <a:t>No âmbito do SUAS, a função de gestão e a função de provimentos são duas funções essenciais para que haja a efetivação dos direitos </a:t>
            </a:r>
            <a:r>
              <a:rPr lang="pt-BR" b="1" dirty="0" err="1"/>
              <a:t>socioassistenciais</a:t>
            </a:r>
            <a:r>
              <a:rPr lang="pt-BR" b="1" dirty="0"/>
              <a:t>. Cada uma dessas funções possui suas características e especificidades que junto aos mecanismos e à reflexão da educação permanente objetivam um processo de qualificação do trabalho e a melhoria na oferta dos serviços e benefícios </a:t>
            </a:r>
            <a:r>
              <a:rPr lang="pt-BR" b="1" dirty="0" err="1"/>
              <a:t>socioassistenciais</a:t>
            </a:r>
            <a:r>
              <a:rPr lang="pt-BR" b="1" dirty="0"/>
              <a:t>. </a:t>
            </a:r>
            <a:br>
              <a:rPr lang="pt-BR" b="1" dirty="0"/>
            </a:br>
            <a:r>
              <a:rPr lang="pt-BR" b="1" dirty="0"/>
              <a:t/>
            </a:r>
            <a:br>
              <a:rPr lang="pt-BR" b="1" dirty="0"/>
            </a:br>
            <a:r>
              <a:rPr lang="pt-BR" b="1" dirty="0"/>
              <a:t>O controle social, nesse viés, apresenta como ponto fundamental a democracia participativa, pois vem priorizar a participação popular, a qual é exercida por meio dos Conselhos de Assistência Social, tendo como objetivo: acompanhar, avaliar e fiscalizar a gestão e a execução de serviços e benefícios </a:t>
            </a:r>
            <a:r>
              <a:rPr lang="pt-BR" b="1" dirty="0" err="1"/>
              <a:t>socioassistenciais</a:t>
            </a:r>
            <a:r>
              <a:rPr lang="pt-BR" b="1" dirty="0"/>
              <a:t> (PNEP/SUAS, 2013, p.32).</a:t>
            </a:r>
          </a:p>
        </p:txBody>
      </p:sp>
    </p:spTree>
    <p:extLst>
      <p:ext uri="{BB962C8B-B14F-4D97-AF65-F5344CB8AC3E}">
        <p14:creationId xmlns:p14="http://schemas.microsoft.com/office/powerpoint/2010/main" val="1833338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Organização das ações de formação e capacitação</a:t>
            </a:r>
          </a:p>
        </p:txBody>
      </p:sp>
      <p:sp>
        <p:nvSpPr>
          <p:cNvPr id="3" name="Espaço Reservado para Conteúdo 2"/>
          <p:cNvSpPr>
            <a:spLocks noGrp="1"/>
          </p:cNvSpPr>
          <p:nvPr>
            <p:ph idx="1"/>
          </p:nvPr>
        </p:nvSpPr>
        <p:spPr/>
        <p:txBody>
          <a:bodyPr/>
          <a:lstStyle/>
          <a:p>
            <a:pPr algn="just"/>
            <a:r>
              <a:rPr lang="pt-BR" b="1" dirty="0"/>
              <a:t>A PNEP/SUAS trouxe uma forma de organização das ações de formação e capacitação, o que é um avanço nas políticas públicas. As ações de capacitação introdutória devem ter carga horária entre 20 e 40 horas/aula, para todos que entrarem no Sistema Único de Assistência Social. As ações de capacitação de atualização devem ter carga horária entre 40 e 100 horas/aula. Os cursos de aperfeiçoamento devem ter no mínimo 180 horas/aula. Os cursos de Especialização, de 360 horas/aula, e de Mestrado, de 02 anos. E uma estratégia importante que é a supervisão técnica para as equipes de trabalho.</a:t>
            </a:r>
          </a:p>
          <a:p>
            <a:pPr marL="0" indent="0">
              <a:buNone/>
            </a:pPr>
            <a:endParaRPr lang="pt-BR" dirty="0"/>
          </a:p>
        </p:txBody>
      </p:sp>
    </p:spTree>
    <p:extLst>
      <p:ext uri="{BB962C8B-B14F-4D97-AF65-F5344CB8AC3E}">
        <p14:creationId xmlns:p14="http://schemas.microsoft.com/office/powerpoint/2010/main" val="2108229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Organização das ações de formação e capacitação</a:t>
            </a:r>
          </a:p>
        </p:txBody>
      </p:sp>
      <p:sp>
        <p:nvSpPr>
          <p:cNvPr id="3" name="Espaço Reservado para Conteúdo 2"/>
          <p:cNvSpPr>
            <a:spLocks noGrp="1"/>
          </p:cNvSpPr>
          <p:nvPr>
            <p:ph idx="1"/>
          </p:nvPr>
        </p:nvSpPr>
        <p:spPr/>
        <p:txBody>
          <a:bodyPr>
            <a:normAutofit lnSpcReduction="10000"/>
          </a:bodyPr>
          <a:lstStyle/>
          <a:p>
            <a:pPr algn="just"/>
            <a:r>
              <a:rPr lang="pt-BR" b="1" dirty="0"/>
              <a:t>Destacam-se ainda os cursos técnicos de nível médio, para que todos os profissionais de nível médio sejam formados para o SUAS. Esses profissionais são, conforme a </a:t>
            </a:r>
            <a:r>
              <a:rPr lang="pt-BR" b="1" dirty="0">
                <a:hlinkClick r:id="rId2"/>
              </a:rPr>
              <a:t>Resolução do CNAS nº 09/2014:</a:t>
            </a:r>
            <a:r>
              <a:rPr lang="pt-BR" b="1" dirty="0"/>
              <a:t> cuidador social, orientador social ou educador social.</a:t>
            </a:r>
          </a:p>
          <a:p>
            <a:pPr marL="0" indent="0" algn="just">
              <a:buNone/>
            </a:pPr>
            <a:endParaRPr lang="pt-BR" b="1" dirty="0"/>
          </a:p>
          <a:p>
            <a:pPr algn="just"/>
            <a:r>
              <a:rPr lang="pt-BR" b="1" dirty="0" smtClean="0"/>
              <a:t>Outro </a:t>
            </a:r>
            <a:r>
              <a:rPr lang="pt-BR" b="1" dirty="0"/>
              <a:t>aspecto que configura um padrão de Educação Permanente no SUAS e dá relevo para a profissionalização é que as ações de capacitação e formação devem ser certificadas. Para tanto, precisam ser realizadas por uma instituição reconhecida pelo MEC. Daí a importância de constituição da Rede Nacional de Capacitação e Educação Permanente do SUAS – RENEP.</a:t>
            </a:r>
          </a:p>
        </p:txBody>
      </p:sp>
    </p:spTree>
    <p:extLst>
      <p:ext uri="{BB962C8B-B14F-4D97-AF65-F5344CB8AC3E}">
        <p14:creationId xmlns:p14="http://schemas.microsoft.com/office/powerpoint/2010/main" val="801005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Semeando a Cultura da Educação Permanente do SUAS</a:t>
            </a:r>
          </a:p>
        </p:txBody>
      </p:sp>
      <p:sp>
        <p:nvSpPr>
          <p:cNvPr id="3" name="Espaço Reservado para Conteúdo 2"/>
          <p:cNvSpPr>
            <a:spLocks noGrp="1"/>
          </p:cNvSpPr>
          <p:nvPr>
            <p:ph idx="1"/>
          </p:nvPr>
        </p:nvSpPr>
        <p:spPr/>
        <p:txBody>
          <a:bodyPr>
            <a:normAutofit fontScale="85000" lnSpcReduction="20000"/>
          </a:bodyPr>
          <a:lstStyle/>
          <a:p>
            <a:pPr algn="just"/>
            <a:r>
              <a:rPr lang="pt-BR" b="1" dirty="0"/>
              <a:t>Assim, a aprendizagem deve ser construída de forma coletiva, colaborativa e significativa, promover reflexões sobre a realidade do cotidiano do trabalho e a troca de experiências, </a:t>
            </a:r>
            <a:r>
              <a:rPr lang="pt-BR" b="1" dirty="0" err="1"/>
              <a:t>relacion</a:t>
            </a:r>
            <a:r>
              <a:rPr lang="pt-BR" b="1" dirty="0"/>
              <a:t> ar a teoria com a prática promovendo o diálogo, além de valorizar e estimular a </a:t>
            </a:r>
            <a:r>
              <a:rPr lang="pt-BR" b="1" dirty="0" err="1"/>
              <a:t>intersetorialidade</a:t>
            </a:r>
            <a:r>
              <a:rPr lang="pt-BR" b="1" dirty="0"/>
              <a:t>. </a:t>
            </a:r>
          </a:p>
          <a:p>
            <a:pPr marL="0" indent="0" algn="just">
              <a:buNone/>
            </a:pPr>
            <a:endParaRPr lang="pt-BR" b="1" dirty="0"/>
          </a:p>
          <a:p>
            <a:pPr algn="just"/>
            <a:r>
              <a:rPr lang="pt-BR" b="1" dirty="0"/>
              <a:t>Como toda política pública, a Assistência Social necessita de planejamento e, no que se refere à educação permanente, seus pressupostos irão se materializar nos Planos de Educação Permanente, os quais devem estar integrados aos Planos de Assistência Social, contribuindo efetivamente para a implantação da Educação Permanente no SUAS. A construção dos Planos de Educação Permanente em cada território é de extrema importância, pois são eles que irão refletir e impulsionar as ações necessárias para a formação e qualificação dos trabalhadores do SUAS e, consequentemente, contribuir para a melhoria da qualidade dos serviços, programas, projetos e benefícios </a:t>
            </a:r>
            <a:r>
              <a:rPr lang="pt-BR" b="1" dirty="0" err="1"/>
              <a:t>socioassistenciais</a:t>
            </a:r>
            <a:r>
              <a:rPr lang="pt-BR" b="1" dirty="0"/>
              <a:t>.</a:t>
            </a:r>
          </a:p>
        </p:txBody>
      </p:sp>
    </p:spTree>
    <p:extLst>
      <p:ext uri="{BB962C8B-B14F-4D97-AF65-F5344CB8AC3E}">
        <p14:creationId xmlns:p14="http://schemas.microsoft.com/office/powerpoint/2010/main" val="414944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Apresentação</a:t>
            </a:r>
          </a:p>
        </p:txBody>
      </p:sp>
      <p:sp>
        <p:nvSpPr>
          <p:cNvPr id="3" name="Espaço Reservado para Conteúdo 2"/>
          <p:cNvSpPr>
            <a:spLocks noGrp="1"/>
          </p:cNvSpPr>
          <p:nvPr>
            <p:ph idx="1"/>
          </p:nvPr>
        </p:nvSpPr>
        <p:spPr/>
        <p:txBody>
          <a:bodyPr>
            <a:normAutofit/>
          </a:bodyPr>
          <a:lstStyle/>
          <a:p>
            <a:pPr algn="just"/>
            <a:r>
              <a:rPr lang="pt-BR" b="1" dirty="0"/>
              <a:t>Você poderá acessar o conteúdo do curso quantas vezes desejar. Durante o curso você terá à sua disposição ícones que nortearão a sua aprendizagem, tais como: </a:t>
            </a:r>
          </a:p>
          <a:p>
            <a:pPr algn="just"/>
            <a:r>
              <a:rPr lang="pt-BR" b="1" dirty="0"/>
              <a:t>Leitura obrigatória: indicará um texto fundamental para a compreensão do assunto tratado.</a:t>
            </a:r>
          </a:p>
          <a:p>
            <a:pPr algn="just"/>
            <a:r>
              <a:rPr lang="pt-BR" b="1" dirty="0"/>
              <a:t>Atenção: indicará informações importantes que devem sempre ser lembradas.</a:t>
            </a:r>
          </a:p>
          <a:p>
            <a:pPr algn="just"/>
            <a:r>
              <a:rPr lang="pt-BR" b="1" dirty="0"/>
              <a:t> Saiba mais: indicará links, site ou textos onde você poderá aprofundar seus conhecimentos.</a:t>
            </a:r>
          </a:p>
          <a:p>
            <a:pPr marL="0" indent="0">
              <a:buNone/>
            </a:pPr>
            <a:endParaRPr lang="pt-BR" dirty="0"/>
          </a:p>
          <a:p>
            <a:endParaRPr lang="pt-BR" dirty="0"/>
          </a:p>
          <a:p>
            <a:pPr algn="just"/>
            <a:endParaRPr lang="pt-BR" dirty="0"/>
          </a:p>
        </p:txBody>
      </p:sp>
    </p:spTree>
    <p:extLst>
      <p:ext uri="{BB962C8B-B14F-4D97-AF65-F5344CB8AC3E}">
        <p14:creationId xmlns:p14="http://schemas.microsoft.com/office/powerpoint/2010/main" val="3966879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Aula 01 - Contextualizando a Política Nacional</a:t>
            </a:r>
            <a:br>
              <a:rPr lang="pt-BR" b="1" dirty="0"/>
            </a:br>
            <a:r>
              <a:rPr lang="pt-BR" b="1" dirty="0"/>
              <a:t>de Educação Permanente do SUAS</a:t>
            </a:r>
          </a:p>
        </p:txBody>
      </p:sp>
      <p:sp>
        <p:nvSpPr>
          <p:cNvPr id="3" name="Espaço Reservado para Conteúdo 2"/>
          <p:cNvSpPr>
            <a:spLocks noGrp="1"/>
          </p:cNvSpPr>
          <p:nvPr>
            <p:ph idx="1"/>
          </p:nvPr>
        </p:nvSpPr>
        <p:spPr/>
        <p:txBody>
          <a:bodyPr/>
          <a:lstStyle/>
          <a:p>
            <a:pPr algn="just"/>
            <a:r>
              <a:rPr lang="pt-BR" b="1" dirty="0" err="1"/>
              <a:t>Gaby</a:t>
            </a:r>
            <a:r>
              <a:rPr lang="pt-BR" b="1" dirty="0"/>
              <a:t>, sua aula foi excelente. Aprendemos muito sobre a PNEP/SUAS e sua importância.</a:t>
            </a:r>
          </a:p>
          <a:p>
            <a:pPr algn="just"/>
            <a:r>
              <a:rPr lang="pt-BR" b="1" dirty="0"/>
              <a:t>É mesmo. Também aprendi muito. Não vejo a hora de iniciar a próxima aula.</a:t>
            </a:r>
          </a:p>
          <a:p>
            <a:pPr algn="just"/>
            <a:r>
              <a:rPr lang="pt-BR" b="1" dirty="0"/>
              <a:t>Quem bom que vocês gostaram!</a:t>
            </a:r>
            <a:br>
              <a:rPr lang="pt-BR" b="1" dirty="0"/>
            </a:br>
            <a:r>
              <a:rPr lang="pt-BR" b="1" dirty="0"/>
              <a:t>Após compreender o contexto do surgimento da PNEP/SUAS, </a:t>
            </a:r>
            <a:br>
              <a:rPr lang="pt-BR" b="1" dirty="0"/>
            </a:br>
            <a:r>
              <a:rPr lang="pt-BR" b="1" dirty="0"/>
              <a:t>veja , a seguir, a Aula 2, que trata do processo de construção do Plano de Educação Permanente.</a:t>
            </a:r>
          </a:p>
        </p:txBody>
      </p:sp>
    </p:spTree>
    <p:extLst>
      <p:ext uri="{BB962C8B-B14F-4D97-AF65-F5344CB8AC3E}">
        <p14:creationId xmlns:p14="http://schemas.microsoft.com/office/powerpoint/2010/main" val="1381478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a:t>Aula 2 – Construindo o Plano de Educação Permanente (PEP/SUAS)</a:t>
            </a:r>
          </a:p>
        </p:txBody>
      </p:sp>
      <p:sp>
        <p:nvSpPr>
          <p:cNvPr id="3" name="Espaço Reservado para Conteúdo 2"/>
          <p:cNvSpPr>
            <a:spLocks noGrp="1"/>
          </p:cNvSpPr>
          <p:nvPr>
            <p:ph idx="1"/>
          </p:nvPr>
        </p:nvSpPr>
        <p:spPr/>
        <p:txBody>
          <a:bodyPr/>
          <a:lstStyle/>
          <a:p>
            <a:endParaRPr lang="pt-BR" dirty="0" smtClean="0"/>
          </a:p>
          <a:p>
            <a:r>
              <a:rPr lang="pt-BR" dirty="0" smtClean="0"/>
              <a:t>Agora</a:t>
            </a:r>
            <a:r>
              <a:rPr lang="pt-BR" dirty="0"/>
              <a:t>, vamos iniciar a 2ª aula do nosso curso: </a:t>
            </a:r>
            <a:r>
              <a:rPr lang="pt-BR" dirty="0" err="1"/>
              <a:t>Contruindo</a:t>
            </a:r>
            <a:r>
              <a:rPr lang="pt-BR" dirty="0"/>
              <a:t> o Plano de Educação Permanente (PEP/SUAS). Relembre a seguir, o objetivo dessa aula.</a:t>
            </a:r>
          </a:p>
          <a:p>
            <a:r>
              <a:rPr lang="pt-BR" dirty="0"/>
              <a:t>Objetivo: Apresentar o que é o Plano de Educação Permanente do SUAS (PEP/SUAS), e quais os objetivos, características, responsáveis, movimentos e etapas que compõem seu processo de construção."</a:t>
            </a:r>
          </a:p>
        </p:txBody>
      </p:sp>
    </p:spTree>
    <p:extLst>
      <p:ext uri="{BB962C8B-B14F-4D97-AF65-F5344CB8AC3E}">
        <p14:creationId xmlns:p14="http://schemas.microsoft.com/office/powerpoint/2010/main" val="569809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O que é planejar e como planejar</a:t>
            </a:r>
            <a:br>
              <a:rPr lang="pt-BR" b="1" dirty="0"/>
            </a:br>
            <a:r>
              <a:rPr lang="pt-BR" b="1" dirty="0"/>
              <a:t> </a:t>
            </a:r>
          </a:p>
        </p:txBody>
      </p:sp>
      <p:sp>
        <p:nvSpPr>
          <p:cNvPr id="3" name="Espaço Reservado para Conteúdo 2"/>
          <p:cNvSpPr>
            <a:spLocks noGrp="1"/>
          </p:cNvSpPr>
          <p:nvPr>
            <p:ph idx="1"/>
          </p:nvPr>
        </p:nvSpPr>
        <p:spPr/>
        <p:txBody>
          <a:bodyPr/>
          <a:lstStyle/>
          <a:p>
            <a:r>
              <a:rPr lang="pt-BR" b="1" dirty="0"/>
              <a:t>Para começar a pensar na construção de um Plano, precisamos compreender o que é planejar. </a:t>
            </a:r>
            <a:br>
              <a:rPr lang="pt-BR" b="1" dirty="0"/>
            </a:br>
            <a:r>
              <a:rPr lang="pt-BR" b="1" dirty="0"/>
              <a:t/>
            </a:r>
            <a:br>
              <a:rPr lang="pt-BR" b="1" dirty="0"/>
            </a:br>
            <a:r>
              <a:rPr lang="pt-BR" b="1" i="1" dirty="0"/>
              <a:t>"Planejar é antever ou prever e programar as ações e os resultados desejados, possibilitando à gestão a tomada de decisões."</a:t>
            </a:r>
            <a:r>
              <a:rPr lang="pt-BR" b="1" dirty="0"/>
              <a:t/>
            </a:r>
            <a:br>
              <a:rPr lang="pt-BR" b="1" dirty="0"/>
            </a:br>
            <a:r>
              <a:rPr lang="pt-BR" b="1" dirty="0"/>
              <a:t/>
            </a:r>
            <a:br>
              <a:rPr lang="pt-BR" b="1" dirty="0"/>
            </a:br>
            <a:r>
              <a:rPr lang="pt-BR" b="1" dirty="0"/>
              <a:t>Nesse sentido, as ações de formação e capacitação previstas nos Planos de Educação Permanente devem estar contempladas nos Planos de Assistência Social, em consonância com os princípios e diretrizes da Política Nacional de Assistência Social. </a:t>
            </a:r>
          </a:p>
          <a:p>
            <a:pPr marL="0" indent="0">
              <a:buNone/>
            </a:pPr>
            <a:endParaRPr lang="pt-BR" dirty="0"/>
          </a:p>
        </p:txBody>
      </p:sp>
    </p:spTree>
    <p:extLst>
      <p:ext uri="{BB962C8B-B14F-4D97-AF65-F5344CB8AC3E}">
        <p14:creationId xmlns:p14="http://schemas.microsoft.com/office/powerpoint/2010/main" val="379695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a:t>I</a:t>
            </a:r>
            <a:r>
              <a:rPr lang="pt-BR" sz="2400" b="1" dirty="0" smtClean="0"/>
              <a:t>niciar </a:t>
            </a:r>
            <a:r>
              <a:rPr lang="pt-BR" sz="2400" b="1" dirty="0"/>
              <a:t>a construção dos Planos de Assistência Social incluindo as ações de formação e capacitação considerando os Planos de Educação Permanente e a PNAS.</a:t>
            </a:r>
          </a:p>
        </p:txBody>
      </p:sp>
      <p:sp>
        <p:nvSpPr>
          <p:cNvPr id="3" name="Espaço Reservado para Conteúdo 2"/>
          <p:cNvSpPr>
            <a:spLocks noGrp="1"/>
          </p:cNvSpPr>
          <p:nvPr>
            <p:ph idx="1"/>
          </p:nvPr>
        </p:nvSpPr>
        <p:spPr/>
        <p:txBody>
          <a:bodyPr/>
          <a:lstStyle/>
          <a:p>
            <a:pPr algn="just"/>
            <a:r>
              <a:rPr lang="pt-BR" b="1" dirty="0"/>
              <a:t>Os Planos de Assistência Social devem prever ações de capacitação e formação contemplando e </a:t>
            </a:r>
            <a:r>
              <a:rPr lang="pt-BR" b="1" dirty="0" err="1"/>
              <a:t>interrelacionando</a:t>
            </a:r>
            <a:r>
              <a:rPr lang="pt-BR" b="1" dirty="0"/>
              <a:t> os seguintes instrumentos de planejamento e gestão:</a:t>
            </a:r>
            <a:br>
              <a:rPr lang="pt-BR" b="1" dirty="0"/>
            </a:br>
            <a:endParaRPr lang="pt-BR" b="1" dirty="0"/>
          </a:p>
          <a:p>
            <a:pPr lvl="0" algn="just"/>
            <a:r>
              <a:rPr lang="pt-BR" b="1" dirty="0"/>
              <a:t>Plano Plurianual – PPA → No PPA são apresentadas as diretrizes, os objetivos e metas para os serviços e benefícios </a:t>
            </a:r>
            <a:r>
              <a:rPr lang="pt-BR" b="1" dirty="0" err="1"/>
              <a:t>socioassistenciais</a:t>
            </a:r>
            <a:r>
              <a:rPr lang="pt-BR" b="1" dirty="0"/>
              <a:t> da Assistência Social para o período de quatro anos, conforme o Plano de Assistência Social.</a:t>
            </a:r>
          </a:p>
          <a:p>
            <a:pPr marL="0" indent="0">
              <a:buNone/>
            </a:pPr>
            <a:endParaRPr lang="pt-BR" dirty="0"/>
          </a:p>
        </p:txBody>
      </p:sp>
    </p:spTree>
    <p:extLst>
      <p:ext uri="{BB962C8B-B14F-4D97-AF65-F5344CB8AC3E}">
        <p14:creationId xmlns:p14="http://schemas.microsoft.com/office/powerpoint/2010/main" val="839403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200" b="1" dirty="0" smtClean="0"/>
              <a:t>Iniciar a construção dos Planos de Assistência Social incluindo as ações de formação e capacitação considerando os Planos de Educação Permanente e a PNAS.</a:t>
            </a:r>
            <a:endParaRPr lang="pt-BR" sz="3200" dirty="0"/>
          </a:p>
        </p:txBody>
      </p:sp>
      <p:sp>
        <p:nvSpPr>
          <p:cNvPr id="3" name="Espaço Reservado para Conteúdo 2"/>
          <p:cNvSpPr>
            <a:spLocks noGrp="1"/>
          </p:cNvSpPr>
          <p:nvPr>
            <p:ph idx="1"/>
          </p:nvPr>
        </p:nvSpPr>
        <p:spPr/>
        <p:txBody>
          <a:bodyPr/>
          <a:lstStyle/>
          <a:p>
            <a:pPr lvl="0" algn="just"/>
            <a:endParaRPr lang="pt-BR" b="1" dirty="0" smtClean="0"/>
          </a:p>
          <a:p>
            <a:pPr lvl="0" algn="just"/>
            <a:r>
              <a:rPr lang="pt-BR" b="1" dirty="0" smtClean="0"/>
              <a:t>Diretrizes </a:t>
            </a:r>
            <a:r>
              <a:rPr lang="pt-BR" b="1" dirty="0"/>
              <a:t>Orçamentárias – LDO → Prevê as prioridades de gastos, as normas e os parâmetros que vão orientar a elaboração do Projeto de Lei Orçamentária para o exercício seguinte. Na LDO serão elencadas as metas e as prioridades, entre elas os programas dispostos no PPA, para o próximo ano. A inclusão dos programas e ações de Assistência Social garantem suas prioridades na destinação orçamentária.</a:t>
            </a:r>
          </a:p>
        </p:txBody>
      </p:sp>
    </p:spTree>
    <p:extLst>
      <p:ext uri="{BB962C8B-B14F-4D97-AF65-F5344CB8AC3E}">
        <p14:creationId xmlns:p14="http://schemas.microsoft.com/office/powerpoint/2010/main" val="464695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O que é planejar e como planejar</a:t>
            </a:r>
          </a:p>
        </p:txBody>
      </p:sp>
      <p:sp>
        <p:nvSpPr>
          <p:cNvPr id="3" name="Espaço Reservado para Conteúdo 2"/>
          <p:cNvSpPr>
            <a:spLocks noGrp="1"/>
          </p:cNvSpPr>
          <p:nvPr>
            <p:ph idx="1"/>
          </p:nvPr>
        </p:nvSpPr>
        <p:spPr/>
        <p:txBody>
          <a:bodyPr/>
          <a:lstStyle/>
          <a:p>
            <a:pPr lvl="0" algn="just"/>
            <a:endParaRPr lang="pt-BR" b="1" dirty="0" smtClean="0"/>
          </a:p>
          <a:p>
            <a:pPr lvl="0" algn="just"/>
            <a:r>
              <a:rPr lang="pt-BR" b="1" dirty="0" smtClean="0"/>
              <a:t>A </a:t>
            </a:r>
            <a:r>
              <a:rPr lang="pt-BR" b="1" dirty="0"/>
              <a:t>Lei Orçamentária Anual – LOA → É um plano de trabalho, indicando os recursos necessários à sua execução - compreende a previsão de todas as receitas e a fixação de todos os gastos (despesas). </a:t>
            </a:r>
          </a:p>
          <a:p>
            <a:pPr marL="0" indent="0" algn="just">
              <a:buNone/>
            </a:pPr>
            <a:r>
              <a:rPr lang="pt-BR" b="1" dirty="0"/>
              <a:t> </a:t>
            </a:r>
          </a:p>
          <a:p>
            <a:pPr algn="just"/>
            <a:r>
              <a:rPr lang="pt-BR" b="1" dirty="0"/>
              <a:t>VER  TAMBEM CADERNO  AMARELO.</a:t>
            </a:r>
          </a:p>
        </p:txBody>
      </p:sp>
    </p:spTree>
    <p:extLst>
      <p:ext uri="{BB962C8B-B14F-4D97-AF65-F5344CB8AC3E}">
        <p14:creationId xmlns:p14="http://schemas.microsoft.com/office/powerpoint/2010/main" val="122733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O que é um plano</a:t>
            </a:r>
          </a:p>
        </p:txBody>
      </p:sp>
      <p:sp>
        <p:nvSpPr>
          <p:cNvPr id="3" name="Espaço Reservado para Conteúdo 2"/>
          <p:cNvSpPr>
            <a:spLocks noGrp="1"/>
          </p:cNvSpPr>
          <p:nvPr>
            <p:ph idx="1"/>
          </p:nvPr>
        </p:nvSpPr>
        <p:spPr/>
        <p:txBody>
          <a:bodyPr/>
          <a:lstStyle/>
          <a:p>
            <a:pPr algn="just"/>
            <a:r>
              <a:rPr lang="pt-BR" b="1" dirty="0"/>
              <a:t>Acabamos de falar sobre os Planos de Assistência Social. E o que é Plano?</a:t>
            </a:r>
          </a:p>
          <a:p>
            <a:pPr algn="just"/>
            <a:r>
              <a:rPr lang="pt-BR" b="1" dirty="0" smtClean="0"/>
              <a:t>O </a:t>
            </a:r>
            <a:r>
              <a:rPr lang="pt-BR" b="1" dirty="0"/>
              <a:t>produto do processo de um planejamento é o Plano. Nele estão definidos os objetivos, como serão atingidos e como serão avaliados os impactos das ações. O Plano consiste em um documento orientador das ações dos governos e também em uma forma de </a:t>
            </a:r>
            <a:r>
              <a:rPr lang="pt-BR" b="1" dirty="0" err="1"/>
              <a:t>publicizar</a:t>
            </a:r>
            <a:r>
              <a:rPr lang="pt-BR" b="1" dirty="0"/>
              <a:t> suas intenções, consubstanciando-se numa ferramenta que promove a transparência.</a:t>
            </a:r>
          </a:p>
        </p:txBody>
      </p:sp>
    </p:spTree>
    <p:extLst>
      <p:ext uri="{BB962C8B-B14F-4D97-AF65-F5344CB8AC3E}">
        <p14:creationId xmlns:p14="http://schemas.microsoft.com/office/powerpoint/2010/main" val="2159578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Relembrando os objetivos da PNEP/SUAS</a:t>
            </a:r>
          </a:p>
        </p:txBody>
      </p:sp>
      <p:sp>
        <p:nvSpPr>
          <p:cNvPr id="3" name="Espaço Reservado para Conteúdo 2"/>
          <p:cNvSpPr>
            <a:spLocks noGrp="1"/>
          </p:cNvSpPr>
          <p:nvPr>
            <p:ph idx="1"/>
          </p:nvPr>
        </p:nvSpPr>
        <p:spPr/>
        <p:txBody>
          <a:bodyPr/>
          <a:lstStyle/>
          <a:p>
            <a:pPr algn="just"/>
            <a:endParaRPr lang="pt-BR" b="1" dirty="0" smtClean="0"/>
          </a:p>
          <a:p>
            <a:pPr algn="just"/>
            <a:endParaRPr lang="pt-BR" b="1" dirty="0"/>
          </a:p>
          <a:p>
            <a:pPr algn="just"/>
            <a:r>
              <a:rPr lang="pt-BR" b="1" dirty="0" smtClean="0"/>
              <a:t>Considerando </a:t>
            </a:r>
            <a:r>
              <a:rPr lang="pt-BR" b="1" dirty="0"/>
              <a:t>que nesta aula vamos aprender como elaborar o Plano de Educação Permanente do SUAS do seu território, sugiro que você volte à aula 1 e relembre os objetivos que estão previstos na Política Nacional de Educação Permanente do SUAS.</a:t>
            </a:r>
          </a:p>
        </p:txBody>
      </p:sp>
    </p:spTree>
    <p:extLst>
      <p:ext uri="{BB962C8B-B14F-4D97-AF65-F5344CB8AC3E}">
        <p14:creationId xmlns:p14="http://schemas.microsoft.com/office/powerpoint/2010/main" val="3885410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O que é o PEP/SUAS</a:t>
            </a:r>
          </a:p>
        </p:txBody>
      </p:sp>
      <p:sp>
        <p:nvSpPr>
          <p:cNvPr id="3" name="Espaço Reservado para Conteúdo 2"/>
          <p:cNvSpPr>
            <a:spLocks noGrp="1"/>
          </p:cNvSpPr>
          <p:nvPr>
            <p:ph idx="1"/>
          </p:nvPr>
        </p:nvSpPr>
        <p:spPr/>
        <p:txBody>
          <a:bodyPr/>
          <a:lstStyle/>
          <a:p>
            <a:endParaRPr lang="pt-BR" dirty="0" smtClean="0"/>
          </a:p>
          <a:p>
            <a:endParaRPr lang="pt-BR" dirty="0"/>
          </a:p>
          <a:p>
            <a:pPr algn="just"/>
            <a:r>
              <a:rPr lang="pt-BR" b="1" dirty="0" smtClean="0"/>
              <a:t>Para </a:t>
            </a:r>
            <a:r>
              <a:rPr lang="pt-BR" b="1" dirty="0"/>
              <a:t>o alcance desses objetivos previstos na Política Nacional de Educação Permanente do SUAS é fundamental que haja um bom planejamento e que este planejamento seja materializado a partir de um processo com ampla participação na elaboração do Plano de Educação Permanente. </a:t>
            </a:r>
          </a:p>
          <a:p>
            <a:pPr marL="0" indent="0">
              <a:buNone/>
            </a:pPr>
            <a:endParaRPr lang="pt-BR" dirty="0"/>
          </a:p>
        </p:txBody>
      </p:sp>
    </p:spTree>
    <p:extLst>
      <p:ext uri="{BB962C8B-B14F-4D97-AF65-F5344CB8AC3E}">
        <p14:creationId xmlns:p14="http://schemas.microsoft.com/office/powerpoint/2010/main" val="31518359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O que é o PEP/SUAS</a:t>
            </a:r>
          </a:p>
        </p:txBody>
      </p:sp>
      <p:sp>
        <p:nvSpPr>
          <p:cNvPr id="3" name="Espaço Reservado para Conteúdo 2"/>
          <p:cNvSpPr>
            <a:spLocks noGrp="1"/>
          </p:cNvSpPr>
          <p:nvPr>
            <p:ph idx="1"/>
          </p:nvPr>
        </p:nvSpPr>
        <p:spPr/>
        <p:txBody>
          <a:bodyPr/>
          <a:lstStyle/>
          <a:p>
            <a:pPr algn="just"/>
            <a:r>
              <a:rPr lang="pt-BR" b="1" dirty="0"/>
              <a:t>O Plano de Educação Permanente (PEP/SUAS) estabelece as ações de educação permanente a serem executadas pelo ente federado, em conformidade com os princípios e diretrizes estabelecidos na PNEP/SUAS. Este Plano deve estar orientado por um diagnóstico local de necessidades de formação e capacitação, com vistas ao aprimoramento dos conhecimentos e competências necessários ao exercício das três funções essenciais no SUAS: gestão, controle social e provimento dos serviços, programas, projetos e benefícios. Ele é um instrumento de gestão para planejamento e oferta de ações de formação e capacitação, e deve estar sempre em processo de aprimoramento, a partir das necessidades identificadas</a:t>
            </a:r>
            <a:r>
              <a:rPr lang="pt-BR" dirty="0"/>
              <a:t>.</a:t>
            </a:r>
          </a:p>
        </p:txBody>
      </p:sp>
    </p:spTree>
    <p:extLst>
      <p:ext uri="{BB962C8B-B14F-4D97-AF65-F5344CB8AC3E}">
        <p14:creationId xmlns:p14="http://schemas.microsoft.com/office/powerpoint/2010/main" val="3357733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Apresentação</a:t>
            </a:r>
            <a:br>
              <a:rPr lang="pt-BR" dirty="0"/>
            </a:br>
            <a:endParaRPr lang="pt-BR" dirty="0"/>
          </a:p>
        </p:txBody>
      </p:sp>
      <p:sp>
        <p:nvSpPr>
          <p:cNvPr id="3" name="Espaço Reservado para Conteúdo 2"/>
          <p:cNvSpPr>
            <a:spLocks noGrp="1"/>
          </p:cNvSpPr>
          <p:nvPr>
            <p:ph idx="1"/>
          </p:nvPr>
        </p:nvSpPr>
        <p:spPr/>
        <p:txBody>
          <a:bodyPr>
            <a:normAutofit lnSpcReduction="10000"/>
          </a:bodyPr>
          <a:lstStyle/>
          <a:p>
            <a:pPr algn="just"/>
            <a:r>
              <a:rPr lang="pt-BR" b="1" dirty="0"/>
              <a:t>Fórum Mata-dúvidas: Espaço onde você poderá postar suas dúvidas sobre o conteúdo, trocar ideias e experiências com os demais participantes do curso, e se necessário, receber os esclarecimentos e orientações dos técnicos da Secretaria Nacional de Assistência Social (SNAS).</a:t>
            </a:r>
          </a:p>
          <a:p>
            <a:pPr marL="0" indent="0" algn="just">
              <a:buNone/>
            </a:pPr>
            <a:endParaRPr lang="pt-BR" b="1" dirty="0"/>
          </a:p>
          <a:p>
            <a:pPr algn="just"/>
            <a:r>
              <a:rPr lang="pt-BR" b="1" dirty="0"/>
              <a:t>Ao término do curso você realizará exercícios sobre o que acabou de aprender e ao concluí-los com um desempenho mínimo de 60%, você poderá gerar e imprimir o seu certificado. A seguir, você conhecerá os objetivos e a estrutura do curso, assim como os técnicos virtuais que estarão com você durante as aulas. </a:t>
            </a:r>
          </a:p>
          <a:p>
            <a:endParaRPr lang="pt-BR" dirty="0"/>
          </a:p>
        </p:txBody>
      </p:sp>
    </p:spTree>
    <p:extLst>
      <p:ext uri="{BB962C8B-B14F-4D97-AF65-F5344CB8AC3E}">
        <p14:creationId xmlns:p14="http://schemas.microsoft.com/office/powerpoint/2010/main" val="672202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Objetivos do PEP/SUAS</a:t>
            </a:r>
          </a:p>
        </p:txBody>
      </p:sp>
      <p:sp>
        <p:nvSpPr>
          <p:cNvPr id="3" name="Espaço Reservado para Conteúdo 2"/>
          <p:cNvSpPr>
            <a:spLocks noGrp="1"/>
          </p:cNvSpPr>
          <p:nvPr>
            <p:ph idx="1"/>
          </p:nvPr>
        </p:nvSpPr>
        <p:spPr/>
        <p:txBody>
          <a:bodyPr/>
          <a:lstStyle/>
          <a:p>
            <a:endParaRPr lang="pt-BR" dirty="0" smtClean="0"/>
          </a:p>
          <a:p>
            <a:endParaRPr lang="pt-BR" dirty="0"/>
          </a:p>
          <a:p>
            <a:endParaRPr lang="pt-BR" dirty="0" smtClean="0"/>
          </a:p>
          <a:p>
            <a:r>
              <a:rPr lang="pt-BR" dirty="0" smtClean="0"/>
              <a:t>Agora </a:t>
            </a:r>
            <a:r>
              <a:rPr lang="pt-BR" dirty="0"/>
              <a:t>que sabemos que o PEP/SUAS é um instrumento indispensável para a consolidação da educação permanente do SUAS pelos entes federados, compreenda seus objetivos geral e específicos.</a:t>
            </a:r>
          </a:p>
          <a:p>
            <a:pPr marL="0" indent="0">
              <a:buNone/>
            </a:pPr>
            <a:endParaRPr lang="pt-BR" dirty="0"/>
          </a:p>
        </p:txBody>
      </p:sp>
    </p:spTree>
    <p:extLst>
      <p:ext uri="{BB962C8B-B14F-4D97-AF65-F5344CB8AC3E}">
        <p14:creationId xmlns:p14="http://schemas.microsoft.com/office/powerpoint/2010/main" val="6721601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OBJETIVO GERAL</a:t>
            </a:r>
          </a:p>
        </p:txBody>
      </p:sp>
      <p:sp>
        <p:nvSpPr>
          <p:cNvPr id="3" name="Espaço Reservado para Conteúdo 2"/>
          <p:cNvSpPr>
            <a:spLocks noGrp="1"/>
          </p:cNvSpPr>
          <p:nvPr>
            <p:ph idx="1"/>
          </p:nvPr>
        </p:nvSpPr>
        <p:spPr/>
        <p:txBody>
          <a:bodyPr/>
          <a:lstStyle/>
          <a:p>
            <a:endParaRPr lang="pt-BR" dirty="0" smtClean="0"/>
          </a:p>
          <a:p>
            <a:endParaRPr lang="pt-BR" dirty="0"/>
          </a:p>
          <a:p>
            <a:endParaRPr lang="pt-BR" dirty="0" smtClean="0"/>
          </a:p>
          <a:p>
            <a:r>
              <a:rPr lang="pt-BR" dirty="0" smtClean="0"/>
              <a:t>O </a:t>
            </a:r>
            <a:r>
              <a:rPr lang="pt-BR" dirty="0"/>
              <a:t>Plano de Educação Permanente tem como objetivo geral nortear e estabelecer as ações de formação e capacitação para a atuação nas funções essenciais do SUAS, de gestão, controle social e provimento de serviços, programas, projetos e benefícios.</a:t>
            </a:r>
          </a:p>
        </p:txBody>
      </p:sp>
    </p:spTree>
    <p:extLst>
      <p:ext uri="{BB962C8B-B14F-4D97-AF65-F5344CB8AC3E}">
        <p14:creationId xmlns:p14="http://schemas.microsoft.com/office/powerpoint/2010/main" val="24334551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OBJETIVOS ESPECÍFICOS</a:t>
            </a:r>
          </a:p>
        </p:txBody>
      </p:sp>
      <p:sp>
        <p:nvSpPr>
          <p:cNvPr id="3" name="Espaço Reservado para Conteúdo 2"/>
          <p:cNvSpPr>
            <a:spLocks noGrp="1"/>
          </p:cNvSpPr>
          <p:nvPr>
            <p:ph idx="1"/>
          </p:nvPr>
        </p:nvSpPr>
        <p:spPr/>
        <p:txBody>
          <a:bodyPr>
            <a:normAutofit fontScale="92500" lnSpcReduction="10000"/>
          </a:bodyPr>
          <a:lstStyle/>
          <a:p>
            <a:pPr lvl="0" algn="just"/>
            <a:r>
              <a:rPr lang="pt-BR" b="1" dirty="0"/>
              <a:t>Identificar as principais dificuldades que emergem dos processos de trabalho e das práticas profissionais no âmbito local.</a:t>
            </a:r>
          </a:p>
          <a:p>
            <a:pPr lvl="0" algn="just"/>
            <a:r>
              <a:rPr lang="pt-BR" b="1" dirty="0"/>
              <a:t>Propor ações para o enfrentamento das dificuldades identificadas a partir da reflexão sobre os processos de trabalho.</a:t>
            </a:r>
          </a:p>
          <a:p>
            <a:pPr lvl="0" algn="just"/>
            <a:r>
              <a:rPr lang="pt-BR" b="1" dirty="0"/>
              <a:t>Reconhecer e valorizar os processos regulares de discussão e compartilhamento (reuniões de equipe), que viabilizam o aprimoramento do SUAS, como estratégias de educação permanente.</a:t>
            </a:r>
          </a:p>
          <a:p>
            <a:pPr lvl="0" algn="just"/>
            <a:r>
              <a:rPr lang="pt-BR" b="1" dirty="0"/>
              <a:t>Construir novos espaços propícios ao aprimoramento das práticas de trabalho, incluindo as </a:t>
            </a:r>
            <a:r>
              <a:rPr lang="pt-BR" b="1" dirty="0" err="1"/>
              <a:t>intersetoriais</a:t>
            </a:r>
            <a:r>
              <a:rPr lang="pt-BR" b="1" dirty="0"/>
              <a:t>.</a:t>
            </a:r>
          </a:p>
          <a:p>
            <a:pPr lvl="0" algn="just"/>
            <a:r>
              <a:rPr lang="pt-BR" b="1" dirty="0"/>
              <a:t>Estimular a participação e o protagonismo dos trabalhadores na construção das soluções de aprimoramento.</a:t>
            </a:r>
          </a:p>
        </p:txBody>
      </p:sp>
    </p:spTree>
    <p:extLst>
      <p:ext uri="{BB962C8B-B14F-4D97-AF65-F5344CB8AC3E}">
        <p14:creationId xmlns:p14="http://schemas.microsoft.com/office/powerpoint/2010/main" val="961186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lgn="just"/>
            <a:r>
              <a:rPr lang="pt-BR" b="1" dirty="0"/>
              <a:t>Como se constrói o Plano de Educação Permanente do SUAS</a:t>
            </a:r>
          </a:p>
        </p:txBody>
      </p:sp>
      <p:sp>
        <p:nvSpPr>
          <p:cNvPr id="3" name="Espaço Reservado para Conteúdo 2"/>
          <p:cNvSpPr>
            <a:spLocks noGrp="1"/>
          </p:cNvSpPr>
          <p:nvPr>
            <p:ph idx="1"/>
          </p:nvPr>
        </p:nvSpPr>
        <p:spPr/>
        <p:txBody>
          <a:bodyPr>
            <a:normAutofit lnSpcReduction="10000"/>
          </a:bodyPr>
          <a:lstStyle/>
          <a:p>
            <a:pPr lvl="0" algn="just"/>
            <a:r>
              <a:rPr lang="pt-BR" b="1" dirty="0"/>
              <a:t>Para o alcance dos seus objetivos, é fundamental que o PEP/SUAS seja elaborado de forma: descentralizada, participativa e a partir das necessidades locais.</a:t>
            </a:r>
          </a:p>
          <a:p>
            <a:pPr lvl="0" algn="just"/>
            <a:r>
              <a:rPr lang="pt-BR" b="1" dirty="0"/>
              <a:t>Participativa</a:t>
            </a:r>
          </a:p>
          <a:p>
            <a:pPr lvl="0" algn="just"/>
            <a:r>
              <a:rPr lang="pt-BR" b="1" dirty="0"/>
              <a:t>A elaboração do Plano é coletiva, com o envolvimento efetivo dos trabalhadores, gestores, usuários, conselheiros e representantes da sociedade civil, assegurando mecanismos que possibilitem:</a:t>
            </a:r>
            <a:br>
              <a:rPr lang="pt-BR" b="1" dirty="0"/>
            </a:br>
            <a:r>
              <a:rPr lang="pt-BR" b="1" dirty="0"/>
              <a:t>a) o debate entre os atores envolvidos, sem distinções de nenhuma natureza;</a:t>
            </a:r>
            <a:br>
              <a:rPr lang="pt-BR" b="1" dirty="0"/>
            </a:br>
            <a:r>
              <a:rPr lang="pt-BR" b="1" dirty="0"/>
              <a:t>b) a vinculação das construções coletivas no debate, aos processos de tomada de decisão e implantação da política.</a:t>
            </a:r>
          </a:p>
          <a:p>
            <a:endParaRPr lang="pt-BR" dirty="0"/>
          </a:p>
        </p:txBody>
      </p:sp>
    </p:spTree>
    <p:extLst>
      <p:ext uri="{BB962C8B-B14F-4D97-AF65-F5344CB8AC3E}">
        <p14:creationId xmlns:p14="http://schemas.microsoft.com/office/powerpoint/2010/main" val="11718030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Descentralizada</a:t>
            </a:r>
          </a:p>
        </p:txBody>
      </p:sp>
      <p:sp>
        <p:nvSpPr>
          <p:cNvPr id="3" name="Espaço Reservado para Conteúdo 2"/>
          <p:cNvSpPr>
            <a:spLocks noGrp="1"/>
          </p:cNvSpPr>
          <p:nvPr>
            <p:ph idx="1"/>
          </p:nvPr>
        </p:nvSpPr>
        <p:spPr/>
        <p:txBody>
          <a:bodyPr/>
          <a:lstStyle/>
          <a:p>
            <a:pPr algn="just"/>
            <a:endParaRPr lang="pt-BR" b="1" dirty="0" smtClean="0"/>
          </a:p>
          <a:p>
            <a:pPr algn="just"/>
            <a:endParaRPr lang="pt-BR" b="1" dirty="0"/>
          </a:p>
          <a:p>
            <a:pPr algn="just"/>
            <a:endParaRPr lang="pt-BR" b="1" dirty="0" smtClean="0"/>
          </a:p>
          <a:p>
            <a:pPr algn="just"/>
            <a:r>
              <a:rPr lang="pt-BR" b="1" dirty="0" smtClean="0"/>
              <a:t>A </a:t>
            </a:r>
            <a:r>
              <a:rPr lang="pt-BR" b="1" dirty="0"/>
              <a:t>partir da esfera municipal, considerando a autonomia e corresponsabilidade de cada um dos entes, para atender às necessidades de cada território e as orientações da PNEP-SUAS.</a:t>
            </a:r>
          </a:p>
        </p:txBody>
      </p:sp>
    </p:spTree>
    <p:extLst>
      <p:ext uri="{BB962C8B-B14F-4D97-AF65-F5344CB8AC3E}">
        <p14:creationId xmlns:p14="http://schemas.microsoft.com/office/powerpoint/2010/main" val="29569631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2400" b="1" dirty="0"/>
              <a:t>A partir das necessidades locais</a:t>
            </a:r>
            <a:br>
              <a:rPr lang="pt-BR" sz="2400" b="1" dirty="0"/>
            </a:br>
            <a:r>
              <a:rPr lang="pt-BR" sz="2400" b="1" dirty="0"/>
              <a:t>A partir das necessidades locais Como se constrói o Plano de Educação Permanente do SUAS</a:t>
            </a:r>
            <a:br>
              <a:rPr lang="pt-BR" sz="2400" b="1" dirty="0"/>
            </a:br>
            <a:endParaRPr lang="pt-BR" sz="2400" b="1" dirty="0"/>
          </a:p>
        </p:txBody>
      </p:sp>
      <p:sp>
        <p:nvSpPr>
          <p:cNvPr id="3" name="Espaço Reservado para Conteúdo 2"/>
          <p:cNvSpPr>
            <a:spLocks noGrp="1"/>
          </p:cNvSpPr>
          <p:nvPr>
            <p:ph idx="1"/>
          </p:nvPr>
        </p:nvSpPr>
        <p:spPr/>
        <p:txBody>
          <a:bodyPr/>
          <a:lstStyle/>
          <a:p>
            <a:pPr algn="just"/>
            <a:r>
              <a:rPr lang="pt-BR" b="1" dirty="0"/>
              <a:t>Considerando a PNEP/SUAS e a importância da elaboração do Plano de Educação Permanente de cada território, chegou a hora de conhecermos o que é e quem participa do Núcleo de Educação Permanente. Vamos lá!</a:t>
            </a:r>
          </a:p>
          <a:p>
            <a:pPr algn="just"/>
            <a:r>
              <a:rPr lang="pt-BR" b="1" dirty="0"/>
              <a:t>Os Núcleos de Educação Permanente do SUAS devem ser organizados de acordo com as capacidades da União, dos estados e do Distrito Federal, na forma de instâncias colegiadas, constituindo-se em </a:t>
            </a:r>
            <a:r>
              <a:rPr lang="pt-BR" b="1" dirty="0" err="1"/>
              <a:t>locus</a:t>
            </a:r>
            <a:r>
              <a:rPr lang="pt-BR" b="1" dirty="0"/>
              <a:t> privilegiado de: </a:t>
            </a:r>
          </a:p>
        </p:txBody>
      </p:sp>
    </p:spTree>
    <p:extLst>
      <p:ext uri="{BB962C8B-B14F-4D97-AF65-F5344CB8AC3E}">
        <p14:creationId xmlns:p14="http://schemas.microsoft.com/office/powerpoint/2010/main" val="3208487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algn="just"/>
            <a:r>
              <a:rPr lang="pt-BR" b="1" dirty="0"/>
              <a:t>a</a:t>
            </a:r>
            <a:r>
              <a:rPr lang="pt-BR" dirty="0"/>
              <a:t>) </a:t>
            </a:r>
            <a:r>
              <a:rPr lang="pt-BR" b="1" dirty="0"/>
              <a:t>descentralização para estados, Distrito Federal e municípios, de atribuições relacionadas à realização de diagnósticos de competências e necessidades de qualificação e de formação, oferta e implementação de ações de formação e capacitação; </a:t>
            </a:r>
            <a:br>
              <a:rPr lang="pt-BR" b="1" dirty="0"/>
            </a:br>
            <a:r>
              <a:rPr lang="pt-BR" b="1" dirty="0"/>
              <a:t/>
            </a:r>
            <a:br>
              <a:rPr lang="pt-BR" b="1" dirty="0"/>
            </a:br>
            <a:r>
              <a:rPr lang="pt-BR" b="1" dirty="0"/>
              <a:t>b) participação social na elaboração de diagnósticos de necessidades de qualificação e no planejamento das ações de Educação Permanente; interlocução, diálogo e cooperação entre os diferentes sujeitos envolvidos na implementação desta Política; </a:t>
            </a:r>
            <a:br>
              <a:rPr lang="pt-BR" b="1" dirty="0"/>
            </a:br>
            <a:r>
              <a:rPr lang="pt-BR" b="1" dirty="0"/>
              <a:t/>
            </a:r>
            <a:br>
              <a:rPr lang="pt-BR" b="1" dirty="0"/>
            </a:br>
            <a:r>
              <a:rPr lang="pt-BR" b="1" dirty="0"/>
              <a:t>c) proposição de alternativas às equipes responsáveis pela Gestão do Trabalho nas três esferas de governo. </a:t>
            </a:r>
          </a:p>
        </p:txBody>
      </p:sp>
    </p:spTree>
    <p:extLst>
      <p:ext uri="{BB962C8B-B14F-4D97-AF65-F5344CB8AC3E}">
        <p14:creationId xmlns:p14="http://schemas.microsoft.com/office/powerpoint/2010/main" val="3649758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endParaRPr lang="pt-BR" b="1" dirty="0" smtClean="0"/>
          </a:p>
          <a:p>
            <a:pPr algn="just"/>
            <a:endParaRPr lang="pt-BR" b="1" dirty="0"/>
          </a:p>
          <a:p>
            <a:pPr algn="just"/>
            <a:r>
              <a:rPr lang="pt-BR" b="1" dirty="0" smtClean="0"/>
              <a:t>Caso </a:t>
            </a:r>
            <a:r>
              <a:rPr lang="pt-BR" b="1" dirty="0"/>
              <a:t>o Núcleo de Educação Permanente não esteja constituído, a equipe da gestão do trabalho e educação permanente é responsável pelo processo de construção do PEP/SUAS, mobilizando os diversos atores inclusive na constituição do Núcleo.</a:t>
            </a:r>
          </a:p>
          <a:p>
            <a:pPr marL="0" indent="0">
              <a:buNone/>
            </a:pPr>
            <a:endParaRPr lang="pt-BR" dirty="0"/>
          </a:p>
          <a:p>
            <a:endParaRPr lang="pt-BR" dirty="0"/>
          </a:p>
        </p:txBody>
      </p:sp>
    </p:spTree>
    <p:extLst>
      <p:ext uri="{BB962C8B-B14F-4D97-AF65-F5344CB8AC3E}">
        <p14:creationId xmlns:p14="http://schemas.microsoft.com/office/powerpoint/2010/main" val="32233634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Núcleo de Educação Permanente</a:t>
            </a:r>
          </a:p>
        </p:txBody>
      </p:sp>
      <p:sp>
        <p:nvSpPr>
          <p:cNvPr id="3" name="Espaço Reservado para Conteúdo 2"/>
          <p:cNvSpPr>
            <a:spLocks noGrp="1"/>
          </p:cNvSpPr>
          <p:nvPr>
            <p:ph idx="1"/>
          </p:nvPr>
        </p:nvSpPr>
        <p:spPr/>
        <p:txBody>
          <a:bodyPr>
            <a:normAutofit fontScale="92500" lnSpcReduction="20000"/>
          </a:bodyPr>
          <a:lstStyle/>
          <a:p>
            <a:pPr algn="just"/>
            <a:r>
              <a:rPr lang="pt-BR" b="1" dirty="0"/>
              <a:t>A instituição dos Núcleos de Educação Permanente do SUAS deve obedecer a critérios democráticos e participativos, de acordo com a capacidade e a necessidade de cada ente federativo. Participam do Núcleo os sujeitos envolvidos na construção e implementação do SUAS e desta Política, no âmbito do respectivo território: gestores, trabalhadores, usuários, instituições vinculadas à Rede Nacional de Capacitação e Educação Permanente do SUAS – RENEP, entre outras.</a:t>
            </a:r>
          </a:p>
          <a:p>
            <a:pPr marL="0" indent="0" algn="just">
              <a:buNone/>
            </a:pPr>
            <a:endParaRPr lang="pt-BR" b="1" dirty="0"/>
          </a:p>
          <a:p>
            <a:pPr algn="just"/>
            <a:r>
              <a:rPr lang="pt-BR" b="1" dirty="0"/>
              <a:t>A Rede Nacional de Capacitação e Educação Permanente do SUAS - RENEP é formada por instituições de ensino, públicas e privadas, escolas de Governo e Institutos Federais de Educação, Ciência e Tecnologia, aos quais caberá colaborar com os órgãos gestores do SUAS e demais envolvidos na implementação da Política Nacional de Educação Permanente do SUAS.</a:t>
            </a:r>
          </a:p>
        </p:txBody>
      </p:sp>
    </p:spTree>
    <p:extLst>
      <p:ext uri="{BB962C8B-B14F-4D97-AF65-F5344CB8AC3E}">
        <p14:creationId xmlns:p14="http://schemas.microsoft.com/office/powerpoint/2010/main" val="40962344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Núcleo de Educação Permanente</a:t>
            </a:r>
          </a:p>
        </p:txBody>
      </p:sp>
      <p:sp>
        <p:nvSpPr>
          <p:cNvPr id="3" name="Espaço Reservado para Conteúdo 2"/>
          <p:cNvSpPr>
            <a:spLocks noGrp="1"/>
          </p:cNvSpPr>
          <p:nvPr>
            <p:ph idx="1"/>
          </p:nvPr>
        </p:nvSpPr>
        <p:spPr/>
        <p:txBody>
          <a:bodyPr>
            <a:normAutofit fontScale="92500" lnSpcReduction="10000"/>
          </a:bodyPr>
          <a:lstStyle/>
          <a:p>
            <a:r>
              <a:rPr lang="pt-BR" b="1" dirty="0"/>
              <a:t>Os Núcleos de Educação Permanente do SUAS podem desenvolver diversas atividades. A seguir, vamos conhecer algumas delas.</a:t>
            </a:r>
          </a:p>
          <a:p>
            <a:r>
              <a:rPr lang="pt-BR" b="1" dirty="0"/>
              <a:t>problematização do saber e da experiência, que resulta dos processos de implementação do SUAS; </a:t>
            </a:r>
            <a:br>
              <a:rPr lang="pt-BR" b="1" dirty="0"/>
            </a:br>
            <a:r>
              <a:rPr lang="pt-BR" b="1" dirty="0"/>
              <a:t/>
            </a:r>
            <a:br>
              <a:rPr lang="pt-BR" b="1" dirty="0"/>
            </a:br>
            <a:r>
              <a:rPr lang="pt-BR" b="1" dirty="0"/>
              <a:t>b) produção de conhecimentos sobre os diferentes aspectos do trabalho e do controle social no SUAS; </a:t>
            </a:r>
            <a:br>
              <a:rPr lang="pt-BR" b="1" dirty="0"/>
            </a:br>
            <a:r>
              <a:rPr lang="pt-BR" b="1" dirty="0"/>
              <a:t/>
            </a:r>
            <a:br>
              <a:rPr lang="pt-BR" b="1" dirty="0"/>
            </a:br>
            <a:r>
              <a:rPr lang="pt-BR" b="1" dirty="0"/>
              <a:t>c) elaboração de diagnósticos de necessidades de qualificação dos trabalhadores; </a:t>
            </a:r>
            <a:br>
              <a:rPr lang="pt-BR" b="1" dirty="0"/>
            </a:br>
            <a:r>
              <a:rPr lang="pt-BR" b="1" dirty="0"/>
              <a:t/>
            </a:r>
            <a:br>
              <a:rPr lang="pt-BR" b="1" dirty="0"/>
            </a:br>
            <a:r>
              <a:rPr lang="pt-BR" b="1" dirty="0"/>
              <a:t>d) organização de observatórios de práticas profissionais; </a:t>
            </a:r>
            <a:br>
              <a:rPr lang="pt-BR" b="1" dirty="0"/>
            </a:br>
            <a:endParaRPr lang="pt-BR" b="1" dirty="0"/>
          </a:p>
        </p:txBody>
      </p:sp>
    </p:spTree>
    <p:extLst>
      <p:ext uri="{BB962C8B-B14F-4D97-AF65-F5344CB8AC3E}">
        <p14:creationId xmlns:p14="http://schemas.microsoft.com/office/powerpoint/2010/main" val="302034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Apresentação</a:t>
            </a:r>
          </a:p>
        </p:txBody>
      </p:sp>
      <p:sp>
        <p:nvSpPr>
          <p:cNvPr id="3" name="Espaço Reservado para Conteúdo 2"/>
          <p:cNvSpPr>
            <a:spLocks noGrp="1"/>
          </p:cNvSpPr>
          <p:nvPr>
            <p:ph idx="1"/>
          </p:nvPr>
        </p:nvSpPr>
        <p:spPr/>
        <p:txBody>
          <a:bodyPr/>
          <a:lstStyle/>
          <a:p>
            <a:r>
              <a:rPr lang="pt-BR" dirty="0"/>
              <a:t>Objetivo </a:t>
            </a:r>
            <a:r>
              <a:rPr lang="pt-BR" dirty="0" err="1"/>
              <a:t>Geral:Apoiar</a:t>
            </a:r>
            <a:r>
              <a:rPr lang="pt-BR" dirty="0"/>
              <a:t> os gestores, conselheiros da política de assistência social, técnicos estaduais, do Distrito Federal e municipais do SUAS e integrantes do Núcleo de Educação Permanente na elaboração do Plano de Educação Permanente no seu território.</a:t>
            </a:r>
            <a:br>
              <a:rPr lang="pt-BR" dirty="0"/>
            </a:br>
            <a:r>
              <a:rPr lang="pt-BR" dirty="0"/>
              <a:t/>
            </a:r>
            <a:br>
              <a:rPr lang="pt-BR" dirty="0"/>
            </a:br>
            <a:r>
              <a:rPr lang="pt-BR" dirty="0"/>
              <a:t>O Público-alvo: gestores, conselheiros da política de assistência social, técnicos estaduais, do Distrito Federal e municipais do SUAS, e integrantes do Núcleo de Educação Permanente. </a:t>
            </a:r>
            <a:br>
              <a:rPr lang="pt-BR" dirty="0"/>
            </a:br>
            <a:r>
              <a:rPr lang="pt-BR" dirty="0"/>
              <a:t/>
            </a:r>
            <a:br>
              <a:rPr lang="pt-BR" dirty="0"/>
            </a:br>
            <a:r>
              <a:rPr lang="pt-BR" dirty="0"/>
              <a:t>Carga horária: 20 horas</a:t>
            </a:r>
          </a:p>
        </p:txBody>
      </p:sp>
    </p:spTree>
    <p:extLst>
      <p:ext uri="{BB962C8B-B14F-4D97-AF65-F5344CB8AC3E}">
        <p14:creationId xmlns:p14="http://schemas.microsoft.com/office/powerpoint/2010/main" val="30634670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Núcleo de Educação Permanente</a:t>
            </a:r>
            <a:endParaRPr lang="pt-BR" dirty="0"/>
          </a:p>
        </p:txBody>
      </p:sp>
      <p:sp>
        <p:nvSpPr>
          <p:cNvPr id="3" name="Espaço Reservado para Conteúdo 2"/>
          <p:cNvSpPr>
            <a:spLocks noGrp="1"/>
          </p:cNvSpPr>
          <p:nvPr>
            <p:ph idx="1"/>
          </p:nvPr>
        </p:nvSpPr>
        <p:spPr/>
        <p:txBody>
          <a:bodyPr>
            <a:normAutofit fontScale="92500" lnSpcReduction="20000"/>
          </a:bodyPr>
          <a:lstStyle/>
          <a:p>
            <a:pPr lvl="0"/>
            <a:r>
              <a:rPr lang="pt-BR" b="1" dirty="0"/>
              <a:t>e) sistematização de experiências de gestão e provimento de serviços e benefícios; </a:t>
            </a:r>
            <a:br>
              <a:rPr lang="pt-BR" b="1" dirty="0"/>
            </a:br>
            <a:r>
              <a:rPr lang="pt-BR" b="1" dirty="0"/>
              <a:t/>
            </a:r>
            <a:br>
              <a:rPr lang="pt-BR" b="1" dirty="0"/>
            </a:br>
            <a:r>
              <a:rPr lang="pt-BR" b="1" dirty="0"/>
              <a:t>f) planejamento de ações de formação e capacitação; </a:t>
            </a:r>
            <a:br>
              <a:rPr lang="pt-BR" b="1" dirty="0"/>
            </a:br>
            <a:r>
              <a:rPr lang="pt-BR" b="1" dirty="0"/>
              <a:t/>
            </a:r>
            <a:br>
              <a:rPr lang="pt-BR" b="1" dirty="0"/>
            </a:br>
            <a:r>
              <a:rPr lang="pt-BR" b="1" dirty="0"/>
              <a:t>g) acompanhamento das ações de formação e capacitação realizadas; </a:t>
            </a:r>
            <a:br>
              <a:rPr lang="pt-BR" b="1" dirty="0"/>
            </a:br>
            <a:r>
              <a:rPr lang="pt-BR" b="1" dirty="0"/>
              <a:t/>
            </a:r>
            <a:br>
              <a:rPr lang="pt-BR" b="1" dirty="0"/>
            </a:br>
            <a:r>
              <a:rPr lang="pt-BR" b="1" dirty="0"/>
              <a:t>h) socialização e disseminação das informações e conhecimentos produzidos, por meio da realização de fóruns, jornadas, seminários, entre outros; </a:t>
            </a:r>
            <a:br>
              <a:rPr lang="pt-BR" b="1" dirty="0"/>
            </a:br>
            <a:r>
              <a:rPr lang="pt-BR" b="1" dirty="0"/>
              <a:t/>
            </a:r>
            <a:br>
              <a:rPr lang="pt-BR" b="1" dirty="0"/>
            </a:br>
            <a:r>
              <a:rPr lang="pt-BR" b="1" dirty="0"/>
              <a:t>i) validação de certificados de ações de formação e capacitação adquiridos externamente aos percursos formativos estabelecidos nesta Política.</a:t>
            </a:r>
          </a:p>
        </p:txBody>
      </p:sp>
    </p:spTree>
    <p:extLst>
      <p:ext uri="{BB962C8B-B14F-4D97-AF65-F5344CB8AC3E}">
        <p14:creationId xmlns:p14="http://schemas.microsoft.com/office/powerpoint/2010/main" val="28736879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Núcleo de Educação </a:t>
            </a:r>
            <a:r>
              <a:rPr lang="pt-BR" b="1" dirty="0" smtClean="0"/>
              <a:t>Permanente.</a:t>
            </a:r>
            <a:endParaRPr lang="pt-BR" b="1" dirty="0"/>
          </a:p>
        </p:txBody>
      </p:sp>
      <p:sp>
        <p:nvSpPr>
          <p:cNvPr id="3" name="Espaço Reservado para Conteúdo 2"/>
          <p:cNvSpPr>
            <a:spLocks noGrp="1"/>
          </p:cNvSpPr>
          <p:nvPr>
            <p:ph idx="1"/>
          </p:nvPr>
        </p:nvSpPr>
        <p:spPr/>
        <p:txBody>
          <a:bodyPr>
            <a:normAutofit fontScale="85000" lnSpcReduction="20000"/>
          </a:bodyPr>
          <a:lstStyle/>
          <a:p>
            <a:pPr algn="just"/>
            <a:r>
              <a:rPr lang="pt-BR" b="1" dirty="0"/>
              <a:t>Como vimos até agora, a organização adequada dos Núcleos de Educação Permanente do SUAS é fundamental para viabilizar a elaboração do PEP/SUAS do seu território.</a:t>
            </a:r>
          </a:p>
          <a:p>
            <a:pPr marL="0" indent="0" algn="just">
              <a:buNone/>
            </a:pPr>
            <a:endParaRPr lang="pt-BR" b="1" dirty="0"/>
          </a:p>
          <a:p>
            <a:pPr algn="just"/>
            <a:r>
              <a:rPr lang="pt-BR" b="1" dirty="0"/>
              <a:t>É isso mesmo! Esta elaboração do PEP/SUAS necessita a realização de ações específicas, enumeramos quatro delas e as denominamos de “movimentos”. Veja, a seguir, a composição de um deles.</a:t>
            </a:r>
          </a:p>
          <a:p>
            <a:pPr marL="0" indent="0" algn="just">
              <a:buNone/>
            </a:pPr>
            <a:r>
              <a:rPr lang="pt-BR" b="1" dirty="0"/>
              <a:t> </a:t>
            </a:r>
          </a:p>
          <a:p>
            <a:pPr algn="just"/>
            <a:r>
              <a:rPr lang="pt-BR" b="1" dirty="0"/>
              <a:t>Movimento 1 - Diagnóstico do Sistema Único de Assistência Social no território</a:t>
            </a:r>
          </a:p>
          <a:p>
            <a:pPr algn="just"/>
            <a:r>
              <a:rPr lang="pt-BR" b="1" dirty="0"/>
              <a:t>Movimento 2 - Levantamento de Necessidades de Formação e Capacitação</a:t>
            </a:r>
          </a:p>
          <a:p>
            <a:pPr algn="just"/>
            <a:r>
              <a:rPr lang="pt-BR" b="1" dirty="0"/>
              <a:t>Movimento 3 – Definição das Ações de Formação e Capacitação</a:t>
            </a:r>
          </a:p>
          <a:p>
            <a:pPr algn="just"/>
            <a:r>
              <a:rPr lang="pt-BR" b="1" dirty="0"/>
              <a:t>Movimento 4 – Monitoramento e Avaliação</a:t>
            </a:r>
          </a:p>
        </p:txBody>
      </p:sp>
    </p:spTree>
    <p:extLst>
      <p:ext uri="{BB962C8B-B14F-4D97-AF65-F5344CB8AC3E}">
        <p14:creationId xmlns:p14="http://schemas.microsoft.com/office/powerpoint/2010/main" val="7938857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Núcleo de Educação Permanente</a:t>
            </a:r>
          </a:p>
        </p:txBody>
      </p:sp>
      <p:sp>
        <p:nvSpPr>
          <p:cNvPr id="3" name="Espaço Reservado para Conteúdo 2"/>
          <p:cNvSpPr>
            <a:spLocks noGrp="1"/>
          </p:cNvSpPr>
          <p:nvPr>
            <p:ph idx="1"/>
          </p:nvPr>
        </p:nvSpPr>
        <p:spPr/>
        <p:txBody>
          <a:bodyPr/>
          <a:lstStyle/>
          <a:p>
            <a:pPr algn="just"/>
            <a:endParaRPr lang="pt-BR" b="1" dirty="0" smtClean="0"/>
          </a:p>
          <a:p>
            <a:pPr algn="just"/>
            <a:endParaRPr lang="pt-BR" b="1" dirty="0"/>
          </a:p>
          <a:p>
            <a:pPr algn="just"/>
            <a:r>
              <a:rPr lang="pt-BR" b="1" dirty="0" smtClean="0"/>
              <a:t>Ao </a:t>
            </a:r>
            <a:r>
              <a:rPr lang="pt-BR" b="1" dirty="0"/>
              <a:t>chegar até aqui, você deve ter percebido como estes movimentos são importantes e envolvem todos os membros que participam da elaboração do PEP/SUAS.</a:t>
            </a:r>
          </a:p>
          <a:p>
            <a:pPr marL="0" indent="0" algn="just">
              <a:buNone/>
            </a:pPr>
            <a:endParaRPr lang="pt-BR" b="1" dirty="0"/>
          </a:p>
          <a:p>
            <a:pPr algn="just"/>
            <a:r>
              <a:rPr lang="pt-BR" b="1" dirty="0"/>
              <a:t>Um desses membros é você, e para subsidiá-lo nesta elaboração, a seguir, veja com detalhes cada um dos movimentos.</a:t>
            </a:r>
          </a:p>
        </p:txBody>
      </p:sp>
    </p:spTree>
    <p:extLst>
      <p:ext uri="{BB962C8B-B14F-4D97-AF65-F5344CB8AC3E}">
        <p14:creationId xmlns:p14="http://schemas.microsoft.com/office/powerpoint/2010/main" val="38583383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a:t>Movimento 1 - Diagnóstico do Sistema Único de Assistência Social no território</a:t>
            </a:r>
          </a:p>
        </p:txBody>
      </p:sp>
      <p:sp>
        <p:nvSpPr>
          <p:cNvPr id="3" name="Espaço Reservado para Conteúdo 2"/>
          <p:cNvSpPr>
            <a:spLocks noGrp="1"/>
          </p:cNvSpPr>
          <p:nvPr>
            <p:ph idx="1"/>
          </p:nvPr>
        </p:nvSpPr>
        <p:spPr/>
        <p:txBody>
          <a:bodyPr/>
          <a:lstStyle/>
          <a:p>
            <a:pPr algn="just"/>
            <a:r>
              <a:rPr lang="pt-BR" b="1" dirty="0"/>
              <a:t>Inicialmente, o gestor e sua equipe devem analisar as condições internas existentes e disponíveis no órgão gestor, tais como: recursos humanos, financeiros e materiais e outros insumos. Este movimento permite identificar o que sustentará as ações de educação permanente. O diagnóstico deve conter as informações e análises sobre os aspectos socioeconômicos do Estado e municípios, as vulnerabilidades e riscos sociais que incidem nos territórios, os recursos e capacidades existentes, dados da estrutura dos órgãos gestores e da rede de proteção e defesa de direitos, entre outros aspectos que sejam relevantes para a política de assistência social.</a:t>
            </a:r>
          </a:p>
        </p:txBody>
      </p:sp>
    </p:spTree>
    <p:extLst>
      <p:ext uri="{BB962C8B-B14F-4D97-AF65-F5344CB8AC3E}">
        <p14:creationId xmlns:p14="http://schemas.microsoft.com/office/powerpoint/2010/main" val="5476190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Movimento 1 - Diagnóstico do Sistema Único de Assistência Social no território</a:t>
            </a:r>
          </a:p>
        </p:txBody>
      </p:sp>
      <p:sp>
        <p:nvSpPr>
          <p:cNvPr id="3" name="Espaço Reservado para Conteúdo 2"/>
          <p:cNvSpPr>
            <a:spLocks noGrp="1"/>
          </p:cNvSpPr>
          <p:nvPr>
            <p:ph idx="1"/>
          </p:nvPr>
        </p:nvSpPr>
        <p:spPr/>
        <p:txBody>
          <a:bodyPr/>
          <a:lstStyle/>
          <a:p>
            <a:pPr algn="just"/>
            <a:endParaRPr lang="pt-BR" b="1" dirty="0" smtClean="0"/>
          </a:p>
          <a:p>
            <a:pPr algn="just"/>
            <a:r>
              <a:rPr lang="pt-BR" b="1" dirty="0" smtClean="0"/>
              <a:t>Nesse </a:t>
            </a:r>
            <a:r>
              <a:rPr lang="pt-BR" b="1" dirty="0"/>
              <a:t>movimento inicial, é fundamental também ter um diagnóstico da situação do SUAS no território. Veja, com atenção, quais informações devem ser levantadas.</a:t>
            </a:r>
          </a:p>
          <a:p>
            <a:pPr algn="just"/>
            <a:r>
              <a:rPr lang="pt-BR" b="1" dirty="0"/>
              <a:t>O diagnóstico da situação do Suas no território deve conter a caracterização dos seus trabalhadores, dos equipamentos e serviços, programas, benefícios, além da situação dos vínculos trabalhistas e todas as informações possíveis para a obtenção de um perfil mais próximo da realidade desse trabalhador.</a:t>
            </a:r>
          </a:p>
        </p:txBody>
      </p:sp>
    </p:spTree>
    <p:extLst>
      <p:ext uri="{BB962C8B-B14F-4D97-AF65-F5344CB8AC3E}">
        <p14:creationId xmlns:p14="http://schemas.microsoft.com/office/powerpoint/2010/main" val="26122341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Movimento 1 - Diagnóstico do Sistema Único de Assistência Social no território</a:t>
            </a:r>
          </a:p>
        </p:txBody>
      </p:sp>
      <p:sp>
        <p:nvSpPr>
          <p:cNvPr id="3" name="Espaço Reservado para Conteúdo 2"/>
          <p:cNvSpPr>
            <a:spLocks noGrp="1"/>
          </p:cNvSpPr>
          <p:nvPr>
            <p:ph idx="1"/>
          </p:nvPr>
        </p:nvSpPr>
        <p:spPr/>
        <p:txBody>
          <a:bodyPr/>
          <a:lstStyle/>
          <a:p>
            <a:pPr algn="just"/>
            <a:r>
              <a:rPr lang="pt-BR" b="1" dirty="0"/>
              <a:t>Atente também para os instrumentos e documentos que estão à disposição para este diagnóstico</a:t>
            </a:r>
          </a:p>
          <a:p>
            <a:pPr algn="just"/>
            <a:r>
              <a:rPr lang="pt-BR" b="1" dirty="0" smtClean="0"/>
              <a:t>Essas </a:t>
            </a:r>
            <a:r>
              <a:rPr lang="pt-BR" b="1" dirty="0"/>
              <a:t>informações podem ser obtidas em vários instrumentos e documentos existentes, como Planos de Assistência Social, </a:t>
            </a:r>
            <a:r>
              <a:rPr lang="pt-BR" b="1" u="sng" dirty="0">
                <a:hlinkClick r:id="rId2"/>
              </a:rPr>
              <a:t>Censo Suas</a:t>
            </a:r>
            <a:r>
              <a:rPr lang="pt-BR" b="1" dirty="0"/>
              <a:t>. Diagnósticos desenvolvidos pelas equipes da Vigilância </a:t>
            </a:r>
            <a:r>
              <a:rPr lang="pt-BR" b="1" dirty="0" err="1"/>
              <a:t>Socioassistencial</a:t>
            </a:r>
            <a:r>
              <a:rPr lang="pt-BR" b="1" dirty="0"/>
              <a:t>, </a:t>
            </a:r>
            <a:r>
              <a:rPr lang="pt-BR" b="1" u="sng" dirty="0">
                <a:hlinkClick r:id="rId3"/>
              </a:rPr>
              <a:t>Portal da SAGI </a:t>
            </a:r>
            <a:r>
              <a:rPr lang="pt-BR" b="1" dirty="0"/>
              <a:t>, </a:t>
            </a:r>
            <a:r>
              <a:rPr lang="pt-BR" b="1" u="sng" dirty="0" err="1">
                <a:hlinkClick r:id="rId4"/>
              </a:rPr>
              <a:t>Munic</a:t>
            </a:r>
            <a:r>
              <a:rPr lang="pt-BR" b="1" dirty="0"/>
              <a:t> , </a:t>
            </a:r>
            <a:r>
              <a:rPr lang="pt-BR" b="1" u="sng" dirty="0" err="1">
                <a:hlinkClick r:id="rId5"/>
              </a:rPr>
              <a:t>Estadic</a:t>
            </a:r>
            <a:r>
              <a:rPr lang="pt-BR" b="1" dirty="0" smtClean="0"/>
              <a:t>,.</a:t>
            </a:r>
            <a:r>
              <a:rPr lang="pt-BR" b="1" dirty="0"/>
              <a:t> </a:t>
            </a:r>
            <a:r>
              <a:rPr lang="pt-BR" b="1" u="sng" dirty="0">
                <a:hlinkClick r:id="rId6"/>
              </a:rPr>
              <a:t>MOPS</a:t>
            </a:r>
            <a:r>
              <a:rPr lang="pt-BR" b="1" dirty="0"/>
              <a:t>, </a:t>
            </a:r>
            <a:r>
              <a:rPr lang="pt-BR" b="1" u="sng" dirty="0" err="1">
                <a:hlinkClick r:id="rId7"/>
              </a:rPr>
              <a:t>CadÚnico</a:t>
            </a:r>
            <a:r>
              <a:rPr lang="pt-BR" b="1" dirty="0"/>
              <a:t>, </a:t>
            </a:r>
            <a:r>
              <a:rPr lang="pt-BR" b="1" u="sng" dirty="0" err="1">
                <a:hlinkClick r:id="rId8"/>
              </a:rPr>
              <a:t>Cadsuas</a:t>
            </a:r>
            <a:r>
              <a:rPr lang="pt-BR" b="1" dirty="0"/>
              <a:t> dentre </a:t>
            </a:r>
            <a:r>
              <a:rPr lang="pt-BR" b="1" dirty="0" smtClean="0"/>
              <a:t>outros.</a:t>
            </a:r>
            <a:endParaRPr lang="pt-BR" b="1" dirty="0"/>
          </a:p>
        </p:txBody>
      </p:sp>
    </p:spTree>
    <p:extLst>
      <p:ext uri="{BB962C8B-B14F-4D97-AF65-F5344CB8AC3E}">
        <p14:creationId xmlns:p14="http://schemas.microsoft.com/office/powerpoint/2010/main" val="19512860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a:t>Movimento 2 - Levantamento de Necessidades de Formação e </a:t>
            </a:r>
            <a:r>
              <a:rPr lang="pt-BR" sz="3600" b="1" dirty="0" smtClean="0"/>
              <a:t>Capacitação.</a:t>
            </a:r>
            <a:endParaRPr lang="pt-BR" sz="3600" b="1" dirty="0"/>
          </a:p>
        </p:txBody>
      </p:sp>
      <p:sp>
        <p:nvSpPr>
          <p:cNvPr id="3" name="Espaço Reservado para Conteúdo 2"/>
          <p:cNvSpPr>
            <a:spLocks noGrp="1"/>
          </p:cNvSpPr>
          <p:nvPr>
            <p:ph idx="1"/>
          </p:nvPr>
        </p:nvSpPr>
        <p:spPr/>
        <p:txBody>
          <a:bodyPr>
            <a:normAutofit lnSpcReduction="10000"/>
          </a:bodyPr>
          <a:lstStyle/>
          <a:p>
            <a:pPr algn="just"/>
            <a:r>
              <a:rPr lang="pt-BR" b="1" dirty="0"/>
              <a:t>O levantamento das necessidades de formação e capacitação é imprescindível para a elaboração do Plano de Educação Permanente do seu estado ou município, e deve ser realizado de forma participativa. Isto é, deve levar em conta a realidade dos trabalhadores da assistência social, dos usuários e do controle social, identificando as demandas e reais necessidades para a construção do Plano.</a:t>
            </a:r>
            <a:br>
              <a:rPr lang="pt-BR" b="1" dirty="0"/>
            </a:br>
            <a:r>
              <a:rPr lang="pt-BR" b="1" dirty="0"/>
              <a:t>É essencial, para o aprimoramento dos processos de trabalho e do SUAS, que sejam reconhecidas as experiências locais, as vivências, experiências e saberes acumulados de cada sujeito, para promover a troca, o diálogo e o compartilhamento, tendo os trabalhadores sociais como sujeito de todo o processo.</a:t>
            </a:r>
          </a:p>
        </p:txBody>
      </p:sp>
    </p:spTree>
    <p:extLst>
      <p:ext uri="{BB962C8B-B14F-4D97-AF65-F5344CB8AC3E}">
        <p14:creationId xmlns:p14="http://schemas.microsoft.com/office/powerpoint/2010/main" val="21384828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2800" b="1" dirty="0"/>
              <a:t>Movimento 2 - Levantamento de Necessidades de Formação e Capacitação</a:t>
            </a:r>
          </a:p>
        </p:txBody>
      </p:sp>
      <p:sp>
        <p:nvSpPr>
          <p:cNvPr id="3" name="Espaço Reservado para Conteúdo 2"/>
          <p:cNvSpPr>
            <a:spLocks noGrp="1"/>
          </p:cNvSpPr>
          <p:nvPr>
            <p:ph idx="1"/>
          </p:nvPr>
        </p:nvSpPr>
        <p:spPr/>
        <p:txBody>
          <a:bodyPr>
            <a:normAutofit fontScale="85000" lnSpcReduction="20000"/>
          </a:bodyPr>
          <a:lstStyle/>
          <a:p>
            <a:pPr algn="just"/>
            <a:r>
              <a:rPr lang="pt-BR" b="1" dirty="0"/>
              <a:t>O levantamento dos problemas e das necessidades de educação permanente é fundamental para se identificar os desafios e dificuldades colocados aos trabalhadores no cumprimento de suas atribuições no âmbito do SUAS, bem como as competências profissionais (conhecimentos, habilidades e atitudes) que necessitam ser desenvolvidas para atender de maneira mais efetiva as demandas sociais dos usuários.</a:t>
            </a:r>
          </a:p>
          <a:p>
            <a:pPr algn="just"/>
            <a:r>
              <a:rPr lang="pt-BR" b="1" dirty="0"/>
              <a:t>É importante que se desenvolvam estratégias e metodologias participativas que garantam a escuta dos trabalhadores, gestores, conselheiros e usuários. Essa é a oportunidade para se identificar os problemas e as necessidades dos serviços no território, e apontar para as soluções por meio da educação permanente. Dessa forma, sugere-se que, no dia-a-dia dos serviços, programas e projetos do SUAS, a gestão promova a realização de reuniões democráticas e participativas, em rodas de conversa ou por meio de outras dinâmicas de grupo, tais como grupos focais, com questões que levem à discussão sobre temas de interesse dos trabalhadores e demais atores do SUAS.</a:t>
            </a:r>
          </a:p>
        </p:txBody>
      </p:sp>
    </p:spTree>
    <p:extLst>
      <p:ext uri="{BB962C8B-B14F-4D97-AF65-F5344CB8AC3E}">
        <p14:creationId xmlns:p14="http://schemas.microsoft.com/office/powerpoint/2010/main" val="8699378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2800" b="1" dirty="0"/>
              <a:t>Movimento 2 - Levantamento de Necessidades de Formação e Capacitação</a:t>
            </a:r>
          </a:p>
        </p:txBody>
      </p:sp>
      <p:sp>
        <p:nvSpPr>
          <p:cNvPr id="3" name="Espaço Reservado para Conteúdo 2"/>
          <p:cNvSpPr>
            <a:spLocks noGrp="1"/>
          </p:cNvSpPr>
          <p:nvPr>
            <p:ph idx="1"/>
          </p:nvPr>
        </p:nvSpPr>
        <p:spPr/>
        <p:txBody>
          <a:bodyPr/>
          <a:lstStyle/>
          <a:p>
            <a:endParaRPr lang="pt-BR" dirty="0" smtClean="0"/>
          </a:p>
          <a:p>
            <a:endParaRPr lang="pt-BR" dirty="0"/>
          </a:p>
          <a:p>
            <a:endParaRPr lang="pt-BR" dirty="0" smtClean="0"/>
          </a:p>
          <a:p>
            <a:r>
              <a:rPr lang="pt-BR" dirty="0" smtClean="0"/>
              <a:t>A </a:t>
            </a:r>
            <a:r>
              <a:rPr lang="pt-BR" dirty="0"/>
              <a:t>seguir, conheça detalhes sobre algumas dessas estratégias e metodologias participativas. Vamos começar com as rodas de conversas e os grupos focais.</a:t>
            </a:r>
          </a:p>
        </p:txBody>
      </p:sp>
    </p:spTree>
    <p:extLst>
      <p:ext uri="{BB962C8B-B14F-4D97-AF65-F5344CB8AC3E}">
        <p14:creationId xmlns:p14="http://schemas.microsoft.com/office/powerpoint/2010/main" val="1455852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Movimento 2 - Levantamento de Necessidades de Formação e Capacitação.</a:t>
            </a:r>
            <a:endParaRPr lang="pt-BR" dirty="0"/>
          </a:p>
        </p:txBody>
      </p:sp>
      <p:sp>
        <p:nvSpPr>
          <p:cNvPr id="3" name="Espaço Reservado para Conteúdo 2"/>
          <p:cNvSpPr>
            <a:spLocks noGrp="1"/>
          </p:cNvSpPr>
          <p:nvPr>
            <p:ph idx="1"/>
          </p:nvPr>
        </p:nvSpPr>
        <p:spPr/>
        <p:txBody>
          <a:bodyPr/>
          <a:lstStyle/>
          <a:p>
            <a:r>
              <a:rPr lang="pt-BR" dirty="0"/>
              <a:t>Rodas de conversa</a:t>
            </a:r>
          </a:p>
          <a:p>
            <a:pPr marL="0" indent="0" algn="just">
              <a:buNone/>
            </a:pPr>
            <a:r>
              <a:rPr lang="pt-BR" b="1" dirty="0"/>
              <a:t>São encontros sistemáticos como espaços de escuta de todos. É importante que o gestor participe e que haja liberdade de todos para identificar, nos processos de trabalho, rotinas, problemas, dificuldades diárias de convivência e de gestão, limitações de qualquer natureza para execução de determinadas ações previstas e propor soluções coletivas, nem sempre focadas em conteúdos, mas, especialmente, em ações.</a:t>
            </a:r>
          </a:p>
        </p:txBody>
      </p:sp>
    </p:spTree>
    <p:extLst>
      <p:ext uri="{BB962C8B-B14F-4D97-AF65-F5344CB8AC3E}">
        <p14:creationId xmlns:p14="http://schemas.microsoft.com/office/powerpoint/2010/main" val="274150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
            </a:r>
            <a:br>
              <a:rPr lang="pt-BR" dirty="0" smtClean="0"/>
            </a:br>
            <a:r>
              <a:rPr lang="pt-BR" b="1" dirty="0" smtClean="0"/>
              <a:t>Personagem </a:t>
            </a:r>
            <a:r>
              <a:rPr lang="pt-BR" b="1" dirty="0"/>
              <a:t>para conhecê-lo.</a:t>
            </a:r>
            <a:br>
              <a:rPr lang="pt-BR" b="1" dirty="0"/>
            </a:br>
            <a:r>
              <a:rPr lang="pt-BR" b="1" dirty="0"/>
              <a:t/>
            </a:r>
            <a:br>
              <a:rPr lang="pt-BR" b="1" dirty="0"/>
            </a:br>
            <a:endParaRPr lang="pt-BR" b="1" dirty="0"/>
          </a:p>
        </p:txBody>
      </p:sp>
      <p:sp>
        <p:nvSpPr>
          <p:cNvPr id="3" name="Espaço Reservado para Conteúdo 2"/>
          <p:cNvSpPr>
            <a:spLocks noGrp="1"/>
          </p:cNvSpPr>
          <p:nvPr>
            <p:ph idx="1"/>
          </p:nvPr>
        </p:nvSpPr>
        <p:spPr/>
        <p:txBody>
          <a:bodyPr>
            <a:normAutofit fontScale="92500" lnSpcReduction="20000"/>
          </a:bodyPr>
          <a:lstStyle/>
          <a:p>
            <a:pPr algn="just"/>
            <a:r>
              <a:rPr lang="pt-BR" b="1" dirty="0"/>
              <a:t>Olá, eu sou a </a:t>
            </a:r>
            <a:r>
              <a:rPr lang="pt-BR" b="1" dirty="0" err="1"/>
              <a:t>Gaby</a:t>
            </a:r>
            <a:r>
              <a:rPr lang="pt-BR" b="1" dirty="0"/>
              <a:t>, técnica estadual. Faço parte do Núcleo de Educação Permanente do SUAS do meu Estado e serei sua instrutora durante o curso.</a:t>
            </a:r>
          </a:p>
          <a:p>
            <a:pPr marL="0" indent="0" algn="just">
              <a:buNone/>
            </a:pPr>
            <a:endParaRPr lang="pt-BR" b="1" dirty="0"/>
          </a:p>
          <a:p>
            <a:pPr algn="just"/>
            <a:r>
              <a:rPr lang="pt-BR" b="1" dirty="0"/>
              <a:t>Olá, eu sou o Paulo. Sou o gestor municipal e faço parte do Núcleo de Educação Permanente do SUAS do meu município, participarei do curso com você</a:t>
            </a:r>
            <a:r>
              <a:rPr lang="pt-BR" b="1" dirty="0" smtClean="0"/>
              <a:t>.</a:t>
            </a:r>
            <a:r>
              <a:rPr lang="pt-BR" b="1" dirty="0"/>
              <a:t> </a:t>
            </a:r>
          </a:p>
          <a:p>
            <a:pPr marL="0" indent="0" algn="just">
              <a:buNone/>
            </a:pPr>
            <a:endParaRPr lang="pt-BR" b="1" dirty="0"/>
          </a:p>
          <a:p>
            <a:pPr algn="just"/>
            <a:r>
              <a:rPr lang="pt-BR" b="1" dirty="0"/>
              <a:t>Eu sou o Arthur e trabalho com o Paulo na gestão do SUAS, sou técnico municipal e também faço parte da equipe do Núcleo de Educação Permanente  SUAS do meu município. Nós estaremos com você durante o curso.</a:t>
            </a:r>
          </a:p>
        </p:txBody>
      </p:sp>
    </p:spTree>
    <p:extLst>
      <p:ext uri="{BB962C8B-B14F-4D97-AF65-F5344CB8AC3E}">
        <p14:creationId xmlns:p14="http://schemas.microsoft.com/office/powerpoint/2010/main" val="33798943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Movimento 2 - Levantamento de Necessidades de Formação e Capacitação.</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b="1" dirty="0"/>
              <a:t>Grupos focais</a:t>
            </a:r>
          </a:p>
          <a:p>
            <a:pPr algn="just"/>
            <a:r>
              <a:rPr lang="pt-BR" b="1" dirty="0"/>
              <a:t>Grupos focais – são grupos que visam espaço de fala livre sobre seus problemas cotidianos no campo de atuação com uma pergunta norteadora a ser discutida. Esses grupos podem ser reunidos por categoria profissional ou interdisciplinar, pois todos os trabalhadores têm problemas específicos e comuns, como, por exemplo, as categorias de psicólogos, advogados, assistentes sociais, orientadores/ educadores sociais, equipes de apoio, gestores, etc. Os grupos focais podem ser coordenados por um pesquisador de uma Instituição de Ensino Superior (IES) ou por algum convidado externo que permita liberdade de expressão.</a:t>
            </a:r>
          </a:p>
        </p:txBody>
      </p:sp>
    </p:spTree>
    <p:extLst>
      <p:ext uri="{BB962C8B-B14F-4D97-AF65-F5344CB8AC3E}">
        <p14:creationId xmlns:p14="http://schemas.microsoft.com/office/powerpoint/2010/main" val="24206369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b="1" dirty="0" smtClean="0"/>
              <a:t>Movimento </a:t>
            </a:r>
            <a:r>
              <a:rPr lang="pt-BR" b="1" dirty="0"/>
              <a:t>2 - Levantamento de Necessidades de Formação e Capacitação</a:t>
            </a:r>
            <a:br>
              <a:rPr lang="pt-BR" b="1" dirty="0"/>
            </a:br>
            <a:r>
              <a:rPr lang="pt-BR" b="1" dirty="0"/>
              <a:t> </a:t>
            </a:r>
          </a:p>
        </p:txBody>
      </p:sp>
      <p:sp>
        <p:nvSpPr>
          <p:cNvPr id="3" name="Espaço Reservado para Conteúdo 2"/>
          <p:cNvSpPr>
            <a:spLocks noGrp="1"/>
          </p:cNvSpPr>
          <p:nvPr>
            <p:ph idx="1"/>
          </p:nvPr>
        </p:nvSpPr>
        <p:spPr/>
        <p:txBody>
          <a:bodyPr/>
          <a:lstStyle/>
          <a:p>
            <a:endParaRPr lang="pt-BR" dirty="0" smtClean="0"/>
          </a:p>
          <a:p>
            <a:endParaRPr lang="pt-BR" dirty="0"/>
          </a:p>
          <a:p>
            <a:r>
              <a:rPr lang="pt-BR" dirty="0" smtClean="0"/>
              <a:t>Considerando </a:t>
            </a:r>
            <a:r>
              <a:rPr lang="pt-BR" dirty="0"/>
              <a:t>a PNEP/SUAS e a importância da elaboração do Plano de Educação Permanente de cada território, chegou a hora de conhecermos o que é e quem participa do Núcleo de Educação Permanente. Vamos lá!</a:t>
            </a:r>
          </a:p>
        </p:txBody>
      </p:sp>
    </p:spTree>
    <p:extLst>
      <p:ext uri="{BB962C8B-B14F-4D97-AF65-F5344CB8AC3E}">
        <p14:creationId xmlns:p14="http://schemas.microsoft.com/office/powerpoint/2010/main" val="11018194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 </a:t>
            </a:r>
            <a:r>
              <a:rPr lang="pt-BR" b="1" dirty="0"/>
              <a:t>Aprendizagem Baseada em Problemas </a:t>
            </a:r>
            <a:br>
              <a:rPr lang="pt-BR" b="1" dirty="0"/>
            </a:br>
            <a:r>
              <a:rPr lang="pt-BR" b="1" dirty="0"/>
              <a:t>(</a:t>
            </a:r>
            <a:r>
              <a:rPr lang="pt-BR" b="1" dirty="0" err="1"/>
              <a:t>Problem</a:t>
            </a:r>
            <a:r>
              <a:rPr lang="pt-BR" b="1" dirty="0"/>
              <a:t> </a:t>
            </a:r>
            <a:r>
              <a:rPr lang="pt-BR" b="1" dirty="0" err="1"/>
              <a:t>Based</a:t>
            </a:r>
            <a:r>
              <a:rPr lang="pt-BR" b="1" dirty="0"/>
              <a:t> Learning - PBL)</a:t>
            </a:r>
          </a:p>
        </p:txBody>
      </p:sp>
      <p:sp>
        <p:nvSpPr>
          <p:cNvPr id="3" name="Espaço Reservado para Conteúdo 2"/>
          <p:cNvSpPr>
            <a:spLocks noGrp="1"/>
          </p:cNvSpPr>
          <p:nvPr>
            <p:ph idx="1"/>
          </p:nvPr>
        </p:nvSpPr>
        <p:spPr/>
        <p:txBody>
          <a:bodyPr/>
          <a:lstStyle/>
          <a:p>
            <a:pPr algn="just"/>
            <a:r>
              <a:rPr lang="pt-BR" b="1" dirty="0"/>
              <a:t>Como deve ser conduzida a reunião com essa finalidade? Formam-se grupos de até 12 pessoas que se reúnem com um facilitador, duas ou três vezes por semana. O facilitador conduz a discussão com perguntas norteadoras e deixa os participantes livres para discutir, fazendo intervenções apenas quando necessário. A reunião inicial é chamada de "Sessão Tutorial". Em seguida, são formulados os objetivos de aprendizado, com base nos tópicos considerados úteis para o esclarecimento e a resolução dos problemas dos processos de trabalho.</a:t>
            </a:r>
          </a:p>
        </p:txBody>
      </p:sp>
    </p:spTree>
    <p:extLst>
      <p:ext uri="{BB962C8B-B14F-4D97-AF65-F5344CB8AC3E}">
        <p14:creationId xmlns:p14="http://schemas.microsoft.com/office/powerpoint/2010/main" val="2792547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algn="just"/>
            <a:r>
              <a:rPr lang="pt-BR" b="1" dirty="0"/>
              <a:t>Considerando o que foi apresentado até aqui, vale ressaltar que, promover a participação dos trabalhadores, gestores, conselheiros e usuários do SUAS, é essencial para a efetivação do atendimento das necessidades do território, pois facilita o aprimoramento dos processos de trabalho e do próprio SUAS.</a:t>
            </a:r>
          </a:p>
          <a:p>
            <a:pPr algn="just"/>
            <a:r>
              <a:rPr lang="pt-BR" b="1" dirty="0" smtClean="0"/>
              <a:t>O </a:t>
            </a:r>
            <a:r>
              <a:rPr lang="pt-BR" b="1" dirty="0"/>
              <a:t>reconhecimento das experiências locais, das vivências, das experiências e saberes acumulados de cada sujeito, da promoção da troca, do diálogo e do compartilhamento, tendo os trabalhadores sociais como sujeitos de todo o processo, também é muito importante neste levantamento de necessidades de Formação e Capacitação.</a:t>
            </a:r>
          </a:p>
        </p:txBody>
      </p:sp>
    </p:spTree>
    <p:extLst>
      <p:ext uri="{BB962C8B-B14F-4D97-AF65-F5344CB8AC3E}">
        <p14:creationId xmlns:p14="http://schemas.microsoft.com/office/powerpoint/2010/main" val="16063108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endParaRPr lang="pt-BR" b="1" dirty="0" smtClean="0"/>
          </a:p>
          <a:p>
            <a:pPr algn="just"/>
            <a:endParaRPr lang="pt-BR" b="1" dirty="0"/>
          </a:p>
          <a:p>
            <a:pPr algn="just"/>
            <a:r>
              <a:rPr lang="pt-BR" b="1" dirty="0" smtClean="0"/>
              <a:t>É </a:t>
            </a:r>
            <a:r>
              <a:rPr lang="pt-BR" b="1" dirty="0"/>
              <a:t>importante registrar a metodologia utilizada nesse movimento, assim como as necessidades identificadas em sua intensidade de demanda. Elas serão subsídios para a definição das ações e estratégias de educação permanente.</a:t>
            </a:r>
          </a:p>
          <a:p>
            <a:pPr marL="0" indent="0" algn="just">
              <a:buNone/>
            </a:pPr>
            <a:r>
              <a:rPr lang="pt-BR" b="1" dirty="0"/>
              <a:t> </a:t>
            </a:r>
          </a:p>
        </p:txBody>
      </p:sp>
    </p:spTree>
    <p:extLst>
      <p:ext uri="{BB962C8B-B14F-4D97-AF65-F5344CB8AC3E}">
        <p14:creationId xmlns:p14="http://schemas.microsoft.com/office/powerpoint/2010/main" val="11505414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t>Movimento 3 – Definição das Ações de Formação e Capacitação</a:t>
            </a:r>
          </a:p>
        </p:txBody>
      </p:sp>
      <p:sp>
        <p:nvSpPr>
          <p:cNvPr id="3" name="Espaço Reservado para Conteúdo 2"/>
          <p:cNvSpPr>
            <a:spLocks noGrp="1"/>
          </p:cNvSpPr>
          <p:nvPr>
            <p:ph idx="1"/>
          </p:nvPr>
        </p:nvSpPr>
        <p:spPr/>
        <p:txBody>
          <a:bodyPr>
            <a:normAutofit lnSpcReduction="10000"/>
          </a:bodyPr>
          <a:lstStyle/>
          <a:p>
            <a:pPr algn="just"/>
            <a:r>
              <a:rPr lang="pt-BR" b="1" dirty="0"/>
              <a:t>Chegamos ao Movimento 3. Agora é a hora da tomada de decisão sobre as ações de educação permanente a serem priorizadas no PEP/SUAS do seu território. Conheça a seguir o que compõe este </a:t>
            </a:r>
            <a:r>
              <a:rPr lang="pt-BR" b="1" dirty="0" smtClean="0"/>
              <a:t>movimento.</a:t>
            </a:r>
          </a:p>
          <a:p>
            <a:pPr algn="just"/>
            <a:r>
              <a:rPr lang="pt-BR" b="1" dirty="0"/>
              <a:t>Inicialmente, devem ser definidas quais necessidades a serem priorizadas. E a partir das necessidades priorizadas, serão definidas as ações de formação e capacitação no contexto do PEP/SUAS. As definições realizadas neste momento devem levar em conta os resultados obtidos no diagnóstico da gestão do SUAS no território e no levantamento das necessidades de formação e capacitação, considerando tanto os aspectos institucionais, quanto os aspectos sociais, econômicos, educacionais e culturais do território.</a:t>
            </a:r>
          </a:p>
        </p:txBody>
      </p:sp>
    </p:spTree>
    <p:extLst>
      <p:ext uri="{BB962C8B-B14F-4D97-AF65-F5344CB8AC3E}">
        <p14:creationId xmlns:p14="http://schemas.microsoft.com/office/powerpoint/2010/main" val="27763399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algn="just"/>
            <a:r>
              <a:rPr lang="pt-BR" b="1" dirty="0"/>
              <a:t>Portanto, é fundamental que os movimentos que antecedem estas definições tenham sido bem construídos, pois são seus resultados, que fornecerão os parâmetros sobre a viabilidade e exequibilidade do plano.</a:t>
            </a:r>
          </a:p>
          <a:p>
            <a:pPr algn="just"/>
            <a:r>
              <a:rPr lang="pt-BR" b="1" dirty="0"/>
              <a:t>Nesse sentido, você deve atentar para as condições políticas, técnicas, financeiras, recursos físicos e humanos disponíveis e que podem ser mobilizados para execução do plano.</a:t>
            </a:r>
          </a:p>
          <a:p>
            <a:pPr marL="0" indent="0" algn="just">
              <a:buNone/>
            </a:pPr>
            <a:r>
              <a:rPr lang="pt-BR" b="1" dirty="0"/>
              <a:t> </a:t>
            </a:r>
          </a:p>
          <a:p>
            <a:pPr algn="just"/>
            <a:r>
              <a:rPr lang="pt-BR" b="1" dirty="0"/>
              <a:t>No movimento de definição das Ações de Formação e Capacitação do PEP/SUAS deve-se levar em conta: os percursos formativos; os tipos de ação de formação e capacitação; as modalidades de formação ou capacitação; o público-alvo; metodologia; as metas ou resultados esperados, bem como devem ser observados os cursos ofertados no âmbito do Programa </a:t>
            </a:r>
            <a:r>
              <a:rPr lang="pt-BR" b="1" dirty="0" err="1"/>
              <a:t>CapacitaSUAS</a:t>
            </a:r>
            <a:r>
              <a:rPr lang="pt-BR" b="1" dirty="0"/>
              <a:t>.</a:t>
            </a:r>
          </a:p>
        </p:txBody>
      </p:sp>
    </p:spTree>
    <p:extLst>
      <p:ext uri="{BB962C8B-B14F-4D97-AF65-F5344CB8AC3E}">
        <p14:creationId xmlns:p14="http://schemas.microsoft.com/office/powerpoint/2010/main" val="16903021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b="1" dirty="0" smtClean="0"/>
              <a:t>Movimento </a:t>
            </a:r>
            <a:r>
              <a:rPr lang="pt-BR" b="1" dirty="0"/>
              <a:t>3 – Definição das Ações de Formação e Capacitação</a:t>
            </a:r>
            <a:br>
              <a:rPr lang="pt-BR" b="1" dirty="0"/>
            </a:br>
            <a:r>
              <a:rPr lang="pt-BR" dirty="0"/>
              <a:t> </a:t>
            </a:r>
          </a:p>
        </p:txBody>
      </p:sp>
      <p:sp>
        <p:nvSpPr>
          <p:cNvPr id="3" name="Espaço Reservado para Conteúdo 2"/>
          <p:cNvSpPr>
            <a:spLocks noGrp="1"/>
          </p:cNvSpPr>
          <p:nvPr>
            <p:ph idx="1"/>
          </p:nvPr>
        </p:nvSpPr>
        <p:spPr/>
        <p:txBody>
          <a:bodyPr/>
          <a:lstStyle/>
          <a:p>
            <a:r>
              <a:rPr lang="pt-BR" b="1" dirty="0"/>
              <a:t>Os Percursos Formativos</a:t>
            </a:r>
            <a:r>
              <a:rPr lang="pt-BR" dirty="0"/>
              <a:t> - </a:t>
            </a:r>
            <a:r>
              <a:rPr lang="pt-BR" b="1" dirty="0"/>
              <a:t>A noção de Percurso Formativo corresponde ao conceito de trilha de aprendizagem. Esse conceito evidencia uma forma de desenvolvimento de competências profissionais na qual o percurso ou trilha construída pelo participante para o seu desenvolvimento profissional resultam, de um lado, das suas necessidades e aspirações profissionais; e de outro lado, das necessidades da organização na qual trabalha, da avaliação de desempenho do profissional na realização da função e das atividades que lhes são incumbidas, das competências que já possui e das que necessita desenvolver.</a:t>
            </a:r>
          </a:p>
        </p:txBody>
      </p:sp>
    </p:spTree>
    <p:extLst>
      <p:ext uri="{BB962C8B-B14F-4D97-AF65-F5344CB8AC3E}">
        <p14:creationId xmlns:p14="http://schemas.microsoft.com/office/powerpoint/2010/main" val="19109567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lgn="just"/>
            <a:r>
              <a:rPr lang="pt-BR" b="1" dirty="0"/>
              <a:t>Conforme visto na Aula 1, as ações de formação e capacitação no âmbito do SUAS, se organizam em torno de três diferentes Percursos Formativos. Conheça a seguir cada um deles</a:t>
            </a:r>
            <a:r>
              <a:rPr lang="pt-BR" b="1" dirty="0" smtClean="0"/>
              <a:t>:</a:t>
            </a:r>
            <a:r>
              <a:rPr lang="pt-BR" b="1" dirty="0"/>
              <a:t> </a:t>
            </a:r>
          </a:p>
          <a:p>
            <a:pPr lvl="0" algn="just"/>
            <a:r>
              <a:rPr lang="pt-BR" b="1" dirty="0" smtClean="0"/>
              <a:t>Percurso </a:t>
            </a:r>
            <a:r>
              <a:rPr lang="pt-BR" b="1" dirty="0"/>
              <a:t>Formativo – Gestão do SUAS: Este Percurso Formativo engloba as diferentes ações de formação e capacitação destinadas à geração, manutenção e desenvolvimento de competências aplicadas especificamente ao desenvolvimento da função de gestão do SUAS, em consonância às normativas vigentes</a:t>
            </a:r>
            <a:r>
              <a:rPr lang="pt-BR" b="1" dirty="0" smtClean="0"/>
              <a:t>.</a:t>
            </a:r>
          </a:p>
          <a:p>
            <a:pPr marL="0" lvl="0" indent="0" algn="just">
              <a:buNone/>
            </a:pPr>
            <a:endParaRPr lang="pt-BR" b="1" dirty="0"/>
          </a:p>
        </p:txBody>
      </p:sp>
    </p:spTree>
    <p:extLst>
      <p:ext uri="{BB962C8B-B14F-4D97-AF65-F5344CB8AC3E}">
        <p14:creationId xmlns:p14="http://schemas.microsoft.com/office/powerpoint/2010/main" val="26884325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b="1" dirty="0"/>
              <a:t>B) Percurso Formativo – Provimento de Serviços e Benefícios </a:t>
            </a:r>
            <a:r>
              <a:rPr lang="pt-BR" b="1" dirty="0" err="1"/>
              <a:t>Socioassistenciais</a:t>
            </a:r>
            <a:r>
              <a:rPr lang="pt-BR" b="1" dirty="0"/>
              <a:t>:</a:t>
            </a:r>
            <a:r>
              <a:rPr lang="pt-BR" dirty="0"/>
              <a:t> Este Percurso Formativo inclui as diferentes ações de formação e capacitação destinadas especificamente à geração, manutenção e desenvolvimento de competências aplicadas especificamente ao desenvolvimento da função de provimento de serviços e benefícios, relacionadas às: a) competências individuais referentes ao desempenho da função e atribuição laboral que cada profissional desempenha no quadro das Equipes de Referência ou nas atividades de apoio finalístico a estas; b) relacionadas à articulação e combinação sinérgica dessas competências individuais para a resolução de problemas e a consecução de objetivos comuns às equipes.</a:t>
            </a:r>
          </a:p>
        </p:txBody>
      </p:sp>
    </p:spTree>
    <p:extLst>
      <p:ext uri="{BB962C8B-B14F-4D97-AF65-F5344CB8AC3E}">
        <p14:creationId xmlns:p14="http://schemas.microsoft.com/office/powerpoint/2010/main" val="3996736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200" b="1" dirty="0"/>
              <a:t>Aula 01 - Contextualizando a Política Nacional</a:t>
            </a:r>
            <a:br>
              <a:rPr lang="pt-BR" sz="3200" b="1" dirty="0"/>
            </a:br>
            <a:r>
              <a:rPr lang="pt-BR" sz="3200" b="1" dirty="0"/>
              <a:t>de Educação Permanente do SUAS.</a:t>
            </a:r>
            <a:br>
              <a:rPr lang="pt-BR" sz="3200" b="1" dirty="0"/>
            </a:br>
            <a:endParaRPr lang="pt-BR" sz="3200" b="1" dirty="0"/>
          </a:p>
        </p:txBody>
      </p:sp>
      <p:sp>
        <p:nvSpPr>
          <p:cNvPr id="3" name="Espaço Reservado para Conteúdo 2"/>
          <p:cNvSpPr>
            <a:spLocks noGrp="1"/>
          </p:cNvSpPr>
          <p:nvPr>
            <p:ph idx="1"/>
          </p:nvPr>
        </p:nvSpPr>
        <p:spPr/>
        <p:txBody>
          <a:bodyPr>
            <a:normAutofit lnSpcReduction="10000"/>
          </a:bodyPr>
          <a:lstStyle/>
          <a:p>
            <a:pPr algn="just"/>
            <a:r>
              <a:rPr lang="pt-BR" b="1" dirty="0"/>
              <a:t>Objetivo: Contextualizar como a Política Nacional de Educação Permanente do SUAS (PNEP/SUAS) insere-se na Política Nacional de Assistência Social (PNAS) e sua importância para o aprimoramento do Sistema Único de Assistência Social (SUAS).</a:t>
            </a:r>
          </a:p>
          <a:p>
            <a:pPr algn="just"/>
            <a:r>
              <a:rPr lang="pt-BR" b="1" dirty="0"/>
              <a:t>Objetivo: Apresentar o que é o Plano de Educação Permanente do SUAS (PEP/SUAS), e quais os objetivos, características, responsáveis, movimentos e etapas que compõem seu processo de construção.</a:t>
            </a:r>
          </a:p>
          <a:p>
            <a:pPr algn="just"/>
            <a:r>
              <a:rPr lang="pt-BR" b="1" dirty="0"/>
              <a:t>Objetivo: Apresentar uma sugestão de documento norteador para elaboração do PEP/SUAS, que irá auxiliar na organização das informações que devem estar contidas no seu Plano de Educação Permanente do SUAS.</a:t>
            </a:r>
          </a:p>
        </p:txBody>
      </p:sp>
    </p:spTree>
    <p:extLst>
      <p:ext uri="{BB962C8B-B14F-4D97-AF65-F5344CB8AC3E}">
        <p14:creationId xmlns:p14="http://schemas.microsoft.com/office/powerpoint/2010/main" val="39953248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a:t>Percurso Formativo – Controle Social do SUAS.</a:t>
            </a:r>
            <a:r>
              <a:rPr lang="pt-BR" dirty="0"/>
              <a:t> Este Percurso Formativo inclui as diferentes ações de formação e capacitação destinadas especificamente à geração, manutenção e desenvolvimento de competências aplicadas especificamente ao desenvolvimento da função de controle social do SUAS</a:t>
            </a:r>
            <a:r>
              <a:rPr lang="pt-BR" dirty="0" smtClean="0"/>
              <a:t>.</a:t>
            </a:r>
          </a:p>
          <a:p>
            <a:r>
              <a:rPr lang="pt-BR" dirty="0"/>
              <a:t>Após aprender sobre os percursos formativos, veja quais são os tipos de ação de formação que obedecem às determinações legais do Ministério de Educação (MEC</a:t>
            </a:r>
            <a:r>
              <a:rPr lang="pt-BR" dirty="0" smtClean="0"/>
              <a:t>).</a:t>
            </a:r>
          </a:p>
          <a:p>
            <a:pPr marL="0" indent="0">
              <a:buNone/>
            </a:pPr>
            <a:endParaRPr lang="pt-BR" dirty="0"/>
          </a:p>
        </p:txBody>
      </p:sp>
    </p:spTree>
    <p:extLst>
      <p:ext uri="{BB962C8B-B14F-4D97-AF65-F5344CB8AC3E}">
        <p14:creationId xmlns:p14="http://schemas.microsoft.com/office/powerpoint/2010/main" val="19262632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b="1" dirty="0"/>
              <a:t>Formação técnica de nível médio:</a:t>
            </a:r>
            <a:r>
              <a:rPr lang="pt-BR" dirty="0"/>
              <a:t> a) Ação de formação de longa duração, com carga horária mínima de 1.800 horas/ aula, dirigida especificamente para os trabalhadores de nível médio, com a finalidade de qualificá-los nas competências necessárias e essenciais ao desenvolvimento das atividades de apoio ao provimento dos serviços e benefícios </a:t>
            </a:r>
            <a:r>
              <a:rPr lang="pt-BR" dirty="0" err="1"/>
              <a:t>socioassistenciais</a:t>
            </a:r>
            <a:r>
              <a:rPr lang="pt-BR" dirty="0"/>
              <a:t>. Esse processo de qualificação profissional deve promover, além do estudo dos conhecimentos necessários, a reflexão quanto às atitudes adequadas à garantia dos direitos </a:t>
            </a:r>
            <a:r>
              <a:rPr lang="pt-BR" dirty="0" err="1"/>
              <a:t>socioassistenciais</a:t>
            </a:r>
            <a:r>
              <a:rPr lang="pt-BR" dirty="0"/>
              <a:t> dos usuários e a aquisição de habilidades relacionadas a métodos e técnicas relacionados com o desempenho das atividades de orientação social no SUAS.</a:t>
            </a:r>
          </a:p>
          <a:p>
            <a:pPr marL="0" indent="0">
              <a:buNone/>
            </a:pPr>
            <a:endParaRPr lang="pt-BR" dirty="0"/>
          </a:p>
        </p:txBody>
      </p:sp>
    </p:spTree>
    <p:extLst>
      <p:ext uri="{BB962C8B-B14F-4D97-AF65-F5344CB8AC3E}">
        <p14:creationId xmlns:p14="http://schemas.microsoft.com/office/powerpoint/2010/main" val="5636913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b="1" dirty="0"/>
              <a:t>Aperfeiçoamento:</a:t>
            </a:r>
            <a:r>
              <a:rPr lang="pt-BR" dirty="0"/>
              <a:t> Sob essa denominação poderão ser concebidas, ofertadas e realizadas ações de formação com carga horária de 180 horas/aula de duração, as quais são destinadas, exclusivamente, a trabalhadores e conselheiros, portadores de diploma de Graduação e que têm por finalidade gerar, aprimorar e aperfeiçoar as competências necessárias e essenciais ao desenvolvimento das três funções do trabalho no SUAS ou ao desenvolvimento específico de cada uma delas.</a:t>
            </a:r>
          </a:p>
        </p:txBody>
      </p:sp>
    </p:spTree>
    <p:extLst>
      <p:ext uri="{BB962C8B-B14F-4D97-AF65-F5344CB8AC3E}">
        <p14:creationId xmlns:p14="http://schemas.microsoft.com/office/powerpoint/2010/main" val="42469093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b="1" dirty="0"/>
              <a:t>Especialização:</a:t>
            </a:r>
            <a:r>
              <a:rPr lang="pt-BR" dirty="0"/>
              <a:t> Sob essa denominação poderão ser concebidas, ofertadas e realizadas ações de formação com carga horária mínima de 360 horas/aula de duração, com a finalidade de permitir o aprofundamento dos profissionais e a elaboração de pesquisas em uma área específica do conhecimento, assim como a geração de novas competências para o SUAS. Esse tipo de formação destina-se exclusivamente a trabalhadores e conselheiros portadores de diploma de Ensino Superior.</a:t>
            </a:r>
          </a:p>
          <a:p>
            <a:pPr marL="0" indent="0">
              <a:buNone/>
            </a:pPr>
            <a:endParaRPr lang="pt-BR" dirty="0"/>
          </a:p>
        </p:txBody>
      </p:sp>
    </p:spTree>
    <p:extLst>
      <p:ext uri="{BB962C8B-B14F-4D97-AF65-F5344CB8AC3E}">
        <p14:creationId xmlns:p14="http://schemas.microsoft.com/office/powerpoint/2010/main" val="42286675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b="1" dirty="0"/>
              <a:t>Mestrado:</a:t>
            </a:r>
            <a:r>
              <a:rPr lang="pt-BR" dirty="0"/>
              <a:t> Ação de formação de longa duração (cerca de 2 anos de curso) que tem por finalidade a realização de estudos aprofundados e a elaboração de pesquisas direcionadas a investigar e a responder a questões e problemáticas que digam respeito ao cotidiano e aos desafios do trabalho e da intervenção profissional no SUAS. Esse tipo de formação destina-se exclusivamente a trabalhadores e conselheiros portadores de diploma de Ensino Superior.</a:t>
            </a:r>
          </a:p>
          <a:p>
            <a:pPr marL="0" indent="0">
              <a:buNone/>
            </a:pPr>
            <a:endParaRPr lang="pt-BR" dirty="0"/>
          </a:p>
        </p:txBody>
      </p:sp>
    </p:spTree>
    <p:extLst>
      <p:ext uri="{BB962C8B-B14F-4D97-AF65-F5344CB8AC3E}">
        <p14:creationId xmlns:p14="http://schemas.microsoft.com/office/powerpoint/2010/main" val="6442052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a:t>Já, os tipos de ações de Capacitação são três: Capacitação Introdutória, Capacitação de Atualização e Supervisão Técnica.</a:t>
            </a:r>
          </a:p>
        </p:txBody>
      </p:sp>
      <p:sp>
        <p:nvSpPr>
          <p:cNvPr id="3" name="Espaço Reservado para Conteúdo 2"/>
          <p:cNvSpPr>
            <a:spLocks noGrp="1"/>
          </p:cNvSpPr>
          <p:nvPr>
            <p:ph idx="1"/>
          </p:nvPr>
        </p:nvSpPr>
        <p:spPr/>
        <p:txBody>
          <a:bodyPr>
            <a:normAutofit fontScale="92500" lnSpcReduction="10000"/>
          </a:bodyPr>
          <a:lstStyle/>
          <a:p>
            <a:r>
              <a:rPr lang="pt-BR" b="1" dirty="0"/>
              <a:t>Capacitação Introdutória:</a:t>
            </a:r>
            <a:r>
              <a:rPr lang="pt-BR" dirty="0"/>
              <a:t> Sob essa denominação poderão ser concebidas, ofertadas e realizadas ações de capacitação com carga horária entre 20 e 40 horas/aula de duração, que tenham por finalidade promover o nivelamento de competências basilares ao desenvolvimento comum das três funções do trabalho no SUAS ou ao desenvolvimento específico de cada uma delas. As ações assim compreendidas, poderão ser destinadas a trabalhadores e conselheiros com qualquer nível de formação. No caso dos trabalhadores, as diferenças quanto ao nível de formação ensejam a concepção e a oferta de ações de capacitação específicas, não obstando, no entanto, a realização de capacitações comuns, quando esta for a solução didático-pedagógica mais adequada ao desenvolvimento das competências requeridas pelo SUAS</a:t>
            </a:r>
            <a:r>
              <a:rPr lang="pt-BR" dirty="0" smtClean="0"/>
              <a:t>.</a:t>
            </a:r>
            <a:endParaRPr lang="pt-BR" dirty="0"/>
          </a:p>
        </p:txBody>
      </p:sp>
    </p:spTree>
    <p:extLst>
      <p:ext uri="{BB962C8B-B14F-4D97-AF65-F5344CB8AC3E}">
        <p14:creationId xmlns:p14="http://schemas.microsoft.com/office/powerpoint/2010/main" val="34380071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b="1" dirty="0"/>
              <a:t>Capacitação de Atualização:</a:t>
            </a:r>
            <a:r>
              <a:rPr lang="pt-BR" dirty="0"/>
              <a:t> Sob essa denominação poderão ser concebidas, ofertadas e realizadas ações de capacitação com carga horária entre 40 e 100 horas/aula de duração, as quais tenham por finalidade atualizar e manter as competências necessárias ao desenvolvimento comum das três funções do trabalho no SUAS ou ao desenvolvimento específico de cada uma delas. As Capacitações de Atualização poderão ser destinadas a trabalhadores e conselheiros com qualquer nível de formação, sendo que no caso dos trabalhadores, as diferenças quanto ao nível de formação ensejam a concepção e a oferta de ações de capacitação específicas, não obstando, no entanto, a realização de capacitações comuns, quando esta for a solução didático-pedagógica mais adequada ao desenvolvimento das competências requeridas pelo SUAS.</a:t>
            </a:r>
          </a:p>
        </p:txBody>
      </p:sp>
    </p:spTree>
    <p:extLst>
      <p:ext uri="{BB962C8B-B14F-4D97-AF65-F5344CB8AC3E}">
        <p14:creationId xmlns:p14="http://schemas.microsoft.com/office/powerpoint/2010/main" val="10117242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b="1" dirty="0"/>
              <a:t>Supervisão Técnica:</a:t>
            </a:r>
            <a:r>
              <a:rPr lang="pt-BR" dirty="0"/>
              <a:t> Sob essa denominação poderão ser concebidas e realizadas ações de capacitação em serviço, que tenham por finalidade apoiar e acompanhar as equipes de trabalho no desenvolvimento das funções de gestão do SUAS e de provimento de serviços e benefícios </a:t>
            </a:r>
            <a:r>
              <a:rPr lang="pt-BR" dirty="0" err="1"/>
              <a:t>socioassistenciais</a:t>
            </a:r>
            <a:r>
              <a:rPr lang="pt-BR" dirty="0"/>
              <a:t>. A Supervisão Técnica, especialmente voltada para as equipes ou grupos de trabalho, deverá reunir profissionais de diferentes funções e níveis de formação sempre que compartilharem de um mesmo campo de responsabilidade face às funções de gestão do SUAS e de provimento dos serviços e benefícios </a:t>
            </a:r>
            <a:r>
              <a:rPr lang="pt-BR" dirty="0" err="1"/>
              <a:t>socioassistenciais</a:t>
            </a:r>
            <a:r>
              <a:rPr lang="pt-BR" dirty="0"/>
              <a:t>. Deverá ser realizada por meio da mobilização e participação dos gestores e das equipes de trabalho para estudo e reflexão acerca de questões ou problemas relacionados aos processos de trabalho e práticas profissionais, visando à formulação e experimentação de alternativas de solução e superação dos problemas e questões motivadoras. </a:t>
            </a:r>
            <a:r>
              <a:rPr lang="pt-BR" dirty="0" smtClean="0"/>
              <a:t> </a:t>
            </a:r>
            <a:endParaRPr lang="pt-BR" dirty="0"/>
          </a:p>
        </p:txBody>
      </p:sp>
    </p:spTree>
    <p:extLst>
      <p:ext uri="{BB962C8B-B14F-4D97-AF65-F5344CB8AC3E}">
        <p14:creationId xmlns:p14="http://schemas.microsoft.com/office/powerpoint/2010/main" val="15018910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r>
              <a:rPr lang="pt-BR" dirty="0"/>
              <a:t>Conheça mais detalhes sobre as normas para o tipo de capacitação denominada Supervisão Técnica, lendo a </a:t>
            </a:r>
            <a:r>
              <a:rPr lang="pt-BR" u="sng" dirty="0">
                <a:hlinkClick r:id="rId2"/>
              </a:rPr>
              <a:t>Resolução CNAS nº 6, de 13 de abril de 2016</a:t>
            </a:r>
            <a:endParaRPr lang="pt-BR" dirty="0"/>
          </a:p>
          <a:p>
            <a:r>
              <a:rPr lang="pt-BR" dirty="0"/>
              <a:t>As ações de formação e capacitação podem ser realizadas nas modalidades: presencial, </a:t>
            </a:r>
            <a:r>
              <a:rPr lang="pt-BR" dirty="0" err="1"/>
              <a:t>semi-presencial</a:t>
            </a:r>
            <a:r>
              <a:rPr lang="pt-BR" dirty="0"/>
              <a:t> ou a distância. Ao definir a modalidade é importante que se leve em conta o perfil do público-alvo.</a:t>
            </a:r>
          </a:p>
          <a:p>
            <a:r>
              <a:rPr lang="pt-BR" dirty="0"/>
              <a:t>Os percursos formativos e as ações de formação e capacitação destinam-se aos trabalhadores do SUAS com ensino fundamental, médio e superior que atuam na rede </a:t>
            </a:r>
            <a:r>
              <a:rPr lang="pt-BR" dirty="0" err="1"/>
              <a:t>socioassistencial</a:t>
            </a:r>
            <a:r>
              <a:rPr lang="pt-BR" dirty="0"/>
              <a:t> governamental e não governamental, assim como aos gestores e agentes de controle social no exercício de suas competências e responsabilidades.</a:t>
            </a:r>
          </a:p>
        </p:txBody>
      </p:sp>
    </p:spTree>
    <p:extLst>
      <p:ext uri="{BB962C8B-B14F-4D97-AF65-F5344CB8AC3E}">
        <p14:creationId xmlns:p14="http://schemas.microsoft.com/office/powerpoint/2010/main" val="4880718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Movimento 3 – Definição das Ações de Formação e Capacitação</a:t>
            </a:r>
          </a:p>
        </p:txBody>
      </p:sp>
      <p:sp>
        <p:nvSpPr>
          <p:cNvPr id="3" name="Espaço Reservado para Conteúdo 2"/>
          <p:cNvSpPr>
            <a:spLocks noGrp="1"/>
          </p:cNvSpPr>
          <p:nvPr>
            <p:ph idx="1"/>
          </p:nvPr>
        </p:nvSpPr>
        <p:spPr/>
        <p:txBody>
          <a:bodyPr/>
          <a:lstStyle/>
          <a:p>
            <a:endParaRPr lang="pt-BR" dirty="0" smtClean="0"/>
          </a:p>
          <a:p>
            <a:endParaRPr lang="pt-BR" dirty="0"/>
          </a:p>
          <a:p>
            <a:r>
              <a:rPr lang="pt-BR" dirty="0" smtClean="0"/>
              <a:t>Vamos </a:t>
            </a:r>
            <a:r>
              <a:rPr lang="pt-BR" dirty="0"/>
              <a:t>recordar a Aula1?!</a:t>
            </a:r>
          </a:p>
          <a:p>
            <a:r>
              <a:rPr lang="pt-BR" dirty="0"/>
              <a:t>Aprendemos sobre a PNEP/SUAS e a Norma Operacional Básica de Recursos Humanos do SUAS (NOB/RH/SUAS 2006). No Movimento 3 o conhecimento destes documentos é muito importante. Veja, a seguir por quê</a:t>
            </a:r>
            <a:r>
              <a:rPr lang="pt-BR" dirty="0" smtClean="0"/>
              <a:t>.</a:t>
            </a:r>
          </a:p>
          <a:p>
            <a:endParaRPr lang="pt-BR" dirty="0"/>
          </a:p>
          <a:p>
            <a:endParaRPr lang="pt-BR" dirty="0" smtClean="0"/>
          </a:p>
          <a:p>
            <a:pPr marL="0" indent="0">
              <a:buNone/>
            </a:pPr>
            <a:endParaRPr lang="pt-BR" dirty="0" smtClean="0"/>
          </a:p>
          <a:p>
            <a:pPr marL="0" indent="0">
              <a:buNone/>
            </a:pPr>
            <a:endParaRPr lang="pt-BR" dirty="0"/>
          </a:p>
        </p:txBody>
      </p:sp>
    </p:spTree>
    <p:extLst>
      <p:ext uri="{BB962C8B-B14F-4D97-AF65-F5344CB8AC3E}">
        <p14:creationId xmlns:p14="http://schemas.microsoft.com/office/powerpoint/2010/main" val="1478818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dirty="0"/>
              <a:t>Aula 01 - Contextualizando a Política Nacional</a:t>
            </a:r>
            <a:br>
              <a:rPr lang="pt-BR" sz="3600" b="1" dirty="0"/>
            </a:br>
            <a:r>
              <a:rPr lang="pt-BR" sz="3600" b="1" dirty="0"/>
              <a:t>de Educação Permanente do SUAS</a:t>
            </a:r>
          </a:p>
        </p:txBody>
      </p:sp>
      <p:sp>
        <p:nvSpPr>
          <p:cNvPr id="3" name="Espaço Reservado para Conteúdo 2"/>
          <p:cNvSpPr>
            <a:spLocks noGrp="1"/>
          </p:cNvSpPr>
          <p:nvPr>
            <p:ph idx="1"/>
          </p:nvPr>
        </p:nvSpPr>
        <p:spPr/>
        <p:txBody>
          <a:bodyPr/>
          <a:lstStyle/>
          <a:p>
            <a:pPr algn="just"/>
            <a:r>
              <a:rPr lang="pt-BR" b="1" dirty="0"/>
              <a:t>A Assistência Social é uma Política Pública, garantida desde 1988 pela </a:t>
            </a:r>
            <a:r>
              <a:rPr lang="pt-BR" b="1" dirty="0">
                <a:hlinkClick r:id="rId2"/>
              </a:rPr>
              <a:t>Constituição Federal, nos artigos 203 e 204</a:t>
            </a:r>
            <a:r>
              <a:rPr lang="pt-BR" b="1" dirty="0"/>
              <a:t>. Ela foi organizada a partir de 2004, por meio da Política Nacional de Assistência Social em um sistema chamado de Sistema Único da Assistência Social (SUAS). </a:t>
            </a:r>
            <a:br>
              <a:rPr lang="pt-BR" b="1" dirty="0"/>
            </a:br>
            <a:r>
              <a:rPr lang="pt-BR" b="1" dirty="0"/>
              <a:t>Este sistema foi inserido na atualização da Lei Orgânica da Assistência Social – LOAS, </a:t>
            </a:r>
            <a:r>
              <a:rPr lang="pt-BR" b="1" dirty="0">
                <a:hlinkClick r:id="rId3"/>
              </a:rPr>
              <a:t>Lei Federal nº 12.345/2011</a:t>
            </a:r>
            <a:r>
              <a:rPr lang="pt-BR" b="1" dirty="0"/>
              <a:t>, e sua organização é orientada pela </a:t>
            </a:r>
            <a:r>
              <a:rPr lang="pt-BR" b="1" dirty="0">
                <a:hlinkClick r:id="rId4"/>
              </a:rPr>
              <a:t>Norma Operacional Básica - 2012 (NOB/SUAS-2012)</a:t>
            </a:r>
            <a:r>
              <a:rPr lang="pt-BR" b="1" dirty="0"/>
              <a:t>, no Capítulo VIII. </a:t>
            </a:r>
          </a:p>
        </p:txBody>
      </p:sp>
    </p:spTree>
    <p:extLst>
      <p:ext uri="{BB962C8B-B14F-4D97-AF65-F5344CB8AC3E}">
        <p14:creationId xmlns:p14="http://schemas.microsoft.com/office/powerpoint/2010/main" val="19654119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Em conformidade com as diretrizes da Política Nacional de Educação Permanente e da Norma Operacional Básica de Recursos Humanos do SUAS, a Secretaria Municipal, Estadual ou Distrital de Assistência Social desenvolverá o Plano de Educação Permanente do SUAS de forma continuada, sistemática, descentralizada e participativa de modo a fortalecer e valorizar as peculiaridades locais, a troca de experiências, por meio dos cursos, seminários, rodas de conversa, encontros e oficinas, contemplando os eixos essenciais de conhecimento relativos a gestão, oferta qualificada de serviços, programas, projetos e benefícios, orçamento e financiamento e controle social.</a:t>
            </a:r>
          </a:p>
          <a:p>
            <a:pPr marL="0" indent="0">
              <a:buNone/>
            </a:pPr>
            <a:endParaRPr lang="pt-BR" dirty="0"/>
          </a:p>
        </p:txBody>
      </p:sp>
    </p:spTree>
    <p:extLst>
      <p:ext uri="{BB962C8B-B14F-4D97-AF65-F5344CB8AC3E}">
        <p14:creationId xmlns:p14="http://schemas.microsoft.com/office/powerpoint/2010/main" val="13176885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Devemos ter sempre em mente as estratégias adotadas para favorecer tanto os processos de formação e capacitação quanto os resultados desejados. </a:t>
            </a:r>
          </a:p>
          <a:p>
            <a:r>
              <a:rPr lang="pt-BR" dirty="0"/>
              <a:t>A articulação com instituições de ensino e outras instituições parceiras da área de educação e qualificação constitui-se uma estratégia fundamental para garantir processos que favoreçam a obtenção de melhores resultados. Neste sentido é muito importante estabelecer parcerias com universidades, Escolas de Gestão Pública, Institutos Federais de Educação, principalmente as instituições credenciadas na RENEP</a:t>
            </a:r>
            <a:r>
              <a:rPr lang="pt-BR" dirty="0" smtClean="0"/>
              <a:t>. </a:t>
            </a:r>
            <a:endParaRPr lang="pt-BR" dirty="0"/>
          </a:p>
        </p:txBody>
      </p:sp>
    </p:spTree>
    <p:extLst>
      <p:ext uri="{BB962C8B-B14F-4D97-AF65-F5344CB8AC3E}">
        <p14:creationId xmlns:p14="http://schemas.microsoft.com/office/powerpoint/2010/main" val="5883384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endParaRPr lang="pt-BR" dirty="0"/>
          </a:p>
          <a:p>
            <a:r>
              <a:rPr lang="pt-BR" dirty="0" smtClean="0"/>
              <a:t>Para </a:t>
            </a:r>
            <a:r>
              <a:rPr lang="pt-BR" dirty="0"/>
              <a:t>ilustrar como podem ser definidos os percursos formativos e as ações de capacitação ou de formação, apresentamos a seguir três exemplos.</a:t>
            </a:r>
          </a:p>
          <a:p>
            <a:r>
              <a:rPr lang="pt-BR" dirty="0"/>
              <a:t>AQUI TEM OS QUADROS  SALVOS  EM  MINHAS  IMAGENS.</a:t>
            </a:r>
          </a:p>
        </p:txBody>
      </p:sp>
    </p:spTree>
    <p:extLst>
      <p:ext uri="{BB962C8B-B14F-4D97-AF65-F5344CB8AC3E}">
        <p14:creationId xmlns:p14="http://schemas.microsoft.com/office/powerpoint/2010/main" val="11154403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Movimento 4 – Monitoramento e Avaliação</a:t>
            </a:r>
          </a:p>
        </p:txBody>
      </p:sp>
      <p:sp>
        <p:nvSpPr>
          <p:cNvPr id="3" name="Espaço Reservado para Conteúdo 2"/>
          <p:cNvSpPr>
            <a:spLocks noGrp="1"/>
          </p:cNvSpPr>
          <p:nvPr>
            <p:ph idx="1"/>
          </p:nvPr>
        </p:nvSpPr>
        <p:spPr/>
        <p:txBody>
          <a:bodyPr>
            <a:normAutofit fontScale="92500" lnSpcReduction="10000"/>
          </a:bodyPr>
          <a:lstStyle/>
          <a:p>
            <a:r>
              <a:rPr lang="pt-BR" dirty="0"/>
              <a:t>Durante o planejamento do PEP/SUAS é necessário prever ações de monitoramento e avaliação da execução do Plano, isto é, das ações propostas. Este é o Movimento 4, conheça, a seguir, mais sobre este movimento.</a:t>
            </a:r>
          </a:p>
          <a:p>
            <a:r>
              <a:rPr lang="pt-BR" dirty="0"/>
              <a:t>O Plano de Educação Permanente do SUAS deverá ser monitorado periodicamente durante toda a execução das atividades pelo Núcleo de Educação Permanente, avaliado e revisado anualmente de maneira específica ao final de cada curso, seminário e oficina. O monitoramento é imprescindível para o bom desenvolvimento do PEP/SUAS, pois fornece importantes informações sobre dificuldades, potencialidades ou desvios ocorridos durante a execução das ações previstas no Plano, e assim permite as devidas correções ou adequações.</a:t>
            </a:r>
          </a:p>
        </p:txBody>
      </p:sp>
    </p:spTree>
    <p:extLst>
      <p:ext uri="{BB962C8B-B14F-4D97-AF65-F5344CB8AC3E}">
        <p14:creationId xmlns:p14="http://schemas.microsoft.com/office/powerpoint/2010/main" val="26495074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a:t>Movimento 4 – Monitoramento e Avaliação</a:t>
            </a:r>
            <a:br>
              <a:rPr lang="pt-BR" sz="2800" dirty="0"/>
            </a:br>
            <a:r>
              <a:rPr lang="pt-BR" sz="2800" b="1" dirty="0"/>
              <a:t>Monitoramento</a:t>
            </a:r>
            <a:endParaRPr lang="pt-BR" sz="2800" dirty="0"/>
          </a:p>
        </p:txBody>
      </p:sp>
      <p:sp>
        <p:nvSpPr>
          <p:cNvPr id="3" name="Espaço Reservado para Conteúdo 2"/>
          <p:cNvSpPr>
            <a:spLocks noGrp="1"/>
          </p:cNvSpPr>
          <p:nvPr>
            <p:ph idx="1"/>
          </p:nvPr>
        </p:nvSpPr>
        <p:spPr/>
        <p:txBody>
          <a:bodyPr>
            <a:normAutofit lnSpcReduction="10000"/>
          </a:bodyPr>
          <a:lstStyle/>
          <a:p>
            <a:r>
              <a:rPr lang="pt-BR" dirty="0"/>
              <a:t>No processo de monitoramento dos percursos formativos poderão ser destacados os seguintes aspectos:</a:t>
            </a:r>
            <a:br>
              <a:rPr lang="pt-BR" dirty="0"/>
            </a:br>
            <a:endParaRPr lang="pt-BR" dirty="0"/>
          </a:p>
          <a:p>
            <a:pPr lvl="0"/>
            <a:r>
              <a:rPr lang="pt-BR" dirty="0"/>
              <a:t>Cumprimento de metas físicas e financeiras, incluindo o cumprimento de prazos para a realização das ações previstas no Plano.</a:t>
            </a:r>
          </a:p>
          <a:p>
            <a:pPr lvl="0"/>
            <a:r>
              <a:rPr lang="pt-BR" dirty="0"/>
              <a:t>Acompanhamento do processo da capacitação no período de execução dos percursos formativos, com aplicação de instrumental específico.</a:t>
            </a:r>
          </a:p>
          <a:p>
            <a:pPr lvl="0"/>
            <a:r>
              <a:rPr lang="pt-BR" dirty="0"/>
              <a:t>Análise qualitativa dos impactos do processo de capacitação nos processos de trabalho, por meio de relatórios e de outros procedimentos.</a:t>
            </a:r>
          </a:p>
        </p:txBody>
      </p:sp>
    </p:spTree>
    <p:extLst>
      <p:ext uri="{BB962C8B-B14F-4D97-AF65-F5344CB8AC3E}">
        <p14:creationId xmlns:p14="http://schemas.microsoft.com/office/powerpoint/2010/main" val="28329181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r>
              <a:rPr lang="pt-BR" dirty="0" smtClean="0"/>
              <a:t>O </a:t>
            </a:r>
            <a:r>
              <a:rPr lang="pt-BR" dirty="0"/>
              <a:t>Núcleo de Educação Permanente ou a equipe responsável pelo monitoramento deve ser capaz de definir e escolher os indicadores de avaliação que especifiquem de forma clara e direta as metas e resultados que se pretende alcançar</a:t>
            </a:r>
            <a:r>
              <a:rPr lang="pt-BR" dirty="0" smtClean="0"/>
              <a:t>.</a:t>
            </a:r>
          </a:p>
          <a:p>
            <a:r>
              <a:rPr lang="pt-BR" dirty="0"/>
              <a:t>Para isso é necessário considerar: os objetivos gerais e específicos estabelecidos no PEP/SUAS do território e o público-alvo</a:t>
            </a:r>
            <a:r>
              <a:rPr lang="pt-BR" dirty="0" smtClean="0"/>
              <a:t>.</a:t>
            </a:r>
          </a:p>
          <a:p>
            <a:endParaRPr lang="pt-BR" dirty="0"/>
          </a:p>
          <a:p>
            <a:pPr marL="0" indent="0">
              <a:buNone/>
            </a:pPr>
            <a:endParaRPr lang="pt-BR" dirty="0"/>
          </a:p>
        </p:txBody>
      </p:sp>
    </p:spTree>
    <p:extLst>
      <p:ext uri="{BB962C8B-B14F-4D97-AF65-F5344CB8AC3E}">
        <p14:creationId xmlns:p14="http://schemas.microsoft.com/office/powerpoint/2010/main" val="18256838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Movimento 4 – Monitoramento e Avaliação</a:t>
            </a:r>
            <a:br>
              <a:rPr lang="pt-BR" dirty="0"/>
            </a:br>
            <a:r>
              <a:rPr lang="pt-BR" b="1" dirty="0"/>
              <a:t>Monitoramento</a:t>
            </a:r>
            <a:endParaRPr lang="pt-BR" dirty="0"/>
          </a:p>
        </p:txBody>
      </p:sp>
      <p:sp>
        <p:nvSpPr>
          <p:cNvPr id="3" name="Espaço Reservado para Conteúdo 2"/>
          <p:cNvSpPr>
            <a:spLocks noGrp="1"/>
          </p:cNvSpPr>
          <p:nvPr>
            <p:ph idx="1"/>
          </p:nvPr>
        </p:nvSpPr>
        <p:spPr/>
        <p:txBody>
          <a:bodyPr/>
          <a:lstStyle/>
          <a:p>
            <a:r>
              <a:rPr lang="pt-BR" dirty="0"/>
              <a:t>Para o monitoramento, é importante que se possa adotar algumas estratégias, tais como:</a:t>
            </a:r>
          </a:p>
          <a:p>
            <a:r>
              <a:rPr lang="pt-BR" dirty="0"/>
              <a:t>Sistema de informação: Desde o início do Plano é necessário fazer uso de um sistema de informação que reúna dados e informações que permitirão seu acompanhamento processual</a:t>
            </a:r>
            <a:r>
              <a:rPr lang="pt-BR" dirty="0" smtClean="0"/>
              <a:t>.</a:t>
            </a:r>
          </a:p>
          <a:p>
            <a:r>
              <a:rPr lang="pt-BR" dirty="0"/>
              <a:t>Observação participante: Pode ser realizada com a observação, o registro de fatos significativos, as reuniões com a equipe de gestores e executores do PEP/SUAS, as reuniões com beneficiários ou usuários, as reuniões com as instituições parceiras, dentre outras"</a:t>
            </a:r>
          </a:p>
        </p:txBody>
      </p:sp>
    </p:spTree>
    <p:extLst>
      <p:ext uri="{BB962C8B-B14F-4D97-AF65-F5344CB8AC3E}">
        <p14:creationId xmlns:p14="http://schemas.microsoft.com/office/powerpoint/2010/main" val="18246311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algn="just"/>
            <a:r>
              <a:rPr lang="pt-BR" b="1" dirty="0"/>
              <a:t>O gestor local poderá utilizar os sistemas de informações existentes, como o CADSUAS e o Censo SUAS para produção de informações e insumos para o monitoramento e a avaliação</a:t>
            </a:r>
          </a:p>
          <a:p>
            <a:pPr algn="just"/>
            <a:r>
              <a:rPr lang="pt-BR" b="1" dirty="0"/>
              <a:t>De forma complementar, poderá ser utilizado ainda o Sistema Municipal de Informação, alimentado periodicamente a partir do assessoramento e monitoramento in loco realizados pela equipe do Núcleo de Educação Permanente.</a:t>
            </a:r>
          </a:p>
          <a:p>
            <a:pPr algn="just"/>
            <a:r>
              <a:rPr lang="pt-BR" b="1" dirty="0"/>
              <a:t>Além das ferramentas disponíveis na rede SUAS, o Núcleo de Educação Permanente do SUAS poderá definir instrumentais específicos para a realização do monitoramento. Esses instrumentais poderão ser aplicados ao final de cada ação de capacitação. O Núcleo de Educação Permanente participará efetivamente nos eventos de capacitação, no sentido de adquirir condições e conhecimentos que permitam contribuir no processo de monitoramento e avaliação, fornecendo inclusive subsídios ao Conselho Municipal de Assistência Social para avaliar a implementação do Plano.</a:t>
            </a:r>
          </a:p>
        </p:txBody>
      </p:sp>
    </p:spTree>
    <p:extLst>
      <p:ext uri="{BB962C8B-B14F-4D97-AF65-F5344CB8AC3E}">
        <p14:creationId xmlns:p14="http://schemas.microsoft.com/office/powerpoint/2010/main" val="39572246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r>
              <a:rPr lang="pt-BR" b="1" dirty="0"/>
              <a:t>As informações e análises obtidas, por meio das ações de monitoramento do desenvolvimento do PEP/SUAS, devem ser socializadas e novos interlocutores devem ser incluídos no debate reflexivo para a ampliação do processo avaliativo. Para atingir os resultados esperados é fundamental perceber o trabalhador como sujeito e agente transformador do seu ambiente, e que o trabalho seja visto como um processo de trocas, de criatividade, coparticipação e </a:t>
            </a:r>
            <a:r>
              <a:rPr lang="pt-BR" b="1" dirty="0" err="1"/>
              <a:t>corresponsabilização</a:t>
            </a:r>
            <a:r>
              <a:rPr lang="pt-BR" b="1" dirty="0"/>
              <a:t>, de enriquecimento e comprometimento mútuo.</a:t>
            </a:r>
          </a:p>
          <a:p>
            <a:endParaRPr lang="pt-BR" dirty="0"/>
          </a:p>
        </p:txBody>
      </p:sp>
    </p:spTree>
    <p:extLst>
      <p:ext uri="{BB962C8B-B14F-4D97-AF65-F5344CB8AC3E}">
        <p14:creationId xmlns:p14="http://schemas.microsoft.com/office/powerpoint/2010/main" val="7703081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Quanto ao processo de avaliação do desenvolvimento das ações contidas no PEP/SUAS e seus impactos, é de fundamental importância que a avaliação seja feita de forma sistemática e participativa</a:t>
            </a:r>
            <a:r>
              <a:rPr lang="pt-BR" dirty="0" smtClean="0"/>
              <a:t>.</a:t>
            </a:r>
          </a:p>
          <a:p>
            <a:r>
              <a:rPr lang="pt-BR" dirty="0"/>
              <a:t>A avaliação participativa, além de ser fundamental para aferir o grau de eficiência, eficácia e efetividade das ações desenvolvidas, também pode propiciar a todos os envolvidos nas ações do PEP/SUAS o fortalecimento de sua capacidade de análise e apropriação crítica acerca do Plano</a:t>
            </a:r>
            <a:r>
              <a:rPr lang="pt-BR" dirty="0" smtClean="0"/>
              <a:t>.</a:t>
            </a:r>
          </a:p>
          <a:p>
            <a:pPr marL="0" indent="0">
              <a:buNone/>
            </a:pPr>
            <a:endParaRPr lang="pt-BR" dirty="0"/>
          </a:p>
        </p:txBody>
      </p:sp>
    </p:spTree>
    <p:extLst>
      <p:ext uri="{BB962C8B-B14F-4D97-AF65-F5344CB8AC3E}">
        <p14:creationId xmlns:p14="http://schemas.microsoft.com/office/powerpoint/2010/main" val="496274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VIDEO </a:t>
            </a:r>
            <a:endParaRPr lang="pt-BR" b="1" dirty="0"/>
          </a:p>
        </p:txBody>
      </p:sp>
      <p:sp>
        <p:nvSpPr>
          <p:cNvPr id="3" name="Espaço Reservado para Conteúdo 2"/>
          <p:cNvSpPr>
            <a:spLocks noGrp="1"/>
          </p:cNvSpPr>
          <p:nvPr>
            <p:ph idx="1"/>
          </p:nvPr>
        </p:nvSpPr>
        <p:spPr/>
        <p:txBody>
          <a:bodyPr/>
          <a:lstStyle/>
          <a:p>
            <a:pPr marL="0" indent="0">
              <a:buNone/>
            </a:pPr>
            <a:endParaRPr lang="pt-BR" u="sng" dirty="0" smtClean="0">
              <a:hlinkClick r:id="rId2"/>
            </a:endParaRPr>
          </a:p>
          <a:p>
            <a:endParaRPr lang="pt-BR" u="sng" dirty="0">
              <a:hlinkClick r:id="rId2"/>
            </a:endParaRPr>
          </a:p>
          <a:p>
            <a:endParaRPr lang="pt-BR" u="sng" dirty="0" smtClean="0">
              <a:hlinkClick r:id="rId2"/>
            </a:endParaRPr>
          </a:p>
          <a:p>
            <a:r>
              <a:rPr lang="pt-BR" u="sng" dirty="0" smtClean="0">
                <a:hlinkClick r:id="rId2"/>
              </a:rPr>
              <a:t>https</a:t>
            </a:r>
            <a:r>
              <a:rPr lang="pt-BR" u="sng" dirty="0">
                <a:hlinkClick r:id="rId2"/>
              </a:rPr>
              <a:t>://www.youtube.com/watch?v=q4f5WkXifew&amp;feature=youtu.be</a:t>
            </a:r>
            <a:r>
              <a:rPr lang="pt-BR" dirty="0"/>
              <a:t>          Assistência social </a:t>
            </a:r>
            <a:r>
              <a:rPr lang="pt-BR" dirty="0" smtClean="0"/>
              <a:t>– vídeo</a:t>
            </a:r>
          </a:p>
          <a:p>
            <a:pPr algn="just"/>
            <a:r>
              <a:rPr lang="pt-BR" b="1" dirty="0"/>
              <a:t>Após assistir ao vídeo e compreender um pouco mais sobre a Assistência Social como política pública, você pode estar se perguntando: e o que isso quer dizer?</a:t>
            </a:r>
          </a:p>
          <a:p>
            <a:endParaRPr lang="pt-BR" dirty="0"/>
          </a:p>
        </p:txBody>
      </p:sp>
    </p:spTree>
    <p:extLst>
      <p:ext uri="{BB962C8B-B14F-4D97-AF65-F5344CB8AC3E}">
        <p14:creationId xmlns:p14="http://schemas.microsoft.com/office/powerpoint/2010/main" val="377331570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É possível afirmar que a avaliação é um processo contínuo de busca de melhoria do próprio Plano, socializando e publicitando a reflexão dos seus objetivos, estratégias e resultados. Incluir os participantes da elaboração do PEP/SUAS, assim como o seu público-alvo, no intuito de propiciar o fortalecimento da autoestima, de sua capacidade de decisão, bem como a transformação da vivência de seus problemas em busca de soluções. Desse modo, o próprio processo de avaliação torna-se também um instrumento de educação permanente</a:t>
            </a:r>
            <a:r>
              <a:rPr lang="pt-BR" dirty="0" smtClean="0"/>
              <a:t>.</a:t>
            </a:r>
          </a:p>
          <a:p>
            <a:r>
              <a:rPr lang="pt-BR" dirty="0"/>
              <a:t>QUADRO SALVO  EM  MINHAS  IMAGENS. VER </a:t>
            </a:r>
            <a:r>
              <a:rPr lang="pt-BR" dirty="0" smtClean="0"/>
              <a:t>.</a:t>
            </a:r>
            <a:endParaRPr lang="pt-BR" dirty="0"/>
          </a:p>
        </p:txBody>
      </p:sp>
    </p:spTree>
    <p:extLst>
      <p:ext uri="{BB962C8B-B14F-4D97-AF65-F5344CB8AC3E}">
        <p14:creationId xmlns:p14="http://schemas.microsoft.com/office/powerpoint/2010/main" val="426162860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Poderá ser feita a avaliação específica ao final de cada ação de educação permanente, considerando o cumprimento dos seus objetivos e metas, bem como o grau de satisfação dos participantes.</a:t>
            </a:r>
          </a:p>
          <a:p>
            <a:pPr marL="0" indent="0">
              <a:buNone/>
            </a:pPr>
            <a:endParaRPr lang="pt-BR" dirty="0"/>
          </a:p>
          <a:p>
            <a:r>
              <a:rPr lang="pt-BR" dirty="0"/>
              <a:t>Neste sentido serão analisados os objetivos, metas e depoimentos dos participantes e/ou dos facilitadores, utilizando-se como instrumental os projetos específicos e formulários de avaliação.</a:t>
            </a:r>
          </a:p>
          <a:p>
            <a:pPr marL="0" indent="0">
              <a:buNone/>
            </a:pPr>
            <a:endParaRPr lang="pt-BR" dirty="0"/>
          </a:p>
          <a:p>
            <a:r>
              <a:rPr lang="pt-BR" dirty="0"/>
              <a:t>QUADRO  SALVO  EM  MINHAS  IMAGENS.</a:t>
            </a:r>
          </a:p>
        </p:txBody>
      </p:sp>
    </p:spTree>
    <p:extLst>
      <p:ext uri="{BB962C8B-B14F-4D97-AF65-F5344CB8AC3E}">
        <p14:creationId xmlns:p14="http://schemas.microsoft.com/office/powerpoint/2010/main" val="36670813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Movimento 4 – Monitoramento e Avaliação</a:t>
            </a:r>
          </a:p>
        </p:txBody>
      </p:sp>
      <p:sp>
        <p:nvSpPr>
          <p:cNvPr id="3" name="Espaço Reservado para Conteúdo 2"/>
          <p:cNvSpPr>
            <a:spLocks noGrp="1"/>
          </p:cNvSpPr>
          <p:nvPr>
            <p:ph idx="1"/>
          </p:nvPr>
        </p:nvSpPr>
        <p:spPr/>
        <p:txBody>
          <a:bodyPr/>
          <a:lstStyle/>
          <a:p>
            <a:r>
              <a:rPr lang="pt-BR" dirty="0"/>
              <a:t>Como instrumentos de avaliação, serão utilizados os relatórios de gestão, relatórios de monitoramento e assessoria, relatórios sobre as capacitações, formulários de avaliação dos participantes dos cursos e ainda os relatórios dos Encontros dos Trabalhadores do SUAS. As avaliações do PEP/SUAS também poderão ser realizadas em oficinas, reuniões ou Encontros de Trabalhadores, no sentido de proporcionar a mais ampla participação dos envolvidos nas ações desse Plano.</a:t>
            </a:r>
          </a:p>
        </p:txBody>
      </p:sp>
    </p:spTree>
    <p:extLst>
      <p:ext uri="{BB962C8B-B14F-4D97-AF65-F5344CB8AC3E}">
        <p14:creationId xmlns:p14="http://schemas.microsoft.com/office/powerpoint/2010/main" val="42267607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Chegamos ao final da Aula 2! Espero que tenham gostado de mais esta aula.</a:t>
            </a:r>
          </a:p>
          <a:p>
            <a:r>
              <a:rPr lang="pt-BR" dirty="0"/>
              <a:t>Eu gostei muito. Aprendemos muitas coisas que iremos colocar em prática no nosso município para elaborar o Plano de Educação Permanente!</a:t>
            </a:r>
          </a:p>
          <a:p>
            <a:r>
              <a:rPr lang="pt-BR" dirty="0"/>
              <a:t>Eu também gostei muito desta aula quero colocar em prática o que aprendemos o mais rápido possível, </a:t>
            </a:r>
            <a:r>
              <a:rPr lang="pt-BR" dirty="0" err="1"/>
              <a:t>Gaby</a:t>
            </a:r>
            <a:r>
              <a:rPr lang="pt-BR" dirty="0"/>
              <a:t>!</a:t>
            </a:r>
          </a:p>
          <a:p>
            <a:r>
              <a:rPr lang="pt-BR" dirty="0"/>
              <a:t>Que ótimo! </a:t>
            </a:r>
            <a:r>
              <a:rPr lang="pt-BR"/>
              <a:t>Então vamos seguir para a Aula 3: Conhecendo o Documento Norteador para a elaboração do PEP/SUAS a última aula do nosso curso.</a:t>
            </a:r>
          </a:p>
        </p:txBody>
      </p:sp>
    </p:spTree>
    <p:extLst>
      <p:ext uri="{BB962C8B-B14F-4D97-AF65-F5344CB8AC3E}">
        <p14:creationId xmlns:p14="http://schemas.microsoft.com/office/powerpoint/2010/main" val="5948926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b="1" dirty="0"/>
              <a:t>Aula 3: Conhecendo o Documento Norteador para a elaboração do PEP/SUAS</a:t>
            </a:r>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b="1" dirty="0"/>
              <a:t>Vamos iniciar a Aula 3 do nosso curso: Conhecendo o Documento Norteador para a elaboração do PEP/SUAS. Relembre o objetivo desta aula</a:t>
            </a:r>
          </a:p>
          <a:p>
            <a:pPr marL="0" indent="0" algn="just">
              <a:buNone/>
            </a:pPr>
            <a:r>
              <a:rPr lang="pt-BR" b="1" dirty="0"/>
              <a:t>Objetivo: Apresentar uma sugestão de documento norteador para elaboração do PEP/SUAS, que irá auxiliar na organização das informações que devem estar contidas no seu Plano de Educação Permanente do SUAS.</a:t>
            </a:r>
          </a:p>
          <a:p>
            <a:pPr marL="0" indent="0" algn="just">
              <a:buNone/>
            </a:pPr>
            <a:r>
              <a:rPr lang="pt-BR" b="1" dirty="0"/>
              <a:t>Que ótimo, </a:t>
            </a:r>
            <a:r>
              <a:rPr lang="pt-BR" b="1" dirty="0" err="1"/>
              <a:t>Gaby</a:t>
            </a:r>
            <a:r>
              <a:rPr lang="pt-BR" b="1" dirty="0"/>
              <a:t>! Vou ficar bem atento, pois poderei refletir, anotar e organizar as informações necessárias considerando a realidade do meu município para a próxima reunião do Núcleo Educação Permanente.</a:t>
            </a:r>
          </a:p>
          <a:p>
            <a:pPr marL="0" indent="0" algn="just">
              <a:buNone/>
            </a:pPr>
            <a:r>
              <a:rPr lang="pt-BR" b="1" dirty="0"/>
              <a:t>Como descrito no objetivo apresentado, o Documento Norteador poderá orientá-lo na elaboração do PEP do seu território, permitindo o seu registro e a sua sistematização. </a:t>
            </a:r>
          </a:p>
        </p:txBody>
      </p:sp>
    </p:spTree>
    <p:extLst>
      <p:ext uri="{BB962C8B-B14F-4D97-AF65-F5344CB8AC3E}">
        <p14:creationId xmlns:p14="http://schemas.microsoft.com/office/powerpoint/2010/main" val="138016111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000" b="1" dirty="0"/>
              <a:t>Eu também vou ficar atento, pois esta aula vai contribuir muito para compreendermos como pode ser na prática a elaboração do nosso </a:t>
            </a:r>
            <a:r>
              <a:rPr lang="pt-BR" sz="2000" b="1" dirty="0" smtClean="0"/>
              <a:t>Plano - Muito </a:t>
            </a:r>
            <a:r>
              <a:rPr lang="pt-BR" sz="2000" b="1" dirty="0"/>
              <a:t>bem! Então, vamos em frente! A partir de agora, vamos conhecer como o Documento Norteador está organizado.</a:t>
            </a:r>
          </a:p>
          <a:p>
            <a:r>
              <a:rPr lang="pt-BR" sz="2000" b="1" dirty="0"/>
              <a:t>Fundamentação do Plano</a:t>
            </a:r>
            <a:br>
              <a:rPr lang="pt-BR" sz="2000" b="1" dirty="0"/>
            </a:br>
            <a:r>
              <a:rPr lang="pt-BR" sz="2000" b="1" dirty="0"/>
              <a:t>2-Identificação</a:t>
            </a:r>
            <a:br>
              <a:rPr lang="pt-BR" sz="2000" b="1" dirty="0"/>
            </a:br>
            <a:r>
              <a:rPr lang="pt-BR" sz="2000" b="1" dirty="0"/>
              <a:t>3-Objetivos</a:t>
            </a:r>
            <a:br>
              <a:rPr lang="pt-BR" sz="2000" b="1" dirty="0"/>
            </a:br>
            <a:r>
              <a:rPr lang="pt-BR" sz="2000" b="1" dirty="0"/>
              <a:t>4-Diagnóstico do Sistema Único de Assistência Social - no território</a:t>
            </a:r>
            <a:br>
              <a:rPr lang="pt-BR" sz="2000" b="1" dirty="0"/>
            </a:br>
            <a:r>
              <a:rPr lang="pt-BR" sz="2000" b="1" dirty="0"/>
              <a:t>5-Levantamento de Necessidades de Formação e Capacitação</a:t>
            </a:r>
            <a:br>
              <a:rPr lang="pt-BR" sz="2000" b="1" dirty="0"/>
            </a:br>
            <a:r>
              <a:rPr lang="pt-BR" sz="2000" b="1" dirty="0"/>
              <a:t>6-Definição das Ações de Educação Permanente</a:t>
            </a:r>
            <a:br>
              <a:rPr lang="pt-BR" sz="2000" b="1" dirty="0"/>
            </a:br>
            <a:r>
              <a:rPr lang="pt-BR" sz="2000" b="1" dirty="0"/>
              <a:t>7-Orçamento</a:t>
            </a:r>
            <a:br>
              <a:rPr lang="pt-BR" sz="2000" b="1" dirty="0"/>
            </a:br>
            <a:r>
              <a:rPr lang="pt-BR" sz="2000" b="1" dirty="0"/>
              <a:t>8-Monitoramento </a:t>
            </a:r>
            <a:br>
              <a:rPr lang="pt-BR" sz="2000" b="1" dirty="0"/>
            </a:br>
            <a:r>
              <a:rPr lang="pt-BR" sz="2000" b="1" dirty="0"/>
              <a:t>9-Avaliação</a:t>
            </a:r>
          </a:p>
          <a:p>
            <a:r>
              <a:rPr lang="pt-BR" sz="2000" b="1" dirty="0"/>
              <a:t>Preste atenção!</a:t>
            </a:r>
            <a:br>
              <a:rPr lang="pt-BR" sz="2000" b="1" dirty="0"/>
            </a:br>
            <a:r>
              <a:rPr lang="pt-BR" sz="2000" b="1" dirty="0"/>
              <a:t>Agora vamos navegar por cada um dos campos desse documento.</a:t>
            </a:r>
          </a:p>
          <a:p>
            <a:pPr marL="0" indent="0">
              <a:buNone/>
            </a:pPr>
            <a:endParaRPr lang="pt-BR" sz="2000" b="1" dirty="0"/>
          </a:p>
        </p:txBody>
      </p:sp>
    </p:spTree>
    <p:extLst>
      <p:ext uri="{BB962C8B-B14F-4D97-AF65-F5344CB8AC3E}">
        <p14:creationId xmlns:p14="http://schemas.microsoft.com/office/powerpoint/2010/main" val="24796690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pPr algn="just"/>
            <a:r>
              <a:rPr lang="pt-BR" b="1" dirty="0"/>
              <a:t> FUNDAMENTAÇÃO - Neste campo, é apresentada a legislação do SUAS que fundamenta o Plano de Educação Permanente, com referência a normativas, tais como: PNEP-SUAS, NOB-RH/SUAS, NOB-SUAS, orientações técnicas para execução dos serviços, programas, projetos e benefícios, bem como as legislações estaduais ou municipais que organizam o sistema local de assistência social, incluindo a apresentação do processo de elaboração do PEP/SUAS.</a:t>
            </a:r>
          </a:p>
          <a:p>
            <a:pPr algn="just"/>
            <a:r>
              <a:rPr lang="pt-BR" b="1" dirty="0"/>
              <a:t>INDENTIFICAÇÃO - Neste campo, são registradas todas as informações de identificação do estado, do Distrito Federal ou do município responsável pela elaboração do Plano de Educação Permanente</a:t>
            </a:r>
          </a:p>
          <a:p>
            <a:pPr algn="just"/>
            <a:r>
              <a:rPr lang="pt-BR" b="1" dirty="0"/>
              <a:t>QUATRO DE INDENTIFICAÇÃO SALVO   NAS  MINHAS  IMAGENS.</a:t>
            </a:r>
          </a:p>
        </p:txBody>
      </p:sp>
    </p:spTree>
    <p:extLst>
      <p:ext uri="{BB962C8B-B14F-4D97-AF65-F5344CB8AC3E}">
        <p14:creationId xmlns:p14="http://schemas.microsoft.com/office/powerpoint/2010/main" val="25682746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r>
              <a:rPr lang="pt-BR" b="1" dirty="0"/>
              <a:t>Neste campo, são apresentados os objetivos geral e específicos do Plano de Educação Permanente</a:t>
            </a:r>
          </a:p>
          <a:p>
            <a:pPr algn="just"/>
            <a:r>
              <a:rPr lang="pt-BR" b="1" dirty="0"/>
              <a:t>Relembre as orientações sobre os objetivos geral e específicos apresentadas na Aula 2.</a:t>
            </a:r>
          </a:p>
          <a:p>
            <a:pPr algn="just"/>
            <a:r>
              <a:rPr lang="pt-BR" b="1" dirty="0"/>
              <a:t>DIAGNÓSTICO - O quarto campo contempla o Diagnóstico do SUAS no território! Este é o Movimento 1 visto na Aula 2. Caso deseje relembrar as orientações dadas sobre este conteúdo reveja-o na Aula 2.</a:t>
            </a:r>
          </a:p>
          <a:p>
            <a:pPr algn="just"/>
            <a:r>
              <a:rPr lang="pt-BR" b="1" dirty="0"/>
              <a:t>Preste atenção!</a:t>
            </a:r>
            <a:br>
              <a:rPr lang="pt-BR" b="1" dirty="0"/>
            </a:br>
            <a:r>
              <a:rPr lang="pt-BR" b="1" dirty="0"/>
              <a:t>Agora vamos navegar por cada um dos campos desse documento.</a:t>
            </a:r>
          </a:p>
          <a:p>
            <a:pPr marL="0" indent="0">
              <a:buNone/>
            </a:pPr>
            <a:endParaRPr lang="pt-BR" dirty="0"/>
          </a:p>
        </p:txBody>
      </p:sp>
    </p:spTree>
    <p:extLst>
      <p:ext uri="{BB962C8B-B14F-4D97-AF65-F5344CB8AC3E}">
        <p14:creationId xmlns:p14="http://schemas.microsoft.com/office/powerpoint/2010/main" val="6967040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algn="just"/>
            <a:r>
              <a:rPr lang="pt-BR" b="1" dirty="0"/>
              <a:t>LEVANTAMENTO - O campo 5 do Documento Norteador refere-se ao Levantamento de Necessidades de Formação e Capacitação. Você já estudou sobre este Movimento na Aula 2. Caso queira relembrar este conteúdo reveja-o na Aula 2.</a:t>
            </a:r>
          </a:p>
          <a:p>
            <a:pPr algn="just"/>
            <a:r>
              <a:rPr lang="pt-BR" b="1" dirty="0"/>
              <a:t>DEFINIÇÃO DAS AÇÕES - O campo 6 é referente à Definição das Ações de Educação Permanente. Este é o Movimento 3 apresentado na Aula 2. Você pode relembrá-lo revendo este conteúdo na Aula 2.</a:t>
            </a:r>
          </a:p>
          <a:p>
            <a:pPr algn="just"/>
            <a:r>
              <a:rPr lang="pt-BR" b="1" dirty="0"/>
              <a:t>ORÇAMENTO - Neste campo, é apresentada a síntese das ações de gestão, formação e capacitação previstas para execução do Plano de Educação Permanente. Devem ser apresentados, no mínimo: período previsto para execução do Plano; custo estimado de cada ação; origem do financiamento. </a:t>
            </a:r>
          </a:p>
        </p:txBody>
      </p:sp>
    </p:spTree>
    <p:extLst>
      <p:ext uri="{BB962C8B-B14F-4D97-AF65-F5344CB8AC3E}">
        <p14:creationId xmlns:p14="http://schemas.microsoft.com/office/powerpoint/2010/main" val="32512380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b="1" dirty="0"/>
              <a:t> AÇÃO DE EDUCAÇÃO - Apresentar a ação pelo tipo de estratégia a ser desenvolvida (formação ou capacitação)</a:t>
            </a:r>
          </a:p>
          <a:p>
            <a:r>
              <a:rPr lang="pt-BR" b="1" dirty="0"/>
              <a:t>BENEFICIO DA AÇÃO - Indicar o beneficiário direto da ação – para o estado, indicar os municípios. Para os municípios, indicar as equipes, </a:t>
            </a:r>
            <a:r>
              <a:rPr lang="pt-BR" b="1" dirty="0" err="1"/>
              <a:t>equipamentose</a:t>
            </a:r>
            <a:r>
              <a:rPr lang="pt-BR" b="1" dirty="0"/>
              <a:t> serviços)</a:t>
            </a:r>
          </a:p>
          <a:p>
            <a:r>
              <a:rPr lang="pt-BR" b="1" dirty="0"/>
              <a:t>META FISÍCA - Relacionar o número e os beneficiários da ação (exemplo: X equipes de referência do CRAS X do município Y; X equipes de gestão do estado, com Z técnicos de nível superior; X trabalhadores; X</a:t>
            </a:r>
          </a:p>
          <a:p>
            <a:r>
              <a:rPr lang="pt-BR" b="1" dirty="0"/>
              <a:t>ESTIMATIVA - Adotar critério único para os custos das ações do PLANO, em reais.</a:t>
            </a:r>
          </a:p>
        </p:txBody>
      </p:sp>
    </p:spTree>
    <p:extLst>
      <p:ext uri="{BB962C8B-B14F-4D97-AF65-F5344CB8AC3E}">
        <p14:creationId xmlns:p14="http://schemas.microsoft.com/office/powerpoint/2010/main" val="162845683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7614</Words>
  <Application>Microsoft Office PowerPoint</Application>
  <PresentationFormat>Widescreen</PresentationFormat>
  <Paragraphs>384</Paragraphs>
  <Slides>111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111</vt:i4>
      </vt:variant>
    </vt:vector>
  </HeadingPairs>
  <TitlesOfParts>
    <vt:vector size="115" baseType="lpstr">
      <vt:lpstr>Arial</vt:lpstr>
      <vt:lpstr>Calibri</vt:lpstr>
      <vt:lpstr>Calibri Light</vt:lpstr>
      <vt:lpstr>Tema do Office</vt:lpstr>
      <vt:lpstr>Educação Permanente do SUAS (PNEP/SUAS) </vt:lpstr>
      <vt:lpstr>Apresentação. </vt:lpstr>
      <vt:lpstr>Apresentação</vt:lpstr>
      <vt:lpstr>Apresentação </vt:lpstr>
      <vt:lpstr>Apresentação</vt:lpstr>
      <vt:lpstr> Personagem para conhecê-lo.  </vt:lpstr>
      <vt:lpstr>Aula 01 - Contextualizando a Política Nacional de Educação Permanente do SUAS. </vt:lpstr>
      <vt:lpstr>Aula 01 - Contextualizando a Política Nacional de Educação Permanente do SUAS</vt:lpstr>
      <vt:lpstr>VIDEO </vt:lpstr>
      <vt:lpstr>Aula 01 - Contextualizando a Política Nacional de Educação Permanente do SUAS</vt:lpstr>
      <vt:lpstr>Aula 01 - Contextualizando a Política Nacional de Educação Permanente do SUAS</vt:lpstr>
      <vt:lpstr>Aula 01 - Contextualizando a Política Nacional de Educação Permanente do SUAS</vt:lpstr>
      <vt:lpstr>Aula 01 - Contextualizando a Política Nacional de Educação Permanente do SUAS</vt:lpstr>
      <vt:lpstr>Aula 01 - Contextualizando a Política Nacional de Educação Permanente do SUAS</vt:lpstr>
      <vt:lpstr>Aula 01 - Contextualizando a Política Nacional de Educação Permanente do SUAS</vt:lpstr>
      <vt:lpstr> Aula 01 - Contextualizando a Política Nacional de Educação Permanente do SUAS </vt:lpstr>
      <vt:lpstr>A importância da Educação Permanente para o SUAS</vt:lpstr>
      <vt:lpstr>A importância da Educação Permanente para o SUAS</vt:lpstr>
      <vt:lpstr>A importância da Educação Permanente para o SUAS</vt:lpstr>
      <vt:lpstr>A importância da Educação Permanente para o SUAS</vt:lpstr>
      <vt:lpstr>A importância da Educação Permanente para o SUAS</vt:lpstr>
      <vt:lpstr>A importância da Educação Permanente para o SUAS</vt:lpstr>
      <vt:lpstr>A importância da Educação Permanente para o SUAS</vt:lpstr>
      <vt:lpstr>A importância da Educação Permanente para o SUAS</vt:lpstr>
      <vt:lpstr>Percursos formativos previstos na PNEP/SUAS</vt:lpstr>
      <vt:lpstr>Percursos formativos previstos na PNEP/SUAS</vt:lpstr>
      <vt:lpstr>Organização das ações de formação e capacitação</vt:lpstr>
      <vt:lpstr>Organização das ações de formação e capacitação</vt:lpstr>
      <vt:lpstr>Semeando a Cultura da Educação Permanente do SUAS</vt:lpstr>
      <vt:lpstr>Aula 01 - Contextualizando a Política Nacional de Educação Permanente do SUAS</vt:lpstr>
      <vt:lpstr>Aula 2 – Construindo o Plano de Educação Permanente (PEP/SUAS)</vt:lpstr>
      <vt:lpstr>O que é planejar e como planejar  </vt:lpstr>
      <vt:lpstr>Iniciar a construção dos Planos de Assistência Social incluindo as ações de formação e capacitação considerando os Planos de Educação Permanente e a PNAS.</vt:lpstr>
      <vt:lpstr>Iniciar a construção dos Planos de Assistência Social incluindo as ações de formação e capacitação considerando os Planos de Educação Permanente e a PNAS.</vt:lpstr>
      <vt:lpstr>O que é planejar e como planejar</vt:lpstr>
      <vt:lpstr>O que é um plano</vt:lpstr>
      <vt:lpstr>Relembrando os objetivos da PNEP/SUAS</vt:lpstr>
      <vt:lpstr>O que é o PEP/SUAS</vt:lpstr>
      <vt:lpstr>O que é o PEP/SUAS</vt:lpstr>
      <vt:lpstr>Objetivos do PEP/SUAS</vt:lpstr>
      <vt:lpstr>OBJETIVO GERAL</vt:lpstr>
      <vt:lpstr>OBJETIVOS ESPECÍFICOS</vt:lpstr>
      <vt:lpstr>Como se constrói o Plano de Educação Permanente do SUAS</vt:lpstr>
      <vt:lpstr>Descentralizada</vt:lpstr>
      <vt:lpstr>A partir das necessidades locais A partir das necessidades locais Como se constrói o Plano de Educação Permanente do SUAS </vt:lpstr>
      <vt:lpstr>Apresentação do PowerPoint</vt:lpstr>
      <vt:lpstr>Apresentação do PowerPoint</vt:lpstr>
      <vt:lpstr>Núcleo de Educação Permanente</vt:lpstr>
      <vt:lpstr>Núcleo de Educação Permanente</vt:lpstr>
      <vt:lpstr>Núcleo de Educação Permanente</vt:lpstr>
      <vt:lpstr>Núcleo de Educação Permanente.</vt:lpstr>
      <vt:lpstr>Núcleo de Educação Permanente</vt:lpstr>
      <vt:lpstr>Movimento 1 - Diagnóstico do Sistema Único de Assistência Social no território</vt:lpstr>
      <vt:lpstr>Movimento 1 - Diagnóstico do Sistema Único de Assistência Social no território</vt:lpstr>
      <vt:lpstr>Movimento 1 - Diagnóstico do Sistema Único de Assistência Social no território</vt:lpstr>
      <vt:lpstr>Movimento 2 - Levantamento de Necessidades de Formação e Capacitação.</vt:lpstr>
      <vt:lpstr>Movimento 2 - Levantamento de Necessidades de Formação e Capacitação</vt:lpstr>
      <vt:lpstr>Movimento 2 - Levantamento de Necessidades de Formação e Capacitação</vt:lpstr>
      <vt:lpstr>Movimento 2 - Levantamento de Necessidades de Formação e Capacitação.</vt:lpstr>
      <vt:lpstr>Movimento 2 - Levantamento de Necessidades de Formação e Capacitação.</vt:lpstr>
      <vt:lpstr> Movimento 2 - Levantamento de Necessidades de Formação e Capacitação  </vt:lpstr>
      <vt:lpstr> Aprendizagem Baseada em Problemas  (Problem Based Learning - PBL)</vt:lpstr>
      <vt:lpstr>Apresentação do PowerPoint</vt:lpstr>
      <vt:lpstr>Apresentação do PowerPoint</vt:lpstr>
      <vt:lpstr>Movimento 3 – Definição das Ações de Formação e Capacitação</vt:lpstr>
      <vt:lpstr>Apresentação do PowerPoint</vt:lpstr>
      <vt:lpstr> Movimento 3 – Definição das Ações de Formação e Capacitação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Já, os tipos de ações de Capacitação são três: Capacitação Introdutória, Capacitação de Atualização e Supervisão Técnica.</vt:lpstr>
      <vt:lpstr>Apresentação do PowerPoint</vt:lpstr>
      <vt:lpstr>Apresentação do PowerPoint</vt:lpstr>
      <vt:lpstr>Apresentação do PowerPoint</vt:lpstr>
      <vt:lpstr>Movimento 3 – Definição das Ações de Formação e Capacitação</vt:lpstr>
      <vt:lpstr>Apresentação do PowerPoint</vt:lpstr>
      <vt:lpstr>Apresentação do PowerPoint</vt:lpstr>
      <vt:lpstr>Apresentação do PowerPoint</vt:lpstr>
      <vt:lpstr>Movimento 4 – Monitoramento e Avaliação</vt:lpstr>
      <vt:lpstr>Movimento 4 – Monitoramento e Avaliação Monitoramento</vt:lpstr>
      <vt:lpstr>Apresentação do PowerPoint</vt:lpstr>
      <vt:lpstr>Movimento 4 – Monitoramento e Avaliação Monitoramento</vt:lpstr>
      <vt:lpstr>Apresentação do PowerPoint</vt:lpstr>
      <vt:lpstr>Apresentação do PowerPoint</vt:lpstr>
      <vt:lpstr>Apresentação do PowerPoint</vt:lpstr>
      <vt:lpstr>Apresentação do PowerPoint</vt:lpstr>
      <vt:lpstr>Apresentação do PowerPoint</vt:lpstr>
      <vt:lpstr>Movimento 4 – Monitoramento e Avaliação</vt:lpstr>
      <vt:lpstr>Apresentação do PowerPoint</vt:lpstr>
      <vt:lpstr>Aula 3: Conhecendo o Documento Norteador para a elaboração do PEP/SUAS</vt:lpstr>
      <vt:lpstr>Apresentação do PowerPoint</vt:lpstr>
      <vt:lpstr>Apresentação do PowerPoint</vt:lpstr>
      <vt:lpstr>Apresentação do PowerPoint</vt:lpstr>
      <vt:lpstr>Apresentação do PowerPoint</vt:lpstr>
      <vt:lpstr>Apresentação do PowerPoint</vt:lpstr>
      <vt:lpstr>Apresentação do PowerPoint</vt:lpstr>
      <vt:lpstr>Aula 3: Conhecendo o Documento Norteador para a elaboração do PEP/SUAS</vt:lpstr>
      <vt:lpstr>Os sete passos.</vt:lpstr>
      <vt:lpstr>O que são os sete passos?</vt:lpstr>
      <vt:lpstr>1 - Esclarecer os termos difíceis</vt:lpstr>
      <vt:lpstr>2- Listar os problemas</vt:lpstr>
      <vt:lpstr>3- Discussão dos problemas (Brain storm)</vt:lpstr>
      <vt:lpstr>4- Resumir</vt:lpstr>
      <vt:lpstr>5 - Formulação dos objetivos de aprendizado</vt:lpstr>
      <vt:lpstr>6 - Busca de informações</vt:lpstr>
      <vt:lpstr>7- Retorno, integração das informações e resolução do caso.</vt:lpstr>
      <vt:lpstr>RESUMO DOS 7 PASSOS.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Educação Permanente do SUAS (PNEP/SUAS)</dc:title>
  <dc:creator>Acer</dc:creator>
  <cp:lastModifiedBy>Acer</cp:lastModifiedBy>
  <cp:revision>21</cp:revision>
  <dcterms:created xsi:type="dcterms:W3CDTF">2018-05-30T11:22:27Z</dcterms:created>
  <dcterms:modified xsi:type="dcterms:W3CDTF">2018-05-30T15:11:14Z</dcterms:modified>
</cp:coreProperties>
</file>