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71" r:id="rId9"/>
    <p:sldId id="272" r:id="rId10"/>
    <p:sldId id="273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37E-B0C3-4E05-875B-F0EDBB8EC5D1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7A24-A876-41BB-9F3A-3BD44F314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21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37E-B0C3-4E05-875B-F0EDBB8EC5D1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7A24-A876-41BB-9F3A-3BD44F314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284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37E-B0C3-4E05-875B-F0EDBB8EC5D1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7A24-A876-41BB-9F3A-3BD44F31412F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1876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37E-B0C3-4E05-875B-F0EDBB8EC5D1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7A24-A876-41BB-9F3A-3BD44F314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666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37E-B0C3-4E05-875B-F0EDBB8EC5D1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7A24-A876-41BB-9F3A-3BD44F31412F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611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37E-B0C3-4E05-875B-F0EDBB8EC5D1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7A24-A876-41BB-9F3A-3BD44F314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8544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37E-B0C3-4E05-875B-F0EDBB8EC5D1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7A24-A876-41BB-9F3A-3BD44F314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6970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37E-B0C3-4E05-875B-F0EDBB8EC5D1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7A24-A876-41BB-9F3A-3BD44F314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0925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37E-B0C3-4E05-875B-F0EDBB8EC5D1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7A24-A876-41BB-9F3A-3BD44F314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4199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37E-B0C3-4E05-875B-F0EDBB8EC5D1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7A24-A876-41BB-9F3A-3BD44F314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9256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37E-B0C3-4E05-875B-F0EDBB8EC5D1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7A24-A876-41BB-9F3A-3BD44F314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584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37E-B0C3-4E05-875B-F0EDBB8EC5D1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7A24-A876-41BB-9F3A-3BD44F314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829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37E-B0C3-4E05-875B-F0EDBB8EC5D1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7A24-A876-41BB-9F3A-3BD44F314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899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37E-B0C3-4E05-875B-F0EDBB8EC5D1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7A24-A876-41BB-9F3A-3BD44F314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931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37E-B0C3-4E05-875B-F0EDBB8EC5D1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7A24-A876-41BB-9F3A-3BD44F314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2027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37E-B0C3-4E05-875B-F0EDBB8EC5D1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47A24-A876-41BB-9F3A-3BD44F314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5225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6A37E-B0C3-4E05-875B-F0EDBB8EC5D1}" type="datetimeFigureOut">
              <a:rPr lang="pt-BR" smtClean="0"/>
              <a:t>23/08/2018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A47A24-A876-41BB-9F3A-3BD44F3141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61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  <p:sldLayoutId id="2147483760" r:id="rId14"/>
    <p:sldLayoutId id="2147483761" r:id="rId15"/>
    <p:sldLayoutId id="214748376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erencianacional.files.wordpress.com/2014/02/cnas-2014-009-15-04-2014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NUEP /SUAS / REGIONAL.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826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Consolidar referências teóricas, técnicas e ético-políticas na Assistência Social a partir da aproximação entre a gestão do SUAS, o provimento dos serviços e benefícios e instituições de ensino, pesquisa e extensão, potencializando a produção, sistematização e disseminação de conhecimentos.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154673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Contextualizando a Política Nacional</a:t>
            </a:r>
            <a:br>
              <a:rPr lang="pt-BR" b="1" dirty="0" smtClean="0"/>
            </a:br>
            <a:r>
              <a:rPr lang="pt-BR" b="1" dirty="0" smtClean="0"/>
              <a:t>de Educação Permanente do SUAS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1995 -Deliberações: Que o CNAS e a SAS promovam (...) programas de capacitação (...) para conselheiros (...) e para gestores dos Fundos, bem como formulem uma política para qualificação sistemática e continuada de recursos humanos na área da Assistência Social. Garantia da qualificação técnica permanente dos executores dos programas sociais (...) assegurando a presença de profissionais tecnicamente capacitados.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81420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/>
              <a:t>2001 - Deliberação: Elaborar e implementar uma política nacional de capacitação continuada (...) nas três esferas de governo, financiada com recursos do FNAS (...) e executada de forma descentralizada e regionalizada.</a:t>
            </a:r>
          </a:p>
          <a:p>
            <a:pPr algn="just"/>
            <a:r>
              <a:rPr lang="pt-BR" b="1" dirty="0" smtClean="0"/>
              <a:t>2003 - Deliberação: Elaborar e implementar, (...) uma política nacional de capacitação continuada,(...) financiada com recursos dos fundos de Assistência Social, (...) nas três esferas de governo, estimulando a criação de núcleos locais e regionais.</a:t>
            </a:r>
          </a:p>
          <a:p>
            <a:pPr algn="just"/>
            <a:r>
              <a:rPr lang="pt-BR" b="1" dirty="0" smtClean="0"/>
              <a:t>2005 -Deliberação: Implantar e implementar política de capacitação continuada, (...) orientada por princípios éticos, políticos e profissionais, para garantir atendimento de qualidade na assistência social enquanto política pública.</a:t>
            </a:r>
          </a:p>
          <a:p>
            <a:pPr algn="just"/>
            <a:r>
              <a:rPr lang="pt-BR" b="1" dirty="0" smtClean="0"/>
              <a:t>2007 - Deliberação: Capacitar os conselheiros e fortalecer, potencializar e reforçar a autonomia de 100% dos Conselhos de Assistência Social e Conselhos de Direitos, na perspectiva do exercício do controle social e da participação popular.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7448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b="1" dirty="0" smtClean="0"/>
              <a:t>2009 - Deliberações: Promover capacitação continuada, (...) </a:t>
            </a:r>
            <a:r>
              <a:rPr lang="pt-BR" b="1" dirty="0" err="1" smtClean="0"/>
              <a:t>cofinanciada</a:t>
            </a:r>
            <a:r>
              <a:rPr lang="pt-BR" b="1" dirty="0" smtClean="0"/>
              <a:t> pelas três esferas de governo, como forma de viabilizar o </a:t>
            </a:r>
            <a:r>
              <a:rPr lang="pt-BR" b="1" dirty="0" err="1" smtClean="0"/>
              <a:t>empoderamento</a:t>
            </a:r>
            <a:r>
              <a:rPr lang="pt-BR" b="1" dirty="0" smtClean="0"/>
              <a:t> destes atores no exercício da participação e do controle social e permitir a troca de experiências na execução da política de assistência social. Promover capacitação permanente, com o </a:t>
            </a:r>
            <a:r>
              <a:rPr lang="pt-BR" b="1" dirty="0" err="1" smtClean="0"/>
              <a:t>cofinanciamento</a:t>
            </a:r>
            <a:r>
              <a:rPr lang="pt-BR" b="1" dirty="0" smtClean="0"/>
              <a:t> nas três esferas de governo, (...) respeitando as diferenças regionais, a serem realizadas em âmbito municipal e/ou regional, em interface com as demais políticas públicas.</a:t>
            </a:r>
          </a:p>
          <a:p>
            <a:pPr algn="just"/>
            <a:r>
              <a:rPr lang="pt-BR" b="1" dirty="0" smtClean="0"/>
              <a:t>2011 - Deliberações: Constituir uma Política de Capacitação Continuada, de acordo com a NOB-RH/SUAS, com recursos da União, estados, Distrito Federal e municípios, (...) orientando-se pelo princípio da profissionalização, da ética e pelo direito de atendimento aos usuários como sujeitos de direitos. Elaborar e implementar o Plano (...) de formação permanente para os trabalhadores do SUAS, em consonância com a NOB-RH/SUAS e na perspectiva da qualificação dos serviços </a:t>
            </a:r>
            <a:r>
              <a:rPr lang="pt-BR" b="1" dirty="0" err="1" smtClean="0"/>
              <a:t>socioassistenciais</a:t>
            </a:r>
            <a:r>
              <a:rPr lang="pt-BR" b="1" dirty="0" smtClean="0"/>
              <a:t> (...).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9584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2013 - Instituir em Decreto o Programa Nacional de Capacitação do SUAS – </a:t>
            </a:r>
            <a:r>
              <a:rPr lang="pt-BR" b="1" dirty="0" err="1" smtClean="0"/>
              <a:t>CapacitaSUAS</a:t>
            </a:r>
            <a:r>
              <a:rPr lang="pt-BR" b="1" dirty="0" smtClean="0"/>
              <a:t>, em consonância aos princípios e diretrizes da Política Nacional de Educação Permanente – PNEP/SUAS, atendendo inclusive ações de capacitação para todos os trabalhadores do SUAS para o atendimento às pessoas com deficiência; e implantar e implementar a Escola Nacional de Educação Permanente do SUAS vinculada ao MDS.</a:t>
            </a:r>
          </a:p>
          <a:p>
            <a:pPr algn="just"/>
            <a:r>
              <a:rPr lang="pt-BR" b="1" dirty="0" smtClean="0"/>
              <a:t>2015 - Deliberações da X Conferência Nacional de Assistência Social sobre Capacitação e Educação Permanente: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7620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b="1" dirty="0" smtClean="0"/>
              <a:t>Ampliar e garantir recursos para as ofertas de capacitação e educação permanente em todas a modalidades, inclusive pós-graduação, direcionada ao controle e participação social, para todos os trabalhadores do SUAS da rede governamental e não governamental, Conselheiros, Secretarias Executivas e usuários, respeitando as diferenças regionais alcançando todos os estados e municípios.</a:t>
            </a:r>
          </a:p>
          <a:p>
            <a:pPr lvl="0"/>
            <a:r>
              <a:rPr lang="pt-BR" b="1" dirty="0" smtClean="0"/>
              <a:t>Efetivar, fortalecer, monitorar, avaliar e </a:t>
            </a:r>
            <a:r>
              <a:rPr lang="pt-BR" b="1" dirty="0" err="1" smtClean="0"/>
              <a:t>cofinanciar</a:t>
            </a:r>
            <a:r>
              <a:rPr lang="pt-BR" b="1" dirty="0" smtClean="0"/>
              <a:t> a Política Nacional de Educação Permanente no âmbito do SUAS para os trabalhadores de todos os níveis de </a:t>
            </a:r>
            <a:r>
              <a:rPr lang="pt-BR" b="1" dirty="0" err="1" smtClean="0"/>
              <a:t>escolarida</a:t>
            </a:r>
            <a:r>
              <a:rPr lang="pt-BR" b="1" dirty="0" smtClean="0"/>
              <a:t>: gestores e conselheiros da área, garantindo a supervisão técnica, ofertando todas as modalidades e tipos de formação e capacitação, além de garantir a licença remunerada para a realização de pós-graduação lato e stricto sensu, com critérios transparentes e devidamente pactuados e deliberados com as instâncias de controle social.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5155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pt-BR" b="1" dirty="0" smtClean="0"/>
              <a:t>Efetivar a Política Nacional de Educação Permanente por meio das escolas do SUAS nas três esferas de governo e fortalecer o Programa </a:t>
            </a:r>
            <a:r>
              <a:rPr lang="pt-BR" b="1" dirty="0" err="1" smtClean="0"/>
              <a:t>CapacitaSUAS</a:t>
            </a:r>
            <a:r>
              <a:rPr lang="pt-BR" b="1" dirty="0" smtClean="0"/>
              <a:t>.</a:t>
            </a:r>
          </a:p>
          <a:p>
            <a:pPr lvl="0" algn="just"/>
            <a:r>
              <a:rPr lang="pt-BR" b="1" dirty="0" smtClean="0"/>
              <a:t>Para a consolidação do SUAS e para alcançar os objetivos da Política Nacional de Assistência Social, é necessário compreender a Gestão do Trabalho como uma área estratégica do Sistema. Esta área adquire uma nuance especial, pois implica diretamente na qualidade dos serviços </a:t>
            </a:r>
            <a:r>
              <a:rPr lang="pt-BR" b="1" dirty="0" err="1" smtClean="0"/>
              <a:t>socioassistenciais</a:t>
            </a:r>
            <a:r>
              <a:rPr lang="pt-BR" b="1" dirty="0" smtClean="0"/>
              <a:t>, o que se expressa na aprovação da Norma Operacional Básica de Recursos Humanos do SUAS (NOB/RH/SUAS 2006). </a:t>
            </a:r>
          </a:p>
        </p:txBody>
      </p:sp>
    </p:spTree>
    <p:extLst>
      <p:ext uri="{BB962C8B-B14F-4D97-AF65-F5344CB8AC3E}">
        <p14:creationId xmlns:p14="http://schemas.microsoft.com/office/powerpoint/2010/main" val="1203038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A proposta da Educação Permanente suscitou um amplo diálogo no âmbito do Conselho Nacional de Assistência Social, culminando com a instituição da Política Nacional de Educação Permanente do SUAS (PNEP/SUAS), por meio da Resolução nº 04 de 13 de março de 2013.</a:t>
            </a:r>
            <a:br>
              <a:rPr lang="pt-BR" b="1" dirty="0" smtClean="0"/>
            </a:br>
            <a:endParaRPr lang="pt-BR" b="1" dirty="0" smtClean="0"/>
          </a:p>
          <a:p>
            <a:r>
              <a:rPr lang="pt-BR" b="1" dirty="0" smtClean="0"/>
              <a:t>A Educação Permanente também ressalta o processo de trabalho como seu objeto de transformação. Ela parte da reflexão sobre a realidade do serviço e das necessidades existentes para então formular estratégias que ajudem a solucionar esses problemas.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0501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No contexto do Sistema Único de Assistência Social, a concepção da Educação Permanente é o processo de atualização e renovação contínua das práticas e atitudes profissionais das equipes de trabalho e diferentes agrupamentos, a partir da afirmação de valores e princípios e do contato com novos aportes teóricos, metodológicos, científicos e tecnológicos disponíveis.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695099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Percursos formativos previstos na PNEP/SUAS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1" dirty="0" smtClean="0"/>
              <a:t>A Política Nacional de Educação Permanente do SUAS propõe a organização das ações de formação e capacitação dos trabalhadores do SUAS a partir da noção de Percurso Formativo. Esse conceito propõe o desenvolvimento de competências profissionais a partir das conveniências, necessidades e aspirações do trabalhador, aliadas às necessidades das funções e atividades que desempenha no SUAS, levando em consideração as competências que já possui e aquelas que necessita desenvolver. </a:t>
            </a:r>
            <a:br>
              <a:rPr lang="pt-BR" b="1" dirty="0" smtClean="0"/>
            </a:br>
            <a:endParaRPr lang="pt-BR" b="1" dirty="0" smtClean="0"/>
          </a:p>
          <a:p>
            <a:pPr algn="just"/>
            <a:r>
              <a:rPr lang="pt-BR" b="1" dirty="0" smtClean="0"/>
              <a:t>Os percursos formativos, a partir dos quais devem ser planejadas, formatadas e ofertadas as ações de capacitação e formação são os seguintes:</a:t>
            </a:r>
          </a:p>
          <a:p>
            <a:pPr lvl="0" algn="just"/>
            <a:r>
              <a:rPr lang="pt-BR" b="1" dirty="0" smtClean="0"/>
              <a:t>Gestão do SUAS;</a:t>
            </a:r>
          </a:p>
          <a:p>
            <a:pPr lvl="0" algn="just"/>
            <a:r>
              <a:rPr lang="pt-BR" b="1" dirty="0" smtClean="0"/>
              <a:t>Provimento de Serviços e Benefícios </a:t>
            </a:r>
            <a:r>
              <a:rPr lang="pt-BR" b="1" dirty="0" err="1" smtClean="0"/>
              <a:t>SocioAssistenciais</a:t>
            </a:r>
            <a:r>
              <a:rPr lang="pt-BR" b="1" dirty="0" smtClean="0"/>
              <a:t>;</a:t>
            </a:r>
          </a:p>
          <a:p>
            <a:pPr lvl="0" algn="just"/>
            <a:r>
              <a:rPr lang="pt-BR" b="1" dirty="0" smtClean="0"/>
              <a:t>Controle Social.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846755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b="1" dirty="0" smtClean="0"/>
              <a:t>Educação Permanente do SUAS (PNEP/SUAS</a:t>
            </a:r>
            <a:r>
              <a:rPr lang="pt-BR" sz="3600" dirty="0" smtClean="0"/>
              <a:t>)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b="1" dirty="0" smtClean="0"/>
              <a:t>A Política Nacional de Educação Permanente do SUAS (PNEP/SUAS) representa um grande avanço na direção da institucionalização da perspectiva político pedagógica e da cultura da Educação Permanente no âmbito do SUAS, estabelecendo suas diretrizes e princípios, bem como definindo os meios, mecanismos, instrumentos e arranjos institucionais necessários à sua operacionalização e efetivação.</a:t>
            </a:r>
          </a:p>
        </p:txBody>
      </p:sp>
    </p:spTree>
    <p:extLst>
      <p:ext uri="{BB962C8B-B14F-4D97-AF65-F5344CB8AC3E}">
        <p14:creationId xmlns:p14="http://schemas.microsoft.com/office/powerpoint/2010/main" val="28622293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Organização das ações de formação e capacitação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A PNEP/SUAS trouxe uma forma de organização das ações de formação e capacitação, o que é um avanço nas políticas públicas. As ações de capacitação introdutória devem ter carga horária entre 20 e 40 horas/aula, para todos que entrarem no Sistema Único de Assistência Social. As ações de capacitação de atualização devem ter carga horária entre 40 e 100 horas/aula. Os cursos de aperfeiçoamento devem ter no mínimo 180 horas/aula. Os cursos de Especialização, de 360 horas/aula, e de Mestrado, de 02 anos. E uma estratégia importante que é a supervisão técnica para as equipes de trabalho.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8511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Destacam-se ainda os cursos técnicos de nível médio, para que todos os profissionais de nível médio sejam formados para o SUAS. Esses profissionais são, conforme a </a:t>
            </a:r>
            <a:r>
              <a:rPr lang="pt-BR" b="1" dirty="0" smtClean="0">
                <a:hlinkClick r:id="rId2"/>
              </a:rPr>
              <a:t>Resolução do CNAS nº 09/2014:</a:t>
            </a:r>
            <a:r>
              <a:rPr lang="pt-BR" b="1" dirty="0" smtClean="0"/>
              <a:t> cuidador social, orientador social ou educador social.</a:t>
            </a:r>
          </a:p>
          <a:p>
            <a:pPr marL="0" indent="0" algn="just">
              <a:buNone/>
            </a:pPr>
            <a:endParaRPr lang="pt-BR" b="1" dirty="0" smtClean="0"/>
          </a:p>
          <a:p>
            <a:r>
              <a:rPr lang="pt-BR" b="1" dirty="0" smtClean="0"/>
              <a:t>Outro aspecto que configura um padrão de Educação Permanente no SUAS e dá relevo para a profissionalização é que as ações de capacitação e formação devem ser certificadas. Para tanto, precisam ser realizadas por uma instituição reconhecida pelo MEC. Daí a importância de constituição da Rede Nacional de Capacitação e Educação Permanente do SUAS – RENEP.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9340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Semeando a Cultura da Educação Permanente do SUAS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1" dirty="0" smtClean="0"/>
              <a:t>Assim, a aprendizagem deve ser construída de forma coletiva, colaborativa e significativa, promover reflexões sobre a realidade do cotidiano do trabalho e a troca de experiências, </a:t>
            </a:r>
            <a:r>
              <a:rPr lang="pt-BR" b="1" dirty="0" err="1" smtClean="0"/>
              <a:t>relacion</a:t>
            </a:r>
            <a:r>
              <a:rPr lang="pt-BR" b="1" dirty="0" smtClean="0"/>
              <a:t> ar a teoria com a prática promovendo o diálogo, além de valorizar e estimular a </a:t>
            </a:r>
            <a:r>
              <a:rPr lang="pt-BR" b="1" dirty="0" err="1" smtClean="0"/>
              <a:t>intersetorialidade</a:t>
            </a:r>
            <a:r>
              <a:rPr lang="pt-BR" b="1" dirty="0" smtClean="0"/>
              <a:t>. </a:t>
            </a:r>
          </a:p>
          <a:p>
            <a:pPr algn="just"/>
            <a:r>
              <a:rPr lang="pt-BR" b="1" dirty="0" smtClean="0"/>
              <a:t>Como toda política pública, a Assistência Social necessita de planejamento e, no que se refere à educação permanente, seus pressupostos irão se materializar nos Planos de Educação Permanente, os quais devem estar integrados aos Planos de Assistência Social, contribuindo efetivamente para a implantação da Educação Permanente no SUAS. A construção dos Planos de Educação Permanente em cada território é de extrema importância, pois são eles que irão refletir e impulsionar as ações necessárias para a formação e qualificação dos trabalhadores do SUAS e, consequentemente, contribuir para a melhoria da qualidade dos serviços, programas, projetos e benefícios </a:t>
            </a:r>
            <a:r>
              <a:rPr lang="pt-BR" b="1" dirty="0" err="1" smtClean="0"/>
              <a:t>socioassistenciais</a:t>
            </a:r>
            <a:r>
              <a:rPr lang="pt-BR" b="1" dirty="0" smtClean="0"/>
              <a:t>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2185805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O Plano de Educação Permanente (PEP/SUAS) estabelece as ações de educação permanente a serem executadas pelo ente federado, em conformidade com os princípios e diretrizes estabelecidos na PNEP/SUAS. Este Plano deve estar orientado por um diagnóstico local de necessidades de formação e capacitação, com vistas ao aprimoramento dos conhecimentos e competências necessários ao exercício das três funções essenciais no SUAS: gestão, controle social e provimento dos serviços, programas, projetos e benefícios.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12622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Núcleo de Educação Permanente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Os Núcleos de Educação Permanente do SUAS podem desenvolver diversas atividades. A seguir, vamos conhecer algumas delas.</a:t>
            </a:r>
          </a:p>
          <a:p>
            <a:r>
              <a:rPr lang="pt-BR" b="1" dirty="0" smtClean="0"/>
              <a:t>problematização do saber e da experiência, que resulta dos processos de implementação do SUAS; </a:t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b) produção de conhecimentos sobre os diferentes aspectos do trabalho e do controle social no SUAS; </a:t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c) elaboração de diagnósticos de necessidades de qualificação dos trabalhadores; </a:t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d) organização de observatórios de práticas profissionais; </a:t>
            </a:r>
            <a:br>
              <a:rPr lang="pt-BR" b="1" dirty="0" smtClean="0"/>
            </a:b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825836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t-BR" sz="2600" b="1" dirty="0">
                <a:solidFill>
                  <a:prstClr val="black"/>
                </a:solidFill>
              </a:rPr>
              <a:t>e) sistematização de experiências de gestão e provimento de serviços e benefícios; </a:t>
            </a:r>
            <a:br>
              <a:rPr lang="pt-BR" sz="2600" b="1" dirty="0">
                <a:solidFill>
                  <a:prstClr val="black"/>
                </a:solidFill>
              </a:rPr>
            </a:br>
            <a:r>
              <a:rPr lang="pt-BR" sz="2600" b="1" dirty="0">
                <a:solidFill>
                  <a:prstClr val="black"/>
                </a:solidFill>
              </a:rPr>
              <a:t/>
            </a:r>
            <a:br>
              <a:rPr lang="pt-BR" sz="2600" b="1" dirty="0">
                <a:solidFill>
                  <a:prstClr val="black"/>
                </a:solidFill>
              </a:rPr>
            </a:br>
            <a:r>
              <a:rPr lang="pt-BR" sz="2600" b="1" dirty="0">
                <a:solidFill>
                  <a:prstClr val="black"/>
                </a:solidFill>
              </a:rPr>
              <a:t>f) planejamento de ações de formação e capacitação; </a:t>
            </a:r>
            <a:br>
              <a:rPr lang="pt-BR" sz="2600" b="1" dirty="0">
                <a:solidFill>
                  <a:prstClr val="black"/>
                </a:solidFill>
              </a:rPr>
            </a:br>
            <a:r>
              <a:rPr lang="pt-BR" sz="2600" b="1" dirty="0">
                <a:solidFill>
                  <a:prstClr val="black"/>
                </a:solidFill>
              </a:rPr>
              <a:t/>
            </a:r>
            <a:br>
              <a:rPr lang="pt-BR" sz="2600" b="1" dirty="0">
                <a:solidFill>
                  <a:prstClr val="black"/>
                </a:solidFill>
              </a:rPr>
            </a:br>
            <a:r>
              <a:rPr lang="pt-BR" sz="2600" b="1" dirty="0">
                <a:solidFill>
                  <a:prstClr val="black"/>
                </a:solidFill>
              </a:rPr>
              <a:t>g) acompanhamento das ações de formação e capacitação realizadas; </a:t>
            </a:r>
            <a:br>
              <a:rPr lang="pt-BR" sz="2600" b="1" dirty="0">
                <a:solidFill>
                  <a:prstClr val="black"/>
                </a:solidFill>
              </a:rPr>
            </a:br>
            <a:r>
              <a:rPr lang="pt-BR" sz="2600" b="1" dirty="0">
                <a:solidFill>
                  <a:prstClr val="black"/>
                </a:solidFill>
              </a:rPr>
              <a:t/>
            </a:r>
            <a:br>
              <a:rPr lang="pt-BR" sz="2600" b="1" dirty="0">
                <a:solidFill>
                  <a:prstClr val="black"/>
                </a:solidFill>
              </a:rPr>
            </a:br>
            <a:r>
              <a:rPr lang="pt-BR" sz="2600" b="1" dirty="0">
                <a:solidFill>
                  <a:prstClr val="black"/>
                </a:solidFill>
              </a:rPr>
              <a:t>h) socialização e disseminação das informações e conhecimentos produzidos, por meio da realização de fóruns, jornadas, seminários, entre outros; </a:t>
            </a:r>
            <a:br>
              <a:rPr lang="pt-BR" sz="2600" b="1" dirty="0">
                <a:solidFill>
                  <a:prstClr val="black"/>
                </a:solidFill>
              </a:rPr>
            </a:br>
            <a:r>
              <a:rPr lang="pt-BR" sz="2600" b="1" dirty="0">
                <a:solidFill>
                  <a:prstClr val="black"/>
                </a:solidFill>
              </a:rPr>
              <a:t/>
            </a:r>
            <a:br>
              <a:rPr lang="pt-BR" sz="2600" b="1" dirty="0">
                <a:solidFill>
                  <a:prstClr val="black"/>
                </a:solidFill>
              </a:rPr>
            </a:br>
            <a:r>
              <a:rPr lang="pt-BR" sz="2600" b="1" dirty="0">
                <a:solidFill>
                  <a:prstClr val="black"/>
                </a:solidFill>
              </a:rPr>
              <a:t>i) validação de certificados de ações de formação e capacitação adquiridos externamente aos percursos formativos estabelecidos nesta Política.</a:t>
            </a:r>
          </a:p>
        </p:txBody>
      </p:sp>
    </p:spTree>
    <p:extLst>
      <p:ext uri="{BB962C8B-B14F-4D97-AF65-F5344CB8AC3E}">
        <p14:creationId xmlns:p14="http://schemas.microsoft.com/office/powerpoint/2010/main" val="14657266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/>
              <a:t>COMPOSIÇÃO DOS REPRESENTANTES DO NUEP – NUCLEO DE EDUCAÇÃO PERMANENTE DO SUAS – REGIONAL SERRA CATARINENSE</a:t>
            </a:r>
            <a:r>
              <a:rPr lang="pt-BR" b="1" dirty="0"/>
              <a:t>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t-BR" dirty="0"/>
              <a:t> </a:t>
            </a:r>
            <a:r>
              <a:rPr lang="pt-BR" sz="2000" b="1" dirty="0"/>
              <a:t>Colegiado da Associação dos Municípios da Região Serrana – COAS / AMURES = Samara </a:t>
            </a:r>
            <a:r>
              <a:rPr lang="pt-BR" sz="2000" b="1" dirty="0" err="1"/>
              <a:t>Zanoni</a:t>
            </a:r>
            <a:r>
              <a:rPr lang="pt-BR" sz="2000" b="1" dirty="0"/>
              <a:t> (Secretaria e Presidente do Colegiado).</a:t>
            </a:r>
            <a:endParaRPr lang="pt-BR" sz="2000" dirty="0"/>
          </a:p>
          <a:p>
            <a:pPr lvl="0"/>
            <a:r>
              <a:rPr lang="pt-BR" sz="2000" b="1" dirty="0" smtClean="0"/>
              <a:t>AMURES </a:t>
            </a:r>
            <a:r>
              <a:rPr lang="pt-BR" sz="2000" b="1" dirty="0"/>
              <a:t>/ CISAMA = Lauro Santos</a:t>
            </a:r>
            <a:endParaRPr lang="pt-BR" sz="2000" dirty="0"/>
          </a:p>
          <a:p>
            <a:pPr lvl="0"/>
            <a:r>
              <a:rPr lang="pt-BR" sz="2000" b="1" dirty="0" smtClean="0"/>
              <a:t>Conselho </a:t>
            </a:r>
            <a:r>
              <a:rPr lang="pt-BR" sz="2000" b="1" dirty="0"/>
              <a:t>de Assistência Social =   Secretaria Executiva dos Conselhos =Ana </a:t>
            </a:r>
            <a:endParaRPr lang="pt-BR" sz="2000" dirty="0"/>
          </a:p>
          <a:p>
            <a:pPr lvl="0"/>
            <a:r>
              <a:rPr lang="pt-BR" sz="2000" b="1" dirty="0" smtClean="0"/>
              <a:t>FRTSUAS </a:t>
            </a:r>
            <a:r>
              <a:rPr lang="pt-BR" sz="2000" b="1" dirty="0"/>
              <a:t>– FÓRUM Regional dos Trabalhadores do SUAS =</a:t>
            </a:r>
            <a:endParaRPr lang="pt-BR" sz="2000" dirty="0"/>
          </a:p>
          <a:p>
            <a:pPr lvl="0"/>
            <a:r>
              <a:rPr lang="pt-BR" sz="2000" b="1" dirty="0" smtClean="0"/>
              <a:t>Instituições </a:t>
            </a:r>
            <a:r>
              <a:rPr lang="pt-BR" sz="2000" b="1" dirty="0"/>
              <a:t>de Ensino Superior – UNIPLAC =</a:t>
            </a:r>
            <a:endParaRPr lang="pt-BR" sz="2000" dirty="0"/>
          </a:p>
          <a:p>
            <a:pPr lvl="0"/>
            <a:r>
              <a:rPr lang="pt-BR" sz="2000" b="1" dirty="0"/>
              <a:t>UNIASSELVI = </a:t>
            </a:r>
            <a:endParaRPr lang="pt-BR" sz="2000" dirty="0"/>
          </a:p>
          <a:p>
            <a:pPr lvl="0"/>
            <a:r>
              <a:rPr lang="pt-BR" sz="2000" b="1" dirty="0" smtClean="0"/>
              <a:t>FACVEST </a:t>
            </a:r>
            <a:r>
              <a:rPr lang="pt-BR" sz="2000" b="1" dirty="0"/>
              <a:t>= </a:t>
            </a:r>
            <a:endParaRPr lang="pt-BR" sz="2000" dirty="0"/>
          </a:p>
          <a:p>
            <a:pPr lvl="0"/>
            <a:r>
              <a:rPr lang="pt-BR" sz="2000" b="1" dirty="0" smtClean="0"/>
              <a:t>  </a:t>
            </a:r>
            <a:r>
              <a:rPr lang="pt-BR" sz="2000" b="1" dirty="0"/>
              <a:t>ADR – Agencia de Desenvolvimento Regional – Lages = </a:t>
            </a:r>
            <a:endParaRPr lang="pt-BR" sz="2000" dirty="0"/>
          </a:p>
          <a:p>
            <a:pPr lvl="0"/>
            <a:r>
              <a:rPr lang="pt-BR" sz="2000" b="1" dirty="0" smtClean="0"/>
              <a:t>COEGEMAS </a:t>
            </a:r>
            <a:r>
              <a:rPr lang="pt-BR" sz="2000" b="1" dirty="0"/>
              <a:t>–  Regional - Município de Otacílio Costa = Elaine Barbosa</a:t>
            </a:r>
            <a:endParaRPr lang="pt-BR" sz="2000" dirty="0"/>
          </a:p>
          <a:p>
            <a:pPr lvl="0"/>
            <a:r>
              <a:rPr lang="pt-BR" sz="2000" b="1" dirty="0" smtClean="0"/>
              <a:t>Representante </a:t>
            </a:r>
            <a:r>
              <a:rPr lang="pt-BR" sz="2000" b="1" dirty="0"/>
              <a:t>dos Usuários Lages = </a:t>
            </a:r>
            <a:endParaRPr lang="pt-BR" sz="2000" dirty="0"/>
          </a:p>
          <a:p>
            <a:pPr lvl="0"/>
            <a:r>
              <a:rPr lang="pt-BR" sz="2000" b="1" dirty="0" smtClean="0"/>
              <a:t>FÓRUM </a:t>
            </a:r>
            <a:r>
              <a:rPr lang="pt-BR" sz="2000" b="1" dirty="0"/>
              <a:t>PERMANETE DA SOCIEDADE CIVIL =</a:t>
            </a:r>
            <a:endParaRPr lang="pt-BR" sz="2000" dirty="0"/>
          </a:p>
          <a:p>
            <a:pPr marL="0" indent="0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366811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b="1" dirty="0"/>
              <a:t>NUCRESS – Núcleos do Conselho Regional de Serviço Social = Mirian / Camila </a:t>
            </a:r>
            <a:endParaRPr lang="pt-BR" dirty="0"/>
          </a:p>
          <a:p>
            <a:pPr lvl="0"/>
            <a:r>
              <a:rPr lang="pt-BR" b="1" smtClean="0"/>
              <a:t> </a:t>
            </a:r>
            <a:r>
              <a:rPr lang="pt-BR" b="1" dirty="0"/>
              <a:t>CRP -Conselho Regional de Psicologia (Lages) =  </a:t>
            </a:r>
            <a:endParaRPr lang="pt-BR" dirty="0"/>
          </a:p>
          <a:p>
            <a:pPr lvl="0"/>
            <a:r>
              <a:rPr lang="pt-BR" b="1" dirty="0"/>
              <a:t>Câmara Técnica do COEGEMAS = João Luiz  Marciano ( Capão Alto </a:t>
            </a:r>
            <a:r>
              <a:rPr lang="pt-BR" b="1" dirty="0" smtClean="0"/>
              <a:t>)</a:t>
            </a:r>
            <a:endParaRPr lang="pt-BR" dirty="0"/>
          </a:p>
          <a:p>
            <a:pPr lvl="0"/>
            <a:r>
              <a:rPr lang="pt-BR" b="1" dirty="0"/>
              <a:t>Câmara Técnica do COAS – </a:t>
            </a:r>
            <a:r>
              <a:rPr lang="pt-BR" b="1" dirty="0" err="1"/>
              <a:t>Lusiane</a:t>
            </a:r>
            <a:r>
              <a:rPr lang="pt-BR" b="1" dirty="0"/>
              <a:t> </a:t>
            </a:r>
            <a:r>
              <a:rPr lang="pt-BR" b="1" dirty="0" err="1"/>
              <a:t>Zandonadi</a:t>
            </a:r>
            <a:r>
              <a:rPr lang="pt-BR" b="1" dirty="0"/>
              <a:t> Nunes / Rosangela </a:t>
            </a:r>
            <a:r>
              <a:rPr lang="pt-BR" b="1" dirty="0" err="1" smtClean="0"/>
              <a:t>Baldessar</a:t>
            </a:r>
            <a:r>
              <a:rPr lang="pt-BR" b="1" dirty="0"/>
              <a:t> </a:t>
            </a:r>
            <a:endParaRPr lang="pt-BR" dirty="0"/>
          </a:p>
          <a:p>
            <a:pPr lvl="0"/>
            <a:r>
              <a:rPr lang="pt-BR" b="1" dirty="0"/>
              <a:t>Diretora do NUEP / Lages  = Aline Bernardi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5151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 smtClean="0"/>
              <a:t>No entanto, para que a educação permanente se consolide é necessário conhecer a realidade dos trabalhadores do SUAS que atuam na rede </a:t>
            </a:r>
            <a:r>
              <a:rPr lang="pt-BR" b="1" dirty="0" err="1" smtClean="0"/>
              <a:t>socioassistencial</a:t>
            </a:r>
            <a:r>
              <a:rPr lang="pt-BR" b="1" dirty="0" smtClean="0"/>
              <a:t>  assim como dos gestores e agentes de controle social no exercício de suas competências e responsabilidades no intuito de atender às diferentes necessidades de formação e qualificação dos territórios.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9294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 smtClean="0"/>
              <a:t>Considerando este contexto e a importância do papel de cada um desses atores na consolidação do SUAS, assim como na institucionalização da cultura da educação permanente, convidamos você a participar deste Núcleo Regional.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84920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b="1" dirty="0" smtClean="0"/>
              <a:t>Objetivo Geral</a:t>
            </a:r>
            <a:r>
              <a:rPr lang="pt-BR" dirty="0" smtClean="0"/>
              <a:t>: </a:t>
            </a:r>
          </a:p>
          <a:p>
            <a:r>
              <a:rPr lang="pt-BR" dirty="0" smtClean="0"/>
              <a:t>O Plano de Educação Permanente tem como objetivo geral nortear e estabelecer as ações de formação e capacitação para a atuação nas funções essenciais do SUAS, de gestão, controle social e provimento de serviços, programas, projetos e benefícios.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0432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OBJETIVOS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pt-BR" b="1" dirty="0" smtClean="0"/>
          </a:p>
          <a:p>
            <a:pPr lvl="0" algn="just"/>
            <a:r>
              <a:rPr lang="pt-BR" b="1" dirty="0" smtClean="0"/>
              <a:t>Identificar as principais dificuldades que emergem dos processos de trabalho e das práticas profissionais no âmbito local.</a:t>
            </a:r>
          </a:p>
          <a:p>
            <a:pPr lvl="0" algn="just"/>
            <a:r>
              <a:rPr lang="pt-BR" b="1" dirty="0" smtClean="0"/>
              <a:t>Propor ações para o enfrentamento das dificuldades identificadas a partir da reflexão sobre os processos de trabalho.</a:t>
            </a:r>
          </a:p>
          <a:p>
            <a:pPr lvl="0" algn="just"/>
            <a:r>
              <a:rPr lang="pt-BR" b="1" dirty="0" smtClean="0"/>
              <a:t>Reconhecer e valorizar os processos regulares de discussão e compartilhamento (reuniões de equipe), que viabilizam o aprimoramento do SUAS, como estratégias de educação permanente.</a:t>
            </a:r>
          </a:p>
          <a:p>
            <a:pPr lvl="0" algn="just"/>
            <a:r>
              <a:rPr lang="pt-BR" b="1" dirty="0" smtClean="0"/>
              <a:t>Construir novos espaços propícios ao aprimoramento das práticas de trabalho, incluindo as </a:t>
            </a:r>
            <a:r>
              <a:rPr lang="pt-BR" b="1" dirty="0" err="1" smtClean="0"/>
              <a:t>intersetoriais</a:t>
            </a:r>
            <a:r>
              <a:rPr lang="pt-BR" b="1" dirty="0" smtClean="0"/>
              <a:t>.</a:t>
            </a:r>
          </a:p>
          <a:p>
            <a:pPr lvl="0" algn="just"/>
            <a:r>
              <a:rPr lang="pt-BR" b="1" dirty="0" smtClean="0"/>
              <a:t>Estimular a participação e o protagonismo dos trabalhadores na construção das soluções de aprimoramento.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72056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Desenvolver junto aos conselheiros de Assistência Social as competências e capacidades requeridas para a melhoria continua da qualidade do controle social e da gestão participativa do SUAS;</a:t>
            </a:r>
          </a:p>
          <a:p>
            <a:pPr algn="just"/>
            <a:r>
              <a:rPr lang="pt-BR" b="1" dirty="0" smtClean="0"/>
              <a:t>Instituir mecanismos institucionais que permitam descentralizar para estados, municípios e Distrito Federal capacidades relacionadas ao planejamento, oferta e implementação de ações de formação e capacitação;</a:t>
            </a:r>
          </a:p>
          <a:p>
            <a:pPr marL="0" indent="0" algn="just"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82612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1" dirty="0" smtClean="0"/>
              <a:t>Instituir mecanismos institucionais que permitam a participação dos trabalhadores e dos usuários do SUAS, dos conselheiros de Assistência Social e das Instituições de Ensino que formam a Rede Nacional de Capacitação e Educação Permanente do SUAS, nos processos de formulação de diagnósticos de necessidades, planejamento e implementação das ações de formação e capacitação;</a:t>
            </a:r>
          </a:p>
          <a:p>
            <a:pPr algn="just"/>
            <a:r>
              <a:rPr lang="pt-BR" b="1" dirty="0" smtClean="0"/>
              <a:t> Criar mecanismos que gerem aproximações entre as manifestações dos usuários e o conteúdo das ações de capacitação e formação;</a:t>
            </a:r>
          </a:p>
          <a:p>
            <a:pPr marL="0" indent="0" algn="just">
              <a:buNone/>
            </a:pPr>
            <a:r>
              <a:rPr lang="pt-BR" b="1" dirty="0" smtClean="0"/>
              <a:t>  Ofertar aos trabalhadores Percursos Formativos e ações de formação e capacitação adequados às qualificações profissionais requeridas pelo SUAS;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43273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/>
              <a:t>Criar meios e mecanismos de ensino e aprendizagem que permitam o aprendizado continuo e permanente dos trabalhadores do SUAS nos diferentes contextos e por meio da experiência no trabalho; </a:t>
            </a:r>
          </a:p>
          <a:p>
            <a:pPr algn="just"/>
            <a:r>
              <a:rPr lang="pt-BR" b="1" dirty="0" smtClean="0"/>
              <a:t>Criar meios e mecanismos institucionais que permitam articular o universo do ensino, da pesquisa e da extensão ao universo da gestão e do provimento dos serviços e benefícios </a:t>
            </a:r>
            <a:r>
              <a:rPr lang="pt-BR" b="1" dirty="0" err="1" smtClean="0"/>
              <a:t>socioassistenciais</a:t>
            </a:r>
            <a:r>
              <a:rPr lang="pt-BR" b="1" dirty="0" smtClean="0"/>
              <a:t>, de forma a contribuir para o desenvolvimento das competências necessárias à continua e permanente melhoria da qualidade do SUAS.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0006676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91</TotalTime>
  <Words>1832</Words>
  <Application>Microsoft Office PowerPoint</Application>
  <PresentationFormat>Widescreen</PresentationFormat>
  <Paragraphs>81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1" baseType="lpstr">
      <vt:lpstr>Arial</vt:lpstr>
      <vt:lpstr>Trebuchet MS</vt:lpstr>
      <vt:lpstr>Wingdings 3</vt:lpstr>
      <vt:lpstr>Facetado</vt:lpstr>
      <vt:lpstr>NUEP /SUAS / REGIONAL.</vt:lpstr>
      <vt:lpstr>Educação Permanente do SUAS (PNEP/SUAS)</vt:lpstr>
      <vt:lpstr>Apresentação do PowerPoint</vt:lpstr>
      <vt:lpstr>Apresentação do PowerPoint</vt:lpstr>
      <vt:lpstr>Apresentação do PowerPoint</vt:lpstr>
      <vt:lpstr>OBJETIVOS ESPECÍFICOS</vt:lpstr>
      <vt:lpstr>Apresentação do PowerPoint</vt:lpstr>
      <vt:lpstr>Apresentação do PowerPoint</vt:lpstr>
      <vt:lpstr>Apresentação do PowerPoint</vt:lpstr>
      <vt:lpstr>Apresentação do PowerPoint</vt:lpstr>
      <vt:lpstr>Contextualizando a Política Nacional de Educação Permanente do SUAS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Percursos formativos previstos na PNEP/SUAS</vt:lpstr>
      <vt:lpstr>Organização das ações de formação e capacitação</vt:lpstr>
      <vt:lpstr>Apresentação do PowerPoint</vt:lpstr>
      <vt:lpstr>Semeando a Cultura da Educação Permanente do SUAS</vt:lpstr>
      <vt:lpstr>Apresentação do PowerPoint</vt:lpstr>
      <vt:lpstr>Núcleo de Educação Permanente</vt:lpstr>
      <vt:lpstr>Apresentação do PowerPoint</vt:lpstr>
      <vt:lpstr>COMPOSIÇÃO DOS REPRESENTANTES DO NUEP – NUCLEO DE EDUCAÇÃO PERMANENTE DO SUAS – REGIONAL SERRA CATARINENSE.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NUEP /SUAS / REGIONAL.</dc:title>
  <dc:creator>Acer</dc:creator>
  <cp:lastModifiedBy>Acer</cp:lastModifiedBy>
  <cp:revision>10</cp:revision>
  <dcterms:created xsi:type="dcterms:W3CDTF">2018-08-23T15:10:05Z</dcterms:created>
  <dcterms:modified xsi:type="dcterms:W3CDTF">2018-08-23T16:42:00Z</dcterms:modified>
</cp:coreProperties>
</file>