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85" r:id="rId6"/>
    <p:sldId id="259" r:id="rId7"/>
    <p:sldId id="260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80" r:id="rId26"/>
    <p:sldId id="282" r:id="rId27"/>
    <p:sldId id="283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9A1C3-3816-487D-A4C3-3671F1C716ED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0CC5A-AA24-494F-BE35-C620CAFDE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cossociais.caixa.gov.br/internet.do?segmento=CONVENIADO01&amp;credencial=EMAIL&amp;base=SISUR01" TargetMode="External"/><Relationship Id="rId3" Type="http://schemas.openxmlformats.org/officeDocument/2006/relationships/hyperlink" Target="http://aplicacoes.mds.gov.br/sagi/snas/vigilancia/index2.php" TargetMode="External"/><Relationship Id="rId7" Type="http://schemas.openxmlformats.org/officeDocument/2006/relationships/hyperlink" Target="http://aplicacoes.mds.gov.br/sagi/FerramentasSAGI/Mop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bge.gov.br/home/estatistica/economia/estadic/default.shtm" TargetMode="External"/><Relationship Id="rId5" Type="http://schemas.openxmlformats.org/officeDocument/2006/relationships/hyperlink" Target="http://www.ibge.gov.br/home/estatistica/economia/perfilmunic/" TargetMode="External"/><Relationship Id="rId4" Type="http://schemas.openxmlformats.org/officeDocument/2006/relationships/hyperlink" Target="http://aplicacoes.mds.gov.br/sagi/portal/index.php?grupo=144&amp;nv=114.144" TargetMode="External"/><Relationship Id="rId9" Type="http://schemas.openxmlformats.org/officeDocument/2006/relationships/hyperlink" Target="http://aplicacoes.mds.gov.br/cadsuas/visualizarConsultaExterna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5623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6993" y="1052736"/>
            <a:ext cx="8026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PLANO MUNICIPAL DE EDUCAÇÃO PERMANENTE DO SUAS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bruno\Desktop\SETAS\Logomar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206" y="96941"/>
            <a:ext cx="3744416" cy="9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680670" y="1092296"/>
            <a:ext cx="333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GERÊNCIA DA GESTAO DO SUAS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8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781776" cy="289865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Institucionalizar, no âmbito do SUAS, a perspectiva político-pedagógica e a cultura da Educação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Permanente, estabelecendo suas diretrizes e princípios e definindo os meios, mecanismos, instrumentos e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arranjos institucionais necessários à sua operacionalização e efetivação</a:t>
            </a:r>
            <a:r>
              <a:rPr lang="pt-BR" sz="2400" dirty="0" smtClean="0"/>
              <a:t>. </a:t>
            </a:r>
            <a:br>
              <a:rPr lang="pt-BR" sz="2400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95736" y="908720"/>
            <a:ext cx="35283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OBJETIVO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1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9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0" y="1559492"/>
            <a:ext cx="8064896" cy="47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20688"/>
            <a:ext cx="71287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EDUCAÇÃO PERMANENTE....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1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28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48680"/>
            <a:ext cx="6696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PERCURSOS FORMATIVOS</a:t>
            </a:r>
            <a:endParaRPr lang="pt-BR" sz="3000" b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7205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ações de formação e capacitação aqui compreendidas encontram-se organizadas em torno de três diferentes Percursos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Formativos, assim denominados: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a) Percurso Formativo – Gestão do SUAS;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b) Percurso Formativo – Provimento de Serviços e Benefícios Socioassistenciais;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c) Percurso Formativo – Controle Social do SUAS.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noção de Percurso Formativo corresponde ao conceito de trilha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109584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825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2" name="Retângulo 1"/>
          <p:cNvSpPr/>
          <p:nvPr/>
        </p:nvSpPr>
        <p:spPr>
          <a:xfrm>
            <a:off x="755576" y="2204864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i="1" dirty="0">
                <a:latin typeface="Arial" pitchFamily="34" charset="0"/>
                <a:cs typeface="Arial" pitchFamily="34" charset="0"/>
              </a:rPr>
              <a:t>Tipos de ação de 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capacitação:</a:t>
            </a:r>
            <a:endParaRPr lang="pt-BR" b="1" i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a)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Capacitação Introdutória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capacitação com carga horária entre 20 e 40 horas/aula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duração;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3284984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b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) Capacitação de Atualização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capacitação com carga horária entre 40 e 100 horas/aula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duração;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4295751"/>
            <a:ext cx="7392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c) Supervisão Técnica: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de capacitação em serviço, que tenham por finalidade apoiar e acompanhar as equipes de trabalho no desenvolvimento das funções de gestão do SUAS e de provimento de serviços e benefícios socioassistenciais.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6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7686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1175964" y="227400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a) Formação técnica de nível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médio: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de longa duração, com carga horária mínima de 1.800 horas/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42976" y="31432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Aperfeiçoamento: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com  carga horária de 180 horas/aula de duração, as quais são destinadas, exclusivamente, a trabalhadores e conselheiros, portadores de diploma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Graduação.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2976" y="4357694"/>
            <a:ext cx="6946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c)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Especialização: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com carga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horária mínima de 360 horas/aula de duração, com a finalidade de permitir o aprofundamento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dos profissionais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a elaboração de pesquisas em uma área específica do conhecimento, assim como 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geração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novas competências para o SUAS.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5965" y="1948190"/>
            <a:ext cx="322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 i="1" dirty="0"/>
              <a:t>Tipos de ação de </a:t>
            </a:r>
            <a:r>
              <a:rPr lang="pt-BR" b="1" i="1" dirty="0" smtClean="0"/>
              <a:t>formação</a:t>
            </a:r>
            <a:r>
              <a:rPr lang="pt-BR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46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1113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000" b="1" dirty="0" smtClean="0"/>
              <a:t>AÇÕES DE FORMAÇÃO E CAPACITAÇÃO</a:t>
            </a:r>
            <a:br>
              <a:rPr lang="pt-BR" sz="3000" b="1" dirty="0" smtClean="0"/>
            </a:b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1021704" y="2276872"/>
            <a:ext cx="7438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itchFamily="34" charset="0"/>
                <a:cs typeface="Arial" pitchFamily="34" charset="0"/>
              </a:rPr>
              <a:t>d)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Mestrado: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formação de longa duração (cerca de 2 anos de curso) que tem por finalidade 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realização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estudos aprofundados e a elaboração de pesquisas direcionadas a investigar e a responder a questões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problemáticas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que digam respeito ao cotidiano e aos desafios do trabalho e da intervenção profissional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 SUAS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8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317432" cy="1113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200" b="1" dirty="0">
                <a:solidFill>
                  <a:schemeClr val="tx1"/>
                </a:solidFill>
              </a:rPr>
              <a:t>PERPESCTIVAS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PARA O TRABALHADOR DO SUAS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7" name="Seta para a direita listrada 7"/>
          <p:cNvSpPr txBox="1">
            <a:spLocks noChangeArrowheads="1"/>
          </p:cNvSpPr>
          <p:nvPr/>
        </p:nvSpPr>
        <p:spPr>
          <a:xfrm>
            <a:off x="1547664" y="2132856"/>
            <a:ext cx="3528392" cy="1800200"/>
          </a:xfrm>
          <a:custGeom>
            <a:avLst/>
            <a:gdLst>
              <a:gd name="T0" fmla="*/ 1456199 w 2452689"/>
              <a:gd name="T1" fmla="*/ 0 h 1992980"/>
              <a:gd name="T2" fmla="*/ 0 w 2452689"/>
              <a:gd name="T3" fmla="*/ 996490 h 1992980"/>
              <a:gd name="T4" fmla="*/ 1456199 w 2452689"/>
              <a:gd name="T5" fmla="*/ 1992980 h 1992980"/>
              <a:gd name="T6" fmla="*/ 2452689 w 2452689"/>
              <a:gd name="T7" fmla="*/ 996490 h 199298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11403 w 2452689"/>
              <a:gd name="T13" fmla="*/ 498245 h 1992980"/>
              <a:gd name="T14" fmla="*/ 1954444 w 2452689"/>
              <a:gd name="T15" fmla="*/ 1494735 h 1992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2689" h="1992980">
                <a:moveTo>
                  <a:pt x="0" y="498245"/>
                </a:moveTo>
                <a:lnTo>
                  <a:pt x="62281" y="498245"/>
                </a:lnTo>
                <a:lnTo>
                  <a:pt x="62281" y="1494735"/>
                </a:lnTo>
                <a:lnTo>
                  <a:pt x="0" y="1494735"/>
                </a:lnTo>
                <a:close/>
                <a:moveTo>
                  <a:pt x="124561" y="498245"/>
                </a:moveTo>
                <a:lnTo>
                  <a:pt x="249123" y="498245"/>
                </a:lnTo>
                <a:lnTo>
                  <a:pt x="249123" y="1494735"/>
                </a:lnTo>
                <a:lnTo>
                  <a:pt x="124561" y="1494735"/>
                </a:lnTo>
                <a:close/>
                <a:moveTo>
                  <a:pt x="311403" y="498245"/>
                </a:moveTo>
                <a:lnTo>
                  <a:pt x="1456199" y="498245"/>
                </a:lnTo>
                <a:lnTo>
                  <a:pt x="1456199" y="0"/>
                </a:lnTo>
                <a:lnTo>
                  <a:pt x="2452689" y="996490"/>
                </a:lnTo>
                <a:lnTo>
                  <a:pt x="1456199" y="1992980"/>
                </a:lnTo>
                <a:lnTo>
                  <a:pt x="1456199" y="1494735"/>
                </a:lnTo>
                <a:lnTo>
                  <a:pt x="311403" y="1494735"/>
                </a:lnTo>
                <a:close/>
              </a:path>
            </a:pathLst>
          </a:custGeom>
          <a:solidFill>
            <a:srgbClr val="F79646"/>
          </a:solidFill>
          <a:ln algn="ctr">
            <a:solidFill>
              <a:srgbClr val="4A7EBB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pt-BR" sz="2400" dirty="0" smtClean="0"/>
              <a:t>Concepção da Gestão do Trabalho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66156"/>
            <a:ext cx="1376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listrada 8"/>
          <p:cNvSpPr/>
          <p:nvPr/>
        </p:nvSpPr>
        <p:spPr>
          <a:xfrm>
            <a:off x="1566886" y="4347140"/>
            <a:ext cx="3293146" cy="2232025"/>
          </a:xfrm>
          <a:prstGeom prst="striped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Orientação para Processos seletivos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74" y="4415402"/>
            <a:ext cx="13763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8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43042" y="500042"/>
            <a:ext cx="563910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GESTAO DO TRABALHO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1772816"/>
            <a:ext cx="7317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Compreende o planejamento, a organização e a execução das ações relativas à valorização do trabalhador e à estruturação do processo de trabalho institucional.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3300295"/>
            <a:ext cx="7317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Os novos alicerces conceituais e legais da Gestão do Trabalho enquanto área estratégica para aprimoramento do SUAS busca romper com as práticas que reproduzem o autoritarismo e a subalternização.</a:t>
            </a:r>
          </a:p>
        </p:txBody>
      </p:sp>
    </p:spTree>
    <p:extLst>
      <p:ext uri="{BB962C8B-B14F-4D97-AF65-F5344CB8AC3E}">
        <p14:creationId xmlns:p14="http://schemas.microsoft.com/office/powerpoint/2010/main" val="3819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088"/>
            <a:ext cx="8568952" cy="47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314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5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2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00166" y="214290"/>
            <a:ext cx="6552728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SUGESTÃO DE ROTEIRO PARA ELABORAÇÃO DO PLANO DE EDUCAÇÃO PERMANENTE (PEP/SUAS) CONFORME A PNEP E NOTA TÉCNICA Nº 09 CGIAP-RH-DGSUAS-SNAS-MDS 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583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I. Identificação;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II. Fundamentação do Plano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/Introdução;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III. diagnóstico socioterritorial da Política de Assistência Social;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IV. Objetivos gerais e específicos;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V. Diretrizes e princípios de acordo com a PNEP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/SUAS;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VI. Levantamento de problemas e das necessidades de educação permanente do SUAS;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VII. Planejamento de ações de capacitação e formação com base nas prioridades deliberadas;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VIII. resultados e impactos esperados;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IX. Planejamento de ações para o monitoramento e avaliação do plano e construção de indicadores;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X. recursos materiais e humanos disponíveis necessários;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XI. Espaço temporal de execução;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XII. Cronograma físico-financeiro de execução das ações previstas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mecanismos e fontes de financiamento.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976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8641"/>
            <a:ext cx="750570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9150" y="3573016"/>
            <a:ext cx="742525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diagnóstico da situação do Suas no território deve conter a caracterização dos seus trabalhadores, dos equipamentos e serviços, programas, benefícios, além da situação dos vínculos trabalhistas e todas as informações possíveis para a obtenção de um perfil mais próximo da realidade desse trabalhador.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5335" y="5105531"/>
            <a:ext cx="799288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Essas informações podem ser obtidas em vários instrumentos e documentos existentes, como Planos de Assistência Social, </a:t>
            </a:r>
            <a:r>
              <a:rPr lang="pt-BR" u="sng" dirty="0">
                <a:hlinkClick r:id="rId3"/>
              </a:rPr>
              <a:t>Censo Suas</a:t>
            </a:r>
            <a:r>
              <a:rPr lang="pt-BR" dirty="0"/>
              <a:t>. Diagnósticos desenvolvidos pelas equipes da Vigilância Socioassistencial, </a:t>
            </a:r>
            <a:r>
              <a:rPr lang="pt-BR" u="sng" dirty="0">
                <a:hlinkClick r:id="rId4"/>
              </a:rPr>
              <a:t>Portal da SAGI </a:t>
            </a:r>
            <a:r>
              <a:rPr lang="pt-BR" dirty="0"/>
              <a:t>, </a:t>
            </a:r>
            <a:r>
              <a:rPr lang="pt-BR" u="sng" dirty="0" err="1">
                <a:hlinkClick r:id="rId5"/>
              </a:rPr>
              <a:t>Munic</a:t>
            </a:r>
            <a:r>
              <a:rPr lang="pt-BR" dirty="0"/>
              <a:t> , </a:t>
            </a:r>
            <a:r>
              <a:rPr lang="pt-BR" u="sng" dirty="0" err="1">
                <a:hlinkClick r:id="rId6"/>
              </a:rPr>
              <a:t>Estadic</a:t>
            </a:r>
            <a:r>
              <a:rPr lang="pt-BR" dirty="0"/>
              <a:t>, </a:t>
            </a:r>
            <a:r>
              <a:rPr lang="pt-BR" u="sng" dirty="0">
                <a:hlinkClick r:id="rId7"/>
              </a:rPr>
              <a:t>MOPS</a:t>
            </a:r>
            <a:r>
              <a:rPr lang="pt-BR" dirty="0"/>
              <a:t>, </a:t>
            </a:r>
            <a:r>
              <a:rPr lang="pt-BR" u="sng" dirty="0" err="1">
                <a:hlinkClick r:id="rId8"/>
              </a:rPr>
              <a:t>CadÚnico</a:t>
            </a:r>
            <a:r>
              <a:rPr lang="pt-BR" dirty="0"/>
              <a:t>, </a:t>
            </a:r>
            <a:r>
              <a:rPr lang="pt-BR" u="sng" dirty="0" err="1">
                <a:hlinkClick r:id="rId9"/>
              </a:rPr>
              <a:t>Cadsuas</a:t>
            </a:r>
            <a:r>
              <a:rPr lang="pt-BR" dirty="0"/>
              <a:t>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83429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588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4" y="500042"/>
            <a:ext cx="8856984" cy="60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46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20110" y="548680"/>
            <a:ext cx="350378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pt-BR" b="1" dirty="0"/>
              <a:t>MONITORAMENTO E AVALIAÇÃO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71600" y="177281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Plano de Educação Permanente do SUAS deverá ser monitorado periodicamente durante toda a execução das atividades pelo Núcleo de Educação Permanente, avaliado e revisado anualmente de maneira específica ao final de cada curso, seminário e oficina. O monitoramento é imprescindível para o bom desenvolvimento do PEP/SUAS, pois fornece importantes informações sobre dificuldades, potencialidades ou desvios ocorridos durante a execução das ações previstas no Plano, e assim permite as devidas correções ou adequações.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471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130534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processo de monitoramento dos percursos formativos poderão ser destacados os seguintes aspectos:</a:t>
            </a:r>
          </a:p>
          <a:p>
            <a:pPr lvl="0" algn="just"/>
            <a:r>
              <a:rPr lang="pt-BR" dirty="0"/>
              <a:t>Cumprimento de metas físicas e financeiras, incluindo o cumprimento de prazos para a realização das ações previstas no Plano.</a:t>
            </a:r>
          </a:p>
          <a:p>
            <a:pPr lvl="0" algn="just"/>
            <a:r>
              <a:rPr lang="pt-BR" dirty="0"/>
              <a:t>Acompanhamento do processo da capacitação no período de execução dos percursos formativos, com aplicação de instrumental específico.</a:t>
            </a:r>
          </a:p>
          <a:p>
            <a:pPr lvl="0" algn="just"/>
            <a:r>
              <a:rPr lang="pt-BR" dirty="0"/>
              <a:t>Análise qualitativa dos impactos do processo de capacitação nos processos de trabalho, por meio de relatórios e de outros procedimentos.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20110" y="548680"/>
            <a:ext cx="350378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pt-BR" b="1" dirty="0"/>
              <a:t>MONITORAMENTO E AVALIAÇÃO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08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  <a:solidFill>
            <a:schemeClr val="accent5"/>
          </a:solidFill>
        </p:spPr>
        <p:txBody>
          <a:bodyPr/>
          <a:lstStyle/>
          <a:p>
            <a:pPr marL="4572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SUGESTÕES DE LEITURA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1545505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Resolução nº 145/2004 </a:t>
            </a:r>
            <a:r>
              <a:rPr lang="pt-BR" sz="1600" dirty="0" smtClean="0"/>
              <a:t>que estabelece a Política Nacional de Assistência Social;</a:t>
            </a:r>
          </a:p>
          <a:p>
            <a:endParaRPr lang="pt-BR" sz="1600" dirty="0" smtClean="0"/>
          </a:p>
          <a:p>
            <a:r>
              <a:rPr lang="pt-BR" sz="1600" dirty="0" smtClean="0"/>
              <a:t>Norma </a:t>
            </a:r>
            <a:r>
              <a:rPr lang="pt-BR" sz="1600" dirty="0"/>
              <a:t>Operacional Básica do Sistema Único de Assistência Social - </a:t>
            </a:r>
            <a:r>
              <a:rPr lang="pt-BR" sz="1600" dirty="0" smtClean="0"/>
              <a:t>NOB/SUAS/2012;</a:t>
            </a:r>
          </a:p>
          <a:p>
            <a:endParaRPr lang="pt-BR" sz="1600" dirty="0"/>
          </a:p>
          <a:p>
            <a:r>
              <a:rPr lang="pt-BR" sz="1600" dirty="0"/>
              <a:t>Norma Operacional Básica de Recursos Humanos do Sistema Único de Assistência Social - </a:t>
            </a:r>
            <a:r>
              <a:rPr lang="pt-BR" sz="1600" dirty="0" smtClean="0"/>
              <a:t>NOB/RH/SUAS/2006;</a:t>
            </a:r>
          </a:p>
          <a:p>
            <a:endParaRPr lang="pt-BR" sz="1600" dirty="0" smtClean="0"/>
          </a:p>
          <a:p>
            <a:r>
              <a:rPr lang="pt-BR" sz="1600" b="1" dirty="0"/>
              <a:t>RESOLUÇÃO CNAS Nº 17</a:t>
            </a:r>
            <a:r>
              <a:rPr lang="pt-BR" sz="1600" dirty="0"/>
              <a:t>, DE 21 DE SETEMBRO DE 2016. Dispõe sobre o pagamento de pessoal com o recurso </a:t>
            </a:r>
            <a:r>
              <a:rPr lang="pt-BR" sz="1600" dirty="0" smtClean="0"/>
              <a:t>federal;</a:t>
            </a:r>
          </a:p>
          <a:p>
            <a:endParaRPr lang="pt-BR" sz="1600" dirty="0"/>
          </a:p>
          <a:p>
            <a:r>
              <a:rPr lang="pt-BR" sz="1600" b="1" dirty="0" smtClean="0"/>
              <a:t>LEI </a:t>
            </a:r>
            <a:r>
              <a:rPr lang="pt-BR" sz="1600" b="1" dirty="0"/>
              <a:t>ORGÂNICA DA ASSISTÊNCIA SOCIAL</a:t>
            </a:r>
            <a:r>
              <a:rPr lang="pt-BR" sz="1600" dirty="0"/>
              <a:t>, Lei nº. 8.742, de 7 de dezembro de 1993, publicada no DOU de 8 de dezembro de </a:t>
            </a:r>
            <a:r>
              <a:rPr lang="pt-BR" sz="1600" dirty="0" smtClean="0"/>
              <a:t>1993, alterada pela Lei 12.435/2011;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Brasil. Ministério do Desenvolvimento Social e combate à fome. </a:t>
            </a:r>
            <a:r>
              <a:rPr lang="pt-BR" sz="1600" b="1" dirty="0" smtClean="0"/>
              <a:t>GESTÃO DO TRABALHO NO ÂMBITO DO SUAS</a:t>
            </a:r>
            <a:r>
              <a:rPr lang="pt-BR" sz="1600" dirty="0" smtClean="0"/>
              <a:t>: uma contribuição necessária. Brasília, DF: MDS; SNAS, 2011. </a:t>
            </a:r>
          </a:p>
          <a:p>
            <a:endParaRPr lang="pt-BR" sz="1600" dirty="0" smtClean="0"/>
          </a:p>
          <a:p>
            <a:r>
              <a:rPr lang="pt-BR" sz="1600" dirty="0"/>
              <a:t>Resolução nº 04, de 13 de março de 2013.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6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AVANÇOS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70080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Norma Operacional Básica de Recursos Humanos – NOB-RH/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SUAS 2006;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Lei 12.435/2011: </a:t>
            </a:r>
            <a:r>
              <a:rPr lang="pt-BR" dirty="0">
                <a:latin typeface="Arial" pitchFamily="34" charset="0"/>
                <a:cs typeface="Arial" pitchFamily="34" charset="0"/>
              </a:rPr>
              <a:t>autorizou a utilização de recursos do</a:t>
            </a:r>
          </a:p>
          <a:p>
            <a:pPr algn="just"/>
            <a:r>
              <a:rPr lang="pt-BR" dirty="0" err="1">
                <a:latin typeface="Arial" pitchFamily="34" charset="0"/>
                <a:cs typeface="Arial" pitchFamily="34" charset="0"/>
              </a:rPr>
              <a:t>cofinanciamento</a:t>
            </a:r>
            <a:r>
              <a:rPr lang="pt-BR" dirty="0">
                <a:latin typeface="Arial" pitchFamily="34" charset="0"/>
                <a:cs typeface="Arial" pitchFamily="34" charset="0"/>
              </a:rPr>
              <a:t> federal para o pagamento de servidores públicos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que compõem as equipes de referência, assunto já regulamentado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pelo CNAS (Resolução CNAS nº 17, de 21 de setembro de 2016);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Política Nacional de Educação Permanente;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Programa Nacional de Capacitação do SUAS -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CapacitaSUAS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Resolução CNAS no 17, de 20 de junho de 2011.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VIII Conferência Nacional de Assistência Social /2011</a:t>
            </a:r>
            <a:r>
              <a:rPr lang="pt-BR" dirty="0">
                <a:latin typeface="Arial" pitchFamily="34" charset="0"/>
                <a:cs typeface="Arial" pitchFamily="34" charset="0"/>
              </a:rPr>
              <a:t> –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Consolidar o SUAS e valorizar seus trabalhadores.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96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15616" y="1455364"/>
            <a:ext cx="6400800" cy="753264"/>
          </a:xfrm>
          <a:noFill/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4000" dirty="0" smtClean="0">
                <a:latin typeface="Cooper Black" pitchFamily="18" charset="0"/>
              </a:rPr>
              <a:t>OBRIGADO!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9712" y="342900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CONTATOS DA EQUIPE DA GERÊNCIA DA GESTÃO DO SUAS: gestaodosuas@gmail.com</a:t>
            </a:r>
          </a:p>
          <a:p>
            <a:r>
              <a:rPr lang="pt-BR" dirty="0" smtClean="0"/>
              <a:t>Fone: 63 3218 1906/1907.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1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19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3"/>
          <p:cNvSpPr/>
          <p:nvPr/>
        </p:nvSpPr>
        <p:spPr>
          <a:xfrm>
            <a:off x="714375" y="214313"/>
            <a:ext cx="8215313" cy="2710631"/>
          </a:xfrm>
          <a:prstGeom prst="wedgeRoundRectCallout">
            <a:avLst>
              <a:gd name="adj1" fmla="val 1034"/>
              <a:gd name="adj2" fmla="val 783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concepção da assistência social como DIREITO impõe aos trabalhadores da política que estes superem a atuação na vertente de viabilizadores de programas, para a de viabilizadores de direito.”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[...] É impossível trabalhar na ótica dos direitos sem conhecê-los e impossível pensar sua implementação se não tiver atento às dificuldades da implantação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4048" y="2555612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Berenice Rojas Couto (1999).</a:t>
            </a:r>
          </a:p>
        </p:txBody>
      </p:sp>
      <p:pic>
        <p:nvPicPr>
          <p:cNvPr id="6" name="Picture 2" descr="C:\Users\dpse\Documents\PLANEAS\Dia dos direitos hum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9120"/>
            <a:ext cx="2418307" cy="18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6124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9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7211" y="177281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Marco para a área da gestão do trabalho no SUAS;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Estabelece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equipes de referência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os serviços socioassistenciais;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Apresenta 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diretrizes para a Política Nacional de Capacitação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, tendo como fundamento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EDUCAÇÃO PERMANENTE </a:t>
            </a:r>
            <a:r>
              <a:rPr lang="pt-BR" dirty="0">
                <a:latin typeface="Arial" pitchFamily="34" charset="0"/>
                <a:cs typeface="Arial" pitchFamily="34" charset="0"/>
              </a:rPr>
              <a:t>e propondo processos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capacitação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sistemáticos e continuados, considerando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diversidades </a:t>
            </a:r>
            <a:r>
              <a:rPr lang="pt-BR" dirty="0">
                <a:latin typeface="Arial" pitchFamily="34" charset="0"/>
                <a:cs typeface="Arial" pitchFamily="34" charset="0"/>
              </a:rPr>
              <a:t>regionais e locais;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Estabelece princípios e diretrizes para a gestão do trabalho no SUAS.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91880" y="692696"/>
            <a:ext cx="31149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pt-BR" sz="3600" b="1" dirty="0" smtClean="0"/>
              <a:t>NOB-RH/SUAS</a:t>
            </a:r>
            <a:endParaRPr lang="pt-BR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Lei nº 8.742/93 alterada pela Lei 12.435, de 6 de julho de 2011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218250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Art. 6º - </a:t>
            </a:r>
            <a:r>
              <a:rPr lang="pt-BR" dirty="0">
                <a:latin typeface="Arial" pitchFamily="34" charset="0"/>
                <a:cs typeface="Arial" pitchFamily="34" charset="0"/>
              </a:rPr>
              <a:t>Insere entre os objetivos do SUAS a implementação da gestão do trabalho e da educação  permanente na assistência social;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3217709"/>
            <a:ext cx="8141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Art. 6º - E -</a:t>
            </a:r>
            <a:r>
              <a:rPr lang="pt-BR" dirty="0">
                <a:latin typeface="Arial" pitchFamily="34" charset="0"/>
                <a:cs typeface="Arial" pitchFamily="34" charset="0"/>
              </a:rPr>
              <a:t> Autoriza a utilização dos recursos do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cofinanciamento</a:t>
            </a:r>
            <a:r>
              <a:rPr lang="pt-BR" dirty="0">
                <a:latin typeface="Arial" pitchFamily="34" charset="0"/>
                <a:cs typeface="Arial" pitchFamily="34" charset="0"/>
              </a:rPr>
              <a:t> do Governo federal, destinados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 execução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das ações continuadas de assistência social,que poderão ser aplicados no pagamento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profissionais </a:t>
            </a:r>
            <a:r>
              <a:rPr lang="pt-BR" dirty="0">
                <a:latin typeface="Arial" pitchFamily="34" charset="0"/>
                <a:cs typeface="Arial" pitchFamily="34" charset="0"/>
              </a:rPr>
              <a:t>que integrarem as equipes de referência, responsáveis pela organização e oferta daquelas ações.</a:t>
            </a:r>
          </a:p>
        </p:txBody>
      </p:sp>
    </p:spTree>
    <p:extLst>
      <p:ext uri="{BB962C8B-B14F-4D97-AF65-F5344CB8AC3E}">
        <p14:creationId xmlns:p14="http://schemas.microsoft.com/office/powerpoint/2010/main" val="40339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7173416" cy="3474720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reconfiguração do trabalho desenvolvido na gestão e no atendimento prestado a população, contribui para o enfraquecimento das marcas históricas de: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ASSISTENCIALISMO, 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FRÁGIL REGULAMENTAÇAO DEMOCRÁTICA, DESCONTINUIDADE 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i="1" strike="sngStrike" dirty="0">
                <a:latin typeface="Arial" pitchFamily="34" charset="0"/>
                <a:cs typeface="Arial" pitchFamily="34" charset="0"/>
              </a:rPr>
              <a:t> RESIDUALIDADE DAS AÇÕES.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86438"/>
            <a:ext cx="928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3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57166"/>
            <a:ext cx="82581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81467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1486</TotalTime>
  <Words>1183</Words>
  <Application>Microsoft Office PowerPoint</Application>
  <PresentationFormat>Apresentação na tela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Cooper Black</vt:lpstr>
      <vt:lpstr>Georgia</vt:lpstr>
      <vt:lpstr>Times New Roman</vt:lpstr>
      <vt:lpstr>Trebuchet MS</vt:lpstr>
      <vt:lpstr>Wingdings 2</vt:lpstr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simone.vale</dc:creator>
  <cp:lastModifiedBy>Acer</cp:lastModifiedBy>
  <cp:revision>91</cp:revision>
  <dcterms:created xsi:type="dcterms:W3CDTF">2017-07-31T16:33:39Z</dcterms:created>
  <dcterms:modified xsi:type="dcterms:W3CDTF">2018-06-28T20:28:22Z</dcterms:modified>
</cp:coreProperties>
</file>