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320" r:id="rId4"/>
    <p:sldId id="323" r:id="rId5"/>
    <p:sldId id="321" r:id="rId6"/>
    <p:sldId id="322" r:id="rId7"/>
    <p:sldId id="303" r:id="rId8"/>
    <p:sldId id="335" r:id="rId9"/>
    <p:sldId id="333" r:id="rId10"/>
    <p:sldId id="338" r:id="rId11"/>
    <p:sldId id="339" r:id="rId12"/>
    <p:sldId id="337" r:id="rId13"/>
    <p:sldId id="336" r:id="rId14"/>
    <p:sldId id="306" r:id="rId15"/>
    <p:sldId id="324" r:id="rId16"/>
    <p:sldId id="334" r:id="rId17"/>
    <p:sldId id="330" r:id="rId18"/>
    <p:sldId id="326" r:id="rId19"/>
    <p:sldId id="295" r:id="rId20"/>
    <p:sldId id="294" r:id="rId21"/>
    <p:sldId id="331" r:id="rId22"/>
    <p:sldId id="332" r:id="rId2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0531" autoAdjust="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F2B68-BCC7-4B66-867D-66D37E6E23A3}" type="datetimeFigureOut">
              <a:rPr lang="pt-BR" smtClean="0"/>
              <a:t>11/09/2019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2D4B3-37EB-4F2E-9172-766F181BD123}" type="slidenum">
              <a:rPr lang="pt-BR" smtClean="0"/>
              <a:t>‹nº›</a:t>
            </a:fld>
            <a:endParaRPr lang="pt-BR"/>
          </a:p>
        </p:txBody>
      </p:sp>
    </p:spTree>
    <p:extLst>
      <p:ext uri="{BB962C8B-B14F-4D97-AF65-F5344CB8AC3E}">
        <p14:creationId xmlns:p14="http://schemas.microsoft.com/office/powerpoint/2010/main" val="2426724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D52D4B3-37EB-4F2E-9172-766F181BD123}" type="slidenum">
              <a:rPr lang="pt-BR" smtClean="0"/>
              <a:t>2</a:t>
            </a:fld>
            <a:endParaRPr lang="pt-BR"/>
          </a:p>
        </p:txBody>
      </p:sp>
    </p:spTree>
    <p:extLst>
      <p:ext uri="{BB962C8B-B14F-4D97-AF65-F5344CB8AC3E}">
        <p14:creationId xmlns:p14="http://schemas.microsoft.com/office/powerpoint/2010/main" val="3519521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0728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D52D4B3-37EB-4F2E-9172-766F181BD123}" type="slidenum">
              <a:rPr lang="pt-BR" smtClean="0"/>
              <a:t>19</a:t>
            </a:fld>
            <a:endParaRPr lang="pt-BR"/>
          </a:p>
        </p:txBody>
      </p:sp>
    </p:spTree>
    <p:extLst>
      <p:ext uri="{BB962C8B-B14F-4D97-AF65-F5344CB8AC3E}">
        <p14:creationId xmlns:p14="http://schemas.microsoft.com/office/powerpoint/2010/main" val="1400564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D52D4B3-37EB-4F2E-9172-766F181BD123}" type="slidenum">
              <a:rPr lang="pt-BR" smtClean="0"/>
              <a:t>20</a:t>
            </a:fld>
            <a:endParaRPr lang="pt-BR"/>
          </a:p>
        </p:txBody>
      </p:sp>
    </p:spTree>
    <p:extLst>
      <p:ext uri="{BB962C8B-B14F-4D97-AF65-F5344CB8AC3E}">
        <p14:creationId xmlns:p14="http://schemas.microsoft.com/office/powerpoint/2010/main" val="2487980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D52D4B3-37EB-4F2E-9172-766F181BD123}" type="slidenum">
              <a:rPr lang="pt-BR" smtClean="0"/>
              <a:t>21</a:t>
            </a:fld>
            <a:endParaRPr lang="pt-BR"/>
          </a:p>
        </p:txBody>
      </p:sp>
    </p:spTree>
    <p:extLst>
      <p:ext uri="{BB962C8B-B14F-4D97-AF65-F5344CB8AC3E}">
        <p14:creationId xmlns:p14="http://schemas.microsoft.com/office/powerpoint/2010/main" val="1052962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D52D4B3-37EB-4F2E-9172-766F181BD123}" type="slidenum">
              <a:rPr lang="pt-BR" smtClean="0"/>
              <a:t>22</a:t>
            </a:fld>
            <a:endParaRPr lang="pt-BR"/>
          </a:p>
        </p:txBody>
      </p:sp>
    </p:spTree>
    <p:extLst>
      <p:ext uri="{BB962C8B-B14F-4D97-AF65-F5344CB8AC3E}">
        <p14:creationId xmlns:p14="http://schemas.microsoft.com/office/powerpoint/2010/main" val="3143789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4203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797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206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1448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429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153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D52D4B3-37EB-4F2E-9172-766F181BD123}" type="slidenum">
              <a:rPr lang="pt-BR" smtClean="0"/>
              <a:t>15</a:t>
            </a:fld>
            <a:endParaRPr lang="pt-BR"/>
          </a:p>
        </p:txBody>
      </p:sp>
    </p:spTree>
    <p:extLst>
      <p:ext uri="{BB962C8B-B14F-4D97-AF65-F5344CB8AC3E}">
        <p14:creationId xmlns:p14="http://schemas.microsoft.com/office/powerpoint/2010/main" val="1202612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D52D4B3-37EB-4F2E-9172-766F181BD123}" type="slidenum">
              <a:rPr lang="pt-BR" smtClean="0"/>
              <a:t>17</a:t>
            </a:fld>
            <a:endParaRPr lang="pt-BR"/>
          </a:p>
        </p:txBody>
      </p:sp>
    </p:spTree>
    <p:extLst>
      <p:ext uri="{BB962C8B-B14F-4D97-AF65-F5344CB8AC3E}">
        <p14:creationId xmlns:p14="http://schemas.microsoft.com/office/powerpoint/2010/main" val="347142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73844718-75FE-4D3F-B2E5-79A700DC8F7C}" type="datetimeFigureOut">
              <a:rPr lang="pt-BR" smtClean="0"/>
              <a:t>11/09/2019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415949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3844718-75FE-4D3F-B2E5-79A700DC8F7C}" type="datetimeFigureOut">
              <a:rPr lang="pt-BR" smtClean="0"/>
              <a:t>11/09/2019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391957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3844718-75FE-4D3F-B2E5-79A700DC8F7C}" type="datetimeFigureOut">
              <a:rPr lang="pt-BR" smtClean="0"/>
              <a:t>11/09/2019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402328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3844718-75FE-4D3F-B2E5-79A700DC8F7C}" type="datetimeFigureOut">
              <a:rPr lang="pt-BR" smtClean="0"/>
              <a:t>11/09/2019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116453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73844718-75FE-4D3F-B2E5-79A700DC8F7C}" type="datetimeFigureOut">
              <a:rPr lang="pt-BR" smtClean="0"/>
              <a:t>11/09/2019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372052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73844718-75FE-4D3F-B2E5-79A700DC8F7C}" type="datetimeFigureOut">
              <a:rPr lang="pt-BR" smtClean="0"/>
              <a:t>11/09/2019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210710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73844718-75FE-4D3F-B2E5-79A700DC8F7C}" type="datetimeFigureOut">
              <a:rPr lang="pt-BR" smtClean="0"/>
              <a:t>11/09/2019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352637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73844718-75FE-4D3F-B2E5-79A700DC8F7C}" type="datetimeFigureOut">
              <a:rPr lang="pt-BR" smtClean="0"/>
              <a:t>11/09/2019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220455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3844718-75FE-4D3F-B2E5-79A700DC8F7C}" type="datetimeFigureOut">
              <a:rPr lang="pt-BR" smtClean="0"/>
              <a:t>11/09/2019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4192745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73844718-75FE-4D3F-B2E5-79A700DC8F7C}" type="datetimeFigureOut">
              <a:rPr lang="pt-BR" smtClean="0"/>
              <a:t>11/09/2019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385253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73844718-75FE-4D3F-B2E5-79A700DC8F7C}" type="datetimeFigureOut">
              <a:rPr lang="pt-BR" smtClean="0"/>
              <a:t>11/09/2019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175BEFB-4D2E-458F-A0B8-F0CA3B028921}" type="slidenum">
              <a:rPr lang="pt-BR" smtClean="0"/>
              <a:t>‹nº›</a:t>
            </a:fld>
            <a:endParaRPr lang="pt-BR"/>
          </a:p>
        </p:txBody>
      </p:sp>
    </p:spTree>
    <p:extLst>
      <p:ext uri="{BB962C8B-B14F-4D97-AF65-F5344CB8AC3E}">
        <p14:creationId xmlns:p14="http://schemas.microsoft.com/office/powerpoint/2010/main" val="366809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44718-75FE-4D3F-B2E5-79A700DC8F7C}" type="datetimeFigureOut">
              <a:rPr lang="pt-BR" smtClean="0"/>
              <a:t>11/09/2019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5BEFB-4D2E-458F-A0B8-F0CA3B028921}" type="slidenum">
              <a:rPr lang="pt-BR" smtClean="0"/>
              <a:t>‹nº›</a:t>
            </a:fld>
            <a:endParaRPr lang="pt-BR"/>
          </a:p>
        </p:txBody>
      </p:sp>
    </p:spTree>
    <p:extLst>
      <p:ext uri="{BB962C8B-B14F-4D97-AF65-F5344CB8AC3E}">
        <p14:creationId xmlns:p14="http://schemas.microsoft.com/office/powerpoint/2010/main" val="304882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cnas@mds.gov.br"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cnas@mds.gov.br"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mds.gov.br/cnas" TargetMode="External"/><Relationship Id="rId4" Type="http://schemas.openxmlformats.org/officeDocument/2006/relationships/hyperlink" Target="mailto:cnas@mds.gov.b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4"/>
            <a:ext cx="12192000" cy="6863254"/>
          </a:xfrm>
          <a:prstGeom prst="rect">
            <a:avLst/>
          </a:prstGeom>
        </p:spPr>
      </p:pic>
      <p:sp>
        <p:nvSpPr>
          <p:cNvPr id="6" name="Título 2">
            <a:extLst>
              <a:ext uri="{FF2B5EF4-FFF2-40B4-BE49-F238E27FC236}">
                <a16:creationId xmlns:a16="http://schemas.microsoft.com/office/drawing/2014/main" xmlns="" id="{91F1ACE1-B325-4CF1-AB08-4FFB1147901B}"/>
              </a:ext>
            </a:extLst>
          </p:cNvPr>
          <p:cNvSpPr>
            <a:spLocks noGrp="1"/>
          </p:cNvSpPr>
          <p:nvPr>
            <p:ph idx="1"/>
          </p:nvPr>
        </p:nvSpPr>
        <p:spPr>
          <a:xfrm>
            <a:off x="838200" y="2573079"/>
            <a:ext cx="10515600" cy="1275907"/>
          </a:xfrm>
        </p:spPr>
        <p:txBody>
          <a:bodyPr>
            <a:normAutofit/>
          </a:bodyPr>
          <a:lstStyle/>
          <a:p>
            <a:pPr marL="0" indent="0" algn="ctr">
              <a:buNone/>
            </a:pPr>
            <a:r>
              <a:rPr lang="pt-BR" altLang="pt-BR" sz="4400" dirty="0">
                <a:cs typeface="Arial" panose="020B0604020202020204" pitchFamily="34" charset="0"/>
              </a:rPr>
              <a:t>Orçamento da Assistência Social</a:t>
            </a:r>
            <a:endParaRPr lang="pt-BR" sz="4400" dirty="0">
              <a:cs typeface="Arial" panose="020B0604020202020204" pitchFamily="34" charset="0"/>
            </a:endParaRPr>
          </a:p>
        </p:txBody>
      </p:sp>
    </p:spTree>
    <p:extLst>
      <p:ext uri="{BB962C8B-B14F-4D97-AF65-F5344CB8AC3E}">
        <p14:creationId xmlns:p14="http://schemas.microsoft.com/office/powerpoint/2010/main" val="3754173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4"/>
            <a:ext cx="12192000" cy="6863254"/>
          </a:xfrm>
          <a:prstGeom prst="rect">
            <a:avLst/>
          </a:prstGeom>
        </p:spPr>
      </p:pic>
      <p:pic>
        <p:nvPicPr>
          <p:cNvPr id="6" name="Imagem 5"/>
          <p:cNvPicPr>
            <a:picLocks noChangeAspect="1"/>
          </p:cNvPicPr>
          <p:nvPr/>
        </p:nvPicPr>
        <p:blipFill>
          <a:blip r:embed="rId3"/>
          <a:stretch>
            <a:fillRect/>
          </a:stretch>
        </p:blipFill>
        <p:spPr>
          <a:xfrm>
            <a:off x="1608463" y="-5254"/>
            <a:ext cx="8769426" cy="6409731"/>
          </a:xfrm>
          <a:prstGeom prst="rect">
            <a:avLst/>
          </a:prstGeom>
        </p:spPr>
      </p:pic>
    </p:spTree>
    <p:extLst>
      <p:ext uri="{BB962C8B-B14F-4D97-AF65-F5344CB8AC3E}">
        <p14:creationId xmlns:p14="http://schemas.microsoft.com/office/powerpoint/2010/main" val="389759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4"/>
            <a:ext cx="12192000" cy="6863254"/>
          </a:xfrm>
          <a:prstGeom prst="rect">
            <a:avLst/>
          </a:prstGeom>
        </p:spPr>
      </p:pic>
      <p:pic>
        <p:nvPicPr>
          <p:cNvPr id="5" name="Imagem 4"/>
          <p:cNvPicPr>
            <a:picLocks noChangeAspect="1"/>
          </p:cNvPicPr>
          <p:nvPr/>
        </p:nvPicPr>
        <p:blipFill>
          <a:blip r:embed="rId3"/>
          <a:stretch>
            <a:fillRect/>
          </a:stretch>
        </p:blipFill>
        <p:spPr>
          <a:xfrm>
            <a:off x="1619479" y="1690688"/>
            <a:ext cx="8962596" cy="3406005"/>
          </a:xfrm>
          <a:prstGeom prst="rect">
            <a:avLst/>
          </a:prstGeom>
        </p:spPr>
      </p:pic>
    </p:spTree>
    <p:extLst>
      <p:ext uri="{BB962C8B-B14F-4D97-AF65-F5344CB8AC3E}">
        <p14:creationId xmlns:p14="http://schemas.microsoft.com/office/powerpoint/2010/main" val="2377695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4"/>
            <a:ext cx="12192000" cy="6863254"/>
          </a:xfrm>
          <a:prstGeom prst="rect">
            <a:avLst/>
          </a:prstGeom>
        </p:spPr>
      </p:pic>
      <p:graphicFrame>
        <p:nvGraphicFramePr>
          <p:cNvPr id="5" name="Tabela 4">
            <a:extLst>
              <a:ext uri="{FF2B5EF4-FFF2-40B4-BE49-F238E27FC236}">
                <a16:creationId xmlns:a16="http://schemas.microsoft.com/office/drawing/2014/main" xmlns="" id="{335B3601-D5B4-4BC5-A603-5A3F0D4523CD}"/>
              </a:ext>
            </a:extLst>
          </p:cNvPr>
          <p:cNvGraphicFramePr>
            <a:graphicFrameLocks noGrp="1"/>
          </p:cNvGraphicFramePr>
          <p:nvPr>
            <p:extLst>
              <p:ext uri="{D42A27DB-BD31-4B8C-83A1-F6EECF244321}">
                <p14:modId xmlns:p14="http://schemas.microsoft.com/office/powerpoint/2010/main" val="2977877513"/>
              </p:ext>
            </p:extLst>
          </p:nvPr>
        </p:nvGraphicFramePr>
        <p:xfrm>
          <a:off x="1524808" y="2873303"/>
          <a:ext cx="8776601" cy="1739520"/>
        </p:xfrm>
        <a:graphic>
          <a:graphicData uri="http://schemas.openxmlformats.org/drawingml/2006/table">
            <a:tbl>
              <a:tblPr/>
              <a:tblGrid>
                <a:gridCol w="2184478">
                  <a:extLst>
                    <a:ext uri="{9D8B030D-6E8A-4147-A177-3AD203B41FA5}">
                      <a16:colId xmlns:a16="http://schemas.microsoft.com/office/drawing/2014/main" xmlns="" val="870873628"/>
                    </a:ext>
                  </a:extLst>
                </a:gridCol>
                <a:gridCol w="2749062">
                  <a:extLst>
                    <a:ext uri="{9D8B030D-6E8A-4147-A177-3AD203B41FA5}">
                      <a16:colId xmlns:a16="http://schemas.microsoft.com/office/drawing/2014/main" xmlns="" val="644195121"/>
                    </a:ext>
                  </a:extLst>
                </a:gridCol>
                <a:gridCol w="2091258">
                  <a:extLst>
                    <a:ext uri="{9D8B030D-6E8A-4147-A177-3AD203B41FA5}">
                      <a16:colId xmlns:a16="http://schemas.microsoft.com/office/drawing/2014/main" xmlns="" val="224324992"/>
                    </a:ext>
                  </a:extLst>
                </a:gridCol>
                <a:gridCol w="1751803">
                  <a:extLst>
                    <a:ext uri="{9D8B030D-6E8A-4147-A177-3AD203B41FA5}">
                      <a16:colId xmlns:a16="http://schemas.microsoft.com/office/drawing/2014/main" xmlns="" val="3862043176"/>
                    </a:ext>
                  </a:extLst>
                </a:gridCol>
              </a:tblGrid>
              <a:tr h="565532">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1" i="0" u="none" strike="noStrike" kern="1200" cap="none" normalizeH="0" baseline="0" dirty="0">
                          <a:ln>
                            <a:noFill/>
                          </a:ln>
                          <a:solidFill>
                            <a:schemeClr val="tx1"/>
                          </a:solidFill>
                          <a:effectLst/>
                          <a:latin typeface="Calibri" panose="020F0502020204030204" pitchFamily="34" charset="0"/>
                          <a:ea typeface="Calibri" panose="020F0502020204030204" pitchFamily="34" charset="0"/>
                          <a:cs typeface="+mn-cs"/>
                        </a:rPr>
                        <a:t>Ação</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rPr>
                        <a:t>LOA 2018</a:t>
                      </a:r>
                      <a:endParaRPr kumimoji="0" lang="pt-BR" altLang="pt-BR"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rPr>
                        <a:t>LOA 2019</a:t>
                      </a:r>
                      <a:endParaRPr kumimoji="0" lang="pt-BR" altLang="pt-BR"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rPr>
                        <a:t>PLOA 2020</a:t>
                      </a:r>
                      <a:endParaRPr kumimoji="0" lang="pt-BR" altLang="pt-BR"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2148366476"/>
                  </a:ext>
                </a:extLst>
              </a:tr>
              <a:tr h="565532">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tab pos="3200400" algn="l"/>
                        </a:tabLst>
                      </a:pPr>
                      <a:r>
                        <a:rPr kumimoji="0" lang="pt-BR" altLang="pt-B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Serviços, Programas e Projetos</a:t>
                      </a:r>
                      <a:endParaRPr kumimoji="0" lang="pt-BR" altLang="pt-B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1.955.442.227</a:t>
                      </a: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1.967.284.926</a:t>
                      </a: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1.053.833.743</a:t>
                      </a: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559597843"/>
                  </a:ext>
                </a:extLst>
              </a:tr>
              <a:tr h="565532">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tab pos="3200400" algn="l"/>
                        </a:tabLst>
                      </a:pPr>
                      <a:r>
                        <a:rPr kumimoji="0" lang="pt-BR" altLang="pt-B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Benefícios </a:t>
                      </a:r>
                      <a:r>
                        <a:rPr kumimoji="0" lang="pt-BR" altLang="pt-BR" sz="1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rPr>
                        <a:t>Socioassistenciais</a:t>
                      </a:r>
                      <a:endParaRPr kumimoji="0" lang="pt-BR" altLang="pt-B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54.989.289.075</a:t>
                      </a: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29.212.044.330</a:t>
                      </a: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60.145.633.204</a:t>
                      </a: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848497431"/>
                  </a:ext>
                </a:extLst>
              </a:tr>
            </a:tbl>
          </a:graphicData>
        </a:graphic>
      </p:graphicFrame>
      <p:sp>
        <p:nvSpPr>
          <p:cNvPr id="6" name="CaixaDeTexto 5"/>
          <p:cNvSpPr txBox="1"/>
          <p:nvPr/>
        </p:nvSpPr>
        <p:spPr>
          <a:xfrm>
            <a:off x="1397917" y="861140"/>
            <a:ext cx="9564914" cy="584775"/>
          </a:xfrm>
          <a:prstGeom prst="rect">
            <a:avLst/>
          </a:prstGeom>
          <a:noFill/>
        </p:spPr>
        <p:txBody>
          <a:bodyPr wrap="square" rtlCol="0">
            <a:spAutoFit/>
          </a:bodyPr>
          <a:lstStyle/>
          <a:p>
            <a:pPr algn="ctr">
              <a:spcBef>
                <a:spcPts val="600"/>
              </a:spcBef>
              <a:spcAft>
                <a:spcPts val="600"/>
              </a:spcAft>
            </a:pPr>
            <a:r>
              <a:rPr lang="pt-BR" sz="3200" b="1" dirty="0"/>
              <a:t>Comparativo do Orçamento nos últimos 3 anos</a:t>
            </a:r>
          </a:p>
        </p:txBody>
      </p:sp>
      <p:sp>
        <p:nvSpPr>
          <p:cNvPr id="7" name="CaixaDeTexto 6"/>
          <p:cNvSpPr txBox="1"/>
          <p:nvPr/>
        </p:nvSpPr>
        <p:spPr>
          <a:xfrm>
            <a:off x="1524808" y="1872124"/>
            <a:ext cx="8776601" cy="923330"/>
          </a:xfrm>
          <a:prstGeom prst="rect">
            <a:avLst/>
          </a:prstGeom>
          <a:noFill/>
        </p:spPr>
        <p:txBody>
          <a:bodyPr wrap="square" rtlCol="0">
            <a:spAutoFit/>
          </a:bodyPr>
          <a:lstStyle/>
          <a:p>
            <a:pPr>
              <a:lnSpc>
                <a:spcPct val="150000"/>
              </a:lnSpc>
            </a:pPr>
            <a:r>
              <a:rPr lang="pt-BR" altLang="pt-BR" b="1" dirty="0"/>
              <a:t>Diferença em Serviços, Programas e Projetos: </a:t>
            </a:r>
            <a:r>
              <a:rPr lang="pt-BR" altLang="pt-BR" dirty="0"/>
              <a:t>Para 2020, o orçamento está </a:t>
            </a:r>
            <a:r>
              <a:rPr lang="pt-BR" altLang="pt-BR" b="1" dirty="0"/>
              <a:t>46,11%</a:t>
            </a:r>
            <a:r>
              <a:rPr lang="pt-BR" altLang="pt-BR" dirty="0"/>
              <a:t> menor se comparado a 2018 e, </a:t>
            </a:r>
            <a:r>
              <a:rPr lang="pt-BR" altLang="pt-BR" b="1" dirty="0"/>
              <a:t>46,43%</a:t>
            </a:r>
            <a:r>
              <a:rPr lang="pt-BR" altLang="pt-BR" dirty="0"/>
              <a:t> menor se comparado a 2019.</a:t>
            </a:r>
          </a:p>
        </p:txBody>
      </p:sp>
    </p:spTree>
    <p:extLst>
      <p:ext uri="{BB962C8B-B14F-4D97-AF65-F5344CB8AC3E}">
        <p14:creationId xmlns:p14="http://schemas.microsoft.com/office/powerpoint/2010/main" val="3380614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4"/>
            <a:ext cx="12192000" cy="6863254"/>
          </a:xfrm>
          <a:prstGeom prst="rect">
            <a:avLst/>
          </a:prstGeom>
        </p:spPr>
      </p:pic>
      <p:pic>
        <p:nvPicPr>
          <p:cNvPr id="4" name="Espaço Reservado para Conteúdo 3"/>
          <p:cNvPicPr>
            <a:picLocks noGrp="1" noChangeAspect="1"/>
          </p:cNvPicPr>
          <p:nvPr>
            <p:ph idx="1"/>
          </p:nvPr>
        </p:nvPicPr>
        <p:blipFill>
          <a:blip r:embed="rId3"/>
          <a:stretch>
            <a:fillRect/>
          </a:stretch>
        </p:blipFill>
        <p:spPr>
          <a:xfrm>
            <a:off x="3030039" y="1419677"/>
            <a:ext cx="5514975" cy="3067050"/>
          </a:xfrm>
          <a:prstGeom prst="rect">
            <a:avLst/>
          </a:prstGeom>
        </p:spPr>
      </p:pic>
      <p:sp>
        <p:nvSpPr>
          <p:cNvPr id="6" name="CaixaDeTexto 5"/>
          <p:cNvSpPr txBox="1"/>
          <p:nvPr/>
        </p:nvSpPr>
        <p:spPr>
          <a:xfrm>
            <a:off x="1320799" y="414824"/>
            <a:ext cx="9564914" cy="584775"/>
          </a:xfrm>
          <a:prstGeom prst="rect">
            <a:avLst/>
          </a:prstGeom>
          <a:noFill/>
        </p:spPr>
        <p:txBody>
          <a:bodyPr wrap="square" rtlCol="0">
            <a:spAutoFit/>
          </a:bodyPr>
          <a:lstStyle/>
          <a:p>
            <a:pPr algn="just">
              <a:spcBef>
                <a:spcPts val="600"/>
              </a:spcBef>
              <a:spcAft>
                <a:spcPts val="600"/>
              </a:spcAft>
            </a:pPr>
            <a:r>
              <a:rPr lang="pt-BR" sz="3200" dirty="0"/>
              <a:t>Necessidades de Incremento no Orçamento para 2020</a:t>
            </a:r>
          </a:p>
        </p:txBody>
      </p:sp>
      <p:sp>
        <p:nvSpPr>
          <p:cNvPr id="2" name="Retângulo 1"/>
          <p:cNvSpPr/>
          <p:nvPr/>
        </p:nvSpPr>
        <p:spPr>
          <a:xfrm>
            <a:off x="2382982" y="4906805"/>
            <a:ext cx="6096000" cy="646331"/>
          </a:xfrm>
          <a:prstGeom prst="rect">
            <a:avLst/>
          </a:prstGeom>
        </p:spPr>
        <p:txBody>
          <a:bodyPr>
            <a:spAutoFit/>
          </a:bodyPr>
          <a:lstStyle/>
          <a:p>
            <a:pPr algn="just">
              <a:spcBef>
                <a:spcPts val="600"/>
              </a:spcBef>
              <a:spcAft>
                <a:spcPts val="600"/>
              </a:spcAft>
            </a:pPr>
            <a:r>
              <a:rPr lang="pt-BR" dirty="0"/>
              <a:t>*Dados apresentados pelo Ministro Osmar Terra na Câmara dos Deputados em 04/09/2019</a:t>
            </a:r>
          </a:p>
        </p:txBody>
      </p:sp>
    </p:spTree>
    <p:extLst>
      <p:ext uri="{BB962C8B-B14F-4D97-AF65-F5344CB8AC3E}">
        <p14:creationId xmlns:p14="http://schemas.microsoft.com/office/powerpoint/2010/main" val="1643783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1499"/>
            <a:ext cx="12192000" cy="6863254"/>
          </a:xfrm>
          <a:prstGeom prst="rect">
            <a:avLst/>
          </a:prstGeom>
        </p:spPr>
      </p:pic>
      <p:sp>
        <p:nvSpPr>
          <p:cNvPr id="5" name="Título 1"/>
          <p:cNvSpPr txBox="1">
            <a:spLocks/>
          </p:cNvSpPr>
          <p:nvPr/>
        </p:nvSpPr>
        <p:spPr>
          <a:xfrm>
            <a:off x="1981200" y="544568"/>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pt-BR" dirty="0"/>
          </a:p>
        </p:txBody>
      </p:sp>
      <p:sp>
        <p:nvSpPr>
          <p:cNvPr id="6" name="Espaço Reservado para Conteúdo 2">
            <a:extLst>
              <a:ext uri="{FF2B5EF4-FFF2-40B4-BE49-F238E27FC236}">
                <a16:creationId xmlns:a16="http://schemas.microsoft.com/office/drawing/2014/main" xmlns="" id="{4118C2B6-DF4A-4385-9A5A-2C1FE26AE6E9}"/>
              </a:ext>
            </a:extLst>
          </p:cNvPr>
          <p:cNvSpPr txBox="1">
            <a:spLocks/>
          </p:cNvSpPr>
          <p:nvPr/>
        </p:nvSpPr>
        <p:spPr>
          <a:xfrm>
            <a:off x="1796902" y="723015"/>
            <a:ext cx="8612372" cy="54317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Tx/>
              <a:buNone/>
            </a:pPr>
            <a:endParaRPr lang="pt-BR" altLang="pt-BR" sz="1800" dirty="0"/>
          </a:p>
          <a:p>
            <a:pPr algn="just">
              <a:buFontTx/>
              <a:buNone/>
            </a:pPr>
            <a:r>
              <a:rPr lang="pt-BR" altLang="pt-BR" sz="2000" b="1" dirty="0"/>
              <a:t>Resolução CNAS N° 20, </a:t>
            </a:r>
            <a:r>
              <a:rPr lang="pt-BR" altLang="pt-BR" sz="2000" dirty="0"/>
              <a:t>de 13 de setembro de 2018: </a:t>
            </a:r>
          </a:p>
          <a:p>
            <a:pPr algn="just">
              <a:buFontTx/>
              <a:buNone/>
            </a:pPr>
            <a:endParaRPr lang="pt-BR" altLang="pt-BR" sz="2000" dirty="0"/>
          </a:p>
          <a:p>
            <a:pPr algn="just">
              <a:buFont typeface="Wingdings" panose="05000000000000000000" pitchFamily="2" charset="2"/>
              <a:buChar char="ü"/>
            </a:pPr>
            <a:r>
              <a:rPr lang="pt-BR" altLang="pt-BR" sz="2000" dirty="0"/>
              <a:t>Solicita a recomposição da dotação orçamentária de 2018 e da proposta orçamentária para o exercício de 2019 para a Assistência Social.</a:t>
            </a:r>
          </a:p>
          <a:p>
            <a:pPr algn="just">
              <a:buFontTx/>
              <a:buNone/>
            </a:pPr>
            <a:endParaRPr lang="pt-BR" altLang="pt-BR" sz="2000" dirty="0"/>
          </a:p>
          <a:p>
            <a:pPr algn="just">
              <a:buFont typeface="Wingdings" panose="05000000000000000000" pitchFamily="2" charset="2"/>
              <a:buChar char="ü"/>
            </a:pPr>
            <a:r>
              <a:rPr lang="pt-BR" altLang="pt-BR" sz="2000" dirty="0"/>
              <a:t>O orçamento aprovado pela Resolução CNAS nº 16/2018 representa o necessário para manutenção dos serviços e benefícios socioassistenciais </a:t>
            </a:r>
            <a:r>
              <a:rPr lang="pt-BR" altLang="pt-BR" sz="2000" b="1" dirty="0"/>
              <a:t>sem expansão.</a:t>
            </a:r>
          </a:p>
          <a:p>
            <a:pPr algn="just">
              <a:buFontTx/>
              <a:buNone/>
            </a:pPr>
            <a:endParaRPr lang="pt-BR" altLang="pt-BR" dirty="0"/>
          </a:p>
        </p:txBody>
      </p:sp>
    </p:spTree>
    <p:extLst>
      <p:ext uri="{BB962C8B-B14F-4D97-AF65-F5344CB8AC3E}">
        <p14:creationId xmlns:p14="http://schemas.microsoft.com/office/powerpoint/2010/main" val="533789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1499"/>
            <a:ext cx="12192000" cy="6863254"/>
          </a:xfrm>
          <a:prstGeom prst="rect">
            <a:avLst/>
          </a:prstGeom>
        </p:spPr>
      </p:pic>
      <p:sp>
        <p:nvSpPr>
          <p:cNvPr id="5" name="Título 1"/>
          <p:cNvSpPr txBox="1">
            <a:spLocks/>
          </p:cNvSpPr>
          <p:nvPr/>
        </p:nvSpPr>
        <p:spPr>
          <a:xfrm>
            <a:off x="1981200" y="544568"/>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pt-BR" dirty="0"/>
          </a:p>
        </p:txBody>
      </p:sp>
      <p:sp>
        <p:nvSpPr>
          <p:cNvPr id="6" name="CaixaDeTexto 5"/>
          <p:cNvSpPr txBox="1"/>
          <p:nvPr/>
        </p:nvSpPr>
        <p:spPr>
          <a:xfrm>
            <a:off x="1739034" y="249322"/>
            <a:ext cx="8713931" cy="1569660"/>
          </a:xfrm>
          <a:prstGeom prst="rect">
            <a:avLst/>
          </a:prstGeom>
          <a:noFill/>
        </p:spPr>
        <p:txBody>
          <a:bodyPr wrap="square" rtlCol="0">
            <a:spAutoFit/>
          </a:bodyPr>
          <a:lstStyle/>
          <a:p>
            <a:endParaRPr lang="pt-BR" sz="3200" dirty="0"/>
          </a:p>
          <a:p>
            <a:endParaRPr lang="pt-BR" sz="3200" dirty="0"/>
          </a:p>
          <a:p>
            <a:endParaRPr lang="pt-BR" sz="3200" dirty="0"/>
          </a:p>
        </p:txBody>
      </p:sp>
      <p:sp>
        <p:nvSpPr>
          <p:cNvPr id="7" name="Espaço Reservado para Conteúdo 2">
            <a:extLst>
              <a:ext uri="{FF2B5EF4-FFF2-40B4-BE49-F238E27FC236}">
                <a16:creationId xmlns:a16="http://schemas.microsoft.com/office/drawing/2014/main" xmlns="" id="{0BC88633-CB3F-4EB8-9B2D-CD70400DB759}"/>
              </a:ext>
            </a:extLst>
          </p:cNvPr>
          <p:cNvSpPr txBox="1">
            <a:spLocks noChangeArrowheads="1"/>
          </p:cNvSpPr>
          <p:nvPr/>
        </p:nvSpPr>
        <p:spPr>
          <a:xfrm>
            <a:off x="1637414" y="797442"/>
            <a:ext cx="8910084" cy="532872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Tx/>
              <a:buNone/>
            </a:pPr>
            <a:endParaRPr lang="pt-BR" altLang="pt-BR" sz="2000" b="1" dirty="0"/>
          </a:p>
          <a:p>
            <a:pPr>
              <a:buFontTx/>
              <a:buNone/>
            </a:pPr>
            <a:r>
              <a:rPr lang="pt-BR" altLang="pt-BR" sz="2000" b="1" dirty="0"/>
              <a:t>Carta aberta da Comissão Intergestores Tripartite – CIT e CNAS sobre o financiamento do Sistema Único de Assistência Social – SUAS.</a:t>
            </a:r>
          </a:p>
          <a:p>
            <a:pPr algn="just">
              <a:buFontTx/>
              <a:buNone/>
            </a:pPr>
            <a:endParaRPr lang="pt-BR" altLang="pt-BR" sz="2000" b="1" dirty="0"/>
          </a:p>
          <a:p>
            <a:pPr algn="just">
              <a:buFont typeface="Wingdings" panose="05000000000000000000" pitchFamily="2" charset="2"/>
              <a:buChar char="ü"/>
            </a:pPr>
            <a:r>
              <a:rPr lang="pt-BR" altLang="pt-BR" sz="2000" dirty="0"/>
              <a:t>O FONSEAS e CONGEMAS reunidos na Reunião da CIT e do CNAS, avaliaram as implicações da importância da recomposição orçamentária referente ao exercício de 2018 e da proposta de orçamento para 2019.</a:t>
            </a:r>
          </a:p>
        </p:txBody>
      </p:sp>
    </p:spTree>
    <p:extLst>
      <p:ext uri="{BB962C8B-B14F-4D97-AF65-F5344CB8AC3E}">
        <p14:creationId xmlns:p14="http://schemas.microsoft.com/office/powerpoint/2010/main" val="4294502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499"/>
            <a:ext cx="12192000" cy="6863254"/>
          </a:xfrm>
          <a:prstGeom prst="rect">
            <a:avLst/>
          </a:prstGeom>
        </p:spPr>
      </p:pic>
      <p:sp>
        <p:nvSpPr>
          <p:cNvPr id="5" name="Espaço Reservado para Conteúdo 2">
            <a:extLst>
              <a:ext uri="{FF2B5EF4-FFF2-40B4-BE49-F238E27FC236}">
                <a16:creationId xmlns:a16="http://schemas.microsoft.com/office/drawing/2014/main" xmlns="" id="{0BC88633-CB3F-4EB8-9B2D-CD70400DB759}"/>
              </a:ext>
            </a:extLst>
          </p:cNvPr>
          <p:cNvSpPr txBox="1">
            <a:spLocks noChangeArrowheads="1"/>
          </p:cNvSpPr>
          <p:nvPr/>
        </p:nvSpPr>
        <p:spPr>
          <a:xfrm>
            <a:off x="1637414" y="797442"/>
            <a:ext cx="8910084" cy="532872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Tx/>
              <a:buNone/>
            </a:pPr>
            <a:endParaRPr lang="pt-BR" altLang="pt-BR" sz="2000" b="1" dirty="0"/>
          </a:p>
          <a:p>
            <a:r>
              <a:rPr lang="pt-BR" b="1" dirty="0"/>
              <a:t>Nota referente ao déficit orçamentário da Política de Assistência Social</a:t>
            </a:r>
          </a:p>
          <a:p>
            <a:endParaRPr lang="pt-BR" b="1" dirty="0"/>
          </a:p>
          <a:p>
            <a:pPr marL="342900" indent="-342900" algn="just">
              <a:buFont typeface="Wingdings" panose="05000000000000000000" pitchFamily="2" charset="2"/>
              <a:buChar char="ü"/>
            </a:pPr>
            <a:r>
              <a:rPr lang="pt-BR" sz="2000" dirty="0"/>
              <a:t>No mês de maio de 2019, o CNAS publicou uma nota comparando por meio de um gráfico os cortes recorrentes no orçamento da Assistência Social desde 2017.</a:t>
            </a:r>
          </a:p>
          <a:p>
            <a:pPr marL="342900" indent="-342900" algn="just">
              <a:buFont typeface="Wingdings" panose="05000000000000000000" pitchFamily="2" charset="2"/>
              <a:buChar char="ü"/>
            </a:pPr>
            <a:endParaRPr lang="pt-BR" sz="2000" dirty="0"/>
          </a:p>
          <a:p>
            <a:pPr marL="342900" indent="-342900" algn="just">
              <a:buFont typeface="Wingdings" panose="05000000000000000000" pitchFamily="2" charset="2"/>
              <a:buChar char="ü"/>
            </a:pPr>
            <a:r>
              <a:rPr lang="pt-BR" sz="2000" dirty="0"/>
              <a:t>Em 2017 esse déficit foi de 21,76%, em 2018 foi de 37,52% e em 2019, de 29,16%. As reduções orçamentárias dos últimos anos afetam diretamente os valores repassados para o aprimoramento da gestão e execução dos serviços, programas e projetos </a:t>
            </a:r>
            <a:r>
              <a:rPr lang="pt-BR" sz="2000" dirty="0" err="1"/>
              <a:t>cofinanciados</a:t>
            </a:r>
            <a:r>
              <a:rPr lang="pt-BR" sz="2000" dirty="0"/>
              <a:t> pela União e transferidos aos estados e municípios.</a:t>
            </a:r>
          </a:p>
          <a:p>
            <a:pPr marL="342900" indent="-342900" algn="just">
              <a:buFont typeface="Wingdings" panose="05000000000000000000" pitchFamily="2" charset="2"/>
              <a:buChar char="ü"/>
            </a:pPr>
            <a:endParaRPr lang="pt-BR" sz="2000" dirty="0"/>
          </a:p>
          <a:p>
            <a:pPr marL="342900" indent="-342900" algn="just">
              <a:buFont typeface="Wingdings" panose="05000000000000000000" pitchFamily="2" charset="2"/>
              <a:buChar char="ü"/>
            </a:pPr>
            <a:r>
              <a:rPr lang="pt-BR" sz="2000" dirty="0"/>
              <a:t>No SUAS os serviços são ofertados de forma continuada e planejada sendo seu financiamento imprescindível à efetivação dos direitos constitucionalmente garantidos à população em situação de vulnerabilidade social. Assim o déficit orçamentário prejudica diretamente o atendimento dos usuários da Assistência Social. Da mesma forma dificulta a manutenção dos equipamentos e permanência dos trabalhadores no sistema.</a:t>
            </a:r>
          </a:p>
          <a:p>
            <a:pPr marL="342900" indent="-342900" algn="just">
              <a:buFont typeface="Wingdings" panose="05000000000000000000" pitchFamily="2" charset="2"/>
              <a:buChar char="ü"/>
            </a:pPr>
            <a:endParaRPr lang="pt-BR" sz="2000" dirty="0"/>
          </a:p>
          <a:p>
            <a:endParaRPr lang="pt-BR" altLang="pt-BR" sz="2000" b="1" dirty="0"/>
          </a:p>
          <a:p>
            <a:endParaRPr lang="pt-BR" altLang="pt-BR" sz="2000" b="1" dirty="0"/>
          </a:p>
        </p:txBody>
      </p:sp>
    </p:spTree>
    <p:extLst>
      <p:ext uri="{BB962C8B-B14F-4D97-AF65-F5344CB8AC3E}">
        <p14:creationId xmlns:p14="http://schemas.microsoft.com/office/powerpoint/2010/main" val="1272341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1499"/>
            <a:ext cx="12192000" cy="6863254"/>
          </a:xfrm>
          <a:prstGeom prst="rect">
            <a:avLst/>
          </a:prstGeom>
        </p:spPr>
      </p:pic>
      <p:sp>
        <p:nvSpPr>
          <p:cNvPr id="5" name="Título 1"/>
          <p:cNvSpPr txBox="1">
            <a:spLocks/>
          </p:cNvSpPr>
          <p:nvPr/>
        </p:nvSpPr>
        <p:spPr>
          <a:xfrm>
            <a:off x="1981200" y="544568"/>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pt-BR" dirty="0"/>
          </a:p>
        </p:txBody>
      </p:sp>
      <p:sp>
        <p:nvSpPr>
          <p:cNvPr id="7" name="Espaço Reservado para Conteúdo 2">
            <a:extLst>
              <a:ext uri="{FF2B5EF4-FFF2-40B4-BE49-F238E27FC236}">
                <a16:creationId xmlns:a16="http://schemas.microsoft.com/office/drawing/2014/main" xmlns="" id="{3EDAE575-D523-4E8A-B9CE-64AD3AAAFF69}"/>
              </a:ext>
            </a:extLst>
          </p:cNvPr>
          <p:cNvSpPr txBox="1">
            <a:spLocks/>
          </p:cNvSpPr>
          <p:nvPr/>
        </p:nvSpPr>
        <p:spPr>
          <a:xfrm>
            <a:off x="1679944" y="1158949"/>
            <a:ext cx="8825023" cy="45082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FontTx/>
              <a:buNone/>
            </a:pPr>
            <a:r>
              <a:rPr lang="pt-BR" altLang="pt-BR" sz="2000" b="1" dirty="0"/>
              <a:t>PEC 383/2017</a:t>
            </a:r>
          </a:p>
          <a:p>
            <a:pPr algn="just">
              <a:buFont typeface="Wingdings" panose="05000000000000000000" pitchFamily="2" charset="2"/>
              <a:buChar char="ü"/>
            </a:pPr>
            <a:r>
              <a:rPr lang="pt-BR" altLang="pt-BR" sz="2000" dirty="0"/>
              <a:t>O CNAS vem atuando junto ao Relator da PEC 383/2017 -  que altera a Constituição Federal para garantir recursos mínimos para o financiamento do Sistema Único de Assistência Social (SUAS) – PEC do 1%.</a:t>
            </a:r>
          </a:p>
          <a:p>
            <a:pPr algn="just">
              <a:buFontTx/>
              <a:buNone/>
            </a:pPr>
            <a:endParaRPr lang="pt-BR" altLang="pt-BR" sz="2000" dirty="0"/>
          </a:p>
          <a:p>
            <a:pPr algn="just">
              <a:buFont typeface="Wingdings" panose="05000000000000000000" pitchFamily="2" charset="2"/>
              <a:buChar char="ü"/>
            </a:pPr>
            <a:r>
              <a:rPr lang="pt-BR" altLang="pt-BR" sz="2000" dirty="0"/>
              <a:t>A 11° Conferência Nacional de Assistência Social deliberou pela </a:t>
            </a:r>
            <a:r>
              <a:rPr lang="ja-JP" altLang="pt-BR" sz="2000" dirty="0"/>
              <a:t>“</a:t>
            </a:r>
            <a:r>
              <a:rPr lang="pt-BR" altLang="ja-JP" sz="2000" dirty="0"/>
              <a:t>revogação  imediata da Emenda Constitucional Nº 95/2016 que congela o investimento público na área social e pela aprovação da PEC Nº 383/2017 que destina 1% da receita líquida corrente da União)</a:t>
            </a:r>
            <a:r>
              <a:rPr lang="ja-JP" altLang="pt-BR" sz="2000" dirty="0"/>
              <a:t>”</a:t>
            </a:r>
            <a:r>
              <a:rPr lang="pt-BR" altLang="ja-JP" sz="2000" dirty="0"/>
              <a:t>.</a:t>
            </a:r>
          </a:p>
          <a:p>
            <a:pPr algn="just">
              <a:buFont typeface="Wingdings" panose="05000000000000000000" pitchFamily="2" charset="2"/>
              <a:buChar char="ü"/>
            </a:pPr>
            <a:endParaRPr lang="pt-BR" altLang="pt-BR" sz="2000" dirty="0"/>
          </a:p>
          <a:p>
            <a:pPr algn="just">
              <a:buFont typeface="Wingdings" panose="05000000000000000000" pitchFamily="2" charset="2"/>
              <a:buChar char="ü"/>
            </a:pPr>
            <a:r>
              <a:rPr lang="pt-BR" altLang="pt-BR" sz="2000" dirty="0"/>
              <a:t> </a:t>
            </a:r>
            <a:r>
              <a:rPr lang="pt-BR" sz="2000" dirty="0"/>
              <a:t>Situação: Aguardando Constituição de Comissão Temporária pela Mesa. (Desarquivada)</a:t>
            </a:r>
            <a:endParaRPr lang="pt-BR" altLang="pt-BR" sz="2000" dirty="0"/>
          </a:p>
        </p:txBody>
      </p:sp>
    </p:spTree>
    <p:extLst>
      <p:ext uri="{BB962C8B-B14F-4D97-AF65-F5344CB8AC3E}">
        <p14:creationId xmlns:p14="http://schemas.microsoft.com/office/powerpoint/2010/main" val="2253025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1499"/>
            <a:ext cx="12192000" cy="6863254"/>
          </a:xfrm>
          <a:prstGeom prst="rect">
            <a:avLst/>
          </a:prstGeom>
        </p:spPr>
      </p:pic>
      <p:sp>
        <p:nvSpPr>
          <p:cNvPr id="5" name="Título 1"/>
          <p:cNvSpPr txBox="1">
            <a:spLocks/>
          </p:cNvSpPr>
          <p:nvPr/>
        </p:nvSpPr>
        <p:spPr>
          <a:xfrm>
            <a:off x="1981200" y="544568"/>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pt-BR" dirty="0"/>
          </a:p>
        </p:txBody>
      </p:sp>
      <p:sp>
        <p:nvSpPr>
          <p:cNvPr id="6" name="Espaço Reservado para Conteúdo 2">
            <a:extLst>
              <a:ext uri="{FF2B5EF4-FFF2-40B4-BE49-F238E27FC236}">
                <a16:creationId xmlns:a16="http://schemas.microsoft.com/office/drawing/2014/main" xmlns="" id="{6550F82B-AE3D-4E03-B341-EFB73017CD36}"/>
              </a:ext>
            </a:extLst>
          </p:cNvPr>
          <p:cNvSpPr txBox="1">
            <a:spLocks/>
          </p:cNvSpPr>
          <p:nvPr/>
        </p:nvSpPr>
        <p:spPr>
          <a:xfrm>
            <a:off x="1711841" y="1010093"/>
            <a:ext cx="8750595" cy="46676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FontTx/>
              <a:buNone/>
            </a:pPr>
            <a:r>
              <a:rPr lang="pt-BR" altLang="pt-BR" sz="2000" b="1" dirty="0"/>
              <a:t>Impacto do déficit nos serviços socioassistenciais</a:t>
            </a:r>
          </a:p>
          <a:p>
            <a:pPr>
              <a:buFontTx/>
              <a:buNone/>
            </a:pPr>
            <a:endParaRPr lang="pt-BR" altLang="pt-BR" sz="2000" b="1" dirty="0"/>
          </a:p>
          <a:p>
            <a:pPr algn="just">
              <a:buFont typeface="Courier New" panose="02070309020205020404" pitchFamily="49" charset="0"/>
              <a:buChar char="o"/>
            </a:pPr>
            <a:r>
              <a:rPr lang="pt-BR" altLang="pt-BR" sz="2000" b="1" u="sng" dirty="0"/>
              <a:t> Ações de Proteção Social Básica: </a:t>
            </a:r>
          </a:p>
          <a:p>
            <a:pPr algn="just">
              <a:buFont typeface="Wingdings" panose="05000000000000000000" pitchFamily="2" charset="2"/>
              <a:buChar char="ü"/>
            </a:pPr>
            <a:endParaRPr lang="pt-BR" altLang="pt-BR" sz="2000" dirty="0"/>
          </a:p>
          <a:p>
            <a:pPr algn="just">
              <a:buFont typeface="Wingdings" panose="05000000000000000000" pitchFamily="2" charset="2"/>
              <a:buChar char="ü"/>
            </a:pPr>
            <a:r>
              <a:rPr lang="pt-BR" altLang="pt-BR" sz="2000" dirty="0"/>
              <a:t>Diminuição dos atendimentos nos Centros de Referência da Assistência Social por déficit de cerca de 10 milhões por ano às pessoas e famílias em situação de desemprego, fome e eminência de violência doméstica. Destacando a necessidade de proteção a públicos específicos como: idosos, pessoas com deficiência e crianças.</a:t>
            </a:r>
            <a:endParaRPr lang="pt-BR" altLang="pt-BR" dirty="0"/>
          </a:p>
        </p:txBody>
      </p:sp>
    </p:spTree>
    <p:extLst>
      <p:ext uri="{BB962C8B-B14F-4D97-AF65-F5344CB8AC3E}">
        <p14:creationId xmlns:p14="http://schemas.microsoft.com/office/powerpoint/2010/main" val="4056720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1499"/>
            <a:ext cx="12192000" cy="6863254"/>
          </a:xfrm>
          <a:prstGeom prst="rect">
            <a:avLst/>
          </a:prstGeom>
        </p:spPr>
      </p:pic>
      <p:sp>
        <p:nvSpPr>
          <p:cNvPr id="5" name="Título 1"/>
          <p:cNvSpPr txBox="1">
            <a:spLocks/>
          </p:cNvSpPr>
          <p:nvPr/>
        </p:nvSpPr>
        <p:spPr>
          <a:xfrm>
            <a:off x="1981200" y="544568"/>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pt-BR" dirty="0"/>
          </a:p>
        </p:txBody>
      </p:sp>
      <p:sp>
        <p:nvSpPr>
          <p:cNvPr id="7" name="Espaço Reservado para Conteúdo 2">
            <a:extLst>
              <a:ext uri="{FF2B5EF4-FFF2-40B4-BE49-F238E27FC236}">
                <a16:creationId xmlns:a16="http://schemas.microsoft.com/office/drawing/2014/main" xmlns="" id="{9DD537A0-E9B6-4BE4-B133-2846D9B45F61}"/>
              </a:ext>
            </a:extLst>
          </p:cNvPr>
          <p:cNvSpPr txBox="1">
            <a:spLocks/>
          </p:cNvSpPr>
          <p:nvPr/>
        </p:nvSpPr>
        <p:spPr>
          <a:xfrm>
            <a:off x="1690577" y="991518"/>
            <a:ext cx="8814389" cy="48670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FontTx/>
              <a:buNone/>
            </a:pPr>
            <a:r>
              <a:rPr lang="pt-BR" altLang="pt-BR" sz="2000" b="1" dirty="0"/>
              <a:t>Impacto do déficit nos serviços socioassistenciais</a:t>
            </a:r>
          </a:p>
          <a:p>
            <a:pPr>
              <a:buFontTx/>
              <a:buNone/>
            </a:pPr>
            <a:endParaRPr lang="pt-BR" altLang="pt-BR" sz="2000" dirty="0"/>
          </a:p>
          <a:p>
            <a:pPr algn="l">
              <a:buFont typeface="Courier New" panose="02070309020205020404" pitchFamily="49" charset="0"/>
              <a:buChar char="o"/>
            </a:pPr>
            <a:r>
              <a:rPr lang="pt-BR" altLang="pt-BR" sz="2000" b="1" u="sng" dirty="0"/>
              <a:t> Ações de Proteção Social Especial:</a:t>
            </a:r>
          </a:p>
          <a:p>
            <a:pPr algn="l"/>
            <a:endParaRPr lang="pt-BR" altLang="pt-BR" sz="2000" b="1" u="sng" dirty="0"/>
          </a:p>
          <a:p>
            <a:pPr algn="just">
              <a:buFont typeface="Wingdings" panose="05000000000000000000" pitchFamily="2" charset="2"/>
              <a:buChar char="ü"/>
            </a:pPr>
            <a:r>
              <a:rPr lang="pt-BR" altLang="pt-BR" sz="2000" dirty="0"/>
              <a:t>Diminuição de 50% dos atendimentos nos Centros de Referência Especializado da Assistência Social nos atendimentos às pessoas e famílias em situação de violência doméstica ou comunitária. </a:t>
            </a:r>
          </a:p>
          <a:p>
            <a:pPr algn="just">
              <a:buFontTx/>
              <a:buNone/>
            </a:pPr>
            <a:endParaRPr lang="pt-BR" altLang="pt-BR" sz="2000" dirty="0"/>
          </a:p>
          <a:p>
            <a:pPr algn="just">
              <a:buFont typeface="Wingdings" panose="05000000000000000000" pitchFamily="2" charset="2"/>
              <a:buChar char="ü"/>
            </a:pPr>
            <a:r>
              <a:rPr lang="pt-BR" altLang="pt-BR" sz="2000" dirty="0"/>
              <a:t>Diminuição dos atendimentos as pessoas em situação de rua por déficit de cerca de 280 mil por mês mesmo em cenário de tendência  de aumento deste grupo populacional frente crise econômica. </a:t>
            </a:r>
          </a:p>
          <a:p>
            <a:pPr>
              <a:buFont typeface="Wingdings" panose="05000000000000000000" pitchFamily="2" charset="2"/>
              <a:buChar char="ü"/>
            </a:pPr>
            <a:endParaRPr lang="pt-BR" altLang="pt-BR" sz="2000" dirty="0"/>
          </a:p>
        </p:txBody>
      </p:sp>
    </p:spTree>
    <p:extLst>
      <p:ext uri="{BB962C8B-B14F-4D97-AF65-F5344CB8AC3E}">
        <p14:creationId xmlns:p14="http://schemas.microsoft.com/office/powerpoint/2010/main" val="60794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3254"/>
          </a:xfrm>
          <a:prstGeom prst="rect">
            <a:avLst/>
          </a:prstGeom>
        </p:spPr>
      </p:pic>
      <p:sp>
        <p:nvSpPr>
          <p:cNvPr id="5" name="Título 1"/>
          <p:cNvSpPr txBox="1">
            <a:spLocks/>
          </p:cNvSpPr>
          <p:nvPr/>
        </p:nvSpPr>
        <p:spPr>
          <a:xfrm>
            <a:off x="1981200" y="544568"/>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pt-BR" dirty="0"/>
          </a:p>
        </p:txBody>
      </p:sp>
      <p:sp>
        <p:nvSpPr>
          <p:cNvPr id="6" name="CaixaDeTexto 5"/>
          <p:cNvSpPr txBox="1"/>
          <p:nvPr/>
        </p:nvSpPr>
        <p:spPr>
          <a:xfrm>
            <a:off x="2295458" y="1869003"/>
            <a:ext cx="7436069" cy="584775"/>
          </a:xfrm>
          <a:prstGeom prst="rect">
            <a:avLst/>
          </a:prstGeom>
          <a:noFill/>
        </p:spPr>
        <p:txBody>
          <a:bodyPr wrap="square" rtlCol="0">
            <a:spAutoFit/>
          </a:bodyPr>
          <a:lstStyle/>
          <a:p>
            <a:pPr marL="457200" indent="-457200">
              <a:buFont typeface="Arial" panose="020B0604020202020204" pitchFamily="34" charset="0"/>
              <a:buChar char="•"/>
            </a:pPr>
            <a:endParaRPr lang="pt-BR" sz="3200" dirty="0"/>
          </a:p>
        </p:txBody>
      </p:sp>
      <p:sp>
        <p:nvSpPr>
          <p:cNvPr id="7" name="Título 1">
            <a:extLst>
              <a:ext uri="{FF2B5EF4-FFF2-40B4-BE49-F238E27FC236}">
                <a16:creationId xmlns:a16="http://schemas.microsoft.com/office/drawing/2014/main" xmlns="" id="{613034EA-7E9D-41A2-8F08-DFFE1BC42B22}"/>
              </a:ext>
            </a:extLst>
          </p:cNvPr>
          <p:cNvSpPr txBox="1">
            <a:spLocks/>
          </p:cNvSpPr>
          <p:nvPr/>
        </p:nvSpPr>
        <p:spPr>
          <a:xfrm>
            <a:off x="2196517" y="3188960"/>
            <a:ext cx="7798965" cy="11691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pt-BR" sz="3600" b="1" dirty="0"/>
          </a:p>
        </p:txBody>
      </p:sp>
      <p:sp>
        <p:nvSpPr>
          <p:cNvPr id="9" name="Retângulo de cantos arredondados 1">
            <a:extLst>
              <a:ext uri="{FF2B5EF4-FFF2-40B4-BE49-F238E27FC236}">
                <a16:creationId xmlns:a16="http://schemas.microsoft.com/office/drawing/2014/main" xmlns="" id="{5D3AA20F-7F83-48B6-ADCA-B8E672E3D06E}"/>
              </a:ext>
            </a:extLst>
          </p:cNvPr>
          <p:cNvSpPr>
            <a:spLocks noChangeArrowheads="1"/>
          </p:cNvSpPr>
          <p:nvPr/>
        </p:nvSpPr>
        <p:spPr bwMode="auto">
          <a:xfrm>
            <a:off x="1701209" y="956930"/>
            <a:ext cx="8686800" cy="4965405"/>
          </a:xfrm>
          <a:prstGeom prst="roundRect">
            <a:avLst>
              <a:gd name="adj" fmla="val 0"/>
            </a:avLst>
          </a:prstGeom>
          <a:solidFill>
            <a:srgbClr val="DAE3F3"/>
          </a:solidFill>
          <a:ln w="12700">
            <a:solidFill>
              <a:srgbClr val="DAE3F3"/>
            </a:solidFill>
            <a:miter lim="800000"/>
            <a:headEnd/>
            <a:tailEnd/>
          </a:ln>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buFont typeface="Wingdings" panose="05000000000000000000" pitchFamily="2" charset="2"/>
              <a:buChar char="ü"/>
            </a:pPr>
            <a:r>
              <a:rPr lang="pt-BR" altLang="pt-BR" sz="2000" dirty="0">
                <a:latin typeface="+mn-lt"/>
              </a:rPr>
              <a:t>Lei n° 8.742, de 07 de dezembro de 1993 – que dispõe sobre a organização da Assistência Social e dá outras providências, em seu art. 18.</a:t>
            </a:r>
          </a:p>
          <a:p>
            <a:pPr algn="just"/>
            <a:endParaRPr lang="pt-BR" altLang="pt-BR" sz="2000" dirty="0">
              <a:latin typeface="+mn-lt"/>
            </a:endParaRPr>
          </a:p>
          <a:p>
            <a:pPr algn="just"/>
            <a:r>
              <a:rPr lang="pt-BR" altLang="en-US" sz="2000" dirty="0">
                <a:latin typeface="+mn-lt"/>
              </a:rPr>
              <a:t>“</a:t>
            </a:r>
            <a:r>
              <a:rPr lang="pt-BR" altLang="ja-JP" sz="2000" i="1" dirty="0">
                <a:latin typeface="+mn-lt"/>
              </a:rPr>
              <a:t>VIII - apreciar e aprovar a proposta orçamentária da Assistência Social a ser encaminhada pelo órgão da Administração Pública Federal responsável pela coordenação da Política Nacional de Assistência Social.</a:t>
            </a:r>
            <a:r>
              <a:rPr lang="pt-BR" altLang="en-US" sz="2000" i="1" dirty="0">
                <a:latin typeface="+mn-lt"/>
              </a:rPr>
              <a:t>”</a:t>
            </a:r>
            <a:endParaRPr lang="pt-BR" altLang="ja-JP" sz="2000" i="1" dirty="0">
              <a:latin typeface="+mn-lt"/>
            </a:endParaRPr>
          </a:p>
          <a:p>
            <a:pPr algn="just"/>
            <a:endParaRPr lang="pt-BR" altLang="pt-BR" sz="2000" i="1" dirty="0">
              <a:latin typeface="+mn-lt"/>
            </a:endParaRPr>
          </a:p>
          <a:p>
            <a:pPr algn="just">
              <a:buFont typeface="Wingdings" panose="05000000000000000000" pitchFamily="2" charset="2"/>
              <a:buChar char="ü"/>
            </a:pPr>
            <a:r>
              <a:rPr lang="pt-BR" altLang="pt-BR" sz="2000" b="1" dirty="0">
                <a:latin typeface="+mn-lt"/>
              </a:rPr>
              <a:t>Decreto 5.085/2004:</a:t>
            </a:r>
            <a:r>
              <a:rPr lang="pt-BR" altLang="pt-BR" sz="2000" dirty="0">
                <a:latin typeface="+mn-lt"/>
              </a:rPr>
              <a:t> São consideradas ações continuadas de assistência social aquelas financiadas pelo Fundo Nacional de Assistência Social que visem ao atendimento periódico e sucessivo à família, à criança, ao adolescente, à pessoa idosa e à portadora de deficiência, bem como as relacionadas com os programas de Erradicação do Trabalho Infantil, da Juventude e de Combate à Violência contra Crianças e Adolescentes.</a:t>
            </a:r>
          </a:p>
        </p:txBody>
      </p:sp>
    </p:spTree>
    <p:extLst>
      <p:ext uri="{BB962C8B-B14F-4D97-AF65-F5344CB8AC3E}">
        <p14:creationId xmlns:p14="http://schemas.microsoft.com/office/powerpoint/2010/main" val="2038413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27"/>
            <a:ext cx="12192000" cy="6863254"/>
          </a:xfrm>
          <a:prstGeom prst="rect">
            <a:avLst/>
          </a:prstGeom>
        </p:spPr>
      </p:pic>
      <p:sp>
        <p:nvSpPr>
          <p:cNvPr id="2" name="CaixaDeTexto 1"/>
          <p:cNvSpPr txBox="1"/>
          <p:nvPr/>
        </p:nvSpPr>
        <p:spPr>
          <a:xfrm>
            <a:off x="1638300" y="476250"/>
            <a:ext cx="8915400" cy="1015663"/>
          </a:xfrm>
          <a:prstGeom prst="rect">
            <a:avLst/>
          </a:prstGeom>
          <a:noFill/>
        </p:spPr>
        <p:txBody>
          <a:bodyPr wrap="square" rtlCol="0">
            <a:spAutoFit/>
          </a:bodyPr>
          <a:lstStyle/>
          <a:p>
            <a:pPr algn="just">
              <a:buNone/>
            </a:pPr>
            <a:r>
              <a:rPr lang="pt-BR" sz="3200" b="1" dirty="0">
                <a:solidFill>
                  <a:schemeClr val="tx2">
                    <a:lumMod val="60000"/>
                    <a:lumOff val="40000"/>
                  </a:schemeClr>
                </a:solidFill>
              </a:rPr>
              <a:t> </a:t>
            </a:r>
            <a:endParaRPr lang="pt-BR" sz="3100" b="1" dirty="0">
              <a:solidFill>
                <a:schemeClr val="tx2">
                  <a:lumMod val="60000"/>
                  <a:lumOff val="40000"/>
                </a:schemeClr>
              </a:solidFill>
            </a:endParaRPr>
          </a:p>
          <a:p>
            <a:pPr algn="just">
              <a:buNone/>
            </a:pPr>
            <a:endParaRPr lang="pt-BR" sz="2800" b="1" dirty="0">
              <a:solidFill>
                <a:schemeClr val="accent1">
                  <a:lumMod val="75000"/>
                </a:schemeClr>
              </a:solidFill>
            </a:endParaRPr>
          </a:p>
        </p:txBody>
      </p:sp>
      <p:sp>
        <p:nvSpPr>
          <p:cNvPr id="3" name="CaixaDeTexto 2"/>
          <p:cNvSpPr txBox="1"/>
          <p:nvPr/>
        </p:nvSpPr>
        <p:spPr>
          <a:xfrm>
            <a:off x="4398452" y="999470"/>
            <a:ext cx="2735877" cy="984885"/>
          </a:xfrm>
          <a:prstGeom prst="rect">
            <a:avLst/>
          </a:prstGeom>
          <a:noFill/>
        </p:spPr>
        <p:txBody>
          <a:bodyPr wrap="none" rtlCol="0">
            <a:spAutoFit/>
          </a:bodyPr>
          <a:lstStyle/>
          <a:p>
            <a:pPr algn="ctr"/>
            <a:endParaRPr lang="pt-BR" altLang="pt-BR" sz="4000" dirty="0">
              <a:latin typeface="Calibri" panose="020F0502020204030204" pitchFamily="34" charset="0"/>
              <a:hlinkClick r:id="rId4"/>
            </a:endParaRPr>
          </a:p>
          <a:p>
            <a:endParaRPr lang="pt-BR" dirty="0"/>
          </a:p>
        </p:txBody>
      </p:sp>
      <p:sp>
        <p:nvSpPr>
          <p:cNvPr id="6" name="Espaço Reservado para Conteúdo 2">
            <a:extLst>
              <a:ext uri="{FF2B5EF4-FFF2-40B4-BE49-F238E27FC236}">
                <a16:creationId xmlns:a16="http://schemas.microsoft.com/office/drawing/2014/main" xmlns="" id="{4CFAF734-5AA6-4CF7-ABE3-9B10367E2A86}"/>
              </a:ext>
            </a:extLst>
          </p:cNvPr>
          <p:cNvSpPr>
            <a:spLocks noGrp="1"/>
          </p:cNvSpPr>
          <p:nvPr>
            <p:ph idx="1"/>
          </p:nvPr>
        </p:nvSpPr>
        <p:spPr>
          <a:xfrm>
            <a:off x="1638300" y="1112704"/>
            <a:ext cx="8915400" cy="5013460"/>
          </a:xfrm>
        </p:spPr>
        <p:txBody>
          <a:bodyPr/>
          <a:lstStyle/>
          <a:p>
            <a:pPr marL="0" indent="0" algn="ctr">
              <a:buFontTx/>
              <a:buNone/>
            </a:pPr>
            <a:r>
              <a:rPr lang="pt-BR" altLang="pt-BR" sz="2000" b="1" dirty="0"/>
              <a:t>Impacto do déficit nos serviços socioassistenciais</a:t>
            </a:r>
          </a:p>
          <a:p>
            <a:pPr marL="0" indent="0">
              <a:buFontTx/>
              <a:buNone/>
            </a:pPr>
            <a:endParaRPr lang="pt-BR" altLang="pt-BR" sz="2000" dirty="0"/>
          </a:p>
          <a:p>
            <a:pPr marL="0" indent="0">
              <a:buFont typeface="Courier New" panose="02070309020205020404" pitchFamily="49" charset="0"/>
              <a:buChar char="o"/>
            </a:pPr>
            <a:r>
              <a:rPr lang="pt-BR" altLang="pt-BR" sz="2000" b="1" u="sng" dirty="0"/>
              <a:t> Ações de Proteção Social Especial:</a:t>
            </a:r>
          </a:p>
          <a:p>
            <a:pPr marL="0" indent="0">
              <a:buNone/>
            </a:pPr>
            <a:endParaRPr lang="pt-BR" altLang="pt-BR" sz="2000" b="1" u="sng" dirty="0"/>
          </a:p>
          <a:p>
            <a:pPr marL="0" indent="0" algn="just">
              <a:buFont typeface="Wingdings" panose="05000000000000000000" pitchFamily="2" charset="2"/>
              <a:buChar char="ü"/>
            </a:pPr>
            <a:r>
              <a:rPr lang="pt-BR" altLang="pt-BR" sz="2000" dirty="0"/>
              <a:t>Redução das equipes que atendem e identificam pessoas na rua, incluindo crianças e adolescentes em trabalho infantil ou exploração sexual em cerca de 700 mil atendimentos.</a:t>
            </a:r>
          </a:p>
          <a:p>
            <a:pPr marL="0" indent="0" algn="just">
              <a:buFont typeface="Wingdings" panose="05000000000000000000" pitchFamily="2" charset="2"/>
              <a:buChar char="ü"/>
            </a:pPr>
            <a:endParaRPr lang="pt-BR" altLang="pt-BR" sz="2000" dirty="0"/>
          </a:p>
          <a:p>
            <a:pPr marL="0" indent="0" algn="just">
              <a:buFont typeface="Wingdings" panose="05000000000000000000" pitchFamily="2" charset="2"/>
              <a:buChar char="ü"/>
            </a:pPr>
            <a:r>
              <a:rPr lang="pt-BR" altLang="pt-BR" sz="2000" dirty="0"/>
              <a:t> Diminuição de 133 mil vagas em abrigos (orfanato e asilo) que impacta na redução de 39 mil vagas para crianças e adolescentes, 58 mil vagas para idosos e 27 mil para adultos desabrigados ou em situação de rua. </a:t>
            </a:r>
          </a:p>
          <a:p>
            <a:pPr marL="0" indent="0" algn="just">
              <a:buFont typeface="Wingdings" panose="05000000000000000000" pitchFamily="2" charset="2"/>
              <a:buChar char="ü"/>
            </a:pPr>
            <a:endParaRPr lang="pt-BR" altLang="pt-BR" sz="2000" dirty="0"/>
          </a:p>
          <a:p>
            <a:pPr marL="0" indent="0">
              <a:buFont typeface="Wingdings" panose="05000000000000000000" pitchFamily="2" charset="2"/>
              <a:buChar char="ü"/>
            </a:pPr>
            <a:endParaRPr lang="pt-BR" altLang="pt-BR" sz="2000" dirty="0"/>
          </a:p>
        </p:txBody>
      </p:sp>
    </p:spTree>
    <p:extLst>
      <p:ext uri="{BB962C8B-B14F-4D97-AF65-F5344CB8AC3E}">
        <p14:creationId xmlns:p14="http://schemas.microsoft.com/office/powerpoint/2010/main" val="824077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27"/>
            <a:ext cx="12192000" cy="6863254"/>
          </a:xfrm>
          <a:prstGeom prst="rect">
            <a:avLst/>
          </a:prstGeom>
        </p:spPr>
      </p:pic>
      <p:sp>
        <p:nvSpPr>
          <p:cNvPr id="3" name="CaixaDeTexto 2"/>
          <p:cNvSpPr txBox="1"/>
          <p:nvPr/>
        </p:nvSpPr>
        <p:spPr>
          <a:xfrm>
            <a:off x="4398452" y="999470"/>
            <a:ext cx="2735877" cy="984885"/>
          </a:xfrm>
          <a:prstGeom prst="rect">
            <a:avLst/>
          </a:prstGeom>
          <a:noFill/>
        </p:spPr>
        <p:txBody>
          <a:bodyPr wrap="none" rtlCol="0">
            <a:spAutoFit/>
          </a:bodyPr>
          <a:lstStyle/>
          <a:p>
            <a:pPr algn="ctr"/>
            <a:endParaRPr lang="pt-BR" altLang="pt-BR" sz="4000" dirty="0">
              <a:latin typeface="Calibri" panose="020F0502020204030204" pitchFamily="34" charset="0"/>
              <a:hlinkClick r:id="rId4"/>
            </a:endParaRPr>
          </a:p>
          <a:p>
            <a:endParaRPr lang="pt-BR" dirty="0"/>
          </a:p>
        </p:txBody>
      </p:sp>
      <p:sp>
        <p:nvSpPr>
          <p:cNvPr id="13" name="Espaço Reservado para Conteúdo 2">
            <a:extLst>
              <a:ext uri="{FF2B5EF4-FFF2-40B4-BE49-F238E27FC236}">
                <a16:creationId xmlns:a16="http://schemas.microsoft.com/office/drawing/2014/main" xmlns="" id="{516C12BF-E47D-48D8-B828-5EECB1FE0376}"/>
              </a:ext>
            </a:extLst>
          </p:cNvPr>
          <p:cNvSpPr>
            <a:spLocks noGrp="1" noChangeArrowheads="1"/>
          </p:cNvSpPr>
          <p:nvPr>
            <p:ph idx="1"/>
          </p:nvPr>
        </p:nvSpPr>
        <p:spPr>
          <a:xfrm>
            <a:off x="1584823" y="999470"/>
            <a:ext cx="9022354" cy="5177928"/>
          </a:xfrm>
        </p:spPr>
        <p:txBody>
          <a:bodyPr>
            <a:normAutofit fontScale="92500"/>
          </a:bodyPr>
          <a:lstStyle/>
          <a:p>
            <a:pPr marL="0" indent="0" algn="just">
              <a:lnSpc>
                <a:spcPct val="150000"/>
              </a:lnSpc>
              <a:buFontTx/>
              <a:buNone/>
            </a:pPr>
            <a:r>
              <a:rPr lang="pt-BR" altLang="pt-BR" sz="2200" dirty="0"/>
              <a:t>O Corte na Proposta Orçamentária - 2019 afeta de maneira extremamente grave a rede de serviços socioassistenciais.</a:t>
            </a:r>
          </a:p>
          <a:p>
            <a:pPr marL="0" indent="0" algn="just">
              <a:lnSpc>
                <a:spcPct val="150000"/>
              </a:lnSpc>
              <a:buFontTx/>
              <a:buNone/>
            </a:pPr>
            <a:r>
              <a:rPr lang="pt-BR" altLang="pt-BR" sz="2200" dirty="0"/>
              <a:t>Cabe evidenciar o impacto  da ausência desses recursos para a sociedade brasileira e à proteção social em geral, entendendo a estreita vinculação entre serviços e benefícios de transferência de renda.</a:t>
            </a:r>
          </a:p>
          <a:p>
            <a:pPr marL="0" indent="0" algn="just">
              <a:lnSpc>
                <a:spcPct val="150000"/>
              </a:lnSpc>
              <a:spcBef>
                <a:spcPts val="1200"/>
              </a:spcBef>
              <a:spcAft>
                <a:spcPts val="1200"/>
              </a:spcAft>
              <a:buNone/>
            </a:pPr>
            <a:r>
              <a:rPr lang="pt-BR" sz="2200" dirty="0"/>
              <a:t>“Há 863 milhões contingenciados em 2019 para a assistência social (excluindo benefícios); A exemplo do que foi feito em 2017 quando houve pagamento de todos os restos a pagar de 2015 e 2016, o Ministério da Cidadania pretende melhorar os repasses até o final do ano de 2019, e em 2020 colocar os repasses em dia.”</a:t>
            </a:r>
          </a:p>
          <a:p>
            <a:pPr marL="0" indent="0" algn="r">
              <a:spcBef>
                <a:spcPts val="1200"/>
              </a:spcBef>
              <a:spcAft>
                <a:spcPts val="1200"/>
              </a:spcAft>
              <a:buNone/>
            </a:pPr>
            <a:r>
              <a:rPr lang="pt-BR" sz="1700" dirty="0"/>
              <a:t>Ministro Osmar Terra</a:t>
            </a:r>
            <a:endParaRPr lang="pt-BR" sz="1700" dirty="0">
              <a:ea typeface="Tahoma" panose="020B0604030504040204" pitchFamily="34" charset="0"/>
              <a:cs typeface="Tahoma" panose="020B0604030504040204" pitchFamily="34" charset="0"/>
            </a:endParaRPr>
          </a:p>
          <a:p>
            <a:pPr marL="0" indent="0" algn="just">
              <a:buFontTx/>
              <a:buNone/>
            </a:pPr>
            <a:endParaRPr lang="pt-BR" altLang="pt-BR" sz="2000" b="1" dirty="0"/>
          </a:p>
        </p:txBody>
      </p:sp>
    </p:spTree>
    <p:extLst>
      <p:ext uri="{BB962C8B-B14F-4D97-AF65-F5344CB8AC3E}">
        <p14:creationId xmlns:p14="http://schemas.microsoft.com/office/powerpoint/2010/main" val="616231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27"/>
            <a:ext cx="12192000" cy="6863254"/>
          </a:xfrm>
          <a:prstGeom prst="rect">
            <a:avLst/>
          </a:prstGeom>
        </p:spPr>
      </p:pic>
      <p:sp>
        <p:nvSpPr>
          <p:cNvPr id="2" name="CaixaDeTexto 1"/>
          <p:cNvSpPr txBox="1"/>
          <p:nvPr/>
        </p:nvSpPr>
        <p:spPr>
          <a:xfrm>
            <a:off x="1638300" y="476250"/>
            <a:ext cx="8915400" cy="1015663"/>
          </a:xfrm>
          <a:prstGeom prst="rect">
            <a:avLst/>
          </a:prstGeom>
          <a:noFill/>
        </p:spPr>
        <p:txBody>
          <a:bodyPr wrap="square" rtlCol="0">
            <a:spAutoFit/>
          </a:bodyPr>
          <a:lstStyle/>
          <a:p>
            <a:pPr algn="just">
              <a:buNone/>
            </a:pPr>
            <a:r>
              <a:rPr lang="pt-BR" sz="3200" b="1" dirty="0">
                <a:solidFill>
                  <a:schemeClr val="tx2">
                    <a:lumMod val="60000"/>
                    <a:lumOff val="40000"/>
                  </a:schemeClr>
                </a:solidFill>
              </a:rPr>
              <a:t> </a:t>
            </a:r>
            <a:endParaRPr lang="pt-BR" sz="3100" b="1" dirty="0">
              <a:solidFill>
                <a:schemeClr val="tx2">
                  <a:lumMod val="60000"/>
                  <a:lumOff val="40000"/>
                </a:schemeClr>
              </a:solidFill>
            </a:endParaRPr>
          </a:p>
          <a:p>
            <a:pPr algn="just">
              <a:buNone/>
            </a:pPr>
            <a:endParaRPr lang="pt-BR" sz="2800" b="1" dirty="0">
              <a:solidFill>
                <a:schemeClr val="accent1">
                  <a:lumMod val="75000"/>
                </a:schemeClr>
              </a:solidFill>
            </a:endParaRPr>
          </a:p>
        </p:txBody>
      </p:sp>
      <p:sp>
        <p:nvSpPr>
          <p:cNvPr id="3" name="CaixaDeTexto 2"/>
          <p:cNvSpPr txBox="1"/>
          <p:nvPr/>
        </p:nvSpPr>
        <p:spPr>
          <a:xfrm>
            <a:off x="4398452" y="999470"/>
            <a:ext cx="2735877" cy="984885"/>
          </a:xfrm>
          <a:prstGeom prst="rect">
            <a:avLst/>
          </a:prstGeom>
          <a:noFill/>
        </p:spPr>
        <p:txBody>
          <a:bodyPr wrap="none" rtlCol="0">
            <a:spAutoFit/>
          </a:bodyPr>
          <a:lstStyle/>
          <a:p>
            <a:pPr algn="ctr"/>
            <a:endParaRPr lang="pt-BR" altLang="pt-BR" sz="4000" dirty="0">
              <a:latin typeface="Calibri" panose="020F0502020204030204" pitchFamily="34" charset="0"/>
              <a:hlinkClick r:id="rId4"/>
            </a:endParaRPr>
          </a:p>
          <a:p>
            <a:endParaRPr lang="pt-BR" dirty="0"/>
          </a:p>
        </p:txBody>
      </p:sp>
      <p:sp>
        <p:nvSpPr>
          <p:cNvPr id="7" name="CaixaDeTexto 6">
            <a:extLst>
              <a:ext uri="{FF2B5EF4-FFF2-40B4-BE49-F238E27FC236}">
                <a16:creationId xmlns:a16="http://schemas.microsoft.com/office/drawing/2014/main" xmlns="" id="{3730D653-4C9E-48F4-AA1E-8204743BDEBB}"/>
              </a:ext>
            </a:extLst>
          </p:cNvPr>
          <p:cNvSpPr txBox="1"/>
          <p:nvPr/>
        </p:nvSpPr>
        <p:spPr>
          <a:xfrm>
            <a:off x="1754372" y="984081"/>
            <a:ext cx="8697433" cy="4678204"/>
          </a:xfrm>
          <a:prstGeom prst="rect">
            <a:avLst/>
          </a:prstGeom>
          <a:noFill/>
        </p:spPr>
        <p:txBody>
          <a:bodyPr wrap="square" rtlCol="0">
            <a:spAutoFit/>
          </a:bodyPr>
          <a:lstStyle/>
          <a:p>
            <a:pPr algn="ctr"/>
            <a:r>
              <a:rPr lang="pt-BR" altLang="pt-BR" sz="4000" dirty="0">
                <a:latin typeface="Calibri" panose="020F0502020204030204" pitchFamily="34" charset="0"/>
              </a:rPr>
              <a:t>Obrigada!</a:t>
            </a:r>
          </a:p>
          <a:p>
            <a:pPr algn="ctr"/>
            <a:endParaRPr lang="pt-BR" altLang="pt-BR" sz="4000" dirty="0">
              <a:latin typeface="Calibri" panose="020F0502020204030204" pitchFamily="34" charset="0"/>
            </a:endParaRPr>
          </a:p>
          <a:p>
            <a:pPr algn="ctr"/>
            <a:r>
              <a:rPr lang="pt-BR" altLang="pt-BR" sz="4000" dirty="0">
                <a:latin typeface="Calibri" panose="020F0502020204030204" pitchFamily="34" charset="0"/>
              </a:rPr>
              <a:t>Conselho Nacional de Assistência Social – CNAS</a:t>
            </a:r>
          </a:p>
          <a:p>
            <a:pPr algn="ctr"/>
            <a:r>
              <a:rPr lang="pt-BR" altLang="pt-BR" sz="4000" dirty="0">
                <a:latin typeface="Calibri" panose="020F0502020204030204" pitchFamily="34" charset="0"/>
                <a:hlinkClick r:id="rId5"/>
              </a:rPr>
              <a:t>www.mds.gov.br/cnas</a:t>
            </a:r>
          </a:p>
          <a:p>
            <a:pPr algn="just"/>
            <a:endParaRPr lang="pt-BR" altLang="pt-BR" sz="4000" dirty="0">
              <a:latin typeface="Calibri" panose="020F0502020204030204" pitchFamily="34" charset="0"/>
            </a:endParaRPr>
          </a:p>
          <a:p>
            <a:pPr algn="ctr"/>
            <a:r>
              <a:rPr lang="pt-BR" altLang="pt-BR" sz="4000" dirty="0">
                <a:latin typeface="Calibri" panose="020F0502020204030204" pitchFamily="34" charset="0"/>
              </a:rPr>
              <a:t>E-mail: </a:t>
            </a:r>
            <a:r>
              <a:rPr lang="pt-BR" altLang="pt-BR" sz="4000" dirty="0">
                <a:latin typeface="Calibri" panose="020F0502020204030204" pitchFamily="34" charset="0"/>
                <a:hlinkClick r:id="rId4"/>
              </a:rPr>
              <a:t>cnas@mds.gov.br</a:t>
            </a:r>
          </a:p>
          <a:p>
            <a:endParaRPr lang="pt-BR" dirty="0"/>
          </a:p>
        </p:txBody>
      </p:sp>
    </p:spTree>
    <p:extLst>
      <p:ext uri="{BB962C8B-B14F-4D97-AF65-F5344CB8AC3E}">
        <p14:creationId xmlns:p14="http://schemas.microsoft.com/office/powerpoint/2010/main" val="299276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27"/>
            <a:ext cx="12192000" cy="6863254"/>
          </a:xfrm>
          <a:prstGeom prst="rect">
            <a:avLst/>
          </a:prstGeom>
        </p:spPr>
      </p:pic>
      <p:sp>
        <p:nvSpPr>
          <p:cNvPr id="3" name="Retângulo de cantos arredondados 6">
            <a:extLst>
              <a:ext uri="{FF2B5EF4-FFF2-40B4-BE49-F238E27FC236}">
                <a16:creationId xmlns:a16="http://schemas.microsoft.com/office/drawing/2014/main" xmlns="" id="{AD5BBEFD-1056-412F-AC47-71B137705008}"/>
              </a:ext>
            </a:extLst>
          </p:cNvPr>
          <p:cNvSpPr>
            <a:spLocks noChangeArrowheads="1"/>
          </p:cNvSpPr>
          <p:nvPr/>
        </p:nvSpPr>
        <p:spPr bwMode="auto">
          <a:xfrm>
            <a:off x="1743736" y="184648"/>
            <a:ext cx="8176437" cy="1366837"/>
          </a:xfrm>
          <a:prstGeom prst="roundRect">
            <a:avLst>
              <a:gd name="adj" fmla="val 0"/>
            </a:avLst>
          </a:prstGeom>
          <a:solidFill>
            <a:srgbClr val="8FAADC"/>
          </a:solidFill>
          <a:ln w="12700">
            <a:solidFill>
              <a:srgbClr val="DAE3F3"/>
            </a:solidFill>
            <a:miter lim="800000"/>
            <a:headEnd/>
            <a:tailEnd/>
          </a:ln>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20000"/>
              </a:lnSpc>
            </a:pPr>
            <a:r>
              <a:rPr lang="pt-BR" altLang="pt-BR" sz="1800" b="1" dirty="0">
                <a:latin typeface="+mn-lt"/>
              </a:rPr>
              <a:t>RESOLUÇÃO Nº 78, DE 17 DE MAIO DE 2006. DOU 22/05/2006 - </a:t>
            </a:r>
            <a:r>
              <a:rPr lang="pt-BR" altLang="pt-BR" sz="1800" dirty="0">
                <a:latin typeface="+mn-lt"/>
              </a:rPr>
              <a:t>Dispõe sobre o processo de elaboração, análise e aprovação do orçamento da Assistência Social, em especial do Fundo Nacional de Assistência Social - FNAS.</a:t>
            </a:r>
            <a:endParaRPr lang="pt-BR" altLang="pt-BR" sz="1800" b="1" dirty="0">
              <a:latin typeface="+mn-lt"/>
            </a:endParaRPr>
          </a:p>
        </p:txBody>
      </p:sp>
      <p:sp>
        <p:nvSpPr>
          <p:cNvPr id="5" name="Retângulo de cantos arredondados 8">
            <a:extLst>
              <a:ext uri="{FF2B5EF4-FFF2-40B4-BE49-F238E27FC236}">
                <a16:creationId xmlns:a16="http://schemas.microsoft.com/office/drawing/2014/main" xmlns="" id="{E0197FFF-E887-4711-8792-8B505E68A0F7}"/>
              </a:ext>
            </a:extLst>
          </p:cNvPr>
          <p:cNvSpPr>
            <a:spLocks noChangeArrowheads="1"/>
          </p:cNvSpPr>
          <p:nvPr/>
        </p:nvSpPr>
        <p:spPr bwMode="auto">
          <a:xfrm>
            <a:off x="1743735" y="1551485"/>
            <a:ext cx="8176437" cy="1350963"/>
          </a:xfrm>
          <a:prstGeom prst="roundRect">
            <a:avLst>
              <a:gd name="adj" fmla="val 0"/>
            </a:avLst>
          </a:prstGeom>
          <a:solidFill>
            <a:srgbClr val="B4C7E7"/>
          </a:solidFill>
          <a:ln w="12700">
            <a:solidFill>
              <a:srgbClr val="DAE3F3"/>
            </a:solidFill>
            <a:miter lim="800000"/>
            <a:headEnd/>
            <a:tailEnd/>
          </a:ln>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r>
              <a:rPr lang="pt-BR" altLang="pt-BR" sz="1800" b="1" dirty="0">
                <a:latin typeface="+mn-lt"/>
              </a:rPr>
              <a:t>RESOLUÇÃO Nº 59, DE 17 DE JUNHO DE 2009 - </a:t>
            </a:r>
            <a:r>
              <a:rPr lang="pt-BR" altLang="pt-BR" sz="1800" dirty="0">
                <a:latin typeface="+mn-lt"/>
              </a:rPr>
              <a:t>Da nova redação aos artigos 2º e 4º da Resolução CNAS n.º 78 de 17 de maio de 2006 que dispõe sobre o processo de elaboração, análise e aprovação do orçamento da Assistência Social.</a:t>
            </a:r>
          </a:p>
        </p:txBody>
      </p:sp>
      <p:sp>
        <p:nvSpPr>
          <p:cNvPr id="6" name="Retângulo de cantos arredondados 11">
            <a:extLst>
              <a:ext uri="{FF2B5EF4-FFF2-40B4-BE49-F238E27FC236}">
                <a16:creationId xmlns:a16="http://schemas.microsoft.com/office/drawing/2014/main" xmlns="" id="{5B76BEF6-7972-4764-82E3-88DAC69DDDB6}"/>
              </a:ext>
            </a:extLst>
          </p:cNvPr>
          <p:cNvSpPr>
            <a:spLocks noChangeArrowheads="1"/>
          </p:cNvSpPr>
          <p:nvPr/>
        </p:nvSpPr>
        <p:spPr bwMode="auto">
          <a:xfrm>
            <a:off x="1743735" y="2890365"/>
            <a:ext cx="8176437" cy="1181100"/>
          </a:xfrm>
          <a:prstGeom prst="roundRect">
            <a:avLst>
              <a:gd name="adj" fmla="val 0"/>
            </a:avLst>
          </a:prstGeom>
          <a:solidFill>
            <a:srgbClr val="DAE3F3"/>
          </a:solidFill>
          <a:ln w="12700">
            <a:solidFill>
              <a:srgbClr val="DAE3F3"/>
            </a:solidFill>
            <a:miter lim="800000"/>
            <a:headEnd/>
            <a:tailEnd/>
          </a:ln>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r>
              <a:rPr lang="pt-BR" altLang="pt-BR" sz="1800" b="1" dirty="0">
                <a:latin typeface="+mn-lt"/>
              </a:rPr>
              <a:t>RESOLUÇÃO CNAS Nº 5, DE 22 DE MAIO DE 2017 - </a:t>
            </a:r>
            <a:r>
              <a:rPr lang="pt-BR" altLang="pt-BR" sz="1800" dirty="0">
                <a:latin typeface="+mn-lt"/>
              </a:rPr>
              <a:t>Aprova os parâmetros da Proposta Orçamentária para a Assistência Social, relativa ao orçamento 2018. </a:t>
            </a:r>
          </a:p>
        </p:txBody>
      </p:sp>
      <p:sp>
        <p:nvSpPr>
          <p:cNvPr id="7" name="Retângulo de cantos arredondados 6">
            <a:extLst>
              <a:ext uri="{FF2B5EF4-FFF2-40B4-BE49-F238E27FC236}">
                <a16:creationId xmlns:a16="http://schemas.microsoft.com/office/drawing/2014/main" xmlns="" id="{AD5BBEFD-1056-412F-AC47-71B137705008}"/>
              </a:ext>
            </a:extLst>
          </p:cNvPr>
          <p:cNvSpPr>
            <a:spLocks noChangeArrowheads="1"/>
          </p:cNvSpPr>
          <p:nvPr/>
        </p:nvSpPr>
        <p:spPr bwMode="auto">
          <a:xfrm>
            <a:off x="1743734" y="4079275"/>
            <a:ext cx="8176437" cy="1366837"/>
          </a:xfrm>
          <a:prstGeom prst="roundRect">
            <a:avLst>
              <a:gd name="adj" fmla="val 0"/>
            </a:avLst>
          </a:prstGeom>
          <a:solidFill>
            <a:srgbClr val="8FAADC"/>
          </a:solidFill>
          <a:ln w="12700">
            <a:solidFill>
              <a:srgbClr val="DAE3F3"/>
            </a:solidFill>
            <a:miter lim="800000"/>
            <a:headEnd/>
            <a:tailEnd/>
          </a:ln>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20000"/>
              </a:lnSpc>
            </a:pPr>
            <a:r>
              <a:rPr lang="pt-BR" altLang="pt-BR" sz="1800" b="1" dirty="0">
                <a:latin typeface="+mn-lt"/>
              </a:rPr>
              <a:t>RESOLUÇÃO CNAS Nº 16, DE 11 DE JULHO DE 2018 – </a:t>
            </a:r>
            <a:r>
              <a:rPr lang="pt-BR" altLang="pt-BR" sz="1800" dirty="0">
                <a:latin typeface="+mn-lt"/>
              </a:rPr>
              <a:t>Dispões sobre a aprovação da Proposta Orçamentária da Assistência Social, exercício 2019. </a:t>
            </a:r>
          </a:p>
        </p:txBody>
      </p:sp>
      <p:sp>
        <p:nvSpPr>
          <p:cNvPr id="8" name="Retângulo de cantos arredondados 8">
            <a:extLst>
              <a:ext uri="{FF2B5EF4-FFF2-40B4-BE49-F238E27FC236}">
                <a16:creationId xmlns:a16="http://schemas.microsoft.com/office/drawing/2014/main" xmlns="" id="{E0197FFF-E887-4711-8792-8B505E68A0F7}"/>
              </a:ext>
            </a:extLst>
          </p:cNvPr>
          <p:cNvSpPr>
            <a:spLocks noChangeArrowheads="1"/>
          </p:cNvSpPr>
          <p:nvPr/>
        </p:nvSpPr>
        <p:spPr bwMode="auto">
          <a:xfrm>
            <a:off x="1743734" y="5381032"/>
            <a:ext cx="8176437" cy="1350963"/>
          </a:xfrm>
          <a:prstGeom prst="roundRect">
            <a:avLst>
              <a:gd name="adj" fmla="val 0"/>
            </a:avLst>
          </a:prstGeom>
          <a:solidFill>
            <a:srgbClr val="B4C7E7"/>
          </a:solidFill>
          <a:ln w="12700">
            <a:solidFill>
              <a:srgbClr val="DAE3F3"/>
            </a:solidFill>
            <a:miter lim="800000"/>
            <a:headEnd/>
            <a:tailEnd/>
          </a:ln>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r>
              <a:rPr lang="pt-BR" altLang="pt-BR" sz="1800" b="1" dirty="0">
                <a:latin typeface="+mn-lt"/>
              </a:rPr>
              <a:t>RESOLUÇÃO CNAS Nº 22, DE 15 DE JULHO DE 2019 - </a:t>
            </a:r>
            <a:r>
              <a:rPr lang="pt-BR" altLang="pt-BR" sz="1800" dirty="0">
                <a:latin typeface="+mn-lt"/>
              </a:rPr>
              <a:t>Dispões sobre a aprovação da Proposta Orçamentária da Assistência Social, exercício 2020. </a:t>
            </a:r>
          </a:p>
        </p:txBody>
      </p:sp>
    </p:spTree>
    <p:extLst>
      <p:ext uri="{BB962C8B-B14F-4D97-AF65-F5344CB8AC3E}">
        <p14:creationId xmlns:p14="http://schemas.microsoft.com/office/powerpoint/2010/main" val="217185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3254"/>
          </a:xfrm>
          <a:prstGeom prst="rect">
            <a:avLst/>
          </a:prstGeom>
        </p:spPr>
      </p:pic>
      <p:sp>
        <p:nvSpPr>
          <p:cNvPr id="6" name="CaixaDeTexto 5"/>
          <p:cNvSpPr txBox="1"/>
          <p:nvPr/>
        </p:nvSpPr>
        <p:spPr>
          <a:xfrm>
            <a:off x="2031533" y="303748"/>
            <a:ext cx="8128933" cy="1308050"/>
          </a:xfrm>
          <a:prstGeom prst="rect">
            <a:avLst/>
          </a:prstGeom>
          <a:noFill/>
        </p:spPr>
        <p:txBody>
          <a:bodyPr wrap="square" rtlCol="0">
            <a:spAutoFit/>
          </a:bodyPr>
          <a:lstStyle/>
          <a:p>
            <a:pPr algn="just">
              <a:spcBef>
                <a:spcPts val="1800"/>
              </a:spcBef>
            </a:pPr>
            <a:endParaRPr lang="pt-BR" sz="3200" dirty="0"/>
          </a:p>
          <a:p>
            <a:pPr algn="just">
              <a:spcBef>
                <a:spcPts val="1800"/>
              </a:spcBef>
            </a:pPr>
            <a:endParaRPr lang="pt-BR" sz="3200" dirty="0"/>
          </a:p>
        </p:txBody>
      </p:sp>
      <p:sp>
        <p:nvSpPr>
          <p:cNvPr id="5" name="Retângulo de cantos arredondados 6">
            <a:extLst>
              <a:ext uri="{FF2B5EF4-FFF2-40B4-BE49-F238E27FC236}">
                <a16:creationId xmlns:a16="http://schemas.microsoft.com/office/drawing/2014/main" xmlns="" id="{85BC15F0-4271-4F54-87C7-BDCFF152CD31}"/>
              </a:ext>
            </a:extLst>
          </p:cNvPr>
          <p:cNvSpPr>
            <a:spLocks noChangeArrowheads="1"/>
          </p:cNvSpPr>
          <p:nvPr/>
        </p:nvSpPr>
        <p:spPr bwMode="auto">
          <a:xfrm>
            <a:off x="2031533" y="1989137"/>
            <a:ext cx="8128933" cy="3023537"/>
          </a:xfrm>
          <a:prstGeom prst="roundRect">
            <a:avLst>
              <a:gd name="adj" fmla="val 0"/>
            </a:avLst>
          </a:prstGeom>
          <a:solidFill>
            <a:srgbClr val="DAE3F3"/>
          </a:solidFill>
          <a:ln w="12700">
            <a:solidFill>
              <a:srgbClr val="DAE3F3"/>
            </a:solidFill>
            <a:miter lim="800000"/>
            <a:headEnd/>
            <a:tailEnd/>
          </a:ln>
        </p:spPr>
        <p:txBody>
          <a:bodyPr anchor="ctr"/>
          <a:lstStyle>
            <a:lvl1pPr marL="285750" indent="-285750">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buFont typeface="Wingdings" panose="05000000000000000000" pitchFamily="2" charset="2"/>
              <a:buChar char="ü"/>
            </a:pPr>
            <a:r>
              <a:rPr lang="pt-BR" altLang="pt-BR" sz="2000" i="1" dirty="0">
                <a:latin typeface="+mn-lt"/>
              </a:rPr>
              <a:t>Parecer nº 075/2011/DENOR/CGU/AGU – reconhece os recursos da política de Assistência Social como obrigatórios. Por ser uma transferência legal amparada pela LOAS, deveria ser implementada como obrigatória, conforme a interpretação jurídico normativa apresentada no Parecer CONJUR/MDSA com anuência da AGU.</a:t>
            </a:r>
          </a:p>
        </p:txBody>
      </p:sp>
    </p:spTree>
    <p:extLst>
      <p:ext uri="{BB962C8B-B14F-4D97-AF65-F5344CB8AC3E}">
        <p14:creationId xmlns:p14="http://schemas.microsoft.com/office/powerpoint/2010/main" val="374845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3254"/>
          </a:xfrm>
          <a:prstGeom prst="rect">
            <a:avLst/>
          </a:prstGeom>
        </p:spPr>
      </p:pic>
      <p:sp>
        <p:nvSpPr>
          <p:cNvPr id="3" name="Retângulo de cantos arredondados 7">
            <a:extLst>
              <a:ext uri="{FF2B5EF4-FFF2-40B4-BE49-F238E27FC236}">
                <a16:creationId xmlns:a16="http://schemas.microsoft.com/office/drawing/2014/main" xmlns="" id="{6B8671FC-E6AE-4E3E-9104-1A961DA90E8A}"/>
              </a:ext>
            </a:extLst>
          </p:cNvPr>
          <p:cNvSpPr>
            <a:spLocks noChangeArrowheads="1"/>
          </p:cNvSpPr>
          <p:nvPr/>
        </p:nvSpPr>
        <p:spPr bwMode="auto">
          <a:xfrm>
            <a:off x="1616148" y="988829"/>
            <a:ext cx="8420987" cy="2519916"/>
          </a:xfrm>
          <a:prstGeom prst="roundRect">
            <a:avLst>
              <a:gd name="adj" fmla="val 0"/>
            </a:avLst>
          </a:prstGeom>
          <a:solidFill>
            <a:srgbClr val="DAE3F3"/>
          </a:solidFill>
          <a:ln w="12700">
            <a:solidFill>
              <a:srgbClr val="DAE3F3"/>
            </a:solidFill>
            <a:miter lim="800000"/>
            <a:headEnd/>
            <a:tailEnd/>
          </a:ln>
        </p:spPr>
        <p:txBody>
          <a:bodyPr anchor="ctr"/>
          <a:lstStyle>
            <a:lvl1pPr marL="342900" indent="-342900">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50000"/>
              </a:lnSpc>
              <a:buFont typeface="Wingdings" panose="05000000000000000000" pitchFamily="2" charset="2"/>
              <a:buChar char="ü"/>
            </a:pPr>
            <a:r>
              <a:rPr lang="pt-BR" altLang="pt-BR" sz="2000" b="1" u="sng" dirty="0">
                <a:latin typeface="+mn-lt"/>
              </a:rPr>
              <a:t>Orçamento 2018:</a:t>
            </a:r>
            <a:r>
              <a:rPr lang="pt-BR" altLang="pt-BR" sz="2000" b="1" dirty="0">
                <a:latin typeface="+mn-lt"/>
              </a:rPr>
              <a:t> Resolução CNAS N° 12/2017</a:t>
            </a:r>
            <a:r>
              <a:rPr lang="pt-BR" altLang="pt-BR" sz="2000" dirty="0">
                <a:latin typeface="+mn-lt"/>
              </a:rPr>
              <a:t> – R$ 59.030.613.508.</a:t>
            </a:r>
          </a:p>
          <a:p>
            <a:pPr>
              <a:lnSpc>
                <a:spcPct val="150000"/>
              </a:lnSpc>
            </a:pPr>
            <a:r>
              <a:rPr lang="pt-BR" altLang="pt-BR" sz="2000" b="1" dirty="0">
                <a:latin typeface="+mn-lt"/>
              </a:rPr>
              <a:t>PLOA 2018 – </a:t>
            </a:r>
            <a:r>
              <a:rPr lang="pt-BR" altLang="pt-BR" sz="2000" dirty="0">
                <a:latin typeface="+mn-lt"/>
              </a:rPr>
              <a:t>R$ 54.989.298.075</a:t>
            </a:r>
          </a:p>
          <a:p>
            <a:pPr>
              <a:lnSpc>
                <a:spcPct val="150000"/>
              </a:lnSpc>
            </a:pPr>
            <a:r>
              <a:rPr lang="pt-BR" altLang="pt-BR" sz="2000" b="1" dirty="0">
                <a:latin typeface="+mn-lt"/>
              </a:rPr>
              <a:t>LOA 2018 – </a:t>
            </a:r>
            <a:r>
              <a:rPr lang="pt-BR" altLang="pt-BR" sz="2000" dirty="0">
                <a:latin typeface="+mn-lt"/>
              </a:rPr>
              <a:t>R$ 54.989.298.075</a:t>
            </a:r>
          </a:p>
          <a:p>
            <a:pPr marL="0" indent="0">
              <a:lnSpc>
                <a:spcPct val="150000"/>
              </a:lnSpc>
              <a:buFont typeface="Wingdings" panose="05000000000000000000" pitchFamily="2" charset="2"/>
              <a:buChar char="ü"/>
            </a:pPr>
            <a:r>
              <a:rPr lang="pt-BR" altLang="pt-BR" sz="2000" dirty="0">
                <a:latin typeface="+mn-lt"/>
              </a:rPr>
              <a:t>LEI Nº 13.587, DE 2 DE JANEIRO DE 2018, estima a receita e fixa a despesa da União para o exercício financeiro de 2018.</a:t>
            </a:r>
            <a:endParaRPr lang="pt-BR" altLang="pt-BR" sz="2000" b="1" u="sng" dirty="0">
              <a:latin typeface="+mn-lt"/>
            </a:endParaRPr>
          </a:p>
          <a:p>
            <a:pPr>
              <a:lnSpc>
                <a:spcPct val="150000"/>
              </a:lnSpc>
            </a:pPr>
            <a:endParaRPr lang="pt-BR" altLang="pt-BR" sz="1800" dirty="0"/>
          </a:p>
        </p:txBody>
      </p:sp>
      <p:graphicFrame>
        <p:nvGraphicFramePr>
          <p:cNvPr id="5" name="Tabela 4">
            <a:extLst>
              <a:ext uri="{FF2B5EF4-FFF2-40B4-BE49-F238E27FC236}">
                <a16:creationId xmlns:a16="http://schemas.microsoft.com/office/drawing/2014/main" xmlns="" id="{335B3601-D5B4-4BC5-A603-5A3F0D4523CD}"/>
              </a:ext>
            </a:extLst>
          </p:cNvPr>
          <p:cNvGraphicFramePr>
            <a:graphicFrameLocks noGrp="1"/>
          </p:cNvGraphicFramePr>
          <p:nvPr>
            <p:extLst>
              <p:ext uri="{D42A27DB-BD31-4B8C-83A1-F6EECF244321}">
                <p14:modId xmlns:p14="http://schemas.microsoft.com/office/powerpoint/2010/main" val="1263818016"/>
              </p:ext>
            </p:extLst>
          </p:nvPr>
        </p:nvGraphicFramePr>
        <p:xfrm>
          <a:off x="1722474" y="4113213"/>
          <a:ext cx="8314662" cy="900114"/>
        </p:xfrm>
        <a:graphic>
          <a:graphicData uri="http://schemas.openxmlformats.org/drawingml/2006/table">
            <a:tbl>
              <a:tblPr/>
              <a:tblGrid>
                <a:gridCol w="2069502">
                  <a:extLst>
                    <a:ext uri="{9D8B030D-6E8A-4147-A177-3AD203B41FA5}">
                      <a16:colId xmlns:a16="http://schemas.microsoft.com/office/drawing/2014/main" xmlns="" val="870873628"/>
                    </a:ext>
                  </a:extLst>
                </a:gridCol>
                <a:gridCol w="2604371">
                  <a:extLst>
                    <a:ext uri="{9D8B030D-6E8A-4147-A177-3AD203B41FA5}">
                      <a16:colId xmlns:a16="http://schemas.microsoft.com/office/drawing/2014/main" xmlns="" val="644195121"/>
                    </a:ext>
                  </a:extLst>
                </a:gridCol>
                <a:gridCol w="1981189">
                  <a:extLst>
                    <a:ext uri="{9D8B030D-6E8A-4147-A177-3AD203B41FA5}">
                      <a16:colId xmlns:a16="http://schemas.microsoft.com/office/drawing/2014/main" xmlns="" val="224324992"/>
                    </a:ext>
                  </a:extLst>
                </a:gridCol>
                <a:gridCol w="1659600">
                  <a:extLst>
                    <a:ext uri="{9D8B030D-6E8A-4147-A177-3AD203B41FA5}">
                      <a16:colId xmlns:a16="http://schemas.microsoft.com/office/drawing/2014/main" xmlns="" val="3862043176"/>
                    </a:ext>
                  </a:extLst>
                </a:gridCol>
              </a:tblGrid>
              <a:tr h="300038">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rPr>
                        <a:t>2018</a:t>
                      </a:r>
                      <a:endParaRPr kumimoji="0" lang="pt-BR" altLang="pt-B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a:ln>
                            <a:noFill/>
                          </a:ln>
                          <a:solidFill>
                            <a:schemeClr val="tx1"/>
                          </a:solidFill>
                          <a:effectLst/>
                          <a:latin typeface="Calibri" panose="020F0502020204030204" pitchFamily="34" charset="0"/>
                          <a:ea typeface="Calibri" panose="020F0502020204030204" pitchFamily="34" charset="0"/>
                        </a:rPr>
                        <a:t>Resolução CNAS N° 12/2017</a:t>
                      </a:r>
                      <a:endParaRPr kumimoji="0" lang="pt-BR" altLang="pt-BR" sz="1100" b="0" i="0" u="none" strike="noStrike" cap="none" normalizeH="0" baseline="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a:ln>
                            <a:noFill/>
                          </a:ln>
                          <a:solidFill>
                            <a:schemeClr val="tx1"/>
                          </a:solidFill>
                          <a:effectLst/>
                          <a:latin typeface="Calibri" panose="020F0502020204030204" pitchFamily="34" charset="0"/>
                          <a:ea typeface="Calibri" panose="020F0502020204030204" pitchFamily="34" charset="0"/>
                        </a:rPr>
                        <a:t>PROPOSTA PLOA 2018</a:t>
                      </a:r>
                      <a:endParaRPr kumimoji="0" lang="pt-BR" altLang="pt-BR" sz="1100" b="0" i="0" u="none" strike="noStrike" cap="none" normalizeH="0" baseline="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a:ln>
                            <a:noFill/>
                          </a:ln>
                          <a:solidFill>
                            <a:schemeClr val="tx1"/>
                          </a:solidFill>
                          <a:effectLst/>
                          <a:latin typeface="Calibri" panose="020F0502020204030204" pitchFamily="34" charset="0"/>
                          <a:ea typeface="Calibri" panose="020F0502020204030204" pitchFamily="34" charset="0"/>
                        </a:rPr>
                        <a:t>LOA 2018</a:t>
                      </a:r>
                      <a:endParaRPr kumimoji="0" lang="pt-BR" altLang="pt-BR" sz="1100" b="0" i="0" u="none" strike="noStrike" cap="none" normalizeH="0" baseline="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48366476"/>
                  </a:ext>
                </a:extLst>
              </a:tr>
              <a:tr h="300038">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rPr>
                        <a:t>Serviços, Programas e Projetos</a:t>
                      </a:r>
                      <a:endParaRPr kumimoji="0" lang="pt-BR" altLang="pt-B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a:ln>
                            <a:noFill/>
                          </a:ln>
                          <a:solidFill>
                            <a:schemeClr val="tx1"/>
                          </a:solidFill>
                          <a:effectLst/>
                          <a:latin typeface="Calibri" panose="020F0502020204030204" pitchFamily="34" charset="0"/>
                          <a:ea typeface="Calibri" panose="020F0502020204030204" pitchFamily="34" charset="0"/>
                        </a:rPr>
                        <a:t>3.009.125.590</a:t>
                      </a:r>
                      <a:endParaRPr kumimoji="0" lang="pt-BR" altLang="pt-BR" sz="1100" b="0" i="0" u="none" strike="noStrike" cap="none" normalizeH="0" baseline="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rPr>
                        <a:t>1.472.310.500</a:t>
                      </a:r>
                      <a:endParaRPr kumimoji="0" lang="pt-BR" altLang="pt-B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rPr>
                        <a:t>1.873.442.227</a:t>
                      </a:r>
                      <a:endParaRPr kumimoji="0" lang="pt-BR" altLang="pt-B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extLst>
                  <a:ext uri="{0D108BD9-81ED-4DB2-BD59-A6C34878D82A}">
                    <a16:rowId xmlns:a16="http://schemas.microsoft.com/office/drawing/2014/main" xmlns="" val="1559597843"/>
                  </a:ext>
                </a:extLst>
              </a:tr>
              <a:tr h="300038">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0" i="0" u="none" strike="noStrike" cap="none" normalizeH="0" baseline="0">
                          <a:ln>
                            <a:noFill/>
                          </a:ln>
                          <a:solidFill>
                            <a:schemeClr val="tx1"/>
                          </a:solidFill>
                          <a:effectLst/>
                          <a:latin typeface="Calibri" panose="020F0502020204030204" pitchFamily="34" charset="0"/>
                          <a:ea typeface="Calibri" panose="020F0502020204030204" pitchFamily="34" charset="0"/>
                        </a:rPr>
                        <a:t>Benefícios Socioassistenciais</a:t>
                      </a:r>
                      <a:endParaRPr kumimoji="0" lang="pt-BR" altLang="pt-BR" sz="1100" b="0" i="0" u="none" strike="noStrike" cap="none" normalizeH="0" baseline="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a:ln>
                            <a:noFill/>
                          </a:ln>
                          <a:solidFill>
                            <a:schemeClr val="tx1"/>
                          </a:solidFill>
                          <a:effectLst/>
                          <a:latin typeface="Calibri" panose="020F0502020204030204" pitchFamily="34" charset="0"/>
                          <a:ea typeface="Calibri" panose="020F0502020204030204" pitchFamily="34" charset="0"/>
                        </a:rPr>
                        <a:t>55.893.977.918</a:t>
                      </a:r>
                      <a:endParaRPr kumimoji="0" lang="pt-BR" altLang="pt-BR" sz="1100" b="0" i="0" u="none" strike="noStrike" cap="none" normalizeH="0" baseline="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a:ln>
                            <a:noFill/>
                          </a:ln>
                          <a:solidFill>
                            <a:schemeClr val="tx1"/>
                          </a:solidFill>
                          <a:effectLst/>
                          <a:latin typeface="Calibri" panose="020F0502020204030204" pitchFamily="34" charset="0"/>
                          <a:ea typeface="Calibri" panose="020F0502020204030204" pitchFamily="34" charset="0"/>
                        </a:rPr>
                        <a:t>54.989.298.075</a:t>
                      </a:r>
                      <a:endParaRPr kumimoji="0" lang="pt-BR" altLang="pt-BR" sz="1100" b="0" i="0" u="none" strike="noStrike" cap="none" normalizeH="0" baseline="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lvl1pPr>
                        <a:spcBef>
                          <a:spcPct val="20000"/>
                        </a:spcBef>
                        <a:tabLst>
                          <a:tab pos="3200400" algn="l"/>
                        </a:tabLst>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3200400" algn="l"/>
                        </a:tabLst>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3200400" algn="l"/>
                        </a:tabLst>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3200400" algn="l"/>
                        </a:tabLst>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3200400" algn="l"/>
                        </a:tabLs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7000"/>
                        </a:lnSpc>
                        <a:spcBef>
                          <a:spcPct val="0"/>
                        </a:spcBef>
                        <a:spcAft>
                          <a:spcPct val="0"/>
                        </a:spcAft>
                        <a:buClrTx/>
                        <a:buSzTx/>
                        <a:buFontTx/>
                        <a:buNone/>
                        <a:tabLst>
                          <a:tab pos="3200400" algn="l"/>
                        </a:tabLst>
                      </a:pPr>
                      <a:r>
                        <a:rPr kumimoji="0" lang="pt-BR" altLang="pt-B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rPr>
                        <a:t>54.989.298.075</a:t>
                      </a:r>
                      <a:endParaRPr kumimoji="0" lang="pt-BR" altLang="pt-B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endParaRPr>
                    </a:p>
                  </a:txBody>
                  <a:tcPr marL="68583" marR="685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extLst>
                  <a:ext uri="{0D108BD9-81ED-4DB2-BD59-A6C34878D82A}">
                    <a16:rowId xmlns:a16="http://schemas.microsoft.com/office/drawing/2014/main" xmlns="" val="2848497431"/>
                  </a:ext>
                </a:extLst>
              </a:tr>
            </a:tbl>
          </a:graphicData>
        </a:graphic>
      </p:graphicFrame>
    </p:spTree>
    <p:extLst>
      <p:ext uri="{BB962C8B-B14F-4D97-AF65-F5344CB8AC3E}">
        <p14:creationId xmlns:p14="http://schemas.microsoft.com/office/powerpoint/2010/main" val="124645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3254"/>
          </a:xfrm>
          <a:prstGeom prst="rect">
            <a:avLst/>
          </a:prstGeom>
        </p:spPr>
      </p:pic>
      <p:sp>
        <p:nvSpPr>
          <p:cNvPr id="3" name="Retângulo de cantos arredondados 7">
            <a:extLst>
              <a:ext uri="{FF2B5EF4-FFF2-40B4-BE49-F238E27FC236}">
                <a16:creationId xmlns:a16="http://schemas.microsoft.com/office/drawing/2014/main" xmlns="" id="{99CC48F9-C549-4801-A926-98D2C89C1270}"/>
              </a:ext>
            </a:extLst>
          </p:cNvPr>
          <p:cNvSpPr>
            <a:spLocks noChangeArrowheads="1"/>
          </p:cNvSpPr>
          <p:nvPr/>
        </p:nvSpPr>
        <p:spPr bwMode="auto">
          <a:xfrm>
            <a:off x="1711839" y="488912"/>
            <a:ext cx="8931349" cy="2404323"/>
          </a:xfrm>
          <a:prstGeom prst="roundRect">
            <a:avLst>
              <a:gd name="adj" fmla="val 0"/>
            </a:avLst>
          </a:prstGeom>
          <a:solidFill>
            <a:srgbClr val="DAE3F3"/>
          </a:solidFill>
          <a:ln w="12700">
            <a:solidFill>
              <a:srgbClr val="DAE3F3"/>
            </a:solidFill>
            <a:miter lim="800000"/>
            <a:headEnd/>
            <a:tailEnd/>
          </a:ln>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50000"/>
              </a:lnSpc>
              <a:buFont typeface="Wingdings" panose="05000000000000000000" pitchFamily="2" charset="2"/>
              <a:buChar char="ü"/>
            </a:pPr>
            <a:r>
              <a:rPr lang="pt-BR" altLang="pt-BR" sz="2000" b="1" u="sng" dirty="0">
                <a:latin typeface="+mn-lt"/>
              </a:rPr>
              <a:t>Orçamento 2019:</a:t>
            </a:r>
            <a:r>
              <a:rPr lang="pt-BR" altLang="pt-BR" sz="2000" b="1" dirty="0">
                <a:latin typeface="+mn-lt"/>
              </a:rPr>
              <a:t> Resolução CNAS Nº 16/2018</a:t>
            </a:r>
            <a:r>
              <a:rPr lang="pt-BR" altLang="pt-BR" sz="2000" dirty="0">
                <a:latin typeface="+mn-lt"/>
              </a:rPr>
              <a:t> – R$ 61.108.016.948, que dispõe sobre a aprovação da Proposta Orçamentária da Assistência Social, exercício 2019.</a:t>
            </a:r>
          </a:p>
          <a:p>
            <a:pPr>
              <a:lnSpc>
                <a:spcPct val="150000"/>
              </a:lnSpc>
            </a:pPr>
            <a:r>
              <a:rPr lang="pt-BR" altLang="pt-BR" sz="2000" b="1" dirty="0">
                <a:latin typeface="+mn-lt"/>
              </a:rPr>
              <a:t>LOA 2019: </a:t>
            </a:r>
            <a:r>
              <a:rPr lang="pt-BR" altLang="pt-BR" sz="2000" dirty="0">
                <a:latin typeface="+mn-lt"/>
              </a:rPr>
              <a:t>R$ 31.179.329.256</a:t>
            </a:r>
          </a:p>
          <a:p>
            <a:pPr>
              <a:lnSpc>
                <a:spcPct val="150000"/>
              </a:lnSpc>
              <a:buFont typeface="Wingdings" panose="05000000000000000000" pitchFamily="2" charset="2"/>
              <a:buChar char="ü"/>
            </a:pPr>
            <a:r>
              <a:rPr lang="pt-BR" altLang="pt-BR" sz="2000" dirty="0">
                <a:latin typeface="+mn-lt"/>
              </a:rPr>
              <a:t>LEI Nº 13.808, DE 15 DE JANEIRO DE 2019, estima a receita e fixa a despesa da União para o exercício financeiro de 2019.</a:t>
            </a:r>
          </a:p>
          <a:p>
            <a:pPr>
              <a:lnSpc>
                <a:spcPct val="150000"/>
              </a:lnSpc>
            </a:pPr>
            <a:endParaRPr lang="pt-BR" altLang="pt-BR" sz="1800" dirty="0"/>
          </a:p>
        </p:txBody>
      </p:sp>
      <p:pic>
        <p:nvPicPr>
          <p:cNvPr id="2" name="Imagem 1"/>
          <p:cNvPicPr>
            <a:picLocks noChangeAspect="1"/>
          </p:cNvPicPr>
          <p:nvPr/>
        </p:nvPicPr>
        <p:blipFill>
          <a:blip r:embed="rId4"/>
          <a:stretch>
            <a:fillRect/>
          </a:stretch>
        </p:blipFill>
        <p:spPr>
          <a:xfrm>
            <a:off x="1711839" y="3095741"/>
            <a:ext cx="8931349" cy="3613532"/>
          </a:xfrm>
          <a:prstGeom prst="rect">
            <a:avLst/>
          </a:prstGeom>
        </p:spPr>
      </p:pic>
    </p:spTree>
    <p:extLst>
      <p:ext uri="{BB962C8B-B14F-4D97-AF65-F5344CB8AC3E}">
        <p14:creationId xmlns:p14="http://schemas.microsoft.com/office/powerpoint/2010/main" val="393251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4"/>
            <a:ext cx="12192000" cy="6863254"/>
          </a:xfrm>
          <a:prstGeom prst="rect">
            <a:avLst/>
          </a:prstGeom>
        </p:spPr>
      </p:pic>
      <p:pic>
        <p:nvPicPr>
          <p:cNvPr id="2" name="Imagem 1"/>
          <p:cNvPicPr>
            <a:picLocks noChangeAspect="1"/>
          </p:cNvPicPr>
          <p:nvPr/>
        </p:nvPicPr>
        <p:blipFill>
          <a:blip r:embed="rId4"/>
          <a:stretch>
            <a:fillRect/>
          </a:stretch>
        </p:blipFill>
        <p:spPr>
          <a:xfrm>
            <a:off x="1677099" y="826266"/>
            <a:ext cx="8837802" cy="4779401"/>
          </a:xfrm>
          <a:prstGeom prst="rect">
            <a:avLst/>
          </a:prstGeom>
        </p:spPr>
      </p:pic>
    </p:spTree>
    <p:extLst>
      <p:ext uri="{BB962C8B-B14F-4D97-AF65-F5344CB8AC3E}">
        <p14:creationId xmlns:p14="http://schemas.microsoft.com/office/powerpoint/2010/main" val="66274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4"/>
            <a:ext cx="12192000" cy="6863254"/>
          </a:xfrm>
          <a:prstGeom prst="rect">
            <a:avLst/>
          </a:prstGeom>
        </p:spPr>
      </p:pic>
      <p:pic>
        <p:nvPicPr>
          <p:cNvPr id="5" name="Imagem 4"/>
          <p:cNvPicPr>
            <a:picLocks noChangeAspect="1"/>
          </p:cNvPicPr>
          <p:nvPr/>
        </p:nvPicPr>
        <p:blipFill>
          <a:blip r:embed="rId3"/>
          <a:stretch>
            <a:fillRect/>
          </a:stretch>
        </p:blipFill>
        <p:spPr>
          <a:xfrm>
            <a:off x="2900584" y="1757253"/>
            <a:ext cx="5769690" cy="2880558"/>
          </a:xfrm>
          <a:prstGeom prst="rect">
            <a:avLst/>
          </a:prstGeom>
        </p:spPr>
      </p:pic>
      <p:sp>
        <p:nvSpPr>
          <p:cNvPr id="6" name="CaixaDeTexto 5"/>
          <p:cNvSpPr txBox="1"/>
          <p:nvPr/>
        </p:nvSpPr>
        <p:spPr>
          <a:xfrm>
            <a:off x="1436915" y="196656"/>
            <a:ext cx="9564914" cy="1231106"/>
          </a:xfrm>
          <a:prstGeom prst="rect">
            <a:avLst/>
          </a:prstGeom>
          <a:noFill/>
        </p:spPr>
        <p:txBody>
          <a:bodyPr wrap="square" rtlCol="0">
            <a:spAutoFit/>
          </a:bodyPr>
          <a:lstStyle/>
          <a:p>
            <a:pPr algn="just">
              <a:spcBef>
                <a:spcPts val="600"/>
              </a:spcBef>
              <a:spcAft>
                <a:spcPts val="600"/>
              </a:spcAft>
            </a:pPr>
            <a:r>
              <a:rPr lang="pt-BR" sz="3200" dirty="0"/>
              <a:t>Necessidades de Incremento no Orçamento para 2019</a:t>
            </a:r>
          </a:p>
          <a:p>
            <a:pPr algn="just">
              <a:spcBef>
                <a:spcPts val="600"/>
              </a:spcBef>
              <a:spcAft>
                <a:spcPts val="600"/>
              </a:spcAft>
            </a:pPr>
            <a:endParaRPr lang="pt-BR" sz="3200" dirty="0"/>
          </a:p>
        </p:txBody>
      </p:sp>
      <p:sp>
        <p:nvSpPr>
          <p:cNvPr id="2" name="Retângulo 1"/>
          <p:cNvSpPr/>
          <p:nvPr/>
        </p:nvSpPr>
        <p:spPr>
          <a:xfrm rot="10800000" flipV="1">
            <a:off x="2663721" y="4967302"/>
            <a:ext cx="6243416" cy="646331"/>
          </a:xfrm>
          <a:prstGeom prst="rect">
            <a:avLst/>
          </a:prstGeom>
        </p:spPr>
        <p:txBody>
          <a:bodyPr wrap="square">
            <a:spAutoFit/>
          </a:bodyPr>
          <a:lstStyle/>
          <a:p>
            <a:pPr algn="just">
              <a:spcBef>
                <a:spcPts val="600"/>
              </a:spcBef>
              <a:spcAft>
                <a:spcPts val="600"/>
              </a:spcAft>
            </a:pPr>
            <a:r>
              <a:rPr lang="pt-BR" dirty="0"/>
              <a:t>*Dados apresentados pelo Ministro Osmar Terra na Câmara dos Deputados em 04/09/2019</a:t>
            </a:r>
          </a:p>
        </p:txBody>
      </p:sp>
    </p:spTree>
    <p:extLst>
      <p:ext uri="{BB962C8B-B14F-4D97-AF65-F5344CB8AC3E}">
        <p14:creationId xmlns:p14="http://schemas.microsoft.com/office/powerpoint/2010/main" val="570169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4"/>
            <a:ext cx="12192000" cy="6863254"/>
          </a:xfrm>
          <a:prstGeom prst="rect">
            <a:avLst/>
          </a:prstGeom>
        </p:spPr>
      </p:pic>
      <p:sp>
        <p:nvSpPr>
          <p:cNvPr id="5" name="Retângulo de cantos arredondados 7">
            <a:extLst>
              <a:ext uri="{FF2B5EF4-FFF2-40B4-BE49-F238E27FC236}">
                <a16:creationId xmlns:a16="http://schemas.microsoft.com/office/drawing/2014/main" xmlns="" id="{99CC48F9-C549-4801-A926-98D2C89C1270}"/>
              </a:ext>
            </a:extLst>
          </p:cNvPr>
          <p:cNvSpPr>
            <a:spLocks noChangeArrowheads="1"/>
          </p:cNvSpPr>
          <p:nvPr/>
        </p:nvSpPr>
        <p:spPr bwMode="auto">
          <a:xfrm>
            <a:off x="1711841" y="849240"/>
            <a:ext cx="8931349" cy="2404323"/>
          </a:xfrm>
          <a:prstGeom prst="roundRect">
            <a:avLst>
              <a:gd name="adj" fmla="val 0"/>
            </a:avLst>
          </a:prstGeom>
          <a:solidFill>
            <a:srgbClr val="DAE3F3"/>
          </a:solidFill>
          <a:ln w="12700">
            <a:solidFill>
              <a:srgbClr val="DAE3F3"/>
            </a:solidFill>
            <a:miter lim="800000"/>
            <a:headEnd/>
            <a:tailEnd/>
          </a:ln>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50000"/>
              </a:lnSpc>
              <a:buFont typeface="Wingdings" panose="05000000000000000000" pitchFamily="2" charset="2"/>
              <a:buChar char="ü"/>
            </a:pPr>
            <a:r>
              <a:rPr lang="pt-BR" altLang="pt-BR" sz="2000" b="1" u="sng" dirty="0">
                <a:latin typeface="+mn-lt"/>
              </a:rPr>
              <a:t>Orçamento 2020:</a:t>
            </a:r>
            <a:r>
              <a:rPr lang="pt-BR" altLang="pt-BR" sz="2000" b="1" dirty="0">
                <a:latin typeface="+mn-lt"/>
              </a:rPr>
              <a:t> Resolução CNAS N°22/2019</a:t>
            </a:r>
            <a:r>
              <a:rPr lang="pt-BR" altLang="pt-BR" sz="2000" dirty="0">
                <a:latin typeface="+mn-lt"/>
              </a:rPr>
              <a:t> – que dispõe sobre a aprovação da Proposta Orçamentária da Assistência Social, exercício 2020.</a:t>
            </a:r>
          </a:p>
          <a:p>
            <a:pPr>
              <a:lnSpc>
                <a:spcPct val="150000"/>
              </a:lnSpc>
            </a:pPr>
            <a:r>
              <a:rPr lang="pt-BR" altLang="pt-BR" sz="2000" b="1" dirty="0">
                <a:latin typeface="+mn-lt"/>
              </a:rPr>
              <a:t>PLOA 2020: </a:t>
            </a:r>
            <a:r>
              <a:rPr lang="pt-BR" altLang="pt-BR" sz="2000" dirty="0">
                <a:latin typeface="+mn-lt"/>
              </a:rPr>
              <a:t>R$ 61.199.466.947</a:t>
            </a:r>
          </a:p>
        </p:txBody>
      </p:sp>
      <p:pic>
        <p:nvPicPr>
          <p:cNvPr id="3" name="Imagem 2"/>
          <p:cNvPicPr>
            <a:picLocks noChangeAspect="1"/>
          </p:cNvPicPr>
          <p:nvPr/>
        </p:nvPicPr>
        <p:blipFill>
          <a:blip r:embed="rId3"/>
          <a:stretch>
            <a:fillRect/>
          </a:stretch>
        </p:blipFill>
        <p:spPr>
          <a:xfrm>
            <a:off x="1711842" y="3701668"/>
            <a:ext cx="8842318" cy="2110226"/>
          </a:xfrm>
          <a:prstGeom prst="rect">
            <a:avLst/>
          </a:prstGeom>
        </p:spPr>
      </p:pic>
    </p:spTree>
    <p:extLst>
      <p:ext uri="{BB962C8B-B14F-4D97-AF65-F5344CB8AC3E}">
        <p14:creationId xmlns:p14="http://schemas.microsoft.com/office/powerpoint/2010/main" val="30360819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1190</Words>
  <Application>Microsoft Office PowerPoint</Application>
  <PresentationFormat>Widescreen</PresentationFormat>
  <Paragraphs>115</Paragraphs>
  <Slides>22</Slides>
  <Notes>14</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22</vt:i4>
      </vt:variant>
    </vt:vector>
  </HeadingPairs>
  <TitlesOfParts>
    <vt:vector size="31" baseType="lpstr">
      <vt:lpstr>MS PGothic</vt:lpstr>
      <vt:lpstr>游ゴシック</vt:lpstr>
      <vt:lpstr>Arial</vt:lpstr>
      <vt:lpstr>Calibri</vt:lpstr>
      <vt:lpstr>Calibri Light</vt:lpstr>
      <vt:lpstr>Courier New</vt:lpstr>
      <vt:lpstr>Tahoma</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Isabela Viana Silva</dc:creator>
  <cp:lastModifiedBy>Acer</cp:lastModifiedBy>
  <cp:revision>107</cp:revision>
  <dcterms:created xsi:type="dcterms:W3CDTF">2018-06-22T20:40:58Z</dcterms:created>
  <dcterms:modified xsi:type="dcterms:W3CDTF">2019-09-11T13:20:38Z</dcterms:modified>
</cp:coreProperties>
</file>