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87"/>
  </p:notesMasterIdLst>
  <p:sldIdLst>
    <p:sldId id="256" r:id="rId2"/>
    <p:sldId id="257" r:id="rId3"/>
    <p:sldId id="258" r:id="rId4"/>
    <p:sldId id="259" r:id="rId5"/>
    <p:sldId id="260" r:id="rId6"/>
    <p:sldId id="261" r:id="rId7"/>
    <p:sldId id="262" r:id="rId8"/>
    <p:sldId id="263" r:id="rId9"/>
    <p:sldId id="264" r:id="rId10"/>
    <p:sldId id="265" r:id="rId11"/>
    <p:sldId id="376" r:id="rId12"/>
    <p:sldId id="488" r:id="rId13"/>
    <p:sldId id="377" r:id="rId14"/>
    <p:sldId id="378" r:id="rId15"/>
    <p:sldId id="379" r:id="rId16"/>
    <p:sldId id="380" r:id="rId17"/>
    <p:sldId id="381" r:id="rId18"/>
    <p:sldId id="266" r:id="rId19"/>
    <p:sldId id="267" r:id="rId20"/>
    <p:sldId id="268" r:id="rId21"/>
    <p:sldId id="269" r:id="rId22"/>
    <p:sldId id="270" r:id="rId23"/>
    <p:sldId id="271" r:id="rId24"/>
    <p:sldId id="272" r:id="rId25"/>
    <p:sldId id="273" r:id="rId26"/>
    <p:sldId id="274" r:id="rId27"/>
    <p:sldId id="382" r:id="rId28"/>
    <p:sldId id="275" r:id="rId29"/>
    <p:sldId id="383" r:id="rId30"/>
    <p:sldId id="384" r:id="rId31"/>
    <p:sldId id="385" r:id="rId32"/>
    <p:sldId id="386" r:id="rId33"/>
    <p:sldId id="387" r:id="rId34"/>
    <p:sldId id="388" r:id="rId35"/>
    <p:sldId id="389" r:id="rId36"/>
    <p:sldId id="390" r:id="rId37"/>
    <p:sldId id="276" r:id="rId38"/>
    <p:sldId id="391" r:id="rId39"/>
    <p:sldId id="392" r:id="rId40"/>
    <p:sldId id="489" r:id="rId41"/>
    <p:sldId id="490" r:id="rId42"/>
    <p:sldId id="491" r:id="rId43"/>
    <p:sldId id="492" r:id="rId44"/>
    <p:sldId id="493" r:id="rId45"/>
    <p:sldId id="494" r:id="rId46"/>
    <p:sldId id="495" r:id="rId47"/>
    <p:sldId id="496" r:id="rId48"/>
    <p:sldId id="497" r:id="rId49"/>
    <p:sldId id="498" r:id="rId50"/>
    <p:sldId id="499" r:id="rId51"/>
    <p:sldId id="500" r:id="rId52"/>
    <p:sldId id="501" r:id="rId53"/>
    <p:sldId id="502" r:id="rId54"/>
    <p:sldId id="503" r:id="rId55"/>
    <p:sldId id="504" r:id="rId56"/>
    <p:sldId id="505" r:id="rId57"/>
    <p:sldId id="506" r:id="rId58"/>
    <p:sldId id="507" r:id="rId59"/>
    <p:sldId id="508" r:id="rId60"/>
    <p:sldId id="281" r:id="rId61"/>
    <p:sldId id="282" r:id="rId62"/>
    <p:sldId id="283" r:id="rId63"/>
    <p:sldId id="284" r:id="rId64"/>
    <p:sldId id="288" r:id="rId65"/>
    <p:sldId id="459" r:id="rId66"/>
    <p:sldId id="460" r:id="rId67"/>
    <p:sldId id="461" r:id="rId68"/>
    <p:sldId id="285" r:id="rId69"/>
    <p:sldId id="286" r:id="rId70"/>
    <p:sldId id="287" r:id="rId71"/>
    <p:sldId id="289" r:id="rId72"/>
    <p:sldId id="515" r:id="rId73"/>
    <p:sldId id="516" r:id="rId74"/>
    <p:sldId id="517" r:id="rId75"/>
    <p:sldId id="518" r:id="rId76"/>
    <p:sldId id="519" r:id="rId77"/>
    <p:sldId id="520" r:id="rId78"/>
    <p:sldId id="521" r:id="rId79"/>
    <p:sldId id="522" r:id="rId80"/>
    <p:sldId id="523" r:id="rId81"/>
    <p:sldId id="524" r:id="rId82"/>
    <p:sldId id="525" r:id="rId83"/>
    <p:sldId id="526" r:id="rId84"/>
    <p:sldId id="527" r:id="rId85"/>
    <p:sldId id="528" r:id="rId86"/>
    <p:sldId id="529" r:id="rId87"/>
    <p:sldId id="530" r:id="rId88"/>
    <p:sldId id="531" r:id="rId89"/>
    <p:sldId id="532" r:id="rId90"/>
    <p:sldId id="533" r:id="rId91"/>
    <p:sldId id="534" r:id="rId92"/>
    <p:sldId id="535" r:id="rId93"/>
    <p:sldId id="536" r:id="rId94"/>
    <p:sldId id="537" r:id="rId95"/>
    <p:sldId id="538" r:id="rId96"/>
    <p:sldId id="539" r:id="rId97"/>
    <p:sldId id="540" r:id="rId98"/>
    <p:sldId id="541" r:id="rId99"/>
    <p:sldId id="542" r:id="rId100"/>
    <p:sldId id="543" r:id="rId101"/>
    <p:sldId id="544" r:id="rId102"/>
    <p:sldId id="545" r:id="rId103"/>
    <p:sldId id="546" r:id="rId104"/>
    <p:sldId id="547" r:id="rId105"/>
    <p:sldId id="548" r:id="rId106"/>
    <p:sldId id="549" r:id="rId107"/>
    <p:sldId id="550" r:id="rId108"/>
    <p:sldId id="551" r:id="rId109"/>
    <p:sldId id="552" r:id="rId110"/>
    <p:sldId id="553" r:id="rId111"/>
    <p:sldId id="554" r:id="rId112"/>
    <p:sldId id="555" r:id="rId113"/>
    <p:sldId id="556" r:id="rId114"/>
    <p:sldId id="557" r:id="rId115"/>
    <p:sldId id="558" r:id="rId116"/>
    <p:sldId id="559" r:id="rId117"/>
    <p:sldId id="560" r:id="rId118"/>
    <p:sldId id="561" r:id="rId119"/>
    <p:sldId id="562" r:id="rId120"/>
    <p:sldId id="563" r:id="rId121"/>
    <p:sldId id="564" r:id="rId122"/>
    <p:sldId id="565" r:id="rId123"/>
    <p:sldId id="566" r:id="rId124"/>
    <p:sldId id="567" r:id="rId125"/>
    <p:sldId id="568" r:id="rId126"/>
    <p:sldId id="569" r:id="rId127"/>
    <p:sldId id="570" r:id="rId128"/>
    <p:sldId id="571" r:id="rId129"/>
    <p:sldId id="572" r:id="rId130"/>
    <p:sldId id="573" r:id="rId131"/>
    <p:sldId id="574" r:id="rId132"/>
    <p:sldId id="575" r:id="rId133"/>
    <p:sldId id="576" r:id="rId134"/>
    <p:sldId id="577" r:id="rId135"/>
    <p:sldId id="578" r:id="rId136"/>
    <p:sldId id="579" r:id="rId137"/>
    <p:sldId id="580" r:id="rId138"/>
    <p:sldId id="581" r:id="rId139"/>
    <p:sldId id="582" r:id="rId140"/>
    <p:sldId id="583" r:id="rId141"/>
    <p:sldId id="584" r:id="rId142"/>
    <p:sldId id="585" r:id="rId143"/>
    <p:sldId id="586" r:id="rId144"/>
    <p:sldId id="587" r:id="rId145"/>
    <p:sldId id="588" r:id="rId146"/>
    <p:sldId id="589" r:id="rId147"/>
    <p:sldId id="590" r:id="rId148"/>
    <p:sldId id="591" r:id="rId149"/>
    <p:sldId id="592" r:id="rId150"/>
    <p:sldId id="593" r:id="rId151"/>
    <p:sldId id="594" r:id="rId152"/>
    <p:sldId id="595" r:id="rId153"/>
    <p:sldId id="596" r:id="rId154"/>
    <p:sldId id="597" r:id="rId155"/>
    <p:sldId id="598" r:id="rId156"/>
    <p:sldId id="599" r:id="rId157"/>
    <p:sldId id="600" r:id="rId158"/>
    <p:sldId id="601" r:id="rId159"/>
    <p:sldId id="602" r:id="rId160"/>
    <p:sldId id="603" r:id="rId161"/>
    <p:sldId id="604" r:id="rId162"/>
    <p:sldId id="605" r:id="rId163"/>
    <p:sldId id="606" r:id="rId164"/>
    <p:sldId id="607" r:id="rId165"/>
    <p:sldId id="608" r:id="rId166"/>
    <p:sldId id="609" r:id="rId167"/>
    <p:sldId id="610" r:id="rId168"/>
    <p:sldId id="611" r:id="rId169"/>
    <p:sldId id="612" r:id="rId170"/>
    <p:sldId id="613" r:id="rId171"/>
    <p:sldId id="614" r:id="rId172"/>
    <p:sldId id="615" r:id="rId173"/>
    <p:sldId id="616" r:id="rId174"/>
    <p:sldId id="617" r:id="rId175"/>
    <p:sldId id="618" r:id="rId176"/>
    <p:sldId id="619" r:id="rId177"/>
    <p:sldId id="620" r:id="rId178"/>
    <p:sldId id="621" r:id="rId179"/>
    <p:sldId id="622" r:id="rId180"/>
    <p:sldId id="623" r:id="rId181"/>
    <p:sldId id="624" r:id="rId182"/>
    <p:sldId id="625" r:id="rId183"/>
    <p:sldId id="626" r:id="rId184"/>
    <p:sldId id="627" r:id="rId185"/>
    <p:sldId id="628" r:id="rId186"/>
    <p:sldId id="629" r:id="rId187"/>
    <p:sldId id="630" r:id="rId188"/>
    <p:sldId id="631" r:id="rId189"/>
    <p:sldId id="632" r:id="rId190"/>
    <p:sldId id="633" r:id="rId191"/>
    <p:sldId id="634" r:id="rId192"/>
    <p:sldId id="635" r:id="rId193"/>
    <p:sldId id="636" r:id="rId194"/>
    <p:sldId id="637" r:id="rId195"/>
    <p:sldId id="638" r:id="rId196"/>
    <p:sldId id="639" r:id="rId197"/>
    <p:sldId id="640" r:id="rId198"/>
    <p:sldId id="641" r:id="rId199"/>
    <p:sldId id="642" r:id="rId200"/>
    <p:sldId id="643" r:id="rId201"/>
    <p:sldId id="644" r:id="rId202"/>
    <p:sldId id="645" r:id="rId203"/>
    <p:sldId id="646" r:id="rId204"/>
    <p:sldId id="647" r:id="rId205"/>
    <p:sldId id="648" r:id="rId206"/>
    <p:sldId id="649" r:id="rId207"/>
    <p:sldId id="650" r:id="rId208"/>
    <p:sldId id="651" r:id="rId209"/>
    <p:sldId id="652" r:id="rId210"/>
    <p:sldId id="653" r:id="rId211"/>
    <p:sldId id="654" r:id="rId212"/>
    <p:sldId id="655" r:id="rId213"/>
    <p:sldId id="656" r:id="rId214"/>
    <p:sldId id="297" r:id="rId215"/>
    <p:sldId id="298" r:id="rId216"/>
    <p:sldId id="299" r:id="rId217"/>
    <p:sldId id="300" r:id="rId218"/>
    <p:sldId id="301" r:id="rId219"/>
    <p:sldId id="302" r:id="rId220"/>
    <p:sldId id="303" r:id="rId221"/>
    <p:sldId id="304" r:id="rId222"/>
    <p:sldId id="305" r:id="rId223"/>
    <p:sldId id="306" r:id="rId224"/>
    <p:sldId id="307" r:id="rId225"/>
    <p:sldId id="308" r:id="rId226"/>
    <p:sldId id="309" r:id="rId227"/>
    <p:sldId id="310" r:id="rId228"/>
    <p:sldId id="311" r:id="rId229"/>
    <p:sldId id="312" r:id="rId230"/>
    <p:sldId id="313" r:id="rId231"/>
    <p:sldId id="314" r:id="rId232"/>
    <p:sldId id="509" r:id="rId233"/>
    <p:sldId id="510" r:id="rId234"/>
    <p:sldId id="315" r:id="rId235"/>
    <p:sldId id="316" r:id="rId236"/>
    <p:sldId id="317" r:id="rId237"/>
    <p:sldId id="318" r:id="rId238"/>
    <p:sldId id="319" r:id="rId239"/>
    <p:sldId id="320" r:id="rId240"/>
    <p:sldId id="321" r:id="rId241"/>
    <p:sldId id="322" r:id="rId242"/>
    <p:sldId id="323" r:id="rId243"/>
    <p:sldId id="324" r:id="rId244"/>
    <p:sldId id="325" r:id="rId245"/>
    <p:sldId id="326" r:id="rId246"/>
    <p:sldId id="327" r:id="rId247"/>
    <p:sldId id="328" r:id="rId248"/>
    <p:sldId id="329" r:id="rId249"/>
    <p:sldId id="330" r:id="rId250"/>
    <p:sldId id="331" r:id="rId251"/>
    <p:sldId id="332" r:id="rId252"/>
    <p:sldId id="333" r:id="rId253"/>
    <p:sldId id="334" r:id="rId254"/>
    <p:sldId id="335" r:id="rId255"/>
    <p:sldId id="336" r:id="rId256"/>
    <p:sldId id="337" r:id="rId257"/>
    <p:sldId id="338" r:id="rId258"/>
    <p:sldId id="339" r:id="rId259"/>
    <p:sldId id="340" r:id="rId260"/>
    <p:sldId id="341" r:id="rId261"/>
    <p:sldId id="342" r:id="rId262"/>
    <p:sldId id="343" r:id="rId263"/>
    <p:sldId id="344" r:id="rId264"/>
    <p:sldId id="345" r:id="rId265"/>
    <p:sldId id="346" r:id="rId266"/>
    <p:sldId id="347" r:id="rId267"/>
    <p:sldId id="348" r:id="rId268"/>
    <p:sldId id="349" r:id="rId269"/>
    <p:sldId id="350" r:id="rId270"/>
    <p:sldId id="351" r:id="rId271"/>
    <p:sldId id="352" r:id="rId272"/>
    <p:sldId id="353" r:id="rId273"/>
    <p:sldId id="354" r:id="rId274"/>
    <p:sldId id="355" r:id="rId275"/>
    <p:sldId id="356" r:id="rId276"/>
    <p:sldId id="357" r:id="rId277"/>
    <p:sldId id="358" r:id="rId278"/>
    <p:sldId id="359" r:id="rId279"/>
    <p:sldId id="360" r:id="rId280"/>
    <p:sldId id="361" r:id="rId281"/>
    <p:sldId id="362" r:id="rId282"/>
    <p:sldId id="363" r:id="rId283"/>
    <p:sldId id="364" r:id="rId284"/>
    <p:sldId id="365" r:id="rId285"/>
    <p:sldId id="366" r:id="rId286"/>
    <p:sldId id="367" r:id="rId287"/>
    <p:sldId id="462" r:id="rId288"/>
    <p:sldId id="470" r:id="rId289"/>
    <p:sldId id="463" r:id="rId290"/>
    <p:sldId id="464" r:id="rId291"/>
    <p:sldId id="465" r:id="rId292"/>
    <p:sldId id="466" r:id="rId293"/>
    <p:sldId id="472" r:id="rId294"/>
    <p:sldId id="467" r:id="rId295"/>
    <p:sldId id="468" r:id="rId296"/>
    <p:sldId id="469" r:id="rId297"/>
    <p:sldId id="368" r:id="rId298"/>
    <p:sldId id="372" r:id="rId299"/>
    <p:sldId id="369" r:id="rId300"/>
    <p:sldId id="370" r:id="rId301"/>
    <p:sldId id="371" r:id="rId302"/>
    <p:sldId id="373" r:id="rId303"/>
    <p:sldId id="374" r:id="rId304"/>
    <p:sldId id="375" r:id="rId305"/>
    <p:sldId id="394" r:id="rId306"/>
    <p:sldId id="395" r:id="rId307"/>
    <p:sldId id="396" r:id="rId308"/>
    <p:sldId id="397" r:id="rId309"/>
    <p:sldId id="398" r:id="rId310"/>
    <p:sldId id="399" r:id="rId311"/>
    <p:sldId id="400" r:id="rId312"/>
    <p:sldId id="401" r:id="rId313"/>
    <p:sldId id="402" r:id="rId314"/>
    <p:sldId id="403" r:id="rId315"/>
    <p:sldId id="404" r:id="rId316"/>
    <p:sldId id="405" r:id="rId317"/>
    <p:sldId id="406" r:id="rId318"/>
    <p:sldId id="407" r:id="rId319"/>
    <p:sldId id="408" r:id="rId320"/>
    <p:sldId id="409" r:id="rId321"/>
    <p:sldId id="410" r:id="rId322"/>
    <p:sldId id="411" r:id="rId323"/>
    <p:sldId id="412" r:id="rId324"/>
    <p:sldId id="413" r:id="rId325"/>
    <p:sldId id="414" r:id="rId326"/>
    <p:sldId id="415" r:id="rId327"/>
    <p:sldId id="416" r:id="rId328"/>
    <p:sldId id="417" r:id="rId329"/>
    <p:sldId id="418" r:id="rId330"/>
    <p:sldId id="419" r:id="rId331"/>
    <p:sldId id="420" r:id="rId332"/>
    <p:sldId id="421" r:id="rId333"/>
    <p:sldId id="422" r:id="rId334"/>
    <p:sldId id="423" r:id="rId335"/>
    <p:sldId id="424" r:id="rId336"/>
    <p:sldId id="425" r:id="rId337"/>
    <p:sldId id="426" r:id="rId338"/>
    <p:sldId id="427" r:id="rId339"/>
    <p:sldId id="428" r:id="rId340"/>
    <p:sldId id="429" r:id="rId341"/>
    <p:sldId id="511" r:id="rId342"/>
    <p:sldId id="430" r:id="rId343"/>
    <p:sldId id="431" r:id="rId344"/>
    <p:sldId id="512" r:id="rId345"/>
    <p:sldId id="432" r:id="rId346"/>
    <p:sldId id="433" r:id="rId347"/>
    <p:sldId id="434" r:id="rId348"/>
    <p:sldId id="435" r:id="rId349"/>
    <p:sldId id="436" r:id="rId350"/>
    <p:sldId id="437" r:id="rId351"/>
    <p:sldId id="438" r:id="rId352"/>
    <p:sldId id="439" r:id="rId353"/>
    <p:sldId id="440" r:id="rId354"/>
    <p:sldId id="441" r:id="rId355"/>
    <p:sldId id="442" r:id="rId356"/>
    <p:sldId id="482" r:id="rId357"/>
    <p:sldId id="443" r:id="rId358"/>
    <p:sldId id="513" r:id="rId359"/>
    <p:sldId id="483" r:id="rId360"/>
    <p:sldId id="514" r:id="rId361"/>
    <p:sldId id="444" r:id="rId362"/>
    <p:sldId id="445" r:id="rId363"/>
    <p:sldId id="446" r:id="rId364"/>
    <p:sldId id="447" r:id="rId365"/>
    <p:sldId id="448" r:id="rId366"/>
    <p:sldId id="449" r:id="rId367"/>
    <p:sldId id="484" r:id="rId368"/>
    <p:sldId id="485" r:id="rId369"/>
    <p:sldId id="486" r:id="rId370"/>
    <p:sldId id="450" r:id="rId371"/>
    <p:sldId id="451" r:id="rId372"/>
    <p:sldId id="452" r:id="rId373"/>
    <p:sldId id="453" r:id="rId374"/>
    <p:sldId id="454" r:id="rId375"/>
    <p:sldId id="455" r:id="rId376"/>
    <p:sldId id="456" r:id="rId377"/>
    <p:sldId id="457" r:id="rId378"/>
    <p:sldId id="475" r:id="rId379"/>
    <p:sldId id="476" r:id="rId380"/>
    <p:sldId id="473" r:id="rId381"/>
    <p:sldId id="477" r:id="rId382"/>
    <p:sldId id="478" r:id="rId383"/>
    <p:sldId id="479" r:id="rId384"/>
    <p:sldId id="480" r:id="rId385"/>
    <p:sldId id="481" r:id="rId38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314" Type="http://schemas.openxmlformats.org/officeDocument/2006/relationships/slide" Target="slides/slide313.xml"/><Relationship Id="rId335" Type="http://schemas.openxmlformats.org/officeDocument/2006/relationships/slide" Target="slides/slide334.xml"/><Relationship Id="rId356" Type="http://schemas.openxmlformats.org/officeDocument/2006/relationships/slide" Target="slides/slide355.xml"/><Relationship Id="rId377" Type="http://schemas.openxmlformats.org/officeDocument/2006/relationships/slide" Target="slides/slide376.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25" Type="http://schemas.openxmlformats.org/officeDocument/2006/relationships/slide" Target="slides/slide324.xml"/><Relationship Id="rId346" Type="http://schemas.openxmlformats.org/officeDocument/2006/relationships/slide" Target="slides/slide345.xml"/><Relationship Id="rId367" Type="http://schemas.openxmlformats.org/officeDocument/2006/relationships/slide" Target="slides/slide366.xml"/><Relationship Id="rId388" Type="http://schemas.openxmlformats.org/officeDocument/2006/relationships/presProps" Target="presProps.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315" Type="http://schemas.openxmlformats.org/officeDocument/2006/relationships/slide" Target="slides/slide314.xml"/><Relationship Id="rId336" Type="http://schemas.openxmlformats.org/officeDocument/2006/relationships/slide" Target="slides/slide335.xml"/><Relationship Id="rId357" Type="http://schemas.openxmlformats.org/officeDocument/2006/relationships/slide" Target="slides/slide356.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378" Type="http://schemas.openxmlformats.org/officeDocument/2006/relationships/slide" Target="slides/slide377.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326" Type="http://schemas.openxmlformats.org/officeDocument/2006/relationships/slide" Target="slides/slide325.xml"/><Relationship Id="rId347" Type="http://schemas.openxmlformats.org/officeDocument/2006/relationships/slide" Target="slides/slide346.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368" Type="http://schemas.openxmlformats.org/officeDocument/2006/relationships/slide" Target="slides/slide367.xml"/><Relationship Id="rId389" Type="http://schemas.openxmlformats.org/officeDocument/2006/relationships/viewProps" Target="viewProps.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16" Type="http://schemas.openxmlformats.org/officeDocument/2006/relationships/slide" Target="slides/slide315.xml"/><Relationship Id="rId337" Type="http://schemas.openxmlformats.org/officeDocument/2006/relationships/slide" Target="slides/slide336.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358" Type="http://schemas.openxmlformats.org/officeDocument/2006/relationships/slide" Target="slides/slide357.xml"/><Relationship Id="rId379" Type="http://schemas.openxmlformats.org/officeDocument/2006/relationships/slide" Target="slides/slide378.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390" Type="http://schemas.openxmlformats.org/officeDocument/2006/relationships/theme" Target="theme/theme1.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327" Type="http://schemas.openxmlformats.org/officeDocument/2006/relationships/slide" Target="slides/slide326.xml"/><Relationship Id="rId348" Type="http://schemas.openxmlformats.org/officeDocument/2006/relationships/slide" Target="slides/slide347.xml"/><Relationship Id="rId369" Type="http://schemas.openxmlformats.org/officeDocument/2006/relationships/slide" Target="slides/slide368.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380" Type="http://schemas.openxmlformats.org/officeDocument/2006/relationships/slide" Target="slides/slide379.xml"/><Relationship Id="rId240" Type="http://schemas.openxmlformats.org/officeDocument/2006/relationships/slide" Target="slides/slide239.xml"/><Relationship Id="rId261" Type="http://schemas.openxmlformats.org/officeDocument/2006/relationships/slide" Target="slides/slide260.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slide" Target="slides/slide369.xml"/><Relationship Id="rId391" Type="http://schemas.openxmlformats.org/officeDocument/2006/relationships/tableStyles" Target="tableStyles.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381" Type="http://schemas.openxmlformats.org/officeDocument/2006/relationships/slide" Target="slides/slide380.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303" Type="http://schemas.openxmlformats.org/officeDocument/2006/relationships/slide" Target="slides/slide302.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F622E3-474A-4E2D-B8AC-35E1317EDF5B}" type="datetimeFigureOut">
              <a:rPr lang="pt-BR" smtClean="0"/>
              <a:t>29/10/2019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2854AB-DF4D-4991-A9E3-B7DD465944A0}" type="slidenum">
              <a:rPr lang="pt-BR" smtClean="0"/>
              <a:t>‹nº›</a:t>
            </a:fld>
            <a:endParaRPr lang="pt-BR"/>
          </a:p>
        </p:txBody>
      </p:sp>
    </p:spTree>
    <p:extLst>
      <p:ext uri="{BB962C8B-B14F-4D97-AF65-F5344CB8AC3E}">
        <p14:creationId xmlns:p14="http://schemas.microsoft.com/office/powerpoint/2010/main" val="261336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72854AB-DF4D-4991-A9E3-B7DD465944A0}" type="slidenum">
              <a:rPr lang="pt-BR" smtClean="0"/>
              <a:t>67</a:t>
            </a:fld>
            <a:endParaRPr lang="pt-BR"/>
          </a:p>
        </p:txBody>
      </p:sp>
    </p:spTree>
    <p:extLst>
      <p:ext uri="{BB962C8B-B14F-4D97-AF65-F5344CB8AC3E}">
        <p14:creationId xmlns:p14="http://schemas.microsoft.com/office/powerpoint/2010/main" val="120928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72854AB-DF4D-4991-A9E3-B7DD465944A0}" type="slidenum">
              <a:rPr lang="pt-BR" smtClean="0"/>
              <a:t>71</a:t>
            </a:fld>
            <a:endParaRPr lang="pt-BR"/>
          </a:p>
        </p:txBody>
      </p:sp>
    </p:spTree>
    <p:extLst>
      <p:ext uri="{BB962C8B-B14F-4D97-AF65-F5344CB8AC3E}">
        <p14:creationId xmlns:p14="http://schemas.microsoft.com/office/powerpoint/2010/main" val="3719269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72854AB-DF4D-4991-A9E3-B7DD465944A0}" type="slidenum">
              <a:rPr lang="pt-BR" smtClean="0"/>
              <a:t>77</a:t>
            </a:fld>
            <a:endParaRPr lang="pt-BR"/>
          </a:p>
        </p:txBody>
      </p:sp>
    </p:spTree>
    <p:extLst>
      <p:ext uri="{BB962C8B-B14F-4D97-AF65-F5344CB8AC3E}">
        <p14:creationId xmlns:p14="http://schemas.microsoft.com/office/powerpoint/2010/main" val="572186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72854AB-DF4D-4991-A9E3-B7DD465944A0}" type="slidenum">
              <a:rPr lang="pt-BR" smtClean="0"/>
              <a:t>109</a:t>
            </a:fld>
            <a:endParaRPr lang="pt-BR"/>
          </a:p>
        </p:txBody>
      </p:sp>
    </p:spTree>
    <p:extLst>
      <p:ext uri="{BB962C8B-B14F-4D97-AF65-F5344CB8AC3E}">
        <p14:creationId xmlns:p14="http://schemas.microsoft.com/office/powerpoint/2010/main" val="3322035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F72854AB-DF4D-4991-A9E3-B7DD465944A0}" type="slidenum">
              <a:rPr lang="pt-BR" smtClean="0"/>
              <a:t>328</a:t>
            </a:fld>
            <a:endParaRPr lang="pt-BR"/>
          </a:p>
        </p:txBody>
      </p:sp>
    </p:spTree>
    <p:extLst>
      <p:ext uri="{BB962C8B-B14F-4D97-AF65-F5344CB8AC3E}">
        <p14:creationId xmlns:p14="http://schemas.microsoft.com/office/powerpoint/2010/main" val="377229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pt-BR" smtClean="0"/>
              <a:t>Clique para editar o título mestre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A35FE196-0BD3-442E-90B1-91690E71FE5C}" type="datetimeFigureOut">
              <a:rPr lang="pt-BR" smtClean="0"/>
              <a:t>29/10/2019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35FE196-0BD3-442E-90B1-91690E71FE5C}" type="datetimeFigureOut">
              <a:rPr lang="pt-BR" smtClean="0"/>
              <a:t>29/10/2019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A35FE196-0BD3-442E-90B1-91690E71FE5C}" type="datetimeFigureOut">
              <a:rPr lang="pt-BR" smtClean="0"/>
              <a:t>29/10/2019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7813"/>
            <a:ext cx="8229600" cy="1139825"/>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457200" y="1600200"/>
            <a:ext cx="8229600" cy="4530725"/>
          </a:xfrm>
        </p:spPr>
        <p:txBody>
          <a:bodyPr/>
          <a:lstStyle/>
          <a:p>
            <a:pPr lvl="0"/>
            <a:endParaRPr lang="pt-BR" noProof="0" smtClean="0"/>
          </a:p>
        </p:txBody>
      </p:sp>
      <p:sp>
        <p:nvSpPr>
          <p:cNvPr id="4" name="Rectangle 40"/>
          <p:cNvSpPr>
            <a:spLocks noGrp="1" noChangeArrowheads="1"/>
          </p:cNvSpPr>
          <p:nvPr>
            <p:ph type="dt" sz="half" idx="10"/>
          </p:nvPr>
        </p:nvSpPr>
        <p:spPr>
          <a:ln/>
        </p:spPr>
        <p:txBody>
          <a:bodyPr/>
          <a:lstStyle>
            <a:lvl1pPr>
              <a:defRPr/>
            </a:lvl1pPr>
          </a:lstStyle>
          <a:p>
            <a:pPr>
              <a:defRPr/>
            </a:pPr>
            <a:endParaRPr lang="pt-BR"/>
          </a:p>
        </p:txBody>
      </p:sp>
      <p:sp>
        <p:nvSpPr>
          <p:cNvPr id="5" name="Rectangle 41"/>
          <p:cNvSpPr>
            <a:spLocks noGrp="1" noChangeArrowheads="1"/>
          </p:cNvSpPr>
          <p:nvPr>
            <p:ph type="ftr" sz="quarter" idx="11"/>
          </p:nvPr>
        </p:nvSpPr>
        <p:spPr>
          <a:ln/>
        </p:spPr>
        <p:txBody>
          <a:bodyPr/>
          <a:lstStyle>
            <a:lvl1pPr>
              <a:defRPr/>
            </a:lvl1pPr>
          </a:lstStyle>
          <a:p>
            <a:pPr>
              <a:defRPr/>
            </a:pPr>
            <a:endParaRPr lang="pt-BR"/>
          </a:p>
        </p:txBody>
      </p:sp>
      <p:sp>
        <p:nvSpPr>
          <p:cNvPr id="6" name="Rectangle 42"/>
          <p:cNvSpPr>
            <a:spLocks noGrp="1" noChangeArrowheads="1"/>
          </p:cNvSpPr>
          <p:nvPr>
            <p:ph type="sldNum" sz="quarter" idx="12"/>
          </p:nvPr>
        </p:nvSpPr>
        <p:spPr>
          <a:ln/>
        </p:spPr>
        <p:txBody>
          <a:bodyPr/>
          <a:lstStyle>
            <a:lvl1pPr>
              <a:defRPr/>
            </a:lvl1pPr>
          </a:lstStyle>
          <a:p>
            <a:pPr>
              <a:defRPr/>
            </a:pPr>
            <a:fld id="{5AEAF800-E5FC-4DE7-A351-06AA32597979}" type="slidenum">
              <a:rPr lang="pt-BR"/>
              <a:pPr>
                <a:defRPr/>
              </a:pPr>
              <a:t>‹nº›</a:t>
            </a:fld>
            <a:endParaRPr lang="pt-BR"/>
          </a:p>
        </p:txBody>
      </p:sp>
    </p:spTree>
    <p:extLst>
      <p:ext uri="{BB962C8B-B14F-4D97-AF65-F5344CB8AC3E}">
        <p14:creationId xmlns:p14="http://schemas.microsoft.com/office/powerpoint/2010/main" val="1651268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A35FE196-0BD3-442E-90B1-91690E71FE5C}" type="datetimeFigureOut">
              <a:rPr lang="pt-BR" smtClean="0"/>
              <a:t>29/10/2019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mtClean="0"/>
              <a:t>Clique para editar o título mestre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pt-BR" smtClean="0"/>
              <a:t>Clique para editar o texto mestre</a:t>
            </a:r>
          </a:p>
        </p:txBody>
      </p:sp>
      <p:sp>
        <p:nvSpPr>
          <p:cNvPr id="4" name="Date Placeholder 3"/>
          <p:cNvSpPr>
            <a:spLocks noGrp="1"/>
          </p:cNvSpPr>
          <p:nvPr>
            <p:ph type="dt" sz="half" idx="10"/>
          </p:nvPr>
        </p:nvSpPr>
        <p:spPr/>
        <p:txBody>
          <a:bodyPr/>
          <a:lstStyle/>
          <a:p>
            <a:fld id="{A35FE196-0BD3-442E-90B1-91690E71FE5C}" type="datetimeFigureOut">
              <a:rPr lang="pt-BR" smtClean="0"/>
              <a:t>29/10/2019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A35FE196-0BD3-442E-90B1-91690E71FE5C}" type="datetimeFigureOut">
              <a:rPr lang="pt-BR" smtClean="0"/>
              <a:t>29/10/2019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3744971-EFBF-4D84-B640-187920BD8BA6}" type="slidenum">
              <a:rPr lang="pt-BR" smtClean="0"/>
              <a:t>‹nº›</a:t>
            </a:fld>
            <a:endParaRPr lang="pt-BR"/>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smtClean="0"/>
              <a:t>Clique para editar o texto mestre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pt-BR" smtClean="0"/>
              <a:t>Clique para editar o texto mestre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A35FE196-0BD3-442E-90B1-91690E71FE5C}" type="datetimeFigureOut">
              <a:rPr lang="pt-BR" smtClean="0"/>
              <a:t>29/10/2019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A35FE196-0BD3-442E-90B1-91690E71FE5C}" type="datetimeFigureOut">
              <a:rPr lang="pt-BR" smtClean="0"/>
              <a:t>29/10/2019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FE196-0BD3-442E-90B1-91690E71FE5C}" type="datetimeFigureOut">
              <a:rPr lang="pt-BR" smtClean="0"/>
              <a:t>29/10/2019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mtClean="0"/>
              <a:t>Clique para editar o título mestre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pt-BR" smtClean="0"/>
              <a:t>Clique para editar o texto mestre</a:t>
            </a:r>
          </a:p>
        </p:txBody>
      </p:sp>
      <p:sp>
        <p:nvSpPr>
          <p:cNvPr id="5" name="Date Placeholder 4"/>
          <p:cNvSpPr>
            <a:spLocks noGrp="1"/>
          </p:cNvSpPr>
          <p:nvPr>
            <p:ph type="dt" sz="half" idx="10"/>
          </p:nvPr>
        </p:nvSpPr>
        <p:spPr/>
        <p:txBody>
          <a:bodyPr/>
          <a:lstStyle/>
          <a:p>
            <a:fld id="{A35FE196-0BD3-442E-90B1-91690E71FE5C}" type="datetimeFigureOut">
              <a:rPr lang="pt-BR" smtClean="0"/>
              <a:t>29/10/2019</a:t>
            </a:fld>
            <a:endParaRPr lang="pt-B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pt-B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3744971-EFBF-4D84-B640-187920BD8BA6}"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pt-BR" smtClean="0"/>
              <a:t>Clique no ícone para adicionar uma imagem</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pt-BR" smtClean="0"/>
              <a:t>Clique para editar o título mestre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A35FE196-0BD3-442E-90B1-91690E71FE5C}" type="datetimeFigureOut">
              <a:rPr lang="pt-BR" smtClean="0"/>
              <a:t>29/10/2019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03744971-EFBF-4D84-B640-187920BD8BA6}"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35FE196-0BD3-442E-90B1-91690E71FE5C}" type="datetimeFigureOut">
              <a:rPr lang="pt-BR" smtClean="0"/>
              <a:t>29/10/2019</a:t>
            </a:fld>
            <a:endParaRPr lang="pt-B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pt-B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3744971-EFBF-4D84-B640-187920BD8BA6}"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hyperlink" Target="http://www.planalto.gov.br/ccivil_03/_Ato2011-2014/2012/Decreto/D7724.htm#art20" TargetMode="External"/><Relationship Id="rId2" Type="http://schemas.openxmlformats.org/officeDocument/2006/relationships/hyperlink" Target="http://www.planalto.gov.br/ccivil_03/_Ato2011-2014/2011/Lei/L12527.htm#art7%C2%A73"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legislacao.planalto.gov.br/legisla/legislacao.nsf/Viw_Identificacao/DEC%209.412-2018?OpenDocument"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3" Type="http://schemas.openxmlformats.org/officeDocument/2006/relationships/hyperlink" Target="http://www.planalto.gov.br/ccivil_03/LEIS/LCP/Lcp123.htm#art45" TargetMode="External"/><Relationship Id="rId2" Type="http://schemas.openxmlformats.org/officeDocument/2006/relationships/hyperlink" Target="http://www.planalto.gov.br/ccivil_03/LEIS/LCP/Lcp123.htm#art44" TargetMode="External"/><Relationship Id="rId1" Type="http://schemas.openxmlformats.org/officeDocument/2006/relationships/slideLayout" Target="../slideLayouts/slideLayout2.xml"/><Relationship Id="rId4" Type="http://schemas.openxmlformats.org/officeDocument/2006/relationships/hyperlink" Target="http://www.planalto.gov.br/ccivil_03/LEIS/L8666cons.htm#art3%C2%A72" TargetMode="Externa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3" Type="http://schemas.openxmlformats.org/officeDocument/2006/relationships/hyperlink" Target="http://www.planalto.gov.br/ccivil_03/LEIS/L8666cons.htm#art78xviii" TargetMode="External"/><Relationship Id="rId2" Type="http://schemas.openxmlformats.org/officeDocument/2006/relationships/hyperlink" Target="http://www.planalto.gov.br/ccivil_03/Constituicao/Constituicao.htm#art7xxxiii"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2" Type="http://schemas.openxmlformats.org/officeDocument/2006/relationships/hyperlink" Target="http://www.planalto.gov.br/ccivil_03/_Ato2015-2018/2016/Decreto/D8660.htm"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2" Type="http://schemas.openxmlformats.org/officeDocument/2006/relationships/hyperlink" Target="http://www.planalto.gov.br/ccivil_03/_Ato2015-2018/2015/Decreto/D8538.htm#art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hyperlink" Target="http://www.planalto.gov.br/ccivil_03/LEIS/L9784.htm" TargetMode="External"/><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2" Type="http://schemas.openxmlformats.org/officeDocument/2006/relationships/hyperlink" Target="http://www.planalto.gov.br/ccivil_03/LEIS/L8666cons.htm#art24i." TargetMode="External"/><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3" Type="http://schemas.openxmlformats.org/officeDocument/2006/relationships/hyperlink" Target="http://www.planalto.gov.br/ccivil_03/LEIS/L8666cons.htm#art24iii" TargetMode="External"/><Relationship Id="rId2" Type="http://schemas.openxmlformats.org/officeDocument/2006/relationships/hyperlink" Target="http://www.planalto.gov.br/ccivil_03/LEIS/L8666cons.htm#art24ii" TargetMode="External"/><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3" Type="http://schemas.openxmlformats.org/officeDocument/2006/relationships/hyperlink" Target="http://www.planalto.gov.br/ccivil_03/_Ato2004-2006/2005/Decreto/D5504.htm" TargetMode="External"/><Relationship Id="rId2" Type="http://schemas.openxmlformats.org/officeDocument/2006/relationships/hyperlink" Target="http://www.planalto.gov.br/ccivil_03/_Ato2004-2006/2005/Decreto/D5450.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2" Type="http://schemas.openxmlformats.org/officeDocument/2006/relationships/hyperlink" Target="http://www.planalto.gov.br/ccivil_03/_Ato2004-2006/2005/Decreto/D5450.htm" TargetMode="External"/><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2" Type="http://schemas.openxmlformats.org/officeDocument/2006/relationships/hyperlink" Target="http://www.planalto.gov.br/ccivil_03/Leis/lcp/Lcp155.htm#art1" TargetMode="External"/><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www.planalto.gov.br/ccivil_03/Leis/lcp/Lcp155.htm#art1"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www.planalto.gov.br/ccivil_03/Leis/lcp/Lcp155.htm#art1"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legislacao.planalto.gov.br/legisla/legislacao.nsf/Viw_Identificacao/DEC%208.538-2015?OpenDocument"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www.planalto.gov.br/ccivil_03/LEIS/LCP/Lcp123.htm"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2" Type="http://schemas.openxmlformats.org/officeDocument/2006/relationships/hyperlink" Target="http://www.planalto.gov.br/ccivil_03/LEIS/LCP/Lcp123.htm#art3ii" TargetMode="External"/><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2" Type="http://schemas.openxmlformats.org/officeDocument/2006/relationships/hyperlink" Target="http://www.planalto.gov.br/ccivil_03/decreto/Antigos/D1094.htm" TargetMode="External"/><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2" Type="http://schemas.openxmlformats.org/officeDocument/2006/relationships/hyperlink" Target="http://www.planalto.gov.br/ccivil_03/LEIS/L8666cons.htm" TargetMode="External"/><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www.planalto.gov.br/ccivil_03/LEIS/L8666cons.htm#art3&#167;15" TargetMode="External"/><Relationship Id="rId2" Type="http://schemas.openxmlformats.org/officeDocument/2006/relationships/hyperlink" Target="http://www.planalto.gov.br/ccivil_03/LEIS/L8666cons.htm#art3&#167;14"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3" Type="http://schemas.openxmlformats.org/officeDocument/2006/relationships/hyperlink" Target="http://www.planalto.gov.br/ccivil_03/_Ato2007-2010/2010/Decreto/D7174.htm" TargetMode="External"/><Relationship Id="rId2" Type="http://schemas.openxmlformats.org/officeDocument/2006/relationships/hyperlink" Target="http://www.planalto.gov.br/ccivil_03/LEIS/L8248.htm" TargetMode="External"/><Relationship Id="rId1" Type="http://schemas.openxmlformats.org/officeDocument/2006/relationships/slideLayout" Target="../slideLayouts/slideLayout2.xml"/><Relationship Id="rId4" Type="http://schemas.openxmlformats.org/officeDocument/2006/relationships/hyperlink" Target="http://www.planalto.gov.br/ccivil_03/_Ato2011-2014/2011/Decreto/D7546.htm" TargetMode="Externa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www.planalto.gov.br/ccivil_03/LEIS/L8666cons.htm#art33"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2" Type="http://schemas.openxmlformats.org/officeDocument/2006/relationships/hyperlink" Target="http://www.planalto.gov.br/ccivil_03/LEIS/L8666cons.htm#art3" TargetMode="External"/><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3" Type="http://schemas.openxmlformats.org/officeDocument/2006/relationships/hyperlink" Target="http://www.planalto.gov.br/ccivil_03/LEIS/LCP/Lcp123.htm#art48&#167;3" TargetMode="External"/><Relationship Id="rId2" Type="http://schemas.openxmlformats.org/officeDocument/2006/relationships/hyperlink" Target="http://www.planalto.gov.br/ccivil_03/LEIS/LCP/Lcp123.htm#art47"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3" Type="http://schemas.openxmlformats.org/officeDocument/2006/relationships/hyperlink" Target="http://www.planalto.gov.br/ccivil_03/LEIS/L8666cons.htm#art25" TargetMode="External"/><Relationship Id="rId2" Type="http://schemas.openxmlformats.org/officeDocument/2006/relationships/hyperlink" Target="http://www.planalto.gov.br/ccivil_03/LEIS/L8666cons.htm#art24"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2" Type="http://schemas.openxmlformats.org/officeDocument/2006/relationships/hyperlink" Target="http://www.planalto.gov.br/ccivil_03/_Ato2011-2014/2011/Lei/L12462.htm"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www.planalto.gov.br/ccivil_03/LEIS/LCP/Lcp123.htm#art3i" TargetMode="External"/><Relationship Id="rId2" Type="http://schemas.openxmlformats.org/officeDocument/2006/relationships/hyperlink" Target="http://www.planalto.gov.br/ccivil_03/LEIS/LCP/Lcp123.htm#art3" TargetMode="External"/><Relationship Id="rId1" Type="http://schemas.openxmlformats.org/officeDocument/2006/relationships/slideLayout" Target="../slideLayouts/slideLayout2.xml"/><Relationship Id="rId6" Type="http://schemas.openxmlformats.org/officeDocument/2006/relationships/hyperlink" Target="http://www.planalto.gov.br/ccivil_03/_Ato2004-2006/2006/Lei/L11326.htm" TargetMode="External"/><Relationship Id="rId5" Type="http://schemas.openxmlformats.org/officeDocument/2006/relationships/hyperlink" Target="http://www.planalto.gov.br/ccivil_03/LEIS/LCP/Lcp123.htm#art3&#167;4" TargetMode="External"/><Relationship Id="rId4" Type="http://schemas.openxmlformats.org/officeDocument/2006/relationships/hyperlink" Target="http://www.planalto.gov.br/ccivil_03/LEIS/LCP/Lcp123.htm#art3ii" TargetMode="External"/></Relationships>
</file>

<file path=ppt/slides/_rels/slide283.xml.rels><?xml version="1.0" encoding="UTF-8" standalone="yes"?>
<Relationships xmlns="http://schemas.openxmlformats.org/package/2006/relationships"><Relationship Id="rId3" Type="http://schemas.openxmlformats.org/officeDocument/2006/relationships/hyperlink" Target="http://www.planalto.gov.br/ccivil_03/LEIS/LCP/Lcp123.htm#art18a&#167;1" TargetMode="External"/><Relationship Id="rId2" Type="http://schemas.openxmlformats.org/officeDocument/2006/relationships/hyperlink" Target="http://www.planalto.gov.br/ccivil_03/LEIS/L8212cons.htm" TargetMode="External"/><Relationship Id="rId1" Type="http://schemas.openxmlformats.org/officeDocument/2006/relationships/slideLayout" Target="../slideLayouts/slideLayout2.xml"/><Relationship Id="rId5" Type="http://schemas.openxmlformats.org/officeDocument/2006/relationships/hyperlink" Target="http://www.planalto.gov.br/ccivil_03/LEIS/L5764.HTM#art4" TargetMode="External"/><Relationship Id="rId4" Type="http://schemas.openxmlformats.org/officeDocument/2006/relationships/hyperlink" Target="http://www.planalto.gov.br/ccivil_03/_Ato2007-2010/2007/Lei/L11488.htm#art34" TargetMode="External"/></Relationships>
</file>

<file path=ppt/slides/_rels/slide284.xml.rels><?xml version="1.0" encoding="UTF-8" standalone="yes"?>
<Relationships xmlns="http://schemas.openxmlformats.org/package/2006/relationships"><Relationship Id="rId2" Type="http://schemas.openxmlformats.org/officeDocument/2006/relationships/hyperlink" Target="http://www.planalto.gov.br/ccivil_03/LEIS/LCP/Lcp123.htm#art3"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www.planalto.gov.br/ccivil_03/LEIS/LCP/Lcp123.htm#art42"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2" Type="http://schemas.openxmlformats.org/officeDocument/2006/relationships/hyperlink" Target="http://www.planalto.gov.br/ccivil_03/_Ato2007-2010/2007/Decreto/D6204.htm" TargetMode="External"/><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2" Type="http://schemas.openxmlformats.org/officeDocument/2006/relationships/hyperlink" Target="http://www.portaldelicitacao.com.br/site/questoes-sobre-licitacoes/proposta-inexequive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omprasgovernamentais.gov.br/"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dirty="0"/>
          </a:p>
        </p:txBody>
      </p:sp>
      <p:sp>
        <p:nvSpPr>
          <p:cNvPr id="5" name="Espaço Reservado para Conteúdo 4"/>
          <p:cNvSpPr>
            <a:spLocks noGrp="1"/>
          </p:cNvSpPr>
          <p:nvPr>
            <p:ph idx="1"/>
          </p:nvPr>
        </p:nvSpPr>
        <p:spPr>
          <a:xfrm>
            <a:off x="457200" y="1651592"/>
            <a:ext cx="7467600" cy="4873752"/>
          </a:xfrm>
        </p:spPr>
        <p:txBody>
          <a:bodyPr>
            <a:normAutofit/>
          </a:bodyPr>
          <a:lstStyle/>
          <a:p>
            <a:endParaRPr lang="pt-BR" sz="3200" dirty="0" smtClean="0">
              <a:latin typeface="Bookman Old Style" pitchFamily="18" charset="0"/>
            </a:endParaRPr>
          </a:p>
          <a:p>
            <a:r>
              <a:rPr lang="pt-BR" sz="3200" dirty="0" smtClean="0">
                <a:latin typeface="Bookman Old Style" pitchFamily="18" charset="0"/>
              </a:rPr>
              <a:t>CURSO DE FORMAÇÃO E ATUALIZAÇÃO DE PREGOEIROS </a:t>
            </a:r>
          </a:p>
          <a:p>
            <a:endParaRPr lang="pt-BR" sz="3200" dirty="0">
              <a:latin typeface="Bookman Old Style" pitchFamily="18" charset="0"/>
            </a:endParaRPr>
          </a:p>
          <a:p>
            <a:endParaRPr lang="pt-BR" sz="3200" dirty="0" smtClean="0">
              <a:latin typeface="Bookman Old Style" pitchFamily="18" charset="0"/>
            </a:endParaRPr>
          </a:p>
          <a:p>
            <a:r>
              <a:rPr lang="pt-BR" sz="3200" dirty="0" smtClean="0">
                <a:latin typeface="Bookman Old Style" pitchFamily="18" charset="0"/>
              </a:rPr>
              <a:t>Prof. Antônio Noronha</a:t>
            </a:r>
          </a:p>
          <a:p>
            <a:endParaRPr lang="pt-BR"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3659986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sz="2400" b="0" dirty="0">
                <a:latin typeface="Bookman Old Style" pitchFamily="18" charset="0"/>
              </a:rPr>
              <a:t>Atestado de vistoria ou visita;</a:t>
            </a:r>
          </a:p>
          <a:p>
            <a:pPr lvl="0"/>
            <a:r>
              <a:rPr lang="pt-BR" sz="2400" b="0" dirty="0">
                <a:latin typeface="Bookman Old Style" pitchFamily="18" charset="0"/>
              </a:rPr>
              <a:t>Declaração de cumprimento Habilitação;</a:t>
            </a:r>
          </a:p>
          <a:p>
            <a:pPr lvl="0"/>
            <a:r>
              <a:rPr lang="pt-BR" sz="2400" b="0" dirty="0">
                <a:latin typeface="Bookman Old Style" pitchFamily="18" charset="0"/>
              </a:rPr>
              <a:t>Procuração ou Credenciamento;</a:t>
            </a:r>
          </a:p>
          <a:p>
            <a:pPr lvl="0"/>
            <a:r>
              <a:rPr lang="pt-BR" sz="2400" b="0" dirty="0">
                <a:latin typeface="Bookman Old Style" pitchFamily="18" charset="0"/>
              </a:rPr>
              <a:t>Declaração de </a:t>
            </a:r>
            <a:r>
              <a:rPr lang="pt-BR" sz="2400" b="0" dirty="0" smtClean="0">
                <a:latin typeface="Bookman Old Style" pitchFamily="18" charset="0"/>
              </a:rPr>
              <a:t>Concordância com o </a:t>
            </a:r>
            <a:r>
              <a:rPr lang="pt-BR" sz="2400" b="0" dirty="0">
                <a:latin typeface="Bookman Old Style" pitchFamily="18" charset="0"/>
              </a:rPr>
              <a:t>Edital: Desnecessária;</a:t>
            </a:r>
          </a:p>
          <a:p>
            <a:pPr lvl="0"/>
            <a:r>
              <a:rPr lang="pt-BR" sz="2400" b="0" dirty="0">
                <a:latin typeface="Bookman Old Style" pitchFamily="18" charset="0"/>
              </a:rPr>
              <a:t>Declaração se é ME ou EPP;</a:t>
            </a:r>
          </a:p>
          <a:p>
            <a:pPr lvl="0"/>
            <a:r>
              <a:rPr lang="pt-BR" sz="2400" b="0" dirty="0">
                <a:latin typeface="Bookman Old Style" pitchFamily="18" charset="0"/>
              </a:rPr>
              <a:t>Entre outros documentos (ver Edital</a:t>
            </a:r>
            <a:r>
              <a:rPr lang="pt-BR" sz="2400" b="0" dirty="0" smtClean="0">
                <a:latin typeface="Bookman Old Style" pitchFamily="18" charset="0"/>
              </a:rPr>
              <a:t>).</a:t>
            </a:r>
          </a:p>
          <a:p>
            <a:pPr lvl="0"/>
            <a:endParaRPr lang="pt-BR" dirty="0"/>
          </a:p>
          <a:p>
            <a:endParaRPr lang="pt-BR" dirty="0">
              <a:latin typeface="Bookman Old Style" pitchFamily="18" charset="0"/>
            </a:endParaRPr>
          </a:p>
        </p:txBody>
      </p:sp>
    </p:spTree>
    <p:extLst>
      <p:ext uri="{BB962C8B-B14F-4D97-AF65-F5344CB8AC3E}">
        <p14:creationId xmlns:p14="http://schemas.microsoft.com/office/powerpoint/2010/main" val="4582988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 ACESSO AO SISTEMA ELETRÔNICO</a:t>
            </a:r>
          </a:p>
        </p:txBody>
      </p:sp>
      <p:sp>
        <p:nvSpPr>
          <p:cNvPr id="3" name="Espaço Reservado para Conteúdo 2"/>
          <p:cNvSpPr>
            <a:spLocks noGrp="1"/>
          </p:cNvSpPr>
          <p:nvPr>
            <p:ph idx="1"/>
          </p:nvPr>
        </p:nvSpPr>
        <p:spPr/>
        <p:txBody>
          <a:bodyPr>
            <a:normAutofit/>
          </a:bodyPr>
          <a:lstStyle/>
          <a:p>
            <a:r>
              <a:rPr lang="pt-BR" sz="2400" dirty="0" smtClean="0"/>
              <a:t>Credenciamento</a:t>
            </a:r>
          </a:p>
          <a:p>
            <a:r>
              <a:rPr lang="pt-BR" sz="2400" b="0" dirty="0"/>
              <a:t>Art.  9º  A autoridade competente do órgão ou da entidade promotora da licitação, o pregoeiro, os membros da equipe de apoio e os licitantes que participarem do pregão, na forma eletrônica, serão previamente credenciados, perante o provedor do sistema eletrônico.</a:t>
            </a:r>
          </a:p>
          <a:p>
            <a:endParaRPr lang="pt-BR" sz="2400" b="0" dirty="0">
              <a:latin typeface="Bookman Old Style" pitchFamily="18" charset="0"/>
            </a:endParaRPr>
          </a:p>
        </p:txBody>
      </p:sp>
    </p:spTree>
    <p:extLst>
      <p:ext uri="{BB962C8B-B14F-4D97-AF65-F5344CB8AC3E}">
        <p14:creationId xmlns:p14="http://schemas.microsoft.com/office/powerpoint/2010/main" val="20689160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t>§ </a:t>
            </a:r>
            <a:r>
              <a:rPr lang="pt-BR" sz="2400" b="0" dirty="0"/>
              <a:t>1º  O credenciamento para acesso ao sistema ocorrerá pela atribuição de chave de identificação e de senha pessoal e intransferível.</a:t>
            </a:r>
          </a:p>
          <a:p>
            <a:r>
              <a:rPr lang="pt-BR" sz="2400" b="0" dirty="0"/>
              <a:t>§ 2º  Caberá à autoridade competente do órgão ou da entidade promotora da licitação solicitar, junto ao provedor do sistema, o seu credenciamento, o do pregoeiro e o dos membros da equipe de apoio.</a:t>
            </a:r>
          </a:p>
          <a:p>
            <a:endParaRPr lang="pt-BR" sz="2400" b="0" dirty="0"/>
          </a:p>
          <a:p>
            <a:endParaRPr lang="pt-BR" sz="2400" b="0" dirty="0">
              <a:latin typeface="Bookman Old Style" pitchFamily="18" charset="0"/>
            </a:endParaRPr>
          </a:p>
        </p:txBody>
      </p:sp>
    </p:spTree>
    <p:extLst>
      <p:ext uri="{BB962C8B-B14F-4D97-AF65-F5344CB8AC3E}">
        <p14:creationId xmlns:p14="http://schemas.microsoft.com/office/powerpoint/2010/main" val="10663545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dirty="0" smtClean="0"/>
              <a:t>Licitante</a:t>
            </a:r>
          </a:p>
          <a:p>
            <a:r>
              <a:rPr lang="pt-BR" sz="2400" b="0" dirty="0"/>
              <a:t>Art. 10.  Na hipótese de pregão promovido por órgão ou entidade integrante do </a:t>
            </a:r>
            <a:r>
              <a:rPr lang="pt-BR" sz="2400" b="0" dirty="0" err="1"/>
              <a:t>Sisg</a:t>
            </a:r>
            <a:r>
              <a:rPr lang="pt-BR" sz="2400" b="0" dirty="0"/>
              <a:t>, o credenciamento do licitante e sua manutenção dependerão de registro prévio e atualizado no </a:t>
            </a:r>
            <a:r>
              <a:rPr lang="pt-BR" sz="2400" b="0" dirty="0" err="1"/>
              <a:t>Sicaf</a:t>
            </a:r>
            <a:r>
              <a:rPr lang="pt-BR" sz="2400" b="0" dirty="0"/>
              <a:t>.</a:t>
            </a:r>
          </a:p>
          <a:p>
            <a:r>
              <a:rPr lang="pt-BR" sz="2400" b="0" dirty="0"/>
              <a:t>Art. 11.  O credenciamento no </a:t>
            </a:r>
            <a:r>
              <a:rPr lang="pt-BR" sz="2400" b="0" dirty="0" err="1"/>
              <a:t>Sicaf</a:t>
            </a:r>
            <a:r>
              <a:rPr lang="pt-BR" sz="2400" b="0" dirty="0"/>
              <a:t> permite a participação dos interessados em qualquer pregão, na forma eletrônica, exceto quando o seu cadastro no </a:t>
            </a:r>
            <a:r>
              <a:rPr lang="pt-BR" sz="2400" b="0" dirty="0" err="1"/>
              <a:t>Sicaf</a:t>
            </a:r>
            <a:r>
              <a:rPr lang="pt-BR" sz="2400" b="0" dirty="0"/>
              <a:t> tenha sido inativado ou excluído por solicitação do credenciado ou por determinação legal. </a:t>
            </a:r>
          </a:p>
          <a:p>
            <a:endParaRPr lang="pt-BR" sz="2400" b="0" dirty="0">
              <a:latin typeface="Bookman Old Style" pitchFamily="18" charset="0"/>
            </a:endParaRPr>
          </a:p>
        </p:txBody>
      </p:sp>
    </p:spTree>
    <p:extLst>
      <p:ext uri="{BB962C8B-B14F-4D97-AF65-F5344CB8AC3E}">
        <p14:creationId xmlns:p14="http://schemas.microsoft.com/office/powerpoint/2010/main" val="35413668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 CONDUÇÃO DO PROCESSO</a:t>
            </a:r>
          </a:p>
        </p:txBody>
      </p:sp>
      <p:sp>
        <p:nvSpPr>
          <p:cNvPr id="3" name="Espaço Reservado para Conteúdo 2"/>
          <p:cNvSpPr>
            <a:spLocks noGrp="1"/>
          </p:cNvSpPr>
          <p:nvPr>
            <p:ph idx="1"/>
          </p:nvPr>
        </p:nvSpPr>
        <p:spPr/>
        <p:txBody>
          <a:bodyPr>
            <a:normAutofit/>
          </a:bodyPr>
          <a:lstStyle/>
          <a:p>
            <a:r>
              <a:rPr lang="pt-BR" sz="2400" dirty="0"/>
              <a:t>Órgão ou entidade promotora da licitação</a:t>
            </a:r>
            <a:endParaRPr lang="pt-BR" sz="2400" b="0" dirty="0"/>
          </a:p>
          <a:p>
            <a:r>
              <a:rPr lang="pt-BR" sz="2400" dirty="0"/>
              <a:t/>
            </a:r>
            <a:br>
              <a:rPr lang="pt-BR" sz="2400" dirty="0"/>
            </a:br>
            <a:r>
              <a:rPr lang="pt-BR" sz="2400" b="0" dirty="0"/>
              <a:t>Art. 12.  O pregão, na forma eletrônica, será conduzido pelo órgão ou pela entidade promotora da licitação, com apoio técnico e operacional do órgão central do </a:t>
            </a:r>
            <a:r>
              <a:rPr lang="pt-BR" sz="2400" b="0" dirty="0" err="1"/>
              <a:t>Sisg</a:t>
            </a:r>
            <a:r>
              <a:rPr lang="pt-BR" sz="2400" b="0" dirty="0"/>
              <a:t>, que atuará como provedor do Sistema de Compras do Governo federal para os órgãos e entidades integrantes do </a:t>
            </a:r>
            <a:r>
              <a:rPr lang="pt-BR" sz="2400" b="0" dirty="0" err="1"/>
              <a:t>Sisg</a:t>
            </a:r>
            <a:r>
              <a:rPr lang="pt-BR" sz="2400" b="0" dirty="0" smtClean="0"/>
              <a:t>.</a:t>
            </a:r>
            <a:r>
              <a:rPr lang="pt-BR" sz="2400" dirty="0"/>
              <a:t/>
            </a:r>
            <a:br>
              <a:rPr lang="pt-BR" sz="2400" dirty="0"/>
            </a:br>
            <a:endParaRPr lang="pt-BR" sz="2400" b="0" dirty="0">
              <a:latin typeface="Bookman Old Style" pitchFamily="18" charset="0"/>
            </a:endParaRPr>
          </a:p>
        </p:txBody>
      </p:sp>
    </p:spTree>
    <p:extLst>
      <p:ext uri="{BB962C8B-B14F-4D97-AF65-F5344CB8AC3E}">
        <p14:creationId xmlns:p14="http://schemas.microsoft.com/office/powerpoint/2010/main" val="28240738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dirty="0" smtClean="0"/>
              <a:t>Autoridade competente</a:t>
            </a:r>
          </a:p>
          <a:p>
            <a:r>
              <a:rPr lang="pt-BR" sz="2400" b="0" dirty="0"/>
              <a:t>Art.  13.  Caberá à autoridade competente, de acordo com as atribuições previstas no regimento ou no estatuto do órgão ou da entidade promotora da licitação:</a:t>
            </a:r>
          </a:p>
          <a:p>
            <a:r>
              <a:rPr lang="pt-BR" sz="2400" b="0" dirty="0"/>
              <a:t>I - designar o pregoeiro e os membros da equipe de apoio;</a:t>
            </a:r>
          </a:p>
          <a:p>
            <a:r>
              <a:rPr lang="pt-BR" sz="2400" b="0" dirty="0"/>
              <a:t>II - indicar o provedor do sistema;</a:t>
            </a:r>
          </a:p>
          <a:p>
            <a:r>
              <a:rPr lang="pt-BR" sz="2400" b="0" dirty="0"/>
              <a:t>III - determinar a abertura do processo licitatório;</a:t>
            </a:r>
          </a:p>
          <a:p>
            <a:endParaRPr lang="pt-BR" sz="2400" b="0" dirty="0">
              <a:latin typeface="Bookman Old Style" pitchFamily="18" charset="0"/>
            </a:endParaRPr>
          </a:p>
        </p:txBody>
      </p:sp>
    </p:spTree>
    <p:extLst>
      <p:ext uri="{BB962C8B-B14F-4D97-AF65-F5344CB8AC3E}">
        <p14:creationId xmlns:p14="http://schemas.microsoft.com/office/powerpoint/2010/main" val="40338446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IV - decidir os recursos contra os atos do pregoeiro, quando este mantiver sua decisão;</a:t>
            </a:r>
          </a:p>
          <a:p>
            <a:r>
              <a:rPr lang="pt-BR" sz="2400" b="0" dirty="0"/>
              <a:t>V - adjudicar o objeto da licitação, quando houver recurso;</a:t>
            </a:r>
          </a:p>
          <a:p>
            <a:r>
              <a:rPr lang="pt-BR" sz="2400" b="0" dirty="0"/>
              <a:t>VI - homologar o resultado da licitação; e</a:t>
            </a:r>
          </a:p>
          <a:p>
            <a:r>
              <a:rPr lang="pt-BR" sz="2400" b="0" dirty="0"/>
              <a:t>VII - celebrar o contrato ou assinar a ata de registro de preços. </a:t>
            </a:r>
          </a:p>
          <a:p>
            <a:endParaRPr lang="pt-BR" sz="2400" b="0" dirty="0">
              <a:latin typeface="Bookman Old Style" pitchFamily="18" charset="0"/>
            </a:endParaRPr>
          </a:p>
        </p:txBody>
      </p:sp>
    </p:spTree>
    <p:extLst>
      <p:ext uri="{BB962C8B-B14F-4D97-AF65-F5344CB8AC3E}">
        <p14:creationId xmlns:p14="http://schemas.microsoft.com/office/powerpoint/2010/main" val="7631286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 PLANEJAMENTO DA CONTRATAÇÃO</a:t>
            </a:r>
          </a:p>
        </p:txBody>
      </p:sp>
      <p:sp>
        <p:nvSpPr>
          <p:cNvPr id="3" name="Espaço Reservado para Conteúdo 2"/>
          <p:cNvSpPr>
            <a:spLocks noGrp="1"/>
          </p:cNvSpPr>
          <p:nvPr>
            <p:ph idx="1"/>
          </p:nvPr>
        </p:nvSpPr>
        <p:spPr/>
        <p:txBody>
          <a:bodyPr>
            <a:normAutofit/>
          </a:bodyPr>
          <a:lstStyle/>
          <a:p>
            <a:r>
              <a:rPr lang="pt-BR" sz="2400" dirty="0"/>
              <a:t>Orientações </a:t>
            </a:r>
            <a:r>
              <a:rPr lang="pt-BR" sz="2400" dirty="0" smtClean="0"/>
              <a:t>gerais</a:t>
            </a:r>
          </a:p>
          <a:p>
            <a:r>
              <a:rPr lang="pt-BR" sz="2400" b="0" dirty="0"/>
              <a:t>Art. 14.  No planejamento do pregão, na forma eletrônica, será observado o seguinte:</a:t>
            </a:r>
          </a:p>
          <a:p>
            <a:r>
              <a:rPr lang="pt-BR" sz="2400" b="0" dirty="0"/>
              <a:t>I - elaboração do estudo técnico preliminar e do termo de referência;</a:t>
            </a:r>
          </a:p>
          <a:p>
            <a:r>
              <a:rPr lang="pt-BR" sz="2400" b="0" dirty="0"/>
              <a:t>II - aprovação do estudo técnico preliminar e do termo de referência pela autoridade competente ou por quem esta delegar;</a:t>
            </a:r>
          </a:p>
          <a:p>
            <a:endParaRPr lang="pt-BR" sz="2400" b="0" dirty="0">
              <a:latin typeface="Bookman Old Style" pitchFamily="18" charset="0"/>
            </a:endParaRPr>
          </a:p>
        </p:txBody>
      </p:sp>
    </p:spTree>
    <p:extLst>
      <p:ext uri="{BB962C8B-B14F-4D97-AF65-F5344CB8AC3E}">
        <p14:creationId xmlns:p14="http://schemas.microsoft.com/office/powerpoint/2010/main" val="42376989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III - elaboração do edital, que estabelecerá os critérios de julgamento e a aceitação das propostas, o modo de disputa e, quando necessário, o intervalo mínimo de diferença de valores ou de percentuais entre os lances, que incidirá tanto em relação aos lances intermediários quanto em relação ao lance que cobrir a melhor oferta</a:t>
            </a:r>
            <a:r>
              <a:rPr lang="pt-BR" sz="2400" b="0" dirty="0" smtClean="0"/>
              <a:t>;</a:t>
            </a:r>
            <a:endParaRPr lang="pt-BR" sz="2400" b="0" dirty="0"/>
          </a:p>
        </p:txBody>
      </p:sp>
    </p:spTree>
    <p:extLst>
      <p:ext uri="{BB962C8B-B14F-4D97-AF65-F5344CB8AC3E}">
        <p14:creationId xmlns:p14="http://schemas.microsoft.com/office/powerpoint/2010/main" val="5499855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t>IV </a:t>
            </a:r>
            <a:r>
              <a:rPr lang="pt-BR" sz="2400" b="0" dirty="0"/>
              <a:t>- definição das exigências de habilitação, das sanções aplicáveis, dos prazos e das condições que, pelas suas particularidades, sejam consideradas relevantes para a celebração e a execução do contrato e o atendimento das necessidades da administração pública; e</a:t>
            </a:r>
          </a:p>
          <a:p>
            <a:r>
              <a:rPr lang="pt-BR" sz="2400" b="0" dirty="0"/>
              <a:t>V - designação do pregoeiro e de sua equipe de apoio.</a:t>
            </a:r>
          </a:p>
        </p:txBody>
      </p:sp>
    </p:spTree>
    <p:extLst>
      <p:ext uri="{BB962C8B-B14F-4D97-AF65-F5344CB8AC3E}">
        <p14:creationId xmlns:p14="http://schemas.microsoft.com/office/powerpoint/2010/main" val="19804863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latin typeface="Bookman Old Style" pitchFamily="18" charset="0"/>
              </a:rPr>
              <a:t>Valor estimado ou valor máximo </a:t>
            </a:r>
            <a:r>
              <a:rPr lang="pt-BR" sz="2400" dirty="0" smtClean="0">
                <a:latin typeface="Bookman Old Style" pitchFamily="18" charset="0"/>
              </a:rPr>
              <a:t>aceitável</a:t>
            </a:r>
          </a:p>
          <a:p>
            <a:r>
              <a:rPr lang="pt-BR" sz="2400" b="0" dirty="0"/>
              <a:t>Art. 15.  O valor estimado ou o valor máximo aceitável para a contratação, se não constar expressamente do edital, possuirá caráter sigiloso e será disponibilizado exclusiva e permanentemente aos órgãos de controle externo e interno.</a:t>
            </a:r>
          </a:p>
          <a:p>
            <a:endParaRPr lang="pt-BR" sz="2400" dirty="0">
              <a:latin typeface="Bookman Old Style" pitchFamily="18" charset="0"/>
            </a:endParaRPr>
          </a:p>
        </p:txBody>
      </p:sp>
    </p:spTree>
    <p:extLst>
      <p:ext uri="{BB962C8B-B14F-4D97-AF65-F5344CB8AC3E}">
        <p14:creationId xmlns:p14="http://schemas.microsoft.com/office/powerpoint/2010/main" val="118851694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u="sng" dirty="0"/>
              <a:t>Dispensa de Licitação: ( art. 24 da Lei nº 8.666/93) </a:t>
            </a:r>
            <a:r>
              <a:rPr lang="pt-BR" sz="2800" dirty="0"/>
              <a:t/>
            </a:r>
            <a:br>
              <a:rPr lang="pt-BR" sz="2800" dirty="0"/>
            </a:br>
            <a:endParaRPr lang="pt-BR" sz="2800" dirty="0"/>
          </a:p>
        </p:txBody>
      </p:sp>
      <p:sp>
        <p:nvSpPr>
          <p:cNvPr id="3" name="Espaço Reservado para Conteúdo 2"/>
          <p:cNvSpPr>
            <a:spLocks noGrp="1"/>
          </p:cNvSpPr>
          <p:nvPr>
            <p:ph idx="1"/>
          </p:nvPr>
        </p:nvSpPr>
        <p:spPr/>
        <p:txBody>
          <a:bodyPr/>
          <a:lstStyle/>
          <a:p>
            <a:pPr lvl="0"/>
            <a:r>
              <a:rPr lang="pt-BR" sz="2000" b="0" dirty="0" smtClean="0">
                <a:latin typeface="Bookman Old Style" pitchFamily="18" charset="0"/>
              </a:rPr>
              <a:t>I - Limite </a:t>
            </a:r>
            <a:r>
              <a:rPr lang="pt-BR" sz="2000" b="0" dirty="0">
                <a:latin typeface="Bookman Old Style" pitchFamily="18" charset="0"/>
              </a:rPr>
              <a:t>de até R$ </a:t>
            </a:r>
            <a:r>
              <a:rPr lang="pt-BR" sz="2000" b="0" dirty="0" smtClean="0">
                <a:latin typeface="Bookman Old Style" pitchFamily="18" charset="0"/>
              </a:rPr>
              <a:t>33.000,00 </a:t>
            </a:r>
            <a:r>
              <a:rPr lang="pt-BR" sz="2000" b="0" dirty="0">
                <a:latin typeface="Bookman Old Style" pitchFamily="18" charset="0"/>
              </a:rPr>
              <a:t>para Obras e Serviços de Engenharia; (até R$ </a:t>
            </a:r>
            <a:r>
              <a:rPr lang="pt-BR" sz="2000" b="0" dirty="0" smtClean="0">
                <a:latin typeface="Bookman Old Style" pitchFamily="18" charset="0"/>
              </a:rPr>
              <a:t>66.000,00 </a:t>
            </a:r>
            <a:r>
              <a:rPr lang="pt-BR" sz="2000" b="0" dirty="0">
                <a:latin typeface="Bookman Old Style" pitchFamily="18" charset="0"/>
              </a:rPr>
              <a:t>- § 1º</a:t>
            </a:r>
            <a:r>
              <a:rPr lang="pt-BR" sz="2000" b="0" dirty="0" smtClean="0">
                <a:latin typeface="Bookman Old Style" pitchFamily="18" charset="0"/>
              </a:rPr>
              <a:t>);</a:t>
            </a:r>
          </a:p>
          <a:p>
            <a:pPr lvl="0"/>
            <a:endParaRPr lang="pt-BR" sz="2000" b="0" dirty="0">
              <a:latin typeface="Bookman Old Style" pitchFamily="18" charset="0"/>
            </a:endParaRPr>
          </a:p>
          <a:p>
            <a:pPr lvl="0"/>
            <a:r>
              <a:rPr lang="pt-BR" sz="2000" b="0" dirty="0" smtClean="0">
                <a:latin typeface="Bookman Old Style" pitchFamily="18" charset="0"/>
              </a:rPr>
              <a:t>II - Limite </a:t>
            </a:r>
            <a:r>
              <a:rPr lang="pt-BR" sz="2000" b="0" dirty="0">
                <a:latin typeface="Bookman Old Style" pitchFamily="18" charset="0"/>
              </a:rPr>
              <a:t>de até R$ </a:t>
            </a:r>
            <a:r>
              <a:rPr lang="pt-BR" sz="2000" b="0" dirty="0" smtClean="0">
                <a:latin typeface="Bookman Old Style" pitchFamily="18" charset="0"/>
              </a:rPr>
              <a:t>17.600,00 </a:t>
            </a:r>
            <a:r>
              <a:rPr lang="pt-BR" sz="2000" b="0" dirty="0">
                <a:latin typeface="Bookman Old Style" pitchFamily="18" charset="0"/>
              </a:rPr>
              <a:t>para outras coisas – ( até R$ </a:t>
            </a:r>
            <a:r>
              <a:rPr lang="pt-BR" sz="2000" b="0" dirty="0" smtClean="0">
                <a:latin typeface="Bookman Old Style" pitchFamily="18" charset="0"/>
              </a:rPr>
              <a:t>35.200,00 </a:t>
            </a:r>
            <a:r>
              <a:rPr lang="pt-BR" sz="2000" b="0" dirty="0">
                <a:latin typeface="Bookman Old Style" pitchFamily="18" charset="0"/>
              </a:rPr>
              <a:t>- § 1º</a:t>
            </a:r>
            <a:r>
              <a:rPr lang="pt-BR" sz="2000" b="0" dirty="0" smtClean="0">
                <a:latin typeface="Bookman Old Style" pitchFamily="18" charset="0"/>
              </a:rPr>
              <a:t>);</a:t>
            </a:r>
          </a:p>
          <a:p>
            <a:pPr lvl="0"/>
            <a:endParaRPr lang="pt-BR" sz="2000" b="0" dirty="0">
              <a:latin typeface="Bookman Old Style" pitchFamily="18" charset="0"/>
            </a:endParaRPr>
          </a:p>
          <a:p>
            <a:pPr lvl="0"/>
            <a:r>
              <a:rPr lang="pt-BR" sz="2000" b="0" dirty="0" smtClean="0">
                <a:latin typeface="Bookman Old Style" pitchFamily="18" charset="0"/>
              </a:rPr>
              <a:t>III - Guerra </a:t>
            </a:r>
            <a:r>
              <a:rPr lang="pt-BR" sz="2000" b="0" dirty="0">
                <a:latin typeface="Bookman Old Style" pitchFamily="18" charset="0"/>
              </a:rPr>
              <a:t>ou Grave Perturbação da Ordem</a:t>
            </a:r>
            <a:r>
              <a:rPr lang="pt-BR" sz="2000" b="0" dirty="0" smtClean="0">
                <a:latin typeface="Bookman Old Style" pitchFamily="18" charset="0"/>
              </a:rPr>
              <a:t>;</a:t>
            </a:r>
          </a:p>
          <a:p>
            <a:pPr lvl="0"/>
            <a:endParaRPr lang="pt-BR" sz="2000" b="0" dirty="0">
              <a:latin typeface="Bookman Old Style" pitchFamily="18" charset="0"/>
            </a:endParaRPr>
          </a:p>
          <a:p>
            <a:pPr lvl="0"/>
            <a:r>
              <a:rPr lang="pt-BR" sz="2000" b="0" dirty="0" smtClean="0">
                <a:latin typeface="Bookman Old Style" pitchFamily="18" charset="0"/>
              </a:rPr>
              <a:t>IV - Emergência;</a:t>
            </a:r>
          </a:p>
          <a:p>
            <a:pPr lvl="0"/>
            <a:endParaRPr lang="pt-BR" dirty="0">
              <a:latin typeface="Bookman Old Style" pitchFamily="18" charset="0"/>
            </a:endParaRPr>
          </a:p>
          <a:p>
            <a:endParaRPr lang="pt-BR" dirty="0"/>
          </a:p>
        </p:txBody>
      </p:sp>
    </p:spTree>
    <p:extLst>
      <p:ext uri="{BB962C8B-B14F-4D97-AF65-F5344CB8AC3E}">
        <p14:creationId xmlns:p14="http://schemas.microsoft.com/office/powerpoint/2010/main" val="83178352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t>§ </a:t>
            </a:r>
            <a:r>
              <a:rPr lang="pt-BR" sz="2400" b="0" dirty="0"/>
              <a:t>1º  O caráter sigiloso do valor estimado ou do valor máximo aceitável para a contratação será fundamentado no </a:t>
            </a:r>
            <a:r>
              <a:rPr lang="pt-BR" sz="2400" b="0" dirty="0">
                <a:hlinkClick r:id="rId2"/>
              </a:rPr>
              <a:t>§ 3º do art. 7º da Lei nº 12.527, de 18 de novembro de </a:t>
            </a:r>
            <a:r>
              <a:rPr lang="pt-BR" sz="2400" b="0" dirty="0" smtClean="0">
                <a:hlinkClick r:id="rId2"/>
              </a:rPr>
              <a:t>2011</a:t>
            </a:r>
            <a:r>
              <a:rPr lang="pt-BR" sz="2400" b="0" dirty="0" smtClean="0"/>
              <a:t> e </a:t>
            </a:r>
            <a:r>
              <a:rPr lang="pt-BR" sz="2400" b="0" dirty="0"/>
              <a:t>no </a:t>
            </a:r>
            <a:r>
              <a:rPr lang="pt-BR" sz="2400" b="0" dirty="0">
                <a:hlinkClick r:id="rId3"/>
              </a:rPr>
              <a:t>art. 20 do Decreto nº 7.724, de 16 de maio de 2012</a:t>
            </a:r>
            <a:r>
              <a:rPr lang="pt-BR" sz="2400" b="0" dirty="0" smtClean="0">
                <a:hlinkClick r:id="rId3"/>
              </a:rPr>
              <a:t>.</a:t>
            </a:r>
            <a:r>
              <a:rPr lang="pt-BR" sz="2400" b="0" dirty="0" smtClean="0"/>
              <a:t> </a:t>
            </a:r>
            <a:r>
              <a:rPr lang="pt-BR" sz="2400" b="0" dirty="0"/>
              <a:t>(</a:t>
            </a:r>
            <a:r>
              <a:rPr lang="pt-BR" sz="2400" b="0" dirty="0" smtClean="0"/>
              <a:t>Leis de </a:t>
            </a:r>
            <a:r>
              <a:rPr lang="pt-BR" sz="2400" b="0" dirty="0"/>
              <a:t>Acesso a informação), </a:t>
            </a:r>
          </a:p>
          <a:p>
            <a:endParaRPr lang="pt-BR" sz="2400" b="0" dirty="0">
              <a:latin typeface="Bookman Old Style" pitchFamily="18" charset="0"/>
            </a:endParaRPr>
          </a:p>
        </p:txBody>
      </p:sp>
    </p:spTree>
    <p:extLst>
      <p:ext uri="{BB962C8B-B14F-4D97-AF65-F5344CB8AC3E}">
        <p14:creationId xmlns:p14="http://schemas.microsoft.com/office/powerpoint/2010/main" val="752193178"/>
      </p:ext>
    </p:extLst>
  </p:cSld>
  <p:clrMapOvr>
    <a:masterClrMapping/>
  </p:clrMapOvr>
  <p:transition spd="slow">
    <p:push dir="u"/>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2º  Para fins do disposto no </a:t>
            </a:r>
            <a:r>
              <a:rPr lang="pt-BR" sz="2400" dirty="0"/>
              <a:t>caput</a:t>
            </a:r>
            <a:r>
              <a:rPr lang="pt-BR" sz="2400" b="0" dirty="0"/>
              <a:t>, o valor estimado ou o valor máximo aceitável para a contratação será tornado público apenas e imediatamente após o encerramento do envio de lances, sem prejuízo da divulgação do detalhamento dos quantitativos e das demais informações necessárias à elaboração das propostas.</a:t>
            </a:r>
          </a:p>
          <a:p>
            <a:endParaRPr lang="pt-BR" sz="2400" b="0" dirty="0">
              <a:latin typeface="Bookman Old Style" pitchFamily="18" charset="0"/>
            </a:endParaRPr>
          </a:p>
        </p:txBody>
      </p:sp>
    </p:spTree>
    <p:extLst>
      <p:ext uri="{BB962C8B-B14F-4D97-AF65-F5344CB8AC3E}">
        <p14:creationId xmlns:p14="http://schemas.microsoft.com/office/powerpoint/2010/main" val="1380075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t>§ </a:t>
            </a:r>
            <a:r>
              <a:rPr lang="pt-BR" sz="2400" b="0" dirty="0"/>
              <a:t>3º  Nas hipóteses em que for adotado o critério de julgamento pelo maior desconto, o valor estimado, o valor máximo aceitável ou o valor de referência para aplicação do desconto constará obrigatoriamente do instrumento convocatório.</a:t>
            </a:r>
          </a:p>
          <a:p>
            <a:endParaRPr lang="pt-BR" sz="2400" b="0" dirty="0">
              <a:latin typeface="Bookman Old Style" pitchFamily="18" charset="0"/>
            </a:endParaRPr>
          </a:p>
        </p:txBody>
      </p:sp>
    </p:spTree>
    <p:extLst>
      <p:ext uri="{BB962C8B-B14F-4D97-AF65-F5344CB8AC3E}">
        <p14:creationId xmlns:p14="http://schemas.microsoft.com/office/powerpoint/2010/main" val="217757629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t>Designações do pregoeiro e da equipe de </a:t>
            </a:r>
            <a:r>
              <a:rPr lang="pt-BR" sz="2400" dirty="0" smtClean="0"/>
              <a:t>apoio</a:t>
            </a:r>
          </a:p>
          <a:p>
            <a:r>
              <a:rPr lang="pt-BR" sz="2400" b="0" dirty="0"/>
              <a:t>Art. 16.  Caberá à autoridade máxima do órgão ou da entidade, ou a quem possuir a competência, designar agentes públicos para o desempenho das funções deste Decreto, observados os seguintes requisitos</a:t>
            </a:r>
            <a:r>
              <a:rPr lang="pt-BR" sz="2400" b="0" dirty="0" smtClean="0"/>
              <a:t>:</a:t>
            </a:r>
            <a:endParaRPr lang="pt-BR" sz="2400" b="0" dirty="0"/>
          </a:p>
        </p:txBody>
      </p:sp>
    </p:spTree>
    <p:extLst>
      <p:ext uri="{BB962C8B-B14F-4D97-AF65-F5344CB8AC3E}">
        <p14:creationId xmlns:p14="http://schemas.microsoft.com/office/powerpoint/2010/main" val="42148547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t>I </a:t>
            </a:r>
            <a:r>
              <a:rPr lang="pt-BR" sz="2400" b="0" dirty="0"/>
              <a:t>- o pregoeiro e os membros da equipe de apoio serão servidores do órgão ou da entidade promotora da licitação; e</a:t>
            </a:r>
          </a:p>
          <a:p>
            <a:r>
              <a:rPr lang="pt-BR" sz="2400" b="0" dirty="0"/>
              <a:t>II - os membros da equipe de apoio serão, </a:t>
            </a:r>
            <a:r>
              <a:rPr lang="pt-BR" sz="2400" dirty="0"/>
              <a:t>em sua maioria, servidores ocupantes de cargo efetivo</a:t>
            </a:r>
            <a:r>
              <a:rPr lang="pt-BR" sz="2400" b="0" dirty="0"/>
              <a:t>, preferencialmente pertencentes aos quadros permanentes do órgão ou da entidade promotora da licitação.</a:t>
            </a:r>
          </a:p>
          <a:p>
            <a:endParaRPr lang="pt-BR" sz="2400" b="0" dirty="0">
              <a:latin typeface="Bookman Old Style" pitchFamily="18" charset="0"/>
            </a:endParaRPr>
          </a:p>
        </p:txBody>
      </p:sp>
    </p:spTree>
    <p:extLst>
      <p:ext uri="{BB962C8B-B14F-4D97-AF65-F5344CB8AC3E}">
        <p14:creationId xmlns:p14="http://schemas.microsoft.com/office/powerpoint/2010/main" val="31440160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1º  No âmbito do Ministério da Defesa, as funções de pregoeiro e de membro da equipe de apoio poderão ser desempenhadas por militares.</a:t>
            </a:r>
          </a:p>
          <a:p>
            <a:r>
              <a:rPr lang="pt-BR" sz="2400" b="0" dirty="0"/>
              <a:t>§ 2º  A critério da autoridade competente, o pregoeiro e os membros da equipe de apoio poderão ser designados para uma licitação específica, para um período determinado, </a:t>
            </a:r>
            <a:r>
              <a:rPr lang="pt-BR" sz="2400" dirty="0"/>
              <a:t>admitidas reconduções, ou por período indeterminado</a:t>
            </a:r>
            <a:r>
              <a:rPr lang="pt-BR" sz="2400" b="0" dirty="0"/>
              <a:t>, permitida a revogação da designação a qualquer tempo.</a:t>
            </a:r>
          </a:p>
          <a:p>
            <a:endParaRPr lang="pt-BR" sz="2400" b="0" dirty="0">
              <a:latin typeface="Bookman Old Style" pitchFamily="18" charset="0"/>
            </a:endParaRPr>
          </a:p>
        </p:txBody>
      </p:sp>
    </p:spTree>
    <p:extLst>
      <p:ext uri="{BB962C8B-B14F-4D97-AF65-F5344CB8AC3E}">
        <p14:creationId xmlns:p14="http://schemas.microsoft.com/office/powerpoint/2010/main" val="19234619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3º  Os órgãos e as entidades de que trata o § 1º do art. 1º  </a:t>
            </a:r>
            <a:r>
              <a:rPr lang="pt-BR" sz="2400" dirty="0"/>
              <a:t>estabelecerão planos de capacitação que contenham iniciativas de treinamento para a formação e a atualização técnica de pregoeiros</a:t>
            </a:r>
            <a:r>
              <a:rPr lang="pt-BR" sz="2400" b="0" dirty="0"/>
              <a:t>, membros da equipe de apoio e demais agentes encarregados da instrução do processo licitatório, a serem implementadas com base em gestão por competências.</a:t>
            </a:r>
            <a:endParaRPr lang="pt-BR" sz="2400" b="0" dirty="0">
              <a:latin typeface="Bookman Old Style" pitchFamily="18" charset="0"/>
            </a:endParaRPr>
          </a:p>
        </p:txBody>
      </p:sp>
    </p:spTree>
    <p:extLst>
      <p:ext uri="{BB962C8B-B14F-4D97-AF65-F5344CB8AC3E}">
        <p14:creationId xmlns:p14="http://schemas.microsoft.com/office/powerpoint/2010/main" val="3037988178"/>
      </p:ext>
    </p:extLst>
  </p:cSld>
  <p:clrMapOvr>
    <a:masterClrMapping/>
  </p:clrMapOvr>
  <p:transition spd="slow">
    <p:randomBar dir="vert"/>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Do pregoeiro</a:t>
            </a:r>
            <a:endParaRPr lang="pt-BR" dirty="0"/>
          </a:p>
        </p:txBody>
      </p:sp>
      <p:sp>
        <p:nvSpPr>
          <p:cNvPr id="3" name="Espaço Reservado para Conteúdo 2"/>
          <p:cNvSpPr>
            <a:spLocks noGrp="1"/>
          </p:cNvSpPr>
          <p:nvPr>
            <p:ph idx="1"/>
          </p:nvPr>
        </p:nvSpPr>
        <p:spPr/>
        <p:txBody>
          <a:bodyPr>
            <a:normAutofit/>
          </a:bodyPr>
          <a:lstStyle/>
          <a:p>
            <a:r>
              <a:rPr lang="pt-BR" sz="2400" b="0" dirty="0"/>
              <a:t>Art. 17.  Caberá ao pregoeiro, em especial:</a:t>
            </a:r>
          </a:p>
          <a:p>
            <a:r>
              <a:rPr lang="pt-BR" sz="2400" b="0" dirty="0"/>
              <a:t>I - conduzir a sessão pública;</a:t>
            </a:r>
          </a:p>
          <a:p>
            <a:r>
              <a:rPr lang="pt-BR" sz="2400" b="0" dirty="0"/>
              <a:t>II - receber, examinar e decidir as impugnações e os pedidos de esclarecimentos ao edital e aos anexos, além de poder requisitar subsídios formais aos responsáveis pela elaboração desses documentos;</a:t>
            </a:r>
          </a:p>
          <a:p>
            <a:endParaRPr lang="pt-BR" sz="2400" b="0" dirty="0">
              <a:latin typeface="Bookman Old Style" pitchFamily="18" charset="0"/>
            </a:endParaRPr>
          </a:p>
        </p:txBody>
      </p:sp>
    </p:spTree>
    <p:extLst>
      <p:ext uri="{BB962C8B-B14F-4D97-AF65-F5344CB8AC3E}">
        <p14:creationId xmlns:p14="http://schemas.microsoft.com/office/powerpoint/2010/main" val="17562764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III - verificar a conformidade da proposta em relação aos requisitos estabelecidos no edital;</a:t>
            </a:r>
          </a:p>
          <a:p>
            <a:r>
              <a:rPr lang="pt-BR" sz="2400" b="0" dirty="0"/>
              <a:t>IV - coordenar a sessão pública e o envio de lances;</a:t>
            </a:r>
          </a:p>
          <a:p>
            <a:r>
              <a:rPr lang="pt-BR" sz="2400" b="0" dirty="0"/>
              <a:t>V - verificar e julgar as condições de habilitação;</a:t>
            </a:r>
          </a:p>
          <a:p>
            <a:r>
              <a:rPr lang="pt-BR" sz="2400" b="0" dirty="0"/>
              <a:t>VI - sanear erros ou falhas que não alterem a substância das propostas, dos documentos de habilitação e sua validade jurídica;</a:t>
            </a:r>
          </a:p>
          <a:p>
            <a:endParaRPr lang="pt-BR" sz="2400" b="0" dirty="0">
              <a:latin typeface="Bookman Old Style" pitchFamily="18" charset="0"/>
            </a:endParaRPr>
          </a:p>
        </p:txBody>
      </p:sp>
    </p:spTree>
    <p:extLst>
      <p:ext uri="{BB962C8B-B14F-4D97-AF65-F5344CB8AC3E}">
        <p14:creationId xmlns:p14="http://schemas.microsoft.com/office/powerpoint/2010/main" val="383212795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a:t>VII - receber, examinar e decidir os recursos e encaminhá-los à autoridade competente quando mantiver sua decisão;</a:t>
            </a:r>
          </a:p>
          <a:p>
            <a:r>
              <a:rPr lang="pt-BR" sz="2400" b="0" dirty="0"/>
              <a:t>VIII - indicar o vencedor do certame;</a:t>
            </a:r>
          </a:p>
          <a:p>
            <a:r>
              <a:rPr lang="pt-BR" sz="2400" b="0" dirty="0"/>
              <a:t>IX - adjudicar o objeto, quando não houver recurso;</a:t>
            </a:r>
          </a:p>
          <a:p>
            <a:r>
              <a:rPr lang="pt-BR" sz="2400" b="0" dirty="0"/>
              <a:t>X - conduzir os trabalhos da equipe de apoio; e</a:t>
            </a:r>
          </a:p>
          <a:p>
            <a:r>
              <a:rPr lang="pt-BR" sz="2400" b="0" dirty="0"/>
              <a:t>XI - encaminhar o processo devidamente instruído à autoridade competente e propor a sua homologação.</a:t>
            </a:r>
          </a:p>
          <a:p>
            <a:endParaRPr lang="pt-BR" sz="2400" b="0" dirty="0">
              <a:latin typeface="Bookman Old Style" pitchFamily="18" charset="0"/>
            </a:endParaRPr>
          </a:p>
        </p:txBody>
      </p:sp>
    </p:spTree>
    <p:extLst>
      <p:ext uri="{BB962C8B-B14F-4D97-AF65-F5344CB8AC3E}">
        <p14:creationId xmlns:p14="http://schemas.microsoft.com/office/powerpoint/2010/main" val="35503484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graphicFrame>
        <p:nvGraphicFramePr>
          <p:cNvPr id="5" name="Espaço Reservado para Conteúdo 4"/>
          <p:cNvGraphicFramePr>
            <a:graphicFrameLocks noGrp="1"/>
          </p:cNvGraphicFramePr>
          <p:nvPr>
            <p:ph sz="quarter" idx="1"/>
            <p:extLst>
              <p:ext uri="{D42A27DB-BD31-4B8C-83A1-F6EECF244321}">
                <p14:modId xmlns:p14="http://schemas.microsoft.com/office/powerpoint/2010/main" val="226749426"/>
              </p:ext>
            </p:extLst>
          </p:nvPr>
        </p:nvGraphicFramePr>
        <p:xfrm>
          <a:off x="457200" y="1268760"/>
          <a:ext cx="7467600" cy="3528392"/>
        </p:xfrm>
        <a:graphic>
          <a:graphicData uri="http://schemas.openxmlformats.org/drawingml/2006/table">
            <a:tbl>
              <a:tblPr firstRow="1" firstCol="1" bandRow="1">
                <a:tableStyleId>{5C22544A-7EE6-4342-B048-85BDC9FD1C3A}</a:tableStyleId>
              </a:tblPr>
              <a:tblGrid>
                <a:gridCol w="2455347"/>
                <a:gridCol w="1670751"/>
                <a:gridCol w="1670751"/>
                <a:gridCol w="1670751"/>
              </a:tblGrid>
              <a:tr h="599610">
                <a:tc gridSpan="4">
                  <a:txBody>
                    <a:bodyPr/>
                    <a:lstStyle/>
                    <a:p>
                      <a:pPr algn="ctr">
                        <a:lnSpc>
                          <a:spcPct val="115000"/>
                        </a:lnSpc>
                        <a:spcAft>
                          <a:spcPts val="0"/>
                        </a:spcAft>
                      </a:pPr>
                      <a:r>
                        <a:rPr lang="pt-BR" sz="1400" dirty="0">
                          <a:solidFill>
                            <a:schemeClr val="tx1"/>
                          </a:solidFill>
                          <a:effectLst/>
                        </a:rPr>
                        <a:t>TABELA DE VALORES PARA LICITAÇÕES </a:t>
                      </a:r>
                      <a:r>
                        <a:rPr lang="pt-BR" sz="1400" dirty="0">
                          <a:solidFill>
                            <a:schemeClr val="accent6">
                              <a:lumMod val="50000"/>
                            </a:schemeClr>
                          </a:solidFill>
                          <a:effectLst/>
                        </a:rPr>
                        <a:t>(</a:t>
                      </a:r>
                      <a:r>
                        <a:rPr lang="pt-BR" sz="1400" u="sng" dirty="0">
                          <a:solidFill>
                            <a:schemeClr val="accent6">
                              <a:lumMod val="50000"/>
                            </a:schemeClr>
                          </a:solidFill>
                          <a:effectLst/>
                          <a:hlinkClick r:id="rId2"/>
                        </a:rPr>
                        <a:t>Conforme DECRETO Nº 9.412, DE 18 DE JUNHO DE 2018</a:t>
                      </a:r>
                      <a:r>
                        <a:rPr lang="pt-BR" sz="1400" dirty="0">
                          <a:solidFill>
                            <a:schemeClr val="accent6">
                              <a:lumMod val="50000"/>
                            </a:schemeClr>
                          </a:solidFill>
                          <a:effectLst/>
                        </a:rPr>
                        <a:t>)</a:t>
                      </a:r>
                      <a:endParaRPr lang="pt-BR" sz="1100" dirty="0">
                        <a:solidFill>
                          <a:schemeClr val="accent6">
                            <a:lumMod val="50000"/>
                          </a:schemeClr>
                        </a:solidFill>
                        <a:effectLst/>
                        <a:latin typeface="Calibri"/>
                        <a:ea typeface="Calibri"/>
                        <a:cs typeface="Times New Roman"/>
                      </a:endParaRPr>
                    </a:p>
                  </a:txBody>
                  <a:tcPr marL="0" marR="0" marT="0" marB="0" anchor="ctr"/>
                </a:tc>
                <a:tc hMerge="1">
                  <a:txBody>
                    <a:bodyPr/>
                    <a:lstStyle/>
                    <a:p>
                      <a:endParaRPr lang="pt-BR"/>
                    </a:p>
                  </a:txBody>
                  <a:tcPr/>
                </a:tc>
                <a:tc hMerge="1">
                  <a:txBody>
                    <a:bodyPr/>
                    <a:lstStyle/>
                    <a:p>
                      <a:endParaRPr lang="pt-BR"/>
                    </a:p>
                  </a:txBody>
                  <a:tcPr/>
                </a:tc>
                <a:tc hMerge="1">
                  <a:txBody>
                    <a:bodyPr/>
                    <a:lstStyle/>
                    <a:p>
                      <a:endParaRPr lang="pt-BR"/>
                    </a:p>
                  </a:txBody>
                  <a:tcPr/>
                </a:tc>
              </a:tr>
              <a:tr h="957500">
                <a:tc>
                  <a:txBody>
                    <a:bodyPr/>
                    <a:lstStyle/>
                    <a:p>
                      <a:pPr algn="ctr">
                        <a:lnSpc>
                          <a:spcPct val="115000"/>
                        </a:lnSpc>
                        <a:spcAft>
                          <a:spcPts val="0"/>
                        </a:spcAft>
                      </a:pPr>
                      <a:r>
                        <a:rPr lang="pt-BR" sz="1400" dirty="0">
                          <a:solidFill>
                            <a:schemeClr val="tx1"/>
                          </a:solidFill>
                          <a:effectLst/>
                        </a:rPr>
                        <a:t>MODALIDADE</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dirty="0">
                          <a:solidFill>
                            <a:schemeClr val="tx1"/>
                          </a:solidFill>
                          <a:effectLst/>
                        </a:rPr>
                        <a:t> </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COMPRAS OU SERVIÇOS</a:t>
                      </a:r>
                      <a:endParaRPr lang="pt-BR" sz="110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OBRAS E SERVIÇOS DE ENGENHARIA</a:t>
                      </a:r>
                      <a:endParaRPr lang="pt-BR" sz="1100">
                        <a:solidFill>
                          <a:schemeClr val="tx1"/>
                        </a:solidFill>
                        <a:effectLst/>
                        <a:latin typeface="Calibri"/>
                        <a:ea typeface="Calibri"/>
                        <a:cs typeface="Times New Roman"/>
                      </a:endParaRPr>
                    </a:p>
                  </a:txBody>
                  <a:tcPr marL="57150" marR="0" marT="19050" marB="19050" anchor="ctr"/>
                </a:tc>
              </a:tr>
              <a:tr h="337928">
                <a:tc>
                  <a:txBody>
                    <a:bodyPr/>
                    <a:lstStyle/>
                    <a:p>
                      <a:pPr>
                        <a:lnSpc>
                          <a:spcPct val="115000"/>
                        </a:lnSpc>
                        <a:spcAft>
                          <a:spcPts val="0"/>
                        </a:spcAft>
                      </a:pPr>
                      <a:r>
                        <a:rPr lang="pt-BR" sz="1400" dirty="0">
                          <a:solidFill>
                            <a:schemeClr val="tx1"/>
                          </a:solidFill>
                          <a:effectLst/>
                        </a:rPr>
                        <a:t>DISPENSA </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nSpc>
                          <a:spcPct val="115000"/>
                        </a:lnSpc>
                        <a:spcAft>
                          <a:spcPts val="0"/>
                        </a:spcAft>
                      </a:pPr>
                      <a:r>
                        <a:rPr lang="pt-BR" sz="1400">
                          <a:solidFill>
                            <a:schemeClr val="tx1"/>
                          </a:solidFill>
                          <a:effectLst/>
                        </a:rPr>
                        <a:t> </a:t>
                      </a:r>
                      <a:endParaRPr lang="pt-BR" sz="110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Até R$ 17.600,00</a:t>
                      </a:r>
                      <a:endParaRPr lang="pt-BR" sz="110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Até R$ 33.000,00</a:t>
                      </a:r>
                      <a:endParaRPr lang="pt-BR" sz="1100">
                        <a:solidFill>
                          <a:schemeClr val="tx1"/>
                        </a:solidFill>
                        <a:effectLst/>
                        <a:latin typeface="Calibri"/>
                        <a:ea typeface="Calibri"/>
                        <a:cs typeface="Times New Roman"/>
                      </a:endParaRPr>
                    </a:p>
                  </a:txBody>
                  <a:tcPr marL="57150" marR="0" marT="19050" marB="19050" anchor="ctr"/>
                </a:tc>
              </a:tr>
              <a:tr h="647713">
                <a:tc>
                  <a:txBody>
                    <a:bodyPr/>
                    <a:lstStyle/>
                    <a:p>
                      <a:pPr>
                        <a:lnSpc>
                          <a:spcPct val="115000"/>
                        </a:lnSpc>
                        <a:spcAft>
                          <a:spcPts val="0"/>
                        </a:spcAft>
                      </a:pPr>
                      <a:r>
                        <a:rPr lang="pt-BR" sz="1400" dirty="0">
                          <a:solidFill>
                            <a:schemeClr val="tx1"/>
                          </a:solidFill>
                          <a:effectLst/>
                        </a:rPr>
                        <a:t>CONVITE</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nSpc>
                          <a:spcPct val="115000"/>
                        </a:lnSpc>
                        <a:spcAft>
                          <a:spcPts val="0"/>
                        </a:spcAft>
                      </a:pPr>
                      <a:r>
                        <a:rPr lang="pt-BR" sz="1400" dirty="0">
                          <a:solidFill>
                            <a:schemeClr val="tx1"/>
                          </a:solidFill>
                          <a:effectLst/>
                        </a:rPr>
                        <a:t> </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
                      </a:r>
                      <a:br>
                        <a:rPr lang="pt-BR" sz="1400">
                          <a:solidFill>
                            <a:schemeClr val="tx1"/>
                          </a:solidFill>
                          <a:effectLst/>
                        </a:rPr>
                      </a:br>
                      <a:r>
                        <a:rPr lang="pt-BR" sz="1400">
                          <a:solidFill>
                            <a:schemeClr val="tx1"/>
                          </a:solidFill>
                          <a:effectLst/>
                        </a:rPr>
                        <a:t>Até R$ 176.000,00</a:t>
                      </a:r>
                      <a:endParaRPr lang="pt-BR" sz="110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Até R$ 330.000,00</a:t>
                      </a:r>
                      <a:endParaRPr lang="pt-BR" sz="1100">
                        <a:solidFill>
                          <a:schemeClr val="tx1"/>
                        </a:solidFill>
                        <a:effectLst/>
                        <a:latin typeface="Calibri"/>
                        <a:ea typeface="Calibri"/>
                        <a:cs typeface="Times New Roman"/>
                      </a:endParaRPr>
                    </a:p>
                  </a:txBody>
                  <a:tcPr marL="57150" marR="0" marT="19050" marB="19050" anchor="ctr"/>
                </a:tc>
              </a:tr>
              <a:tr h="647713">
                <a:tc>
                  <a:txBody>
                    <a:bodyPr/>
                    <a:lstStyle/>
                    <a:p>
                      <a:pPr>
                        <a:lnSpc>
                          <a:spcPct val="115000"/>
                        </a:lnSpc>
                        <a:spcAft>
                          <a:spcPts val="0"/>
                        </a:spcAft>
                      </a:pPr>
                      <a:r>
                        <a:rPr lang="pt-BR" sz="1400">
                          <a:solidFill>
                            <a:schemeClr val="tx1"/>
                          </a:solidFill>
                          <a:effectLst/>
                        </a:rPr>
                        <a:t>TOMADA DE PREÇOS</a:t>
                      </a:r>
                      <a:endParaRPr lang="pt-BR" sz="1100">
                        <a:solidFill>
                          <a:schemeClr val="tx1"/>
                        </a:solidFill>
                        <a:effectLst/>
                        <a:latin typeface="Calibri"/>
                        <a:ea typeface="Calibri"/>
                        <a:cs typeface="Times New Roman"/>
                      </a:endParaRPr>
                    </a:p>
                  </a:txBody>
                  <a:tcPr marL="57150" marR="0" marT="19050" marB="19050" anchor="ctr"/>
                </a:tc>
                <a:tc>
                  <a:txBody>
                    <a:bodyPr/>
                    <a:lstStyle/>
                    <a:p>
                      <a:pPr>
                        <a:lnSpc>
                          <a:spcPct val="115000"/>
                        </a:lnSpc>
                        <a:spcAft>
                          <a:spcPts val="0"/>
                        </a:spcAft>
                      </a:pPr>
                      <a:r>
                        <a:rPr lang="pt-BR" sz="1400" dirty="0">
                          <a:solidFill>
                            <a:schemeClr val="tx1"/>
                          </a:solidFill>
                          <a:effectLst/>
                        </a:rPr>
                        <a:t> </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Até R$ 1.400.000,00</a:t>
                      </a:r>
                      <a:endParaRPr lang="pt-BR" sz="110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a:solidFill>
                            <a:schemeClr val="tx1"/>
                          </a:solidFill>
                          <a:effectLst/>
                        </a:rPr>
                        <a:t/>
                      </a:r>
                      <a:br>
                        <a:rPr lang="pt-BR" sz="1400">
                          <a:solidFill>
                            <a:schemeClr val="tx1"/>
                          </a:solidFill>
                          <a:effectLst/>
                        </a:rPr>
                      </a:br>
                      <a:r>
                        <a:rPr lang="pt-BR" sz="1400">
                          <a:solidFill>
                            <a:schemeClr val="tx1"/>
                          </a:solidFill>
                          <a:effectLst/>
                        </a:rPr>
                        <a:t>Até 3.300.000,00</a:t>
                      </a:r>
                      <a:endParaRPr lang="pt-BR" sz="1100">
                        <a:solidFill>
                          <a:schemeClr val="tx1"/>
                        </a:solidFill>
                        <a:effectLst/>
                        <a:latin typeface="Calibri"/>
                        <a:ea typeface="Calibri"/>
                        <a:cs typeface="Times New Roman"/>
                      </a:endParaRPr>
                    </a:p>
                  </a:txBody>
                  <a:tcPr marL="57150" marR="0" marT="19050" marB="19050" anchor="ctr"/>
                </a:tc>
              </a:tr>
              <a:tr h="337928">
                <a:tc>
                  <a:txBody>
                    <a:bodyPr/>
                    <a:lstStyle/>
                    <a:p>
                      <a:pPr>
                        <a:lnSpc>
                          <a:spcPct val="115000"/>
                        </a:lnSpc>
                        <a:spcAft>
                          <a:spcPts val="0"/>
                        </a:spcAft>
                      </a:pPr>
                      <a:r>
                        <a:rPr lang="pt-BR" sz="1400">
                          <a:solidFill>
                            <a:schemeClr val="tx1"/>
                          </a:solidFill>
                          <a:effectLst/>
                        </a:rPr>
                        <a:t>CONCORRÊNCIA</a:t>
                      </a:r>
                      <a:endParaRPr lang="pt-BR" sz="1100">
                        <a:solidFill>
                          <a:schemeClr val="tx1"/>
                        </a:solidFill>
                        <a:effectLst/>
                        <a:latin typeface="Calibri"/>
                        <a:ea typeface="Calibri"/>
                        <a:cs typeface="Times New Roman"/>
                      </a:endParaRPr>
                    </a:p>
                  </a:txBody>
                  <a:tcPr marL="57150" marR="0" marT="19050" marB="19050" anchor="ctr"/>
                </a:tc>
                <a:tc>
                  <a:txBody>
                    <a:bodyPr/>
                    <a:lstStyle/>
                    <a:p>
                      <a:pPr>
                        <a:lnSpc>
                          <a:spcPct val="115000"/>
                        </a:lnSpc>
                        <a:spcAft>
                          <a:spcPts val="0"/>
                        </a:spcAft>
                      </a:pPr>
                      <a:r>
                        <a:rPr lang="pt-BR" sz="1400" dirty="0">
                          <a:solidFill>
                            <a:schemeClr val="tx1"/>
                          </a:solidFill>
                          <a:effectLst/>
                        </a:rPr>
                        <a:t> </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dirty="0">
                          <a:solidFill>
                            <a:schemeClr val="tx1"/>
                          </a:solidFill>
                          <a:effectLst/>
                        </a:rPr>
                        <a:t>infinito</a:t>
                      </a:r>
                      <a:endParaRPr lang="pt-BR" sz="1100" dirty="0">
                        <a:solidFill>
                          <a:schemeClr val="tx1"/>
                        </a:solidFill>
                        <a:effectLst/>
                        <a:latin typeface="Calibri"/>
                        <a:ea typeface="Calibri"/>
                        <a:cs typeface="Times New Roman"/>
                      </a:endParaRPr>
                    </a:p>
                  </a:txBody>
                  <a:tcPr marL="57150" marR="0" marT="19050" marB="19050" anchor="ctr"/>
                </a:tc>
                <a:tc>
                  <a:txBody>
                    <a:bodyPr/>
                    <a:lstStyle/>
                    <a:p>
                      <a:pPr algn="ctr">
                        <a:lnSpc>
                          <a:spcPct val="115000"/>
                        </a:lnSpc>
                        <a:spcAft>
                          <a:spcPts val="0"/>
                        </a:spcAft>
                      </a:pPr>
                      <a:r>
                        <a:rPr lang="pt-BR" sz="1400" dirty="0">
                          <a:solidFill>
                            <a:schemeClr val="tx1"/>
                          </a:solidFill>
                          <a:effectLst/>
                        </a:rPr>
                        <a:t>infinito</a:t>
                      </a:r>
                      <a:endParaRPr lang="pt-BR" sz="1100" dirty="0">
                        <a:solidFill>
                          <a:schemeClr val="tx1"/>
                        </a:solidFill>
                        <a:effectLst/>
                        <a:latin typeface="Calibri"/>
                        <a:ea typeface="Calibri"/>
                        <a:cs typeface="Times New Roman"/>
                      </a:endParaRPr>
                    </a:p>
                  </a:txBody>
                  <a:tcPr marL="57150" marR="0" marT="19050" marB="19050" anchor="ctr"/>
                </a:tc>
              </a:tr>
            </a:tbl>
          </a:graphicData>
        </a:graphic>
      </p:graphicFrame>
    </p:spTree>
    <p:extLst>
      <p:ext uri="{BB962C8B-B14F-4D97-AF65-F5344CB8AC3E}">
        <p14:creationId xmlns:p14="http://schemas.microsoft.com/office/powerpoint/2010/main" val="300955727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Parágrafo único.  O pregoeiro poderá solicitar manifestação técnica da assessoria jurídica ou de outros setores do órgão ou da entidade, a fim de subsidiar sua decisão.</a:t>
            </a:r>
            <a:endParaRPr lang="pt-BR" sz="2400" dirty="0">
              <a:latin typeface="Bookman Old Style" pitchFamily="18" charset="0"/>
            </a:endParaRPr>
          </a:p>
        </p:txBody>
      </p:sp>
    </p:spTree>
    <p:extLst>
      <p:ext uri="{BB962C8B-B14F-4D97-AF65-F5344CB8AC3E}">
        <p14:creationId xmlns:p14="http://schemas.microsoft.com/office/powerpoint/2010/main" val="1770822000"/>
      </p:ext>
    </p:extLst>
  </p:cSld>
  <p:clrMapOvr>
    <a:masterClrMapping/>
  </p:clrMapOvr>
  <p:transition spd="slow">
    <p:push dir="u"/>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dirty="0"/>
              <a:t>Do </a:t>
            </a:r>
            <a:r>
              <a:rPr lang="pt-BR" sz="2400" dirty="0" smtClean="0"/>
              <a:t>licitante</a:t>
            </a:r>
          </a:p>
          <a:p>
            <a:endParaRPr lang="pt-BR" sz="2400" b="0" dirty="0">
              <a:latin typeface="Bookman Old Style" pitchFamily="18" charset="0"/>
            </a:endParaRPr>
          </a:p>
          <a:p>
            <a:r>
              <a:rPr lang="pt-BR" sz="2400" b="0" dirty="0"/>
              <a:t>Art. 19.  Caberá ao licitante interessado em participar do pregão, na forma eletrônica:</a:t>
            </a:r>
          </a:p>
          <a:p>
            <a:r>
              <a:rPr lang="pt-BR" sz="2400" b="0" dirty="0"/>
              <a:t>I - credenciar-se previamente no </a:t>
            </a:r>
            <a:r>
              <a:rPr lang="pt-BR" sz="2400" b="0" dirty="0" err="1"/>
              <a:t>Sicaf</a:t>
            </a:r>
            <a:r>
              <a:rPr lang="pt-BR" sz="2400" b="0" dirty="0"/>
              <a:t> ou, na hipótese de que trata o §2º do art. 5º, no sistema eletrônico utilizado no certame;</a:t>
            </a:r>
          </a:p>
          <a:p>
            <a:r>
              <a:rPr lang="pt-BR" sz="2400" b="0" dirty="0"/>
              <a:t>II - remeter, no prazo estabelecido, exclusivamente via sistema, os documentos de habilitação e a proposta e, quando necessário, os documentos complementares;</a:t>
            </a:r>
          </a:p>
          <a:p>
            <a:endParaRPr lang="pt-BR" sz="2400" b="0" dirty="0">
              <a:latin typeface="Bookman Old Style" pitchFamily="18" charset="0"/>
            </a:endParaRPr>
          </a:p>
        </p:txBody>
      </p:sp>
    </p:spTree>
    <p:extLst>
      <p:ext uri="{BB962C8B-B14F-4D97-AF65-F5344CB8AC3E}">
        <p14:creationId xmlns:p14="http://schemas.microsoft.com/office/powerpoint/2010/main" val="18138126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III - responsabilizar-se formalmente pelas transações efetuadas em seu nome, assumir como firmes e verdadeiras suas propostas e seus lances, inclusive os atos praticados diretamente ou por seu representante, excluída a responsabilidade do provedor do sistema ou do órgão ou entidade promotora da licitação por eventuais danos decorrentes de uso indevido da senha, ainda que por terceiros;</a:t>
            </a:r>
          </a:p>
          <a:p>
            <a:endParaRPr lang="pt-BR" sz="2400" b="0" dirty="0"/>
          </a:p>
          <a:p>
            <a:endParaRPr lang="pt-BR" sz="2400" b="0" dirty="0">
              <a:latin typeface="Bookman Old Style" pitchFamily="18" charset="0"/>
            </a:endParaRPr>
          </a:p>
        </p:txBody>
      </p:sp>
    </p:spTree>
    <p:extLst>
      <p:ext uri="{BB962C8B-B14F-4D97-AF65-F5344CB8AC3E}">
        <p14:creationId xmlns:p14="http://schemas.microsoft.com/office/powerpoint/2010/main" val="3698325684"/>
      </p:ext>
    </p:extLst>
  </p:cSld>
  <p:clrMapOvr>
    <a:masterClrMapping/>
  </p:clrMapOvr>
  <p:transition spd="slow">
    <p:wipe/>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t>IV </a:t>
            </a:r>
            <a:r>
              <a:rPr lang="pt-BR" sz="2400" b="0" dirty="0"/>
              <a:t>- acompanhar as operações no sistema eletrônico durante o processo licitatório e responsabilizar-se pelo ônus decorrente da perda de negócios diante da inobservância de mensagens emitidas pelo sistema ou de sua desconexão;</a:t>
            </a:r>
          </a:p>
          <a:p>
            <a:endParaRPr lang="pt-BR" sz="2400" b="0" dirty="0">
              <a:latin typeface="Bookman Old Style" pitchFamily="18" charset="0"/>
            </a:endParaRPr>
          </a:p>
        </p:txBody>
      </p:sp>
    </p:spTree>
    <p:extLst>
      <p:ext uri="{BB962C8B-B14F-4D97-AF65-F5344CB8AC3E}">
        <p14:creationId xmlns:p14="http://schemas.microsoft.com/office/powerpoint/2010/main" val="2981173727"/>
      </p:ext>
    </p:extLst>
  </p:cSld>
  <p:clrMapOvr>
    <a:masterClrMapping/>
  </p:clrMapOvr>
  <p:transition spd="slow">
    <p:wipe/>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V - comunicar imediatamente ao provedor do sistema qualquer acontecimento que possa comprometer o sigilo ou a inviabilidade do uso da senha, para imediato bloqueio de acesso;</a:t>
            </a:r>
          </a:p>
          <a:p>
            <a:r>
              <a:rPr lang="pt-BR" sz="2400" b="0" dirty="0"/>
              <a:t>VI - utilizar a chave de identificação e a senha de acesso para participar do pregão na forma eletrônica; e</a:t>
            </a:r>
          </a:p>
          <a:p>
            <a:endParaRPr lang="pt-BR" sz="2400" b="0" dirty="0">
              <a:latin typeface="Bookman Old Style" pitchFamily="18" charset="0"/>
            </a:endParaRPr>
          </a:p>
        </p:txBody>
      </p:sp>
    </p:spTree>
    <p:extLst>
      <p:ext uri="{BB962C8B-B14F-4D97-AF65-F5344CB8AC3E}">
        <p14:creationId xmlns:p14="http://schemas.microsoft.com/office/powerpoint/2010/main" val="26549518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VII - solicitar o cancelamento da chave de identificação ou da senha de acesso por interesse próprio</a:t>
            </a:r>
            <a:r>
              <a:rPr lang="pt-BR" sz="2400" b="0" dirty="0" smtClean="0"/>
              <a:t>.</a:t>
            </a:r>
          </a:p>
          <a:p>
            <a:endParaRPr lang="pt-BR" sz="2400" b="0" dirty="0"/>
          </a:p>
          <a:p>
            <a:r>
              <a:rPr lang="pt-BR" sz="2400" b="0" dirty="0"/>
              <a:t>Parágrafo único.  O fornecedor descredenciado no </a:t>
            </a:r>
            <a:r>
              <a:rPr lang="pt-BR" sz="2400" b="0" dirty="0" err="1"/>
              <a:t>Sicaf</a:t>
            </a:r>
            <a:r>
              <a:rPr lang="pt-BR" sz="2400" b="0" dirty="0"/>
              <a:t> terá sua chave de identificação e senha suspensas automaticamente. </a:t>
            </a:r>
          </a:p>
          <a:p>
            <a:endParaRPr lang="pt-BR" sz="2400" b="0" dirty="0">
              <a:latin typeface="Bookman Old Style" pitchFamily="18" charset="0"/>
            </a:endParaRPr>
          </a:p>
        </p:txBody>
      </p:sp>
    </p:spTree>
    <p:extLst>
      <p:ext uri="{BB962C8B-B14F-4D97-AF65-F5344CB8AC3E}">
        <p14:creationId xmlns:p14="http://schemas.microsoft.com/office/powerpoint/2010/main" val="36813378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 PUBLICAÇÃO DO AVISO DO EDITAL</a:t>
            </a:r>
          </a:p>
        </p:txBody>
      </p:sp>
      <p:sp>
        <p:nvSpPr>
          <p:cNvPr id="3" name="Espaço Reservado para Conteúdo 2"/>
          <p:cNvSpPr>
            <a:spLocks noGrp="1"/>
          </p:cNvSpPr>
          <p:nvPr>
            <p:ph idx="1"/>
          </p:nvPr>
        </p:nvSpPr>
        <p:spPr/>
        <p:txBody>
          <a:bodyPr>
            <a:normAutofit/>
          </a:bodyPr>
          <a:lstStyle/>
          <a:p>
            <a:r>
              <a:rPr lang="pt-BR" sz="2400" dirty="0" smtClean="0"/>
              <a:t>Publicação</a:t>
            </a:r>
          </a:p>
          <a:p>
            <a:r>
              <a:rPr lang="pt-BR" sz="2400" b="0" dirty="0"/>
              <a:t>Art. 20.  A fase externa do pregão, na forma eletrônica, será iniciada com a convocação dos interessados por meio da publicação do aviso do edital no Diário Oficial da União e no sítio eletrônico oficial do órgão ou da entidade promotora da licitação.</a:t>
            </a:r>
          </a:p>
          <a:p>
            <a:endParaRPr lang="pt-BR" sz="2400" b="0" dirty="0">
              <a:latin typeface="Bookman Old Style" pitchFamily="18" charset="0"/>
            </a:endParaRPr>
          </a:p>
        </p:txBody>
      </p:sp>
    </p:spTree>
    <p:extLst>
      <p:ext uri="{BB962C8B-B14F-4D97-AF65-F5344CB8AC3E}">
        <p14:creationId xmlns:p14="http://schemas.microsoft.com/office/powerpoint/2010/main" val="50433942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t>Parágrafo </a:t>
            </a:r>
            <a:r>
              <a:rPr lang="pt-BR" sz="2400" b="0" dirty="0"/>
              <a:t>único.  Na hipótese de que trata o § 3º do art. 1º, a publicação ocorrerá na imprensa oficial do respectivo Estado, do Distrito Federal ou do Município e no sítio eletrônico oficial do órgão ou da entidade promotora da licitação.</a:t>
            </a:r>
          </a:p>
          <a:p>
            <a:r>
              <a:rPr lang="pt-BR" sz="1400" b="0" i="1" dirty="0"/>
              <a:t>§ 3º  Para a aquisição de bens e a contratação de serviços comuns pelos entes federativos, com a utilização de recursos da União decorrentes de transferências voluntárias, tais como convênios e contratos de repasse, a utilização da modalidade de pregão, na forma eletrônica, ou da dispensa eletrônica será obrigatória, exceto nos casos em que a lei ou a regulamentação específica que dispuser sobre a modalidade de transferência discipline de forma diversa  as contratações com os recursos do repasse</a:t>
            </a:r>
            <a:r>
              <a:rPr lang="pt-BR" sz="1200" b="0" dirty="0"/>
              <a:t>.</a:t>
            </a:r>
            <a:endParaRPr lang="pt-BR" sz="1200" b="0" dirty="0">
              <a:latin typeface="Bookman Old Style" pitchFamily="18" charset="0"/>
            </a:endParaRPr>
          </a:p>
        </p:txBody>
      </p:sp>
    </p:spTree>
    <p:extLst>
      <p:ext uri="{BB962C8B-B14F-4D97-AF65-F5344CB8AC3E}">
        <p14:creationId xmlns:p14="http://schemas.microsoft.com/office/powerpoint/2010/main" val="68599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smtClean="0"/>
              <a:t>Edital</a:t>
            </a:r>
          </a:p>
          <a:p>
            <a:r>
              <a:rPr lang="pt-BR" sz="2400" b="0" dirty="0"/>
              <a:t>Art. 21.  Os órgãos ou as entidades integrantes do </a:t>
            </a:r>
            <a:r>
              <a:rPr lang="pt-BR" sz="2400" b="0" dirty="0" smtClean="0"/>
              <a:t>SISG </a:t>
            </a:r>
            <a:r>
              <a:rPr lang="pt-BR" sz="2400" b="0" dirty="0"/>
              <a:t>e aqueles que aderirem ao Sistema Compras do Governo federal disponibilizarão a íntegra do edital no endereço eletrônico www.comprasgovernamentais.gov.br e no sítio eletrônico do órgão ou da entidade promotora do pregão. </a:t>
            </a:r>
          </a:p>
        </p:txBody>
      </p:sp>
    </p:spTree>
    <p:extLst>
      <p:ext uri="{BB962C8B-B14F-4D97-AF65-F5344CB8AC3E}">
        <p14:creationId xmlns:p14="http://schemas.microsoft.com/office/powerpoint/2010/main" val="317584433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Parágrafo único.  Na hipótese do § 2º do art. 5º, o edital será disponibilizado na íntegra no sítio eletrônico do órgão ou da entidade promotora do pregão e no portal do sistema utilizado para a realização do pregão.</a:t>
            </a:r>
          </a:p>
          <a:p>
            <a:endParaRPr lang="pt-BR" sz="2400" b="0" dirty="0">
              <a:latin typeface="Bookman Old Style" pitchFamily="18" charset="0"/>
            </a:endParaRPr>
          </a:p>
          <a:p>
            <a:r>
              <a:rPr lang="pt-BR" sz="1400" b="0" i="1" dirty="0"/>
              <a:t>§ 2º  Na hipótese de que trata o § 3º do art. 1º, além do disposto no </a:t>
            </a:r>
            <a:r>
              <a:rPr lang="pt-BR" sz="1400" i="1" dirty="0"/>
              <a:t>caput</a:t>
            </a:r>
            <a:r>
              <a:rPr lang="pt-BR" sz="1400" b="0" i="1" dirty="0"/>
              <a:t>, </a:t>
            </a:r>
            <a:r>
              <a:rPr lang="pt-BR" sz="1400" i="1" dirty="0">
                <a:effectLst>
                  <a:outerShdw blurRad="38100" dist="38100" dir="2700000" algn="tl">
                    <a:srgbClr val="000000">
                      <a:alpha val="43137"/>
                    </a:srgbClr>
                  </a:outerShdw>
                </a:effectLst>
              </a:rPr>
              <a:t>poderão ser utilizados sistemas próprios </a:t>
            </a:r>
            <a:r>
              <a:rPr lang="pt-BR" sz="1400" b="0" i="1" dirty="0"/>
              <a:t>ou outros sistemas disponíveis no mercado, desde que estejam integrados à plataforma de operacionalização das modalidades de transferências voluntárias.</a:t>
            </a:r>
            <a:endParaRPr lang="pt-BR" sz="1400" b="0" i="1" dirty="0">
              <a:latin typeface="Bookman Old Style" pitchFamily="18" charset="0"/>
            </a:endParaRPr>
          </a:p>
        </p:txBody>
      </p:sp>
    </p:spTree>
    <p:extLst>
      <p:ext uri="{BB962C8B-B14F-4D97-AF65-F5344CB8AC3E}">
        <p14:creationId xmlns:p14="http://schemas.microsoft.com/office/powerpoint/2010/main" val="25808623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r>
              <a:rPr lang="pt-BR" sz="2000" b="0" dirty="0" smtClean="0">
                <a:latin typeface="Bookman Old Style" pitchFamily="18" charset="0"/>
              </a:rPr>
              <a:t>V - Licitação </a:t>
            </a:r>
            <a:r>
              <a:rPr lang="pt-BR" sz="2000" b="0" dirty="0">
                <a:latin typeface="Bookman Old Style" pitchFamily="18" charset="0"/>
              </a:rPr>
              <a:t>Deserta;</a:t>
            </a:r>
          </a:p>
          <a:p>
            <a:pPr lvl="0"/>
            <a:r>
              <a:rPr lang="pt-BR" sz="2000" b="0" dirty="0" smtClean="0">
                <a:latin typeface="Bookman Old Style" pitchFamily="18" charset="0"/>
              </a:rPr>
              <a:t>VI - União </a:t>
            </a:r>
            <a:r>
              <a:rPr lang="pt-BR" sz="2000" b="0" dirty="0">
                <a:latin typeface="Bookman Old Style" pitchFamily="18" charset="0"/>
              </a:rPr>
              <a:t>tiver que interferir no domínio econômico para regularizar abastecimento;</a:t>
            </a:r>
          </a:p>
          <a:p>
            <a:pPr lvl="0"/>
            <a:r>
              <a:rPr lang="pt-BR" sz="2000" b="0" dirty="0" smtClean="0">
                <a:latin typeface="Bookman Old Style" pitchFamily="18" charset="0"/>
              </a:rPr>
              <a:t>VII - Preços </a:t>
            </a:r>
            <a:r>
              <a:rPr lang="pt-BR" sz="2000" b="0" dirty="0">
                <a:latin typeface="Bookman Old Style" pitchFamily="18" charset="0"/>
              </a:rPr>
              <a:t>Manifestamente Superiores ao mercado, desde que aplicado o § 3º do art. 48</a:t>
            </a:r>
            <a:r>
              <a:rPr lang="pt-BR" sz="2000" b="0" dirty="0" smtClean="0">
                <a:latin typeface="Bookman Old Style" pitchFamily="18" charset="0"/>
              </a:rPr>
              <a:t>;</a:t>
            </a:r>
          </a:p>
          <a:p>
            <a:pPr lvl="0"/>
            <a:r>
              <a:rPr lang="pt-BR" sz="2000" b="0" dirty="0">
                <a:latin typeface="Bookman Old Style" pitchFamily="18" charset="0"/>
              </a:rPr>
              <a:t>X - para a compra ou locação de imóvel destinado ao atendimento das finalidades precípuas da administração, cujas necessidades de instalação e localização condicionem a sua escolha, desde que o preço seja compatível com o valor de mercado, segundo avaliação prévia; </a:t>
            </a:r>
          </a:p>
          <a:p>
            <a:endParaRPr lang="pt-BR" dirty="0">
              <a:latin typeface="Bookman Old Style" pitchFamily="18" charset="0"/>
            </a:endParaRPr>
          </a:p>
        </p:txBody>
      </p:sp>
    </p:spTree>
    <p:extLst>
      <p:ext uri="{BB962C8B-B14F-4D97-AF65-F5344CB8AC3E}">
        <p14:creationId xmlns:p14="http://schemas.microsoft.com/office/powerpoint/2010/main" val="195098612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t>Modificação do </a:t>
            </a:r>
            <a:r>
              <a:rPr lang="pt-BR" sz="2400" dirty="0" smtClean="0"/>
              <a:t>edital</a:t>
            </a:r>
          </a:p>
          <a:p>
            <a:r>
              <a:rPr lang="pt-BR" sz="2400" b="0" dirty="0"/>
              <a:t>Art. 22.  Modificações no edital serão divulgadas pelo mesmo instrumento de publicação utilizado para divulgação do texto original e o prazo inicialmente estabelecido será reaberto, exceto se, inquestionavelmente, a alteração não afetar a formulação das propostas, resguardado o tratamento isonômico aos licitantes.</a:t>
            </a:r>
          </a:p>
          <a:p>
            <a:endParaRPr lang="pt-BR" sz="2400" b="0" dirty="0">
              <a:latin typeface="Bookman Old Style" pitchFamily="18" charset="0"/>
            </a:endParaRPr>
          </a:p>
        </p:txBody>
      </p:sp>
    </p:spTree>
    <p:extLst>
      <p:ext uri="{BB962C8B-B14F-4D97-AF65-F5344CB8AC3E}">
        <p14:creationId xmlns:p14="http://schemas.microsoft.com/office/powerpoint/2010/main" val="355514438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Pedidos de esclarecimento</a:t>
            </a:r>
            <a:endParaRPr lang="pt-BR" dirty="0"/>
          </a:p>
        </p:txBody>
      </p:sp>
      <p:sp>
        <p:nvSpPr>
          <p:cNvPr id="3" name="Espaço Reservado para Conteúdo 2"/>
          <p:cNvSpPr>
            <a:spLocks noGrp="1"/>
          </p:cNvSpPr>
          <p:nvPr>
            <p:ph idx="1"/>
          </p:nvPr>
        </p:nvSpPr>
        <p:spPr/>
        <p:txBody>
          <a:bodyPr>
            <a:normAutofit/>
          </a:bodyPr>
          <a:lstStyle/>
          <a:p>
            <a:r>
              <a:rPr lang="pt-BR" sz="2400" dirty="0" smtClean="0"/>
              <a:t>Esclarecimentos – até 3 dias úteis antes..</a:t>
            </a:r>
            <a:endParaRPr lang="pt-BR" sz="2400" b="0" dirty="0"/>
          </a:p>
          <a:p>
            <a:r>
              <a:rPr lang="pt-BR" sz="2400" b="0" dirty="0"/>
              <a:t>Art. 23.  Os pedidos de esclarecimentos referentes ao processo licitatório serão enviados ao pregoeiro, até três dias úteis anteriores à data fixada para abertura da sessão pública, por meio eletrônico, na forma do edital.</a:t>
            </a:r>
            <a:endParaRPr lang="pt-BR" sz="2400" dirty="0"/>
          </a:p>
        </p:txBody>
      </p:sp>
    </p:spTree>
    <p:extLst>
      <p:ext uri="{BB962C8B-B14F-4D97-AF65-F5344CB8AC3E}">
        <p14:creationId xmlns:p14="http://schemas.microsoft.com/office/powerpoint/2010/main" val="21127238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1º  </a:t>
            </a:r>
            <a:r>
              <a:rPr lang="pt-BR" sz="2400" dirty="0"/>
              <a:t>O pregoeiro responderá aos pedidos de esclarecimentos no prazo de dois dias úteis</a:t>
            </a:r>
            <a:r>
              <a:rPr lang="pt-BR" sz="2400" b="0" dirty="0"/>
              <a:t>, contado da data de recebimento do pedido, e poderá requisitar subsídios formais aos responsáveis pela elaboração do edital e dos anexos.</a:t>
            </a:r>
          </a:p>
          <a:p>
            <a:r>
              <a:rPr lang="pt-BR" sz="2400" b="0" dirty="0"/>
              <a:t>§ 2º  As respostas aos pedidos de esclarecimentos </a:t>
            </a:r>
            <a:r>
              <a:rPr lang="pt-BR" sz="2400" dirty="0"/>
              <a:t>serão divulgadas pelo sistema </a:t>
            </a:r>
            <a:r>
              <a:rPr lang="pt-BR" sz="2400" b="0" dirty="0"/>
              <a:t>e vincularão os participantes e a administração.</a:t>
            </a:r>
          </a:p>
          <a:p>
            <a:endParaRPr lang="pt-BR" sz="2400" b="0" dirty="0">
              <a:latin typeface="Bookman Old Style" pitchFamily="18" charset="0"/>
            </a:endParaRPr>
          </a:p>
        </p:txBody>
      </p:sp>
    </p:spTree>
    <p:extLst>
      <p:ext uri="{BB962C8B-B14F-4D97-AF65-F5344CB8AC3E}">
        <p14:creationId xmlns:p14="http://schemas.microsoft.com/office/powerpoint/2010/main" val="1102051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Impugnação do edital</a:t>
            </a:r>
            <a:endParaRPr lang="pt-BR" dirty="0"/>
          </a:p>
        </p:txBody>
      </p:sp>
      <p:sp>
        <p:nvSpPr>
          <p:cNvPr id="3" name="Espaço Reservado para Conteúdo 2"/>
          <p:cNvSpPr>
            <a:spLocks noGrp="1"/>
          </p:cNvSpPr>
          <p:nvPr>
            <p:ph idx="1"/>
          </p:nvPr>
        </p:nvSpPr>
        <p:spPr/>
        <p:txBody>
          <a:bodyPr>
            <a:normAutofit/>
          </a:bodyPr>
          <a:lstStyle/>
          <a:p>
            <a:r>
              <a:rPr lang="pt-BR" sz="2400" b="0" dirty="0"/>
              <a:t>Art. 24.  </a:t>
            </a:r>
            <a:r>
              <a:rPr lang="pt-BR" sz="2400" dirty="0"/>
              <a:t>Qualquer pessoa</a:t>
            </a:r>
            <a:r>
              <a:rPr lang="pt-BR" sz="2400" b="0" dirty="0"/>
              <a:t> poderá impugnar os termos do edital do pregão, por meio eletrônico, na forma prevista no edital, </a:t>
            </a:r>
            <a:r>
              <a:rPr lang="pt-BR" sz="2400" dirty="0"/>
              <a:t>até três dias úteis anteriores</a:t>
            </a:r>
            <a:r>
              <a:rPr lang="pt-BR" sz="2400" b="0" dirty="0"/>
              <a:t> à data fixada para abertura da sessão pública.</a:t>
            </a:r>
            <a:endParaRPr lang="pt-BR" sz="2400" b="0" dirty="0">
              <a:latin typeface="Bookman Old Style" pitchFamily="18" charset="0"/>
            </a:endParaRPr>
          </a:p>
        </p:txBody>
      </p:sp>
    </p:spTree>
    <p:extLst>
      <p:ext uri="{BB962C8B-B14F-4D97-AF65-F5344CB8AC3E}">
        <p14:creationId xmlns:p14="http://schemas.microsoft.com/office/powerpoint/2010/main" val="2619087249"/>
      </p:ext>
    </p:extLst>
  </p:cSld>
  <p:clrMapOvr>
    <a:masterClrMapping/>
  </p:clrMapOvr>
  <p:transition spd="slow">
    <p:push dir="u"/>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sz="2400" b="0" dirty="0" smtClean="0"/>
          </a:p>
          <a:p>
            <a:r>
              <a:rPr lang="pt-BR" sz="2400" b="0" dirty="0" smtClean="0"/>
              <a:t>§ </a:t>
            </a:r>
            <a:r>
              <a:rPr lang="pt-BR" sz="2400" b="0" dirty="0"/>
              <a:t>1º  A impugnação não possui efeito suspensivo e caberá ao pregoeiro, auxiliado pelos responsáveis pela elaboração do edital e dos anexos, </a:t>
            </a:r>
            <a:r>
              <a:rPr lang="pt-BR" sz="2400" dirty="0"/>
              <a:t>decidir sobre a impugnação no prazo de dois dias úteis</a:t>
            </a:r>
            <a:r>
              <a:rPr lang="pt-BR" sz="2400" b="0" dirty="0"/>
              <a:t>, contado do data de recebimento da impugnação.</a:t>
            </a:r>
            <a:endParaRPr lang="pt-BR" sz="2400" b="0" dirty="0">
              <a:latin typeface="Bookman Old Style" pitchFamily="18" charset="0"/>
            </a:endParaRPr>
          </a:p>
        </p:txBody>
      </p:sp>
    </p:spTree>
    <p:extLst>
      <p:ext uri="{BB962C8B-B14F-4D97-AF65-F5344CB8AC3E}">
        <p14:creationId xmlns:p14="http://schemas.microsoft.com/office/powerpoint/2010/main" val="290590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2º  A concessão de efeito suspensivo à impugnação é medida excepcional e deverá ser motivada pelo pregoeiro, nos autos do processo de licitação</a:t>
            </a:r>
            <a:r>
              <a:rPr lang="pt-BR" sz="2400" b="0" dirty="0" smtClean="0"/>
              <a:t>.</a:t>
            </a:r>
          </a:p>
          <a:p>
            <a:endParaRPr lang="pt-BR" sz="2400" b="0" dirty="0"/>
          </a:p>
          <a:p>
            <a:r>
              <a:rPr lang="pt-BR" sz="2400" b="0" dirty="0"/>
              <a:t>§ 3º  Acolhida a impugnação contra o edital, será definida e publicada nova data para realização do certame. </a:t>
            </a:r>
          </a:p>
          <a:p>
            <a:endParaRPr lang="pt-BR" sz="2400" b="0" dirty="0">
              <a:latin typeface="Bookman Old Style" pitchFamily="18" charset="0"/>
            </a:endParaRPr>
          </a:p>
        </p:txBody>
      </p:sp>
    </p:spTree>
    <p:extLst>
      <p:ext uri="{BB962C8B-B14F-4D97-AF65-F5344CB8AC3E}">
        <p14:creationId xmlns:p14="http://schemas.microsoft.com/office/powerpoint/2010/main" val="41734544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a:t>DA APRESENTAÇÃO DA PROPOSTA E DOS DOCUMENTOS DE HABILITAÇÃO</a:t>
            </a:r>
          </a:p>
        </p:txBody>
      </p:sp>
      <p:sp>
        <p:nvSpPr>
          <p:cNvPr id="3" name="Espaço Reservado para Conteúdo 2"/>
          <p:cNvSpPr>
            <a:spLocks noGrp="1"/>
          </p:cNvSpPr>
          <p:nvPr>
            <p:ph idx="1"/>
          </p:nvPr>
        </p:nvSpPr>
        <p:spPr/>
        <p:txBody>
          <a:bodyPr>
            <a:normAutofit/>
          </a:bodyPr>
          <a:lstStyle/>
          <a:p>
            <a:r>
              <a:rPr lang="pt-BR" sz="2400" dirty="0" smtClean="0"/>
              <a:t>Prazo</a:t>
            </a:r>
          </a:p>
          <a:p>
            <a:r>
              <a:rPr lang="pt-BR" sz="2400" b="0" dirty="0"/>
              <a:t>Art. 25.  O prazo fixado para a apresentação das propostas e dos documentos de habilitação não será inferior a oito dias úteis, contado da data de publicação do aviso do edital</a:t>
            </a:r>
            <a:r>
              <a:rPr lang="pt-BR" sz="2400" b="0" dirty="0" smtClean="0"/>
              <a:t>.</a:t>
            </a:r>
          </a:p>
          <a:p>
            <a:endParaRPr lang="pt-BR" sz="2400" b="0" dirty="0" smtClean="0"/>
          </a:p>
          <a:p>
            <a:r>
              <a:rPr lang="pt-BR" sz="2400" b="0" dirty="0" smtClean="0">
                <a:latin typeface="Bookman Old Style" pitchFamily="18" charset="0"/>
              </a:rPr>
              <a:t>Nota Prof. Noronha: Veja que Propostas e Documentos são enviados juntos</a:t>
            </a:r>
            <a:endParaRPr lang="pt-BR" sz="2400" b="0" dirty="0">
              <a:latin typeface="Bookman Old Style" pitchFamily="18" charset="0"/>
            </a:endParaRPr>
          </a:p>
        </p:txBody>
      </p:sp>
    </p:spTree>
    <p:extLst>
      <p:ext uri="{BB962C8B-B14F-4D97-AF65-F5344CB8AC3E}">
        <p14:creationId xmlns:p14="http://schemas.microsoft.com/office/powerpoint/2010/main" val="24276149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dirty="0"/>
              <a:t>Apresentação da proposta e dos documentos de habilitação pelo licitante</a:t>
            </a:r>
            <a:endParaRPr lang="pt-BR" sz="2400" b="0" dirty="0"/>
          </a:p>
          <a:p>
            <a:r>
              <a:rPr lang="pt-BR" sz="2400" b="0" dirty="0">
                <a:latin typeface="Bookman Old Style" pitchFamily="18" charset="0"/>
              </a:rPr>
              <a:t>Art. 26.  Após a divulgação do edital no sítio eletrônico, os licitantes encaminharão, exclusivamente por meio do sistema, concomitantemente com os documentos de habilitação exigidos no edital, proposta com a descrição do objeto ofertado e o preço, até a data e o horário estabelecidos para abertura da sessão pública.</a:t>
            </a:r>
          </a:p>
          <a:p>
            <a:endParaRPr lang="pt-BR" sz="2400" dirty="0"/>
          </a:p>
        </p:txBody>
      </p:sp>
    </p:spTree>
    <p:extLst>
      <p:ext uri="{BB962C8B-B14F-4D97-AF65-F5344CB8AC3E}">
        <p14:creationId xmlns:p14="http://schemas.microsoft.com/office/powerpoint/2010/main" val="377566218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t>§ 1º  A etapa de que trata o </a:t>
            </a:r>
            <a:r>
              <a:rPr lang="pt-BR" sz="2400" dirty="0"/>
              <a:t>caput</a:t>
            </a:r>
            <a:r>
              <a:rPr lang="pt-BR" sz="2400" b="0" dirty="0"/>
              <a:t> será encerrada com a abertura da sessão pública</a:t>
            </a:r>
            <a:r>
              <a:rPr lang="pt-BR" sz="2400" b="0" dirty="0" smtClean="0"/>
              <a:t>.</a:t>
            </a:r>
          </a:p>
          <a:p>
            <a:endParaRPr lang="pt-BR" sz="2400" b="0" dirty="0"/>
          </a:p>
          <a:p>
            <a:r>
              <a:rPr lang="pt-BR" sz="2400" b="0" dirty="0"/>
              <a:t>§ 2º  </a:t>
            </a:r>
            <a:r>
              <a:rPr lang="pt-BR" sz="2400" dirty="0"/>
              <a:t>Os licitantes poderão deixar de apresentar os documentos de habilitação que constem do </a:t>
            </a:r>
            <a:r>
              <a:rPr lang="pt-BR" sz="2400" dirty="0" err="1"/>
              <a:t>Sicaf</a:t>
            </a:r>
            <a:r>
              <a:rPr lang="pt-BR" sz="2400" dirty="0"/>
              <a:t> </a:t>
            </a:r>
            <a:r>
              <a:rPr lang="pt-BR" sz="2400" b="0" dirty="0"/>
              <a:t>e de sistemas semelhantes mantidos pelos Estados, pelo Distrito Federal ou pelos Municípios, quando a licitação for realizada por esses entes federativos, assegurado aos demais licitantes o direito de acesso aos dados constantes dos sistemas.</a:t>
            </a:r>
          </a:p>
          <a:p>
            <a:endParaRPr lang="pt-BR" sz="2400" b="0" dirty="0">
              <a:latin typeface="Bookman Old Style" pitchFamily="18" charset="0"/>
            </a:endParaRPr>
          </a:p>
        </p:txBody>
      </p:sp>
    </p:spTree>
    <p:extLst>
      <p:ext uri="{BB962C8B-B14F-4D97-AF65-F5344CB8AC3E}">
        <p14:creationId xmlns:p14="http://schemas.microsoft.com/office/powerpoint/2010/main" val="287022966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3º  O envio da proposta, acompanhada dos documentos de habilitação exigidos no edital, nos termos do disposto no </a:t>
            </a:r>
            <a:r>
              <a:rPr lang="pt-BR" sz="2400" dirty="0"/>
              <a:t>caput</a:t>
            </a:r>
            <a:r>
              <a:rPr lang="pt-BR" sz="2400" b="0" dirty="0"/>
              <a:t>, ocorrerá por meio de chave de acesso e senha.</a:t>
            </a:r>
          </a:p>
          <a:p>
            <a:r>
              <a:rPr lang="pt-BR" sz="2400" b="0" dirty="0"/>
              <a:t>§ 4º  </a:t>
            </a:r>
            <a:r>
              <a:rPr lang="pt-BR" sz="2400" dirty="0"/>
              <a:t>O licitante declarará, em campo próprio do sistema,</a:t>
            </a:r>
            <a:r>
              <a:rPr lang="pt-BR" sz="2400" b="0" dirty="0"/>
              <a:t> o cumprimento dos requisitos para a habilitação e a conformidade de sua proposta com as exigências do edital.</a:t>
            </a:r>
          </a:p>
          <a:p>
            <a:endParaRPr lang="pt-BR" sz="2400" b="0" dirty="0">
              <a:latin typeface="Bookman Old Style" pitchFamily="18" charset="0"/>
            </a:endParaRPr>
          </a:p>
        </p:txBody>
      </p:sp>
    </p:spTree>
    <p:extLst>
      <p:ext uri="{BB962C8B-B14F-4D97-AF65-F5344CB8AC3E}">
        <p14:creationId xmlns:p14="http://schemas.microsoft.com/office/powerpoint/2010/main" val="344889491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XVI</a:t>
            </a:r>
            <a:r>
              <a:rPr lang="pt-BR" sz="2400" b="0" dirty="0">
                <a:latin typeface="Bookman Old Style" pitchFamily="18" charset="0"/>
              </a:rPr>
              <a:t> - para a impressão dos diários oficiais, de formulários padronizados de uso da administração, e de edições técnicas oficiais, bem como para prestação de serviços de informática a pessoa jurídica de direito público interno, por órgãos ou entidades que integrem a Administração Pública, criados para esse fim específico; </a:t>
            </a:r>
            <a:r>
              <a:rPr lang="pt-BR" sz="2400" dirty="0">
                <a:latin typeface="Bookman Old Style" pitchFamily="18" charset="0"/>
              </a:rPr>
              <a:t>   </a:t>
            </a:r>
          </a:p>
        </p:txBody>
      </p:sp>
    </p:spTree>
    <p:extLst>
      <p:ext uri="{BB962C8B-B14F-4D97-AF65-F5344CB8AC3E}">
        <p14:creationId xmlns:p14="http://schemas.microsoft.com/office/powerpoint/2010/main" val="882135404"/>
      </p:ext>
    </p:extLst>
  </p:cSld>
  <p:clrMapOvr>
    <a:masterClrMapping/>
  </p:clrMapOvr>
  <p:transition spd="slow">
    <p:wipe/>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5º  </a:t>
            </a:r>
            <a:r>
              <a:rPr lang="pt-BR" sz="2400" dirty="0"/>
              <a:t>A falsidade da declaração </a:t>
            </a:r>
            <a:r>
              <a:rPr lang="pt-BR" sz="2400" b="0" dirty="0"/>
              <a:t>de que trata o § 4º sujeitará o licitante às sanções previstas neste Decreto.</a:t>
            </a:r>
          </a:p>
          <a:p>
            <a:r>
              <a:rPr lang="pt-BR" sz="2400" b="0" dirty="0"/>
              <a:t>§ 6º  </a:t>
            </a:r>
            <a:r>
              <a:rPr lang="pt-BR" sz="2400" dirty="0"/>
              <a:t>Os licitantes poderão retirar ou substituir a proposta e os documentos de habilitação </a:t>
            </a:r>
            <a:r>
              <a:rPr lang="pt-BR" sz="2400" b="0" dirty="0"/>
              <a:t>anteriormente inseridos no sistema, até a abertura da sessão pública.</a:t>
            </a:r>
          </a:p>
          <a:p>
            <a:endParaRPr lang="pt-BR" sz="2400" b="0" dirty="0">
              <a:latin typeface="Bookman Old Style" pitchFamily="18" charset="0"/>
            </a:endParaRPr>
          </a:p>
        </p:txBody>
      </p:sp>
    </p:spTree>
    <p:extLst>
      <p:ext uri="{BB962C8B-B14F-4D97-AF65-F5344CB8AC3E}">
        <p14:creationId xmlns:p14="http://schemas.microsoft.com/office/powerpoint/2010/main" val="2571902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t>§ 7º  Na etapa de apresentação da proposta e dos documentos de habilitação pelo licitante, observado o disposto no </a:t>
            </a:r>
            <a:r>
              <a:rPr lang="pt-BR" sz="2400" dirty="0"/>
              <a:t>caput</a:t>
            </a:r>
            <a:r>
              <a:rPr lang="pt-BR" sz="2400" b="0" dirty="0"/>
              <a:t>, </a:t>
            </a:r>
            <a:r>
              <a:rPr lang="pt-BR" sz="2400" dirty="0"/>
              <a:t>não haverá ordem de classificação das propostas</a:t>
            </a:r>
            <a:r>
              <a:rPr lang="pt-BR" sz="2400" b="0" dirty="0"/>
              <a:t>, o que ocorrerá somente após os procedimentos de que trata o Capítulo </a:t>
            </a:r>
            <a:r>
              <a:rPr lang="pt-BR" sz="2400" b="0" dirty="0" smtClean="0"/>
              <a:t>IX (Do Julgamento).</a:t>
            </a:r>
            <a:endParaRPr lang="pt-BR" sz="2400" b="0" dirty="0"/>
          </a:p>
          <a:p>
            <a:r>
              <a:rPr lang="pt-BR" sz="2400" b="0" dirty="0"/>
              <a:t>§ 8º  Os documentos que compõem a proposta e a habilitação do licitante melhor classificado somente serão disponibilizados para avaliação do pregoeiro e para acesso público após o encerramento do envio de lances.</a:t>
            </a:r>
          </a:p>
          <a:p>
            <a:endParaRPr lang="pt-BR" sz="2400" b="0" dirty="0">
              <a:latin typeface="Bookman Old Style" pitchFamily="18" charset="0"/>
            </a:endParaRPr>
          </a:p>
        </p:txBody>
      </p:sp>
    </p:spTree>
    <p:extLst>
      <p:ext uri="{BB962C8B-B14F-4D97-AF65-F5344CB8AC3E}">
        <p14:creationId xmlns:p14="http://schemas.microsoft.com/office/powerpoint/2010/main" val="18819510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a:t>§ 9º  Os documentos complementares à proposta e à habilitação, quando necessários à confirmação daqueles exigidos no edital e já apresentados, serão encaminhados pelo licitante melhor classificado após o encerramento do envio de lances, observado o prazo de que trata o § 2º do art. 38. </a:t>
            </a:r>
            <a:endParaRPr lang="pt-BR" sz="2400" b="0" dirty="0" smtClean="0"/>
          </a:p>
          <a:p>
            <a:r>
              <a:rPr lang="pt-BR" sz="1400" b="0" i="1" dirty="0"/>
              <a:t>§ 2º  O instrumento convocatório deverá estabelecer prazo de, no mínimo, duas horas, contado da solicitação do pregoeiro no sistema, para envio da proposta e, se necessário, dos documentos complementares, adequada ao último lance ofertado após a negociação de que trata o </a:t>
            </a:r>
            <a:r>
              <a:rPr lang="pt-BR" sz="1400" i="1" dirty="0"/>
              <a:t>caput</a:t>
            </a:r>
            <a:r>
              <a:rPr lang="pt-BR" sz="1400" b="0" i="1" dirty="0"/>
              <a:t>.</a:t>
            </a:r>
            <a:endParaRPr lang="pt-BR" sz="1400" b="0" i="1" dirty="0">
              <a:latin typeface="Bookman Old Style" pitchFamily="18" charset="0"/>
            </a:endParaRPr>
          </a:p>
        </p:txBody>
      </p:sp>
    </p:spTree>
    <p:extLst>
      <p:ext uri="{BB962C8B-B14F-4D97-AF65-F5344CB8AC3E}">
        <p14:creationId xmlns:p14="http://schemas.microsoft.com/office/powerpoint/2010/main" val="39693889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a:t>DA ABERTURA DA SESSÃO PÚBLICA E DO ENVIO DE LANCES</a:t>
            </a:r>
          </a:p>
        </p:txBody>
      </p:sp>
      <p:sp>
        <p:nvSpPr>
          <p:cNvPr id="3" name="Espaço Reservado para Conteúdo 2"/>
          <p:cNvSpPr>
            <a:spLocks noGrp="1"/>
          </p:cNvSpPr>
          <p:nvPr>
            <p:ph idx="1"/>
          </p:nvPr>
        </p:nvSpPr>
        <p:spPr/>
        <p:txBody>
          <a:bodyPr>
            <a:normAutofit fontScale="92500"/>
          </a:bodyPr>
          <a:lstStyle/>
          <a:p>
            <a:r>
              <a:rPr lang="pt-BR" sz="2400" dirty="0"/>
              <a:t>Horário de </a:t>
            </a:r>
            <a:r>
              <a:rPr lang="pt-BR" sz="2400" dirty="0" smtClean="0"/>
              <a:t>abertura</a:t>
            </a:r>
          </a:p>
          <a:p>
            <a:r>
              <a:rPr lang="pt-BR" sz="2400" b="0" dirty="0"/>
              <a:t>Art. 27.  A partir do horário previsto no edital, a sessão pública na internet será aberta pelo pregoeiro com a utilização de sua chave de acesso e senha.</a:t>
            </a:r>
          </a:p>
          <a:p>
            <a:r>
              <a:rPr lang="pt-BR" sz="2400" b="0" dirty="0"/>
              <a:t>§ 1º  Os licitantes poderão participar da sessão pública na internet, </a:t>
            </a:r>
            <a:r>
              <a:rPr lang="pt-BR" sz="2400" b="0" i="1" u="sng" dirty="0"/>
              <a:t>mediante a  utilização de sua chave de acesso e senha.</a:t>
            </a:r>
          </a:p>
          <a:p>
            <a:r>
              <a:rPr lang="pt-BR" sz="2400" b="0" dirty="0"/>
              <a:t>§ 2º  O sistema disponibilizará campo próprio para troca de mensagens entre o pregoeiro e os licitantes.</a:t>
            </a:r>
          </a:p>
          <a:p>
            <a:endParaRPr lang="pt-BR" sz="2400" b="0" dirty="0">
              <a:latin typeface="Bookman Old Style" pitchFamily="18" charset="0"/>
            </a:endParaRPr>
          </a:p>
        </p:txBody>
      </p:sp>
    </p:spTree>
    <p:extLst>
      <p:ext uri="{BB962C8B-B14F-4D97-AF65-F5344CB8AC3E}">
        <p14:creationId xmlns:p14="http://schemas.microsoft.com/office/powerpoint/2010/main" val="18099993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400" dirty="0"/>
              <a:t>Conformidade das </a:t>
            </a:r>
            <a:r>
              <a:rPr lang="pt-BR" sz="2400" dirty="0" smtClean="0"/>
              <a:t>propostas</a:t>
            </a:r>
          </a:p>
          <a:p>
            <a:r>
              <a:rPr lang="pt-BR" sz="2600" b="0" dirty="0">
                <a:latin typeface="Bookman Old Style" pitchFamily="18" charset="0"/>
              </a:rPr>
              <a:t>Art. 28.  O pregoeiro verificará as propostas apresentadas e desclassificará aquelas que não estejam em conformidade com os requisitos estabelecidos no edital.</a:t>
            </a:r>
          </a:p>
          <a:p>
            <a:endParaRPr lang="pt-BR" sz="2600" b="0" dirty="0">
              <a:latin typeface="Bookman Old Style" pitchFamily="18" charset="0"/>
            </a:endParaRPr>
          </a:p>
          <a:p>
            <a:r>
              <a:rPr lang="pt-BR" sz="2600" b="0" dirty="0">
                <a:latin typeface="Bookman Old Style" pitchFamily="18" charset="0"/>
              </a:rPr>
              <a:t>Parágrafo único.  </a:t>
            </a:r>
            <a:r>
              <a:rPr lang="pt-BR" sz="2600" dirty="0">
                <a:latin typeface="Bookman Old Style" pitchFamily="18" charset="0"/>
              </a:rPr>
              <a:t>A desclassificação da proposta será fundamentada e registrada no sistema</a:t>
            </a:r>
            <a:r>
              <a:rPr lang="pt-BR" sz="2600" b="0" dirty="0">
                <a:latin typeface="Bookman Old Style" pitchFamily="18" charset="0"/>
              </a:rPr>
              <a:t>, acompanhado em tempo real por todos os participantes.</a:t>
            </a:r>
          </a:p>
        </p:txBody>
      </p:sp>
    </p:spTree>
    <p:extLst>
      <p:ext uri="{BB962C8B-B14F-4D97-AF65-F5344CB8AC3E}">
        <p14:creationId xmlns:p14="http://schemas.microsoft.com/office/powerpoint/2010/main" val="22783453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t>Ordenação e classificação das </a:t>
            </a:r>
            <a:r>
              <a:rPr lang="pt-BR" sz="2400" dirty="0" smtClean="0"/>
              <a:t>propostas</a:t>
            </a:r>
          </a:p>
          <a:p>
            <a:r>
              <a:rPr lang="pt-BR" sz="2400" b="0" dirty="0"/>
              <a:t>Art. 29.  O sistema ordenará automaticamente as propostas classificadas pelo pregoeiro.</a:t>
            </a:r>
          </a:p>
          <a:p>
            <a:r>
              <a:rPr lang="pt-BR" sz="2400" b="0" dirty="0"/>
              <a:t>Parágrafo único.  Somente as propostas classificadas pelo pregoeiro participarão da etapa de envio de lances.</a:t>
            </a:r>
          </a:p>
          <a:p>
            <a:endParaRPr lang="pt-BR" sz="2400" b="0" dirty="0">
              <a:latin typeface="Bookman Old Style" pitchFamily="18" charset="0"/>
            </a:endParaRPr>
          </a:p>
        </p:txBody>
      </p:sp>
    </p:spTree>
    <p:extLst>
      <p:ext uri="{BB962C8B-B14F-4D97-AF65-F5344CB8AC3E}">
        <p14:creationId xmlns:p14="http://schemas.microsoft.com/office/powerpoint/2010/main" val="12570308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t>Início da fase </a:t>
            </a:r>
            <a:r>
              <a:rPr lang="pt-BR" sz="2400" dirty="0" smtClean="0"/>
              <a:t>competitiva</a:t>
            </a:r>
          </a:p>
          <a:p>
            <a:r>
              <a:rPr lang="pt-BR" sz="2400" b="0" dirty="0"/>
              <a:t>Art. 30.  Classificadas as propostas, o pregoeiro dará início à fase competitiva, oportunidade em que os licitantes poderão encaminhar lances exclusivamente por meio do sistema eletrônico.</a:t>
            </a:r>
          </a:p>
          <a:p>
            <a:r>
              <a:rPr lang="pt-BR" sz="2400" b="0" dirty="0"/>
              <a:t>§ 1º  O licitante será imediatamente informado do recebimento do lance e do valor consignado no registro.</a:t>
            </a:r>
          </a:p>
          <a:p>
            <a:endParaRPr lang="pt-BR" sz="2400" b="0" dirty="0">
              <a:latin typeface="Bookman Old Style" pitchFamily="18" charset="0"/>
            </a:endParaRPr>
          </a:p>
        </p:txBody>
      </p:sp>
    </p:spTree>
    <p:extLst>
      <p:ext uri="{BB962C8B-B14F-4D97-AF65-F5344CB8AC3E}">
        <p14:creationId xmlns:p14="http://schemas.microsoft.com/office/powerpoint/2010/main" val="285670919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2º  Os licitantes poderão oferecer lances sucessivos, observados o horário fixado para abertura da sessão pública e as regras estabelecidas no edital.</a:t>
            </a:r>
          </a:p>
          <a:p>
            <a:endParaRPr lang="pt-BR" sz="2400" b="0" dirty="0">
              <a:latin typeface="Bookman Old Style" pitchFamily="18" charset="0"/>
            </a:endParaRPr>
          </a:p>
        </p:txBody>
      </p:sp>
    </p:spTree>
    <p:extLst>
      <p:ext uri="{BB962C8B-B14F-4D97-AF65-F5344CB8AC3E}">
        <p14:creationId xmlns:p14="http://schemas.microsoft.com/office/powerpoint/2010/main" val="1947679618"/>
      </p:ext>
    </p:extLst>
  </p:cSld>
  <p:clrMapOvr>
    <a:masterClrMapping/>
  </p:clrMapOvr>
  <p:transition spd="slow">
    <p:push dir="u"/>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3º  O licitante somente poderá oferecer valor inferior ou maior percentual de desconto ao último lance por ele ofertado e registrado pelo sistema, observado, quando houver, o intervalo mínimo de diferença de valores ou de percentuais entre os lances, que incidirá tanto em relação aos lances intermediários quanto em relação ao lance que cobrir a melhor oferta.</a:t>
            </a:r>
          </a:p>
          <a:p>
            <a:endParaRPr lang="pt-BR" sz="2400" b="0" dirty="0">
              <a:latin typeface="Bookman Old Style" pitchFamily="18" charset="0"/>
            </a:endParaRPr>
          </a:p>
        </p:txBody>
      </p:sp>
    </p:spTree>
    <p:extLst>
      <p:ext uri="{BB962C8B-B14F-4D97-AF65-F5344CB8AC3E}">
        <p14:creationId xmlns:p14="http://schemas.microsoft.com/office/powerpoint/2010/main" val="623155396"/>
      </p:ext>
    </p:extLst>
  </p:cSld>
  <p:clrMapOvr>
    <a:masterClrMapping/>
  </p:clrMapOvr>
  <p:transition spd="slow">
    <p:wipe/>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4º  Não serão aceitos dois ou mais lances iguais e prevalecerá aquele que for recebido e registrado primeiro.</a:t>
            </a:r>
          </a:p>
          <a:p>
            <a:r>
              <a:rPr lang="pt-BR" sz="2400" b="0" dirty="0"/>
              <a:t>§ 5º  Durante a sessão pública, os licitantes serão informados, em tempo real, do valor do menor lance registrado, vedada a identificação do licitante.</a:t>
            </a:r>
          </a:p>
          <a:p>
            <a:endParaRPr lang="pt-BR" sz="2400" b="0" dirty="0">
              <a:latin typeface="Bookman Old Style" pitchFamily="18" charset="0"/>
            </a:endParaRPr>
          </a:p>
        </p:txBody>
      </p:sp>
    </p:spTree>
    <p:extLst>
      <p:ext uri="{BB962C8B-B14F-4D97-AF65-F5344CB8AC3E}">
        <p14:creationId xmlns:p14="http://schemas.microsoft.com/office/powerpoint/2010/main" val="28494606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XVII</a:t>
            </a:r>
            <a:r>
              <a:rPr lang="pt-BR" sz="2400" b="0" dirty="0">
                <a:latin typeface="Bookman Old Style" pitchFamily="18" charset="0"/>
              </a:rPr>
              <a:t> - para a aquisição de componentes ou peças de origem nacional ou estrangeira, necessários à manutenção de equipamentos durante o período de garantia técnica, junto ao fornecedor original desses equipamentos, quando tal condição de exclusividade for indispensável para a vigência da garantia; </a:t>
            </a:r>
          </a:p>
        </p:txBody>
      </p:sp>
    </p:spTree>
    <p:extLst>
      <p:ext uri="{BB962C8B-B14F-4D97-AF65-F5344CB8AC3E}">
        <p14:creationId xmlns:p14="http://schemas.microsoft.com/office/powerpoint/2010/main" val="25568789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t>Modos de </a:t>
            </a:r>
            <a:r>
              <a:rPr lang="pt-BR" sz="2400" dirty="0" smtClean="0"/>
              <a:t>disputa</a:t>
            </a:r>
          </a:p>
          <a:p>
            <a:r>
              <a:rPr lang="pt-BR" sz="2400" b="0" dirty="0"/>
              <a:t>Art. 31.  Serão adotados para o envio de lances no pregão eletrônico os seguintes modos de disputa</a:t>
            </a:r>
            <a:r>
              <a:rPr lang="pt-BR" sz="2400" b="0" dirty="0" smtClean="0"/>
              <a:t>:</a:t>
            </a:r>
          </a:p>
          <a:p>
            <a:endParaRPr lang="pt-BR" sz="2400" b="0" dirty="0"/>
          </a:p>
          <a:p>
            <a:r>
              <a:rPr lang="pt-BR" sz="2400" b="0" dirty="0"/>
              <a:t>I - aberto - os licitantes apresentarão lances públicos e sucessivos, com prorrogações, conforme o critério de julgamento adotado no edital; ou</a:t>
            </a:r>
          </a:p>
          <a:p>
            <a:endParaRPr lang="pt-BR" sz="2400" dirty="0"/>
          </a:p>
        </p:txBody>
      </p:sp>
    </p:spTree>
    <p:extLst>
      <p:ext uri="{BB962C8B-B14F-4D97-AF65-F5344CB8AC3E}">
        <p14:creationId xmlns:p14="http://schemas.microsoft.com/office/powerpoint/2010/main" val="24280655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sz="2400" b="0" dirty="0" smtClean="0"/>
          </a:p>
          <a:p>
            <a:r>
              <a:rPr lang="pt-BR" sz="2400" b="0" dirty="0" smtClean="0"/>
              <a:t>II </a:t>
            </a:r>
            <a:r>
              <a:rPr lang="pt-BR" sz="2400" b="0" dirty="0"/>
              <a:t>- aberto e fechado - os licitantes apresentarão lances públicos e sucessivos, com lance final e fechado, conforme o critério de julgamento adotado no edital.</a:t>
            </a:r>
          </a:p>
          <a:p>
            <a:endParaRPr lang="pt-BR" sz="2400" b="0" dirty="0" smtClean="0">
              <a:latin typeface="Bookman Old Style" pitchFamily="18" charset="0"/>
            </a:endParaRPr>
          </a:p>
        </p:txBody>
      </p:sp>
    </p:spTree>
    <p:extLst>
      <p:ext uri="{BB962C8B-B14F-4D97-AF65-F5344CB8AC3E}">
        <p14:creationId xmlns:p14="http://schemas.microsoft.com/office/powerpoint/2010/main" val="3691946871"/>
      </p:ext>
    </p:extLst>
  </p:cSld>
  <p:clrMapOvr>
    <a:masterClrMapping/>
  </p:clrMapOvr>
  <p:transition spd="slow">
    <p:pull/>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Parágrafo único.  No modo de disputa aberto, </a:t>
            </a:r>
            <a:r>
              <a:rPr lang="pt-BR" sz="2400" dirty="0"/>
              <a:t>o edital preverá intervalo mínimo de diferença de valores ou de percentuais entre os lances</a:t>
            </a:r>
            <a:r>
              <a:rPr lang="pt-BR" sz="2400" b="0" dirty="0"/>
              <a:t>, que incidirá tanto em relação aos lances intermediários quanto em relação ao lance que cobrir a melhor oferta.</a:t>
            </a:r>
            <a:endParaRPr lang="pt-BR" sz="2400" b="0" dirty="0">
              <a:latin typeface="Bookman Old Style" pitchFamily="18" charset="0"/>
            </a:endParaRPr>
          </a:p>
        </p:txBody>
      </p:sp>
    </p:spTree>
    <p:extLst>
      <p:ext uri="{BB962C8B-B14F-4D97-AF65-F5344CB8AC3E}">
        <p14:creationId xmlns:p14="http://schemas.microsoft.com/office/powerpoint/2010/main" val="134149440"/>
      </p:ext>
    </p:extLst>
  </p:cSld>
  <p:clrMapOvr>
    <a:masterClrMapping/>
  </p:clrMapOvr>
  <p:transition spd="slow">
    <p:push dir="u"/>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Modo de disputa aberto</a:t>
            </a:r>
            <a:endParaRPr lang="pt-BR" dirty="0"/>
          </a:p>
        </p:txBody>
      </p:sp>
      <p:sp>
        <p:nvSpPr>
          <p:cNvPr id="3" name="Espaço Reservado para Conteúdo 2"/>
          <p:cNvSpPr>
            <a:spLocks noGrp="1"/>
          </p:cNvSpPr>
          <p:nvPr>
            <p:ph idx="1"/>
          </p:nvPr>
        </p:nvSpPr>
        <p:spPr/>
        <p:txBody>
          <a:bodyPr>
            <a:normAutofit/>
          </a:bodyPr>
          <a:lstStyle/>
          <a:p>
            <a:endParaRPr lang="pt-BR" sz="2400" b="0" dirty="0" smtClean="0">
              <a:latin typeface="Bookman Old Style" pitchFamily="18" charset="0"/>
            </a:endParaRPr>
          </a:p>
          <a:p>
            <a:r>
              <a:rPr lang="pt-BR" sz="2400" b="0" dirty="0"/>
              <a:t>Art. 32.  No modo de disputa aberto, de que trata o inciso I do </a:t>
            </a:r>
            <a:r>
              <a:rPr lang="pt-BR" sz="2400" dirty="0"/>
              <a:t>caput</a:t>
            </a:r>
            <a:r>
              <a:rPr lang="pt-BR" sz="2400" b="0" dirty="0"/>
              <a:t> do art. 31, </a:t>
            </a:r>
            <a:r>
              <a:rPr lang="pt-BR" sz="2400" u="sng" dirty="0"/>
              <a:t>a etapa de envio de lances na sessão pública durará dez minutos e, após isso, </a:t>
            </a:r>
            <a:r>
              <a:rPr lang="pt-BR" sz="2400" b="0" dirty="0"/>
              <a:t>será prorrogada automaticamente pelo sistema quando houver lance ofertado </a:t>
            </a:r>
            <a:r>
              <a:rPr lang="pt-BR" sz="2400" dirty="0"/>
              <a:t>nos últimos dois minutos </a:t>
            </a:r>
            <a:r>
              <a:rPr lang="pt-BR" sz="2400" b="0" dirty="0"/>
              <a:t>do período de duração da sessão pública.</a:t>
            </a:r>
            <a:endParaRPr lang="pt-BR" sz="2400" b="0" dirty="0">
              <a:latin typeface="Bookman Old Style" pitchFamily="18" charset="0"/>
            </a:endParaRPr>
          </a:p>
        </p:txBody>
      </p:sp>
    </p:spTree>
    <p:extLst>
      <p:ext uri="{BB962C8B-B14F-4D97-AF65-F5344CB8AC3E}">
        <p14:creationId xmlns:p14="http://schemas.microsoft.com/office/powerpoint/2010/main" val="74648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1º  A prorrogação automática da etapa de envio de lances, de que trata o </a:t>
            </a:r>
            <a:r>
              <a:rPr lang="pt-BR" sz="2400" dirty="0"/>
              <a:t>caput</a:t>
            </a:r>
            <a:r>
              <a:rPr lang="pt-BR" sz="2400" b="0" dirty="0"/>
              <a:t>, será de dois minutos e ocorrerá sucessivamente sempre que houver lances enviados nesse período de prorrogação, inclusive quando se tratar de lances intermediários.</a:t>
            </a:r>
          </a:p>
          <a:p>
            <a:r>
              <a:rPr lang="pt-BR" sz="2400" b="0" dirty="0"/>
              <a:t>§ 2º  Na hipótese de </a:t>
            </a:r>
            <a:r>
              <a:rPr lang="pt-BR" sz="2400" dirty="0"/>
              <a:t>não haver novos lances </a:t>
            </a:r>
            <a:r>
              <a:rPr lang="pt-BR" sz="2400" b="0" dirty="0"/>
              <a:t>na forma estabelecida no </a:t>
            </a:r>
            <a:r>
              <a:rPr lang="pt-BR" sz="2400" dirty="0"/>
              <a:t>caput </a:t>
            </a:r>
            <a:r>
              <a:rPr lang="pt-BR" sz="2400" b="0" dirty="0"/>
              <a:t>e no § 1º, </a:t>
            </a:r>
            <a:r>
              <a:rPr lang="pt-BR" sz="2400" dirty="0"/>
              <a:t>a sessão pública será encerrada automaticamente.</a:t>
            </a:r>
          </a:p>
          <a:p>
            <a:endParaRPr lang="pt-BR" sz="2400" b="0" dirty="0">
              <a:latin typeface="Bookman Old Style" pitchFamily="18" charset="0"/>
            </a:endParaRPr>
          </a:p>
        </p:txBody>
      </p:sp>
    </p:spTree>
    <p:extLst>
      <p:ext uri="{BB962C8B-B14F-4D97-AF65-F5344CB8AC3E}">
        <p14:creationId xmlns:p14="http://schemas.microsoft.com/office/powerpoint/2010/main" val="243428433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3º  Encerrada a sessão pública </a:t>
            </a:r>
            <a:r>
              <a:rPr lang="pt-BR" sz="2400" dirty="0"/>
              <a:t>sem prorrogação automática pelo sistema</a:t>
            </a:r>
            <a:r>
              <a:rPr lang="pt-BR" sz="2400" b="0" dirty="0"/>
              <a:t>, nos termos do disposto no § 1º, </a:t>
            </a:r>
            <a:r>
              <a:rPr lang="pt-BR" sz="2400" dirty="0"/>
              <a:t>o pregoeiro poderá</a:t>
            </a:r>
            <a:r>
              <a:rPr lang="pt-BR" sz="2400" b="0" dirty="0"/>
              <a:t>, assessorado pela equipe de apoio, </a:t>
            </a:r>
            <a:r>
              <a:rPr lang="pt-BR" sz="2400" dirty="0"/>
              <a:t>admitir o reinício da etapa de envio de lances</a:t>
            </a:r>
            <a:r>
              <a:rPr lang="pt-BR" sz="2400" b="0" dirty="0"/>
              <a:t>, em prol da consecução do melhor preço disposto no parágrafo único do art. 7º, mediante </a:t>
            </a:r>
            <a:r>
              <a:rPr lang="pt-BR" sz="2400" b="0" dirty="0" smtClean="0"/>
              <a:t>justificativa. </a:t>
            </a:r>
            <a:r>
              <a:rPr lang="pt-BR" sz="1800" b="0" dirty="0" smtClean="0"/>
              <a:t>(Menor Preço ou Maior Desconto).</a:t>
            </a:r>
            <a:endParaRPr lang="pt-BR" sz="1800" b="0" dirty="0">
              <a:latin typeface="Bookman Old Style" pitchFamily="18" charset="0"/>
            </a:endParaRPr>
          </a:p>
        </p:txBody>
      </p:sp>
    </p:spTree>
    <p:extLst>
      <p:ext uri="{BB962C8B-B14F-4D97-AF65-F5344CB8AC3E}">
        <p14:creationId xmlns:p14="http://schemas.microsoft.com/office/powerpoint/2010/main" val="12940419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Modo de disputa aberto e fechado</a:t>
            </a:r>
            <a:endParaRPr lang="pt-BR" dirty="0"/>
          </a:p>
        </p:txBody>
      </p:sp>
      <p:sp>
        <p:nvSpPr>
          <p:cNvPr id="3" name="Espaço Reservado para Conteúdo 2"/>
          <p:cNvSpPr>
            <a:spLocks noGrp="1"/>
          </p:cNvSpPr>
          <p:nvPr>
            <p:ph idx="1"/>
          </p:nvPr>
        </p:nvSpPr>
        <p:spPr/>
        <p:txBody>
          <a:bodyPr>
            <a:normAutofit/>
          </a:bodyPr>
          <a:lstStyle/>
          <a:p>
            <a:r>
              <a:rPr lang="pt-BR" sz="2400" b="0" dirty="0"/>
              <a:t>Art. 33.  No modo de disputa aberto e fechado, de que trata o inciso II do </a:t>
            </a:r>
            <a:r>
              <a:rPr lang="pt-BR" sz="2400" dirty="0"/>
              <a:t>caput</a:t>
            </a:r>
            <a:r>
              <a:rPr lang="pt-BR" sz="2400" b="0" dirty="0"/>
              <a:t> do art. 31, </a:t>
            </a:r>
            <a:r>
              <a:rPr lang="pt-BR" sz="2400" dirty="0"/>
              <a:t>a etapa de envio de lances da sessão pública terá duração de quinze minutos.</a:t>
            </a:r>
          </a:p>
          <a:p>
            <a:r>
              <a:rPr lang="pt-BR" sz="2400" b="0" dirty="0"/>
              <a:t>§ 1º  Encerrado o prazo previsto no </a:t>
            </a:r>
            <a:r>
              <a:rPr lang="pt-BR" sz="2400" dirty="0"/>
              <a:t>caput</a:t>
            </a:r>
            <a:r>
              <a:rPr lang="pt-BR" sz="2400" b="0" dirty="0"/>
              <a:t>, o sistema encaminhará o aviso de fechamento iminente dos lances e, </a:t>
            </a:r>
            <a:r>
              <a:rPr lang="pt-BR" sz="2400" dirty="0"/>
              <a:t>transcorrido o período de até dez minutos, aleatoriamente </a:t>
            </a:r>
            <a:r>
              <a:rPr lang="pt-BR" sz="2400" b="0" dirty="0"/>
              <a:t>determinado, a recepção de lances será automaticamente encerrada.</a:t>
            </a:r>
          </a:p>
          <a:p>
            <a:endParaRPr lang="pt-BR" sz="2400" b="0" dirty="0">
              <a:latin typeface="Bookman Old Style" pitchFamily="18" charset="0"/>
            </a:endParaRPr>
          </a:p>
        </p:txBody>
      </p:sp>
    </p:spTree>
    <p:extLst>
      <p:ext uri="{BB962C8B-B14F-4D97-AF65-F5344CB8AC3E}">
        <p14:creationId xmlns:p14="http://schemas.microsoft.com/office/powerpoint/2010/main" val="3724069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2º  Encerrado o prazo de que trata o § 1º, o sistema abrirá a oportunidade para que </a:t>
            </a:r>
            <a:r>
              <a:rPr lang="pt-BR" sz="2400" b="0" u="sng" dirty="0"/>
              <a:t>o autor da oferta de valor mais baixo e os autores das ofertas com valores até dez por cento superiores àquela </a:t>
            </a:r>
            <a:r>
              <a:rPr lang="pt-BR" sz="2400" b="0" dirty="0"/>
              <a:t>possam ofertar um lance final e fechado em até cinco minutos, </a:t>
            </a:r>
            <a:r>
              <a:rPr lang="pt-BR" sz="2400" dirty="0"/>
              <a:t>que será sigiloso </a:t>
            </a:r>
            <a:r>
              <a:rPr lang="pt-BR" sz="2400" b="0" dirty="0"/>
              <a:t>até o encerramento deste prazo.</a:t>
            </a:r>
            <a:endParaRPr lang="pt-BR" sz="2400" b="0" dirty="0">
              <a:latin typeface="Bookman Old Style" pitchFamily="18" charset="0"/>
            </a:endParaRPr>
          </a:p>
        </p:txBody>
      </p:sp>
    </p:spTree>
    <p:extLst>
      <p:ext uri="{BB962C8B-B14F-4D97-AF65-F5344CB8AC3E}">
        <p14:creationId xmlns:p14="http://schemas.microsoft.com/office/powerpoint/2010/main" val="3955070470"/>
      </p:ext>
    </p:extLst>
  </p:cSld>
  <p:clrMapOvr>
    <a:masterClrMapping/>
  </p:clrMapOvr>
  <p:transition spd="slow">
    <p:pull/>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a:t>§ 3º  Na ausência de, no mínimo, três ofertas nas condições de que trata o § 2º, os autores dos melhores lances subsequentes, na ordem de classificação, </a:t>
            </a:r>
            <a:r>
              <a:rPr lang="pt-BR" sz="2400" dirty="0"/>
              <a:t>até o máximo de três, poderão oferecer um lance final e fechado em até cinco minutos,</a:t>
            </a:r>
            <a:r>
              <a:rPr lang="pt-BR" sz="2400" b="0" dirty="0"/>
              <a:t> que será sigiloso até o encerramento do prazo.</a:t>
            </a:r>
          </a:p>
          <a:p>
            <a:r>
              <a:rPr lang="pt-BR" sz="2400" b="0" dirty="0"/>
              <a:t>§ 4º  Encerrados os prazos estabelecidos nos § 2º e § 3º, o sistema ordenará os lances em ordem crescente de </a:t>
            </a:r>
            <a:r>
              <a:rPr lang="pt-BR" sz="2400" b="0" dirty="0" err="1"/>
              <a:t>vantajosidade</a:t>
            </a:r>
            <a:r>
              <a:rPr lang="pt-BR" sz="2400" b="0" dirty="0"/>
              <a:t>.</a:t>
            </a:r>
          </a:p>
          <a:p>
            <a:endParaRPr lang="pt-BR" sz="2400" b="0" dirty="0">
              <a:latin typeface="Bookman Old Style" pitchFamily="18" charset="0"/>
            </a:endParaRPr>
          </a:p>
        </p:txBody>
      </p:sp>
    </p:spTree>
    <p:extLst>
      <p:ext uri="{BB962C8B-B14F-4D97-AF65-F5344CB8AC3E}">
        <p14:creationId xmlns:p14="http://schemas.microsoft.com/office/powerpoint/2010/main" val="4313655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5º  </a:t>
            </a:r>
            <a:r>
              <a:rPr lang="pt-BR" sz="2400" dirty="0"/>
              <a:t>Na ausência de lance final e fechado </a:t>
            </a:r>
            <a:r>
              <a:rPr lang="pt-BR" sz="2400" b="0" dirty="0"/>
              <a:t>classificado nos termos dos § 2º e § 3º, haverá o reinício da </a:t>
            </a:r>
            <a:r>
              <a:rPr lang="pt-BR" sz="2400" b="0" u="sng" dirty="0"/>
              <a:t>etapa fechada para que os demais licitantes, até o máximo de três, na ordem de classificação, possam ofertar um lance final e fechado em até cinco minutos</a:t>
            </a:r>
            <a:r>
              <a:rPr lang="pt-BR" sz="2400" b="0" dirty="0"/>
              <a:t>, que será sigiloso até o encerramento deste prazo, observado, após esta etapa, o disposto no § 4º.</a:t>
            </a:r>
            <a:endParaRPr lang="pt-BR" sz="2400" b="0" dirty="0">
              <a:latin typeface="Bookman Old Style" pitchFamily="18" charset="0"/>
            </a:endParaRPr>
          </a:p>
        </p:txBody>
      </p:sp>
    </p:spTree>
    <p:extLst>
      <p:ext uri="{BB962C8B-B14F-4D97-AF65-F5344CB8AC3E}">
        <p14:creationId xmlns:p14="http://schemas.microsoft.com/office/powerpoint/2010/main" val="256048124"/>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 </a:t>
            </a:r>
            <a:r>
              <a:rPr lang="pt-BR" sz="2400" b="0" dirty="0">
                <a:latin typeface="Bookman Old Style" pitchFamily="18" charset="0"/>
              </a:rPr>
              <a:t>1</a:t>
            </a:r>
            <a:r>
              <a:rPr lang="pt-BR" sz="2400" b="0" u="sng" baseline="30000" dirty="0">
                <a:latin typeface="Bookman Old Style" pitchFamily="18" charset="0"/>
              </a:rPr>
              <a:t>o</a:t>
            </a:r>
            <a:r>
              <a:rPr lang="pt-BR" sz="2400" b="0" dirty="0">
                <a:latin typeface="Bookman Old Style" pitchFamily="18" charset="0"/>
              </a:rPr>
              <a:t>  Os percentuais referidos nos incisos I e II do caput deste artigo serão 20% (vinte por cento) para compras, obras e serviços contratados por consórcios públicos, sociedade de economia mista, empresa pública e por autarquia ou fundação qualificadas, na forma da lei, como Agências Executivas.   </a:t>
            </a:r>
          </a:p>
        </p:txBody>
      </p:sp>
    </p:spTree>
    <p:extLst>
      <p:ext uri="{BB962C8B-B14F-4D97-AF65-F5344CB8AC3E}">
        <p14:creationId xmlns:p14="http://schemas.microsoft.com/office/powerpoint/2010/main" val="888796564"/>
      </p:ext>
    </p:extLst>
  </p:cSld>
  <p:clrMapOvr>
    <a:masterClrMapping/>
  </p:clrMapOvr>
  <p:transition spd="slow">
    <p:pull/>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b="1" dirty="0"/>
              <a:t>Desconexão do sistema na etapa de lances</a:t>
            </a:r>
            <a:endParaRPr lang="pt-BR" sz="2400" dirty="0"/>
          </a:p>
        </p:txBody>
      </p:sp>
      <p:sp>
        <p:nvSpPr>
          <p:cNvPr id="3" name="Espaço Reservado para Conteúdo 2"/>
          <p:cNvSpPr>
            <a:spLocks noGrp="1"/>
          </p:cNvSpPr>
          <p:nvPr>
            <p:ph idx="1"/>
          </p:nvPr>
        </p:nvSpPr>
        <p:spPr/>
        <p:txBody>
          <a:bodyPr>
            <a:normAutofit/>
          </a:bodyPr>
          <a:lstStyle/>
          <a:p>
            <a:r>
              <a:rPr lang="pt-BR" sz="2400" b="0" dirty="0"/>
              <a:t>Art. 34.  Na hipótese de o sistema eletrônico desconectar para o pregoeiro no decorrer da etapa de envio de lances da sessão pública e permanecer acessível aos licitantes, os lances continuarão sendo recebidos, sem prejuízo dos atos realizados.</a:t>
            </a:r>
          </a:p>
          <a:p>
            <a:endParaRPr lang="pt-BR" sz="2400" b="0" dirty="0">
              <a:latin typeface="Bookman Old Style" pitchFamily="18" charset="0"/>
            </a:endParaRPr>
          </a:p>
        </p:txBody>
      </p:sp>
    </p:spTree>
    <p:extLst>
      <p:ext uri="{BB962C8B-B14F-4D97-AF65-F5344CB8AC3E}">
        <p14:creationId xmlns:p14="http://schemas.microsoft.com/office/powerpoint/2010/main" val="2968839775"/>
      </p:ext>
    </p:extLst>
  </p:cSld>
  <p:clrMapOvr>
    <a:masterClrMapping/>
  </p:clrMapOvr>
  <p:transition spd="slow">
    <p:wipe/>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35.  Quando a desconexão do sistema eletrônico para o pregoeiro </a:t>
            </a:r>
            <a:r>
              <a:rPr lang="pt-BR" sz="2400" dirty="0"/>
              <a:t>persistir por tempo superior a dez minutos</a:t>
            </a:r>
            <a:r>
              <a:rPr lang="pt-BR" sz="2400" b="0" dirty="0"/>
              <a:t>, a sessão pública será suspensa e reiniciada somente decorridas vinte e quatro horas após a comunicação do fato aos participantes, no sítio eletrônico utilizado para divulgação.</a:t>
            </a:r>
          </a:p>
          <a:p>
            <a:endParaRPr lang="pt-BR" sz="2400" b="0" dirty="0">
              <a:latin typeface="Bookman Old Style" pitchFamily="18" charset="0"/>
            </a:endParaRPr>
          </a:p>
        </p:txBody>
      </p:sp>
    </p:spTree>
    <p:extLst>
      <p:ext uri="{BB962C8B-B14F-4D97-AF65-F5344CB8AC3E}">
        <p14:creationId xmlns:p14="http://schemas.microsoft.com/office/powerpoint/2010/main" val="4215149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Critérios de desempate</a:t>
            </a:r>
            <a:endParaRPr lang="pt-BR" dirty="0"/>
          </a:p>
        </p:txBody>
      </p:sp>
      <p:sp>
        <p:nvSpPr>
          <p:cNvPr id="3" name="Espaço Reservado para Conteúdo 2"/>
          <p:cNvSpPr>
            <a:spLocks noGrp="1"/>
          </p:cNvSpPr>
          <p:nvPr>
            <p:ph idx="1"/>
          </p:nvPr>
        </p:nvSpPr>
        <p:spPr/>
        <p:txBody>
          <a:bodyPr>
            <a:normAutofit/>
          </a:bodyPr>
          <a:lstStyle/>
          <a:p>
            <a:r>
              <a:rPr lang="pt-BR" sz="2400" b="0" dirty="0"/>
              <a:t>Art. 36.  Após a etapa de envio de lances, haverá a aplicação dos critérios de desempate previstos nos </a:t>
            </a:r>
            <a:r>
              <a:rPr lang="pt-BR" sz="2400" b="0" dirty="0">
                <a:hlinkClick r:id="rId2"/>
              </a:rPr>
              <a:t>art. 44</a:t>
            </a:r>
            <a:r>
              <a:rPr lang="pt-BR" sz="2400" b="0" dirty="0"/>
              <a:t> e </a:t>
            </a:r>
            <a:r>
              <a:rPr lang="pt-BR" sz="2400" b="0" dirty="0">
                <a:hlinkClick r:id="rId3"/>
              </a:rPr>
              <a:t>art. 45 da Lei Complementar nº 123, de 14 de dezembro de 2006</a:t>
            </a:r>
            <a:r>
              <a:rPr lang="pt-BR" sz="2400" b="0" dirty="0"/>
              <a:t>, seguido da aplicação do critério estabelecido no </a:t>
            </a:r>
            <a:r>
              <a:rPr lang="pt-BR" sz="2400" b="0" dirty="0">
                <a:hlinkClick r:id="rId4"/>
              </a:rPr>
              <a:t>§ 2º do art. 3º da Lei nº 8.666, de 1993</a:t>
            </a:r>
            <a:r>
              <a:rPr lang="pt-BR" sz="2400" b="0" dirty="0"/>
              <a:t>, se não houver licitante que atenda à primeira hipótese</a:t>
            </a:r>
            <a:r>
              <a:rPr lang="pt-BR" sz="2400" b="0" dirty="0" smtClean="0"/>
              <a:t>. (Empate Ficto)</a:t>
            </a:r>
            <a:endParaRPr lang="pt-BR" sz="2400" b="0" dirty="0">
              <a:latin typeface="Bookman Old Style" pitchFamily="18" charset="0"/>
            </a:endParaRPr>
          </a:p>
        </p:txBody>
      </p:sp>
    </p:spTree>
    <p:extLst>
      <p:ext uri="{BB962C8B-B14F-4D97-AF65-F5344CB8AC3E}">
        <p14:creationId xmlns:p14="http://schemas.microsoft.com/office/powerpoint/2010/main" val="2695277065"/>
      </p:ext>
    </p:extLst>
  </p:cSld>
  <p:clrMapOvr>
    <a:masterClrMapping/>
  </p:clrMapOvr>
  <p:transition spd="slow">
    <p:randomBar dir="vert"/>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37.  Os critérios de desempate serão aplicados nos termos do art. </a:t>
            </a:r>
            <a:r>
              <a:rPr lang="pt-BR" sz="2400" b="0" dirty="0" smtClean="0"/>
              <a:t>36 (Ficto), </a:t>
            </a:r>
            <a:r>
              <a:rPr lang="pt-BR" sz="2400" b="0" dirty="0"/>
              <a:t>caso não haja envio de lances após o início da fase competitiva</a:t>
            </a:r>
            <a:r>
              <a:rPr lang="pt-BR" sz="2400" b="0" dirty="0" smtClean="0"/>
              <a:t>.</a:t>
            </a:r>
          </a:p>
          <a:p>
            <a:endParaRPr lang="pt-BR" sz="2400" b="0" dirty="0"/>
          </a:p>
          <a:p>
            <a:r>
              <a:rPr lang="pt-BR" sz="2400" b="0" dirty="0"/>
              <a:t>Parágrafo único.  Na hipótese de persistir o empate, a proposta vencedora será </a:t>
            </a:r>
            <a:r>
              <a:rPr lang="pt-BR" sz="2400" u="sng" dirty="0"/>
              <a:t>sorteada</a:t>
            </a:r>
            <a:r>
              <a:rPr lang="pt-BR" sz="2400" b="0" dirty="0"/>
              <a:t> pelo sistema eletrônico dentre as propostas empatadas. </a:t>
            </a:r>
          </a:p>
          <a:p>
            <a:endParaRPr lang="pt-BR" sz="2400" b="0" dirty="0">
              <a:latin typeface="Bookman Old Style" pitchFamily="18" charset="0"/>
            </a:endParaRPr>
          </a:p>
        </p:txBody>
      </p:sp>
    </p:spTree>
    <p:extLst>
      <p:ext uri="{BB962C8B-B14F-4D97-AF65-F5344CB8AC3E}">
        <p14:creationId xmlns:p14="http://schemas.microsoft.com/office/powerpoint/2010/main" val="12670004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 JULGAMENTO</a:t>
            </a:r>
          </a:p>
        </p:txBody>
      </p:sp>
      <p:sp>
        <p:nvSpPr>
          <p:cNvPr id="3" name="Espaço Reservado para Conteúdo 2"/>
          <p:cNvSpPr>
            <a:spLocks noGrp="1"/>
          </p:cNvSpPr>
          <p:nvPr>
            <p:ph idx="1"/>
          </p:nvPr>
        </p:nvSpPr>
        <p:spPr/>
        <p:txBody>
          <a:bodyPr>
            <a:normAutofit fontScale="92500"/>
          </a:bodyPr>
          <a:lstStyle/>
          <a:p>
            <a:r>
              <a:rPr lang="pt-BR" sz="2400" dirty="0"/>
              <a:t>Negociação da </a:t>
            </a:r>
            <a:r>
              <a:rPr lang="pt-BR" sz="2400" dirty="0" smtClean="0"/>
              <a:t>proposta</a:t>
            </a:r>
          </a:p>
          <a:p>
            <a:r>
              <a:rPr lang="pt-BR" sz="2400" b="0" dirty="0"/>
              <a:t>Art. 38.  Encerrada a etapa de envio de lances da sessão pública, </a:t>
            </a:r>
            <a:r>
              <a:rPr lang="pt-BR" sz="2400" dirty="0"/>
              <a:t>o pregoeiro deverá encaminhar</a:t>
            </a:r>
            <a:r>
              <a:rPr lang="pt-BR" sz="2400" b="0" dirty="0"/>
              <a:t>, pelo sistema eletrônico, </a:t>
            </a:r>
            <a:r>
              <a:rPr lang="pt-BR" sz="2400" dirty="0"/>
              <a:t>contraproposta ao licitante </a:t>
            </a:r>
            <a:r>
              <a:rPr lang="pt-BR" sz="2400" b="0" dirty="0"/>
              <a:t>que tenha apresentado o melhor preço, para que seja obtida melhor proposta, vedada a negociação em condições diferentes das previstas no edital.</a:t>
            </a:r>
          </a:p>
          <a:p>
            <a:r>
              <a:rPr lang="pt-BR" sz="2400" b="0" dirty="0"/>
              <a:t>§ 1º  A negociação será realizada por meio do sistema e poderá ser acompanhada pelos demais licitantes.</a:t>
            </a:r>
          </a:p>
          <a:p>
            <a:endParaRPr lang="pt-BR" sz="2400" b="0" dirty="0">
              <a:latin typeface="Bookman Old Style" pitchFamily="18" charset="0"/>
            </a:endParaRPr>
          </a:p>
        </p:txBody>
      </p:sp>
    </p:spTree>
    <p:extLst>
      <p:ext uri="{BB962C8B-B14F-4D97-AF65-F5344CB8AC3E}">
        <p14:creationId xmlns:p14="http://schemas.microsoft.com/office/powerpoint/2010/main" val="214479764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sz="2400" b="0" dirty="0" smtClean="0">
              <a:latin typeface="Bookman Old Style" pitchFamily="18" charset="0"/>
            </a:endParaRPr>
          </a:p>
          <a:p>
            <a:r>
              <a:rPr lang="pt-BR" sz="2400" b="0" dirty="0"/>
              <a:t>§ 2º  </a:t>
            </a:r>
            <a:r>
              <a:rPr lang="pt-BR" sz="2400" dirty="0"/>
              <a:t>O instrumento convocatório deverá estabelecer prazo de, no mínimo, duas horas</a:t>
            </a:r>
            <a:r>
              <a:rPr lang="pt-BR" sz="2400" b="0" dirty="0"/>
              <a:t>, contado da solicitação do pregoeiro no sistema, </a:t>
            </a:r>
            <a:r>
              <a:rPr lang="pt-BR" sz="2400" dirty="0"/>
              <a:t>para envio da proposta e</a:t>
            </a:r>
            <a:r>
              <a:rPr lang="pt-BR" sz="2400" b="0" dirty="0"/>
              <a:t>, se necessário, dos </a:t>
            </a:r>
            <a:r>
              <a:rPr lang="pt-BR" sz="2400" dirty="0"/>
              <a:t>documentos complementares</a:t>
            </a:r>
            <a:r>
              <a:rPr lang="pt-BR" sz="2400" b="0" dirty="0"/>
              <a:t>, adequada ao último lance ofertado após a negociação de que trata o </a:t>
            </a:r>
            <a:r>
              <a:rPr lang="pt-BR" sz="2400" dirty="0"/>
              <a:t>caput</a:t>
            </a:r>
            <a:r>
              <a:rPr lang="pt-BR" sz="2400" b="0" dirty="0"/>
              <a:t>.</a:t>
            </a:r>
            <a:endParaRPr lang="pt-BR" sz="2400" b="0" dirty="0">
              <a:latin typeface="Bookman Old Style" pitchFamily="18" charset="0"/>
            </a:endParaRPr>
          </a:p>
        </p:txBody>
      </p:sp>
    </p:spTree>
    <p:extLst>
      <p:ext uri="{BB962C8B-B14F-4D97-AF65-F5344CB8AC3E}">
        <p14:creationId xmlns:p14="http://schemas.microsoft.com/office/powerpoint/2010/main" val="2329496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dirty="0"/>
              <a:t>Julgamento da </a:t>
            </a:r>
            <a:r>
              <a:rPr lang="pt-BR" sz="2400" dirty="0" smtClean="0"/>
              <a:t>proposta</a:t>
            </a:r>
          </a:p>
          <a:p>
            <a:r>
              <a:rPr lang="pt-BR" sz="2400" b="0" dirty="0"/>
              <a:t>Art.  39.  Encerrada a etapa de negociação de que trata o art. 38, o pregoeiro examinará a proposta classificada em primeiro lugar quanto à adequação ao objeto e à compatibilidade do preço em relação ao máximo estipulado para contratação no edital, observado o disposto no parágrafo único do art. 7º e no § 9º do art. 26, e verificará a habilitação do licitante conforme disposições do edital, observado o disposto no Capítulo X. </a:t>
            </a:r>
            <a:endParaRPr lang="pt-BR" sz="2400" dirty="0"/>
          </a:p>
        </p:txBody>
      </p:sp>
    </p:spTree>
    <p:extLst>
      <p:ext uri="{BB962C8B-B14F-4D97-AF65-F5344CB8AC3E}">
        <p14:creationId xmlns:p14="http://schemas.microsoft.com/office/powerpoint/2010/main" val="32652622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 HABILITAÇÃO</a:t>
            </a:r>
          </a:p>
        </p:txBody>
      </p:sp>
      <p:sp>
        <p:nvSpPr>
          <p:cNvPr id="3" name="Espaço Reservado para Conteúdo 2"/>
          <p:cNvSpPr>
            <a:spLocks noGrp="1"/>
          </p:cNvSpPr>
          <p:nvPr>
            <p:ph idx="1"/>
          </p:nvPr>
        </p:nvSpPr>
        <p:spPr/>
        <p:txBody>
          <a:bodyPr>
            <a:normAutofit/>
          </a:bodyPr>
          <a:lstStyle/>
          <a:p>
            <a:r>
              <a:rPr lang="pt-BR" sz="2400" dirty="0"/>
              <a:t>Documentação </a:t>
            </a:r>
            <a:r>
              <a:rPr lang="pt-BR" sz="2400" dirty="0" smtClean="0"/>
              <a:t>obrigatória</a:t>
            </a:r>
          </a:p>
          <a:p>
            <a:r>
              <a:rPr lang="pt-BR" sz="2400" b="0" dirty="0"/>
              <a:t>Art. 40.  Para habilitação dos licitantes, </a:t>
            </a:r>
            <a:r>
              <a:rPr lang="pt-BR" sz="2400" u="sng" dirty="0"/>
              <a:t>será exigida, exclusivamente</a:t>
            </a:r>
            <a:r>
              <a:rPr lang="pt-BR" sz="2400" b="0" dirty="0"/>
              <a:t>, a documentação relativa:</a:t>
            </a:r>
          </a:p>
          <a:p>
            <a:r>
              <a:rPr lang="pt-BR" sz="2400" b="0" dirty="0"/>
              <a:t>I - à habilitação jurídica;</a:t>
            </a:r>
          </a:p>
          <a:p>
            <a:r>
              <a:rPr lang="pt-BR" sz="2400" b="0" dirty="0"/>
              <a:t>II - à qualificação técnica;</a:t>
            </a:r>
          </a:p>
          <a:p>
            <a:r>
              <a:rPr lang="pt-BR" sz="2400" b="0" dirty="0"/>
              <a:t>III - à qualificação econômico-financeira;</a:t>
            </a:r>
          </a:p>
          <a:p>
            <a:endParaRPr lang="pt-BR" sz="2400" dirty="0"/>
          </a:p>
        </p:txBody>
      </p:sp>
    </p:spTree>
    <p:extLst>
      <p:ext uri="{BB962C8B-B14F-4D97-AF65-F5344CB8AC3E}">
        <p14:creationId xmlns:p14="http://schemas.microsoft.com/office/powerpoint/2010/main" val="1900075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IV - à regularidade fiscal e trabalhista;</a:t>
            </a:r>
          </a:p>
          <a:p>
            <a:r>
              <a:rPr lang="pt-BR" sz="2400" b="0" dirty="0"/>
              <a:t>V - à regularidade fiscal perante as Fazendas Públicas estaduais, distrital e municipais, quando necessário; e</a:t>
            </a:r>
          </a:p>
          <a:p>
            <a:r>
              <a:rPr lang="pt-BR" sz="2400" b="0" dirty="0"/>
              <a:t>VI - ao cumprimento do disposto no </a:t>
            </a:r>
            <a:r>
              <a:rPr lang="pt-BR" sz="2400" b="0" dirty="0">
                <a:hlinkClick r:id="rId2"/>
              </a:rPr>
              <a:t>inciso XXXIII do </a:t>
            </a:r>
            <a:r>
              <a:rPr lang="pt-BR" sz="2400" dirty="0">
                <a:hlinkClick r:id="rId2"/>
              </a:rPr>
              <a:t>caput</a:t>
            </a:r>
            <a:r>
              <a:rPr lang="pt-BR" sz="2400" b="0" dirty="0">
                <a:hlinkClick r:id="rId2"/>
              </a:rPr>
              <a:t> do art. 7º da Constituição</a:t>
            </a:r>
            <a:r>
              <a:rPr lang="pt-BR" sz="2400" b="0" dirty="0"/>
              <a:t> e no </a:t>
            </a:r>
            <a:r>
              <a:rPr lang="pt-BR" sz="2400" b="0" dirty="0">
                <a:hlinkClick r:id="rId3"/>
              </a:rPr>
              <a:t>inciso XVIII do caput do art. 78 da Lei nº 8.666, de 1993</a:t>
            </a:r>
            <a:r>
              <a:rPr lang="pt-BR" sz="2400" b="0" dirty="0"/>
              <a:t>.</a:t>
            </a:r>
          </a:p>
          <a:p>
            <a:endParaRPr lang="pt-BR" sz="2400" b="0" dirty="0">
              <a:latin typeface="Bookman Old Style" pitchFamily="18" charset="0"/>
            </a:endParaRPr>
          </a:p>
        </p:txBody>
      </p:sp>
    </p:spTree>
    <p:extLst>
      <p:ext uri="{BB962C8B-B14F-4D97-AF65-F5344CB8AC3E}">
        <p14:creationId xmlns:p14="http://schemas.microsoft.com/office/powerpoint/2010/main" val="42947570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Parágrafo único.  A documentação exigida para atender ao disposto nos incisos </a:t>
            </a:r>
            <a:r>
              <a:rPr lang="pt-BR" sz="2400" b="0" dirty="0" smtClean="0"/>
              <a:t>I, III, IV </a:t>
            </a:r>
            <a:r>
              <a:rPr lang="pt-BR" sz="2400" b="0" dirty="0"/>
              <a:t>e V do </a:t>
            </a:r>
            <a:r>
              <a:rPr lang="pt-BR" sz="2400" dirty="0"/>
              <a:t>caput</a:t>
            </a:r>
            <a:r>
              <a:rPr lang="pt-BR" sz="2400" b="0" dirty="0"/>
              <a:t> </a:t>
            </a:r>
            <a:r>
              <a:rPr lang="pt-BR" sz="2400" dirty="0"/>
              <a:t>poderá ser substituída pelo registro cadastral no </a:t>
            </a:r>
            <a:r>
              <a:rPr lang="pt-BR" sz="2400" dirty="0" smtClean="0"/>
              <a:t>SICAF </a:t>
            </a:r>
            <a:r>
              <a:rPr lang="pt-BR" sz="2400" b="0" dirty="0"/>
              <a:t>e em sistemas semelhantes mantidos pelos Estados, pelo Distrito Federal ou pelos Municípios, quando a licitação for realizada por esses entes federativos.</a:t>
            </a:r>
            <a:endParaRPr lang="pt-BR" sz="2400" b="0" dirty="0">
              <a:latin typeface="Bookman Old Style" pitchFamily="18" charset="0"/>
            </a:endParaRPr>
          </a:p>
        </p:txBody>
      </p:sp>
    </p:spTree>
    <p:extLst>
      <p:ext uri="{BB962C8B-B14F-4D97-AF65-F5344CB8AC3E}">
        <p14:creationId xmlns:p14="http://schemas.microsoft.com/office/powerpoint/2010/main" val="40183220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u="sng" dirty="0"/>
              <a:t>Inexigibilidade de Licitação ( art. </a:t>
            </a:r>
            <a:r>
              <a:rPr lang="pt-BR" sz="2800" u="sng" dirty="0" smtClean="0"/>
              <a:t>25 </a:t>
            </a:r>
            <a:r>
              <a:rPr lang="pt-BR" sz="2800" u="sng" dirty="0"/>
              <a:t>da Lei nº 8.666/93)</a:t>
            </a:r>
            <a:r>
              <a:rPr lang="pt-BR" sz="2800" dirty="0"/>
              <a:t/>
            </a:r>
            <a:br>
              <a:rPr lang="pt-BR" sz="2800" dirty="0"/>
            </a:br>
            <a:endParaRPr lang="pt-BR" sz="2800" dirty="0"/>
          </a:p>
        </p:txBody>
      </p:sp>
      <p:sp>
        <p:nvSpPr>
          <p:cNvPr id="3" name="Espaço Reservado para Conteúdo 2"/>
          <p:cNvSpPr>
            <a:spLocks noGrp="1"/>
          </p:cNvSpPr>
          <p:nvPr>
            <p:ph idx="1"/>
          </p:nvPr>
        </p:nvSpPr>
        <p:spPr/>
        <p:txBody>
          <a:bodyPr>
            <a:normAutofit/>
          </a:bodyPr>
          <a:lstStyle/>
          <a:p>
            <a:pPr lvl="0"/>
            <a:r>
              <a:rPr lang="pt-BR" sz="2400" b="0" dirty="0" smtClean="0">
                <a:latin typeface="Bookman Old Style" pitchFamily="18" charset="0"/>
              </a:rPr>
              <a:t>I - Produtor </a:t>
            </a:r>
            <a:r>
              <a:rPr lang="pt-BR" sz="2400" b="0" dirty="0">
                <a:latin typeface="Bookman Old Style" pitchFamily="18" charset="0"/>
              </a:rPr>
              <a:t>Exclusivo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smtClean="0">
                <a:latin typeface="Bookman Old Style" pitchFamily="18" charset="0"/>
              </a:rPr>
              <a:t>II - Notório Saber (especialização);</a:t>
            </a:r>
          </a:p>
          <a:p>
            <a:pPr lvl="0"/>
            <a:endParaRPr lang="pt-BR" sz="2400" b="0" dirty="0">
              <a:latin typeface="Bookman Old Style" pitchFamily="18" charset="0"/>
            </a:endParaRPr>
          </a:p>
          <a:p>
            <a:pPr lvl="0"/>
            <a:r>
              <a:rPr lang="pt-BR" sz="2400" b="0" dirty="0" smtClean="0">
                <a:latin typeface="Bookman Old Style" pitchFamily="18" charset="0"/>
              </a:rPr>
              <a:t>III - Contratação </a:t>
            </a:r>
            <a:r>
              <a:rPr lang="pt-BR" sz="2400" b="0" dirty="0">
                <a:latin typeface="Bookman Old Style" pitchFamily="18" charset="0"/>
              </a:rPr>
              <a:t>Profissional setor Artístico.</a:t>
            </a:r>
          </a:p>
          <a:p>
            <a:pPr marL="0" indent="0">
              <a:buNone/>
            </a:pPr>
            <a:endParaRPr lang="pt-BR" sz="2400" b="0" dirty="0">
              <a:latin typeface="Bookman Old Style" pitchFamily="18" charset="0"/>
            </a:endParaRPr>
          </a:p>
          <a:p>
            <a:endParaRPr lang="pt-BR" sz="2400" b="0" dirty="0"/>
          </a:p>
        </p:txBody>
      </p:sp>
    </p:spTree>
    <p:extLst>
      <p:ext uri="{BB962C8B-B14F-4D97-AF65-F5344CB8AC3E}">
        <p14:creationId xmlns:p14="http://schemas.microsoft.com/office/powerpoint/2010/main" val="9787812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b="0" dirty="0"/>
              <a:t>Art. 41.  Quando permitida a participação de empresas estrangeiras na licitação, as exigências de habilitação serão atendidas mediante documentos equivalentes, inicialmente apresentados com tradução livre.</a:t>
            </a:r>
          </a:p>
          <a:p>
            <a:r>
              <a:rPr lang="pt-BR" sz="2000" b="0" dirty="0"/>
              <a:t>Parágrafo único.  Na hipótese de o licitante vencedor ser estrangeiro, para fins de assinatura do contrato ou da ata de registro de preços, os documentos de que trata o </a:t>
            </a:r>
            <a:r>
              <a:rPr lang="pt-BR" sz="2000" dirty="0"/>
              <a:t>caput</a:t>
            </a:r>
            <a:r>
              <a:rPr lang="pt-BR" sz="2000" b="0" dirty="0"/>
              <a:t> serão traduzidos por tradutor juramentado no País e apostilados nos termos do dispostos no </a:t>
            </a:r>
            <a:r>
              <a:rPr lang="pt-BR" sz="2000" b="0" dirty="0">
                <a:hlinkClick r:id="rId2"/>
              </a:rPr>
              <a:t>Decreto nº 8.660, de 29 de janeiro de 2016</a:t>
            </a:r>
            <a:r>
              <a:rPr lang="pt-BR" sz="2000" b="0" dirty="0"/>
              <a:t>, ou de outro que venha a substituí-lo, ou </a:t>
            </a:r>
            <a:r>
              <a:rPr lang="pt-BR" sz="2000" b="0" dirty="0" err="1"/>
              <a:t>consularizados</a:t>
            </a:r>
            <a:r>
              <a:rPr lang="pt-BR" sz="2000" b="0" dirty="0"/>
              <a:t> pelos respectivos consulados ou embaixadas.</a:t>
            </a:r>
          </a:p>
          <a:p>
            <a:endParaRPr lang="pt-BR" sz="2000" b="0" dirty="0">
              <a:latin typeface="Bookman Old Style" pitchFamily="18" charset="0"/>
            </a:endParaRPr>
          </a:p>
        </p:txBody>
      </p:sp>
    </p:spTree>
    <p:extLst>
      <p:ext uri="{BB962C8B-B14F-4D97-AF65-F5344CB8AC3E}">
        <p14:creationId xmlns:p14="http://schemas.microsoft.com/office/powerpoint/2010/main" val="136170637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42.  Quando permitida a participação de </a:t>
            </a:r>
            <a:r>
              <a:rPr lang="pt-BR" sz="2400" u="sng" dirty="0"/>
              <a:t>consórcio</a:t>
            </a:r>
            <a:r>
              <a:rPr lang="pt-BR" sz="2400" b="0" dirty="0"/>
              <a:t> de empresas, serão exigidas:</a:t>
            </a:r>
          </a:p>
          <a:p>
            <a:r>
              <a:rPr lang="pt-BR" sz="2400" b="0" dirty="0"/>
              <a:t>I - a comprovação da existência de compromisso público ou particular de constituição de consórcio, com indicação da empresa líder, que atenderá às condições de liderança estabelecidas no edital e representará as consorciadas perante a União;</a:t>
            </a:r>
          </a:p>
          <a:p>
            <a:endParaRPr lang="pt-BR" sz="2400" b="0" dirty="0">
              <a:latin typeface="Bookman Old Style" pitchFamily="18" charset="0"/>
            </a:endParaRPr>
          </a:p>
        </p:txBody>
      </p:sp>
    </p:spTree>
    <p:extLst>
      <p:ext uri="{BB962C8B-B14F-4D97-AF65-F5344CB8AC3E}">
        <p14:creationId xmlns:p14="http://schemas.microsoft.com/office/powerpoint/2010/main" val="127929021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sz="2400" b="0" dirty="0"/>
              <a:t>II - a apresentação da documentação de habilitação especificada no edital </a:t>
            </a:r>
            <a:r>
              <a:rPr lang="pt-BR" sz="2400" dirty="0"/>
              <a:t>por empresa consorciada</a:t>
            </a:r>
            <a:r>
              <a:rPr lang="pt-BR" sz="2400" b="0" dirty="0"/>
              <a:t>;</a:t>
            </a:r>
          </a:p>
          <a:p>
            <a:r>
              <a:rPr lang="pt-BR" sz="2400" b="0" dirty="0"/>
              <a:t>III - a comprovação da capacidade técnica do consórcio pelo somatório dos quantitativos de cada empresa consorciada, na forma estabelecida no edital;</a:t>
            </a:r>
          </a:p>
          <a:p>
            <a:r>
              <a:rPr lang="pt-BR" sz="2400" b="0" dirty="0"/>
              <a:t>IV - a demonstração, por cada empresa consorciada, do atendimento aos índices contábeis definidos no edital, para fins de qualificação econômico-financeira;</a:t>
            </a:r>
          </a:p>
          <a:p>
            <a:endParaRPr lang="pt-BR" sz="2400" b="0" dirty="0">
              <a:latin typeface="Bookman Old Style" pitchFamily="18" charset="0"/>
            </a:endParaRPr>
          </a:p>
        </p:txBody>
      </p:sp>
    </p:spTree>
    <p:extLst>
      <p:ext uri="{BB962C8B-B14F-4D97-AF65-F5344CB8AC3E}">
        <p14:creationId xmlns:p14="http://schemas.microsoft.com/office/powerpoint/2010/main" val="36584287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V - a responsabilidade solidária das empresas consorciadas pelas obrigações do consórcio, nas etapas da licitação e durante a vigência do contrato;</a:t>
            </a:r>
          </a:p>
          <a:p>
            <a:r>
              <a:rPr lang="pt-BR" sz="2400" b="0" dirty="0"/>
              <a:t>VI - a obrigatoriedade de liderança por empresa brasileira no consórcio formado por empresas brasileiras e estrangeiras, observado o disposto no inciso I; e</a:t>
            </a:r>
          </a:p>
          <a:p>
            <a:endParaRPr lang="pt-BR" sz="2400" b="0" dirty="0">
              <a:latin typeface="Bookman Old Style" pitchFamily="18" charset="0"/>
            </a:endParaRPr>
          </a:p>
        </p:txBody>
      </p:sp>
    </p:spTree>
    <p:extLst>
      <p:ext uri="{BB962C8B-B14F-4D97-AF65-F5344CB8AC3E}">
        <p14:creationId xmlns:p14="http://schemas.microsoft.com/office/powerpoint/2010/main" val="34690992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VII - a constituição e o registro do consórcio antes da celebração do contrato.</a:t>
            </a:r>
          </a:p>
          <a:p>
            <a:r>
              <a:rPr lang="pt-BR" sz="2400" b="0" dirty="0"/>
              <a:t>Parágrafo único.  Fica vedada a participação de empresa consorciada, </a:t>
            </a:r>
            <a:r>
              <a:rPr lang="pt-BR" sz="2400" dirty="0"/>
              <a:t>na mesma licitação,</a:t>
            </a:r>
            <a:r>
              <a:rPr lang="pt-BR" sz="2400" b="0" dirty="0"/>
              <a:t> por meio de mais de um consórcio ou isoladamente.</a:t>
            </a:r>
          </a:p>
          <a:p>
            <a:endParaRPr lang="pt-BR" sz="2400" b="0" dirty="0">
              <a:latin typeface="Bookman Old Style" pitchFamily="18" charset="0"/>
            </a:endParaRPr>
          </a:p>
        </p:txBody>
      </p:sp>
    </p:spTree>
    <p:extLst>
      <p:ext uri="{BB962C8B-B14F-4D97-AF65-F5344CB8AC3E}">
        <p14:creationId xmlns:p14="http://schemas.microsoft.com/office/powerpoint/2010/main" val="29788544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dirty="0"/>
              <a:t>Procedimentos de </a:t>
            </a:r>
            <a:r>
              <a:rPr lang="pt-BR" sz="2400" dirty="0" smtClean="0"/>
              <a:t>verificação</a:t>
            </a:r>
          </a:p>
          <a:p>
            <a:r>
              <a:rPr lang="pt-BR" sz="2400" b="0" dirty="0"/>
              <a:t>Art. 43.  A habilitação dos licitantes será verificada por meio do </a:t>
            </a:r>
            <a:r>
              <a:rPr lang="pt-BR" sz="2400" b="0" dirty="0" err="1"/>
              <a:t>Sicaf</a:t>
            </a:r>
            <a:r>
              <a:rPr lang="pt-BR" sz="2400" b="0" dirty="0"/>
              <a:t>, nos documentos por ele abrangidos, quando os procedimentos licitatórios forem realizados por órgãos ou entidades integrantes do </a:t>
            </a:r>
            <a:r>
              <a:rPr lang="pt-BR" sz="2400" b="0" dirty="0" err="1"/>
              <a:t>Sisg</a:t>
            </a:r>
            <a:r>
              <a:rPr lang="pt-BR" sz="2400" b="0" dirty="0"/>
              <a:t> ou por aqueles que aderirem ao </a:t>
            </a:r>
            <a:r>
              <a:rPr lang="pt-BR" sz="2400" b="0" dirty="0" err="1"/>
              <a:t>Sicaf</a:t>
            </a:r>
            <a:r>
              <a:rPr lang="pt-BR" sz="2400" b="0" dirty="0"/>
              <a:t>.</a:t>
            </a:r>
          </a:p>
          <a:p>
            <a:r>
              <a:rPr lang="pt-BR" sz="2400" b="0" dirty="0"/>
              <a:t>§ 1º  Os documentos exigidos para habilitação que não estejam contemplados no </a:t>
            </a:r>
            <a:r>
              <a:rPr lang="pt-BR" sz="2400" b="0" dirty="0" err="1"/>
              <a:t>Sicaf</a:t>
            </a:r>
            <a:r>
              <a:rPr lang="pt-BR" sz="2400" b="0" dirty="0"/>
              <a:t> serão enviados nos termos do disposto no art. 26.</a:t>
            </a:r>
          </a:p>
          <a:p>
            <a:endParaRPr lang="pt-BR" sz="2400" b="0" dirty="0">
              <a:latin typeface="Bookman Old Style" pitchFamily="18" charset="0"/>
            </a:endParaRPr>
          </a:p>
        </p:txBody>
      </p:sp>
    </p:spTree>
    <p:extLst>
      <p:ext uri="{BB962C8B-B14F-4D97-AF65-F5344CB8AC3E}">
        <p14:creationId xmlns:p14="http://schemas.microsoft.com/office/powerpoint/2010/main" val="39234471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sz="2400" b="0" dirty="0"/>
              <a:t>§ 2º  Na hipótese de necessidade de envio de documentos complementares após o julgamento da proposta, os documentos deverão ser apresentados em formato digital, via sistema, no prazo definido no edital, após solicitação do pregoeiro no sistema eletrônico, observado o prazo disposto no § 2º do art. 38.</a:t>
            </a:r>
          </a:p>
          <a:p>
            <a:r>
              <a:rPr lang="pt-BR" sz="2400" b="0" dirty="0"/>
              <a:t>§ 3º  A verificação pelo órgão ou entidade promotora do certame nos sítios eletrônicos oficiais de órgãos e entidades emissores de certidões constitui meio legal de prova, para fins de habilitação.</a:t>
            </a:r>
          </a:p>
          <a:p>
            <a:endParaRPr lang="pt-BR" sz="2400" dirty="0"/>
          </a:p>
        </p:txBody>
      </p:sp>
    </p:spTree>
    <p:extLst>
      <p:ext uri="{BB962C8B-B14F-4D97-AF65-F5344CB8AC3E}">
        <p14:creationId xmlns:p14="http://schemas.microsoft.com/office/powerpoint/2010/main" val="21053990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400" b="0" dirty="0"/>
              <a:t>§ 4º  Na hipótese de a proposta vencedora não for aceitável ou o licitante não atender às exigências para habilitação, o pregoeiro examinará a proposta subsequente e assim sucessivamente, na ordem de classificação, até a apuração de uma proposta que atenda ao edital.</a:t>
            </a:r>
          </a:p>
          <a:p>
            <a:r>
              <a:rPr lang="pt-BR" sz="2400" b="0" dirty="0"/>
              <a:t>§ 5º  Na hipótese de contratação de serviços comuns em que a legislação ou o edital exija apresentação de planilha de composição de preços, esta deverá ser encaminhada exclusivamente via sistema, no prazo fixado no edital, com os respectivos valores readequados ao lance vencedor.</a:t>
            </a:r>
          </a:p>
          <a:p>
            <a:endParaRPr lang="pt-BR" sz="2400" dirty="0"/>
          </a:p>
        </p:txBody>
      </p:sp>
    </p:spTree>
    <p:extLst>
      <p:ext uri="{BB962C8B-B14F-4D97-AF65-F5344CB8AC3E}">
        <p14:creationId xmlns:p14="http://schemas.microsoft.com/office/powerpoint/2010/main" val="31184291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a:t>§ 6º  No pregão, na forma eletrônica, realizado para o sistema de registro de preços, quando a proposta do </a:t>
            </a:r>
            <a:r>
              <a:rPr lang="pt-BR" sz="2400" dirty="0"/>
              <a:t>licitante vencedor não atender ao quantitativo total estimado para a contratação</a:t>
            </a:r>
            <a:r>
              <a:rPr lang="pt-BR" sz="2400" b="0" dirty="0"/>
              <a:t>, poderá ser convocada a quantidade de licitantes necessária para alcançar o total estimado, respeitada a ordem de classificação, observado o preço da proposta vencedora, precedida de posterior habilitação, nos termos do disposto no  Capítulo X.</a:t>
            </a:r>
            <a:endParaRPr lang="pt-BR" sz="2400" dirty="0"/>
          </a:p>
        </p:txBody>
      </p:sp>
    </p:spTree>
    <p:extLst>
      <p:ext uri="{BB962C8B-B14F-4D97-AF65-F5344CB8AC3E}">
        <p14:creationId xmlns:p14="http://schemas.microsoft.com/office/powerpoint/2010/main" val="3777979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7º  A comprovação de regularidade fiscal e trabalhista das microempresas e das empresas de pequeno porte será exigida nos termos do disposto no </a:t>
            </a:r>
            <a:r>
              <a:rPr lang="pt-BR" sz="2400" b="0" dirty="0">
                <a:hlinkClick r:id="rId2"/>
              </a:rPr>
              <a:t>art. 4º do Decreto nº 8.538, de 6 de outubro de 2015.</a:t>
            </a:r>
            <a:endParaRPr lang="pt-BR" sz="2400" b="0" dirty="0"/>
          </a:p>
          <a:p>
            <a:r>
              <a:rPr lang="pt-BR" sz="2400" b="0" dirty="0"/>
              <a:t>§ 8º  Constatado o atendimento às exigências estabelecidas no edital, o licitante será declarado vencedor. </a:t>
            </a:r>
          </a:p>
          <a:p>
            <a:endParaRPr lang="pt-BR" sz="2400" dirty="0"/>
          </a:p>
        </p:txBody>
      </p:sp>
    </p:spTree>
    <p:extLst>
      <p:ext uri="{BB962C8B-B14F-4D97-AF65-F5344CB8AC3E}">
        <p14:creationId xmlns:p14="http://schemas.microsoft.com/office/powerpoint/2010/main" val="26502480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São modalidades de Licitação:</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rmAutofit lnSpcReduction="10000"/>
          </a:bodyPr>
          <a:lstStyle/>
          <a:p>
            <a:pPr marL="0" indent="0">
              <a:buNone/>
            </a:pPr>
            <a:endParaRPr lang="pt-BR" dirty="0"/>
          </a:p>
          <a:p>
            <a:pPr lvl="0"/>
            <a:r>
              <a:rPr lang="pt-BR" sz="2400" b="0" dirty="0" smtClean="0">
                <a:latin typeface="Bookman Old Style" pitchFamily="18" charset="0"/>
              </a:rPr>
              <a:t>Modalidades </a:t>
            </a:r>
            <a:r>
              <a:rPr lang="pt-BR" sz="2400" b="0" dirty="0">
                <a:latin typeface="Bookman Old Style" pitchFamily="18" charset="0"/>
              </a:rPr>
              <a:t>da Lei 8.666/93, art. 22: </a:t>
            </a:r>
            <a:endParaRPr lang="pt-BR" sz="2400" b="0" dirty="0" smtClean="0">
              <a:latin typeface="Bookman Old Style" pitchFamily="18" charset="0"/>
            </a:endParaRPr>
          </a:p>
          <a:p>
            <a:pPr lvl="0"/>
            <a:endParaRPr lang="pt-BR" sz="2400" b="0" dirty="0">
              <a:latin typeface="Bookman Old Style" pitchFamily="18" charset="0"/>
            </a:endParaRPr>
          </a:p>
          <a:p>
            <a:pPr lvl="0"/>
            <a:r>
              <a:rPr lang="pt-BR" sz="2400" b="0" dirty="0">
                <a:latin typeface="Bookman Old Style" pitchFamily="18" charset="0"/>
              </a:rPr>
              <a:t>- Concorrência, Inc. I;</a:t>
            </a:r>
          </a:p>
          <a:p>
            <a:pPr lvl="0"/>
            <a:r>
              <a:rPr lang="pt-BR" sz="2400" b="0" dirty="0">
                <a:latin typeface="Bookman Old Style" pitchFamily="18" charset="0"/>
              </a:rPr>
              <a:t>- Tomada de Preços. Inc. II;</a:t>
            </a:r>
          </a:p>
          <a:p>
            <a:pPr lvl="0"/>
            <a:r>
              <a:rPr lang="pt-BR" sz="2400" b="0" dirty="0">
                <a:latin typeface="Bookman Old Style" pitchFamily="18" charset="0"/>
              </a:rPr>
              <a:t>- Convite, Inc. III;</a:t>
            </a:r>
          </a:p>
          <a:p>
            <a:pPr lvl="0"/>
            <a:r>
              <a:rPr lang="pt-BR" sz="2400" b="0" dirty="0">
                <a:latin typeface="Bookman Old Style" pitchFamily="18" charset="0"/>
              </a:rPr>
              <a:t>- Concurso, Inc. IV;</a:t>
            </a:r>
          </a:p>
          <a:p>
            <a:pPr lvl="0"/>
            <a:r>
              <a:rPr lang="pt-BR" sz="2400" b="0" dirty="0">
                <a:latin typeface="Bookman Old Style" pitchFamily="18" charset="0"/>
              </a:rPr>
              <a:t>- e o Leilão, Inc. V</a:t>
            </a:r>
            <a:r>
              <a:rPr lang="pt-BR" sz="2400" b="0" dirty="0" smtClean="0">
                <a:latin typeface="Bookman Old Style" pitchFamily="18" charset="0"/>
              </a:rPr>
              <a:t>.</a:t>
            </a:r>
          </a:p>
          <a:p>
            <a:pPr lvl="0"/>
            <a:endParaRPr lang="pt-BR" dirty="0"/>
          </a:p>
          <a:p>
            <a:endParaRPr lang="pt-BR" dirty="0">
              <a:latin typeface="Bookman Old Style" pitchFamily="18" charset="0"/>
            </a:endParaRPr>
          </a:p>
        </p:txBody>
      </p:sp>
    </p:spTree>
    <p:extLst>
      <p:ext uri="{BB962C8B-B14F-4D97-AF65-F5344CB8AC3E}">
        <p14:creationId xmlns:p14="http://schemas.microsoft.com/office/powerpoint/2010/main" val="32016552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arn(inVertic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dirty="0"/>
              <a:t>Intenção de recorrer e prazo para </a:t>
            </a:r>
            <a:r>
              <a:rPr lang="pt-BR" sz="2400" dirty="0" smtClean="0"/>
              <a:t>recurso</a:t>
            </a:r>
          </a:p>
          <a:p>
            <a:r>
              <a:rPr lang="pt-BR" sz="2400" b="0" dirty="0"/>
              <a:t>Art. 44.  Declarado o vencedor, qualquer licitante poderá, durante o prazo concedido na sessão pública, de forma imediata, em campo próprio do sistema, manifestar sua intenção de recorrer</a:t>
            </a:r>
            <a:r>
              <a:rPr lang="pt-BR" sz="2400" b="0" dirty="0" smtClean="0"/>
              <a:t>. (MOTIVADAMENTE)</a:t>
            </a:r>
            <a:endParaRPr lang="pt-BR" sz="2400" b="0" dirty="0"/>
          </a:p>
          <a:p>
            <a:r>
              <a:rPr lang="pt-BR" sz="2400" b="0" dirty="0"/>
              <a:t>§ 1º  As razões do recurso de que trata o</a:t>
            </a:r>
            <a:r>
              <a:rPr lang="pt-BR" sz="2400" dirty="0"/>
              <a:t> caput</a:t>
            </a:r>
            <a:r>
              <a:rPr lang="pt-BR" sz="2400" b="0" dirty="0"/>
              <a:t> </a:t>
            </a:r>
            <a:r>
              <a:rPr lang="pt-BR" sz="2400" u="sng" dirty="0">
                <a:effectLst>
                  <a:outerShdw blurRad="38100" dist="38100" dir="2700000" algn="tl">
                    <a:srgbClr val="000000">
                      <a:alpha val="43137"/>
                    </a:srgbClr>
                  </a:outerShdw>
                </a:effectLst>
              </a:rPr>
              <a:t>deverão ser apresentadas no prazo de três dias.</a:t>
            </a:r>
          </a:p>
          <a:p>
            <a:endParaRPr lang="pt-BR" sz="2400" dirty="0"/>
          </a:p>
        </p:txBody>
      </p:sp>
    </p:spTree>
    <p:extLst>
      <p:ext uri="{BB962C8B-B14F-4D97-AF65-F5344CB8AC3E}">
        <p14:creationId xmlns:p14="http://schemas.microsoft.com/office/powerpoint/2010/main" val="384618533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400" b="0" dirty="0"/>
              <a:t>§ 2º  Os demais licitantes ficarão intimados para, se desejarem, apresentar suas contrarrazões, no prazo de três dias, contado da data final do prazo do recorrente, assegurada vista imediata dos elementos indispensáveis à defesa dos seus interesses.</a:t>
            </a:r>
          </a:p>
          <a:p>
            <a:r>
              <a:rPr lang="pt-BR" sz="2400" b="0" dirty="0"/>
              <a:t>§ 3º  A ausência de manifestação imediata </a:t>
            </a:r>
            <a:r>
              <a:rPr lang="pt-BR" sz="2400" dirty="0">
                <a:effectLst>
                  <a:outerShdw blurRad="38100" dist="38100" dir="2700000" algn="tl">
                    <a:srgbClr val="000000">
                      <a:alpha val="43137"/>
                    </a:srgbClr>
                  </a:outerShdw>
                </a:effectLst>
              </a:rPr>
              <a:t>e motivada </a:t>
            </a:r>
            <a:r>
              <a:rPr lang="pt-BR" sz="2400" b="0" dirty="0"/>
              <a:t>do licitante quanto à intenção de recorrer, nos termos do disposto no </a:t>
            </a:r>
            <a:r>
              <a:rPr lang="pt-BR" sz="2400" dirty="0"/>
              <a:t>caput</a:t>
            </a:r>
            <a:r>
              <a:rPr lang="pt-BR" sz="2400" b="0" dirty="0"/>
              <a:t>, importará na decadência desse direito, e o pregoeiro estará autorizado a adjudicar o objeto ao licitante declarado vencedor.</a:t>
            </a:r>
          </a:p>
          <a:p>
            <a:r>
              <a:rPr lang="pt-BR" sz="2400" b="0" dirty="0"/>
              <a:t>§ 4º  O acolhimento do recurso importará na invalidação apenas dos atos que não podem ser aproveitados. </a:t>
            </a:r>
          </a:p>
          <a:p>
            <a:endParaRPr lang="pt-BR" sz="2400" dirty="0"/>
          </a:p>
        </p:txBody>
      </p:sp>
    </p:spTree>
    <p:extLst>
      <p:ext uri="{BB962C8B-B14F-4D97-AF65-F5344CB8AC3E}">
        <p14:creationId xmlns:p14="http://schemas.microsoft.com/office/powerpoint/2010/main" val="41116237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a:t>DA ADJUDICAÇÃO E DA HOMOLOGAÇÃO</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sz="2400" dirty="0" smtClean="0"/>
              <a:t>Autoridade </a:t>
            </a:r>
            <a:r>
              <a:rPr lang="pt-BR" sz="2400" dirty="0"/>
              <a:t>competente</a:t>
            </a:r>
          </a:p>
          <a:p>
            <a:r>
              <a:rPr lang="pt-BR" sz="2400" b="0" dirty="0"/>
              <a:t>Art. 45.  Decididos os recursos e constatada a regularidade dos atos praticados, </a:t>
            </a:r>
            <a:r>
              <a:rPr lang="pt-BR" sz="2400" dirty="0"/>
              <a:t>a autoridade competente adjudicará o objeto e homologará o procedimento licitatório</a:t>
            </a:r>
            <a:r>
              <a:rPr lang="pt-BR" sz="2400" b="0" dirty="0"/>
              <a:t>, nos termos do disposto no inciso V do </a:t>
            </a:r>
            <a:r>
              <a:rPr lang="pt-BR" sz="2400" dirty="0"/>
              <a:t>caput</a:t>
            </a:r>
            <a:r>
              <a:rPr lang="pt-BR" sz="2400" b="0" dirty="0"/>
              <a:t> do art. 13.</a:t>
            </a:r>
            <a:endParaRPr lang="pt-BR" sz="2400" dirty="0"/>
          </a:p>
        </p:txBody>
      </p:sp>
    </p:spTree>
    <p:extLst>
      <p:ext uri="{BB962C8B-B14F-4D97-AF65-F5344CB8AC3E}">
        <p14:creationId xmlns:p14="http://schemas.microsoft.com/office/powerpoint/2010/main" val="32422347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smtClean="0"/>
              <a:t>Pregoeiro</a:t>
            </a:r>
          </a:p>
          <a:p>
            <a:r>
              <a:rPr lang="pt-BR" sz="2400" b="0" dirty="0"/>
              <a:t>Art. 46.  Na ausência de recurso, caberá ao pregoeiro adjudicar o objeto e encaminhar o processo devidamente instruído à autoridade superior e propor a homologação, nos termos do disposto no inciso IX do </a:t>
            </a:r>
            <a:r>
              <a:rPr lang="pt-BR" sz="2400" dirty="0"/>
              <a:t>caput</a:t>
            </a:r>
            <a:r>
              <a:rPr lang="pt-BR" sz="2400" b="0" dirty="0"/>
              <a:t> do art. 17. </a:t>
            </a:r>
            <a:endParaRPr lang="pt-BR" sz="2400" dirty="0"/>
          </a:p>
        </p:txBody>
      </p:sp>
    </p:spTree>
    <p:extLst>
      <p:ext uri="{BB962C8B-B14F-4D97-AF65-F5344CB8AC3E}">
        <p14:creationId xmlns:p14="http://schemas.microsoft.com/office/powerpoint/2010/main" val="14576636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dirty="0"/>
              <a:t>Erros ou </a:t>
            </a:r>
            <a:r>
              <a:rPr lang="pt-BR" sz="2400" dirty="0" smtClean="0"/>
              <a:t>falhas (CUIDADO)</a:t>
            </a:r>
          </a:p>
          <a:p>
            <a:r>
              <a:rPr lang="pt-BR" sz="2400" b="0" dirty="0"/>
              <a:t>Art. 47.  O pregoeiro poderá, no julgamento da habilitação e das propostas, sanar erros ou falhas que não alterem a substância das propostas, dos documentos e sua validade jurídica, mediante decisão fundamentada, registrada em ata e acessível aos licitantes, e lhes atribuirá validade e eficácia para fins de habilitação e classificação, observado o disposto na </a:t>
            </a:r>
            <a:r>
              <a:rPr lang="pt-BR" sz="2400" b="0" dirty="0">
                <a:hlinkClick r:id="rId2"/>
              </a:rPr>
              <a:t>Lei nº 9.784, de 29 de janeiro de 1999</a:t>
            </a:r>
            <a:r>
              <a:rPr lang="pt-BR" sz="2400" b="0" dirty="0"/>
              <a:t>.</a:t>
            </a:r>
            <a:endParaRPr lang="pt-BR" sz="2400" dirty="0"/>
          </a:p>
        </p:txBody>
      </p:sp>
    </p:spTree>
    <p:extLst>
      <p:ext uri="{BB962C8B-B14F-4D97-AF65-F5344CB8AC3E}">
        <p14:creationId xmlns:p14="http://schemas.microsoft.com/office/powerpoint/2010/main" val="6374484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Parágrafo único.  Na hipótese de necessidade de suspensão da sessão pública para a realização de diligências, com vistas ao saneamento de que trata o </a:t>
            </a:r>
            <a:r>
              <a:rPr lang="pt-BR" sz="2400" dirty="0"/>
              <a:t>caput</a:t>
            </a:r>
            <a:r>
              <a:rPr lang="pt-BR" sz="2400" b="0" dirty="0"/>
              <a:t>, a sessão pública somente poderá ser reiniciada mediante aviso prévio no sistema com, no mínimo, vinte e quatro horas de antecedência, e a ocorrência será registrada em ata. </a:t>
            </a:r>
            <a:endParaRPr lang="pt-BR" sz="2400" dirty="0"/>
          </a:p>
        </p:txBody>
      </p:sp>
    </p:spTree>
    <p:extLst>
      <p:ext uri="{BB962C8B-B14F-4D97-AF65-F5344CB8AC3E}">
        <p14:creationId xmlns:p14="http://schemas.microsoft.com/office/powerpoint/2010/main" val="18197189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sz="2400" dirty="0" smtClean="0"/>
              <a:t>Assinatura </a:t>
            </a:r>
            <a:r>
              <a:rPr lang="pt-BR" sz="2400" dirty="0"/>
              <a:t>do contrato ou da ata de registro de </a:t>
            </a:r>
            <a:r>
              <a:rPr lang="pt-BR" sz="2400" dirty="0" smtClean="0"/>
              <a:t>preços</a:t>
            </a:r>
          </a:p>
          <a:p>
            <a:r>
              <a:rPr lang="pt-BR" sz="2400" b="0" dirty="0"/>
              <a:t>Art. 48.  Após a homologação, o adjudicatário será convocado para assinar o contrato ou a ata de registro de preços no prazo estabelecido no edital.</a:t>
            </a:r>
          </a:p>
          <a:p>
            <a:r>
              <a:rPr lang="pt-BR" sz="2400" b="0" dirty="0"/>
              <a:t>§ 1º  Na assinatura do contrato ou da ata de registro de preços, será exigida a comprovação das condições de habilitação consignadas no edital, </a:t>
            </a:r>
            <a:r>
              <a:rPr lang="pt-BR" sz="2400" dirty="0"/>
              <a:t>que deverão ser mantidas pelo licitante durante a vigência do contrato ou da ata de registro de preços.</a:t>
            </a:r>
          </a:p>
          <a:p>
            <a:endParaRPr lang="pt-BR" sz="2400" dirty="0" smtClean="0"/>
          </a:p>
          <a:p>
            <a:endParaRPr lang="pt-BR" sz="2400" dirty="0"/>
          </a:p>
        </p:txBody>
      </p:sp>
    </p:spTree>
    <p:extLst>
      <p:ext uri="{BB962C8B-B14F-4D97-AF65-F5344CB8AC3E}">
        <p14:creationId xmlns:p14="http://schemas.microsoft.com/office/powerpoint/2010/main" val="163131798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400" b="0" dirty="0"/>
              <a:t>§ 2º  Na hipótese de o vencedor da licitação não comprovar as condições de habilitação consignadas no edital ou se recusar a assinar o contrato ou a ata de registro de preços, outro licitante poderá ser convocado, respeitada a ordem de classificação, para, após a comprovação dos requisitos para habilitação, analisada a proposta e eventuais documentos complementares e, feita a negociação, assinar o contrato ou a ata de registro de preços, sem prejuízo da aplicação das sanções de que trata o art. 49.</a:t>
            </a:r>
          </a:p>
          <a:p>
            <a:r>
              <a:rPr lang="pt-BR" sz="2400" b="0" dirty="0"/>
              <a:t>§ 3º  O prazo de validade das propostas será de sessenta dias, permitida a fixação de prazo diverso no edital. </a:t>
            </a:r>
          </a:p>
          <a:p>
            <a:endParaRPr lang="pt-BR" dirty="0"/>
          </a:p>
        </p:txBody>
      </p:sp>
    </p:spTree>
    <p:extLst>
      <p:ext uri="{BB962C8B-B14F-4D97-AF65-F5344CB8AC3E}">
        <p14:creationId xmlns:p14="http://schemas.microsoft.com/office/powerpoint/2010/main" val="35149866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DA SANÇÃO</a:t>
            </a:r>
          </a:p>
        </p:txBody>
      </p:sp>
      <p:sp>
        <p:nvSpPr>
          <p:cNvPr id="3" name="Espaço Reservado para Conteúdo 2"/>
          <p:cNvSpPr>
            <a:spLocks noGrp="1"/>
          </p:cNvSpPr>
          <p:nvPr>
            <p:ph idx="1"/>
          </p:nvPr>
        </p:nvSpPr>
        <p:spPr/>
        <p:txBody>
          <a:bodyPr>
            <a:normAutofit fontScale="92500"/>
          </a:bodyPr>
          <a:lstStyle/>
          <a:p>
            <a:r>
              <a:rPr lang="pt-BR" sz="2400" dirty="0"/>
              <a:t>I</a:t>
            </a:r>
            <a:r>
              <a:rPr lang="pt-BR" sz="2400" dirty="0" smtClean="0"/>
              <a:t>mpedimento </a:t>
            </a:r>
            <a:r>
              <a:rPr lang="pt-BR" sz="2400" dirty="0"/>
              <a:t>de licitar e </a:t>
            </a:r>
            <a:r>
              <a:rPr lang="pt-BR" sz="2400" dirty="0" smtClean="0"/>
              <a:t>contratar</a:t>
            </a:r>
          </a:p>
          <a:p>
            <a:r>
              <a:rPr lang="pt-BR" sz="2400" b="0" dirty="0"/>
              <a:t>Art. 49.  Ficará impedido de licitar e de contratar com a União e será descredenciado no </a:t>
            </a:r>
            <a:r>
              <a:rPr lang="pt-BR" sz="2400" b="0" dirty="0" smtClean="0"/>
              <a:t>SICAF, </a:t>
            </a:r>
            <a:r>
              <a:rPr lang="pt-BR" sz="2400" u="sng" dirty="0"/>
              <a:t>pelo prazo de até cinco anos</a:t>
            </a:r>
            <a:r>
              <a:rPr lang="pt-BR" sz="2400" b="0" dirty="0"/>
              <a:t>, sem prejuízo das multas previstas em edital e no contrato e das demais cominações legais, garantido o direito à ampla defesa, o licitante que, convocado dentro do prazo de validade de sua proposta:</a:t>
            </a:r>
          </a:p>
          <a:p>
            <a:r>
              <a:rPr lang="pt-BR" sz="2400" b="0" dirty="0"/>
              <a:t>I - não assinar o contrato ou a ata de registro de preços;</a:t>
            </a:r>
          </a:p>
          <a:p>
            <a:endParaRPr lang="pt-BR" sz="2400" dirty="0" smtClean="0"/>
          </a:p>
          <a:p>
            <a:endParaRPr lang="pt-BR" sz="2400" dirty="0"/>
          </a:p>
        </p:txBody>
      </p:sp>
    </p:spTree>
    <p:extLst>
      <p:ext uri="{BB962C8B-B14F-4D97-AF65-F5344CB8AC3E}">
        <p14:creationId xmlns:p14="http://schemas.microsoft.com/office/powerpoint/2010/main" val="233631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II - não entregar a documentação exigida no edital;</a:t>
            </a:r>
          </a:p>
          <a:p>
            <a:r>
              <a:rPr lang="pt-BR" sz="2400" b="0" dirty="0"/>
              <a:t>III - apresentar documentação falsa;</a:t>
            </a:r>
          </a:p>
          <a:p>
            <a:r>
              <a:rPr lang="pt-BR" sz="2400" b="0" dirty="0"/>
              <a:t>IV - causar o atraso na execução do objeto;</a:t>
            </a:r>
          </a:p>
          <a:p>
            <a:r>
              <a:rPr lang="pt-BR" sz="2400" b="0" dirty="0"/>
              <a:t>V - não mantiver a proposta;</a:t>
            </a:r>
          </a:p>
          <a:p>
            <a:r>
              <a:rPr lang="pt-BR" sz="2400" b="0" dirty="0"/>
              <a:t>VI - falhar na execução do contrato;</a:t>
            </a:r>
          </a:p>
          <a:p>
            <a:r>
              <a:rPr lang="pt-BR" sz="2400" b="0" dirty="0"/>
              <a:t>VII - fraudar a execução do contrato;</a:t>
            </a:r>
          </a:p>
          <a:p>
            <a:endParaRPr lang="pt-BR" sz="2400" dirty="0"/>
          </a:p>
        </p:txBody>
      </p:sp>
    </p:spTree>
    <p:extLst>
      <p:ext uri="{BB962C8B-B14F-4D97-AF65-F5344CB8AC3E}">
        <p14:creationId xmlns:p14="http://schemas.microsoft.com/office/powerpoint/2010/main" val="202088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endParaRPr lang="pt-BR" dirty="0">
              <a:latin typeface="Bookman Old Style" pitchFamily="18" charset="0"/>
            </a:endParaRPr>
          </a:p>
          <a:p>
            <a:r>
              <a:rPr lang="pt-BR" sz="2400" dirty="0"/>
              <a:t> </a:t>
            </a:r>
            <a:r>
              <a:rPr lang="pt-BR" sz="2400" b="0" dirty="0">
                <a:latin typeface="Bookman Old Style" pitchFamily="18" charset="0"/>
              </a:rPr>
              <a:t>E temos ainda</a:t>
            </a:r>
            <a:r>
              <a:rPr lang="pt-BR" sz="2400" b="0" dirty="0" smtClean="0">
                <a:latin typeface="Bookman Old Style" pitchFamily="18" charset="0"/>
              </a:rPr>
              <a:t>:</a:t>
            </a:r>
            <a:endParaRPr lang="pt-BR" sz="2400" b="0" dirty="0">
              <a:latin typeface="Bookman Old Style" pitchFamily="18" charset="0"/>
            </a:endParaRPr>
          </a:p>
          <a:p>
            <a:endParaRPr lang="pt-BR" sz="2400" b="0" dirty="0">
              <a:latin typeface="Bookman Old Style" pitchFamily="18" charset="0"/>
            </a:endParaRPr>
          </a:p>
          <a:p>
            <a:pPr lvl="0"/>
            <a:r>
              <a:rPr lang="pt-BR" sz="2400" b="0" dirty="0">
                <a:latin typeface="Bookman Old Style" pitchFamily="18" charset="0"/>
              </a:rPr>
              <a:t>Pregão </a:t>
            </a:r>
            <a:r>
              <a:rPr lang="pt-BR" sz="2400" b="0" dirty="0" smtClean="0">
                <a:latin typeface="Bookman Old Style" pitchFamily="18" charset="0"/>
              </a:rPr>
              <a:t>Presencial; </a:t>
            </a:r>
            <a:endParaRPr lang="pt-BR" sz="2400" b="0" dirty="0">
              <a:latin typeface="Bookman Old Style" pitchFamily="18" charset="0"/>
            </a:endParaRPr>
          </a:p>
          <a:p>
            <a:pPr lvl="0"/>
            <a:r>
              <a:rPr lang="pt-BR" sz="2400" b="0" dirty="0">
                <a:latin typeface="Bookman Old Style" pitchFamily="18" charset="0"/>
              </a:rPr>
              <a:t>Pregão Eletrônico. </a:t>
            </a:r>
            <a:endParaRPr lang="pt-BR" sz="2400" b="0" dirty="0" smtClean="0">
              <a:latin typeface="Bookman Old Style" pitchFamily="18" charset="0"/>
            </a:endParaRPr>
          </a:p>
          <a:p>
            <a:pPr lvl="0"/>
            <a:endParaRPr lang="pt-BR" dirty="0"/>
          </a:p>
          <a:p>
            <a:pPr marL="0" indent="0">
              <a:buNone/>
            </a:pPr>
            <a:endParaRPr lang="pt-BR" dirty="0"/>
          </a:p>
          <a:p>
            <a:endParaRPr lang="pt-BR" dirty="0">
              <a:latin typeface="Bookman Old Style" pitchFamily="18" charset="0"/>
            </a:endParaRPr>
          </a:p>
        </p:txBody>
      </p:sp>
    </p:spTree>
    <p:extLst>
      <p:ext uri="{BB962C8B-B14F-4D97-AF65-F5344CB8AC3E}">
        <p14:creationId xmlns:p14="http://schemas.microsoft.com/office/powerpoint/2010/main" val="21176800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t>VIII - comportar-se de modo inidôneo;</a:t>
            </a:r>
          </a:p>
          <a:p>
            <a:r>
              <a:rPr lang="pt-BR" sz="2400" b="0" dirty="0"/>
              <a:t>IX - declarar informações falsas; e</a:t>
            </a:r>
          </a:p>
          <a:p>
            <a:r>
              <a:rPr lang="pt-BR" sz="2400" b="0" dirty="0"/>
              <a:t>X - cometer fraude fiscal.</a:t>
            </a:r>
          </a:p>
          <a:p>
            <a:r>
              <a:rPr lang="pt-BR" sz="2400" b="0" dirty="0"/>
              <a:t>§ 1º  As sanções descritas no </a:t>
            </a:r>
            <a:r>
              <a:rPr lang="pt-BR" sz="2400" dirty="0"/>
              <a:t>caput</a:t>
            </a:r>
            <a:r>
              <a:rPr lang="pt-BR" sz="2400" b="0" dirty="0"/>
              <a:t> também se aplicam aos integrantes do cadastro de reserva, em pregão para registro de preços que, convocados, não honrarem o compromisso assumido sem justificativa ou com justificativa recusada pela administração pública.</a:t>
            </a:r>
          </a:p>
          <a:p>
            <a:r>
              <a:rPr lang="pt-BR" sz="2400" b="0" dirty="0"/>
              <a:t>§ 2º  As sanções serão registradas e publicadas no </a:t>
            </a:r>
            <a:r>
              <a:rPr lang="pt-BR" sz="2400" b="0" dirty="0" smtClean="0"/>
              <a:t>SICAF.</a:t>
            </a:r>
            <a:r>
              <a:rPr lang="pt-BR" sz="2400" b="0" dirty="0"/>
              <a:t> </a:t>
            </a:r>
          </a:p>
          <a:p>
            <a:endParaRPr lang="pt-BR" sz="2400" dirty="0"/>
          </a:p>
        </p:txBody>
      </p:sp>
    </p:spTree>
    <p:extLst>
      <p:ext uri="{BB962C8B-B14F-4D97-AF65-F5344CB8AC3E}">
        <p14:creationId xmlns:p14="http://schemas.microsoft.com/office/powerpoint/2010/main" val="264966050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dirty="0"/>
              <a:t>Revogação e </a:t>
            </a:r>
            <a:r>
              <a:rPr lang="pt-BR" sz="2400" dirty="0" smtClean="0"/>
              <a:t>anulação</a:t>
            </a:r>
          </a:p>
          <a:p>
            <a:r>
              <a:rPr lang="pt-BR" sz="2400" b="0" dirty="0"/>
              <a:t>Art. 50.  A autoridade competente para homologar o procedimento licitatório de que trata este Decreto poderá revogá-lo </a:t>
            </a:r>
            <a:r>
              <a:rPr lang="pt-BR" sz="2400" dirty="0"/>
              <a:t>somente em razão do interesse público</a:t>
            </a:r>
            <a:r>
              <a:rPr lang="pt-BR" sz="2400" b="0" dirty="0"/>
              <a:t>, por motivo de fato superveniente devidamente comprovado, pertinente e suficiente para justificar a revogação, e deverá anulá-lo por ilegalidade, de ofício ou por provocação de qualquer pessoa, por meio de ato escrito e fundamentado.</a:t>
            </a:r>
          </a:p>
          <a:p>
            <a:endParaRPr lang="pt-BR" sz="2400" dirty="0"/>
          </a:p>
        </p:txBody>
      </p:sp>
    </p:spTree>
    <p:extLst>
      <p:ext uri="{BB962C8B-B14F-4D97-AF65-F5344CB8AC3E}">
        <p14:creationId xmlns:p14="http://schemas.microsoft.com/office/powerpoint/2010/main" val="16791987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DO SISTEMA DE DISPENSA ELETRÔNICA</a:t>
            </a:r>
          </a:p>
        </p:txBody>
      </p:sp>
      <p:sp>
        <p:nvSpPr>
          <p:cNvPr id="3" name="Espaço Reservado para Conteúdo 2"/>
          <p:cNvSpPr>
            <a:spLocks noGrp="1"/>
          </p:cNvSpPr>
          <p:nvPr>
            <p:ph idx="1"/>
          </p:nvPr>
        </p:nvSpPr>
        <p:spPr/>
        <p:txBody>
          <a:bodyPr>
            <a:normAutofit/>
          </a:bodyPr>
          <a:lstStyle/>
          <a:p>
            <a:r>
              <a:rPr lang="pt-BR" sz="2400" b="0" dirty="0"/>
              <a:t>Art. 51.  As unidades gestoras integrantes do </a:t>
            </a:r>
            <a:r>
              <a:rPr lang="pt-BR" sz="2400" b="0" dirty="0" err="1"/>
              <a:t>Sisg</a:t>
            </a:r>
            <a:r>
              <a:rPr lang="pt-BR" sz="2400" b="0" dirty="0"/>
              <a:t> adotarão o sistema de dispensa eletrônica, nas seguintes hipóteses:</a:t>
            </a:r>
          </a:p>
          <a:p>
            <a:r>
              <a:rPr lang="pt-BR" sz="2400" b="0" dirty="0"/>
              <a:t>I - contratação de serviços comuns de engenharia, nos termos do disposto no </a:t>
            </a:r>
            <a:r>
              <a:rPr lang="pt-BR" sz="2400" b="0" dirty="0">
                <a:hlinkClick r:id="rId2"/>
              </a:rPr>
              <a:t>inciso I do caput do art. 24 da Lei nº 8.666, de 1993</a:t>
            </a:r>
            <a:r>
              <a:rPr lang="pt-BR" sz="2400" b="0" dirty="0" smtClean="0"/>
              <a:t>;</a:t>
            </a:r>
            <a:endParaRPr lang="pt-BR" sz="2400" b="0" dirty="0"/>
          </a:p>
        </p:txBody>
      </p:sp>
    </p:spTree>
    <p:extLst>
      <p:ext uri="{BB962C8B-B14F-4D97-AF65-F5344CB8AC3E}">
        <p14:creationId xmlns:p14="http://schemas.microsoft.com/office/powerpoint/2010/main" val="17328333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II - aquisição de bens e contratação de serviços comuns, nos termos do disposto no </a:t>
            </a:r>
            <a:r>
              <a:rPr lang="pt-BR" sz="2400" b="0" dirty="0">
                <a:hlinkClick r:id="rId2"/>
              </a:rPr>
              <a:t>inciso II do caput do art. 24 da Lei nº 8.666, de 1993</a:t>
            </a:r>
            <a:r>
              <a:rPr lang="pt-BR" sz="2400" b="0" dirty="0"/>
              <a:t>; e</a:t>
            </a:r>
          </a:p>
          <a:p>
            <a:r>
              <a:rPr lang="pt-BR" sz="2400" b="0" dirty="0"/>
              <a:t>III - aquisição de bens e contratação de serviços comuns, incluídos os serviços comuns de engenharia, nos termos do disposto no </a:t>
            </a:r>
            <a:r>
              <a:rPr lang="pt-BR" sz="2400" b="0" dirty="0">
                <a:hlinkClick r:id="rId3"/>
              </a:rPr>
              <a:t>inciso III e seguintes do caput do art. 24 da Lei nº 8.666, de 1993</a:t>
            </a:r>
            <a:r>
              <a:rPr lang="pt-BR" sz="2400" b="0" dirty="0"/>
              <a:t>, quando cabível.</a:t>
            </a:r>
          </a:p>
          <a:p>
            <a:endParaRPr lang="pt-BR" sz="2400" dirty="0"/>
          </a:p>
          <a:p>
            <a:endParaRPr lang="pt-BR" sz="2400" dirty="0"/>
          </a:p>
        </p:txBody>
      </p:sp>
    </p:spTree>
    <p:extLst>
      <p:ext uri="{BB962C8B-B14F-4D97-AF65-F5344CB8AC3E}">
        <p14:creationId xmlns:p14="http://schemas.microsoft.com/office/powerpoint/2010/main" val="275392096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t>§ 1º  Ato do Secretário de Gestão da Secretaria Especial de Desburocratização, Gestão e Governo Digital do Ministério da Economia regulamentará o funcionamento do sistema de dispensa eletrônica.</a:t>
            </a:r>
          </a:p>
          <a:p>
            <a:r>
              <a:rPr lang="pt-BR" sz="2400" b="0" dirty="0"/>
              <a:t>§ 2º  A obrigatoriedade da utilização do sistema de dispensa eletrônica ocorrerá a partir da data de publicação do ato de que trata o § 1º.</a:t>
            </a:r>
          </a:p>
          <a:p>
            <a:r>
              <a:rPr lang="pt-BR" sz="2400" b="0" dirty="0"/>
              <a:t>§ 3º  Fica vedada a utilização do sistema de dispensa eletrônica nas hipóteses de que trata o art. 4º. </a:t>
            </a:r>
            <a:r>
              <a:rPr lang="pt-BR" sz="2400" b="0" dirty="0" smtClean="0"/>
              <a:t>(são as vedações no Pregão – Obras, </a:t>
            </a:r>
            <a:r>
              <a:rPr lang="pt-BR" sz="2400" b="0" dirty="0" err="1" smtClean="0"/>
              <a:t>etc</a:t>
            </a:r>
            <a:r>
              <a:rPr lang="pt-BR" sz="2400" b="0" dirty="0" smtClean="0"/>
              <a:t>)</a:t>
            </a:r>
            <a:endParaRPr lang="pt-BR" sz="2400" b="0" dirty="0"/>
          </a:p>
          <a:p>
            <a:endParaRPr lang="pt-BR" sz="2400" dirty="0"/>
          </a:p>
        </p:txBody>
      </p:sp>
    </p:spTree>
    <p:extLst>
      <p:ext uri="{BB962C8B-B14F-4D97-AF65-F5344CB8AC3E}">
        <p14:creationId xmlns:p14="http://schemas.microsoft.com/office/powerpoint/2010/main" val="27217386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Orientações gerais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sz="2400" b="0" dirty="0"/>
              <a:t>Art. 52.  Ato do Secretário de Gestão da Secretaria Especial de Desburocratização, Gestão e Governo Digital do Ministério da Economia </a:t>
            </a:r>
            <a:r>
              <a:rPr lang="pt-BR" sz="2400" dirty="0"/>
              <a:t>estabelecerá os prazos para implementação das regras decorrentes do disposto neste Decreto</a:t>
            </a:r>
            <a:r>
              <a:rPr lang="pt-BR" sz="2400" b="0" dirty="0"/>
              <a:t> quando se tratar de licitações realizadas com a utilização de transferências de recursos da União de que trata o § 3º do art. 1º.</a:t>
            </a:r>
          </a:p>
          <a:p>
            <a:r>
              <a:rPr lang="pt-BR" sz="2400" b="0" dirty="0"/>
              <a:t>Art. 53.  Os horários estabelecidos no edital, no aviso e durante a sessão pública observarão </a:t>
            </a:r>
            <a:r>
              <a:rPr lang="pt-BR" sz="2400" dirty="0"/>
              <a:t>o horário de Brasília</a:t>
            </a:r>
            <a:r>
              <a:rPr lang="pt-BR" sz="2400" b="0" dirty="0"/>
              <a:t>, Distrito Federal, inclusive para contagem de tempo e registro no sistema eletrônico e na documentação relativa ao certame.</a:t>
            </a:r>
          </a:p>
          <a:p>
            <a:endParaRPr lang="pt-BR" sz="2400" dirty="0"/>
          </a:p>
        </p:txBody>
      </p:sp>
    </p:spTree>
    <p:extLst>
      <p:ext uri="{BB962C8B-B14F-4D97-AF65-F5344CB8AC3E}">
        <p14:creationId xmlns:p14="http://schemas.microsoft.com/office/powerpoint/2010/main" val="31355182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54.  Os participantes de licitação na modalidade de pregão, na forma eletrônica, têm direito público subjetivo à fiel observância do procedimento estabelecido neste Decreto e qualquer interessado poderá acompanhar o seu desenvolvimento em tempo real, por meio da internet.</a:t>
            </a:r>
          </a:p>
          <a:p>
            <a:r>
              <a:rPr lang="pt-BR" sz="2400" b="0" dirty="0"/>
              <a:t>Art. 55.  Os entes federativos usuários dos sistemas de que trata o § 2º do art. 5º poderão utilizar o </a:t>
            </a:r>
            <a:r>
              <a:rPr lang="pt-BR" sz="2400" b="0" dirty="0" smtClean="0"/>
              <a:t>SICAF </a:t>
            </a:r>
            <a:r>
              <a:rPr lang="pt-BR" sz="2400" b="0" dirty="0"/>
              <a:t>para fins </a:t>
            </a:r>
            <a:r>
              <a:rPr lang="pt-BR" sz="2400" b="0" dirty="0" err="1"/>
              <a:t>habilitatórios</a:t>
            </a:r>
            <a:r>
              <a:rPr lang="pt-BR" sz="2400" b="0" dirty="0"/>
              <a:t>.</a:t>
            </a:r>
          </a:p>
          <a:p>
            <a:endParaRPr lang="pt-BR" sz="2400" dirty="0"/>
          </a:p>
        </p:txBody>
      </p:sp>
    </p:spTree>
    <p:extLst>
      <p:ext uri="{BB962C8B-B14F-4D97-AF65-F5344CB8AC3E}">
        <p14:creationId xmlns:p14="http://schemas.microsoft.com/office/powerpoint/2010/main" val="25877000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sz="2400" b="0" dirty="0"/>
              <a:t>Art. 56.  A Secretaria de Gestão da Secretaria Especial de Desburocratização, Gestão e Governo Digital do Ministério da Economia </a:t>
            </a:r>
            <a:r>
              <a:rPr lang="pt-BR" sz="2400" dirty="0"/>
              <a:t>poderá ceder o uso do seu sistema eletrônico </a:t>
            </a:r>
            <a:r>
              <a:rPr lang="pt-BR" sz="2400" b="0" dirty="0"/>
              <a:t>a órgão ou entidade dos Poderes da União, dos Estados, do Distrito Federal e dos Municípios, mediante celebração de termo de acesso.</a:t>
            </a:r>
          </a:p>
          <a:p>
            <a:r>
              <a:rPr lang="pt-BR" sz="2400" b="0" dirty="0"/>
              <a:t>Art. 57.  As propostas que contenham a descrição do objeto, o valor e os documentos complementares estarão disponíveis na internet, após a homologação.</a:t>
            </a:r>
          </a:p>
          <a:p>
            <a:endParaRPr lang="pt-BR" sz="2400" dirty="0"/>
          </a:p>
        </p:txBody>
      </p:sp>
    </p:spTree>
    <p:extLst>
      <p:ext uri="{BB962C8B-B14F-4D97-AF65-F5344CB8AC3E}">
        <p14:creationId xmlns:p14="http://schemas.microsoft.com/office/powerpoint/2010/main" val="78529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58.  Os arquivos e os registros digitais relativos ao processo licitatório permanecerão à disposição dos órgãos de controle interno e externo.</a:t>
            </a:r>
          </a:p>
          <a:p>
            <a:r>
              <a:rPr lang="pt-BR" sz="2400" b="0" dirty="0"/>
              <a:t>Art. 59.  A Secretaria de Gestão da Secretaria Especial de Desburocratização, Gestão e Governo Digital do Ministério da Economia poderá editar normas complementares ao disposto neste Decreto e disponibilizar informações adicionais, em meio eletrônico.</a:t>
            </a:r>
          </a:p>
          <a:p>
            <a:endParaRPr lang="pt-BR" sz="2400" dirty="0"/>
          </a:p>
        </p:txBody>
      </p:sp>
    </p:spTree>
    <p:extLst>
      <p:ext uri="{BB962C8B-B14F-4D97-AF65-F5344CB8AC3E}">
        <p14:creationId xmlns:p14="http://schemas.microsoft.com/office/powerpoint/2010/main" val="39158298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dirty="0"/>
              <a:t>Revogação</a:t>
            </a:r>
            <a:endParaRPr lang="pt-BR" sz="2400" b="0" dirty="0"/>
          </a:p>
          <a:p>
            <a:r>
              <a:rPr lang="pt-BR" sz="2400" b="0" dirty="0"/>
              <a:t>Art. 60.  Ficam revogados:</a:t>
            </a:r>
          </a:p>
          <a:p>
            <a:r>
              <a:rPr lang="pt-BR" sz="2400" b="0" dirty="0"/>
              <a:t>I - o </a:t>
            </a:r>
            <a:r>
              <a:rPr lang="pt-BR" sz="2400" b="0" dirty="0">
                <a:hlinkClick r:id="rId2"/>
              </a:rPr>
              <a:t>Decreto nº 5.450, de 31 de maio de 2005</a:t>
            </a:r>
            <a:r>
              <a:rPr lang="pt-BR" sz="2400" b="0" dirty="0"/>
              <a:t>; e</a:t>
            </a:r>
          </a:p>
          <a:p>
            <a:r>
              <a:rPr lang="pt-BR" sz="2400" b="0" dirty="0"/>
              <a:t>II - o </a:t>
            </a:r>
            <a:r>
              <a:rPr lang="pt-BR" sz="2400" b="0" dirty="0">
                <a:hlinkClick r:id="rId3"/>
              </a:rPr>
              <a:t>Decreto nº 5.504, de 5 de agosto de 2005</a:t>
            </a:r>
            <a:r>
              <a:rPr lang="pt-BR" sz="2400" b="0" dirty="0"/>
              <a:t>.</a:t>
            </a:r>
          </a:p>
          <a:p>
            <a:endParaRPr lang="pt-BR" sz="2400" dirty="0"/>
          </a:p>
        </p:txBody>
      </p:sp>
    </p:spTree>
    <p:extLst>
      <p:ext uri="{BB962C8B-B14F-4D97-AF65-F5344CB8AC3E}">
        <p14:creationId xmlns:p14="http://schemas.microsoft.com/office/powerpoint/2010/main" val="13759341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POR QUE TEMOS QUE LICITAR?</a:t>
            </a:r>
            <a:br>
              <a:rPr lang="pt-BR" dirty="0"/>
            </a:br>
            <a:endParaRPr lang="pt-BR"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000" b="0" dirty="0" smtClean="0">
                <a:latin typeface="Bookman Old Style" pitchFamily="18" charset="0"/>
              </a:rPr>
              <a:t>Art</a:t>
            </a:r>
            <a:r>
              <a:rPr lang="pt-BR" sz="2000" b="0" dirty="0">
                <a:latin typeface="Bookman Old Style" pitchFamily="18" charset="0"/>
              </a:rPr>
              <a:t>. 37 da CF/88. A administração pública direta e indireta de qualquer dos Poderes da União, dos Estados, do Distrito Federal e dos Municípios obedecerá aos princípios de legalidade, impessoalidade, moralidade, publicidade e eficiência e, também, ao seguinte:  (Redação dada pela Emenda Constitucional nº 19, de 1998) </a:t>
            </a:r>
            <a:endParaRPr lang="pt-BR" sz="2000" b="0" dirty="0" smtClean="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148205850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dirty="0" smtClean="0">
                <a:latin typeface="Bookman Old Style" pitchFamily="18" charset="0"/>
              </a:rPr>
              <a:t>São tipos de licitação</a:t>
            </a:r>
            <a:endParaRPr lang="pt-BR" sz="3200" dirty="0">
              <a:latin typeface="Bookman Old Style" pitchFamily="18" charset="0"/>
            </a:endParaRPr>
          </a:p>
        </p:txBody>
      </p:sp>
      <p:sp>
        <p:nvSpPr>
          <p:cNvPr id="3" name="Espaço Reservado para Conteúdo 2"/>
          <p:cNvSpPr>
            <a:spLocks noGrp="1"/>
          </p:cNvSpPr>
          <p:nvPr>
            <p:ph idx="1"/>
          </p:nvPr>
        </p:nvSpPr>
        <p:spPr/>
        <p:txBody>
          <a:bodyPr>
            <a:normAutofit lnSpcReduction="10000"/>
          </a:bodyPr>
          <a:lstStyle/>
          <a:p>
            <a:endParaRPr lang="pt-BR" dirty="0" smtClean="0"/>
          </a:p>
          <a:p>
            <a:r>
              <a:rPr lang="pt-BR" dirty="0"/>
              <a:t> </a:t>
            </a:r>
            <a:r>
              <a:rPr lang="pt-BR" sz="2400" b="0" dirty="0" smtClean="0">
                <a:latin typeface="Bookman Old Style" pitchFamily="18" charset="0"/>
              </a:rPr>
              <a:t>Menor </a:t>
            </a:r>
            <a:r>
              <a:rPr lang="pt-BR" sz="2400" b="0" dirty="0">
                <a:latin typeface="Bookman Old Style" pitchFamily="18" charset="0"/>
              </a:rPr>
              <a:t>Preço</a:t>
            </a:r>
            <a:r>
              <a:rPr lang="pt-BR" sz="2400" b="0" dirty="0" smtClean="0">
                <a:latin typeface="Bookman Old Style" pitchFamily="18" charset="0"/>
              </a:rPr>
              <a:t>;</a:t>
            </a:r>
          </a:p>
          <a:p>
            <a:endParaRPr lang="pt-BR" sz="2400" b="0" dirty="0" smtClean="0">
              <a:latin typeface="Bookman Old Style" pitchFamily="18" charset="0"/>
            </a:endParaRPr>
          </a:p>
          <a:p>
            <a:pPr lvl="0"/>
            <a:r>
              <a:rPr lang="pt-BR" sz="2400" b="0" dirty="0" smtClean="0">
                <a:latin typeface="Bookman Old Style" pitchFamily="18" charset="0"/>
              </a:rPr>
              <a:t>Técnica </a:t>
            </a:r>
            <a:r>
              <a:rPr lang="pt-BR" sz="2400" b="0" dirty="0">
                <a:latin typeface="Bookman Old Style" pitchFamily="18" charset="0"/>
              </a:rPr>
              <a:t>e Preço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Melhor Técnica</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Maior oferta. </a:t>
            </a:r>
            <a:endParaRPr lang="pt-BR" sz="2400" b="0" dirty="0" smtClean="0">
              <a:latin typeface="Bookman Old Style" pitchFamily="18" charset="0"/>
            </a:endParaRPr>
          </a:p>
          <a:p>
            <a:pPr lvl="0"/>
            <a:endParaRPr lang="pt-BR" dirty="0"/>
          </a:p>
          <a:p>
            <a:endParaRPr lang="pt-BR" dirty="0">
              <a:latin typeface="Bookman Old Style" pitchFamily="18" charset="0"/>
            </a:endParaRPr>
          </a:p>
        </p:txBody>
      </p:sp>
    </p:spTree>
    <p:extLst>
      <p:ext uri="{BB962C8B-B14F-4D97-AF65-F5344CB8AC3E}">
        <p14:creationId xmlns:p14="http://schemas.microsoft.com/office/powerpoint/2010/main" val="13377758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400" dirty="0"/>
              <a:t>Vigência</a:t>
            </a:r>
            <a:endParaRPr lang="pt-BR" sz="2400" b="0" dirty="0"/>
          </a:p>
          <a:p>
            <a:r>
              <a:rPr lang="pt-BR" sz="2400" b="0" dirty="0"/>
              <a:t>Art. 61.  Este Decreto entra em vigor em 28 de outubro de 2019.</a:t>
            </a:r>
          </a:p>
          <a:p>
            <a:r>
              <a:rPr lang="pt-BR" sz="2400" b="0" dirty="0"/>
              <a:t>§ 1º  Os editais publicados após a data de entrada em vigor deste Decreto serão ajustados aos termos deste Decreto.</a:t>
            </a:r>
          </a:p>
          <a:p>
            <a:r>
              <a:rPr lang="pt-BR" sz="2400" b="0" dirty="0"/>
              <a:t>§ 2º  As licitações cujos editais tenham sido publicados até 28 de outubro de 2019 permanecem regidos pelo </a:t>
            </a:r>
            <a:r>
              <a:rPr lang="pt-BR" sz="2400" b="0" dirty="0">
                <a:hlinkClick r:id="rId2"/>
              </a:rPr>
              <a:t>Decreto nº 5.450, de 2005</a:t>
            </a:r>
            <a:r>
              <a:rPr lang="pt-BR" sz="2400" b="0" dirty="0"/>
              <a:t>.</a:t>
            </a:r>
          </a:p>
          <a:p>
            <a:r>
              <a:rPr lang="pt-BR" sz="2400" b="0" dirty="0"/>
              <a:t>Brasília, 20 de setembro de 2019; 198º da Independência e 131º da República. </a:t>
            </a:r>
          </a:p>
          <a:p>
            <a:endParaRPr lang="pt-BR" sz="2400" dirty="0"/>
          </a:p>
        </p:txBody>
      </p:sp>
    </p:spTree>
    <p:extLst>
      <p:ext uri="{BB962C8B-B14F-4D97-AF65-F5344CB8AC3E}">
        <p14:creationId xmlns:p14="http://schemas.microsoft.com/office/powerpoint/2010/main" val="74878523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 206 DE 18/10/19</a:t>
            </a:r>
            <a:endParaRPr lang="pt-BR" dirty="0"/>
          </a:p>
        </p:txBody>
      </p:sp>
      <p:sp>
        <p:nvSpPr>
          <p:cNvPr id="3" name="Espaço Reservado para Conteúdo 2"/>
          <p:cNvSpPr>
            <a:spLocks noGrp="1"/>
          </p:cNvSpPr>
          <p:nvPr>
            <p:ph idx="1"/>
          </p:nvPr>
        </p:nvSpPr>
        <p:spPr/>
        <p:txBody>
          <a:bodyPr>
            <a:noAutofit/>
          </a:bodyPr>
          <a:lstStyle/>
          <a:p>
            <a:r>
              <a:rPr lang="pt-BR" sz="2400" b="0" dirty="0"/>
              <a:t>Art. 1º Ficam estabelecidos </a:t>
            </a:r>
            <a:r>
              <a:rPr lang="pt-BR" sz="2400" dirty="0"/>
              <a:t>os seguintes prazos para que os órgãos e entidades da administração pública estadual, distrital ou municipal</a:t>
            </a:r>
            <a:r>
              <a:rPr lang="pt-BR" sz="2400" b="0" dirty="0"/>
              <a:t>, direta ou indireta, </a:t>
            </a:r>
            <a:r>
              <a:rPr lang="pt-BR" sz="2400" dirty="0"/>
              <a:t>utilizem obrigatoriamente a modalidade de pregão, na forma eletrônica, ou a dispensa eletrônica</a:t>
            </a:r>
            <a:r>
              <a:rPr lang="pt-BR" sz="2400" b="0" dirty="0"/>
              <a:t>, observadas as regras previstas no Decreto nº 10.024, de 20 de setembro de 2019, quando executarem recursos da União decorrentes de transferências voluntárias, tais como convênios e contratos de repasse, para a aquisição de bens e a contratação de serviços comuns:</a:t>
            </a:r>
            <a:endParaRPr lang="pt-BR" sz="2400" dirty="0"/>
          </a:p>
        </p:txBody>
      </p:sp>
    </p:spTree>
    <p:extLst>
      <p:ext uri="{BB962C8B-B14F-4D97-AF65-F5344CB8AC3E}">
        <p14:creationId xmlns:p14="http://schemas.microsoft.com/office/powerpoint/2010/main" val="2028354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 - a partir da data de entrada em vigor desta Instrução Normativa, para os Estados, Distrito Federal e entidades da respectiva administração </a:t>
            </a:r>
            <a:r>
              <a:rPr lang="pt-BR" sz="2400" b="0" dirty="0" smtClean="0"/>
              <a:t>indireta;</a:t>
            </a:r>
            <a:endParaRPr lang="pt-BR" sz="2400" dirty="0" smtClean="0"/>
          </a:p>
          <a:p>
            <a:r>
              <a:rPr lang="pt-BR" sz="2400" b="0" dirty="0" smtClean="0"/>
              <a:t>II </a:t>
            </a:r>
            <a:r>
              <a:rPr lang="pt-BR" sz="2400" b="0" dirty="0"/>
              <a:t>- a partir de 3 de fevereiro de 2020, para os Municípios acima de 50.000 (cinquenta mil) habitantes e entidades da respectiva administração indireta;</a:t>
            </a:r>
            <a:endParaRPr lang="pt-BR" sz="2400" dirty="0"/>
          </a:p>
        </p:txBody>
      </p:sp>
    </p:spTree>
    <p:extLst>
      <p:ext uri="{BB962C8B-B14F-4D97-AF65-F5344CB8AC3E}">
        <p14:creationId xmlns:p14="http://schemas.microsoft.com/office/powerpoint/2010/main" val="1813166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III - a partir de 6 de abril de 2020, para os Municípios entre 15.000 (quinze mil) e 50.000 (cinquenta mil) habitantes e entidades da respectiva administração indireta; </a:t>
            </a:r>
            <a:r>
              <a:rPr lang="pt-BR" sz="2400" b="0" dirty="0" smtClean="0"/>
              <a:t>e</a:t>
            </a:r>
            <a:endParaRPr lang="pt-BR" sz="2400" dirty="0" smtClean="0"/>
          </a:p>
          <a:p>
            <a:r>
              <a:rPr lang="pt-BR" sz="2400" b="0" dirty="0" smtClean="0"/>
              <a:t>IV </a:t>
            </a:r>
            <a:r>
              <a:rPr lang="pt-BR" sz="2400" b="0" dirty="0"/>
              <a:t>- a partir de 1º de junho de 2020, para os Municípios com menos de 15.000 (quinze mil) habitantes e entidades da respectiva administração indireta.</a:t>
            </a:r>
            <a:endParaRPr lang="pt-BR" sz="2400" dirty="0"/>
          </a:p>
        </p:txBody>
      </p:sp>
    </p:spTree>
    <p:extLst>
      <p:ext uri="{BB962C8B-B14F-4D97-AF65-F5344CB8AC3E}">
        <p14:creationId xmlns:p14="http://schemas.microsoft.com/office/powerpoint/2010/main" val="9531240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1º A utilização da modalidade de pregão, na forma eletrônica, ou da dispensa eletrônica, nos termos do </a:t>
            </a:r>
            <a:r>
              <a:rPr lang="pt-BR" sz="2400" dirty="0"/>
              <a:t>caput</a:t>
            </a:r>
            <a:r>
              <a:rPr lang="pt-BR" sz="2400" b="0" dirty="0"/>
              <a:t>, é ressalvada nos casos em que a lei ou a regulamentação específica que dispuser sobre a modalidade de transferência </a:t>
            </a:r>
            <a:r>
              <a:rPr lang="pt-BR" sz="2400" dirty="0"/>
              <a:t>discipline de forma diversa as contratações com os recursos do repasse.</a:t>
            </a:r>
          </a:p>
        </p:txBody>
      </p:sp>
    </p:spTree>
    <p:extLst>
      <p:ext uri="{BB962C8B-B14F-4D97-AF65-F5344CB8AC3E}">
        <p14:creationId xmlns:p14="http://schemas.microsoft.com/office/powerpoint/2010/main" val="2421936198"/>
      </p:ext>
    </p:extLst>
  </p:cSld>
  <p:clrMapOvr>
    <a:masterClrMapping/>
  </p:clrMapOvr>
  <p:transition spd="slow">
    <p:push dir="u"/>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2º Será admitida, </a:t>
            </a:r>
            <a:r>
              <a:rPr lang="pt-BR" sz="2400" dirty="0"/>
              <a:t>excepcionalmente</a:t>
            </a:r>
            <a:r>
              <a:rPr lang="pt-BR" sz="2400" b="0" dirty="0"/>
              <a:t>, mediante prévia justificativa da autoridade competente, a </a:t>
            </a:r>
            <a:r>
              <a:rPr lang="pt-BR" sz="2400" dirty="0"/>
              <a:t>utilização da forma de pregão presencial </a:t>
            </a:r>
            <a:r>
              <a:rPr lang="pt-BR" sz="2400" b="0" dirty="0"/>
              <a:t>nas licitações de que trata o </a:t>
            </a:r>
            <a:r>
              <a:rPr lang="pt-BR" sz="2400" dirty="0"/>
              <a:t>caput</a:t>
            </a:r>
            <a:r>
              <a:rPr lang="pt-BR" sz="2400" b="0" dirty="0"/>
              <a:t> ou a não adoção do sistema de dispensa eletrônica, desde que fique comprovada a inviabilidade técnica ou a desvantagem para a administração na realização da forma eletrônica.</a:t>
            </a:r>
            <a:endParaRPr lang="pt-BR" sz="2400" dirty="0"/>
          </a:p>
        </p:txBody>
      </p:sp>
    </p:spTree>
    <p:extLst>
      <p:ext uri="{BB962C8B-B14F-4D97-AF65-F5344CB8AC3E}">
        <p14:creationId xmlns:p14="http://schemas.microsoft.com/office/powerpoint/2010/main" val="18311032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3º O uso da modalidade pregão para a aquisição de bens e a contratação de serviços comuns é obrigatório, </a:t>
            </a:r>
            <a:r>
              <a:rPr lang="pt-BR" sz="2400" dirty="0"/>
              <a:t>sendo preferencial a utilização em sua forma eletrônica</a:t>
            </a:r>
            <a:r>
              <a:rPr lang="pt-BR" sz="2400" b="0" dirty="0"/>
              <a:t>, até que sejam cumpridos os prazos estabelecidos neste artigo.</a:t>
            </a:r>
            <a:endParaRPr lang="pt-BR" sz="2400" dirty="0"/>
          </a:p>
        </p:txBody>
      </p:sp>
    </p:spTree>
    <p:extLst>
      <p:ext uri="{BB962C8B-B14F-4D97-AF65-F5344CB8AC3E}">
        <p14:creationId xmlns:p14="http://schemas.microsoft.com/office/powerpoint/2010/main" val="2158106213"/>
      </p:ext>
    </p:extLst>
  </p:cSld>
  <p:clrMapOvr>
    <a:masterClrMapping/>
  </p:clrMapOvr>
  <p:transition spd="slow">
    <p:push dir="u"/>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t>Art. 2º Os órgãos e entidades da administração pública estadual, distrital ou municipal, direta ou indireta, quando da realização da modalidade de pregão, na forma eletrônica, ou da dispensa eletrônica, poderão </a:t>
            </a:r>
            <a:r>
              <a:rPr lang="pt-BR" sz="2400" b="0" dirty="0" smtClean="0"/>
              <a:t>utilizar:</a:t>
            </a:r>
            <a:endParaRPr lang="pt-BR" sz="2400" dirty="0" smtClean="0"/>
          </a:p>
          <a:p>
            <a:r>
              <a:rPr lang="pt-BR" sz="2400" b="0" dirty="0" smtClean="0"/>
              <a:t>I </a:t>
            </a:r>
            <a:r>
              <a:rPr lang="pt-BR" sz="2400" b="0" dirty="0"/>
              <a:t>- o Sistema de Compras do Governo federal, disponível no endereço eletrônico www.comprasgovernamentais.gov.br, mediante celebração de termo de acesso com a Secretaria de Gestão da Secretaria Especial de Desburocratização, Gestão e Governo Digital do Ministério da Economia; ou</a:t>
            </a:r>
            <a:endParaRPr lang="pt-BR" sz="2400" dirty="0"/>
          </a:p>
        </p:txBody>
      </p:sp>
    </p:spTree>
    <p:extLst>
      <p:ext uri="{BB962C8B-B14F-4D97-AF65-F5344CB8AC3E}">
        <p14:creationId xmlns:p14="http://schemas.microsoft.com/office/powerpoint/2010/main" val="17421396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sz="2400" b="0" dirty="0"/>
              <a:t>II - sistemas próprios ou outros sistemas disponíveis no mercado, desde que estejam de acordo com as regras dispostas no Decreto nº 10.024, de 20 de setembro de 2019, e integrados à Plataforma +Brasil, nos termos do Decreto nº 10.035, de 1º de outubro de </a:t>
            </a:r>
            <a:r>
              <a:rPr lang="pt-BR" sz="2400" b="0" dirty="0" smtClean="0"/>
              <a:t>2019.</a:t>
            </a:r>
            <a:endParaRPr lang="pt-BR" sz="2400" dirty="0" smtClean="0"/>
          </a:p>
          <a:p>
            <a:r>
              <a:rPr lang="pt-BR" sz="2400" b="0" dirty="0" smtClean="0"/>
              <a:t>Parágrafo </a:t>
            </a:r>
            <a:r>
              <a:rPr lang="pt-BR" sz="2400" b="0" dirty="0"/>
              <a:t>único. O Sistema de Cadastramento Unificado de Fornecedores - </a:t>
            </a:r>
            <a:r>
              <a:rPr lang="pt-BR" sz="2400" b="0" dirty="0" smtClean="0"/>
              <a:t>SICAF poderá </a:t>
            </a:r>
            <a:r>
              <a:rPr lang="pt-BR" sz="2400" b="0" dirty="0"/>
              <a:t>ser utilizado para fins </a:t>
            </a:r>
            <a:r>
              <a:rPr lang="pt-BR" sz="2400" b="0" dirty="0" err="1"/>
              <a:t>habilitatórios</a:t>
            </a:r>
            <a:r>
              <a:rPr lang="pt-BR" sz="2400" b="0" dirty="0"/>
              <a:t>, quando se tratar de sistemas próprios ou outros sistemas disponíveis no mercado, de que trata o inciso II.</a:t>
            </a:r>
            <a:endParaRPr lang="pt-BR" sz="2400" dirty="0"/>
          </a:p>
        </p:txBody>
      </p:sp>
    </p:spTree>
    <p:extLst>
      <p:ext uri="{BB962C8B-B14F-4D97-AF65-F5344CB8AC3E}">
        <p14:creationId xmlns:p14="http://schemas.microsoft.com/office/powerpoint/2010/main" val="335194297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3º Quando os órgãos e entidades da administração pública estadual, distrital ou municipal, direta ou indireta, utilizarem sistemas próprios ou outros sistemas disponíveis no mercado, conforme disposto no inciso II do art. 2º, deverá ser observado o prazo de cento e vinte dias, a contar das datas estabelecidas nos incisos I a IV do art. 1º, para a integração à Plataforma +Brasil.</a:t>
            </a:r>
            <a:endParaRPr lang="pt-BR" sz="2400" dirty="0"/>
          </a:p>
        </p:txBody>
      </p:sp>
    </p:spTree>
    <p:extLst>
      <p:ext uri="{BB962C8B-B14F-4D97-AF65-F5344CB8AC3E}">
        <p14:creationId xmlns:p14="http://schemas.microsoft.com/office/powerpoint/2010/main" val="1999479358"/>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Alguns conceitos e definições: </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rmAutofit lnSpcReduction="10000"/>
          </a:bodyPr>
          <a:lstStyle/>
          <a:p>
            <a:endParaRPr lang="pt-BR" dirty="0"/>
          </a:p>
          <a:p>
            <a:pPr lvl="0"/>
            <a:r>
              <a:rPr lang="pt-BR" sz="2400" b="0" dirty="0">
                <a:latin typeface="Bookman Old Style" pitchFamily="18" charset="0"/>
              </a:rPr>
              <a:t>HABILITAÇÃO – </a:t>
            </a:r>
            <a:r>
              <a:rPr lang="pt-BR" sz="2400" b="0" dirty="0" smtClean="0">
                <a:latin typeface="Bookman Old Style" pitchFamily="18" charset="0"/>
              </a:rPr>
              <a:t>DOCUMENTOS</a:t>
            </a:r>
          </a:p>
          <a:p>
            <a:pPr lvl="0"/>
            <a:endParaRPr lang="pt-BR" sz="2400" b="0" dirty="0">
              <a:latin typeface="Bookman Old Style" pitchFamily="18" charset="0"/>
            </a:endParaRPr>
          </a:p>
          <a:p>
            <a:pPr lvl="0"/>
            <a:r>
              <a:rPr lang="pt-BR" sz="2400" b="0" dirty="0">
                <a:latin typeface="Bookman Old Style" pitchFamily="18" charset="0"/>
              </a:rPr>
              <a:t>CLASSIFICAÇÃO – </a:t>
            </a:r>
            <a:r>
              <a:rPr lang="pt-BR" sz="2400" b="0" dirty="0" smtClean="0">
                <a:latin typeface="Bookman Old Style" pitchFamily="18" charset="0"/>
              </a:rPr>
              <a:t>PROPOSTAS</a:t>
            </a:r>
          </a:p>
          <a:p>
            <a:pPr lvl="0"/>
            <a:endParaRPr lang="pt-BR" sz="2400" b="0" dirty="0">
              <a:latin typeface="Bookman Old Style" pitchFamily="18" charset="0"/>
            </a:endParaRPr>
          </a:p>
          <a:p>
            <a:pPr lvl="0"/>
            <a:r>
              <a:rPr lang="pt-BR" sz="2400" b="0" dirty="0">
                <a:latin typeface="Bookman Old Style" pitchFamily="18" charset="0"/>
              </a:rPr>
              <a:t>REVOGAÇÃO – INTERESSE </a:t>
            </a:r>
            <a:r>
              <a:rPr lang="pt-BR" sz="2400" b="0" dirty="0" smtClean="0">
                <a:latin typeface="Bookman Old Style" pitchFamily="18" charset="0"/>
              </a:rPr>
              <a:t>PÚBLICO</a:t>
            </a:r>
          </a:p>
          <a:p>
            <a:pPr lvl="0"/>
            <a:endParaRPr lang="pt-BR" sz="2400" b="0" dirty="0">
              <a:latin typeface="Bookman Old Style" pitchFamily="18" charset="0"/>
            </a:endParaRPr>
          </a:p>
          <a:p>
            <a:pPr lvl="0"/>
            <a:r>
              <a:rPr lang="pt-BR" sz="2400" b="0" dirty="0">
                <a:latin typeface="Bookman Old Style" pitchFamily="18" charset="0"/>
              </a:rPr>
              <a:t>ANULAÇÃO </a:t>
            </a:r>
            <a:r>
              <a:rPr lang="pt-BR" sz="2400" b="0" dirty="0" smtClean="0">
                <a:latin typeface="Bookman Old Style" pitchFamily="18" charset="0"/>
              </a:rPr>
              <a:t>– ILEGALIDADE</a:t>
            </a:r>
          </a:p>
          <a:p>
            <a:pPr lvl="0"/>
            <a:endParaRPr lang="pt-BR" dirty="0"/>
          </a:p>
          <a:p>
            <a:endParaRPr lang="pt-BR" dirty="0">
              <a:latin typeface="Bookman Old Style" pitchFamily="18" charset="0"/>
            </a:endParaRPr>
          </a:p>
        </p:txBody>
      </p:sp>
    </p:spTree>
    <p:extLst>
      <p:ext uri="{BB962C8B-B14F-4D97-AF65-F5344CB8AC3E}">
        <p14:creationId xmlns:p14="http://schemas.microsoft.com/office/powerpoint/2010/main" val="586786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down)">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4º Os consórcios públicos, constituídos nos termos da Lei nº 11.107, de 6 de abril de 2005, que celebrem convênio e contratos de repasse com a União, deverão observar o disposto nesta Instrução </a:t>
            </a:r>
            <a:r>
              <a:rPr lang="pt-BR" sz="2400" b="0" dirty="0" smtClean="0"/>
              <a:t>Normativa.</a:t>
            </a:r>
            <a:endParaRPr lang="pt-BR" sz="2400" dirty="0" smtClean="0"/>
          </a:p>
          <a:p>
            <a:r>
              <a:rPr lang="pt-BR" sz="2400" b="0" dirty="0" smtClean="0"/>
              <a:t>Parágrafo </a:t>
            </a:r>
            <a:r>
              <a:rPr lang="pt-BR" sz="2400" b="0" dirty="0"/>
              <a:t>único. Os prazos estabelecidos no art. 1º serão aplicados em conformidade com a área de atuação do consórcio público, nos seguintes termos:</a:t>
            </a:r>
            <a:endParaRPr lang="pt-BR" sz="2400" dirty="0"/>
          </a:p>
        </p:txBody>
      </p:sp>
    </p:spTree>
    <p:extLst>
      <p:ext uri="{BB962C8B-B14F-4D97-AF65-F5344CB8AC3E}">
        <p14:creationId xmlns:p14="http://schemas.microsoft.com/office/powerpoint/2010/main" val="34996860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 -  a partir da data de entrada em vigor desta Instrução Normativa, quando o consórcio tiver em sua composição pelo menos um Estado ou o Distrito </a:t>
            </a:r>
            <a:r>
              <a:rPr lang="pt-BR" sz="2400" b="0" dirty="0" smtClean="0"/>
              <a:t>Federal;</a:t>
            </a:r>
            <a:endParaRPr lang="pt-BR" sz="2400" dirty="0" smtClean="0"/>
          </a:p>
          <a:p>
            <a:r>
              <a:rPr lang="pt-BR" sz="2400" b="0" dirty="0" smtClean="0"/>
              <a:t>II </a:t>
            </a:r>
            <a:r>
              <a:rPr lang="pt-BR" sz="2400" b="0" dirty="0"/>
              <a:t>- a partir de 3 de fevereiro de 2020, quando, não se aplicando o inciso I, o consórcio for constituído por pelo menos um Município acima de 50.000 (cinquenta mil) habitantes;</a:t>
            </a:r>
            <a:endParaRPr lang="pt-BR" sz="2400" dirty="0"/>
          </a:p>
        </p:txBody>
      </p:sp>
    </p:spTree>
    <p:extLst>
      <p:ext uri="{BB962C8B-B14F-4D97-AF65-F5344CB8AC3E}">
        <p14:creationId xmlns:p14="http://schemas.microsoft.com/office/powerpoint/2010/main" val="13305732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III - a partir de 6 de abril de 2020, quando, não se aplicando os incisos I e II, o consórcio for constituído por pelo menos um Município entre 15.000 (quinze mil) e 50.000 (cinquenta mil) habitantes; </a:t>
            </a:r>
            <a:r>
              <a:rPr lang="pt-BR" sz="2400" b="0" dirty="0" smtClean="0"/>
              <a:t>e</a:t>
            </a:r>
            <a:endParaRPr lang="pt-BR" sz="2400" dirty="0" smtClean="0"/>
          </a:p>
          <a:p>
            <a:r>
              <a:rPr lang="pt-BR" sz="2400" b="0" dirty="0" smtClean="0"/>
              <a:t>IV </a:t>
            </a:r>
            <a:r>
              <a:rPr lang="pt-BR" sz="2400" b="0" dirty="0"/>
              <a:t>-  a partir de 1º de junho de 2020, quando o consórcio for constituído exclusivamente por Municípios com menos de 15.000 (quinze mil) habitantes.</a:t>
            </a:r>
            <a:endParaRPr lang="pt-BR" sz="2400" dirty="0"/>
          </a:p>
        </p:txBody>
      </p:sp>
    </p:spTree>
    <p:extLst>
      <p:ext uri="{BB962C8B-B14F-4D97-AF65-F5344CB8AC3E}">
        <p14:creationId xmlns:p14="http://schemas.microsoft.com/office/powerpoint/2010/main" val="96267354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Art. 5º O instrumento de transferência voluntária deverá prever expressamente a obrigação do uso do pregão, na forma eletrônica, ou da dispensa eletrônica, com aplicação das regras previstas no Decreto nº 10.024, de 2019, consoante disposto nesta Instrução Normativa</a:t>
            </a:r>
            <a:r>
              <a:rPr lang="pt-BR" sz="2400" b="0" dirty="0" smtClean="0"/>
              <a:t>.</a:t>
            </a:r>
          </a:p>
          <a:p>
            <a:r>
              <a:rPr lang="pt-BR" sz="2400" b="0" dirty="0"/>
              <a:t>Art. 6º Esta Instrução Normativa entra em vigor em 28 de outubro de 2019.</a:t>
            </a:r>
            <a:endParaRPr lang="pt-BR" sz="2400" dirty="0"/>
          </a:p>
        </p:txBody>
      </p:sp>
    </p:spTree>
    <p:extLst>
      <p:ext uri="{BB962C8B-B14F-4D97-AF65-F5344CB8AC3E}">
        <p14:creationId xmlns:p14="http://schemas.microsoft.com/office/powerpoint/2010/main" val="344267582"/>
      </p:ext>
    </p:extLst>
  </p:cSld>
  <p:clrMapOvr>
    <a:masterClrMapping/>
  </p:clrMapOvr>
  <p:transition spd="slow">
    <p:push dir="u"/>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0"/>
            <a:ext cx="7467600" cy="1417638"/>
          </a:xfrm>
        </p:spPr>
        <p:txBody>
          <a:bodyPr>
            <a:normAutofit/>
          </a:bodyPr>
          <a:lstStyle/>
          <a:p>
            <a:r>
              <a:rPr lang="pt-BR" sz="2400" u="sng" dirty="0"/>
              <a:t>LEI COMPLEMENTAR Nº. 123 DE 14 DE DEZEMBRO DE 2006, </a:t>
            </a:r>
            <a:r>
              <a:rPr lang="pt-BR" sz="2400" u="sng" dirty="0" smtClean="0"/>
              <a:t>e suas alterações</a:t>
            </a:r>
            <a:r>
              <a:rPr lang="pt-BR" sz="2400" dirty="0"/>
              <a:t/>
            </a:r>
            <a:br>
              <a:rPr lang="pt-BR" sz="2400" dirty="0"/>
            </a:br>
            <a:endParaRPr lang="pt-BR" sz="2200" dirty="0">
              <a:latin typeface="Bookman Old Style" pitchFamily="18" charset="0"/>
            </a:endParaRPr>
          </a:p>
        </p:txBody>
      </p:sp>
      <p:sp>
        <p:nvSpPr>
          <p:cNvPr id="3" name="Espaço Reservado para Conteúdo 2"/>
          <p:cNvSpPr>
            <a:spLocks noGrp="1"/>
          </p:cNvSpPr>
          <p:nvPr>
            <p:ph idx="1"/>
          </p:nvPr>
        </p:nvSpPr>
        <p:spPr/>
        <p:txBody>
          <a:bodyPr>
            <a:normAutofit/>
          </a:bodyPr>
          <a:lstStyle/>
          <a:p>
            <a:pPr lvl="0"/>
            <a:r>
              <a:rPr lang="pt-BR" dirty="0">
                <a:latin typeface="Bookman Old Style" pitchFamily="18" charset="0"/>
              </a:rPr>
              <a:t>CAPÍTULO V - DO ACESSO AOS MERCADOS </a:t>
            </a:r>
            <a:br>
              <a:rPr lang="pt-BR" dirty="0">
                <a:latin typeface="Bookman Old Style" pitchFamily="18" charset="0"/>
              </a:rPr>
            </a:br>
            <a:r>
              <a:rPr lang="pt-BR" dirty="0">
                <a:latin typeface="Bookman Old Style" pitchFamily="18" charset="0"/>
              </a:rPr>
              <a:t>Seção I </a:t>
            </a:r>
            <a:r>
              <a:rPr lang="pt-BR" dirty="0" smtClean="0">
                <a:latin typeface="Bookman Old Style" pitchFamily="18" charset="0"/>
              </a:rPr>
              <a:t> -  Das </a:t>
            </a:r>
            <a:r>
              <a:rPr lang="pt-BR" dirty="0">
                <a:latin typeface="Bookman Old Style" pitchFamily="18" charset="0"/>
              </a:rPr>
              <a:t>Aquisições Públicas  </a:t>
            </a:r>
          </a:p>
          <a:p>
            <a:pPr marL="0" indent="0">
              <a:buNone/>
            </a:pPr>
            <a:r>
              <a:rPr lang="pt-BR" dirty="0">
                <a:latin typeface="Bookman Old Style" pitchFamily="18" charset="0"/>
              </a:rPr>
              <a:t> </a:t>
            </a:r>
          </a:p>
          <a:p>
            <a:pPr lvl="0"/>
            <a:r>
              <a:rPr lang="pt-BR" sz="2400" b="0" dirty="0">
                <a:latin typeface="Bookman Old Style" pitchFamily="18" charset="0"/>
              </a:rPr>
              <a:t>Art. 42.  Nas licitações públicas, a comprovação de regularidade fiscal e trabalhista das microempresas e das empresas de pequeno porte somente será exigida para efeito de assinatura do contrato.                   </a:t>
            </a:r>
            <a:r>
              <a:rPr lang="pt-BR" sz="2400" b="0" u="sng" dirty="0">
                <a:latin typeface="Bookman Old Style" pitchFamily="18" charset="0"/>
                <a:hlinkClick r:id="rId2"/>
              </a:rPr>
              <a:t>(Redação dada pela Lei Complementar nº 155, de 2016)</a:t>
            </a:r>
            <a:r>
              <a:rPr lang="pt-BR" sz="2400" b="0" dirty="0">
                <a:latin typeface="Bookman Old Style" pitchFamily="18" charset="0"/>
              </a:rPr>
              <a:t> </a:t>
            </a:r>
          </a:p>
          <a:p>
            <a:pPr lvl="0"/>
            <a:endParaRPr lang="pt-BR" sz="2400" dirty="0">
              <a:latin typeface="Bookman Old Style" pitchFamily="18" charset="0"/>
            </a:endParaRPr>
          </a:p>
          <a:p>
            <a:endParaRPr lang="pt-BR" sz="2400" dirty="0">
              <a:latin typeface="Bookman Old Style" pitchFamily="18" charset="0"/>
            </a:endParaRPr>
          </a:p>
        </p:txBody>
      </p:sp>
    </p:spTree>
    <p:extLst>
      <p:ext uri="{BB962C8B-B14F-4D97-AF65-F5344CB8AC3E}">
        <p14:creationId xmlns:p14="http://schemas.microsoft.com/office/powerpoint/2010/main" val="18018489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endParaRPr lang="pt-BR" dirty="0" smtClean="0"/>
          </a:p>
          <a:p>
            <a:pPr lvl="0"/>
            <a:r>
              <a:rPr lang="pt-BR" sz="2400" b="0" dirty="0" smtClean="0">
                <a:latin typeface="Bookman Old Style" pitchFamily="18" charset="0"/>
              </a:rPr>
              <a:t>Art</a:t>
            </a:r>
            <a:r>
              <a:rPr lang="pt-BR" sz="2400" b="0" dirty="0">
                <a:latin typeface="Bookman Old Style" pitchFamily="18" charset="0"/>
              </a:rPr>
              <a:t>. 43.   As microempresas e as empresas de pequeno porte, por ocasião da participação em certames licitatórios, deverão apresentar toda a documentação exigida para efeito de comprovação de regularidade fiscal e trabalhista, </a:t>
            </a:r>
            <a:r>
              <a:rPr lang="pt-BR" sz="2400" b="0" dirty="0" smtClean="0">
                <a:latin typeface="Bookman Old Style" pitchFamily="18" charset="0"/>
              </a:rPr>
              <a:t>MESMO QUE ESTA APRESENTE ALGUMA RESTRIÇÃO. </a:t>
            </a:r>
            <a:r>
              <a:rPr lang="pt-BR" sz="2400" b="0" u="sng" dirty="0">
                <a:latin typeface="Bookman Old Style" pitchFamily="18" charset="0"/>
                <a:hlinkClick r:id="rId2"/>
              </a:rPr>
              <a:t>(Redação dada pela Lei Complementar nº 155, de 2016)</a:t>
            </a:r>
            <a:r>
              <a:rPr lang="pt-BR" sz="2400" b="0" dirty="0">
                <a:latin typeface="Bookman Old Style" pitchFamily="18" charset="0"/>
              </a:rPr>
              <a:t> </a:t>
            </a:r>
          </a:p>
          <a:p>
            <a:pPr lvl="0"/>
            <a:endParaRPr lang="pt-BR"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169396649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pPr lvl="0"/>
            <a:r>
              <a:rPr lang="pt-BR" sz="2400" b="0" dirty="0">
                <a:latin typeface="Bookman Old Style" pitchFamily="18" charset="0"/>
              </a:rPr>
              <a:t>§ 1º Havendo alguma restrição na comprovação da regularidade fiscal e trabalhista, será assegurado o prazo de cinco dias úteis, cujo termo inicial corresponderá </a:t>
            </a:r>
            <a:r>
              <a:rPr lang="pt-BR" sz="2400" b="0" u="sng" dirty="0">
                <a:latin typeface="Bookman Old Style" pitchFamily="18" charset="0"/>
              </a:rPr>
              <a:t>ao momento em que o proponente for declarado vencedor do certame,</a:t>
            </a:r>
            <a:r>
              <a:rPr lang="pt-BR" sz="2400" b="0" dirty="0">
                <a:latin typeface="Bookman Old Style" pitchFamily="18" charset="0"/>
              </a:rPr>
              <a:t> prorrogável por igual período, a critério da administração pública, para regularização da documentação, para pagamento ou parcelamento do débito e para emissão de eventuais certidões negativas ou positivas com efeito de certidão negativa.  </a:t>
            </a:r>
            <a:r>
              <a:rPr lang="pt-BR" sz="2400" b="0" u="sng" dirty="0">
                <a:latin typeface="Bookman Old Style" pitchFamily="18" charset="0"/>
                <a:hlinkClick r:id="rId2"/>
              </a:rPr>
              <a:t>(Redação dada pela Lei Complementar nº 155, de 2016)</a:t>
            </a:r>
            <a:r>
              <a:rPr lang="pt-BR" sz="2400" b="0" dirty="0">
                <a:latin typeface="Bookman Old Style" pitchFamily="18" charset="0"/>
              </a:rPr>
              <a:t> ).</a:t>
            </a:r>
          </a:p>
        </p:txBody>
      </p:sp>
    </p:spTree>
    <p:extLst>
      <p:ext uri="{BB962C8B-B14F-4D97-AF65-F5344CB8AC3E}">
        <p14:creationId xmlns:p14="http://schemas.microsoft.com/office/powerpoint/2010/main" val="3900628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pPr lvl="0"/>
            <a:r>
              <a:rPr lang="pt-BR" sz="2400" b="0" dirty="0">
                <a:latin typeface="Bookman Old Style" pitchFamily="18" charset="0"/>
              </a:rPr>
              <a:t>§ 2º  A não - regularização da documentação, no prazo previsto no § 1º deste artigo, implicará decadência do direito à contratação, sem prejuízo das sanções previstas no art. 81 da Lei nº 8.666, de 21 de junho de 1993, sendo facultado à Administração convocar os licitantes remanescentes, na ordem de classificação, para a assinatura do contrato, ou revogar a licitação.  </a:t>
            </a:r>
            <a:endParaRPr lang="pt-BR" sz="2400" b="0" dirty="0" smtClean="0">
              <a:latin typeface="Bookman Old Style" pitchFamily="18" charset="0"/>
            </a:endParaRPr>
          </a:p>
          <a:p>
            <a:pPr lvl="0"/>
            <a:endParaRPr lang="pt-BR" sz="2400" dirty="0">
              <a:latin typeface="Bookman Old Style" pitchFamily="18" charset="0"/>
            </a:endParaRPr>
          </a:p>
          <a:p>
            <a:endParaRPr lang="pt-BR" sz="2400" dirty="0">
              <a:latin typeface="Bookman Old Style" pitchFamily="18" charset="0"/>
            </a:endParaRPr>
          </a:p>
        </p:txBody>
      </p:sp>
    </p:spTree>
    <p:extLst>
      <p:ext uri="{BB962C8B-B14F-4D97-AF65-F5344CB8AC3E}">
        <p14:creationId xmlns:p14="http://schemas.microsoft.com/office/powerpoint/2010/main" val="14262221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r>
              <a:rPr lang="pt-BR" sz="2400" b="0" dirty="0">
                <a:latin typeface="Bookman Old Style" pitchFamily="18" charset="0"/>
              </a:rPr>
              <a:t>Art. 44.   Nas licitações será assegurada, como critério de desempate, preferência de contratação para as microempresas e empresas de pequeno porte.</a:t>
            </a:r>
          </a:p>
          <a:p>
            <a:pPr lvl="0"/>
            <a:r>
              <a:rPr lang="pt-BR" sz="2400" b="0" dirty="0">
                <a:latin typeface="Bookman Old Style" pitchFamily="18" charset="0"/>
              </a:rPr>
              <a:t>§ 1º  Entende-se por empate aquelas situações em que as propostas apresentadas pelas microempresas e empresas de pequeno porte sejam iguais ou até 10% (dez por cento) superiores à proposta mais bem classificada.</a:t>
            </a:r>
            <a:r>
              <a:rPr lang="pt-BR" sz="2400" dirty="0">
                <a:latin typeface="Bookman Old Style" pitchFamily="18" charset="0"/>
              </a:rPr>
              <a:t> </a:t>
            </a:r>
            <a:endParaRPr lang="pt-BR" sz="2400" dirty="0" smtClean="0">
              <a:latin typeface="Bookman Old Style" pitchFamily="18" charset="0"/>
            </a:endParaRPr>
          </a:p>
          <a:p>
            <a:pPr lvl="0"/>
            <a:endParaRPr lang="pt-BR" dirty="0">
              <a:latin typeface="Bookman Old Style" pitchFamily="18" charset="0"/>
            </a:endParaRPr>
          </a:p>
          <a:p>
            <a:endParaRPr lang="pt-BR" dirty="0"/>
          </a:p>
        </p:txBody>
      </p:sp>
    </p:spTree>
    <p:extLst>
      <p:ext uri="{BB962C8B-B14F-4D97-AF65-F5344CB8AC3E}">
        <p14:creationId xmlns:p14="http://schemas.microsoft.com/office/powerpoint/2010/main" val="415578014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pPr lvl="0"/>
            <a:r>
              <a:rPr lang="pt-BR" sz="2400" b="0" dirty="0">
                <a:latin typeface="Bookman Old Style" pitchFamily="18" charset="0"/>
              </a:rPr>
              <a:t>§ 2º  Na modalidade de pregão, o intervalo percentual estabelecido no § 1º deste artigo será de até 5% (cinco por cento) superior ao melhor preço. </a:t>
            </a:r>
          </a:p>
          <a:p>
            <a:endParaRPr lang="pt-BR" sz="2400" b="0" dirty="0" smtClean="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391501250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a:p>
          <a:p>
            <a:r>
              <a:rPr lang="pt-BR" sz="2400" b="0" dirty="0">
                <a:latin typeface="Bookman Old Style" pitchFamily="18" charset="0"/>
              </a:rPr>
              <a:t>ADJUDICAÇÃO, no direito público, vinculada ao processo de licitação, é a atribuição do objeto da licitação ao licitante vencedor do certame. Opera objetivamente quanto ao objeto da licitação. Não traz, necessariamente, o sentido de outorga, mas o de garantia de um direito</a:t>
            </a:r>
            <a:r>
              <a:rPr lang="pt-BR" sz="2400" b="0" dirty="0" smtClean="0">
                <a:latin typeface="Bookman Old Style" pitchFamily="18" charset="0"/>
              </a:rPr>
              <a:t>.</a:t>
            </a:r>
          </a:p>
          <a:p>
            <a:endParaRPr lang="pt-BR" dirty="0"/>
          </a:p>
          <a:p>
            <a:endParaRPr lang="pt-BR" dirty="0">
              <a:latin typeface="Bookman Old Style" pitchFamily="18" charset="0"/>
            </a:endParaRPr>
          </a:p>
        </p:txBody>
      </p:sp>
    </p:spTree>
    <p:extLst>
      <p:ext uri="{BB962C8B-B14F-4D97-AF65-F5344CB8AC3E}">
        <p14:creationId xmlns:p14="http://schemas.microsoft.com/office/powerpoint/2010/main" val="2211616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r>
              <a:rPr lang="pt-BR" sz="2400" b="0" dirty="0">
                <a:latin typeface="Bookman Old Style" pitchFamily="18" charset="0"/>
              </a:rPr>
              <a:t>Art. 45.   Para efeito do disposto no art. 44 desta Lei Complementar, ocorrendo o empate, proceder-se-á da seguinte forma: </a:t>
            </a:r>
            <a:endParaRPr lang="pt-BR" sz="2400" b="0" dirty="0" smtClean="0">
              <a:latin typeface="Bookman Old Style" pitchFamily="18" charset="0"/>
            </a:endParaRPr>
          </a:p>
          <a:p>
            <a:pPr lvl="0"/>
            <a:endParaRPr lang="pt-BR" sz="2400" b="0" dirty="0">
              <a:latin typeface="Bookman Old Style" pitchFamily="18" charset="0"/>
            </a:endParaRPr>
          </a:p>
          <a:p>
            <a:pPr lvl="0"/>
            <a:r>
              <a:rPr lang="pt-BR" sz="2400" b="0" dirty="0">
                <a:latin typeface="Bookman Old Style" pitchFamily="18" charset="0"/>
              </a:rPr>
              <a:t>I - a microempresa ou empresa de pequeno porte mais bem classificada poderá apresentar proposta de preço inferior àquela considerada vencedora do certame, situação em que será adjudicado em seu favor o objeto licitado; </a:t>
            </a:r>
            <a:endParaRPr lang="pt-BR" sz="2400" b="0" dirty="0" smtClean="0">
              <a:latin typeface="Bookman Old Style" pitchFamily="18" charset="0"/>
            </a:endParaRPr>
          </a:p>
          <a:p>
            <a:pPr lvl="0"/>
            <a:endParaRPr lang="pt-BR" sz="2000" dirty="0">
              <a:latin typeface="Bookman Old Style" pitchFamily="18" charset="0"/>
            </a:endParaRPr>
          </a:p>
          <a:p>
            <a:endParaRPr lang="pt-BR" sz="2000" dirty="0"/>
          </a:p>
        </p:txBody>
      </p:sp>
    </p:spTree>
    <p:extLst>
      <p:ext uri="{BB962C8B-B14F-4D97-AF65-F5344CB8AC3E}">
        <p14:creationId xmlns:p14="http://schemas.microsoft.com/office/powerpoint/2010/main" val="4187865488"/>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lvl="0"/>
            <a:r>
              <a:rPr lang="pt-BR" sz="2400" b="0" dirty="0">
                <a:latin typeface="Bookman Old Style" pitchFamily="18" charset="0"/>
              </a:rPr>
              <a:t>II - não ocorrendo a contratação da microempresa ou empresa de pequeno porte, na forma do inciso I do caput deste artigo, serão convocadas as remanescentes que porventura se enquadrem na hipótese dos §§ 1º e 2º do art. 44 desta Lei Complementar, na ordem classificatória, para o exercício do mesmo direito;  </a:t>
            </a:r>
          </a:p>
          <a:p>
            <a:pPr lvl="0"/>
            <a:r>
              <a:rPr lang="pt-BR" sz="2400" b="0" dirty="0">
                <a:latin typeface="Bookman Old Style" pitchFamily="18" charset="0"/>
              </a:rPr>
              <a:t>§ 1º  Na hipótese da não contratação nos termos previstos no caput deste artigo, o objeto licitado será adjudicado em favor da proposta originalmente vencedora do certame.  </a:t>
            </a:r>
          </a:p>
          <a:p>
            <a:endParaRPr lang="pt-BR" sz="2000" dirty="0">
              <a:latin typeface="Bookman Old Style" pitchFamily="18" charset="0"/>
            </a:endParaRPr>
          </a:p>
        </p:txBody>
      </p:sp>
    </p:spTree>
    <p:extLst>
      <p:ext uri="{BB962C8B-B14F-4D97-AF65-F5344CB8AC3E}">
        <p14:creationId xmlns:p14="http://schemas.microsoft.com/office/powerpoint/2010/main" val="338395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827584" y="1124744"/>
            <a:ext cx="7520940" cy="3579849"/>
          </a:xfrm>
        </p:spPr>
        <p:txBody>
          <a:bodyPr>
            <a:noAutofit/>
          </a:bodyPr>
          <a:lstStyle/>
          <a:p>
            <a:pPr lvl="0"/>
            <a:r>
              <a:rPr lang="pt-BR" sz="2400" b="0" dirty="0">
                <a:latin typeface="Bookman Old Style" pitchFamily="18" charset="0"/>
              </a:rPr>
              <a:t>§ 2º  O disposto neste artigo somente se aplicará quando a melhor oferta inicial não tiver sido apresentada por microempresa ou empresa de pequeno porte</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 3º  No caso de pregão, a microempresa ou empresa de pequeno porte mais bem classificada será convocada para apresentar nova proposta no prazo máximo de 5 (cinco) minutos após o encerramento dos lances, sob pena de preclusão.  </a:t>
            </a:r>
          </a:p>
          <a:p>
            <a:endParaRPr lang="pt-BR" sz="2400" b="0" dirty="0"/>
          </a:p>
        </p:txBody>
      </p:sp>
    </p:spTree>
    <p:extLst>
      <p:ext uri="{BB962C8B-B14F-4D97-AF65-F5344CB8AC3E}">
        <p14:creationId xmlns:p14="http://schemas.microsoft.com/office/powerpoint/2010/main" val="10711136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latin typeface="Bookman Old Style" pitchFamily="18" charset="0"/>
              </a:rPr>
              <a:t>exemplo</a:t>
            </a:r>
            <a:endParaRPr lang="pt-BR" dirty="0">
              <a:latin typeface="Bookman Old Style" pitchFamily="18" charset="0"/>
            </a:endParaRPr>
          </a:p>
        </p:txBody>
      </p:sp>
      <p:sp>
        <p:nvSpPr>
          <p:cNvPr id="3" name="Espaço Reservado para Conteúdo 2"/>
          <p:cNvSpPr>
            <a:spLocks noGrp="1"/>
          </p:cNvSpPr>
          <p:nvPr>
            <p:ph idx="1"/>
          </p:nvPr>
        </p:nvSpPr>
        <p:spPr/>
        <p:txBody>
          <a:bodyPr>
            <a:normAutofit fontScale="92500" lnSpcReduction="20000"/>
          </a:bodyPr>
          <a:lstStyle/>
          <a:p>
            <a:r>
              <a:rPr lang="pt-BR" sz="2400" b="0" dirty="0" smtClean="0">
                <a:latin typeface="Bookman Old Style" pitchFamily="18" charset="0"/>
              </a:rPr>
              <a:t>Resultado </a:t>
            </a:r>
            <a:r>
              <a:rPr lang="pt-BR" sz="2400" b="0" dirty="0">
                <a:latin typeface="Bookman Old Style" pitchFamily="18" charset="0"/>
              </a:rPr>
              <a:t>final dos Lances de um Pregão</a:t>
            </a:r>
            <a:r>
              <a:rPr lang="pt-BR" sz="2400" b="0" dirty="0" smtClean="0">
                <a:latin typeface="Bookman Old Style" pitchFamily="18" charset="0"/>
              </a:rPr>
              <a:t>:</a:t>
            </a:r>
          </a:p>
          <a:p>
            <a:endParaRPr lang="pt-BR" sz="2400" b="0" dirty="0" smtClean="0">
              <a:latin typeface="Bookman Old Style" pitchFamily="18" charset="0"/>
            </a:endParaRPr>
          </a:p>
          <a:p>
            <a:r>
              <a:rPr lang="pt-BR" sz="2400" b="0" dirty="0" smtClean="0">
                <a:latin typeface="Bookman Old Style" pitchFamily="18" charset="0"/>
              </a:rPr>
              <a:t>Empresa </a:t>
            </a:r>
            <a:r>
              <a:rPr lang="pt-BR" sz="2400" b="0" dirty="0">
                <a:latin typeface="Bookman Old Style" pitchFamily="18" charset="0"/>
              </a:rPr>
              <a:t>JJ R$ 1.329,00  </a:t>
            </a:r>
            <a:r>
              <a:rPr lang="pt-BR" sz="2400" b="0" dirty="0" smtClean="0">
                <a:latin typeface="Bookman Old Style" pitchFamily="18" charset="0"/>
              </a:rPr>
              <a:t>S/A; </a:t>
            </a:r>
            <a:r>
              <a:rPr lang="pt-BR" sz="2400" b="0" dirty="0">
                <a:latin typeface="Bookman Old Style" pitchFamily="18" charset="0"/>
              </a:rPr>
              <a:t>(R$ 1.395,45) </a:t>
            </a:r>
          </a:p>
          <a:p>
            <a:r>
              <a:rPr lang="pt-BR" sz="2400" b="0" dirty="0">
                <a:latin typeface="Bookman Old Style" pitchFamily="18" charset="0"/>
              </a:rPr>
              <a:t>Empresa </a:t>
            </a:r>
            <a:r>
              <a:rPr lang="pt-BR" sz="2400" b="0" dirty="0" smtClean="0">
                <a:latin typeface="Bookman Old Style" pitchFamily="18" charset="0"/>
              </a:rPr>
              <a:t>KB </a:t>
            </a:r>
            <a:r>
              <a:rPr lang="pt-BR" sz="2400" b="0" dirty="0">
                <a:latin typeface="Bookman Old Style" pitchFamily="18" charset="0"/>
              </a:rPr>
              <a:t>R$ 1.337,00 </a:t>
            </a:r>
            <a:r>
              <a:rPr lang="pt-BR" sz="2400" b="0" dirty="0" err="1">
                <a:latin typeface="Bookman Old Style" pitchFamily="18" charset="0"/>
              </a:rPr>
              <a:t>Ltda</a:t>
            </a:r>
            <a:r>
              <a:rPr lang="pt-BR" sz="2400" b="0" dirty="0">
                <a:latin typeface="Bookman Old Style" pitchFamily="18" charset="0"/>
              </a:rPr>
              <a:t>;</a:t>
            </a:r>
          </a:p>
          <a:p>
            <a:r>
              <a:rPr lang="pt-BR" sz="2400" b="0" dirty="0">
                <a:latin typeface="Bookman Old Style" pitchFamily="18" charset="0"/>
              </a:rPr>
              <a:t>Empresa </a:t>
            </a:r>
            <a:r>
              <a:rPr lang="pt-BR" sz="2400" b="0" dirty="0" smtClean="0">
                <a:latin typeface="Bookman Old Style" pitchFamily="18" charset="0"/>
              </a:rPr>
              <a:t>MT </a:t>
            </a:r>
            <a:r>
              <a:rPr lang="pt-BR" sz="2400" b="0" dirty="0">
                <a:latin typeface="Bookman Old Style" pitchFamily="18" charset="0"/>
              </a:rPr>
              <a:t>R$ 1.345,00 S/A;</a:t>
            </a:r>
          </a:p>
          <a:p>
            <a:r>
              <a:rPr lang="pt-BR" sz="2400" b="0" dirty="0" smtClean="0">
                <a:latin typeface="Bookman Old Style" pitchFamily="18" charset="0"/>
              </a:rPr>
              <a:t>Empresa JT R$ 1.357,00 ME;</a:t>
            </a:r>
          </a:p>
          <a:p>
            <a:r>
              <a:rPr lang="pt-BR" sz="2400" b="0" dirty="0" smtClean="0">
                <a:latin typeface="Bookman Old Style" pitchFamily="18" charset="0"/>
              </a:rPr>
              <a:t>Empresa OE </a:t>
            </a:r>
            <a:r>
              <a:rPr lang="pt-BR" sz="2400" b="0" dirty="0">
                <a:latin typeface="Bookman Old Style" pitchFamily="18" charset="0"/>
              </a:rPr>
              <a:t>R$ 1.387,00 </a:t>
            </a:r>
            <a:r>
              <a:rPr lang="pt-BR" sz="2400" b="0" dirty="0" err="1" smtClean="0">
                <a:latin typeface="Bookman Old Style" pitchFamily="18" charset="0"/>
              </a:rPr>
              <a:t>Ltda</a:t>
            </a:r>
            <a:r>
              <a:rPr lang="pt-BR" sz="2400" b="0" dirty="0" smtClean="0">
                <a:latin typeface="Bookman Old Style" pitchFamily="18" charset="0"/>
              </a:rPr>
              <a:t>;</a:t>
            </a:r>
            <a:endParaRPr lang="pt-BR" sz="2400" b="0" dirty="0">
              <a:latin typeface="Bookman Old Style" pitchFamily="18" charset="0"/>
            </a:endParaRPr>
          </a:p>
          <a:p>
            <a:r>
              <a:rPr lang="pt-BR" sz="2400" b="0" dirty="0">
                <a:latin typeface="Bookman Old Style" pitchFamily="18" charset="0"/>
              </a:rPr>
              <a:t>Empresa </a:t>
            </a:r>
            <a:r>
              <a:rPr lang="pt-BR" sz="2400" b="0" dirty="0" smtClean="0">
                <a:latin typeface="Bookman Old Style" pitchFamily="18" charset="0"/>
              </a:rPr>
              <a:t>HG </a:t>
            </a:r>
            <a:r>
              <a:rPr lang="pt-BR" sz="2400" b="0" dirty="0">
                <a:latin typeface="Bookman Old Style" pitchFamily="18" charset="0"/>
              </a:rPr>
              <a:t>R$ 1.392,00 ME;</a:t>
            </a:r>
          </a:p>
          <a:p>
            <a:r>
              <a:rPr lang="pt-BR" sz="2400" b="0" dirty="0">
                <a:latin typeface="Bookman Old Style" pitchFamily="18" charset="0"/>
              </a:rPr>
              <a:t>Empresa </a:t>
            </a:r>
            <a:r>
              <a:rPr lang="pt-BR" sz="2400" b="0" dirty="0" smtClean="0">
                <a:latin typeface="Bookman Old Style" pitchFamily="18" charset="0"/>
              </a:rPr>
              <a:t>TY </a:t>
            </a:r>
            <a:r>
              <a:rPr lang="pt-BR" sz="2400" b="0" dirty="0">
                <a:latin typeface="Bookman Old Style" pitchFamily="18" charset="0"/>
              </a:rPr>
              <a:t>R$ 1.458,00 </a:t>
            </a:r>
            <a:r>
              <a:rPr lang="pt-BR" sz="2400" b="0" dirty="0" err="1" smtClean="0">
                <a:latin typeface="Bookman Old Style" pitchFamily="18" charset="0"/>
              </a:rPr>
              <a:t>Ltda.EPP</a:t>
            </a:r>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68486727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sz="2000" b="0" dirty="0">
                <a:latin typeface="Bookman Old Style" pitchFamily="18" charset="0"/>
              </a:rPr>
              <a:t>Art. 47. Nas contratações públicas da administração direta e indireta, autárquica e fundacional, federal, estadual e municipal, deverá ser concedido </a:t>
            </a:r>
            <a:r>
              <a:rPr lang="pt-BR" sz="3200" b="0" i="1" u="sng" dirty="0">
                <a:latin typeface="Bookman Old Style" pitchFamily="18" charset="0"/>
              </a:rPr>
              <a:t>tratamento diferenciado e simplificado </a:t>
            </a:r>
            <a:r>
              <a:rPr lang="pt-BR" sz="2000" b="0" dirty="0">
                <a:latin typeface="Bookman Old Style" pitchFamily="18" charset="0"/>
              </a:rPr>
              <a:t>para as microempresas e empresas de pequeno porte objetivando a promoção do desenvolvimento econômico e social no âmbito municipal e regional, a ampliação da eficiência das políticas públicas e o incentivo à inovação tecnológica. (Redação dada pela Lei Complementar nº 147, de 7 de agosto de 2014)</a:t>
            </a:r>
          </a:p>
          <a:p>
            <a:endParaRPr lang="pt-BR" dirty="0"/>
          </a:p>
        </p:txBody>
      </p:sp>
    </p:spTree>
    <p:extLst>
      <p:ext uri="{BB962C8B-B14F-4D97-AF65-F5344CB8AC3E}">
        <p14:creationId xmlns:p14="http://schemas.microsoft.com/office/powerpoint/2010/main" val="17867236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endParaRPr lang="pt-BR" dirty="0" smtClean="0">
              <a:latin typeface="Bookman Old Style" pitchFamily="18" charset="0"/>
            </a:endParaRPr>
          </a:p>
          <a:p>
            <a:pPr lvl="0"/>
            <a:r>
              <a:rPr lang="pt-BR" sz="2400" b="0" dirty="0" smtClean="0">
                <a:latin typeface="Bookman Old Style" pitchFamily="18" charset="0"/>
              </a:rPr>
              <a:t>Parágrafo </a:t>
            </a:r>
            <a:r>
              <a:rPr lang="pt-BR" sz="2400" b="0" dirty="0">
                <a:latin typeface="Bookman Old Style" pitchFamily="18" charset="0"/>
              </a:rPr>
              <a:t>único. No que diz respeito às compras públicas, enquanto não sobrevier legislação estadual, municipal ou regulamento específico de cada órgão mais favorável à microempresa e empresa de pequeno porte, aplica-se a legislação federal. (Incluído pela Lei Complementar nº 147, de 7 de agosto de 2014</a:t>
            </a:r>
            <a:r>
              <a:rPr lang="pt-BR" sz="2400" b="0" dirty="0" smtClean="0">
                <a:latin typeface="Bookman Old Style" pitchFamily="18" charset="0"/>
              </a:rPr>
              <a:t>)</a:t>
            </a:r>
          </a:p>
          <a:p>
            <a:pPr lvl="0"/>
            <a:endParaRPr lang="pt-BR" sz="2400" dirty="0">
              <a:latin typeface="Bookman Old Style" pitchFamily="18" charset="0"/>
            </a:endParaRPr>
          </a:p>
          <a:p>
            <a:endParaRPr lang="pt-BR" sz="2400" dirty="0"/>
          </a:p>
        </p:txBody>
      </p:sp>
    </p:spTree>
    <p:extLst>
      <p:ext uri="{BB962C8B-B14F-4D97-AF65-F5344CB8AC3E}">
        <p14:creationId xmlns:p14="http://schemas.microsoft.com/office/powerpoint/2010/main" val="2486136781"/>
      </p:ext>
    </p:extLst>
  </p:cSld>
  <p:clrMapOvr>
    <a:masterClrMapping/>
  </p:clrMapOvr>
  <p:transition spd="slow">
    <p:push dir="u"/>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lvl="0"/>
            <a:r>
              <a:rPr lang="pt-BR" sz="2400" b="0" dirty="0">
                <a:latin typeface="Bookman Old Style" pitchFamily="18" charset="0"/>
              </a:rPr>
              <a:t>Art. 48. Para o cumprimento do disposto no art. 47 desta Lei Complementar, a administração pública: (Redação dada pela Lei Complementar nº 147, de 7 de agosto de 2014</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I - </a:t>
            </a:r>
            <a:r>
              <a:rPr lang="pt-BR" sz="2400" dirty="0">
                <a:latin typeface="Bookman Old Style" pitchFamily="18" charset="0"/>
              </a:rPr>
              <a:t>deverá</a:t>
            </a:r>
            <a:r>
              <a:rPr lang="pt-BR" sz="2400" b="0" dirty="0">
                <a:latin typeface="Bookman Old Style" pitchFamily="18" charset="0"/>
              </a:rPr>
              <a:t> realizar processo licitatório destinado exclusivamente à participação de microempresas e empresas de pequeno porte nos itens de </a:t>
            </a:r>
            <a:r>
              <a:rPr lang="pt-BR" sz="2400" dirty="0">
                <a:latin typeface="Bookman Old Style" pitchFamily="18" charset="0"/>
              </a:rPr>
              <a:t>contratação cujo valor seja de até R$ 80.000,00 </a:t>
            </a:r>
            <a:r>
              <a:rPr lang="pt-BR" sz="2400" b="0" dirty="0">
                <a:latin typeface="Bookman Old Style" pitchFamily="18" charset="0"/>
              </a:rPr>
              <a:t>(oitenta mil reais); (Redação dada pela Lei Complementar nº 147, de 7 de agosto de 2014)</a:t>
            </a:r>
          </a:p>
          <a:p>
            <a:endParaRPr lang="pt-BR" dirty="0"/>
          </a:p>
        </p:txBody>
      </p:sp>
    </p:spTree>
    <p:extLst>
      <p:ext uri="{BB962C8B-B14F-4D97-AF65-F5344CB8AC3E}">
        <p14:creationId xmlns:p14="http://schemas.microsoft.com/office/powerpoint/2010/main" val="8083515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pPr lvl="0"/>
            <a:r>
              <a:rPr lang="pt-BR" sz="2600" b="0" dirty="0">
                <a:latin typeface="Bookman Old Style" pitchFamily="18" charset="0"/>
              </a:rPr>
              <a:t>II </a:t>
            </a:r>
            <a:r>
              <a:rPr lang="pt-BR" sz="2600" dirty="0">
                <a:latin typeface="Bookman Old Style" pitchFamily="18" charset="0"/>
              </a:rPr>
              <a:t>- poderá</a:t>
            </a:r>
            <a:r>
              <a:rPr lang="pt-BR" sz="2600" b="0" dirty="0">
                <a:latin typeface="Bookman Old Style" pitchFamily="18" charset="0"/>
              </a:rPr>
              <a:t>, em relação aos processos licitatórios destinados à aquisição de obras e serviços, exigir dos licitantes a subcontratação de microempresa ou empresa de pequeno porte; (Redação dada pela Lei Complementar nº 147, de 7 de agosto de 2014</a:t>
            </a:r>
            <a:r>
              <a:rPr lang="pt-BR" sz="2600" b="0" dirty="0" smtClean="0">
                <a:latin typeface="Bookman Old Style" pitchFamily="18" charset="0"/>
              </a:rPr>
              <a:t>)</a:t>
            </a:r>
          </a:p>
          <a:p>
            <a:pPr lvl="0"/>
            <a:endParaRPr lang="pt-BR" sz="2600" b="0" dirty="0">
              <a:latin typeface="Bookman Old Style" pitchFamily="18" charset="0"/>
            </a:endParaRPr>
          </a:p>
          <a:p>
            <a:pPr lvl="0"/>
            <a:r>
              <a:rPr lang="pt-BR" sz="2600" b="0" dirty="0">
                <a:latin typeface="Bookman Old Style" pitchFamily="18" charset="0"/>
              </a:rPr>
              <a:t>III - </a:t>
            </a:r>
            <a:r>
              <a:rPr lang="pt-BR" sz="2600" u="sng" dirty="0">
                <a:latin typeface="Bookman Old Style" pitchFamily="18" charset="0"/>
              </a:rPr>
              <a:t>deverá</a:t>
            </a:r>
            <a:r>
              <a:rPr lang="pt-BR" sz="2600" b="0" dirty="0">
                <a:latin typeface="Bookman Old Style" pitchFamily="18" charset="0"/>
              </a:rPr>
              <a:t> estabelecer, em certames para aquisição de bens de natureza divisível, cota de até 25% (vinte e cinco por cento) do objeto para a contratação de microempresas e empresas de pequeno porte. (Redação dada pela Lei Complementar nº 147, de 7 de agosto de 2014)</a:t>
            </a:r>
          </a:p>
          <a:p>
            <a:endParaRPr lang="pt-BR" dirty="0"/>
          </a:p>
        </p:txBody>
      </p:sp>
    </p:spTree>
    <p:extLst>
      <p:ext uri="{BB962C8B-B14F-4D97-AF65-F5344CB8AC3E}">
        <p14:creationId xmlns:p14="http://schemas.microsoft.com/office/powerpoint/2010/main" val="6695155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pPr lvl="0"/>
            <a:r>
              <a:rPr lang="pt-BR" sz="2000" b="0" dirty="0">
                <a:latin typeface="Bookman Old Style" pitchFamily="18" charset="0"/>
              </a:rPr>
              <a:t>§ 1º  </a:t>
            </a:r>
            <a:r>
              <a:rPr lang="pt-BR" sz="2000" b="0" dirty="0" smtClean="0">
                <a:latin typeface="Bookman Old Style" pitchFamily="18" charset="0"/>
              </a:rPr>
              <a:t>Revogado </a:t>
            </a:r>
            <a:endParaRPr lang="pt-BR" sz="2000" b="0" dirty="0">
              <a:latin typeface="Bookman Old Style" pitchFamily="18" charset="0"/>
            </a:endParaRPr>
          </a:p>
          <a:p>
            <a:pPr lvl="0"/>
            <a:r>
              <a:rPr lang="pt-BR" sz="2000" b="0" dirty="0">
                <a:latin typeface="Bookman Old Style" pitchFamily="18" charset="0"/>
              </a:rPr>
              <a:t>§ 2º  Na hipótese do inciso II do caput deste artigo, os empenhos e pagamentos do órgão ou entidade da administração pública poderão ser destinados diretamente às microempresas e empresas de pequeno porte subcontratadas</a:t>
            </a:r>
            <a:r>
              <a:rPr lang="pt-BR" sz="2000" b="0" dirty="0" smtClean="0">
                <a:latin typeface="Bookman Old Style" pitchFamily="18" charset="0"/>
              </a:rPr>
              <a:t>.</a:t>
            </a:r>
          </a:p>
          <a:p>
            <a:pPr lvl="0"/>
            <a:endParaRPr lang="pt-BR" sz="2000" b="0" dirty="0">
              <a:latin typeface="Bookman Old Style" pitchFamily="18" charset="0"/>
            </a:endParaRPr>
          </a:p>
          <a:p>
            <a:pPr lvl="0"/>
            <a:r>
              <a:rPr lang="pt-BR" sz="2000" b="0" dirty="0">
                <a:latin typeface="Bookman Old Style" pitchFamily="18" charset="0"/>
              </a:rPr>
              <a:t>§ 3º Os benefícios referidos no caput deste artigo </a:t>
            </a:r>
            <a:r>
              <a:rPr lang="pt-BR" sz="2000" dirty="0">
                <a:latin typeface="Bookman Old Style" pitchFamily="18" charset="0"/>
              </a:rPr>
              <a:t>poderão</a:t>
            </a:r>
            <a:r>
              <a:rPr lang="pt-BR" sz="2000" b="0" dirty="0">
                <a:latin typeface="Bookman Old Style" pitchFamily="18" charset="0"/>
              </a:rPr>
              <a:t>, justificadamente, </a:t>
            </a:r>
            <a:r>
              <a:rPr lang="pt-BR" sz="2000" u="sng" dirty="0">
                <a:latin typeface="Bookman Old Style" pitchFamily="18" charset="0"/>
              </a:rPr>
              <a:t>estabelecer a prioridade de contratação para as microempresas e empresas de pequeno porte sediadas local ou regi</a:t>
            </a:r>
            <a:r>
              <a:rPr lang="pt-BR" sz="2000" b="0" dirty="0">
                <a:latin typeface="Bookman Old Style" pitchFamily="18" charset="0"/>
              </a:rPr>
              <a:t>onalmente, até o limite de 10% (dez por cento) do melhor preço válido. (Incluído pela Lei Complementar nº 147, de 7 de agosto de 2014) </a:t>
            </a:r>
          </a:p>
          <a:p>
            <a:endParaRPr lang="pt-BR" sz="1800" dirty="0"/>
          </a:p>
        </p:txBody>
      </p:sp>
    </p:spTree>
    <p:extLst>
      <p:ext uri="{BB962C8B-B14F-4D97-AF65-F5344CB8AC3E}">
        <p14:creationId xmlns:p14="http://schemas.microsoft.com/office/powerpoint/2010/main" val="25390740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pPr lvl="0"/>
            <a:r>
              <a:rPr lang="pt-BR" sz="2600" b="0" dirty="0">
                <a:latin typeface="Bookman Old Style" pitchFamily="18" charset="0"/>
              </a:rPr>
              <a:t>Art. 49.   Não se aplica o disposto nos </a:t>
            </a:r>
            <a:r>
              <a:rPr lang="pt-BR" sz="2600" b="0" dirty="0" err="1">
                <a:latin typeface="Bookman Old Style" pitchFamily="18" charset="0"/>
              </a:rPr>
              <a:t>arts</a:t>
            </a:r>
            <a:r>
              <a:rPr lang="pt-BR" sz="2600" b="0" dirty="0">
                <a:latin typeface="Bookman Old Style" pitchFamily="18" charset="0"/>
              </a:rPr>
              <a:t>. 47 e 48 desta Lei Complementar quando: </a:t>
            </a:r>
            <a:endParaRPr lang="pt-BR" sz="2600" b="0" dirty="0" smtClean="0">
              <a:latin typeface="Bookman Old Style" pitchFamily="18" charset="0"/>
            </a:endParaRPr>
          </a:p>
          <a:p>
            <a:pPr lvl="0"/>
            <a:endParaRPr lang="pt-BR" sz="2600" b="0" dirty="0">
              <a:latin typeface="Bookman Old Style" pitchFamily="18" charset="0"/>
            </a:endParaRPr>
          </a:p>
          <a:p>
            <a:pPr lvl="0"/>
            <a:r>
              <a:rPr lang="pt-BR" sz="2600" b="0" dirty="0">
                <a:latin typeface="Bookman Old Style" pitchFamily="18" charset="0"/>
              </a:rPr>
              <a:t>I - </a:t>
            </a:r>
            <a:r>
              <a:rPr lang="pt-BR" sz="2600" b="0" strike="sngStrike" dirty="0">
                <a:latin typeface="Bookman Old Style" pitchFamily="18" charset="0"/>
              </a:rPr>
              <a:t>os critérios de tratamento diferenciado e simplificado para as microempresas e empresas de pequeno porte não forem expressamente previstos no instrumento convocatório</a:t>
            </a:r>
            <a:r>
              <a:rPr lang="pt-BR" sz="2600" b="0" dirty="0">
                <a:latin typeface="Bookman Old Style" pitchFamily="18" charset="0"/>
              </a:rPr>
              <a:t>; (Revogado pela Lei Complementar nº 147, de 7 de agosto de 2014</a:t>
            </a:r>
            <a:r>
              <a:rPr lang="pt-BR" sz="2600" b="0" dirty="0" smtClean="0">
                <a:latin typeface="Bookman Old Style" pitchFamily="18" charset="0"/>
              </a:rPr>
              <a:t>)</a:t>
            </a:r>
          </a:p>
          <a:p>
            <a:pPr marL="0" lvl="0" indent="0">
              <a:buNone/>
            </a:pPr>
            <a:r>
              <a:rPr lang="pt-BR" sz="2400" dirty="0" smtClean="0">
                <a:latin typeface="Bookman Old Style" pitchFamily="18" charset="0"/>
              </a:rPr>
              <a:t> </a:t>
            </a:r>
            <a:endParaRPr lang="pt-BR" sz="2400"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410928417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endParaRPr lang="pt-BR" dirty="0"/>
          </a:p>
          <a:p>
            <a:r>
              <a:rPr lang="pt-BR" sz="2400" b="0" dirty="0">
                <a:latin typeface="Bookman Old Style" pitchFamily="18" charset="0"/>
              </a:rPr>
              <a:t>HOMOLOGAÇÃO: Escolhida pela Comissão de Licitação a melhor proposta e definido o proponente pela adjudicação, </a:t>
            </a:r>
            <a:r>
              <a:rPr lang="pt-BR" sz="2400" b="0" dirty="0" smtClean="0">
                <a:latin typeface="Bookman Old Style" pitchFamily="18" charset="0"/>
              </a:rPr>
              <a:t>à </a:t>
            </a:r>
            <a:r>
              <a:rPr lang="pt-BR" sz="2400" b="0" dirty="0">
                <a:latin typeface="Bookman Old Style" pitchFamily="18" charset="0"/>
              </a:rPr>
              <a:t>autoridade superior compete, através de ato de controle dos procedimentos da Comissão de Licitação, aprovar ou desaprovar o processo. Esse controle vai além da legalidade. A autoridade deve analisar a oportunidade e a conveniência da licitação</a:t>
            </a:r>
            <a:r>
              <a:rPr lang="pt-BR" sz="2400" b="0" dirty="0" smtClean="0">
                <a:latin typeface="Bookman Old Style" pitchFamily="18" charset="0"/>
              </a:rPr>
              <a:t>.</a:t>
            </a:r>
          </a:p>
          <a:p>
            <a:endParaRPr lang="pt-BR" sz="2400" dirty="0"/>
          </a:p>
          <a:p>
            <a:endParaRPr lang="pt-BR" sz="2400" dirty="0">
              <a:latin typeface="Bookman Old Style" pitchFamily="18" charset="0"/>
            </a:endParaRPr>
          </a:p>
        </p:txBody>
      </p:sp>
    </p:spTree>
    <p:extLst>
      <p:ext uri="{BB962C8B-B14F-4D97-AF65-F5344CB8AC3E}">
        <p14:creationId xmlns:p14="http://schemas.microsoft.com/office/powerpoint/2010/main" val="423406566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endParaRPr lang="pt-BR" dirty="0" smtClean="0">
              <a:latin typeface="Bookman Old Style" pitchFamily="18" charset="0"/>
            </a:endParaRPr>
          </a:p>
          <a:p>
            <a:pPr lvl="0"/>
            <a:r>
              <a:rPr lang="pt-BR" sz="2400" b="0" dirty="0" smtClean="0">
                <a:latin typeface="Bookman Old Style" pitchFamily="18" charset="0"/>
              </a:rPr>
              <a:t>II</a:t>
            </a:r>
            <a:r>
              <a:rPr lang="pt-BR" sz="2400" b="0" dirty="0">
                <a:latin typeface="Bookman Old Style" pitchFamily="18" charset="0"/>
              </a:rPr>
              <a:t> - não houver um mínimo de 3 (três) fornecedores </a:t>
            </a:r>
            <a:r>
              <a:rPr lang="pt-BR" sz="2400" b="0" u="sng" dirty="0">
                <a:effectLst>
                  <a:outerShdw blurRad="38100" dist="38100" dir="2700000" algn="tl">
                    <a:srgbClr val="000000">
                      <a:alpha val="43137"/>
                    </a:srgbClr>
                  </a:outerShdw>
                </a:effectLst>
                <a:latin typeface="Bookman Old Style" pitchFamily="18" charset="0"/>
              </a:rPr>
              <a:t>competitivos </a:t>
            </a:r>
            <a:r>
              <a:rPr lang="pt-BR" sz="2400" b="0" dirty="0">
                <a:latin typeface="Bookman Old Style" pitchFamily="18" charset="0"/>
              </a:rPr>
              <a:t>enquadrados como microempresas ou empresas de pequeno porte sediados local ou regionalmente e </a:t>
            </a:r>
            <a:r>
              <a:rPr lang="pt-BR" sz="2400" b="0" u="sng" dirty="0">
                <a:effectLst>
                  <a:outerShdw blurRad="38100" dist="38100" dir="2700000" algn="tl">
                    <a:srgbClr val="000000">
                      <a:alpha val="43137"/>
                    </a:srgbClr>
                  </a:outerShdw>
                </a:effectLst>
                <a:latin typeface="Bookman Old Style" pitchFamily="18" charset="0"/>
              </a:rPr>
              <a:t>capazes de cumprir </a:t>
            </a:r>
            <a:r>
              <a:rPr lang="pt-BR" sz="2400" b="0" dirty="0">
                <a:latin typeface="Bookman Old Style" pitchFamily="18" charset="0"/>
              </a:rPr>
              <a:t>as exigências estabelecidas no instrumento convocatório;  </a:t>
            </a:r>
            <a:endParaRPr lang="pt-BR" sz="2400" b="0" dirty="0" smtClean="0">
              <a:latin typeface="Bookman Old Style" pitchFamily="18" charset="0"/>
            </a:endParaRPr>
          </a:p>
          <a:p>
            <a:pPr lvl="0"/>
            <a:endParaRPr lang="pt-BR" sz="2400"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18204768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endParaRPr lang="pt-BR" dirty="0" smtClean="0">
              <a:latin typeface="Bookman Old Style" pitchFamily="18" charset="0"/>
            </a:endParaRPr>
          </a:p>
          <a:p>
            <a:pPr lvl="0"/>
            <a:r>
              <a:rPr lang="pt-BR" sz="2400" b="0" dirty="0" smtClean="0">
                <a:latin typeface="Bookman Old Style" pitchFamily="18" charset="0"/>
              </a:rPr>
              <a:t>III</a:t>
            </a:r>
            <a:r>
              <a:rPr lang="pt-BR" sz="2400" b="0" dirty="0">
                <a:latin typeface="Bookman Old Style" pitchFamily="18" charset="0"/>
              </a:rPr>
              <a:t> - o tratamento diferenciado e simplificado para as microempresas e empresas de pequeno porte </a:t>
            </a:r>
            <a:r>
              <a:rPr lang="pt-BR" sz="2400" b="0" u="sng" dirty="0">
                <a:latin typeface="Bookman Old Style" pitchFamily="18" charset="0"/>
              </a:rPr>
              <a:t>não for vantajoso para a administração pública</a:t>
            </a:r>
            <a:r>
              <a:rPr lang="pt-BR" sz="2400" b="0" dirty="0">
                <a:latin typeface="Bookman Old Style" pitchFamily="18" charset="0"/>
              </a:rPr>
              <a:t> ou representar prejuízo ao conjunto ou complexo do objeto a ser contratado; </a:t>
            </a:r>
            <a:endParaRPr lang="pt-BR" sz="2400" b="0" dirty="0" smtClean="0">
              <a:latin typeface="Bookman Old Style" pitchFamily="18" charset="0"/>
            </a:endParaRPr>
          </a:p>
          <a:p>
            <a:pPr lvl="0"/>
            <a:endParaRPr lang="pt-BR" sz="2400" dirty="0">
              <a:latin typeface="Bookman Old Style" pitchFamily="18" charset="0"/>
            </a:endParaRPr>
          </a:p>
          <a:p>
            <a:endParaRPr lang="pt-BR" sz="2400" dirty="0"/>
          </a:p>
        </p:txBody>
      </p:sp>
    </p:spTree>
    <p:extLst>
      <p:ext uri="{BB962C8B-B14F-4D97-AF65-F5344CB8AC3E}">
        <p14:creationId xmlns:p14="http://schemas.microsoft.com/office/powerpoint/2010/main" val="1913891371"/>
      </p:ext>
    </p:extLst>
  </p:cSld>
  <p:clrMapOvr>
    <a:masterClrMapping/>
  </p:clrMapOvr>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Quando não é vantajoso?</a:t>
            </a:r>
            <a:endParaRPr lang="pt-BR" dirty="0"/>
          </a:p>
        </p:txBody>
      </p:sp>
      <p:sp>
        <p:nvSpPr>
          <p:cNvPr id="3" name="Espaço Reservado para Conteúdo 2"/>
          <p:cNvSpPr>
            <a:spLocks noGrp="1"/>
          </p:cNvSpPr>
          <p:nvPr>
            <p:ph idx="1"/>
          </p:nvPr>
        </p:nvSpPr>
        <p:spPr/>
        <p:txBody>
          <a:bodyPr>
            <a:normAutofit/>
          </a:bodyPr>
          <a:lstStyle/>
          <a:p>
            <a:r>
              <a:rPr lang="pt-BR" sz="2400" b="0" dirty="0" smtClean="0">
                <a:latin typeface="Bookman Old Style" pitchFamily="18" charset="0"/>
              </a:rPr>
              <a:t>Vejamos o que diz o Dec. 8.538/16, em seu inc. II do art.10:</a:t>
            </a:r>
          </a:p>
          <a:p>
            <a:r>
              <a:rPr lang="pt-BR" sz="2400" b="0" dirty="0">
                <a:latin typeface="Bookman Old Style" pitchFamily="18" charset="0"/>
              </a:rPr>
              <a:t>II - o tratamento diferenciado e simplificado para as microempresas e as empresas de pequeno porte não for vantajoso para a administração pública ou representar prejuízo ao conjunto ou ao complexo do objeto a ser contratado, justificadamente;</a:t>
            </a:r>
          </a:p>
          <a:p>
            <a:endParaRPr lang="pt-BR" sz="2400" b="0" dirty="0">
              <a:latin typeface="Bookman Old Style" pitchFamily="18" charset="0"/>
            </a:endParaRPr>
          </a:p>
        </p:txBody>
      </p:sp>
    </p:spTree>
    <p:extLst>
      <p:ext uri="{BB962C8B-B14F-4D97-AF65-F5344CB8AC3E}">
        <p14:creationId xmlns:p14="http://schemas.microsoft.com/office/powerpoint/2010/main" val="2661048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Parágrafo único.  Para o disposto no inciso II do caput, considera-se não vantajosa a contratação quando:</a:t>
            </a:r>
          </a:p>
          <a:p>
            <a:r>
              <a:rPr lang="pt-BR" sz="2400" b="0" dirty="0">
                <a:latin typeface="Bookman Old Style" pitchFamily="18" charset="0"/>
              </a:rPr>
              <a:t>I - resultar em preço superior ao valor estabelecido como referência; ou</a:t>
            </a:r>
          </a:p>
          <a:p>
            <a:r>
              <a:rPr lang="pt-BR" sz="2400" b="0" dirty="0">
                <a:latin typeface="Bookman Old Style" pitchFamily="18" charset="0"/>
              </a:rPr>
              <a:t>II - a natureza do bem, serviço ou obra for incompatível com a aplicação dos benefícios</a:t>
            </a:r>
            <a:r>
              <a:rPr lang="pt-BR" sz="2400" dirty="0"/>
              <a:t>.</a:t>
            </a:r>
          </a:p>
          <a:p>
            <a:endParaRPr lang="pt-BR" sz="2400" b="0" dirty="0">
              <a:latin typeface="Bookman Old Style" pitchFamily="18" charset="0"/>
            </a:endParaRPr>
          </a:p>
        </p:txBody>
      </p:sp>
    </p:spTree>
    <p:extLst>
      <p:ext uri="{BB962C8B-B14F-4D97-AF65-F5344CB8AC3E}">
        <p14:creationId xmlns:p14="http://schemas.microsoft.com/office/powerpoint/2010/main" val="106547558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Voltando a </a:t>
            </a:r>
            <a:r>
              <a:rPr lang="pt-BR" dirty="0" err="1" smtClean="0"/>
              <a:t>lc</a:t>
            </a:r>
            <a:r>
              <a:rPr lang="pt-BR" dirty="0" smtClean="0"/>
              <a:t> 123......</a:t>
            </a:r>
            <a:endParaRPr lang="pt-BR" dirty="0"/>
          </a:p>
        </p:txBody>
      </p:sp>
      <p:sp>
        <p:nvSpPr>
          <p:cNvPr id="3" name="Espaço Reservado para Conteúdo 2"/>
          <p:cNvSpPr>
            <a:spLocks noGrp="1"/>
          </p:cNvSpPr>
          <p:nvPr>
            <p:ph idx="1"/>
          </p:nvPr>
        </p:nvSpPr>
        <p:spPr/>
        <p:txBody>
          <a:bodyPr>
            <a:normAutofit lnSpcReduction="10000"/>
          </a:bodyPr>
          <a:lstStyle/>
          <a:p>
            <a:pPr lvl="0"/>
            <a:r>
              <a:rPr lang="pt-BR" sz="2400" b="0" dirty="0">
                <a:latin typeface="Bookman Old Style" pitchFamily="18" charset="0"/>
              </a:rPr>
              <a:t>IV - a licitação for dispensável ou inexigível, nos termos dos </a:t>
            </a:r>
            <a:r>
              <a:rPr lang="pt-BR" sz="2400" b="0" dirty="0" err="1">
                <a:latin typeface="Bookman Old Style" pitchFamily="18" charset="0"/>
              </a:rPr>
              <a:t>arts</a:t>
            </a:r>
            <a:r>
              <a:rPr lang="pt-BR" sz="2400" b="0" dirty="0">
                <a:latin typeface="Bookman Old Style" pitchFamily="18" charset="0"/>
              </a:rPr>
              <a:t>. 24 e 25 da Lei nº 8.666, de 21 de junho de 1993, </a:t>
            </a:r>
            <a:r>
              <a:rPr lang="pt-BR" sz="2400" b="0" u="sng" dirty="0">
                <a:latin typeface="Bookman Old Style" pitchFamily="18" charset="0"/>
              </a:rPr>
              <a:t>excetuando- se as dispensas tratadas pelos incisos I e II do art. 24 da mesma Lei</a:t>
            </a:r>
            <a:r>
              <a:rPr lang="pt-BR" sz="2400" b="0" dirty="0">
                <a:latin typeface="Bookman Old Style" pitchFamily="18" charset="0"/>
              </a:rPr>
              <a:t>, nas quais a compra deverá ser feita </a:t>
            </a:r>
            <a:r>
              <a:rPr lang="pt-BR" sz="2400" u="sng" dirty="0">
                <a:latin typeface="Bookman Old Style" pitchFamily="18" charset="0"/>
              </a:rPr>
              <a:t>preferencialmente </a:t>
            </a:r>
            <a:r>
              <a:rPr lang="pt-BR" sz="2400" b="0" dirty="0">
                <a:latin typeface="Bookman Old Style" pitchFamily="18" charset="0"/>
              </a:rPr>
              <a:t>de microempresas e empresas de pequeno porte, aplicando-se o disposto no inciso I do art. 48. (Redação dada pela Lei Complementar nº 147, de 7 de agosto de 2014</a:t>
            </a:r>
            <a:r>
              <a:rPr lang="pt-BR" sz="2400" b="0" dirty="0" smtClean="0">
                <a:latin typeface="Bookman Old Style" pitchFamily="18" charset="0"/>
              </a:rPr>
              <a:t>)</a:t>
            </a:r>
          </a:p>
          <a:p>
            <a:pPr lvl="0"/>
            <a:endParaRPr lang="pt-BR"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2760572002"/>
      </p:ext>
    </p:extLst>
  </p:cSld>
  <p:clrMapOvr>
    <a:masterClrMapping/>
  </p:clrMapOvr>
  <p:transition spd="slow">
    <p:push dir="u"/>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b="1" u="sng" dirty="0">
                <a:hlinkClick r:id="rId2"/>
              </a:rPr>
              <a:t>DECRETO Nº 8.538, DE 6 DE OUTUBRO DE 2015</a:t>
            </a:r>
            <a:r>
              <a:rPr lang="pt-BR" sz="2800" dirty="0"/>
              <a:t/>
            </a:r>
            <a:br>
              <a:rPr lang="pt-BR" sz="2800" dirty="0"/>
            </a:br>
            <a:endParaRPr lang="pt-BR" sz="2800" dirty="0">
              <a:latin typeface="Bookman Old Style" pitchFamily="18" charset="0"/>
            </a:endParaRPr>
          </a:p>
        </p:txBody>
      </p:sp>
      <p:sp>
        <p:nvSpPr>
          <p:cNvPr id="3" name="Espaço Reservado para Conteúdo 2"/>
          <p:cNvSpPr>
            <a:spLocks noGrp="1"/>
          </p:cNvSpPr>
          <p:nvPr>
            <p:ph idx="1"/>
          </p:nvPr>
        </p:nvSpPr>
        <p:spPr/>
        <p:txBody>
          <a:bodyPr/>
          <a:lstStyle/>
          <a:p>
            <a:r>
              <a:rPr lang="pt-BR" sz="2400" dirty="0">
                <a:latin typeface="Bookman Old Style" pitchFamily="18" charset="0"/>
              </a:rPr>
              <a:t>Regulamenta o tratamento favorecido, diferenciado e simplificado para as </a:t>
            </a:r>
            <a:r>
              <a:rPr lang="pt-BR" sz="2400" b="1" u="sng" dirty="0">
                <a:latin typeface="Bookman Old Style" pitchFamily="18" charset="0"/>
              </a:rPr>
              <a:t>microempresas, empresas de pequeno porte, agricultores familiares, produtores rurais pessoa física, microempreendedores individuais e sociedades cooperativas de consumo</a:t>
            </a:r>
            <a:r>
              <a:rPr lang="pt-BR" sz="2400" dirty="0">
                <a:latin typeface="Bookman Old Style" pitchFamily="18" charset="0"/>
              </a:rPr>
              <a:t> nas contratações públicas de bens, serviços e obras no âmbito da administração pública federal</a:t>
            </a:r>
            <a:r>
              <a:rPr lang="pt-BR" sz="2400" dirty="0" smtClean="0">
                <a:latin typeface="Bookman Old Style" pitchFamily="18" charset="0"/>
              </a:rPr>
              <a:t>.</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232459202"/>
      </p:ext>
    </p:extLst>
  </p:cSld>
  <p:clrMapOvr>
    <a:masterClrMapping/>
  </p:clrMapOvr>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endParaRPr lang="pt-BR" dirty="0" smtClean="0">
              <a:latin typeface="Bookman Old Style" pitchFamily="18" charset="0"/>
            </a:endParaRPr>
          </a:p>
          <a:p>
            <a:r>
              <a:rPr lang="pt-BR" sz="2400" dirty="0" smtClean="0">
                <a:latin typeface="Bookman Old Style" pitchFamily="18" charset="0"/>
              </a:rPr>
              <a:t>Art</a:t>
            </a:r>
            <a:r>
              <a:rPr lang="pt-BR" sz="2400" dirty="0">
                <a:latin typeface="Bookman Old Style" pitchFamily="18" charset="0"/>
              </a:rPr>
              <a:t>. 1</a:t>
            </a:r>
            <a:r>
              <a:rPr lang="pt-BR" sz="2400" strike="sngStrike" dirty="0">
                <a:latin typeface="Bookman Old Style" pitchFamily="18" charset="0"/>
              </a:rPr>
              <a:t>º</a:t>
            </a:r>
            <a:r>
              <a:rPr lang="pt-BR" sz="2400" dirty="0">
                <a:latin typeface="Bookman Old Style" pitchFamily="18" charset="0"/>
              </a:rPr>
              <a:t>  Nas contratações públicas de bens, serviços e obras, deverá ser concedido tratamento favorecido, diferenciado e simplificado para as microempresas e empresas de pequeno porte, agricultor familiar, produtor rural pessoa física, microempreendedor individual - MEI e sociedades cooperativas de consumo, nos termos deste Decreto, com o objetivo de:</a:t>
            </a:r>
          </a:p>
          <a:p>
            <a:endParaRPr lang="pt-BR" sz="2400" dirty="0"/>
          </a:p>
        </p:txBody>
      </p:sp>
    </p:spTree>
    <p:extLst>
      <p:ext uri="{BB962C8B-B14F-4D97-AF65-F5344CB8AC3E}">
        <p14:creationId xmlns:p14="http://schemas.microsoft.com/office/powerpoint/2010/main" val="429369403"/>
      </p:ext>
    </p:extLst>
  </p:cSld>
  <p:clrMapOvr>
    <a:masterClrMapping/>
  </p:clrMapOvr>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827584" y="1052736"/>
            <a:ext cx="7520940" cy="3579849"/>
          </a:xfrm>
        </p:spPr>
        <p:txBody>
          <a:bodyPr/>
          <a:lstStyle/>
          <a:p>
            <a:r>
              <a:rPr lang="pt-BR" sz="2400" dirty="0">
                <a:latin typeface="Bookman Old Style" pitchFamily="18" charset="0"/>
              </a:rPr>
              <a:t>I - promover o desenvolvimento econômico e social no âmbito local e regional</a:t>
            </a:r>
            <a:r>
              <a:rPr lang="pt-BR" sz="2400" dirty="0" smtClean="0">
                <a:latin typeface="Bookman Old Style" pitchFamily="18" charset="0"/>
              </a:rPr>
              <a:t>;</a:t>
            </a:r>
          </a:p>
          <a:p>
            <a:endParaRPr lang="pt-BR" sz="2400" dirty="0">
              <a:latin typeface="Bookman Old Style" pitchFamily="18" charset="0"/>
            </a:endParaRPr>
          </a:p>
          <a:p>
            <a:r>
              <a:rPr lang="pt-BR" sz="2400" dirty="0">
                <a:latin typeface="Bookman Old Style" pitchFamily="18" charset="0"/>
              </a:rPr>
              <a:t>II - ampliar a eficiência das políticas públicas; </a:t>
            </a:r>
            <a:endParaRPr lang="pt-BR" sz="2400" dirty="0" smtClean="0">
              <a:latin typeface="Bookman Old Style" pitchFamily="18" charset="0"/>
            </a:endParaRPr>
          </a:p>
          <a:p>
            <a:endParaRPr lang="pt-BR" sz="2400" dirty="0">
              <a:latin typeface="Bookman Old Style" pitchFamily="18" charset="0"/>
            </a:endParaRPr>
          </a:p>
          <a:p>
            <a:r>
              <a:rPr lang="pt-BR" sz="2400" dirty="0">
                <a:latin typeface="Bookman Old Style" pitchFamily="18" charset="0"/>
              </a:rPr>
              <a:t>III - incentivar a inovação tecnológica</a:t>
            </a:r>
            <a:r>
              <a:rPr lang="pt-BR" sz="2400" dirty="0" smtClean="0">
                <a:latin typeface="Bookman Old Style" pitchFamily="18" charset="0"/>
              </a:rPr>
              <a:t>.</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4210342545"/>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dirty="0" smtClean="0">
                <a:latin typeface="Bookman Old Style" pitchFamily="18" charset="0"/>
              </a:rPr>
              <a:t>§ </a:t>
            </a:r>
            <a:r>
              <a:rPr lang="pt-BR" sz="2400" dirty="0">
                <a:latin typeface="Bookman Old Style" pitchFamily="18" charset="0"/>
              </a:rPr>
              <a:t>1</a:t>
            </a:r>
            <a:r>
              <a:rPr lang="pt-BR" sz="2400" strike="sngStrike" dirty="0">
                <a:latin typeface="Bookman Old Style" pitchFamily="18" charset="0"/>
              </a:rPr>
              <a:t>º</a:t>
            </a:r>
            <a:r>
              <a:rPr lang="pt-BR" sz="2400" dirty="0">
                <a:latin typeface="Bookman Old Style" pitchFamily="18" charset="0"/>
              </a:rPr>
              <a:t>  Subordinam-se ao disposto neste Decreto, além dos órgãos da administração pública federal direta, os fundos especiais, as autarquias, as fundações públicas, as empresas públicas, as sociedades de economia mista e as demais entidades controladas direta ou indiretamente pela União</a:t>
            </a:r>
            <a:r>
              <a:rPr lang="pt-BR" sz="2400" dirty="0" smtClean="0">
                <a:latin typeface="Bookman Old Style" pitchFamily="18" charset="0"/>
              </a:rPr>
              <a:t>.</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2817304943"/>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dirty="0"/>
              <a:t>§ 2</a:t>
            </a:r>
            <a:r>
              <a:rPr lang="pt-BR" sz="2800" strike="sngStrike" dirty="0"/>
              <a:t>º</a:t>
            </a:r>
            <a:r>
              <a:rPr lang="pt-BR" sz="2800" dirty="0"/>
              <a:t>  Para efeitos deste Decreto, considera-se:</a:t>
            </a:r>
            <a:br>
              <a:rPr lang="pt-BR" sz="2800" dirty="0"/>
            </a:br>
            <a:endParaRPr lang="pt-BR" sz="2800" dirty="0"/>
          </a:p>
        </p:txBody>
      </p:sp>
      <p:sp>
        <p:nvSpPr>
          <p:cNvPr id="3" name="Espaço Reservado para Conteúdo 2"/>
          <p:cNvSpPr>
            <a:spLocks noGrp="1"/>
          </p:cNvSpPr>
          <p:nvPr>
            <p:ph idx="1"/>
          </p:nvPr>
        </p:nvSpPr>
        <p:spPr/>
        <p:txBody>
          <a:bodyPr>
            <a:normAutofit fontScale="92500"/>
          </a:bodyPr>
          <a:lstStyle/>
          <a:p>
            <a:r>
              <a:rPr lang="pt-BR" sz="2400" dirty="0">
                <a:latin typeface="Bookman Old Style" pitchFamily="18" charset="0"/>
              </a:rPr>
              <a:t>I - âmbito local - limites geográficos do Município onde será executado o objeto da contratação</a:t>
            </a:r>
            <a:r>
              <a:rPr lang="pt-BR" sz="2400" dirty="0" smtClean="0">
                <a:latin typeface="Bookman Old Style" pitchFamily="18" charset="0"/>
              </a:rPr>
              <a:t>;</a:t>
            </a:r>
          </a:p>
          <a:p>
            <a:endParaRPr lang="pt-BR" sz="2400" dirty="0">
              <a:latin typeface="Bookman Old Style" pitchFamily="18" charset="0"/>
            </a:endParaRPr>
          </a:p>
          <a:p>
            <a:r>
              <a:rPr lang="pt-BR" sz="2400" dirty="0">
                <a:latin typeface="Bookman Old Style" pitchFamily="18" charset="0"/>
              </a:rPr>
              <a:t>II - âmbito regional - limites geográficos do Estado ou da região metropolitana, que podem envolver mesorregiões ou microrregiões, conforme definido pelo Instituto Brasileiro de Geografia e Estatística - IBGE; </a:t>
            </a:r>
            <a:r>
              <a:rPr lang="pt-BR" sz="2400" dirty="0" smtClean="0">
                <a:latin typeface="Bookman Old Style" pitchFamily="18" charset="0"/>
              </a:rPr>
              <a:t>e</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2079410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endParaRPr lang="pt-BR" dirty="0" smtClean="0"/>
          </a:p>
          <a:p>
            <a:pPr lvl="0"/>
            <a:endParaRPr lang="pt-BR" dirty="0"/>
          </a:p>
          <a:p>
            <a:pPr lvl="0"/>
            <a:r>
              <a:rPr lang="pt-BR" sz="2400" b="0" dirty="0" smtClean="0">
                <a:latin typeface="Bookman Old Style" pitchFamily="18" charset="0"/>
              </a:rPr>
              <a:t>Ata </a:t>
            </a:r>
            <a:r>
              <a:rPr lang="pt-BR" sz="2400" b="0" dirty="0">
                <a:latin typeface="Bookman Old Style" pitchFamily="18" charset="0"/>
              </a:rPr>
              <a:t>da Sessão Pública &gt;  é o documento pelo qual a administração registra todos os eventos que acontecem durante a sessão pública, onde os concorrentes tem o direito de solicitar o registro em ata das suas inquietações, sugestões, etc... </a:t>
            </a:r>
            <a:endParaRPr lang="pt-BR" sz="2400" b="0" dirty="0" smtClean="0">
              <a:latin typeface="Bookman Old Style" pitchFamily="18" charset="0"/>
            </a:endParaRPr>
          </a:p>
          <a:p>
            <a:pPr lvl="0"/>
            <a:endParaRPr lang="pt-BR" dirty="0"/>
          </a:p>
          <a:p>
            <a:endParaRPr lang="pt-BR" dirty="0">
              <a:latin typeface="Bookman Old Style" pitchFamily="18" charset="0"/>
            </a:endParaRPr>
          </a:p>
        </p:txBody>
      </p:sp>
    </p:spTree>
    <p:extLst>
      <p:ext uri="{BB962C8B-B14F-4D97-AF65-F5344CB8AC3E}">
        <p14:creationId xmlns:p14="http://schemas.microsoft.com/office/powerpoint/2010/main" val="2877673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dirty="0">
                <a:latin typeface="Bookman Old Style" pitchFamily="18" charset="0"/>
              </a:rPr>
              <a:t>III - microempresas e empresas de pequeno porte - os beneficiados pela </a:t>
            </a:r>
            <a:r>
              <a:rPr lang="pt-BR" sz="2000" u="sng" dirty="0">
                <a:latin typeface="Bookman Old Style" pitchFamily="18" charset="0"/>
                <a:hlinkClick r:id="rId2"/>
              </a:rPr>
              <a:t>Lei Complementar n</a:t>
            </a:r>
            <a:r>
              <a:rPr lang="pt-BR" sz="2000" u="sng" strike="sngStrike" dirty="0">
                <a:latin typeface="Bookman Old Style" pitchFamily="18" charset="0"/>
                <a:hlinkClick r:id="rId2"/>
              </a:rPr>
              <a:t>º</a:t>
            </a:r>
            <a:r>
              <a:rPr lang="pt-BR" sz="2000" u="sng" dirty="0">
                <a:latin typeface="Bookman Old Style" pitchFamily="18" charset="0"/>
                <a:hlinkClick r:id="rId2"/>
              </a:rPr>
              <a:t> 123, de 14 de dezembro de 2006</a:t>
            </a:r>
            <a:r>
              <a:rPr lang="pt-BR" sz="2000" dirty="0">
                <a:latin typeface="Bookman Old Style" pitchFamily="18" charset="0"/>
              </a:rPr>
              <a:t>, nos termos do inciso I do caput do art. 13</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 3</a:t>
            </a:r>
            <a:r>
              <a:rPr lang="pt-BR" sz="2000" strike="sngStrike" dirty="0">
                <a:latin typeface="Bookman Old Style" pitchFamily="18" charset="0"/>
              </a:rPr>
              <a:t>º</a:t>
            </a:r>
            <a:r>
              <a:rPr lang="pt-BR" sz="2000" dirty="0">
                <a:latin typeface="Bookman Old Style" pitchFamily="18" charset="0"/>
              </a:rPr>
              <a:t>  Admite-se a adoção de outro critério de definição de âmbito local e regional, justificadamente, em edital, desde que previsto em regulamento específico do órgão ou entidade contratante e que atenda aos objetivos previstos no art. 1</a:t>
            </a:r>
            <a:r>
              <a:rPr lang="pt-BR" sz="2000" strike="sngStrike" dirty="0">
                <a:latin typeface="Bookman Old Style" pitchFamily="18" charset="0"/>
              </a:rPr>
              <a:t>º</a:t>
            </a:r>
            <a:r>
              <a:rPr lang="pt-BR" sz="2000" dirty="0">
                <a:latin typeface="Bookman Old Style" pitchFamily="18" charset="0"/>
              </a:rPr>
              <a:t>. </a:t>
            </a:r>
          </a:p>
          <a:p>
            <a:endParaRPr lang="pt-BR" sz="2000" dirty="0"/>
          </a:p>
        </p:txBody>
      </p:sp>
    </p:spTree>
    <p:extLst>
      <p:ext uri="{BB962C8B-B14F-4D97-AF65-F5344CB8AC3E}">
        <p14:creationId xmlns:p14="http://schemas.microsoft.com/office/powerpoint/2010/main" val="3497330581"/>
      </p:ext>
    </p:extLst>
  </p:cSld>
  <p:clrMapOvr>
    <a:masterClrMapping/>
  </p:clrMapOvr>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000" dirty="0" smtClean="0">
                <a:latin typeface="Bookman Old Style" pitchFamily="18" charset="0"/>
              </a:rPr>
              <a:t>§ </a:t>
            </a:r>
            <a:r>
              <a:rPr lang="pt-BR" sz="2000" dirty="0">
                <a:latin typeface="Bookman Old Style" pitchFamily="18" charset="0"/>
              </a:rPr>
              <a:t>4</a:t>
            </a:r>
            <a:r>
              <a:rPr lang="pt-BR" sz="2000" strike="sngStrike" dirty="0">
                <a:latin typeface="Bookman Old Style" pitchFamily="18" charset="0"/>
              </a:rPr>
              <a:t>º</a:t>
            </a:r>
            <a:r>
              <a:rPr lang="pt-BR" sz="2000" dirty="0">
                <a:latin typeface="Bookman Old Style" pitchFamily="18" charset="0"/>
              </a:rPr>
              <a:t>  Para fins do disposto neste Decreto, serão beneficiados pelo tratamento favorecido apenas o produtor rural pessoa física e o agricultor familiar conceituado na Lei n</a:t>
            </a:r>
            <a:r>
              <a:rPr lang="pt-BR" sz="2000" strike="sngStrike" dirty="0">
                <a:latin typeface="Bookman Old Style" pitchFamily="18" charset="0"/>
              </a:rPr>
              <a:t>º</a:t>
            </a:r>
            <a:r>
              <a:rPr lang="pt-BR" sz="2000" dirty="0">
                <a:latin typeface="Bookman Old Style" pitchFamily="18" charset="0"/>
              </a:rPr>
              <a:t> 11.326, de 24 de julho de 2006, que estejam em situação regular junto à Previdência Social e ao Município e tenham auferido receita bruta anual até o limite de que trata o </a:t>
            </a:r>
            <a:r>
              <a:rPr lang="pt-BR" sz="2000" u="sng" dirty="0">
                <a:latin typeface="Bookman Old Style" pitchFamily="18" charset="0"/>
                <a:hlinkClick r:id="rId2"/>
              </a:rPr>
              <a:t>inciso II do caput do art. 3º da Lei Complementar nº 123, de 2006</a:t>
            </a:r>
            <a:r>
              <a:rPr lang="pt-BR" sz="2000" dirty="0">
                <a:latin typeface="Bookman Old Style" pitchFamily="18" charset="0"/>
              </a:rPr>
              <a:t>.</a:t>
            </a:r>
          </a:p>
          <a:p>
            <a:endParaRPr lang="pt-BR" dirty="0"/>
          </a:p>
        </p:txBody>
      </p:sp>
    </p:spTree>
    <p:extLst>
      <p:ext uri="{BB962C8B-B14F-4D97-AF65-F5344CB8AC3E}">
        <p14:creationId xmlns:p14="http://schemas.microsoft.com/office/powerpoint/2010/main" val="3453674912"/>
      </p:ext>
    </p:extLst>
  </p:cSld>
  <p:clrMapOvr>
    <a:masterClrMapping/>
  </p:clrMapOvr>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000" dirty="0">
                <a:latin typeface="Bookman Old Style" pitchFamily="18" charset="0"/>
              </a:rPr>
              <a:t>Art. 2</a:t>
            </a:r>
            <a:r>
              <a:rPr lang="pt-BR" sz="2000" strike="sngStrike" dirty="0">
                <a:latin typeface="Bookman Old Style" pitchFamily="18" charset="0"/>
              </a:rPr>
              <a:t>º</a:t>
            </a:r>
            <a:r>
              <a:rPr lang="pt-BR" sz="2000" dirty="0">
                <a:latin typeface="Bookman Old Style" pitchFamily="18" charset="0"/>
              </a:rPr>
              <a:t>  Para a ampliação da participação das microempresas e empresas de pequeno porte nas licitações, os órgãos ou as entidades contratantes deverão, sempre que possível</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I - instituir cadastro próprio, de acesso livre, ou adequar os eventuais cadastros existentes, para identificar as microempresas e empresas de pequeno porte sediadas regionalmente, juntamente com suas linhas de fornecimento, de modo a possibilitar a notificação das licitações e facilitar a formação de parcerias e as subcontratações;</a:t>
            </a:r>
          </a:p>
          <a:p>
            <a:endParaRPr lang="pt-BR" dirty="0"/>
          </a:p>
        </p:txBody>
      </p:sp>
    </p:spTree>
    <p:extLst>
      <p:ext uri="{BB962C8B-B14F-4D97-AF65-F5344CB8AC3E}">
        <p14:creationId xmlns:p14="http://schemas.microsoft.com/office/powerpoint/2010/main" val="2502363574"/>
      </p:ext>
    </p:extLst>
  </p:cSld>
  <p:clrMapOvr>
    <a:masterClrMapping/>
  </p:clrMapOvr>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755576" y="1052736"/>
            <a:ext cx="7520940" cy="3579849"/>
          </a:xfrm>
        </p:spPr>
        <p:txBody>
          <a:bodyPr>
            <a:normAutofit lnSpcReduction="10000"/>
          </a:bodyPr>
          <a:lstStyle/>
          <a:p>
            <a:r>
              <a:rPr lang="pt-BR" sz="2000" dirty="0">
                <a:latin typeface="Bookman Old Style" pitchFamily="18" charset="0"/>
              </a:rPr>
              <a:t>II - padronizar e divulgar as especificações dos bens, serviços e obras contratados, de modo a orientar as microempresas e empresas de pequeno porte para que adequem os seus processos produtivos;</a:t>
            </a:r>
          </a:p>
          <a:p>
            <a:r>
              <a:rPr lang="pt-BR" sz="2000" dirty="0">
                <a:latin typeface="Bookman Old Style" pitchFamily="18" charset="0"/>
              </a:rPr>
              <a:t>III - na definição do objeto da contratação, não utilizar especificações que restrinjam, injustificadamente, a participação das microempresas e empresas de pequeno porte sediadas regionalmente;</a:t>
            </a:r>
          </a:p>
          <a:p>
            <a:r>
              <a:rPr lang="pt-BR" sz="2000" dirty="0">
                <a:latin typeface="Bookman Old Style" pitchFamily="18" charset="0"/>
              </a:rPr>
              <a:t>IV - considerar, na construção de itens, grupos ou lotes da licitação, a oferta local ou regional dos bens e serviços a serem contratados; e</a:t>
            </a:r>
          </a:p>
          <a:p>
            <a:endParaRPr lang="pt-BR" dirty="0"/>
          </a:p>
        </p:txBody>
      </p:sp>
    </p:spTree>
    <p:extLst>
      <p:ext uri="{BB962C8B-B14F-4D97-AF65-F5344CB8AC3E}">
        <p14:creationId xmlns:p14="http://schemas.microsoft.com/office/powerpoint/2010/main" val="4174199024"/>
      </p:ext>
    </p:extLst>
  </p:cSld>
  <p:clrMapOvr>
    <a:masterClrMapping/>
  </p:clrMapOvr>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400" dirty="0">
                <a:latin typeface="Bookman Old Style" pitchFamily="18" charset="0"/>
              </a:rPr>
              <a:t>V - disponibilizar informações no sítio eletrônico oficial do órgão ou da entidade contratante sobre regras para participação nas licitações e cadastramento e prazos, regras e condições usuais de pagamento</a:t>
            </a:r>
            <a:r>
              <a:rPr lang="pt-BR" sz="2400" dirty="0" smtClean="0">
                <a:latin typeface="Bookman Old Style" pitchFamily="18" charset="0"/>
              </a:rPr>
              <a:t>.</a:t>
            </a:r>
          </a:p>
          <a:p>
            <a:endParaRPr lang="pt-BR" sz="2400" dirty="0">
              <a:latin typeface="Bookman Old Style" pitchFamily="18" charset="0"/>
            </a:endParaRPr>
          </a:p>
          <a:p>
            <a:r>
              <a:rPr lang="pt-BR" sz="2400" dirty="0">
                <a:latin typeface="Bookman Old Style" pitchFamily="18" charset="0"/>
              </a:rPr>
              <a:t>Parágrafo único.  O disposto nos incisos I e II do caput poderá ser realizado de forma centralizada para os órgãos e as entidades integrantes do Sistema de Serviços Gerais - SISG e conveniados, conforme o disposto no </a:t>
            </a:r>
            <a:r>
              <a:rPr lang="pt-BR" sz="2400" u="sng" dirty="0">
                <a:latin typeface="Bookman Old Style" pitchFamily="18" charset="0"/>
                <a:hlinkClick r:id="rId2"/>
              </a:rPr>
              <a:t>Decreto n</a:t>
            </a:r>
            <a:r>
              <a:rPr lang="pt-BR" sz="2400" u="sng" strike="sngStrike" dirty="0">
                <a:latin typeface="Bookman Old Style" pitchFamily="18" charset="0"/>
                <a:hlinkClick r:id="rId2"/>
              </a:rPr>
              <a:t>º</a:t>
            </a:r>
            <a:r>
              <a:rPr lang="pt-BR" sz="2400" u="sng" dirty="0">
                <a:latin typeface="Bookman Old Style" pitchFamily="18" charset="0"/>
                <a:hlinkClick r:id="rId2"/>
              </a:rPr>
              <a:t> 1.094, de 23 de março de 1994</a:t>
            </a:r>
            <a:r>
              <a:rPr lang="pt-BR" sz="2400" dirty="0">
                <a:latin typeface="Bookman Old Style" pitchFamily="18" charset="0"/>
              </a:rPr>
              <a:t>. </a:t>
            </a:r>
          </a:p>
          <a:p>
            <a:endParaRPr lang="pt-BR" dirty="0"/>
          </a:p>
        </p:txBody>
      </p:sp>
    </p:spTree>
    <p:extLst>
      <p:ext uri="{BB962C8B-B14F-4D97-AF65-F5344CB8AC3E}">
        <p14:creationId xmlns:p14="http://schemas.microsoft.com/office/powerpoint/2010/main" val="3750291318"/>
      </p:ext>
    </p:extLst>
  </p:cSld>
  <p:clrMapOvr>
    <a:masterClrMapping/>
  </p:clrMapOvr>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000" dirty="0">
                <a:latin typeface="Bookman Old Style" pitchFamily="18" charset="0"/>
              </a:rPr>
              <a:t>Art. 3</a:t>
            </a:r>
            <a:r>
              <a:rPr lang="pt-BR" sz="2000" strike="sngStrike" dirty="0">
                <a:latin typeface="Bookman Old Style" pitchFamily="18" charset="0"/>
              </a:rPr>
              <a:t>º</a:t>
            </a:r>
            <a:r>
              <a:rPr lang="pt-BR" sz="2000" dirty="0">
                <a:latin typeface="Bookman Old Style" pitchFamily="18" charset="0"/>
              </a:rPr>
              <a:t>  Na habilitação em licitações para o fornecimento de bens para pronta entrega ou para a locação de materiais, </a:t>
            </a:r>
            <a:r>
              <a:rPr lang="pt-BR" sz="2000" b="1" u="sng" dirty="0">
                <a:latin typeface="Bookman Old Style" pitchFamily="18" charset="0"/>
              </a:rPr>
              <a:t>não será exigida da microempresa ou da empresa de pequeno porte a apresentação de balanço patrimonial do último exercício social. </a:t>
            </a:r>
            <a:endParaRPr lang="pt-BR" sz="2000" b="1" u="sng" dirty="0" smtClean="0">
              <a:latin typeface="Bookman Old Style" pitchFamily="18" charset="0"/>
            </a:endParaRPr>
          </a:p>
          <a:p>
            <a:endParaRPr lang="pt-BR" sz="2000" b="1" u="sng" dirty="0">
              <a:latin typeface="Bookman Old Style" pitchFamily="18" charset="0"/>
            </a:endParaRPr>
          </a:p>
          <a:p>
            <a:r>
              <a:rPr lang="pt-BR" sz="2000" dirty="0">
                <a:latin typeface="Bookman Old Style" pitchFamily="18" charset="0"/>
              </a:rPr>
              <a:t>Art. 4</a:t>
            </a:r>
            <a:r>
              <a:rPr lang="pt-BR" sz="2000" strike="sngStrike" dirty="0">
                <a:latin typeface="Bookman Old Style" pitchFamily="18" charset="0"/>
              </a:rPr>
              <a:t>º</a:t>
            </a:r>
            <a:r>
              <a:rPr lang="pt-BR" sz="2000" dirty="0">
                <a:latin typeface="Bookman Old Style" pitchFamily="18" charset="0"/>
              </a:rPr>
              <a:t>  A comprovação de regularidade fiscal das microempresas e empresas de pequeno porte somente será exigida para efeito de contratação, e não como condição para participação na licitação.</a:t>
            </a:r>
          </a:p>
          <a:p>
            <a:endParaRPr lang="pt-BR" sz="2000" dirty="0"/>
          </a:p>
        </p:txBody>
      </p:sp>
    </p:spTree>
    <p:extLst>
      <p:ext uri="{BB962C8B-B14F-4D97-AF65-F5344CB8AC3E}">
        <p14:creationId xmlns:p14="http://schemas.microsoft.com/office/powerpoint/2010/main" val="601022937"/>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endParaRPr lang="pt-BR" dirty="0" smtClean="0">
              <a:latin typeface="Bookman Old Style" pitchFamily="18" charset="0"/>
            </a:endParaRPr>
          </a:p>
          <a:p>
            <a:r>
              <a:rPr lang="pt-BR" sz="2400" dirty="0" smtClean="0">
                <a:latin typeface="Bookman Old Style" pitchFamily="18" charset="0"/>
              </a:rPr>
              <a:t>§ </a:t>
            </a:r>
            <a:r>
              <a:rPr lang="pt-BR" sz="2400" dirty="0">
                <a:latin typeface="Bookman Old Style" pitchFamily="18" charset="0"/>
              </a:rPr>
              <a:t>1</a:t>
            </a:r>
            <a:r>
              <a:rPr lang="pt-BR" sz="2400" strike="sngStrike" dirty="0">
                <a:latin typeface="Bookman Old Style" pitchFamily="18" charset="0"/>
              </a:rPr>
              <a:t>º</a:t>
            </a:r>
            <a:r>
              <a:rPr lang="pt-BR" sz="2400" dirty="0">
                <a:latin typeface="Bookman Old Style" pitchFamily="18" charset="0"/>
              </a:rPr>
              <a:t>  Na hipótese de haver alguma restrição relativa à regularidade fiscal quando da comprovação de que trata o caput, será assegurado prazo de </a:t>
            </a:r>
            <a:r>
              <a:rPr lang="pt-BR" sz="2400" b="1" u="sng" dirty="0">
                <a:latin typeface="Bookman Old Style" pitchFamily="18" charset="0"/>
              </a:rPr>
              <a:t>cinco dias úteis, </a:t>
            </a:r>
            <a:r>
              <a:rPr lang="pt-BR" sz="2400" dirty="0">
                <a:latin typeface="Bookman Old Style" pitchFamily="18" charset="0"/>
              </a:rPr>
              <a:t>prorrogável por igual período, para a regularização da documentação, a realização do pagamento ou parcelamento do débito e a emissão de eventuais certidões negativas ou positivas com efeito de certidão negativa</a:t>
            </a:r>
            <a:r>
              <a:rPr lang="pt-BR" sz="2400" dirty="0" smtClean="0">
                <a:latin typeface="Bookman Old Style" pitchFamily="18" charset="0"/>
              </a:rPr>
              <a:t>.</a:t>
            </a:r>
          </a:p>
          <a:p>
            <a:endParaRPr lang="pt-BR" sz="2400" dirty="0">
              <a:latin typeface="Bookman Old Style" pitchFamily="18" charset="0"/>
            </a:endParaRPr>
          </a:p>
          <a:p>
            <a:endParaRPr lang="pt-BR" dirty="0"/>
          </a:p>
        </p:txBody>
      </p:sp>
    </p:spTree>
    <p:extLst>
      <p:ext uri="{BB962C8B-B14F-4D97-AF65-F5344CB8AC3E}">
        <p14:creationId xmlns:p14="http://schemas.microsoft.com/office/powerpoint/2010/main" val="818045261"/>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dirty="0">
                <a:latin typeface="Bookman Old Style" pitchFamily="18" charset="0"/>
              </a:rPr>
              <a:t>§ 2</a:t>
            </a:r>
            <a:r>
              <a:rPr lang="pt-BR" sz="2400" strike="sngStrike" dirty="0">
                <a:latin typeface="Bookman Old Style" pitchFamily="18" charset="0"/>
              </a:rPr>
              <a:t>º</a:t>
            </a:r>
            <a:r>
              <a:rPr lang="pt-BR" sz="2400" dirty="0">
                <a:latin typeface="Bookman Old Style" pitchFamily="18" charset="0"/>
              </a:rPr>
              <a:t>  Para aplicação do disposto no § 1</a:t>
            </a:r>
            <a:r>
              <a:rPr lang="pt-BR" sz="2400" strike="sngStrike" dirty="0">
                <a:latin typeface="Bookman Old Style" pitchFamily="18" charset="0"/>
              </a:rPr>
              <a:t>º</a:t>
            </a:r>
            <a:r>
              <a:rPr lang="pt-BR" sz="2400" dirty="0">
                <a:latin typeface="Bookman Old Style" pitchFamily="18" charset="0"/>
              </a:rPr>
              <a:t>, o prazo para regularização fiscal será contado a partir</a:t>
            </a:r>
            <a:r>
              <a:rPr lang="pt-BR" sz="2400" dirty="0" smtClean="0">
                <a:latin typeface="Bookman Old Style" pitchFamily="18" charset="0"/>
              </a:rPr>
              <a:t>:</a:t>
            </a:r>
          </a:p>
          <a:p>
            <a:endParaRPr lang="pt-BR" sz="2400" dirty="0">
              <a:latin typeface="Bookman Old Style" pitchFamily="18" charset="0"/>
            </a:endParaRPr>
          </a:p>
          <a:p>
            <a:r>
              <a:rPr lang="pt-BR" sz="2400" dirty="0">
                <a:latin typeface="Bookman Old Style" pitchFamily="18" charset="0"/>
              </a:rPr>
              <a:t>I - da divulgação do resultado da fase de habilitação, na licitação na modalidade pregão e nas regidas pelo Regime Diferenciado de Contratações Públicas sem inversão de fases; </a:t>
            </a:r>
            <a:r>
              <a:rPr lang="pt-BR" sz="2400" dirty="0" smtClean="0">
                <a:latin typeface="Bookman Old Style" pitchFamily="18" charset="0"/>
              </a:rPr>
              <a:t>ou</a:t>
            </a:r>
          </a:p>
          <a:p>
            <a:endParaRPr lang="pt-BR" sz="2400" dirty="0">
              <a:latin typeface="Bookman Old Style" pitchFamily="18" charset="0"/>
            </a:endParaRPr>
          </a:p>
          <a:p>
            <a:endParaRPr lang="pt-BR" sz="2400" dirty="0">
              <a:latin typeface="Bookman Old Style" pitchFamily="18" charset="0"/>
            </a:endParaRPr>
          </a:p>
        </p:txBody>
      </p:sp>
    </p:spTree>
    <p:extLst>
      <p:ext uri="{BB962C8B-B14F-4D97-AF65-F5344CB8AC3E}">
        <p14:creationId xmlns:p14="http://schemas.microsoft.com/office/powerpoint/2010/main" val="3814677848"/>
      </p:ext>
    </p:extLst>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dirty="0">
                <a:latin typeface="Bookman Old Style" pitchFamily="18" charset="0"/>
              </a:rPr>
              <a:t>II - da divulgação do resultado do julgamento das propostas, nas modalidades de licitação previstas na </a:t>
            </a:r>
            <a:r>
              <a:rPr lang="pt-BR" sz="2000" u="sng" dirty="0">
                <a:latin typeface="Bookman Old Style" pitchFamily="18" charset="0"/>
                <a:hlinkClick r:id="rId2"/>
              </a:rPr>
              <a:t>Lei nº 8.666, de 21 de junho de 1993</a:t>
            </a:r>
            <a:r>
              <a:rPr lang="pt-BR" sz="2000" dirty="0">
                <a:latin typeface="Bookman Old Style" pitchFamily="18" charset="0"/>
              </a:rPr>
              <a:t>, e nas regidas pelo Regime Diferenciado de Contratações Públicas com a inversão de fases</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 3</a:t>
            </a:r>
            <a:r>
              <a:rPr lang="pt-BR" sz="2000" strike="sngStrike" dirty="0">
                <a:latin typeface="Bookman Old Style" pitchFamily="18" charset="0"/>
              </a:rPr>
              <a:t>º</a:t>
            </a:r>
            <a:r>
              <a:rPr lang="pt-BR" sz="2000" dirty="0">
                <a:latin typeface="Bookman Old Style" pitchFamily="18" charset="0"/>
              </a:rPr>
              <a:t>  A prorrogação do prazo previsto no § 1</a:t>
            </a:r>
            <a:r>
              <a:rPr lang="pt-BR" sz="2000" strike="sngStrike" dirty="0">
                <a:latin typeface="Bookman Old Style" pitchFamily="18" charset="0"/>
              </a:rPr>
              <a:t>º</a:t>
            </a:r>
            <a:r>
              <a:rPr lang="pt-BR" sz="2000" dirty="0">
                <a:latin typeface="Bookman Old Style" pitchFamily="18" charset="0"/>
              </a:rPr>
              <a:t> poderá ser concedida, a critério da administração pública, </a:t>
            </a:r>
            <a:r>
              <a:rPr lang="pt-BR" sz="2000" b="1" u="sng" dirty="0">
                <a:latin typeface="Bookman Old Style" pitchFamily="18" charset="0"/>
              </a:rPr>
              <a:t>quando requerida pelo licitante, mediante apresentação de justificativa.</a:t>
            </a:r>
          </a:p>
          <a:p>
            <a:endParaRPr lang="pt-BR" sz="2000" dirty="0"/>
          </a:p>
        </p:txBody>
      </p:sp>
    </p:spTree>
    <p:extLst>
      <p:ext uri="{BB962C8B-B14F-4D97-AF65-F5344CB8AC3E}">
        <p14:creationId xmlns:p14="http://schemas.microsoft.com/office/powerpoint/2010/main" val="2974325963"/>
      </p:ext>
    </p:extLst>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000" dirty="0">
                <a:latin typeface="Bookman Old Style" pitchFamily="18" charset="0"/>
              </a:rPr>
              <a:t>§ 4</a:t>
            </a:r>
            <a:r>
              <a:rPr lang="pt-BR" sz="2000" strike="sngStrike" dirty="0">
                <a:latin typeface="Bookman Old Style" pitchFamily="18" charset="0"/>
              </a:rPr>
              <a:t>º</a:t>
            </a:r>
            <a:r>
              <a:rPr lang="pt-BR" sz="2000" dirty="0">
                <a:latin typeface="Bookman Old Style" pitchFamily="18" charset="0"/>
              </a:rPr>
              <a:t>  A abertura da fase recursal em relação ao resultado do certame ocorrerá após  os prazos de regularização fiscal de que tratam os §§ 1</a:t>
            </a:r>
            <a:r>
              <a:rPr lang="pt-BR" sz="2000" strike="sngStrike" dirty="0">
                <a:latin typeface="Bookman Old Style" pitchFamily="18" charset="0"/>
              </a:rPr>
              <a:t>º</a:t>
            </a:r>
            <a:r>
              <a:rPr lang="pt-BR" sz="2000" dirty="0">
                <a:latin typeface="Bookman Old Style" pitchFamily="18" charset="0"/>
              </a:rPr>
              <a:t> e 3</a:t>
            </a:r>
            <a:r>
              <a:rPr lang="pt-BR" sz="2000" strike="sngStrike" dirty="0">
                <a:latin typeface="Bookman Old Style" pitchFamily="18" charset="0"/>
              </a:rPr>
              <a:t>º</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 5</a:t>
            </a:r>
            <a:r>
              <a:rPr lang="pt-BR" sz="2000" strike="sngStrike" dirty="0">
                <a:latin typeface="Bookman Old Style" pitchFamily="18" charset="0"/>
              </a:rPr>
              <a:t>º</a:t>
            </a:r>
            <a:r>
              <a:rPr lang="pt-BR" sz="2000" dirty="0">
                <a:latin typeface="Bookman Old Style" pitchFamily="18" charset="0"/>
              </a:rPr>
              <a:t>  A não regularização da documentação no prazo previsto nos §§ 1</a:t>
            </a:r>
            <a:r>
              <a:rPr lang="pt-BR" sz="2000" strike="sngStrike" dirty="0">
                <a:latin typeface="Bookman Old Style" pitchFamily="18" charset="0"/>
              </a:rPr>
              <a:t>º</a:t>
            </a:r>
            <a:r>
              <a:rPr lang="pt-BR" sz="2000" dirty="0">
                <a:latin typeface="Bookman Old Style" pitchFamily="18" charset="0"/>
              </a:rPr>
              <a:t> e 3</a:t>
            </a:r>
            <a:r>
              <a:rPr lang="pt-BR" sz="2000" strike="sngStrike" dirty="0">
                <a:latin typeface="Bookman Old Style" pitchFamily="18" charset="0"/>
              </a:rPr>
              <a:t>º</a:t>
            </a:r>
            <a:r>
              <a:rPr lang="pt-BR" sz="2000" dirty="0">
                <a:latin typeface="Bookman Old Style" pitchFamily="18" charset="0"/>
              </a:rPr>
              <a:t> implicará decadência do direito à contratação, sem prejuízo das sanções previstas no art. 87 da Lei n</a:t>
            </a:r>
            <a:r>
              <a:rPr lang="pt-BR" sz="2000" strike="sngStrike" dirty="0">
                <a:latin typeface="Bookman Old Style" pitchFamily="18" charset="0"/>
              </a:rPr>
              <a:t>º</a:t>
            </a:r>
            <a:r>
              <a:rPr lang="pt-BR" sz="2000" dirty="0">
                <a:latin typeface="Bookman Old Style" pitchFamily="18" charset="0"/>
              </a:rPr>
              <a:t> 8.666, de 1993, sendo facultado à administração pública convocar os licitantes remanescentes, na ordem de classificação, ou revogar a licitação.</a:t>
            </a:r>
          </a:p>
          <a:p>
            <a:endParaRPr lang="pt-BR" dirty="0"/>
          </a:p>
        </p:txBody>
      </p:sp>
    </p:spTree>
    <p:extLst>
      <p:ext uri="{BB962C8B-B14F-4D97-AF65-F5344CB8AC3E}">
        <p14:creationId xmlns:p14="http://schemas.microsoft.com/office/powerpoint/2010/main" val="33476912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Contagem do Prazo Legal:</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lstStyle/>
          <a:p>
            <a:pPr marL="0" indent="0">
              <a:buNone/>
            </a:pPr>
            <a:r>
              <a:rPr lang="pt-BR" dirty="0"/>
              <a:t> </a:t>
            </a:r>
          </a:p>
          <a:p>
            <a:pPr lvl="0"/>
            <a:r>
              <a:rPr lang="pt-BR" sz="2400" b="0" dirty="0">
                <a:latin typeface="Bookman Old Style" pitchFamily="18" charset="0"/>
              </a:rPr>
              <a:t>Só iniciam e vencem em dias úteis</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 Exclui-se o primeiro e inclui o último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Entende-se por dia útil o dia de expediente daquela Administração</a:t>
            </a:r>
            <a:r>
              <a:rPr lang="pt-BR" sz="2400" b="0" dirty="0" smtClean="0">
                <a:latin typeface="Bookman Old Style" pitchFamily="18" charset="0"/>
              </a:rPr>
              <a:t>.</a:t>
            </a:r>
          </a:p>
          <a:p>
            <a:pPr lvl="0"/>
            <a:endParaRPr lang="pt-BR" sz="2400" dirty="0"/>
          </a:p>
          <a:p>
            <a:endParaRPr lang="pt-BR" sz="2400" dirty="0">
              <a:latin typeface="Bookman Old Style" pitchFamily="18" charset="0"/>
            </a:endParaRPr>
          </a:p>
        </p:txBody>
      </p:sp>
    </p:spTree>
    <p:extLst>
      <p:ext uri="{BB962C8B-B14F-4D97-AF65-F5344CB8AC3E}">
        <p14:creationId xmlns:p14="http://schemas.microsoft.com/office/powerpoint/2010/main" val="7527138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000" dirty="0">
                <a:latin typeface="Bookman Old Style" pitchFamily="18" charset="0"/>
              </a:rPr>
              <a:t>Art. 5</a:t>
            </a:r>
            <a:r>
              <a:rPr lang="pt-BR" sz="2000" strike="sngStrike" dirty="0">
                <a:latin typeface="Bookman Old Style" pitchFamily="18" charset="0"/>
              </a:rPr>
              <a:t>º</a:t>
            </a:r>
            <a:r>
              <a:rPr lang="pt-BR" sz="2000" dirty="0">
                <a:latin typeface="Bookman Old Style" pitchFamily="18" charset="0"/>
              </a:rPr>
              <a:t>  Nas licitações, será assegurada, como critério de desempate, preferência de contratação para as microempresas e empresas de pequeno porte</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 1</a:t>
            </a:r>
            <a:r>
              <a:rPr lang="pt-BR" sz="2000" strike="sngStrike" dirty="0">
                <a:latin typeface="Bookman Old Style" pitchFamily="18" charset="0"/>
              </a:rPr>
              <a:t>º</a:t>
            </a:r>
            <a:r>
              <a:rPr lang="pt-BR" sz="2000" dirty="0">
                <a:latin typeface="Bookman Old Style" pitchFamily="18" charset="0"/>
              </a:rPr>
              <a:t>  Entende-se haver empate quando as ofertas apresentadas pelas microempresas e empresas de pequeno porte sejam iguais ou até dez por cento superiores ao menor preço, ressalvado o disposto no § 2</a:t>
            </a:r>
            <a:r>
              <a:rPr lang="pt-BR" sz="2000" strike="sngStrike" dirty="0">
                <a:latin typeface="Bookman Old Style" pitchFamily="18" charset="0"/>
              </a:rPr>
              <a:t>º</a:t>
            </a:r>
            <a:r>
              <a:rPr lang="pt-BR" sz="2000" dirty="0">
                <a:latin typeface="Bookman Old Style" pitchFamily="18" charset="0"/>
              </a:rPr>
              <a:t>. </a:t>
            </a:r>
          </a:p>
          <a:p>
            <a:endParaRPr lang="pt-BR" dirty="0"/>
          </a:p>
        </p:txBody>
      </p:sp>
    </p:spTree>
    <p:extLst>
      <p:ext uri="{BB962C8B-B14F-4D97-AF65-F5344CB8AC3E}">
        <p14:creationId xmlns:p14="http://schemas.microsoft.com/office/powerpoint/2010/main" val="2170656292"/>
      </p:ext>
    </p:extLst>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dirty="0">
                <a:latin typeface="Bookman Old Style" pitchFamily="18" charset="0"/>
              </a:rPr>
              <a:t>§ 2</a:t>
            </a:r>
            <a:r>
              <a:rPr lang="pt-BR" sz="2000" strike="sngStrike" dirty="0">
                <a:latin typeface="Bookman Old Style" pitchFamily="18" charset="0"/>
              </a:rPr>
              <a:t>º</a:t>
            </a:r>
            <a:r>
              <a:rPr lang="pt-BR" sz="2000" dirty="0">
                <a:latin typeface="Bookman Old Style" pitchFamily="18" charset="0"/>
              </a:rPr>
              <a:t>  Na modalidade de pregão, entende-se haver empate quando as ofertas apresentadas pelas microempresas e empresas de pequeno porte sejam iguais ou até cinco por cento superiores ao menor preço</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 3</a:t>
            </a:r>
            <a:r>
              <a:rPr lang="pt-BR" sz="2000" strike="sngStrike" dirty="0">
                <a:latin typeface="Bookman Old Style" pitchFamily="18" charset="0"/>
              </a:rPr>
              <a:t>º</a:t>
            </a:r>
            <a:r>
              <a:rPr lang="pt-BR" sz="2000" dirty="0">
                <a:latin typeface="Bookman Old Style" pitchFamily="18" charset="0"/>
              </a:rPr>
              <a:t>  O disposto neste artigo somente se aplicará quando a melhor oferta válida não houver sido apresentada por microempresa ou empresa de pequeno porte.</a:t>
            </a:r>
          </a:p>
          <a:p>
            <a:endParaRPr lang="pt-BR" sz="2000" dirty="0"/>
          </a:p>
        </p:txBody>
      </p:sp>
    </p:spTree>
    <p:extLst>
      <p:ext uri="{BB962C8B-B14F-4D97-AF65-F5344CB8AC3E}">
        <p14:creationId xmlns:p14="http://schemas.microsoft.com/office/powerpoint/2010/main" val="3837432115"/>
      </p:ext>
    </p:extLst>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000" dirty="0">
                <a:latin typeface="Bookman Old Style" pitchFamily="18" charset="0"/>
              </a:rPr>
              <a:t>§ 4</a:t>
            </a:r>
            <a:r>
              <a:rPr lang="pt-BR" sz="2000" strike="sngStrike" dirty="0">
                <a:latin typeface="Bookman Old Style" pitchFamily="18" charset="0"/>
              </a:rPr>
              <a:t>º</a:t>
            </a:r>
            <a:r>
              <a:rPr lang="pt-BR" sz="2000" dirty="0">
                <a:latin typeface="Bookman Old Style" pitchFamily="18" charset="0"/>
              </a:rPr>
              <a:t>  A preferência de que trata o caput será concedida da seguinte forma</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I - ocorrendo o empate, a microempresa ou a empresa de pequeno porte melhor classificada poderá apresentar proposta de preço inferior àquela considerada vencedora do certame, situação em que será adjudicado o objeto em seu favor</a:t>
            </a:r>
            <a:r>
              <a:rPr lang="pt-BR" sz="2000" dirty="0" smtClean="0">
                <a:latin typeface="Bookman Old Style" pitchFamily="18" charset="0"/>
              </a:rPr>
              <a:t>;</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2625903197"/>
      </p:ext>
    </p:extLst>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r>
              <a:rPr lang="pt-BR" sz="2000" dirty="0">
                <a:latin typeface="Bookman Old Style" pitchFamily="18" charset="0"/>
              </a:rPr>
              <a:t>II - não ocorrendo a contratação da microempresa ou empresa de pequeno porte, na forma do inciso I, serão convocadas as remanescentes que porventura se enquadrem na situação de empate, na ordem classificatória, para o exercício do mesmo direito; </a:t>
            </a:r>
            <a:r>
              <a:rPr lang="pt-BR" sz="2000" dirty="0" smtClean="0">
                <a:latin typeface="Bookman Old Style" pitchFamily="18" charset="0"/>
              </a:rPr>
              <a:t>e</a:t>
            </a:r>
          </a:p>
          <a:p>
            <a:endParaRPr lang="pt-BR" sz="2000" dirty="0">
              <a:latin typeface="Bookman Old Style" pitchFamily="18" charset="0"/>
            </a:endParaRPr>
          </a:p>
          <a:p>
            <a:r>
              <a:rPr lang="pt-BR" sz="2000" dirty="0">
                <a:latin typeface="Bookman Old Style" pitchFamily="18" charset="0"/>
              </a:rPr>
              <a:t>III - no caso de equivalência dos valores apresentados pelas microempresas e empresas de pequeno porte que se encontrem em situação de empate, será realizado sorteio entre elas para que se identifique aquela que primeiro poderá apresentar melhor oferta. </a:t>
            </a:r>
          </a:p>
          <a:p>
            <a:endParaRPr lang="pt-BR" dirty="0"/>
          </a:p>
        </p:txBody>
      </p:sp>
    </p:spTree>
    <p:extLst>
      <p:ext uri="{BB962C8B-B14F-4D97-AF65-F5344CB8AC3E}">
        <p14:creationId xmlns:p14="http://schemas.microsoft.com/office/powerpoint/2010/main" val="1166406903"/>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 5</a:t>
            </a:r>
            <a:r>
              <a:rPr lang="pt-BR" strike="sngStrike" dirty="0">
                <a:latin typeface="Bookman Old Style" pitchFamily="18" charset="0"/>
              </a:rPr>
              <a:t>º</a:t>
            </a:r>
            <a:r>
              <a:rPr lang="pt-BR" dirty="0">
                <a:latin typeface="Bookman Old Style" pitchFamily="18" charset="0"/>
              </a:rPr>
              <a:t>  Não se aplica o sorteio a que se refere o inciso III do § 4</a:t>
            </a:r>
            <a:r>
              <a:rPr lang="pt-BR" strike="sngStrike" dirty="0">
                <a:latin typeface="Bookman Old Style" pitchFamily="18" charset="0"/>
              </a:rPr>
              <a:t>º</a:t>
            </a:r>
            <a:r>
              <a:rPr lang="pt-BR" dirty="0">
                <a:latin typeface="Bookman Old Style" pitchFamily="18" charset="0"/>
              </a:rPr>
              <a:t> quando, por sua natureza, o procedimento não admitir o empate real, como acontece na fase de lances do pregão, em que os lances equivalentes não são considerados iguais, sendo classificados de acordo com a ordem de apresentação pelos licitantes. </a:t>
            </a:r>
            <a:endParaRPr lang="pt-BR" dirty="0" smtClean="0">
              <a:latin typeface="Bookman Old Style" pitchFamily="18" charset="0"/>
            </a:endParaRPr>
          </a:p>
          <a:p>
            <a:endParaRPr lang="pt-BR" dirty="0">
              <a:latin typeface="Bookman Old Style" pitchFamily="18" charset="0"/>
            </a:endParaRPr>
          </a:p>
          <a:p>
            <a:r>
              <a:rPr lang="pt-BR" dirty="0">
                <a:latin typeface="Bookman Old Style" pitchFamily="18" charset="0"/>
              </a:rPr>
              <a:t>§ 6</a:t>
            </a:r>
            <a:r>
              <a:rPr lang="pt-BR" strike="sngStrike" dirty="0">
                <a:latin typeface="Bookman Old Style" pitchFamily="18" charset="0"/>
              </a:rPr>
              <a:t>º</a:t>
            </a:r>
            <a:r>
              <a:rPr lang="pt-BR" dirty="0">
                <a:latin typeface="Bookman Old Style" pitchFamily="18" charset="0"/>
              </a:rPr>
              <a:t>  No caso do pregão, após o encerramento dos lances, a microempresa ou a empresa de pequeno porte melhor classificada será convocada para apresentar nova proposta no prazo máximo de cinco minutos por item em situação de empate, sob pena de preclusão. </a:t>
            </a:r>
          </a:p>
          <a:p>
            <a:endParaRPr lang="pt-BR" dirty="0"/>
          </a:p>
        </p:txBody>
      </p:sp>
    </p:spTree>
    <p:extLst>
      <p:ext uri="{BB962C8B-B14F-4D97-AF65-F5344CB8AC3E}">
        <p14:creationId xmlns:p14="http://schemas.microsoft.com/office/powerpoint/2010/main" val="2933656307"/>
      </p:ext>
    </p:extLst>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 7</a:t>
            </a:r>
            <a:r>
              <a:rPr lang="pt-BR" strike="sngStrike" dirty="0">
                <a:latin typeface="Bookman Old Style" pitchFamily="18" charset="0"/>
              </a:rPr>
              <a:t>º</a:t>
            </a:r>
            <a:r>
              <a:rPr lang="pt-BR" dirty="0">
                <a:latin typeface="Bookman Old Style" pitchFamily="18" charset="0"/>
              </a:rPr>
              <a:t>  Nas demais modalidades de licitação, o prazo para os licitantes apresentarem nova proposta será estabelecido pelo órgão ou pela entidade contratante e estará previsto no  instrumento convocatório. </a:t>
            </a:r>
            <a:endParaRPr lang="pt-BR" dirty="0" smtClean="0">
              <a:latin typeface="Bookman Old Style" pitchFamily="18" charset="0"/>
            </a:endParaRPr>
          </a:p>
          <a:p>
            <a:endParaRPr lang="pt-BR" dirty="0">
              <a:latin typeface="Bookman Old Style" pitchFamily="18" charset="0"/>
            </a:endParaRPr>
          </a:p>
          <a:p>
            <a:r>
              <a:rPr lang="pt-BR" dirty="0">
                <a:latin typeface="Bookman Old Style" pitchFamily="18" charset="0"/>
              </a:rPr>
              <a:t>§ 8</a:t>
            </a:r>
            <a:r>
              <a:rPr lang="pt-BR" strike="sngStrike" dirty="0">
                <a:latin typeface="Bookman Old Style" pitchFamily="18" charset="0"/>
              </a:rPr>
              <a:t>º</a:t>
            </a:r>
            <a:r>
              <a:rPr lang="pt-BR" dirty="0">
                <a:latin typeface="Bookman Old Style" pitchFamily="18" charset="0"/>
              </a:rPr>
              <a:t>  Nas licitações do tipo técnica e preço, o empate será aferido levando em consideração o resultado da ponderação entre a técnica e o preço na proposta apresentada pelos licitantes, sendo facultada à microempresa ou empresa de pequeno porte melhor classificada a possibilidade de apresentar proposta de preço inferior, nos termos do regulamento.</a:t>
            </a:r>
          </a:p>
          <a:p>
            <a:endParaRPr lang="pt-BR" dirty="0"/>
          </a:p>
        </p:txBody>
      </p:sp>
    </p:spTree>
    <p:extLst>
      <p:ext uri="{BB962C8B-B14F-4D97-AF65-F5344CB8AC3E}">
        <p14:creationId xmlns:p14="http://schemas.microsoft.com/office/powerpoint/2010/main" val="1563461103"/>
      </p:ext>
    </p:extLst>
  </p:cSld>
  <p:clrMapOvr>
    <a:masterClrMapping/>
  </p:clrMapOvr>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9</a:t>
            </a:r>
            <a:r>
              <a:rPr lang="pt-BR" strike="sngStrike" dirty="0">
                <a:latin typeface="Bookman Old Style" pitchFamily="18" charset="0"/>
              </a:rPr>
              <a:t>º</a:t>
            </a:r>
            <a:r>
              <a:rPr lang="pt-BR" dirty="0">
                <a:latin typeface="Bookman Old Style" pitchFamily="18" charset="0"/>
              </a:rPr>
              <a:t>  Conforme disposto nos </a:t>
            </a:r>
            <a:r>
              <a:rPr lang="pt-BR" u="sng" dirty="0">
                <a:latin typeface="Bookman Old Style" pitchFamily="18" charset="0"/>
                <a:hlinkClick r:id="rId2"/>
              </a:rPr>
              <a:t>§§ 14</a:t>
            </a:r>
            <a:r>
              <a:rPr lang="pt-BR" dirty="0">
                <a:latin typeface="Bookman Old Style" pitchFamily="18" charset="0"/>
              </a:rPr>
              <a:t> e </a:t>
            </a:r>
            <a:r>
              <a:rPr lang="pt-BR" u="sng" dirty="0">
                <a:latin typeface="Bookman Old Style" pitchFamily="18" charset="0"/>
                <a:hlinkClick r:id="rId3"/>
              </a:rPr>
              <a:t>15 do art. 3º da Lei nº 8.666, de 1993</a:t>
            </a:r>
            <a:r>
              <a:rPr lang="pt-BR" dirty="0">
                <a:latin typeface="Bookman Old Style" pitchFamily="18" charset="0"/>
              </a:rPr>
              <a:t>, o critério de desempate previsto neste artigo observará as seguintes regras</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 - quando houver propostas beneficiadas com as margens de preferência em relação ao produto estrangeiro, o critério de desempate será aplicado exclusivamente entre as propostas que fizerem jus às margens de preferência, conforme regulamento;</a:t>
            </a:r>
          </a:p>
          <a:p>
            <a:endParaRPr lang="pt-BR" dirty="0">
              <a:latin typeface="Bookman Old Style" pitchFamily="18" charset="0"/>
            </a:endParaRPr>
          </a:p>
        </p:txBody>
      </p:sp>
    </p:spTree>
    <p:extLst>
      <p:ext uri="{BB962C8B-B14F-4D97-AF65-F5344CB8AC3E}">
        <p14:creationId xmlns:p14="http://schemas.microsoft.com/office/powerpoint/2010/main" val="970905647"/>
      </p:ext>
    </p:extLst>
  </p:cSld>
  <p:clrMapOvr>
    <a:masterClrMapping/>
  </p:clrMapOvr>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II - nas contratações de bens e serviços de informática e automação, nos termos da </a:t>
            </a:r>
            <a:r>
              <a:rPr lang="pt-BR" u="sng" dirty="0">
                <a:latin typeface="Bookman Old Style" pitchFamily="18" charset="0"/>
                <a:hlinkClick r:id="rId2"/>
              </a:rPr>
              <a:t>Lei n</a:t>
            </a:r>
            <a:r>
              <a:rPr lang="pt-BR" u="sng" strike="sngStrike" dirty="0">
                <a:latin typeface="Bookman Old Style" pitchFamily="18" charset="0"/>
                <a:hlinkClick r:id="rId2"/>
              </a:rPr>
              <a:t>º</a:t>
            </a:r>
            <a:r>
              <a:rPr lang="pt-BR" u="sng" dirty="0">
                <a:latin typeface="Bookman Old Style" pitchFamily="18" charset="0"/>
                <a:hlinkClick r:id="rId2"/>
              </a:rPr>
              <a:t> 8.248, de 23 de outubro de 1991</a:t>
            </a:r>
            <a:r>
              <a:rPr lang="pt-BR" dirty="0">
                <a:latin typeface="Bookman Old Style" pitchFamily="18" charset="0"/>
              </a:rPr>
              <a:t>, as microempresas e as empresas de pequeno porte que fizerem jus ao direito de preferência previsto no </a:t>
            </a:r>
            <a:r>
              <a:rPr lang="pt-BR" u="sng" dirty="0">
                <a:latin typeface="Bookman Old Style" pitchFamily="18" charset="0"/>
                <a:hlinkClick r:id="rId3"/>
              </a:rPr>
              <a:t>Decreto n</a:t>
            </a:r>
            <a:r>
              <a:rPr lang="pt-BR" u="sng" strike="sngStrike" dirty="0">
                <a:latin typeface="Bookman Old Style" pitchFamily="18" charset="0"/>
                <a:hlinkClick r:id="rId3"/>
              </a:rPr>
              <a:t>º</a:t>
            </a:r>
            <a:r>
              <a:rPr lang="pt-BR" u="sng" dirty="0">
                <a:latin typeface="Bookman Old Style" pitchFamily="18" charset="0"/>
                <a:hlinkClick r:id="rId3"/>
              </a:rPr>
              <a:t> 7.174, de 12 de maio de 2010</a:t>
            </a:r>
            <a:r>
              <a:rPr lang="pt-BR" dirty="0">
                <a:latin typeface="Bookman Old Style" pitchFamily="18" charset="0"/>
              </a:rPr>
              <a:t>, terão prioridade no exercício desse benefício em relação às médias e às grandes empresas na mesma situação; </a:t>
            </a:r>
            <a:r>
              <a:rPr lang="pt-BR" dirty="0" smtClean="0">
                <a:latin typeface="Bookman Old Style" pitchFamily="18" charset="0"/>
              </a:rPr>
              <a:t>e</a:t>
            </a:r>
          </a:p>
          <a:p>
            <a:endParaRPr lang="pt-BR" dirty="0">
              <a:latin typeface="Bookman Old Style" pitchFamily="18" charset="0"/>
            </a:endParaRPr>
          </a:p>
          <a:p>
            <a:r>
              <a:rPr lang="pt-BR" dirty="0">
                <a:latin typeface="Bookman Old Style" pitchFamily="18" charset="0"/>
              </a:rPr>
              <a:t>III - quando aplicada a margem de preferência a que se refere o </a:t>
            </a:r>
            <a:r>
              <a:rPr lang="pt-BR" u="sng" dirty="0">
                <a:latin typeface="Bookman Old Style" pitchFamily="18" charset="0"/>
                <a:hlinkClick r:id="rId4"/>
              </a:rPr>
              <a:t>Decreto n</a:t>
            </a:r>
            <a:r>
              <a:rPr lang="pt-BR" u="sng" strike="sngStrike" dirty="0">
                <a:latin typeface="Bookman Old Style" pitchFamily="18" charset="0"/>
                <a:hlinkClick r:id="rId4"/>
              </a:rPr>
              <a:t>º</a:t>
            </a:r>
            <a:r>
              <a:rPr lang="pt-BR" u="sng" dirty="0">
                <a:latin typeface="Bookman Old Style" pitchFamily="18" charset="0"/>
                <a:hlinkClick r:id="rId4"/>
              </a:rPr>
              <a:t> 7.546, de 2 de agosto de 2011</a:t>
            </a:r>
            <a:r>
              <a:rPr lang="pt-BR" dirty="0">
                <a:latin typeface="Bookman Old Style" pitchFamily="18" charset="0"/>
              </a:rPr>
              <a:t>, não se aplicará o desempate previsto no </a:t>
            </a:r>
            <a:r>
              <a:rPr lang="pt-BR" u="sng" dirty="0">
                <a:latin typeface="Bookman Old Style" pitchFamily="18" charset="0"/>
                <a:hlinkClick r:id="rId3"/>
              </a:rPr>
              <a:t>Decreto nº 7.174, de 2010</a:t>
            </a:r>
            <a:r>
              <a:rPr lang="pt-BR" dirty="0">
                <a:latin typeface="Bookman Old Style" pitchFamily="18" charset="0"/>
              </a:rPr>
              <a:t>.</a:t>
            </a:r>
          </a:p>
          <a:p>
            <a:endParaRPr lang="pt-BR" dirty="0"/>
          </a:p>
        </p:txBody>
      </p:sp>
    </p:spTree>
    <p:extLst>
      <p:ext uri="{BB962C8B-B14F-4D97-AF65-F5344CB8AC3E}">
        <p14:creationId xmlns:p14="http://schemas.microsoft.com/office/powerpoint/2010/main" val="260787157"/>
      </p:ext>
    </p:extLst>
  </p:cSld>
  <p:clrMapOvr>
    <a:masterClrMapping/>
  </p:clrMapOvr>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dirty="0" smtClean="0">
                <a:latin typeface="Bookman Old Style" pitchFamily="18" charset="0"/>
              </a:rPr>
              <a:t>Art</a:t>
            </a:r>
            <a:r>
              <a:rPr lang="pt-BR" dirty="0">
                <a:latin typeface="Bookman Old Style" pitchFamily="18" charset="0"/>
              </a:rPr>
              <a:t>. 6</a:t>
            </a:r>
            <a:r>
              <a:rPr lang="pt-BR" strike="sngStrike" dirty="0">
                <a:latin typeface="Bookman Old Style" pitchFamily="18" charset="0"/>
              </a:rPr>
              <a:t>º</a:t>
            </a:r>
            <a:r>
              <a:rPr lang="pt-BR" dirty="0">
                <a:latin typeface="Bookman Old Style" pitchFamily="18" charset="0"/>
              </a:rPr>
              <a:t>  Os órgãos e as entidades contratantes </a:t>
            </a:r>
            <a:r>
              <a:rPr lang="pt-BR" b="1" dirty="0">
                <a:latin typeface="Bookman Old Style" pitchFamily="18" charset="0"/>
              </a:rPr>
              <a:t>deverão</a:t>
            </a:r>
            <a:r>
              <a:rPr lang="pt-BR" dirty="0">
                <a:latin typeface="Bookman Old Style" pitchFamily="18" charset="0"/>
              </a:rPr>
              <a:t> realizar processo licitatório destinado exclusivamente à participação de microempresas e empresas de pequeno porte nos itens ou lotes de licitação cujo valor seja de até R$ 80.000,00 (oitenta mil reais). </a:t>
            </a:r>
            <a:endParaRPr lang="pt-BR" dirty="0" smtClean="0">
              <a:latin typeface="Bookman Old Style" pitchFamily="18" charset="0"/>
            </a:endParaRP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656411151"/>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Art. 7</a:t>
            </a:r>
            <a:r>
              <a:rPr lang="pt-BR" strike="sngStrike" dirty="0">
                <a:latin typeface="Bookman Old Style" pitchFamily="18" charset="0"/>
              </a:rPr>
              <a:t>º</a:t>
            </a:r>
            <a:r>
              <a:rPr lang="pt-BR" dirty="0">
                <a:latin typeface="Bookman Old Style" pitchFamily="18" charset="0"/>
              </a:rPr>
              <a:t>  Nas licitações para contratação de serviços e obras, os órgãos e as entidades contratantes </a:t>
            </a:r>
            <a:r>
              <a:rPr lang="pt-BR" b="1" dirty="0">
                <a:latin typeface="Bookman Old Style" pitchFamily="18" charset="0"/>
              </a:rPr>
              <a:t>poderão </a:t>
            </a:r>
            <a:r>
              <a:rPr lang="pt-BR" dirty="0">
                <a:latin typeface="Bookman Old Style" pitchFamily="18" charset="0"/>
              </a:rPr>
              <a:t>estabelecer, nos instrumentos convocatórios, a exigência de subcontratação de microempresas ou empresas de pequeno porte, sob pena de rescisão contratual, sem prejuízo das sanções legais, determinando</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 - o percentual mínimo a ser subcontratado e o percentual máximo admitido, a serem estabelecidos no edital, sendo vedada a sub-rogação completa ou da parcela principal da contratação;</a:t>
            </a:r>
          </a:p>
          <a:p>
            <a:endParaRPr lang="pt-BR" dirty="0"/>
          </a:p>
        </p:txBody>
      </p:sp>
    </p:spTree>
    <p:extLst>
      <p:ext uri="{BB962C8B-B14F-4D97-AF65-F5344CB8AC3E}">
        <p14:creationId xmlns:p14="http://schemas.microsoft.com/office/powerpoint/2010/main" val="22065869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u="sng" dirty="0">
                <a:latin typeface="Bookman Old Style" pitchFamily="18" charset="0"/>
              </a:rPr>
              <a:t>Conceito de Edital de Licitação:</a:t>
            </a:r>
            <a:endParaRPr lang="pt-BR" sz="2400" b="0" dirty="0">
              <a:latin typeface="Bookman Old Style" pitchFamily="18" charset="0"/>
            </a:endParaRPr>
          </a:p>
          <a:p>
            <a:pPr marL="0" indent="0">
              <a:buNone/>
            </a:pPr>
            <a:r>
              <a:rPr lang="pt-BR" sz="2400" b="0" dirty="0">
                <a:latin typeface="Bookman Old Style" pitchFamily="18" charset="0"/>
              </a:rPr>
              <a:t> </a:t>
            </a:r>
          </a:p>
          <a:p>
            <a:pPr lvl="0" algn="just"/>
            <a:r>
              <a:rPr lang="pt-BR" sz="2400" b="0" dirty="0">
                <a:latin typeface="Bookman Old Style" pitchFamily="18" charset="0"/>
              </a:rPr>
              <a:t>O que é o Edital de Licitação: </a:t>
            </a:r>
            <a:r>
              <a:rPr lang="pt-BR" sz="2400" b="0" i="1" dirty="0">
                <a:latin typeface="Bookman Old Style" pitchFamily="18" charset="0"/>
              </a:rPr>
              <a:t>È o Instrumento Convocatório, ou Ato Convocatório, Chamamento, no qual a Administração Pública estabelece as normas e condições que disciplinam a licitação e informa aos interessados as exigências técnicas e econômicas dos licitantes, as condições da contratação e o próprio objeto do contrato.</a:t>
            </a:r>
            <a:endParaRPr lang="pt-BR" sz="2400" b="0" dirty="0">
              <a:latin typeface="Bookman Old Style" pitchFamily="18" charset="0"/>
            </a:endParaRPr>
          </a:p>
          <a:p>
            <a:pPr marL="0" indent="0" algn="just">
              <a:buNone/>
            </a:pPr>
            <a:r>
              <a:rPr lang="pt-BR" sz="2400" b="0" dirty="0">
                <a:latin typeface="Bookman Old Style" pitchFamily="18" charset="0"/>
              </a:rPr>
              <a:t> </a:t>
            </a:r>
          </a:p>
          <a:p>
            <a:endParaRPr lang="pt-BR" dirty="0"/>
          </a:p>
        </p:txBody>
      </p:sp>
    </p:spTree>
    <p:extLst>
      <p:ext uri="{BB962C8B-B14F-4D97-AF65-F5344CB8AC3E}">
        <p14:creationId xmlns:p14="http://schemas.microsoft.com/office/powerpoint/2010/main" val="13694363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II - que as microempresas e as empresas de pequeno porte a serem subcontratadas sejam indicadas e qualificadas pelos licitantes com a descrição dos bens e serviços a serem fornecidos e seus respectivos valores</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III - que, no momento da habilitação e ao longo da vigência contratual, seja apresentada a documentação de regularidade fiscal das microempresas e empresas de pequeno porte subcontratadas, sob pena de rescisão, aplicando-se o prazo para regularização previsto no § 1</a:t>
            </a:r>
            <a:r>
              <a:rPr lang="pt-BR" strike="sngStrike" dirty="0">
                <a:latin typeface="Bookman Old Style" pitchFamily="18" charset="0"/>
              </a:rPr>
              <a:t>º</a:t>
            </a:r>
            <a:r>
              <a:rPr lang="pt-BR" dirty="0">
                <a:latin typeface="Bookman Old Style" pitchFamily="18" charset="0"/>
              </a:rPr>
              <a:t> do art. 4</a:t>
            </a:r>
            <a:r>
              <a:rPr lang="pt-BR" strike="sngStrike" dirty="0">
                <a:latin typeface="Bookman Old Style" pitchFamily="18" charset="0"/>
              </a:rPr>
              <a:t>º</a:t>
            </a:r>
            <a:r>
              <a:rPr lang="pt-BR" dirty="0">
                <a:latin typeface="Bookman Old Style" pitchFamily="18" charset="0"/>
              </a:rPr>
              <a:t>;</a:t>
            </a:r>
          </a:p>
          <a:p>
            <a:endParaRPr lang="pt-BR" dirty="0"/>
          </a:p>
        </p:txBody>
      </p:sp>
    </p:spTree>
    <p:extLst>
      <p:ext uri="{BB962C8B-B14F-4D97-AF65-F5344CB8AC3E}">
        <p14:creationId xmlns:p14="http://schemas.microsoft.com/office/powerpoint/2010/main" val="2310257647"/>
      </p:ext>
    </p:extLst>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IV - que a empresa contratada comprometa-se a substituir a subcontratada, no prazo máximo de trinta dias, na hipótese de extinção da subcontratação, mantendo o percentual originalmente subcontratado até a sua execução total, notificando o órgão ou entidade contratante, sob pena de rescisão, sem prejuízo das sanções cabíveis, ou a demonstrar a inviabilidade da substituição, hipótese em que ficará responsável pela execução da parcela originalmente subcontratada; e</a:t>
            </a:r>
          </a:p>
          <a:p>
            <a:r>
              <a:rPr lang="pt-BR" dirty="0">
                <a:latin typeface="Bookman Old Style" pitchFamily="18" charset="0"/>
              </a:rPr>
              <a:t>V - que a empresa contratada responsabilize-se pela padronização, pela compatibilidade, pelo gerenciamento centralizado e pela qualidade da subcontratação.</a:t>
            </a:r>
          </a:p>
          <a:p>
            <a:endParaRPr lang="pt-BR" dirty="0"/>
          </a:p>
        </p:txBody>
      </p:sp>
    </p:spTree>
    <p:extLst>
      <p:ext uri="{BB962C8B-B14F-4D97-AF65-F5344CB8AC3E}">
        <p14:creationId xmlns:p14="http://schemas.microsoft.com/office/powerpoint/2010/main" val="2208256839"/>
      </p:ext>
    </p:extLst>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 1</a:t>
            </a:r>
            <a:r>
              <a:rPr lang="pt-BR" strike="sngStrike" dirty="0">
                <a:latin typeface="Bookman Old Style" pitchFamily="18" charset="0"/>
              </a:rPr>
              <a:t>º</a:t>
            </a:r>
            <a:r>
              <a:rPr lang="pt-BR" dirty="0">
                <a:latin typeface="Bookman Old Style" pitchFamily="18" charset="0"/>
              </a:rPr>
              <a:t>  Deverá constar do instrumento convocatório que a exigência de subcontratação não será aplicável quando o licitante for:</a:t>
            </a:r>
          </a:p>
          <a:p>
            <a:r>
              <a:rPr lang="pt-BR" dirty="0">
                <a:latin typeface="Bookman Old Style" pitchFamily="18" charset="0"/>
              </a:rPr>
              <a:t>I - microempresa ou empresa de pequeno porte;</a:t>
            </a:r>
          </a:p>
          <a:p>
            <a:r>
              <a:rPr lang="pt-BR" dirty="0">
                <a:latin typeface="Bookman Old Style" pitchFamily="18" charset="0"/>
              </a:rPr>
              <a:t>II - consórcio composto em sua totalidade por microempresas e empresas de pequeno porte, respeitado o disposto no </a:t>
            </a:r>
            <a:r>
              <a:rPr lang="pt-BR" u="sng" dirty="0">
                <a:latin typeface="Bookman Old Style" pitchFamily="18" charset="0"/>
                <a:hlinkClick r:id="rId2"/>
              </a:rPr>
              <a:t>art. 33 da Lei nº 8.666, de 1993</a:t>
            </a:r>
            <a:r>
              <a:rPr lang="pt-BR" dirty="0">
                <a:latin typeface="Bookman Old Style" pitchFamily="18" charset="0"/>
              </a:rPr>
              <a:t>; e</a:t>
            </a:r>
          </a:p>
          <a:p>
            <a:r>
              <a:rPr lang="pt-BR" dirty="0">
                <a:latin typeface="Bookman Old Style" pitchFamily="18" charset="0"/>
              </a:rPr>
              <a:t>III - consórcio composto parcialmente por microempresas ou empresas de pequeno porte com participação igual ou superior ao percentual exigido de subcontratação. </a:t>
            </a:r>
          </a:p>
          <a:p>
            <a:endParaRPr lang="pt-BR" dirty="0"/>
          </a:p>
        </p:txBody>
      </p:sp>
    </p:spTree>
    <p:extLst>
      <p:ext uri="{BB962C8B-B14F-4D97-AF65-F5344CB8AC3E}">
        <p14:creationId xmlns:p14="http://schemas.microsoft.com/office/powerpoint/2010/main" val="3507870082"/>
      </p:ext>
    </p:extLst>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2</a:t>
            </a:r>
            <a:r>
              <a:rPr lang="pt-BR" strike="sngStrike" dirty="0">
                <a:latin typeface="Bookman Old Style" pitchFamily="18" charset="0"/>
              </a:rPr>
              <a:t>º</a:t>
            </a:r>
            <a:r>
              <a:rPr lang="pt-BR" dirty="0">
                <a:latin typeface="Bookman Old Style" pitchFamily="18" charset="0"/>
              </a:rPr>
              <a:t>  Não se admite a exigência de subcontratação para o fornecimento de bens, exceto quando estiver vinculado à prestação de serviços acessórios. </a:t>
            </a:r>
            <a:endParaRPr lang="pt-BR" dirty="0" smtClean="0">
              <a:latin typeface="Bookman Old Style" pitchFamily="18" charset="0"/>
            </a:endParaRPr>
          </a:p>
          <a:p>
            <a:endParaRPr lang="pt-BR" dirty="0">
              <a:latin typeface="Bookman Old Style" pitchFamily="18" charset="0"/>
            </a:endParaRPr>
          </a:p>
          <a:p>
            <a:r>
              <a:rPr lang="pt-BR" dirty="0">
                <a:latin typeface="Bookman Old Style" pitchFamily="18" charset="0"/>
              </a:rPr>
              <a:t>§ 3</a:t>
            </a:r>
            <a:r>
              <a:rPr lang="pt-BR" strike="sngStrike" dirty="0">
                <a:latin typeface="Bookman Old Style" pitchFamily="18" charset="0"/>
              </a:rPr>
              <a:t>º</a:t>
            </a:r>
            <a:r>
              <a:rPr lang="pt-BR" dirty="0">
                <a:latin typeface="Bookman Old Style" pitchFamily="18" charset="0"/>
              </a:rPr>
              <a:t>  O disposto no inciso II do caput deverá ser comprovado no momento da aceitação, na hipótese de a modalidade de licitação ser pregão, ou no momento da habilitação, nas demais modalidades, sob pena de desclassificação. </a:t>
            </a:r>
          </a:p>
          <a:p>
            <a:endParaRPr lang="pt-BR" dirty="0"/>
          </a:p>
        </p:txBody>
      </p:sp>
    </p:spTree>
    <p:extLst>
      <p:ext uri="{BB962C8B-B14F-4D97-AF65-F5344CB8AC3E}">
        <p14:creationId xmlns:p14="http://schemas.microsoft.com/office/powerpoint/2010/main" val="1122263765"/>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4</a:t>
            </a:r>
            <a:r>
              <a:rPr lang="pt-BR" strike="sngStrike" dirty="0">
                <a:latin typeface="Bookman Old Style" pitchFamily="18" charset="0"/>
              </a:rPr>
              <a:t>º</a:t>
            </a:r>
            <a:r>
              <a:rPr lang="pt-BR" dirty="0">
                <a:latin typeface="Bookman Old Style" pitchFamily="18" charset="0"/>
              </a:rPr>
              <a:t>  É vedada a exigência no instrumento convocatório de subcontratação de itens ou parcelas determinadas ou de empresas específicas. </a:t>
            </a:r>
            <a:endParaRPr lang="pt-BR" dirty="0" smtClean="0">
              <a:latin typeface="Bookman Old Style" pitchFamily="18" charset="0"/>
            </a:endParaRPr>
          </a:p>
          <a:p>
            <a:endParaRPr lang="pt-BR" dirty="0">
              <a:latin typeface="Bookman Old Style" pitchFamily="18" charset="0"/>
            </a:endParaRPr>
          </a:p>
          <a:p>
            <a:r>
              <a:rPr lang="pt-BR" dirty="0">
                <a:latin typeface="Bookman Old Style" pitchFamily="18" charset="0"/>
              </a:rPr>
              <a:t>§ 5</a:t>
            </a:r>
            <a:r>
              <a:rPr lang="pt-BR" strike="sngStrike" dirty="0">
                <a:latin typeface="Bookman Old Style" pitchFamily="18" charset="0"/>
              </a:rPr>
              <a:t>º</a:t>
            </a:r>
            <a:r>
              <a:rPr lang="pt-BR" dirty="0">
                <a:latin typeface="Bookman Old Style" pitchFamily="18" charset="0"/>
              </a:rPr>
              <a:t>  Os empenhos e pagamentos referentes às parcelas subcontratadas serão destinados diretamente às microempresas e empresas de pequeno porte subcontratadas</a:t>
            </a:r>
            <a:r>
              <a:rPr lang="pt-BR" dirty="0" smtClean="0">
                <a:latin typeface="Bookman Old Style" pitchFamily="18" charset="0"/>
              </a:rPr>
              <a:t>.</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4026915891"/>
      </p:ext>
    </p:extLst>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6</a:t>
            </a:r>
            <a:r>
              <a:rPr lang="pt-BR" strike="sngStrike" dirty="0">
                <a:latin typeface="Bookman Old Style" pitchFamily="18" charset="0"/>
              </a:rPr>
              <a:t>º</a:t>
            </a:r>
            <a:r>
              <a:rPr lang="pt-BR" dirty="0">
                <a:latin typeface="Bookman Old Style" pitchFamily="18" charset="0"/>
              </a:rPr>
              <a:t>  São vedadas:</a:t>
            </a:r>
          </a:p>
          <a:p>
            <a:r>
              <a:rPr lang="pt-BR" dirty="0">
                <a:latin typeface="Bookman Old Style" pitchFamily="18" charset="0"/>
              </a:rPr>
              <a:t>I - a subcontratação das parcelas de maior relevância técnica, assim definidas no instrumento convocatório; </a:t>
            </a:r>
          </a:p>
          <a:p>
            <a:r>
              <a:rPr lang="pt-BR" dirty="0">
                <a:latin typeface="Bookman Old Style" pitchFamily="18" charset="0"/>
              </a:rPr>
              <a:t>II - a subcontratação de microempresas e empresas de pequeno porte que estejam participando da licitação; e</a:t>
            </a:r>
          </a:p>
          <a:p>
            <a:r>
              <a:rPr lang="pt-BR" dirty="0">
                <a:latin typeface="Bookman Old Style" pitchFamily="18" charset="0"/>
              </a:rPr>
              <a:t>III - a subcontratação de microempresas ou empresas de pequeno porte que tenham um ou mais sócios em comum com a empresa contratante.</a:t>
            </a:r>
          </a:p>
          <a:p>
            <a:endParaRPr lang="pt-BR" dirty="0"/>
          </a:p>
        </p:txBody>
      </p:sp>
    </p:spTree>
    <p:extLst>
      <p:ext uri="{BB962C8B-B14F-4D97-AF65-F5344CB8AC3E}">
        <p14:creationId xmlns:p14="http://schemas.microsoft.com/office/powerpoint/2010/main" val="613837353"/>
      </p:ext>
    </p:extLst>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dirty="0" smtClean="0">
                <a:latin typeface="Bookman Old Style" pitchFamily="18" charset="0"/>
              </a:rPr>
              <a:t>Art</a:t>
            </a:r>
            <a:r>
              <a:rPr lang="pt-BR" dirty="0">
                <a:latin typeface="Bookman Old Style" pitchFamily="18" charset="0"/>
              </a:rPr>
              <a:t>. 8</a:t>
            </a:r>
            <a:r>
              <a:rPr lang="pt-BR" strike="sngStrike" dirty="0">
                <a:latin typeface="Bookman Old Style" pitchFamily="18" charset="0"/>
              </a:rPr>
              <a:t>º</a:t>
            </a:r>
            <a:r>
              <a:rPr lang="pt-BR" dirty="0">
                <a:latin typeface="Bookman Old Style" pitchFamily="18" charset="0"/>
              </a:rPr>
              <a:t>  Nas licitações para a aquisição de bens de natureza divisível, e desde que não haja prejuízo para o conjunto ou o complexo do objeto, os órgãos e as entidades contratantes deverão reservar cota de até vinte e cinco por cento do objeto para a contratação de microempresas e empresas de pequeno porte</a:t>
            </a:r>
            <a:r>
              <a:rPr lang="pt-BR" dirty="0" smtClean="0">
                <a:latin typeface="Bookman Old Style" pitchFamily="18" charset="0"/>
              </a:rPr>
              <a:t>.</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1819234166"/>
      </p:ext>
    </p:extLst>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1</a:t>
            </a:r>
            <a:r>
              <a:rPr lang="pt-BR" strike="sngStrike" dirty="0">
                <a:latin typeface="Bookman Old Style" pitchFamily="18" charset="0"/>
              </a:rPr>
              <a:t>º</a:t>
            </a:r>
            <a:r>
              <a:rPr lang="pt-BR" dirty="0">
                <a:latin typeface="Bookman Old Style" pitchFamily="18" charset="0"/>
              </a:rPr>
              <a:t> O disposto neste artigo não impede a contratação das microempresas ou das empresas de pequeno porte na totalidade do objeto</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 2</a:t>
            </a:r>
            <a:r>
              <a:rPr lang="pt-BR" strike="sngStrike" dirty="0">
                <a:latin typeface="Bookman Old Style" pitchFamily="18" charset="0"/>
              </a:rPr>
              <a:t>º</a:t>
            </a:r>
            <a:r>
              <a:rPr lang="pt-BR" dirty="0">
                <a:latin typeface="Bookman Old Style" pitchFamily="18" charset="0"/>
              </a:rPr>
              <a:t>  O instrumento convocatório deverá prever que, na hipótese de não haver vencedor para a cota reservada, esta poderá ser adjudicada ao vencedor da cota principal ou, diante de sua recusa, aos licitantes remanescentes, desde que pratiquem o preço do primeiro colocado da cota principal.</a:t>
            </a:r>
          </a:p>
          <a:p>
            <a:endParaRPr lang="pt-BR" dirty="0"/>
          </a:p>
        </p:txBody>
      </p:sp>
    </p:spTree>
    <p:extLst>
      <p:ext uri="{BB962C8B-B14F-4D97-AF65-F5344CB8AC3E}">
        <p14:creationId xmlns:p14="http://schemas.microsoft.com/office/powerpoint/2010/main" val="2896549820"/>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3</a:t>
            </a:r>
            <a:r>
              <a:rPr lang="pt-BR" strike="sngStrike" dirty="0">
                <a:latin typeface="Bookman Old Style" pitchFamily="18" charset="0"/>
              </a:rPr>
              <a:t>º</a:t>
            </a:r>
            <a:r>
              <a:rPr lang="pt-BR" dirty="0">
                <a:latin typeface="Bookman Old Style" pitchFamily="18" charset="0"/>
              </a:rPr>
              <a:t>  Se a mesma empresa vencer a cota reservada e a cota principal, a contratação das cotas deverá ocorrer pelo menor preço</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 4</a:t>
            </a:r>
            <a:r>
              <a:rPr lang="pt-BR" strike="sngStrike" dirty="0">
                <a:latin typeface="Bookman Old Style" pitchFamily="18" charset="0"/>
              </a:rPr>
              <a:t>º</a:t>
            </a:r>
            <a:r>
              <a:rPr lang="pt-BR" dirty="0">
                <a:latin typeface="Bookman Old Style" pitchFamily="18" charset="0"/>
              </a:rPr>
              <a:t>  Nas licitações por Sistema de Registro de Preço ou por entregas parceladas, o instrumento convocatório deverá prever a prioridade de aquisição dos produtos das cotas reservadas, ressalvados os casos em que a cota reservada for inadequada para atender as quantidades ou as condições do pedido, justificadamente.</a:t>
            </a:r>
          </a:p>
          <a:p>
            <a:endParaRPr lang="pt-BR" dirty="0">
              <a:latin typeface="Bookman Old Style" pitchFamily="18" charset="0"/>
            </a:endParaRPr>
          </a:p>
        </p:txBody>
      </p:sp>
    </p:spTree>
    <p:extLst>
      <p:ext uri="{BB962C8B-B14F-4D97-AF65-F5344CB8AC3E}">
        <p14:creationId xmlns:p14="http://schemas.microsoft.com/office/powerpoint/2010/main" val="389365319"/>
      </p:ext>
    </p:extLst>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dirty="0" smtClean="0">
                <a:latin typeface="Bookman Old Style" pitchFamily="18" charset="0"/>
              </a:rPr>
              <a:t>§ </a:t>
            </a:r>
            <a:r>
              <a:rPr lang="pt-BR" dirty="0">
                <a:latin typeface="Bookman Old Style" pitchFamily="18" charset="0"/>
              </a:rPr>
              <a:t>5</a:t>
            </a:r>
            <a:r>
              <a:rPr lang="pt-BR" strike="sngStrike" dirty="0">
                <a:latin typeface="Bookman Old Style" pitchFamily="18" charset="0"/>
              </a:rPr>
              <a:t>º</a:t>
            </a:r>
            <a:r>
              <a:rPr lang="pt-BR" dirty="0">
                <a:latin typeface="Bookman Old Style" pitchFamily="18" charset="0"/>
              </a:rPr>
              <a:t>  Não se aplica o benefício disposto neste artigo quando os itens ou os lotes de licitação possuírem valor estimado de até R$ 80.000,00 (oitenta mil reais), tendo em vista a aplicação da licitação exclusiva prevista no art. 6</a:t>
            </a:r>
            <a:r>
              <a:rPr lang="pt-BR" strike="sngStrike" dirty="0">
                <a:latin typeface="Bookman Old Style" pitchFamily="18" charset="0"/>
              </a:rPr>
              <a:t>º</a:t>
            </a:r>
            <a:r>
              <a:rPr lang="pt-BR" dirty="0" smtClean="0">
                <a:latin typeface="Bookman Old Style" pitchFamily="18" charset="0"/>
              </a:rPr>
              <a:t>.</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13626508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lvl="0"/>
            <a:r>
              <a:rPr lang="pt-BR" dirty="0"/>
              <a:t>Objeto da Licitação:</a:t>
            </a:r>
            <a:br>
              <a:rPr lang="pt-BR" dirty="0"/>
            </a:br>
            <a:endParaRPr lang="pt-BR" dirty="0"/>
          </a:p>
        </p:txBody>
      </p:sp>
      <p:sp>
        <p:nvSpPr>
          <p:cNvPr id="3" name="Espaço Reservado para Conteúdo 2"/>
          <p:cNvSpPr>
            <a:spLocks noGrp="1"/>
          </p:cNvSpPr>
          <p:nvPr>
            <p:ph idx="1"/>
          </p:nvPr>
        </p:nvSpPr>
        <p:spPr/>
        <p:txBody>
          <a:bodyPr>
            <a:normAutofit fontScale="92500" lnSpcReduction="10000"/>
          </a:bodyPr>
          <a:lstStyle/>
          <a:p>
            <a:pPr lvl="0"/>
            <a:r>
              <a:rPr lang="pt-BR" sz="2400" b="0" dirty="0">
                <a:latin typeface="Bookman Old Style" pitchFamily="18" charset="0"/>
              </a:rPr>
              <a:t>Objeto da licitação, em descrição sucinta e clara</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Sem indicação da marca</a:t>
            </a:r>
            <a:r>
              <a:rPr lang="pt-BR" sz="2400" b="0" dirty="0" smtClean="0">
                <a:latin typeface="Bookman Old Style" pitchFamily="18" charset="0"/>
              </a:rPr>
              <a:t>;</a:t>
            </a:r>
          </a:p>
          <a:p>
            <a:pPr lvl="0"/>
            <a:endParaRPr lang="pt-BR" sz="2400" b="0" dirty="0">
              <a:latin typeface="Bookman Old Style" pitchFamily="18" charset="0"/>
            </a:endParaRPr>
          </a:p>
          <a:p>
            <a:pPr lvl="0" algn="just"/>
            <a:r>
              <a:rPr lang="pt-BR" sz="2400" b="0" dirty="0">
                <a:latin typeface="Bookman Old Style" pitchFamily="18" charset="0"/>
              </a:rPr>
              <a:t>A especificação/descrição do objeto, explicitando o conjunto de elementos necessários e suficientes, com nível de precisão adequado, para a caracterização do bem ou serviço, inclusive definindo as respectivas unidades de medida usualmente adotadas.</a:t>
            </a:r>
          </a:p>
          <a:p>
            <a:endParaRPr lang="pt-BR" dirty="0"/>
          </a:p>
        </p:txBody>
      </p:sp>
    </p:spTree>
    <p:extLst>
      <p:ext uri="{BB962C8B-B14F-4D97-AF65-F5344CB8AC3E}">
        <p14:creationId xmlns:p14="http://schemas.microsoft.com/office/powerpoint/2010/main" val="32672067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Art. 9</a:t>
            </a:r>
            <a:r>
              <a:rPr lang="pt-BR" strike="sngStrike" dirty="0">
                <a:latin typeface="Bookman Old Style" pitchFamily="18" charset="0"/>
              </a:rPr>
              <a:t>º</a:t>
            </a:r>
            <a:r>
              <a:rPr lang="pt-BR" dirty="0">
                <a:latin typeface="Bookman Old Style" pitchFamily="18" charset="0"/>
              </a:rPr>
              <a:t>  Para aplicação dos benefícios previstos nos </a:t>
            </a:r>
            <a:r>
              <a:rPr lang="pt-BR" dirty="0" err="1">
                <a:latin typeface="Bookman Old Style" pitchFamily="18" charset="0"/>
              </a:rPr>
              <a:t>arts</a:t>
            </a:r>
            <a:r>
              <a:rPr lang="pt-BR" dirty="0">
                <a:latin typeface="Bookman Old Style" pitchFamily="18" charset="0"/>
              </a:rPr>
              <a:t>. 6</a:t>
            </a:r>
            <a:r>
              <a:rPr lang="pt-BR" strike="sngStrike" dirty="0">
                <a:latin typeface="Bookman Old Style" pitchFamily="18" charset="0"/>
              </a:rPr>
              <a:t>º</a:t>
            </a:r>
            <a:r>
              <a:rPr lang="pt-BR" dirty="0">
                <a:latin typeface="Bookman Old Style" pitchFamily="18" charset="0"/>
              </a:rPr>
              <a:t> a 8</a:t>
            </a:r>
            <a:r>
              <a:rPr lang="pt-BR" strike="sngStrike" dirty="0">
                <a:latin typeface="Bookman Old Style" pitchFamily="18" charset="0"/>
              </a:rPr>
              <a:t>º</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 - será considerado, para efeitos dos limites de valor estabelecidos, cada item separadamente ou, nas licitações por preço global, o valor estimado para o grupo ou o lote da licitação que deve ser considerado como um único item; </a:t>
            </a:r>
            <a:r>
              <a:rPr lang="pt-BR" dirty="0" smtClean="0">
                <a:latin typeface="Bookman Old Style" pitchFamily="18" charset="0"/>
              </a:rPr>
              <a:t>e</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2651071425"/>
      </p:ext>
    </p:extLst>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II - poderá ser concedida, justificadamente, prioridade de contratação de microempresas e empresas de pequeno porte sediadas local ou regionalmente, até o limite de dez por cento do melhor preço válido, nos seguintes termos</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a) aplica-se o disposto neste inciso nas situações em que as ofertas apresentadas pelas microempresas e empresas de pequeno porte sediadas local ou regionalmente sejam iguais ou até dez por cento superiores ao menor preço; </a:t>
            </a:r>
          </a:p>
          <a:p>
            <a:endParaRPr lang="pt-BR" dirty="0">
              <a:latin typeface="Bookman Old Style" pitchFamily="18" charset="0"/>
            </a:endParaRPr>
          </a:p>
        </p:txBody>
      </p:sp>
    </p:spTree>
    <p:extLst>
      <p:ext uri="{BB962C8B-B14F-4D97-AF65-F5344CB8AC3E}">
        <p14:creationId xmlns:p14="http://schemas.microsoft.com/office/powerpoint/2010/main" val="3421581574"/>
      </p:ext>
    </p:extLst>
  </p:cSld>
  <p:clrMapOvr>
    <a:masterClrMapping/>
  </p:clrMapOvr>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b) a microempresa ou a empresa de pequeno porte sediada local ou regionalmente melhor classificada poderá apresentar proposta de preço inferior àquela considerada vencedora da licitação, situação em que será adjudicado o objeto em seu favor</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c) na hipótese da não contratação da microempresa ou da empresa de pequeno porte sediada local ou regionalmente com base na alínea “b”, serão convocadas as remanescentes que porventura se enquadrem na situação da alínea “a”, na ordem classificatória, para o exercício do mesmo direito;</a:t>
            </a:r>
          </a:p>
          <a:p>
            <a:endParaRPr lang="pt-BR" dirty="0"/>
          </a:p>
        </p:txBody>
      </p:sp>
    </p:spTree>
    <p:extLst>
      <p:ext uri="{BB962C8B-B14F-4D97-AF65-F5344CB8AC3E}">
        <p14:creationId xmlns:p14="http://schemas.microsoft.com/office/powerpoint/2010/main" val="3317981814"/>
      </p:ext>
    </p:extLst>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d) no caso de equivalência dos valores apresentados pelas microempresas e empresas de pequeno porte sediadas local ou regionalmente, será realizado sorteio entre elas para que se identifique aquela que primeiro poderá apresentar melhor oferta; </a:t>
            </a:r>
            <a:endParaRPr lang="pt-BR" dirty="0" smtClean="0">
              <a:latin typeface="Bookman Old Style" pitchFamily="18" charset="0"/>
            </a:endParaRPr>
          </a:p>
          <a:p>
            <a:endParaRPr lang="pt-BR" dirty="0">
              <a:latin typeface="Bookman Old Style" pitchFamily="18" charset="0"/>
            </a:endParaRPr>
          </a:p>
          <a:p>
            <a:r>
              <a:rPr lang="pt-BR" dirty="0">
                <a:latin typeface="Bookman Old Style" pitchFamily="18" charset="0"/>
              </a:rPr>
              <a:t>e) nas licitações a que se refere o art. 8</a:t>
            </a:r>
            <a:r>
              <a:rPr lang="pt-BR" strike="sngStrike" dirty="0">
                <a:latin typeface="Bookman Old Style" pitchFamily="18" charset="0"/>
              </a:rPr>
              <a:t>º</a:t>
            </a:r>
            <a:r>
              <a:rPr lang="pt-BR" dirty="0">
                <a:latin typeface="Bookman Old Style" pitchFamily="18" charset="0"/>
              </a:rPr>
              <a:t>, a prioridade será aplicada apenas na cota reservada para contratação exclusiva de microempresas e empresas de pequeno porte;</a:t>
            </a:r>
          </a:p>
          <a:p>
            <a:endParaRPr lang="pt-BR" dirty="0"/>
          </a:p>
        </p:txBody>
      </p:sp>
    </p:spTree>
    <p:extLst>
      <p:ext uri="{BB962C8B-B14F-4D97-AF65-F5344CB8AC3E}">
        <p14:creationId xmlns:p14="http://schemas.microsoft.com/office/powerpoint/2010/main" val="2071552503"/>
      </p:ext>
    </p:extLst>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f) nas licitações com exigência de subcontratação, a prioridade de contratação prevista neste inciso somente será aplicada se o licitante for microempresa ou empresa de pequeno porte sediada local ou regionalmente ou for um consórcio ou uma sociedade de propósito específico formada exclusivamente por microempresas e empresas de pequeno porte sediadas local ou regionalmente; </a:t>
            </a:r>
            <a:endParaRPr lang="pt-BR" dirty="0" smtClean="0">
              <a:latin typeface="Bookman Old Style" pitchFamily="18" charset="0"/>
            </a:endParaRPr>
          </a:p>
          <a:p>
            <a:endParaRPr lang="pt-BR"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3690676157"/>
      </p:ext>
    </p:extLst>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g) quando houver propostas beneficiadas com as margens de preferência para produto nacional em relação ao produto estrangeiro previstas no </a:t>
            </a:r>
            <a:r>
              <a:rPr lang="pt-BR" u="sng" dirty="0">
                <a:latin typeface="Bookman Old Style" pitchFamily="18" charset="0"/>
                <a:hlinkClick r:id="rId2"/>
              </a:rPr>
              <a:t>art. 3º da Lei nº 8.666, de 1993</a:t>
            </a:r>
            <a:r>
              <a:rPr lang="pt-BR" dirty="0">
                <a:latin typeface="Bookman Old Style" pitchFamily="18" charset="0"/>
              </a:rPr>
              <a:t>, a prioridade de contratação prevista neste artigo será aplicada exclusivamente entre as propostas que fizerem jus às margens de preferência, de acordo com os Decretos de aplicação das margens de preferência, observado o limite de vinte e cinco por cento estabelecido pela Lei n</a:t>
            </a:r>
            <a:r>
              <a:rPr lang="pt-BR" strike="sngStrike" dirty="0">
                <a:latin typeface="Bookman Old Style" pitchFamily="18" charset="0"/>
              </a:rPr>
              <a:t>º</a:t>
            </a:r>
            <a:r>
              <a:rPr lang="pt-BR" dirty="0">
                <a:latin typeface="Bookman Old Style" pitchFamily="18" charset="0"/>
              </a:rPr>
              <a:t> 8.666, de 1993; e</a:t>
            </a:r>
          </a:p>
          <a:p>
            <a:endParaRPr lang="pt-BR" dirty="0"/>
          </a:p>
        </p:txBody>
      </p:sp>
    </p:spTree>
    <p:extLst>
      <p:ext uri="{BB962C8B-B14F-4D97-AF65-F5344CB8AC3E}">
        <p14:creationId xmlns:p14="http://schemas.microsoft.com/office/powerpoint/2010/main" val="3353386990"/>
      </p:ext>
    </p:extLst>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dirty="0" smtClean="0">
                <a:latin typeface="Bookman Old Style" pitchFamily="18" charset="0"/>
              </a:rPr>
              <a:t>h</a:t>
            </a:r>
            <a:r>
              <a:rPr lang="pt-BR" dirty="0">
                <a:latin typeface="Bookman Old Style" pitchFamily="18" charset="0"/>
              </a:rPr>
              <a:t>) a aplicação do benefício previsto neste inciso e do percentual da prioridade adotado, limitado a dez por cento, deverá ser motivada, nos termos dos </a:t>
            </a:r>
            <a:r>
              <a:rPr lang="pt-BR" u="sng" dirty="0" err="1">
                <a:latin typeface="Bookman Old Style" pitchFamily="18" charset="0"/>
                <a:hlinkClick r:id="rId2"/>
              </a:rPr>
              <a:t>arts</a:t>
            </a:r>
            <a:r>
              <a:rPr lang="pt-BR" u="sng" dirty="0">
                <a:latin typeface="Bookman Old Style" pitchFamily="18" charset="0"/>
                <a:hlinkClick r:id="rId2"/>
              </a:rPr>
              <a:t>. 47</a:t>
            </a:r>
            <a:r>
              <a:rPr lang="pt-BR" dirty="0">
                <a:latin typeface="Bookman Old Style" pitchFamily="18" charset="0"/>
              </a:rPr>
              <a:t> e </a:t>
            </a:r>
            <a:r>
              <a:rPr lang="pt-BR" u="sng" dirty="0">
                <a:latin typeface="Bookman Old Style" pitchFamily="18" charset="0"/>
                <a:hlinkClick r:id="rId3"/>
              </a:rPr>
              <a:t>48, § 3</a:t>
            </a:r>
            <a:r>
              <a:rPr lang="pt-BR" u="sng" strike="sngStrike" dirty="0">
                <a:latin typeface="Bookman Old Style" pitchFamily="18" charset="0"/>
                <a:hlinkClick r:id="rId3"/>
              </a:rPr>
              <a:t>º</a:t>
            </a:r>
            <a:r>
              <a:rPr lang="pt-BR" u="sng" dirty="0">
                <a:latin typeface="Bookman Old Style" pitchFamily="18" charset="0"/>
                <a:hlinkClick r:id="rId3"/>
              </a:rPr>
              <a:t>, da Lei Complementar n</a:t>
            </a:r>
            <a:r>
              <a:rPr lang="pt-BR" u="sng" strike="sngStrike" dirty="0">
                <a:latin typeface="Bookman Old Style" pitchFamily="18" charset="0"/>
                <a:hlinkClick r:id="rId3"/>
              </a:rPr>
              <a:t>º</a:t>
            </a:r>
            <a:r>
              <a:rPr lang="pt-BR" u="sng" dirty="0">
                <a:latin typeface="Bookman Old Style" pitchFamily="18" charset="0"/>
                <a:hlinkClick r:id="rId3"/>
              </a:rPr>
              <a:t> 123, de 2006</a:t>
            </a:r>
            <a:r>
              <a:rPr lang="pt-BR" dirty="0">
                <a:latin typeface="Bookman Old Style" pitchFamily="18" charset="0"/>
              </a:rPr>
              <a:t>. </a:t>
            </a:r>
            <a:endParaRPr lang="pt-BR" dirty="0" smtClean="0">
              <a:latin typeface="Bookman Old Style" pitchFamily="18" charset="0"/>
            </a:endParaRP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3709623179"/>
      </p:ext>
    </p:extLst>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Art. 10.  Não se aplica o disposto nos art. 6</a:t>
            </a:r>
            <a:r>
              <a:rPr lang="pt-BR" strike="sngStrike" dirty="0">
                <a:latin typeface="Bookman Old Style" pitchFamily="18" charset="0"/>
              </a:rPr>
              <a:t>º</a:t>
            </a:r>
            <a:r>
              <a:rPr lang="pt-BR" dirty="0">
                <a:latin typeface="Bookman Old Style" pitchFamily="18" charset="0"/>
              </a:rPr>
              <a:t> ao art. 8</a:t>
            </a:r>
            <a:r>
              <a:rPr lang="pt-BR" strike="sngStrike" dirty="0">
                <a:latin typeface="Bookman Old Style" pitchFamily="18" charset="0"/>
              </a:rPr>
              <a:t>º</a:t>
            </a:r>
            <a:r>
              <a:rPr lang="pt-BR" dirty="0">
                <a:latin typeface="Bookman Old Style" pitchFamily="18" charset="0"/>
              </a:rPr>
              <a:t> quando</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 - não houver o mínimo de três fornecedores competitivos enquadrados como microempresas ou empresas de pequeno porte sediadas local ou regionalmente e capazes de cumprir as exigências estabelecidas no instrumento convocatório</a:t>
            </a:r>
            <a:r>
              <a:rPr lang="pt-BR" dirty="0" smtClean="0">
                <a:latin typeface="Bookman Old Style" pitchFamily="18" charset="0"/>
              </a:rPr>
              <a:t>;</a:t>
            </a:r>
          </a:p>
          <a:p>
            <a:endParaRPr lang="pt-BR"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3906723409"/>
      </p:ext>
    </p:extLst>
  </p:cSld>
  <p:clrMapOvr>
    <a:masterClrMapping/>
  </p:clrMapOvr>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dirty="0" smtClean="0">
                <a:latin typeface="Bookman Old Style" pitchFamily="18" charset="0"/>
              </a:rPr>
              <a:t>II</a:t>
            </a:r>
            <a:r>
              <a:rPr lang="pt-BR" dirty="0">
                <a:latin typeface="Bookman Old Style" pitchFamily="18" charset="0"/>
              </a:rPr>
              <a:t> - o tratamento diferenciado e simplificado para as microempresas e as empresas de pequeno porte </a:t>
            </a:r>
            <a:r>
              <a:rPr lang="pt-BR" b="1" dirty="0">
                <a:latin typeface="Bookman Old Style" pitchFamily="18" charset="0"/>
              </a:rPr>
              <a:t>não for vantajoso </a:t>
            </a:r>
            <a:r>
              <a:rPr lang="pt-BR" dirty="0">
                <a:latin typeface="Bookman Old Style" pitchFamily="18" charset="0"/>
              </a:rPr>
              <a:t>para a administração pública ou representar prejuízo ao conjunto ou ao complexo do objeto a ser contratado, justificadamente</a:t>
            </a:r>
            <a:r>
              <a:rPr lang="pt-BR" dirty="0" smtClean="0">
                <a:latin typeface="Bookman Old Style" pitchFamily="18" charset="0"/>
              </a:rPr>
              <a:t>;</a:t>
            </a:r>
          </a:p>
          <a:p>
            <a:endParaRPr lang="pt-BR"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3519915089"/>
      </p:ext>
    </p:extLst>
  </p:cSld>
  <p:clrMapOvr>
    <a:masterClrMapping/>
  </p:clrMapOvr>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III - a licitação for dispensável ou inexigível, nos termos dos </a:t>
            </a:r>
            <a:r>
              <a:rPr lang="pt-BR" u="sng" dirty="0" err="1">
                <a:latin typeface="Bookman Old Style" pitchFamily="18" charset="0"/>
                <a:hlinkClick r:id="rId2"/>
              </a:rPr>
              <a:t>arts</a:t>
            </a:r>
            <a:r>
              <a:rPr lang="pt-BR" u="sng" dirty="0">
                <a:latin typeface="Bookman Old Style" pitchFamily="18" charset="0"/>
                <a:hlinkClick r:id="rId2"/>
              </a:rPr>
              <a:t>. 24</a:t>
            </a:r>
            <a:r>
              <a:rPr lang="pt-BR" dirty="0">
                <a:latin typeface="Bookman Old Style" pitchFamily="18" charset="0"/>
              </a:rPr>
              <a:t> e </a:t>
            </a:r>
            <a:r>
              <a:rPr lang="pt-BR" u="sng" dirty="0">
                <a:latin typeface="Bookman Old Style" pitchFamily="18" charset="0"/>
                <a:hlinkClick r:id="rId3"/>
              </a:rPr>
              <a:t>25 da Lei nº 8.666, de 1993</a:t>
            </a:r>
            <a:r>
              <a:rPr lang="pt-BR" dirty="0">
                <a:latin typeface="Bookman Old Style" pitchFamily="18" charset="0"/>
              </a:rPr>
              <a:t>, excetuadas as dispensas tratadas pelos incisos I e II do caput do referido art. 24, nas quais a compra deverá ser feita preferencialmente por microempresas e empresas de pequeno porte, observados, no que couber, os incisos I, II e IV do caput deste artigo; </a:t>
            </a:r>
            <a:r>
              <a:rPr lang="pt-BR" dirty="0" smtClean="0">
                <a:latin typeface="Bookman Old Style" pitchFamily="18" charset="0"/>
              </a:rPr>
              <a:t>ou</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17147545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Fases da Licitação: </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Autofit/>
          </a:bodyPr>
          <a:lstStyle/>
          <a:p>
            <a:pPr lvl="0"/>
            <a:r>
              <a:rPr lang="pt-BR" sz="2400" b="0" u="sng" dirty="0">
                <a:latin typeface="Bookman Old Style" pitchFamily="18" charset="0"/>
              </a:rPr>
              <a:t>FASE</a:t>
            </a:r>
            <a:r>
              <a:rPr lang="pt-BR" sz="2400" b="0" dirty="0">
                <a:latin typeface="Bookman Old Style" pitchFamily="18" charset="0"/>
              </a:rPr>
              <a:t> </a:t>
            </a:r>
            <a:r>
              <a:rPr lang="pt-BR" sz="2400" b="0" u="sng" dirty="0">
                <a:latin typeface="Bookman Old Style" pitchFamily="18" charset="0"/>
              </a:rPr>
              <a:t>INTERNA</a:t>
            </a:r>
            <a:r>
              <a:rPr lang="pt-BR" sz="2400" b="0" dirty="0">
                <a:latin typeface="Bookman Old Style" pitchFamily="18" charset="0"/>
              </a:rPr>
              <a:t> = até a divulgação do edital de licitação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u="sng" dirty="0">
                <a:latin typeface="Bookman Old Style" pitchFamily="18" charset="0"/>
              </a:rPr>
              <a:t>FASE</a:t>
            </a:r>
            <a:r>
              <a:rPr lang="pt-BR" sz="2400" b="0" dirty="0">
                <a:latin typeface="Bookman Old Style" pitchFamily="18" charset="0"/>
              </a:rPr>
              <a:t> </a:t>
            </a:r>
            <a:r>
              <a:rPr lang="pt-BR" sz="2400" b="0" u="sng" dirty="0">
                <a:latin typeface="Bookman Old Style" pitchFamily="18" charset="0"/>
              </a:rPr>
              <a:t>EXTERNA</a:t>
            </a:r>
            <a:r>
              <a:rPr lang="pt-BR" sz="2400" b="0" dirty="0">
                <a:latin typeface="Bookman Old Style" pitchFamily="18" charset="0"/>
              </a:rPr>
              <a:t> = da divulgação do edital de licitação até a contratação - julgamento das propostas técnica e/ou de preço; julgamento da habilitação; homologação; adjudicação e efetivação da contratação.</a:t>
            </a:r>
          </a:p>
          <a:p>
            <a:endParaRPr lang="pt-BR" sz="2400" b="0" dirty="0">
              <a:latin typeface="Bookman Old Style" pitchFamily="18" charset="0"/>
            </a:endParaRPr>
          </a:p>
          <a:p>
            <a:r>
              <a:rPr lang="pt-BR" sz="2400" b="0" i="1" dirty="0">
                <a:latin typeface="Bookman Old Style" pitchFamily="18" charset="0"/>
              </a:rPr>
              <a:t>Nota do Prof. </a:t>
            </a:r>
            <a:r>
              <a:rPr lang="pt-BR" sz="2400" b="0" i="1" dirty="0" smtClean="0">
                <a:latin typeface="Bookman Old Style" pitchFamily="18" charset="0"/>
              </a:rPr>
              <a:t>Noronha: Edital </a:t>
            </a:r>
            <a:r>
              <a:rPr lang="pt-BR" sz="2400" b="0" i="1" dirty="0">
                <a:latin typeface="Bookman Old Style" pitchFamily="18" charset="0"/>
              </a:rPr>
              <a:t>publicado &gt; Edital disponível. </a:t>
            </a:r>
            <a:endParaRPr lang="pt-BR" sz="2400" b="0" dirty="0">
              <a:latin typeface="Bookman Old Style" pitchFamily="18" charset="0"/>
            </a:endParaRPr>
          </a:p>
          <a:p>
            <a:endParaRPr lang="pt-BR" sz="2400" b="0" dirty="0">
              <a:latin typeface="Bookman Old Style" pitchFamily="18" charset="0"/>
            </a:endParaRPr>
          </a:p>
        </p:txBody>
      </p:sp>
    </p:spTree>
    <p:extLst>
      <p:ext uri="{BB962C8B-B14F-4D97-AF65-F5344CB8AC3E}">
        <p14:creationId xmlns:p14="http://schemas.microsoft.com/office/powerpoint/2010/main" val="25132997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IV - o tratamento diferenciado e simplificado não for capaz de alcançar, justificadamente, pelo menos um dos objetivos previstos no art. 1</a:t>
            </a:r>
            <a:r>
              <a:rPr lang="pt-BR" strike="sngStrike" dirty="0">
                <a:latin typeface="Bookman Old Style" pitchFamily="18" charset="0"/>
              </a:rPr>
              <a:t>º</a:t>
            </a:r>
            <a:r>
              <a:rPr lang="pt-BR" dirty="0" smtClean="0">
                <a:latin typeface="Bookman Old Style" pitchFamily="18" charset="0"/>
              </a:rPr>
              <a:t>.</a:t>
            </a:r>
          </a:p>
          <a:p>
            <a:r>
              <a:rPr lang="pt-BR" dirty="0" smtClean="0">
                <a:latin typeface="Bookman Old Style" pitchFamily="18" charset="0"/>
              </a:rPr>
              <a:t>Parágrafo </a:t>
            </a:r>
            <a:r>
              <a:rPr lang="pt-BR" dirty="0">
                <a:latin typeface="Bookman Old Style" pitchFamily="18" charset="0"/>
              </a:rPr>
              <a:t>único.  Para o disposto no inciso II do caput, considera-se não vantajosa a contratação quando:</a:t>
            </a:r>
          </a:p>
          <a:p>
            <a:r>
              <a:rPr lang="pt-BR" dirty="0">
                <a:latin typeface="Bookman Old Style" pitchFamily="18" charset="0"/>
              </a:rPr>
              <a:t>I - resultar em preço superior ao valor estabelecido como referência; </a:t>
            </a:r>
            <a:r>
              <a:rPr lang="pt-BR" dirty="0" smtClean="0">
                <a:latin typeface="Bookman Old Style" pitchFamily="18" charset="0"/>
              </a:rPr>
              <a:t>ou</a:t>
            </a:r>
          </a:p>
          <a:p>
            <a:r>
              <a:rPr lang="pt-BR" dirty="0">
                <a:latin typeface="Bookman Old Style" pitchFamily="18" charset="0"/>
              </a:rPr>
              <a:t>II - a natureza do bem, serviço ou obra for incompatível com a aplicação dos benefícios.</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174899677"/>
      </p:ext>
    </p:extLst>
  </p:cSld>
  <p:clrMapOvr>
    <a:masterClrMapping/>
  </p:clrMapOvr>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Art. 11.  Os critérios de tratamento diferenciado e simplificado para as microempresas e empresas de pequeno porte deverão estar expressamente previstos no instrumento convocatório</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Art. 12.  Aplica-se o disposto neste Decreto às contratações de bens, serviços e obras realizadas por órgãos e entidades públicas com recursos federais por meio de transferências voluntárias, nos casos previstos no Decreto n</a:t>
            </a:r>
            <a:r>
              <a:rPr lang="pt-BR" strike="sngStrike" dirty="0">
                <a:latin typeface="Bookman Old Style" pitchFamily="18" charset="0"/>
              </a:rPr>
              <a:t>º</a:t>
            </a:r>
            <a:r>
              <a:rPr lang="pt-BR" dirty="0">
                <a:latin typeface="Bookman Old Style" pitchFamily="18" charset="0"/>
              </a:rPr>
              <a:t> 5.504, de 5 de agosto de 2005, ou quando for utilizado o Regime Diferenciado de Contratações Públicas, conforme disposto na </a:t>
            </a:r>
            <a:r>
              <a:rPr lang="pt-BR" u="sng" dirty="0">
                <a:latin typeface="Bookman Old Style" pitchFamily="18" charset="0"/>
                <a:hlinkClick r:id="rId2"/>
              </a:rPr>
              <a:t>Lei n</a:t>
            </a:r>
            <a:r>
              <a:rPr lang="pt-BR" u="sng" strike="sngStrike" dirty="0">
                <a:latin typeface="Bookman Old Style" pitchFamily="18" charset="0"/>
                <a:hlinkClick r:id="rId2"/>
              </a:rPr>
              <a:t>º</a:t>
            </a:r>
            <a:r>
              <a:rPr lang="pt-BR" u="sng" dirty="0">
                <a:latin typeface="Bookman Old Style" pitchFamily="18" charset="0"/>
                <a:hlinkClick r:id="rId2"/>
              </a:rPr>
              <a:t> 12.462, de 2011</a:t>
            </a:r>
            <a:r>
              <a:rPr lang="pt-BR" dirty="0">
                <a:latin typeface="Bookman Old Style" pitchFamily="18" charset="0"/>
              </a:rPr>
              <a:t>.</a:t>
            </a:r>
          </a:p>
          <a:p>
            <a:endParaRPr lang="pt-BR" dirty="0"/>
          </a:p>
        </p:txBody>
      </p:sp>
    </p:spTree>
    <p:extLst>
      <p:ext uri="{BB962C8B-B14F-4D97-AF65-F5344CB8AC3E}">
        <p14:creationId xmlns:p14="http://schemas.microsoft.com/office/powerpoint/2010/main" val="1317166643"/>
      </p:ext>
    </p:extLst>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Art. 13.  Para fins do disposto neste Decreto, o enquadramento como</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 - microempresa ou empresa de pequeno porte se dará nos termos do </a:t>
            </a:r>
            <a:r>
              <a:rPr lang="pt-BR" u="sng" dirty="0">
                <a:latin typeface="Bookman Old Style" pitchFamily="18" charset="0"/>
                <a:hlinkClick r:id="rId2"/>
              </a:rPr>
              <a:t>art. 3º, caput</a:t>
            </a:r>
            <a:r>
              <a:rPr lang="pt-BR" dirty="0">
                <a:latin typeface="Bookman Old Style" pitchFamily="18" charset="0"/>
              </a:rPr>
              <a:t>, </a:t>
            </a:r>
            <a:r>
              <a:rPr lang="pt-BR" u="sng" dirty="0">
                <a:latin typeface="Bookman Old Style" pitchFamily="18" charset="0"/>
                <a:hlinkClick r:id="rId3"/>
              </a:rPr>
              <a:t>incisos I</a:t>
            </a:r>
            <a:r>
              <a:rPr lang="pt-BR" dirty="0">
                <a:latin typeface="Bookman Old Style" pitchFamily="18" charset="0"/>
              </a:rPr>
              <a:t> e </a:t>
            </a:r>
            <a:r>
              <a:rPr lang="pt-BR" u="sng" dirty="0">
                <a:latin typeface="Bookman Old Style" pitchFamily="18" charset="0"/>
                <a:hlinkClick r:id="rId4"/>
              </a:rPr>
              <a:t>II</a:t>
            </a:r>
            <a:r>
              <a:rPr lang="pt-BR" dirty="0">
                <a:latin typeface="Bookman Old Style" pitchFamily="18" charset="0"/>
              </a:rPr>
              <a:t>, e </a:t>
            </a:r>
            <a:r>
              <a:rPr lang="pt-BR" u="sng" dirty="0">
                <a:latin typeface="Bookman Old Style" pitchFamily="18" charset="0"/>
                <a:hlinkClick r:id="rId5"/>
              </a:rPr>
              <a:t>§ 4º da Lei Complementar nº 123, de 2006</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II - agricultor familiar se dará nos termos da </a:t>
            </a:r>
            <a:r>
              <a:rPr lang="pt-BR" u="sng" dirty="0">
                <a:latin typeface="Bookman Old Style" pitchFamily="18" charset="0"/>
                <a:hlinkClick r:id="rId6"/>
              </a:rPr>
              <a:t>Lei n</a:t>
            </a:r>
            <a:r>
              <a:rPr lang="pt-BR" u="sng" strike="sngStrike" dirty="0">
                <a:latin typeface="Bookman Old Style" pitchFamily="18" charset="0"/>
                <a:hlinkClick r:id="rId6"/>
              </a:rPr>
              <a:t>º</a:t>
            </a:r>
            <a:r>
              <a:rPr lang="pt-BR" u="sng" dirty="0">
                <a:latin typeface="Bookman Old Style" pitchFamily="18" charset="0"/>
                <a:hlinkClick r:id="rId6"/>
              </a:rPr>
              <a:t> 11.326, de 24 de julho de 2006</a:t>
            </a:r>
            <a:r>
              <a:rPr lang="pt-BR" dirty="0">
                <a:latin typeface="Bookman Old Style" pitchFamily="18" charset="0"/>
              </a:rPr>
              <a:t>;</a:t>
            </a:r>
          </a:p>
          <a:p>
            <a:endParaRPr lang="pt-BR" dirty="0">
              <a:latin typeface="Bookman Old Style" pitchFamily="18" charset="0"/>
            </a:endParaRPr>
          </a:p>
        </p:txBody>
      </p:sp>
    </p:spTree>
    <p:extLst>
      <p:ext uri="{BB962C8B-B14F-4D97-AF65-F5344CB8AC3E}">
        <p14:creationId xmlns:p14="http://schemas.microsoft.com/office/powerpoint/2010/main" val="691456624"/>
      </p:ext>
    </p:extLst>
  </p:cSld>
  <p:clrMapOvr>
    <a:masterClrMapping/>
  </p:clrMapOvr>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III - produtor rural pessoa física se dará nos termos da </a:t>
            </a:r>
            <a:r>
              <a:rPr lang="pt-BR" u="sng" dirty="0">
                <a:latin typeface="Bookman Old Style" pitchFamily="18" charset="0"/>
                <a:hlinkClick r:id="rId2"/>
              </a:rPr>
              <a:t>Lei n</a:t>
            </a:r>
            <a:r>
              <a:rPr lang="pt-BR" u="sng" strike="sngStrike" dirty="0">
                <a:latin typeface="Bookman Old Style" pitchFamily="18" charset="0"/>
                <a:hlinkClick r:id="rId2"/>
              </a:rPr>
              <a:t>º</a:t>
            </a:r>
            <a:r>
              <a:rPr lang="pt-BR" u="sng" dirty="0">
                <a:latin typeface="Bookman Old Style" pitchFamily="18" charset="0"/>
                <a:hlinkClick r:id="rId2"/>
              </a:rPr>
              <a:t> 8.212, de 24 de julho de 1991</a:t>
            </a:r>
            <a:r>
              <a:rPr lang="pt-BR" dirty="0" smtClean="0">
                <a:latin typeface="Bookman Old Style" pitchFamily="18" charset="0"/>
              </a:rPr>
              <a:t>;</a:t>
            </a:r>
          </a:p>
          <a:p>
            <a:endParaRPr lang="pt-BR" dirty="0">
              <a:latin typeface="Bookman Old Style" pitchFamily="18" charset="0"/>
            </a:endParaRPr>
          </a:p>
          <a:p>
            <a:r>
              <a:rPr lang="pt-BR" dirty="0">
                <a:latin typeface="Bookman Old Style" pitchFamily="18" charset="0"/>
              </a:rPr>
              <a:t>IV - microempreendedor individual se dará nos termos do </a:t>
            </a:r>
            <a:r>
              <a:rPr lang="pt-BR" u="sng" dirty="0">
                <a:latin typeface="Bookman Old Style" pitchFamily="18" charset="0"/>
                <a:hlinkClick r:id="rId3"/>
              </a:rPr>
              <a:t>§ 1º do art. 18-A da Lei Complementar nº 123, de 2006</a:t>
            </a:r>
            <a:r>
              <a:rPr lang="pt-BR" dirty="0">
                <a:latin typeface="Bookman Old Style" pitchFamily="18" charset="0"/>
              </a:rPr>
              <a:t>; </a:t>
            </a:r>
            <a:r>
              <a:rPr lang="pt-BR" dirty="0" smtClean="0">
                <a:latin typeface="Bookman Old Style" pitchFamily="18" charset="0"/>
              </a:rPr>
              <a:t>e</a:t>
            </a:r>
          </a:p>
          <a:p>
            <a:endParaRPr lang="pt-BR" dirty="0">
              <a:latin typeface="Bookman Old Style" pitchFamily="18" charset="0"/>
            </a:endParaRPr>
          </a:p>
          <a:p>
            <a:r>
              <a:rPr lang="pt-BR" dirty="0">
                <a:latin typeface="Bookman Old Style" pitchFamily="18" charset="0"/>
              </a:rPr>
              <a:t>V - sociedade cooperativa se dará nos termos do </a:t>
            </a:r>
            <a:r>
              <a:rPr lang="pt-BR" u="sng" dirty="0">
                <a:latin typeface="Bookman Old Style" pitchFamily="18" charset="0"/>
                <a:hlinkClick r:id="rId4"/>
              </a:rPr>
              <a:t>art. 34 da Lei n</a:t>
            </a:r>
            <a:r>
              <a:rPr lang="pt-BR" u="sng" strike="sngStrike" dirty="0">
                <a:latin typeface="Bookman Old Style" pitchFamily="18" charset="0"/>
                <a:hlinkClick r:id="rId4"/>
              </a:rPr>
              <a:t>º</a:t>
            </a:r>
            <a:r>
              <a:rPr lang="pt-BR" u="sng" dirty="0">
                <a:latin typeface="Bookman Old Style" pitchFamily="18" charset="0"/>
                <a:hlinkClick r:id="rId4"/>
              </a:rPr>
              <a:t> 11.488, de 15 de junho de 2007</a:t>
            </a:r>
            <a:r>
              <a:rPr lang="pt-BR" dirty="0">
                <a:latin typeface="Bookman Old Style" pitchFamily="18" charset="0"/>
              </a:rPr>
              <a:t>, e do </a:t>
            </a:r>
            <a:r>
              <a:rPr lang="pt-BR" u="sng" dirty="0">
                <a:latin typeface="Bookman Old Style" pitchFamily="18" charset="0"/>
                <a:hlinkClick r:id="rId5"/>
              </a:rPr>
              <a:t>art. 4</a:t>
            </a:r>
            <a:r>
              <a:rPr lang="pt-BR" u="sng" strike="sngStrike" dirty="0">
                <a:latin typeface="Bookman Old Style" pitchFamily="18" charset="0"/>
                <a:hlinkClick r:id="rId5"/>
              </a:rPr>
              <a:t>º</a:t>
            </a:r>
            <a:r>
              <a:rPr lang="pt-BR" u="sng" dirty="0">
                <a:latin typeface="Bookman Old Style" pitchFamily="18" charset="0"/>
                <a:hlinkClick r:id="rId5"/>
              </a:rPr>
              <a:t> da Lei n</a:t>
            </a:r>
            <a:r>
              <a:rPr lang="pt-BR" u="sng" strike="sngStrike" dirty="0">
                <a:latin typeface="Bookman Old Style" pitchFamily="18" charset="0"/>
                <a:hlinkClick r:id="rId5"/>
              </a:rPr>
              <a:t>º</a:t>
            </a:r>
            <a:r>
              <a:rPr lang="pt-BR" u="sng" dirty="0">
                <a:latin typeface="Bookman Old Style" pitchFamily="18" charset="0"/>
                <a:hlinkClick r:id="rId5"/>
              </a:rPr>
              <a:t> 5.764, de 16 de dezembro de 1971</a:t>
            </a:r>
            <a:r>
              <a:rPr lang="pt-BR" dirty="0">
                <a:latin typeface="Bookman Old Style" pitchFamily="18" charset="0"/>
              </a:rPr>
              <a:t>.</a:t>
            </a:r>
          </a:p>
          <a:p>
            <a:endParaRPr lang="pt-BR" dirty="0"/>
          </a:p>
        </p:txBody>
      </p:sp>
    </p:spTree>
    <p:extLst>
      <p:ext uri="{BB962C8B-B14F-4D97-AF65-F5344CB8AC3E}">
        <p14:creationId xmlns:p14="http://schemas.microsoft.com/office/powerpoint/2010/main" val="4055242703"/>
      </p:ext>
    </p:extLst>
  </p:cSld>
  <p:clrMapOvr>
    <a:masterClrMapping/>
  </p:clrMapOvr>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1</a:t>
            </a:r>
            <a:r>
              <a:rPr lang="pt-BR" strike="sngStrike" dirty="0">
                <a:latin typeface="Bookman Old Style" pitchFamily="18" charset="0"/>
              </a:rPr>
              <a:t>º</a:t>
            </a:r>
            <a:r>
              <a:rPr lang="pt-BR" dirty="0">
                <a:latin typeface="Bookman Old Style" pitchFamily="18" charset="0"/>
              </a:rPr>
              <a:t>  O licitante é responsável por solicitar seu </a:t>
            </a:r>
            <a:r>
              <a:rPr lang="pt-BR" b="1" dirty="0" err="1">
                <a:latin typeface="Bookman Old Style" pitchFamily="18" charset="0"/>
              </a:rPr>
              <a:t>desenquadramento</a:t>
            </a:r>
            <a:r>
              <a:rPr lang="pt-BR" b="1" dirty="0">
                <a:latin typeface="Bookman Old Style" pitchFamily="18" charset="0"/>
              </a:rPr>
              <a:t> </a:t>
            </a:r>
            <a:r>
              <a:rPr lang="pt-BR" dirty="0">
                <a:latin typeface="Bookman Old Style" pitchFamily="18" charset="0"/>
              </a:rPr>
              <a:t>da condição de microempresa ou empresa de pequeno porte quando houver ultrapassado o limite de faturamento estabelecido no </a:t>
            </a:r>
            <a:r>
              <a:rPr lang="pt-BR" u="sng" dirty="0">
                <a:latin typeface="Bookman Old Style" pitchFamily="18" charset="0"/>
                <a:hlinkClick r:id="rId2"/>
              </a:rPr>
              <a:t>art. 3º da Lei Complementar nº 123, de 2006</a:t>
            </a:r>
            <a:r>
              <a:rPr lang="pt-BR" dirty="0">
                <a:latin typeface="Bookman Old Style" pitchFamily="18" charset="0"/>
              </a:rPr>
              <a:t>, no ano fiscal anterior, sob pena de ser declarado inidôneo para licitar e contratar com a administração pública, sem prejuízo das demais sanções, caso usufrua ou tente usufruir indevidamente dos benefícios previstos neste Decreto.</a:t>
            </a:r>
          </a:p>
          <a:p>
            <a:endParaRPr lang="pt-BR" dirty="0"/>
          </a:p>
        </p:txBody>
      </p:sp>
    </p:spTree>
    <p:extLst>
      <p:ext uri="{BB962C8B-B14F-4D97-AF65-F5344CB8AC3E}">
        <p14:creationId xmlns:p14="http://schemas.microsoft.com/office/powerpoint/2010/main" val="2439314796"/>
      </p:ext>
    </p:extLst>
  </p:cSld>
  <p:clrMapOvr>
    <a:masterClrMapping/>
  </p:clrMapOvr>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a:latin typeface="Bookman Old Style" pitchFamily="18" charset="0"/>
              </a:rPr>
              <a:t>§ 2</a:t>
            </a:r>
            <a:r>
              <a:rPr lang="pt-BR" strike="sngStrike" dirty="0">
                <a:latin typeface="Bookman Old Style" pitchFamily="18" charset="0"/>
              </a:rPr>
              <a:t>º</a:t>
            </a:r>
            <a:r>
              <a:rPr lang="pt-BR" dirty="0">
                <a:latin typeface="Bookman Old Style" pitchFamily="18" charset="0"/>
              </a:rPr>
              <a:t>  Deverá ser exigida do licitante a ser beneficiado a declaração, sob as penas da lei, de que cumpre os requisitos legais para a qualificação como microempresa ou empresa de pequeno porte, microempreendedor individual, produtor rural pessoa física, agricultor familiar ou sociedade cooperativa de consumo, estando apto a usufruir do tratamento favorecido estabelecido nos </a:t>
            </a:r>
            <a:r>
              <a:rPr lang="pt-BR" u="sng" dirty="0">
                <a:latin typeface="Bookman Old Style" pitchFamily="18" charset="0"/>
                <a:hlinkClick r:id="rId2"/>
              </a:rPr>
              <a:t>art. 42</a:t>
            </a:r>
            <a:r>
              <a:rPr lang="pt-BR" dirty="0">
                <a:latin typeface="Bookman Old Style" pitchFamily="18" charset="0"/>
              </a:rPr>
              <a:t> ao art. 49 da Lei Complementar n</a:t>
            </a:r>
            <a:r>
              <a:rPr lang="pt-BR" strike="sngStrike" dirty="0">
                <a:latin typeface="Bookman Old Style" pitchFamily="18" charset="0"/>
              </a:rPr>
              <a:t>º</a:t>
            </a:r>
            <a:r>
              <a:rPr lang="pt-BR" dirty="0">
                <a:latin typeface="Bookman Old Style" pitchFamily="18" charset="0"/>
              </a:rPr>
              <a:t> 123, de 2006.</a:t>
            </a:r>
          </a:p>
          <a:p>
            <a:endParaRPr lang="pt-BR" dirty="0">
              <a:latin typeface="Bookman Old Style" pitchFamily="18" charset="0"/>
            </a:endParaRPr>
          </a:p>
        </p:txBody>
      </p:sp>
    </p:spTree>
    <p:extLst>
      <p:ext uri="{BB962C8B-B14F-4D97-AF65-F5344CB8AC3E}">
        <p14:creationId xmlns:p14="http://schemas.microsoft.com/office/powerpoint/2010/main" val="1007061524"/>
      </p:ext>
    </p:extLst>
  </p:cSld>
  <p:clrMapOvr>
    <a:masterClrMapping/>
  </p:clrMapOvr>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Art. 14.  O Ministério do Planejamento, Orçamento e Gestão e a Secretaria de Governo da Presidência da República, em conjunto, poderão expedir normas complementares à execução deste Decreto.</a:t>
            </a:r>
          </a:p>
          <a:p>
            <a:r>
              <a:rPr lang="pt-BR" dirty="0">
                <a:latin typeface="Bookman Old Style" pitchFamily="18" charset="0"/>
              </a:rPr>
              <a:t>Art. 15.  Este Decreto entra em vigor noventa dias após a data de sua publicação.</a:t>
            </a:r>
          </a:p>
          <a:p>
            <a:r>
              <a:rPr lang="pt-BR" dirty="0">
                <a:latin typeface="Bookman Old Style" pitchFamily="18" charset="0"/>
              </a:rPr>
              <a:t>Parágrafo único.  Não se aplica o disposto neste Decreto aos processos com instrumentos convocatórios publicados antes da data de sua entrada em vigor.</a:t>
            </a:r>
          </a:p>
          <a:p>
            <a:r>
              <a:rPr lang="pt-BR" dirty="0">
                <a:latin typeface="Bookman Old Style" pitchFamily="18" charset="0"/>
              </a:rPr>
              <a:t>Art. 16.  Fica revogado o </a:t>
            </a:r>
            <a:r>
              <a:rPr lang="pt-BR" u="sng" dirty="0">
                <a:latin typeface="Bookman Old Style" pitchFamily="18" charset="0"/>
                <a:hlinkClick r:id="rId2"/>
              </a:rPr>
              <a:t>Decreto n</a:t>
            </a:r>
            <a:r>
              <a:rPr lang="pt-BR" u="sng" strike="sngStrike" dirty="0">
                <a:latin typeface="Bookman Old Style" pitchFamily="18" charset="0"/>
                <a:hlinkClick r:id="rId2"/>
              </a:rPr>
              <a:t>º</a:t>
            </a:r>
            <a:r>
              <a:rPr lang="pt-BR" u="sng" dirty="0">
                <a:latin typeface="Bookman Old Style" pitchFamily="18" charset="0"/>
                <a:hlinkClick r:id="rId2"/>
              </a:rPr>
              <a:t> 6.204, de 5 de setembro de 2007</a:t>
            </a:r>
            <a:r>
              <a:rPr lang="pt-BR" dirty="0">
                <a:latin typeface="Bookman Old Style" pitchFamily="18" charset="0"/>
              </a:rPr>
              <a:t>. </a:t>
            </a:r>
          </a:p>
          <a:p>
            <a:r>
              <a:rPr lang="pt-BR" dirty="0">
                <a:latin typeface="Bookman Old Style" pitchFamily="18" charset="0"/>
              </a:rPr>
              <a:t>Brasília, 6 de outubro </a:t>
            </a:r>
            <a:r>
              <a:rPr lang="pt-BR">
                <a:latin typeface="Bookman Old Style" pitchFamily="18" charset="0"/>
              </a:rPr>
              <a:t>de </a:t>
            </a:r>
            <a:r>
              <a:rPr lang="pt-BR" smtClean="0">
                <a:latin typeface="Bookman Old Style" pitchFamily="18" charset="0"/>
              </a:rPr>
              <a:t>2015</a:t>
            </a:r>
            <a:endParaRPr lang="pt-BR" dirty="0">
              <a:latin typeface="Bookman Old Style" pitchFamily="18" charset="0"/>
            </a:endParaRPr>
          </a:p>
          <a:p>
            <a:endParaRPr lang="pt-BR" dirty="0"/>
          </a:p>
        </p:txBody>
      </p:sp>
    </p:spTree>
    <p:extLst>
      <p:ext uri="{BB962C8B-B14F-4D97-AF65-F5344CB8AC3E}">
        <p14:creationId xmlns:p14="http://schemas.microsoft.com/office/powerpoint/2010/main" val="1023167947"/>
      </p:ext>
    </p:extLst>
  </p:cSld>
  <p:clrMapOvr>
    <a:masterClrMapping/>
  </p:clrMapOvr>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DEFESA DO PREGOEIRO – O QUE FAZER?</a:t>
            </a:r>
            <a:endParaRPr lang="pt-BR" dirty="0"/>
          </a:p>
        </p:txBody>
      </p:sp>
      <p:sp>
        <p:nvSpPr>
          <p:cNvPr id="3" name="Espaço Reservado para Conteúdo 2"/>
          <p:cNvSpPr>
            <a:spLocks noGrp="1"/>
          </p:cNvSpPr>
          <p:nvPr>
            <p:ph idx="1"/>
          </p:nvPr>
        </p:nvSpPr>
        <p:spPr/>
        <p:txBody>
          <a:bodyPr>
            <a:normAutofit fontScale="85000" lnSpcReduction="10000"/>
          </a:bodyPr>
          <a:lstStyle/>
          <a:p>
            <a:pPr lvl="0"/>
            <a:r>
              <a:rPr lang="pt-BR" sz="2400" smtClean="0">
                <a:latin typeface="Bookman Old Style" pitchFamily="18" charset="0"/>
              </a:rPr>
              <a:t>Órgãos de </a:t>
            </a:r>
            <a:r>
              <a:rPr lang="pt-BR" sz="2400" dirty="0" smtClean="0">
                <a:latin typeface="Bookman Old Style" pitchFamily="18" charset="0"/>
              </a:rPr>
              <a:t>controle- </a:t>
            </a:r>
            <a:r>
              <a:rPr lang="pt-BR" sz="2400" dirty="0">
                <a:latin typeface="Bookman Old Style" pitchFamily="18" charset="0"/>
              </a:rPr>
              <a:t>Competência do órgão de controle;</a:t>
            </a:r>
          </a:p>
          <a:p>
            <a:pPr lvl="0"/>
            <a:r>
              <a:rPr lang="pt-BR" sz="2400" dirty="0">
                <a:latin typeface="Bookman Old Style" pitchFamily="18" charset="0"/>
              </a:rPr>
              <a:t>Jurisdição do órgão de controle;</a:t>
            </a:r>
          </a:p>
          <a:p>
            <a:endParaRPr lang="pt-BR" sz="2400" dirty="0" smtClean="0">
              <a:latin typeface="Bookman Old Style" pitchFamily="18" charset="0"/>
            </a:endParaRPr>
          </a:p>
          <a:p>
            <a:endParaRPr lang="pt-BR" sz="2400" dirty="0">
              <a:latin typeface="Bookman Old Style" pitchFamily="18" charset="0"/>
            </a:endParaRPr>
          </a:p>
          <a:p>
            <a:r>
              <a:rPr lang="pt-BR" sz="2400" dirty="0" smtClean="0">
                <a:latin typeface="Bookman Old Style" pitchFamily="18" charset="0"/>
              </a:rPr>
              <a:t>Auditoria Interna (do próprio órgão)</a:t>
            </a:r>
          </a:p>
          <a:p>
            <a:endParaRPr lang="pt-BR" sz="2400" dirty="0">
              <a:latin typeface="Bookman Old Style" pitchFamily="18" charset="0"/>
            </a:endParaRPr>
          </a:p>
          <a:p>
            <a:r>
              <a:rPr lang="pt-BR" sz="2400" dirty="0" smtClean="0">
                <a:latin typeface="Bookman Old Style" pitchFamily="18" charset="0"/>
              </a:rPr>
              <a:t>Auditoria Externa (TCU, TCE)</a:t>
            </a:r>
          </a:p>
          <a:p>
            <a:endParaRPr lang="pt-BR" sz="2400" dirty="0">
              <a:latin typeface="Bookman Old Style" pitchFamily="18" charset="0"/>
            </a:endParaRPr>
          </a:p>
          <a:p>
            <a:r>
              <a:rPr lang="pt-BR" sz="2400" dirty="0" smtClean="0">
                <a:latin typeface="Bookman Old Style" pitchFamily="18" charset="0"/>
              </a:rPr>
              <a:t>Ministério Público/Polícia Federal</a:t>
            </a:r>
            <a:endParaRPr lang="pt-BR" sz="2400" dirty="0">
              <a:latin typeface="Bookman Old Style" pitchFamily="18" charset="0"/>
            </a:endParaRPr>
          </a:p>
        </p:txBody>
      </p:sp>
    </p:spTree>
    <p:extLst>
      <p:ext uri="{BB962C8B-B14F-4D97-AF65-F5344CB8AC3E}">
        <p14:creationId xmlns:p14="http://schemas.microsoft.com/office/powerpoint/2010/main" val="611764614"/>
      </p:ext>
    </p:extLst>
  </p:cSld>
  <p:clrMapOvr>
    <a:masterClrMapping/>
  </p:clrMapOvr>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dirty="0" smtClean="0">
                <a:latin typeface="Bookman Old Style" pitchFamily="18" charset="0"/>
              </a:rPr>
              <a:t>SINDICÂNCIA</a:t>
            </a:r>
          </a:p>
          <a:p>
            <a:endParaRPr lang="pt-BR" sz="2000" dirty="0">
              <a:latin typeface="Bookman Old Style" pitchFamily="18" charset="0"/>
            </a:endParaRPr>
          </a:p>
          <a:p>
            <a:r>
              <a:rPr lang="pt-BR" sz="2000" dirty="0" smtClean="0">
                <a:latin typeface="Bookman Old Style" pitchFamily="18" charset="0"/>
              </a:rPr>
              <a:t>PAD – PROCESSO ADMINISTRATIVO DISCIPLINAR</a:t>
            </a:r>
          </a:p>
          <a:p>
            <a:endParaRPr lang="pt-BR" sz="2000" dirty="0">
              <a:latin typeface="Bookman Old Style" pitchFamily="18" charset="0"/>
            </a:endParaRPr>
          </a:p>
          <a:p>
            <a:r>
              <a:rPr lang="pt-BR" sz="2000" dirty="0" smtClean="0">
                <a:latin typeface="Bookman Old Style" pitchFamily="18" charset="0"/>
              </a:rPr>
              <a:t>PROCESSO JUDICIAL</a:t>
            </a:r>
            <a:endParaRPr lang="pt-BR" sz="2000" dirty="0">
              <a:latin typeface="Bookman Old Style" pitchFamily="18" charset="0"/>
            </a:endParaRPr>
          </a:p>
        </p:txBody>
      </p:sp>
    </p:spTree>
    <p:extLst>
      <p:ext uri="{BB962C8B-B14F-4D97-AF65-F5344CB8AC3E}">
        <p14:creationId xmlns:p14="http://schemas.microsoft.com/office/powerpoint/2010/main" val="807689263"/>
      </p:ext>
    </p:extLst>
  </p:cSld>
  <p:clrMapOvr>
    <a:masterClrMapping/>
  </p:clrMapOvr>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000" dirty="0">
                <a:latin typeface="Bookman Old Style" pitchFamily="18" charset="0"/>
              </a:rPr>
              <a:t>Princípios mais cobrados: Economicidade, </a:t>
            </a:r>
            <a:r>
              <a:rPr lang="pt-BR" sz="2000" dirty="0" smtClean="0">
                <a:latin typeface="Bookman Old Style" pitchFamily="18" charset="0"/>
              </a:rPr>
              <a:t>Legitimidade, Publicidade, Moralidade e  </a:t>
            </a:r>
            <a:r>
              <a:rPr lang="pt-BR" sz="2000" dirty="0">
                <a:latin typeface="Bookman Old Style" pitchFamily="18" charset="0"/>
              </a:rPr>
              <a:t>Legalidade </a:t>
            </a:r>
            <a:endParaRPr lang="pt-BR" sz="2000" dirty="0" smtClean="0">
              <a:latin typeface="Bookman Old Style" pitchFamily="18" charset="0"/>
            </a:endParaRPr>
          </a:p>
          <a:p>
            <a:endParaRPr lang="pt-BR" sz="2000" dirty="0">
              <a:latin typeface="Bookman Old Style" pitchFamily="18" charset="0"/>
            </a:endParaRPr>
          </a:p>
          <a:p>
            <a:r>
              <a:rPr lang="pt-BR" sz="2000" dirty="0" smtClean="0">
                <a:latin typeface="Bookman Old Style" pitchFamily="18" charset="0"/>
              </a:rPr>
              <a:t> </a:t>
            </a:r>
            <a:r>
              <a:rPr lang="pt-BR" sz="2000" dirty="0">
                <a:latin typeface="Bookman Old Style" pitchFamily="18" charset="0"/>
              </a:rPr>
              <a:t>Direito  a    Ampla    Defesa    e    </a:t>
            </a:r>
            <a:r>
              <a:rPr lang="pt-BR" sz="2000" dirty="0" smtClean="0">
                <a:latin typeface="Bookman Old Style" pitchFamily="18" charset="0"/>
              </a:rPr>
              <a:t>Contraditório</a:t>
            </a:r>
          </a:p>
          <a:p>
            <a:endParaRPr lang="pt-BR" sz="2000" dirty="0">
              <a:latin typeface="Bookman Old Style" pitchFamily="18" charset="0"/>
            </a:endParaRPr>
          </a:p>
          <a:p>
            <a:r>
              <a:rPr lang="pt-BR" sz="2000" dirty="0" smtClean="0">
                <a:latin typeface="Bookman Old Style" pitchFamily="18" charset="0"/>
              </a:rPr>
              <a:t>Alegações </a:t>
            </a:r>
            <a:r>
              <a:rPr lang="pt-BR" sz="2000" dirty="0">
                <a:latin typeface="Bookman Old Style" pitchFamily="18" charset="0"/>
              </a:rPr>
              <a:t>de </a:t>
            </a:r>
            <a:r>
              <a:rPr lang="pt-BR" sz="2000" dirty="0" smtClean="0">
                <a:latin typeface="Bookman Old Style" pitchFamily="18" charset="0"/>
              </a:rPr>
              <a:t>defesa</a:t>
            </a:r>
            <a:r>
              <a:rPr lang="pt-BR" sz="2000" dirty="0">
                <a:latin typeface="Bookman Old Style" pitchFamily="18" charset="0"/>
              </a:rPr>
              <a:t> </a:t>
            </a:r>
            <a:r>
              <a:rPr lang="pt-BR" sz="2000" dirty="0" smtClean="0">
                <a:latin typeface="Bookman Old Style" pitchFamily="18" charset="0"/>
              </a:rPr>
              <a:t>(Provas documentais; Testemunhais; Pareceres Jurídicos; Determinações das Autoridades e aspectos legais)</a:t>
            </a:r>
            <a:endParaRPr lang="pt-BR" sz="2000" dirty="0">
              <a:latin typeface="Bookman Old Style" pitchFamily="18" charset="0"/>
            </a:endParaRPr>
          </a:p>
          <a:p>
            <a:endParaRPr lang="pt-BR" dirty="0"/>
          </a:p>
        </p:txBody>
      </p:sp>
    </p:spTree>
    <p:extLst>
      <p:ext uri="{BB962C8B-B14F-4D97-AF65-F5344CB8AC3E}">
        <p14:creationId xmlns:p14="http://schemas.microsoft.com/office/powerpoint/2010/main" val="1809070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u="sng" dirty="0"/>
              <a:t>O que deve conter no Edital de Licitação:</a:t>
            </a:r>
            <a:r>
              <a:rPr lang="pt-BR" sz="2400" dirty="0"/>
              <a:t/>
            </a:r>
            <a:br>
              <a:rPr lang="pt-BR" sz="2400" dirty="0"/>
            </a:br>
            <a:endParaRPr lang="pt-BR" sz="2400" dirty="0"/>
          </a:p>
        </p:txBody>
      </p:sp>
      <p:sp>
        <p:nvSpPr>
          <p:cNvPr id="3" name="Espaço Reservado para Conteúdo 2"/>
          <p:cNvSpPr>
            <a:spLocks noGrp="1"/>
          </p:cNvSpPr>
          <p:nvPr>
            <p:ph idx="1"/>
          </p:nvPr>
        </p:nvSpPr>
        <p:spPr/>
        <p:txBody>
          <a:bodyPr>
            <a:normAutofit fontScale="92500"/>
          </a:bodyPr>
          <a:lstStyle/>
          <a:p>
            <a:pPr lvl="0"/>
            <a:r>
              <a:rPr lang="pt-BR" sz="2400" b="0" dirty="0">
                <a:latin typeface="Bookman Old Style" pitchFamily="18" charset="0"/>
              </a:rPr>
              <a:t>Autuação, numeração - protocolo da requisição; </a:t>
            </a:r>
            <a:endParaRPr lang="pt-BR" sz="2400" b="0" dirty="0" smtClean="0">
              <a:latin typeface="Bookman Old Style" pitchFamily="18" charset="0"/>
            </a:endParaRPr>
          </a:p>
          <a:p>
            <a:pPr lvl="0"/>
            <a:endParaRPr lang="pt-BR" sz="2400" b="0" dirty="0">
              <a:latin typeface="Bookman Old Style" pitchFamily="18" charset="0"/>
            </a:endParaRPr>
          </a:p>
          <a:p>
            <a:pPr lvl="0"/>
            <a:r>
              <a:rPr lang="pt-BR" sz="2400" b="0" dirty="0">
                <a:latin typeface="Bookman Old Style" pitchFamily="18" charset="0"/>
              </a:rPr>
              <a:t>Cotação de preços de mercado, mínimo de 03 (três) orçamentos de empresas do ramo e/ou consulta ao banco de preços; </a:t>
            </a:r>
            <a:endParaRPr lang="pt-BR" sz="2400" b="0" dirty="0" smtClean="0">
              <a:latin typeface="Bookman Old Style" pitchFamily="18" charset="0"/>
            </a:endParaRPr>
          </a:p>
          <a:p>
            <a:pPr lvl="0"/>
            <a:endParaRPr lang="pt-BR" sz="2400" b="0" dirty="0">
              <a:latin typeface="Bookman Old Style" pitchFamily="18" charset="0"/>
            </a:endParaRPr>
          </a:p>
          <a:p>
            <a:pPr lvl="0"/>
            <a:r>
              <a:rPr lang="pt-BR" sz="2400" b="0" dirty="0">
                <a:latin typeface="Bookman Old Style" pitchFamily="18" charset="0"/>
              </a:rPr>
              <a:t>Orçamento estimado do objeto da licitação, devidamente detalhado em planilhas que expressem a composição de seus custos unitários; </a:t>
            </a:r>
          </a:p>
          <a:p>
            <a:endParaRPr lang="pt-BR" dirty="0">
              <a:latin typeface="Bookman Old Style" pitchFamily="18" charset="0"/>
            </a:endParaRPr>
          </a:p>
        </p:txBody>
      </p:sp>
    </p:spTree>
    <p:extLst>
      <p:ext uri="{BB962C8B-B14F-4D97-AF65-F5344CB8AC3E}">
        <p14:creationId xmlns:p14="http://schemas.microsoft.com/office/powerpoint/2010/main" val="17943004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000" dirty="0">
                <a:latin typeface="Bookman Old Style" pitchFamily="18" charset="0"/>
              </a:rPr>
              <a:t>Defesa Processual Dilatória</a:t>
            </a:r>
          </a:p>
          <a:p>
            <a:r>
              <a:rPr lang="pt-BR" sz="2000" i="1" dirty="0">
                <a:latin typeface="Bookman Old Style" pitchFamily="18" charset="0"/>
              </a:rPr>
              <a:t>            - São defesas processuais dilatórias as defesas processuais que, mesmo quando acolhidas, não provocam a extinção do processo, mas apenas causam ampliação ou dilatação do curso do procedimento.</a:t>
            </a:r>
            <a:endParaRPr lang="pt-BR" sz="2000" dirty="0">
              <a:latin typeface="Bookman Old Style" pitchFamily="18" charset="0"/>
            </a:endParaRPr>
          </a:p>
          <a:p>
            <a:r>
              <a:rPr lang="pt-BR" sz="2000" i="1" dirty="0">
                <a:latin typeface="Bookman Old Style" pitchFamily="18" charset="0"/>
              </a:rPr>
              <a:t>          - Assim, quando se alega nulidade da citação, incompetência do juízo, conexão de causas, deficiência de representação da parte ou falta de autorização para a causa, ou ausência de caução ou de outra prestação que a lei exige como preliminar (art. 301, I, II, VII, VIII, XI – CPC). </a:t>
            </a:r>
            <a:endParaRPr lang="pt-BR" sz="2000" dirty="0">
              <a:latin typeface="Bookman Old Style" pitchFamily="18" charset="0"/>
            </a:endParaRPr>
          </a:p>
          <a:p>
            <a:r>
              <a:rPr lang="pt-BR" sz="2000" i="1" dirty="0">
                <a:latin typeface="Bookman Old Style" pitchFamily="18" charset="0"/>
              </a:rPr>
              <a:t>        </a:t>
            </a:r>
            <a:r>
              <a:rPr lang="pt-BR" sz="2000" i="1" dirty="0" smtClean="0">
                <a:latin typeface="Bookman Old Style" pitchFamily="18" charset="0"/>
              </a:rPr>
              <a:t>-</a:t>
            </a:r>
            <a:endParaRPr lang="pt-BR" sz="2000" dirty="0">
              <a:latin typeface="Bookman Old Style" pitchFamily="18" charset="0"/>
            </a:endParaRPr>
          </a:p>
        </p:txBody>
      </p:sp>
    </p:spTree>
    <p:extLst>
      <p:ext uri="{BB962C8B-B14F-4D97-AF65-F5344CB8AC3E}">
        <p14:creationId xmlns:p14="http://schemas.microsoft.com/office/powerpoint/2010/main" val="3804388643"/>
      </p:ext>
    </p:extLst>
  </p:cSld>
  <p:clrMapOvr>
    <a:masterClrMapping/>
  </p:clrMapOvr>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i="1" dirty="0" smtClean="0">
                <a:latin typeface="Bookman Old Style" pitchFamily="18" charset="0"/>
              </a:rPr>
              <a:t>Em </a:t>
            </a:r>
            <a:r>
              <a:rPr lang="pt-BR" sz="2000" i="1" dirty="0">
                <a:latin typeface="Bookman Old Style" pitchFamily="18" charset="0"/>
              </a:rPr>
              <a:t>todos esses casos a defesa provoca apenas uma paralisação temporária do curso normal do procedimento, enquanto o obstáculo processual não seja removido.</a:t>
            </a:r>
            <a:endParaRPr lang="pt-BR" sz="2000" dirty="0">
              <a:latin typeface="Bookman Old Style" pitchFamily="18" charset="0"/>
            </a:endParaRPr>
          </a:p>
          <a:p>
            <a:r>
              <a:rPr lang="pt-BR" sz="2000" dirty="0">
                <a:latin typeface="Bookman Old Style" pitchFamily="18" charset="0"/>
              </a:rPr>
              <a:t> </a:t>
            </a:r>
          </a:p>
          <a:p>
            <a:r>
              <a:rPr lang="pt-BR" sz="2000" i="1" dirty="0" smtClean="0">
                <a:latin typeface="Bookman Old Style" pitchFamily="18" charset="0"/>
              </a:rPr>
              <a:t>Superado </a:t>
            </a:r>
            <a:r>
              <a:rPr lang="pt-BR" sz="2000" i="1" dirty="0">
                <a:latin typeface="Bookman Old Style" pitchFamily="18" charset="0"/>
              </a:rPr>
              <a:t>o impasse, a relação processual retoma sua marcha regular rumo à solução de mérito, que é o objetivo final do processo.</a:t>
            </a:r>
            <a:endParaRPr lang="pt-BR" sz="2000" dirty="0">
              <a:latin typeface="Bookman Old Style" pitchFamily="18" charset="0"/>
            </a:endParaRPr>
          </a:p>
          <a:p>
            <a:endParaRPr lang="pt-BR" sz="2000" dirty="0">
              <a:latin typeface="Bookman Old Style" pitchFamily="18" charset="0"/>
            </a:endParaRPr>
          </a:p>
        </p:txBody>
      </p:sp>
    </p:spTree>
    <p:extLst>
      <p:ext uri="{BB962C8B-B14F-4D97-AF65-F5344CB8AC3E}">
        <p14:creationId xmlns:p14="http://schemas.microsoft.com/office/powerpoint/2010/main" val="1783664866"/>
      </p:ext>
    </p:extLst>
  </p:cSld>
  <p:clrMapOvr>
    <a:masterClrMapping/>
  </p:clrMapOvr>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sz="2000" dirty="0">
                <a:latin typeface="Bookman Old Style" pitchFamily="18" charset="0"/>
              </a:rPr>
              <a:t>Recursos cabíveis junto ao órgão de controle </a:t>
            </a:r>
            <a:endParaRPr lang="pt-BR" sz="2000" dirty="0" smtClean="0">
              <a:latin typeface="Bookman Old Style" pitchFamily="18" charset="0"/>
            </a:endParaRPr>
          </a:p>
          <a:p>
            <a:pPr lvl="0"/>
            <a:endParaRPr lang="pt-BR" sz="2000" dirty="0" smtClean="0">
              <a:latin typeface="Bookman Old Style" pitchFamily="18" charset="0"/>
            </a:endParaRPr>
          </a:p>
          <a:p>
            <a:pPr lvl="0"/>
            <a:r>
              <a:rPr lang="pt-BR" sz="2000" dirty="0" smtClean="0">
                <a:latin typeface="Bookman Old Style" pitchFamily="18" charset="0"/>
              </a:rPr>
              <a:t>Pressupostos – Aplicação</a:t>
            </a:r>
          </a:p>
          <a:p>
            <a:pPr lvl="0"/>
            <a:endParaRPr lang="pt-BR" sz="2000" dirty="0" smtClean="0">
              <a:latin typeface="Bookman Old Style" pitchFamily="18" charset="0"/>
            </a:endParaRPr>
          </a:p>
          <a:p>
            <a:pPr lvl="0"/>
            <a:r>
              <a:rPr lang="pt-BR" sz="2000" dirty="0" smtClean="0">
                <a:latin typeface="Bookman Old Style" pitchFamily="18" charset="0"/>
              </a:rPr>
              <a:t>Tipos/Destinatário/Prazos</a:t>
            </a:r>
          </a:p>
          <a:p>
            <a:pPr lvl="0"/>
            <a:endParaRPr lang="pt-BR" sz="2000" dirty="0" smtClean="0">
              <a:latin typeface="Bookman Old Style" pitchFamily="18" charset="0"/>
            </a:endParaRPr>
          </a:p>
          <a:p>
            <a:pPr lvl="0"/>
            <a:r>
              <a:rPr lang="pt-BR" sz="2000" dirty="0" smtClean="0">
                <a:latin typeface="Bookman Old Style" pitchFamily="18" charset="0"/>
              </a:rPr>
              <a:t>Prestação </a:t>
            </a:r>
            <a:r>
              <a:rPr lang="pt-BR" sz="2000" dirty="0">
                <a:latin typeface="Bookman Old Style" pitchFamily="18" charset="0"/>
              </a:rPr>
              <a:t>de </a:t>
            </a:r>
            <a:r>
              <a:rPr lang="pt-BR" sz="2000" dirty="0" smtClean="0">
                <a:latin typeface="Bookman Old Style" pitchFamily="18" charset="0"/>
              </a:rPr>
              <a:t>informações x Acionamento judicial</a:t>
            </a:r>
            <a:endParaRPr lang="pt-BR" sz="2000" dirty="0">
              <a:latin typeface="Bookman Old Style" pitchFamily="18" charset="0"/>
            </a:endParaRPr>
          </a:p>
          <a:p>
            <a:endParaRPr lang="pt-BR" sz="2000" dirty="0">
              <a:latin typeface="Bookman Old Style" pitchFamily="18" charset="0"/>
            </a:endParaRPr>
          </a:p>
        </p:txBody>
      </p:sp>
    </p:spTree>
    <p:extLst>
      <p:ext uri="{BB962C8B-B14F-4D97-AF65-F5344CB8AC3E}">
        <p14:creationId xmlns:p14="http://schemas.microsoft.com/office/powerpoint/2010/main" val="4165566122"/>
      </p:ext>
    </p:extLst>
  </p:cSld>
  <p:clrMapOvr>
    <a:masterClrMapping/>
  </p:clrMapOvr>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sz="2000" dirty="0">
                <a:latin typeface="Bookman Old Style" pitchFamily="18" charset="0"/>
              </a:rPr>
              <a:t>Informações a serem </a:t>
            </a:r>
            <a:r>
              <a:rPr lang="pt-BR" sz="2000" dirty="0" smtClean="0">
                <a:latin typeface="Bookman Old Style" pitchFamily="18" charset="0"/>
              </a:rPr>
              <a:t>prestadas para Auditorias Interna e Externa</a:t>
            </a:r>
          </a:p>
          <a:p>
            <a:pPr lvl="0"/>
            <a:endParaRPr lang="pt-BR" sz="2000" dirty="0">
              <a:latin typeface="Bookman Old Style" pitchFamily="18" charset="0"/>
            </a:endParaRPr>
          </a:p>
          <a:p>
            <a:pPr lvl="0"/>
            <a:r>
              <a:rPr lang="pt-BR" sz="2000" dirty="0">
                <a:latin typeface="Bookman Old Style" pitchFamily="18" charset="0"/>
              </a:rPr>
              <a:t>Cuidados a serem </a:t>
            </a:r>
            <a:r>
              <a:rPr lang="pt-BR" sz="2000" dirty="0" smtClean="0">
                <a:latin typeface="Bookman Old Style" pitchFamily="18" charset="0"/>
              </a:rPr>
              <a:t>tomados. </a:t>
            </a:r>
          </a:p>
          <a:p>
            <a:pPr lvl="0"/>
            <a:endParaRPr lang="pt-BR" sz="2000" dirty="0">
              <a:latin typeface="Bookman Old Style" pitchFamily="18" charset="0"/>
            </a:endParaRPr>
          </a:p>
          <a:p>
            <a:r>
              <a:rPr lang="pt-BR" sz="2000" dirty="0"/>
              <a:t>Finalidade do parecer jurídico.   </a:t>
            </a:r>
            <a:endParaRPr lang="pt-BR" sz="2000" dirty="0" smtClean="0"/>
          </a:p>
          <a:p>
            <a:endParaRPr lang="pt-BR" sz="2000" dirty="0"/>
          </a:p>
          <a:p>
            <a:pPr lvl="0"/>
            <a:r>
              <a:rPr lang="pt-BR" sz="2000" dirty="0"/>
              <a:t>Direitos do </a:t>
            </a:r>
            <a:r>
              <a:rPr lang="pt-BR" sz="2000" dirty="0" smtClean="0"/>
              <a:t>servidor</a:t>
            </a:r>
            <a:endParaRPr lang="pt-BR" sz="2000" dirty="0"/>
          </a:p>
          <a:p>
            <a:endParaRPr lang="pt-BR" sz="2000" dirty="0"/>
          </a:p>
          <a:p>
            <a:pPr lvl="0"/>
            <a:endParaRPr lang="pt-BR" sz="2000" dirty="0">
              <a:latin typeface="Bookman Old Style" pitchFamily="18" charset="0"/>
            </a:endParaRPr>
          </a:p>
          <a:p>
            <a:endParaRPr lang="pt-BR" dirty="0"/>
          </a:p>
        </p:txBody>
      </p:sp>
    </p:spTree>
    <p:extLst>
      <p:ext uri="{BB962C8B-B14F-4D97-AF65-F5344CB8AC3E}">
        <p14:creationId xmlns:p14="http://schemas.microsoft.com/office/powerpoint/2010/main" val="4209501651"/>
      </p:ext>
    </p:extLst>
  </p:cSld>
  <p:clrMapOvr>
    <a:masterClrMapping/>
  </p:clrMapOvr>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a:t>	</a:t>
            </a:r>
            <a:r>
              <a:rPr lang="pt-BR" sz="2000" dirty="0">
                <a:latin typeface="Bookman Old Style" pitchFamily="18" charset="0"/>
              </a:rPr>
              <a:t>Decisões </a:t>
            </a:r>
            <a:r>
              <a:rPr lang="pt-BR" sz="2000" dirty="0" smtClean="0">
                <a:latin typeface="Bookman Old Style" pitchFamily="18" charset="0"/>
              </a:rPr>
              <a:t>Vinculantes</a:t>
            </a:r>
          </a:p>
          <a:p>
            <a:endParaRPr lang="pt-BR" sz="2000" dirty="0">
              <a:latin typeface="Bookman Old Style" pitchFamily="18" charset="0"/>
            </a:endParaRPr>
          </a:p>
          <a:p>
            <a:r>
              <a:rPr lang="pt-BR" sz="2000" dirty="0" smtClean="0">
                <a:latin typeface="Bookman Old Style" pitchFamily="18" charset="0"/>
              </a:rPr>
              <a:t>Decisão ou Súmula </a:t>
            </a:r>
            <a:r>
              <a:rPr lang="pt-BR" sz="2000" dirty="0">
                <a:latin typeface="Bookman Old Style" pitchFamily="18" charset="0"/>
              </a:rPr>
              <a:t>vinculante é um termo usado no Direito para se referir a um conjunto de decisões de um Tribunal Superior. Essas decisões são relativas a casos que tratam de temas parecidos e que são julgados de maneira semelhante</a:t>
            </a:r>
            <a:r>
              <a:rPr lang="pt-BR" sz="2000" dirty="0"/>
              <a:t>.</a:t>
            </a:r>
          </a:p>
          <a:p>
            <a:endParaRPr lang="pt-BR" sz="2000" dirty="0">
              <a:latin typeface="Bookman Old Style" pitchFamily="18" charset="0"/>
            </a:endParaRPr>
          </a:p>
        </p:txBody>
      </p:sp>
    </p:spTree>
    <p:extLst>
      <p:ext uri="{BB962C8B-B14F-4D97-AF65-F5344CB8AC3E}">
        <p14:creationId xmlns:p14="http://schemas.microsoft.com/office/powerpoint/2010/main" val="3039516430"/>
      </p:ext>
    </p:extLst>
  </p:cSld>
  <p:clrMapOvr>
    <a:masterClrMapping/>
  </p:clrMapOvr>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000" dirty="0" smtClean="0">
                <a:latin typeface="Bookman Old Style" pitchFamily="18" charset="0"/>
              </a:rPr>
              <a:t>Assim</a:t>
            </a:r>
            <a:r>
              <a:rPr lang="pt-BR" sz="2000" dirty="0">
                <a:latin typeface="Bookman Old Style" pitchFamily="18" charset="0"/>
              </a:rPr>
              <a:t>, quando existem muitas decisões sobre casos em comum, passa a existir a súmula vinculante, que é uma norma que define como determinada situação deve ser decidida em um processo</a:t>
            </a:r>
            <a:r>
              <a:rPr lang="pt-BR" sz="2000" dirty="0" smtClean="0">
                <a:latin typeface="Bookman Old Style" pitchFamily="18" charset="0"/>
              </a:rPr>
              <a:t>.</a:t>
            </a:r>
          </a:p>
          <a:p>
            <a:endParaRPr lang="pt-BR" sz="2000" dirty="0">
              <a:latin typeface="Bookman Old Style" pitchFamily="18" charset="0"/>
            </a:endParaRPr>
          </a:p>
          <a:p>
            <a:r>
              <a:rPr lang="pt-BR" sz="2000" dirty="0">
                <a:latin typeface="Bookman Old Style" pitchFamily="18" charset="0"/>
              </a:rPr>
              <a:t>A súmula vinculante surge a partir da união de decisões de casos concretos, como se diz na linguagem jurídica. Ela tem a força semelhante a uma lei e vínculo jurídico, ou seja, a súmula vinculante vale como uma lei e determina que a decisão seja tomada daquela forma.</a:t>
            </a:r>
          </a:p>
          <a:p>
            <a:endParaRPr lang="pt-BR" sz="2000" dirty="0">
              <a:latin typeface="Bookman Old Style" pitchFamily="18" charset="0"/>
            </a:endParaRPr>
          </a:p>
        </p:txBody>
      </p:sp>
    </p:spTree>
    <p:extLst>
      <p:ext uri="{BB962C8B-B14F-4D97-AF65-F5344CB8AC3E}">
        <p14:creationId xmlns:p14="http://schemas.microsoft.com/office/powerpoint/2010/main" val="377579013"/>
      </p:ext>
    </p:extLst>
  </p:cSld>
  <p:clrMapOvr>
    <a:masterClrMapping/>
  </p:clrMapOvr>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sz="2000" u="sng" dirty="0" smtClean="0">
                <a:latin typeface="Bookman Old Style" pitchFamily="18" charset="0"/>
              </a:rPr>
              <a:t>Execução </a:t>
            </a:r>
            <a:r>
              <a:rPr lang="pt-BR" sz="2000" u="sng" dirty="0">
                <a:latin typeface="Bookman Old Style" pitchFamily="18" charset="0"/>
              </a:rPr>
              <a:t>das </a:t>
            </a:r>
            <a:r>
              <a:rPr lang="pt-BR" sz="2000" u="sng" dirty="0" smtClean="0">
                <a:latin typeface="Bookman Old Style" pitchFamily="18" charset="0"/>
              </a:rPr>
              <a:t>decisões:</a:t>
            </a:r>
          </a:p>
          <a:p>
            <a:pPr lvl="0"/>
            <a:endParaRPr lang="pt-BR" sz="2000" u="sng" dirty="0">
              <a:latin typeface="Bookman Old Style" pitchFamily="18" charset="0"/>
            </a:endParaRPr>
          </a:p>
          <a:p>
            <a:r>
              <a:rPr lang="pt-BR" sz="2000" dirty="0" smtClean="0">
                <a:latin typeface="Bookman Old Style" pitchFamily="18" charset="0"/>
              </a:rPr>
              <a:t>Condenação (</a:t>
            </a:r>
            <a:r>
              <a:rPr lang="pt-BR" sz="2000" dirty="0" err="1" smtClean="0">
                <a:latin typeface="Bookman Old Style" pitchFamily="18" charset="0"/>
              </a:rPr>
              <a:t>Advertencia</a:t>
            </a:r>
            <a:r>
              <a:rPr lang="pt-BR" sz="2000" dirty="0" smtClean="0">
                <a:latin typeface="Bookman Old Style" pitchFamily="18" charset="0"/>
              </a:rPr>
              <a:t>, Aplicação </a:t>
            </a:r>
            <a:r>
              <a:rPr lang="pt-BR" sz="2000" dirty="0">
                <a:latin typeface="Bookman Old Style" pitchFamily="18" charset="0"/>
              </a:rPr>
              <a:t>de </a:t>
            </a:r>
            <a:r>
              <a:rPr lang="pt-BR" sz="2000" dirty="0" smtClean="0">
                <a:latin typeface="Bookman Old Style" pitchFamily="18" charset="0"/>
              </a:rPr>
              <a:t>multas, Suspensões, Demissões, </a:t>
            </a:r>
            <a:r>
              <a:rPr lang="pt-BR" sz="2000" dirty="0" err="1" smtClean="0">
                <a:latin typeface="Bookman Old Style" pitchFamily="18" charset="0"/>
              </a:rPr>
              <a:t>etc</a:t>
            </a:r>
            <a:r>
              <a:rPr lang="pt-BR" sz="2000" dirty="0" smtClean="0">
                <a:latin typeface="Bookman Old Style" pitchFamily="18" charset="0"/>
              </a:rPr>
              <a:t>);</a:t>
            </a:r>
            <a:endParaRPr lang="pt-BR" sz="2000" dirty="0">
              <a:latin typeface="Bookman Old Style" pitchFamily="18" charset="0"/>
            </a:endParaRPr>
          </a:p>
          <a:p>
            <a:pPr lvl="0"/>
            <a:endParaRPr lang="pt-BR" sz="2000" dirty="0" smtClean="0">
              <a:latin typeface="Bookman Old Style" pitchFamily="18" charset="0"/>
            </a:endParaRPr>
          </a:p>
          <a:p>
            <a:pPr lvl="0"/>
            <a:r>
              <a:rPr lang="pt-BR" sz="2000" dirty="0" smtClean="0">
                <a:latin typeface="Bookman Old Style" pitchFamily="18" charset="0"/>
              </a:rPr>
              <a:t>Absolvição</a:t>
            </a:r>
            <a:endParaRPr lang="pt-BR" sz="2000" dirty="0">
              <a:latin typeface="Bookman Old Style" pitchFamily="18" charset="0"/>
            </a:endParaRPr>
          </a:p>
        </p:txBody>
      </p:sp>
    </p:spTree>
    <p:extLst>
      <p:ext uri="{BB962C8B-B14F-4D97-AF65-F5344CB8AC3E}">
        <p14:creationId xmlns:p14="http://schemas.microsoft.com/office/powerpoint/2010/main" val="1375262062"/>
      </p:ext>
    </p:extLst>
  </p:cSld>
  <p:clrMapOvr>
    <a:masterClrMapping/>
  </p:clrMapOvr>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SISTEMA DE REGISTRO DE PREÇOS</a:t>
            </a:r>
            <a:endParaRPr lang="pt-BR" dirty="0"/>
          </a:p>
        </p:txBody>
      </p:sp>
      <p:sp>
        <p:nvSpPr>
          <p:cNvPr id="3" name="Espaço Reservado para Conteúdo 2"/>
          <p:cNvSpPr>
            <a:spLocks noGrp="1"/>
          </p:cNvSpPr>
          <p:nvPr>
            <p:ph idx="1"/>
          </p:nvPr>
        </p:nvSpPr>
        <p:spPr/>
        <p:txBody>
          <a:bodyPr>
            <a:normAutofit/>
          </a:bodyPr>
          <a:lstStyle/>
          <a:p>
            <a:r>
              <a:rPr lang="pt-BR" sz="2400" b="0" dirty="0" smtClean="0">
                <a:latin typeface="Bookman Old Style" pitchFamily="18" charset="0"/>
              </a:rPr>
              <a:t>DEC. 7.892 DE 23/01/13</a:t>
            </a:r>
          </a:p>
          <a:p>
            <a:endParaRPr lang="pt-BR" sz="2400" b="0" dirty="0">
              <a:latin typeface="Bookman Old Style" pitchFamily="18" charset="0"/>
            </a:endParaRPr>
          </a:p>
          <a:p>
            <a:endParaRPr lang="pt-BR" sz="2400" b="0" dirty="0" smtClean="0">
              <a:latin typeface="Bookman Old Style" pitchFamily="18" charset="0"/>
            </a:endParaRPr>
          </a:p>
          <a:p>
            <a:r>
              <a:rPr lang="pt-BR" sz="2400" b="0" dirty="0">
                <a:latin typeface="Bookman Old Style" pitchFamily="18" charset="0"/>
              </a:rPr>
              <a:t>Art. 2º, inc. I - </a:t>
            </a:r>
            <a:r>
              <a:rPr lang="pt-BR" sz="2400" b="0" u="sng" dirty="0">
                <a:latin typeface="Bookman Old Style" pitchFamily="18" charset="0"/>
              </a:rPr>
              <a:t>Sistema de Registro de Preços - SRP</a:t>
            </a:r>
            <a:r>
              <a:rPr lang="pt-BR" sz="2400" b="0" dirty="0">
                <a:latin typeface="Bookman Old Style" pitchFamily="18" charset="0"/>
              </a:rPr>
              <a:t> - conjunto de procedimentos para registro formal de preços relativos à prestação de serviços e aquisição de bens, </a:t>
            </a:r>
            <a:r>
              <a:rPr lang="pt-BR" sz="2400" b="0" u="sng" dirty="0" smtClean="0">
                <a:solidFill>
                  <a:srgbClr val="FF0000"/>
                </a:solidFill>
                <a:latin typeface="Bookman Old Style" pitchFamily="18" charset="0"/>
              </a:rPr>
              <a:t>PARA CONTRATAÇÕES FUTURAS; </a:t>
            </a:r>
            <a:endParaRPr lang="pt-BR" sz="2400" b="0" u="sng" dirty="0">
              <a:solidFill>
                <a:srgbClr val="FF0000"/>
              </a:solidFill>
              <a:latin typeface="Bookman Old Style" pitchFamily="18" charset="0"/>
            </a:endParaRPr>
          </a:p>
        </p:txBody>
      </p:sp>
    </p:spTree>
    <p:extLst>
      <p:ext uri="{BB962C8B-B14F-4D97-AF65-F5344CB8AC3E}">
        <p14:creationId xmlns:p14="http://schemas.microsoft.com/office/powerpoint/2010/main" val="79666890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Ata de registro de preços</a:t>
            </a:r>
            <a:endParaRPr lang="pt-BR"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II </a:t>
            </a:r>
            <a:r>
              <a:rPr lang="pt-BR" sz="2400" b="0" dirty="0">
                <a:latin typeface="Bookman Old Style" pitchFamily="18" charset="0"/>
              </a:rPr>
              <a:t>- Ata de Registro de Preços - documento vinculativo, obrigacional, com característica de compromisso para futura contratação, em que se registram os preços, fornecedores, órgãos participantes e condições a serem praticadas, conforme as disposições contidas no instrumento convocatório e propostas apresentadas; </a:t>
            </a:r>
          </a:p>
          <a:p>
            <a:endParaRPr lang="pt-BR" dirty="0"/>
          </a:p>
        </p:txBody>
      </p:sp>
    </p:spTree>
    <p:extLst>
      <p:ext uri="{BB962C8B-B14F-4D97-AF65-F5344CB8AC3E}">
        <p14:creationId xmlns:p14="http://schemas.microsoft.com/office/powerpoint/2010/main" val="2227855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III- Órgão Gerenciador </a:t>
            </a:r>
            <a:r>
              <a:rPr lang="pt-BR" sz="2400" b="0" dirty="0" smtClean="0">
                <a:latin typeface="Bookman Old Style" pitchFamily="18" charset="0"/>
              </a:rPr>
              <a:t> </a:t>
            </a:r>
            <a:r>
              <a:rPr lang="pt-BR" sz="2400" b="0" dirty="0">
                <a:latin typeface="Bookman Old Style" pitchFamily="18" charset="0"/>
              </a:rPr>
              <a:t>– Quem faz a licitação</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IV- Órgão Participante </a:t>
            </a:r>
            <a:r>
              <a:rPr lang="pt-BR" sz="2400" b="0" dirty="0" smtClean="0">
                <a:latin typeface="Bookman Old Style" pitchFamily="18" charset="0"/>
              </a:rPr>
              <a:t> </a:t>
            </a:r>
            <a:r>
              <a:rPr lang="pt-BR" sz="2400" b="0" dirty="0">
                <a:latin typeface="Bookman Old Style" pitchFamily="18" charset="0"/>
              </a:rPr>
              <a:t>– Quem entra no processo licitatório, fazendo parte do processo</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V- Órgão não Participante </a:t>
            </a:r>
            <a:r>
              <a:rPr lang="pt-BR" sz="2400" b="0" dirty="0" smtClean="0">
                <a:latin typeface="Bookman Old Style" pitchFamily="18" charset="0"/>
              </a:rPr>
              <a:t> </a:t>
            </a:r>
            <a:r>
              <a:rPr lang="pt-BR" sz="2400" b="0" dirty="0">
                <a:latin typeface="Bookman Old Style" pitchFamily="18" charset="0"/>
              </a:rPr>
              <a:t>“Carona” – Quem não participou em nada do processo e aproveita para contratar utilizando a ATA do SRP </a:t>
            </a:r>
          </a:p>
          <a:p>
            <a:endParaRPr lang="pt-BR" sz="2400" b="0" dirty="0">
              <a:latin typeface="Bookman Old Style" pitchFamily="18" charset="0"/>
            </a:endParaRPr>
          </a:p>
        </p:txBody>
      </p:sp>
    </p:spTree>
    <p:extLst>
      <p:ext uri="{BB962C8B-B14F-4D97-AF65-F5344CB8AC3E}">
        <p14:creationId xmlns:p14="http://schemas.microsoft.com/office/powerpoint/2010/main" val="26243948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b="0" i="1" dirty="0" smtClean="0">
                <a:latin typeface="Bookman Old Style" pitchFamily="18" charset="0"/>
              </a:rPr>
              <a:t>XXI </a:t>
            </a:r>
            <a:r>
              <a:rPr lang="pt-BR" sz="2000" b="0" i="1" dirty="0">
                <a:latin typeface="Bookman Old Style" pitchFamily="18" charset="0"/>
              </a:rPr>
              <a:t>- ressalvados os casos especificados na legislação, as obras, serviços, compras e alienações </a:t>
            </a:r>
            <a:r>
              <a:rPr lang="pt-BR" sz="2000" b="0" i="1" u="sng" dirty="0">
                <a:latin typeface="Bookman Old Style" pitchFamily="18" charset="0"/>
              </a:rPr>
              <a:t>serão contratados mediante processo de licitação pública </a:t>
            </a:r>
            <a:r>
              <a:rPr lang="pt-BR" sz="2000" b="0" i="1" dirty="0">
                <a:latin typeface="Bookman Old Style" pitchFamily="18" charset="0"/>
              </a:rPr>
              <a:t>que assegure igualdade de condições a todos os concorrentes, com cláusulas que estabeleçam obrigações de pagamento, mantidas as condições efetivas da proposta, nos termos da lei, o qual somente permitirá as exigências de qualificação técnica e econômica indispensáveis à garantia do cumprimento das obrigações. </a:t>
            </a:r>
            <a:endParaRPr lang="pt-BR" sz="2000" b="0" dirty="0">
              <a:latin typeface="Bookman Old Style" pitchFamily="18" charset="0"/>
            </a:endParaRPr>
          </a:p>
          <a:p>
            <a:endParaRPr lang="pt-BR" sz="2000" dirty="0">
              <a:latin typeface="Bookman Old Style" pitchFamily="18" charset="0"/>
            </a:endParaRPr>
          </a:p>
        </p:txBody>
      </p:sp>
    </p:spTree>
    <p:extLst>
      <p:ext uri="{BB962C8B-B14F-4D97-AF65-F5344CB8AC3E}">
        <p14:creationId xmlns:p14="http://schemas.microsoft.com/office/powerpoint/2010/main" val="1225482348"/>
      </p:ext>
    </p:extLst>
  </p:cSld>
  <p:clrMapOvr>
    <a:masterClrMapping/>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pPr lvl="0"/>
            <a:r>
              <a:rPr lang="pt-BR" sz="2400" b="0" dirty="0">
                <a:latin typeface="Bookman Old Style" pitchFamily="18" charset="0"/>
              </a:rPr>
              <a:t>Indicação da estimativa dos custos (do valor estimado da contratação), que deve ser apurado a partir do preço médio constante do orçamento estimado detalhado em planilha; </a:t>
            </a:r>
            <a:endParaRPr lang="pt-BR" sz="2400" b="0" dirty="0" smtClean="0">
              <a:latin typeface="Bookman Old Style" pitchFamily="18" charset="0"/>
            </a:endParaRPr>
          </a:p>
          <a:p>
            <a:pPr lvl="0"/>
            <a:endParaRPr lang="pt-BR" sz="2400" b="0" dirty="0">
              <a:latin typeface="Bookman Old Style" pitchFamily="18" charset="0"/>
            </a:endParaRPr>
          </a:p>
          <a:p>
            <a:pPr lvl="0"/>
            <a:r>
              <a:rPr lang="pt-BR" sz="2400" b="0" dirty="0">
                <a:latin typeface="Bookman Old Style" pitchFamily="18" charset="0"/>
              </a:rPr>
              <a:t>Definição da modalidade licitatória</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Informações prestadas pelo ordenador de despesas indicando a dotação orçamentária pela qual correrá a despesa; </a:t>
            </a:r>
          </a:p>
          <a:p>
            <a:endParaRPr lang="pt-BR" sz="2400" b="0" dirty="0"/>
          </a:p>
        </p:txBody>
      </p:sp>
    </p:spTree>
    <p:extLst>
      <p:ext uri="{BB962C8B-B14F-4D97-AF65-F5344CB8AC3E}">
        <p14:creationId xmlns:p14="http://schemas.microsoft.com/office/powerpoint/2010/main" val="50675449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dirty="0" smtClean="0">
              <a:latin typeface="Bookman Old Style" pitchFamily="18" charset="0"/>
            </a:endParaRPr>
          </a:p>
          <a:p>
            <a:r>
              <a:rPr lang="pt-BR" sz="2400" b="0" dirty="0" smtClean="0">
                <a:latin typeface="Bookman Old Style" pitchFamily="18" charset="0"/>
              </a:rPr>
              <a:t>VI </a:t>
            </a:r>
            <a:r>
              <a:rPr lang="pt-BR" sz="2400" b="0" dirty="0">
                <a:latin typeface="Bookman Old Style" pitchFamily="18" charset="0"/>
              </a:rPr>
              <a:t>- compra nacional - compra ou contratação de bens e serviços, em que o órgão gerenciador conduz os procedimentos para registro de preços destinado à execução descentralizada de programa ou projeto federal, mediante prévia indicação da demanda pelos entes federados beneficiados; e  (Incluído pelo Decreto nº 8.250, de 2.014) </a:t>
            </a:r>
            <a:r>
              <a:rPr lang="pt-BR" sz="2400" dirty="0" smtClean="0">
                <a:solidFill>
                  <a:srgbClr val="FF0000"/>
                </a:solidFill>
                <a:latin typeface="Bookman Old Style" pitchFamily="18" charset="0"/>
              </a:rPr>
              <a:t>GOV. FEDERAL</a:t>
            </a:r>
            <a:endParaRPr lang="pt-BR" sz="2400" dirty="0">
              <a:solidFill>
                <a:srgbClr val="FF0000"/>
              </a:solidFill>
              <a:latin typeface="Bookman Old Style" pitchFamily="18" charset="0"/>
            </a:endParaRPr>
          </a:p>
          <a:p>
            <a:endParaRPr lang="pt-BR" dirty="0"/>
          </a:p>
        </p:txBody>
      </p:sp>
    </p:spTree>
    <p:extLst>
      <p:ext uri="{BB962C8B-B14F-4D97-AF65-F5344CB8AC3E}">
        <p14:creationId xmlns:p14="http://schemas.microsoft.com/office/powerpoint/2010/main" val="37714323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dirty="0" smtClean="0">
              <a:latin typeface="Bookman Old Style" pitchFamily="18" charset="0"/>
            </a:endParaRPr>
          </a:p>
          <a:p>
            <a:r>
              <a:rPr lang="pt-BR" sz="2400" b="0" dirty="0" smtClean="0">
                <a:latin typeface="Bookman Old Style" pitchFamily="18" charset="0"/>
              </a:rPr>
              <a:t>VII </a:t>
            </a:r>
            <a:r>
              <a:rPr lang="pt-BR" sz="2400" b="0" dirty="0">
                <a:latin typeface="Bookman Old Style" pitchFamily="18" charset="0"/>
              </a:rPr>
              <a:t>- órgão participante de compra nacional - órgão ou entidade da administração pública que, em razão de participação em programa ou projeto federal, é contemplado no registro de preços independente de manifestação formal.   (Incluído pelo Decreto nº 8.250, de 2.014) </a:t>
            </a:r>
            <a:r>
              <a:rPr lang="pt-BR" sz="2400" dirty="0" smtClean="0">
                <a:solidFill>
                  <a:srgbClr val="FF0000"/>
                </a:solidFill>
                <a:latin typeface="Bookman Old Style" pitchFamily="18" charset="0"/>
              </a:rPr>
              <a:t>GOV. FEDERAL</a:t>
            </a:r>
            <a:endParaRPr lang="pt-BR" sz="2400" dirty="0">
              <a:solidFill>
                <a:srgbClr val="FF0000"/>
              </a:solidFill>
              <a:latin typeface="Bookman Old Style" pitchFamily="18" charset="0"/>
            </a:endParaRPr>
          </a:p>
          <a:p>
            <a:endParaRPr lang="pt-BR" dirty="0"/>
          </a:p>
        </p:txBody>
      </p:sp>
    </p:spTree>
    <p:extLst>
      <p:ext uri="{BB962C8B-B14F-4D97-AF65-F5344CB8AC3E}">
        <p14:creationId xmlns:p14="http://schemas.microsoft.com/office/powerpoint/2010/main" val="93792831"/>
      </p:ext>
    </p:extLst>
  </p:cSld>
  <p:clrMapOvr>
    <a:masterClrMapping/>
  </p:clrMapOvr>
  <p:transition spd="slow">
    <p:wipe/>
  </p:transition>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Art. 3º- Quando adotar o SRP </a:t>
            </a:r>
            <a:br>
              <a:rPr lang="pt-BR" dirty="0"/>
            </a:br>
            <a:endParaRPr lang="pt-BR" dirty="0"/>
          </a:p>
        </p:txBody>
      </p:sp>
      <p:sp>
        <p:nvSpPr>
          <p:cNvPr id="3" name="Espaço Reservado para Conteúdo 2"/>
          <p:cNvSpPr>
            <a:spLocks noGrp="1"/>
          </p:cNvSpPr>
          <p:nvPr>
            <p:ph idx="1"/>
          </p:nvPr>
        </p:nvSpPr>
        <p:spPr>
          <a:xfrm>
            <a:off x="827584" y="980728"/>
            <a:ext cx="7520940" cy="3579849"/>
          </a:xfrm>
        </p:spPr>
        <p:txBody>
          <a:bodyPr>
            <a:normAutofit/>
          </a:bodyPr>
          <a:lstStyle/>
          <a:p>
            <a:r>
              <a:rPr lang="pt-BR" sz="2400" b="0" dirty="0">
                <a:latin typeface="Bookman Old Style" pitchFamily="18" charset="0"/>
              </a:rPr>
              <a:t>I- Contratações frequentes</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II- Bens com entregas parceladas</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III- Para atender mais de 1 órgão</a:t>
            </a:r>
            <a:r>
              <a:rPr lang="pt-BR" sz="2400" b="0" dirty="0" smtClean="0">
                <a:latin typeface="Bookman Old Style" pitchFamily="18" charset="0"/>
              </a:rPr>
              <a:t>;</a:t>
            </a:r>
          </a:p>
          <a:p>
            <a:endParaRPr lang="pt-BR" sz="2400" b="0" dirty="0">
              <a:latin typeface="Bookman Old Style" pitchFamily="18" charset="0"/>
            </a:endParaRPr>
          </a:p>
          <a:p>
            <a:r>
              <a:rPr lang="pt-BR" sz="2400" u="sng" dirty="0">
                <a:solidFill>
                  <a:srgbClr val="FF0000"/>
                </a:solidFill>
                <a:latin typeface="Bookman Old Style" pitchFamily="18" charset="0"/>
              </a:rPr>
              <a:t>IV- Impossibilidade de definir </a:t>
            </a:r>
            <a:r>
              <a:rPr lang="pt-BR" sz="2400" u="sng" dirty="0" err="1">
                <a:solidFill>
                  <a:srgbClr val="FF0000"/>
                </a:solidFill>
                <a:latin typeface="Bookman Old Style" pitchFamily="18" charset="0"/>
              </a:rPr>
              <a:t>qtidade</a:t>
            </a:r>
            <a:r>
              <a:rPr lang="pt-BR" sz="2400" u="sng" dirty="0">
                <a:solidFill>
                  <a:srgbClr val="FF0000"/>
                </a:solidFill>
                <a:latin typeface="Bookman Old Style" pitchFamily="18" charset="0"/>
              </a:rPr>
              <a:t>. </a:t>
            </a:r>
          </a:p>
          <a:p>
            <a:endParaRPr lang="pt-BR" sz="2400" b="0" u="sng" dirty="0">
              <a:solidFill>
                <a:srgbClr val="FF0000"/>
              </a:solidFill>
              <a:latin typeface="Bookman Old Style" pitchFamily="18" charset="0"/>
            </a:endParaRPr>
          </a:p>
        </p:txBody>
      </p:sp>
    </p:spTree>
    <p:extLst>
      <p:ext uri="{BB962C8B-B14F-4D97-AF65-F5344CB8AC3E}">
        <p14:creationId xmlns:p14="http://schemas.microsoft.com/office/powerpoint/2010/main" val="358921915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dirty="0"/>
              <a:t>Art. 4º - I R P – intenção para Registro de Preços </a:t>
            </a:r>
            <a:r>
              <a:rPr lang="pt-BR" sz="2800" dirty="0" smtClean="0"/>
              <a:t>- </a:t>
            </a:r>
            <a:r>
              <a:rPr lang="pt-BR" b="1" dirty="0">
                <a:solidFill>
                  <a:srgbClr val="FF0000"/>
                </a:solidFill>
                <a:latin typeface="Bookman Old Style" pitchFamily="18" charset="0"/>
              </a:rPr>
              <a:t>GOV. FEDERAL</a:t>
            </a:r>
            <a:r>
              <a:rPr lang="pt-BR" sz="2800" dirty="0"/>
              <a:t/>
            </a:r>
            <a:br>
              <a:rPr lang="pt-BR" sz="2800" dirty="0"/>
            </a:br>
            <a:endParaRPr lang="pt-BR" sz="2800" dirty="0"/>
          </a:p>
        </p:txBody>
      </p:sp>
      <p:sp>
        <p:nvSpPr>
          <p:cNvPr id="3" name="Espaço Reservado para Conteúdo 2"/>
          <p:cNvSpPr>
            <a:spLocks noGrp="1"/>
          </p:cNvSpPr>
          <p:nvPr>
            <p:ph idx="1"/>
          </p:nvPr>
        </p:nvSpPr>
        <p:spPr/>
        <p:txBody>
          <a:bodyPr>
            <a:normAutofit/>
          </a:bodyPr>
          <a:lstStyle/>
          <a:p>
            <a:endParaRPr lang="pt-BR" dirty="0" smtClean="0">
              <a:latin typeface="Bookman Old Style" pitchFamily="18" charset="0"/>
            </a:endParaRPr>
          </a:p>
          <a:p>
            <a:r>
              <a:rPr lang="pt-BR" sz="2400" b="0" dirty="0" smtClean="0">
                <a:latin typeface="Bookman Old Style" pitchFamily="18" charset="0"/>
              </a:rPr>
              <a:t>Fica </a:t>
            </a:r>
            <a:r>
              <a:rPr lang="pt-BR" sz="2400" b="0" dirty="0">
                <a:latin typeface="Bookman Old Style" pitchFamily="18" charset="0"/>
              </a:rPr>
              <a:t>instituído o procedimento de Intenção de Registro de Preços - IRP, a ser operacionalizado por módulo do Sistema  SIASG, que deverá ser utilizado pelos órgãos e entidades integrantes do Sistema  SISG, para registro e divulgação dos itens a serem licitados </a:t>
            </a:r>
          </a:p>
          <a:p>
            <a:endParaRPr lang="pt-BR" dirty="0"/>
          </a:p>
        </p:txBody>
      </p:sp>
    </p:spTree>
    <p:extLst>
      <p:ext uri="{BB962C8B-B14F-4D97-AF65-F5344CB8AC3E}">
        <p14:creationId xmlns:p14="http://schemas.microsoft.com/office/powerpoint/2010/main" val="1987384042"/>
      </p:ext>
    </p:extLst>
  </p:cSld>
  <p:clrMapOvr>
    <a:masterClrMapping/>
  </p:clrMapOvr>
  <p:transition spd="slow">
    <p:push dir="u"/>
  </p:transition>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rgbClr val="FF0000"/>
                </a:solidFill>
                <a:latin typeface="Bookman Old Style" pitchFamily="18" charset="0"/>
              </a:rPr>
              <a:t>GOV. FEDERAL</a:t>
            </a:r>
            <a:endParaRPr lang="pt-BR" dirty="0"/>
          </a:p>
        </p:txBody>
      </p:sp>
      <p:sp>
        <p:nvSpPr>
          <p:cNvPr id="3" name="Espaço Reservado para Conteúdo 2"/>
          <p:cNvSpPr>
            <a:spLocks noGrp="1"/>
          </p:cNvSpPr>
          <p:nvPr>
            <p:ph idx="1"/>
          </p:nvPr>
        </p:nvSpPr>
        <p:spPr/>
        <p:txBody>
          <a:bodyPr>
            <a:noAutofit/>
          </a:bodyPr>
          <a:lstStyle/>
          <a:p>
            <a:r>
              <a:rPr lang="pt-BR" sz="2000" b="0" dirty="0" smtClean="0">
                <a:latin typeface="Bookman Old Style" pitchFamily="18" charset="0"/>
              </a:rPr>
              <a:t>§ </a:t>
            </a:r>
            <a:r>
              <a:rPr lang="pt-BR" sz="2000" b="0" dirty="0">
                <a:latin typeface="Bookman Old Style" pitchFamily="18" charset="0"/>
              </a:rPr>
              <a:t>1º  A divulgação da intenção de registro de preços poderá ser dispensada, de forma justificada pelo órgão gerenciador.   (Redação dada pelo Decreto nº 8.250, de 2.014</a:t>
            </a:r>
            <a:r>
              <a:rPr lang="pt-BR" sz="2000" b="0" dirty="0" smtClean="0">
                <a:latin typeface="Bookman Old Style" pitchFamily="18" charset="0"/>
              </a:rPr>
              <a:t>);</a:t>
            </a:r>
          </a:p>
          <a:p>
            <a:endParaRPr lang="pt-BR" sz="2000" b="0" dirty="0">
              <a:latin typeface="Bookman Old Style" pitchFamily="18" charset="0"/>
            </a:endParaRPr>
          </a:p>
          <a:p>
            <a:r>
              <a:rPr lang="pt-BR" sz="2000" b="0" dirty="0">
                <a:latin typeface="Bookman Old Style" pitchFamily="18" charset="0"/>
              </a:rPr>
              <a:t>§ 1º-A  O prazo para que outros órgãos e entidades manifestem interesse em participar de IRP será de oito dias úteis, no mínimo, contado da data de divulgação da IRP no Portal de Compras do Governo federal</a:t>
            </a:r>
            <a:r>
              <a:rPr lang="pt-BR" sz="2000" b="0" dirty="0" smtClean="0">
                <a:latin typeface="Bookman Old Style" pitchFamily="18" charset="0"/>
              </a:rPr>
              <a:t>. (DEC 9.488/18)</a:t>
            </a:r>
            <a:endParaRPr lang="pt-BR" sz="2000" b="0" dirty="0">
              <a:latin typeface="Bookman Old Style" pitchFamily="18" charset="0"/>
            </a:endParaRPr>
          </a:p>
          <a:p>
            <a:endParaRPr lang="pt-BR" sz="2000" b="0" dirty="0">
              <a:latin typeface="Bookman Old Style" pitchFamily="18" charset="0"/>
            </a:endParaRPr>
          </a:p>
          <a:p>
            <a:r>
              <a:rPr lang="pt-BR" sz="2000" b="0" dirty="0">
                <a:latin typeface="Bookman Old Style" pitchFamily="18" charset="0"/>
              </a:rPr>
              <a:t>§ 2º  O Ministério do Planejamento, orçamento e Gestão editará norma complementar para regulamentar o disposto neste artigo</a:t>
            </a:r>
            <a:r>
              <a:rPr lang="pt-BR" sz="2000" b="0" dirty="0" smtClean="0">
                <a:latin typeface="Bookman Old Style" pitchFamily="18" charset="0"/>
              </a:rPr>
              <a:t>.</a:t>
            </a:r>
            <a:r>
              <a:rPr lang="pt-BR" sz="2000" dirty="0">
                <a:solidFill>
                  <a:srgbClr val="FF0000"/>
                </a:solidFill>
                <a:latin typeface="Bookman Old Style" pitchFamily="18" charset="0"/>
              </a:rPr>
              <a:t> </a:t>
            </a:r>
            <a:endParaRPr lang="pt-BR" sz="2000" b="0" dirty="0">
              <a:latin typeface="Bookman Old Style" pitchFamily="18" charset="0"/>
            </a:endParaRPr>
          </a:p>
        </p:txBody>
      </p:sp>
    </p:spTree>
    <p:extLst>
      <p:ext uri="{BB962C8B-B14F-4D97-AF65-F5344CB8AC3E}">
        <p14:creationId xmlns:p14="http://schemas.microsoft.com/office/powerpoint/2010/main" val="14066747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FF0000"/>
                </a:solidFill>
                <a:latin typeface="Bookman Old Style" pitchFamily="18" charset="0"/>
              </a:rPr>
              <a:t>GOV. FEDERAL</a:t>
            </a:r>
            <a:r>
              <a:rPr lang="pt-BR" b="1" dirty="0"/>
              <a:t/>
            </a:r>
            <a:br>
              <a:rPr lang="pt-BR" b="1" dirty="0"/>
            </a:br>
            <a:endParaRPr lang="pt-BR" b="1" dirty="0"/>
          </a:p>
        </p:txBody>
      </p:sp>
      <p:sp>
        <p:nvSpPr>
          <p:cNvPr id="3" name="Espaço Reservado para Conteúdo 2"/>
          <p:cNvSpPr>
            <a:spLocks noGrp="1"/>
          </p:cNvSpPr>
          <p:nvPr>
            <p:ph idx="1"/>
          </p:nvPr>
        </p:nvSpPr>
        <p:spPr>
          <a:xfrm>
            <a:off x="755576" y="1052736"/>
            <a:ext cx="7520940" cy="3579849"/>
          </a:xfrm>
        </p:spPr>
        <p:txBody>
          <a:bodyPr>
            <a:normAutofit/>
          </a:bodyPr>
          <a:lstStyle/>
          <a:p>
            <a:r>
              <a:rPr lang="pt-BR" sz="2400" b="0" dirty="0">
                <a:latin typeface="Bookman Old Style" pitchFamily="18" charset="0"/>
              </a:rPr>
              <a:t>§ 3º Caberá ao órgão gerenciador da Intenção de Registro de Preços - IRP:    (Incluído pelo Decreto nº 8.250, de 2.014) </a:t>
            </a:r>
            <a:endParaRPr lang="pt-BR" sz="2400" b="0" dirty="0" smtClean="0">
              <a:latin typeface="Bookman Old Style" pitchFamily="18" charset="0"/>
            </a:endParaRPr>
          </a:p>
          <a:p>
            <a:pPr marL="0" indent="0">
              <a:buNone/>
            </a:pPr>
            <a:endParaRPr lang="pt-BR" sz="2400" b="0" dirty="0">
              <a:latin typeface="Bookman Old Style" pitchFamily="18" charset="0"/>
            </a:endParaRPr>
          </a:p>
          <a:p>
            <a:r>
              <a:rPr lang="pt-BR" sz="2400" b="0" dirty="0">
                <a:latin typeface="Bookman Old Style" pitchFamily="18" charset="0"/>
              </a:rPr>
              <a:t>I - estabelecer, quando for o caso, o número máximo de participantes na IRP em conformidade com sua capacidade de </a:t>
            </a:r>
            <a:r>
              <a:rPr lang="pt-BR" sz="2400" b="0" dirty="0" smtClean="0">
                <a:latin typeface="Bookman Old Style" pitchFamily="18" charset="0"/>
              </a:rPr>
              <a:t>gerenciamento; </a:t>
            </a:r>
            <a:endParaRPr lang="pt-BR" sz="2400" b="0" dirty="0"/>
          </a:p>
        </p:txBody>
      </p:sp>
    </p:spTree>
    <p:extLst>
      <p:ext uri="{BB962C8B-B14F-4D97-AF65-F5344CB8AC3E}">
        <p14:creationId xmlns:p14="http://schemas.microsoft.com/office/powerpoint/2010/main" val="651675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FF0000"/>
                </a:solidFill>
                <a:latin typeface="Bookman Old Style" pitchFamily="18" charset="0"/>
              </a:rPr>
              <a:t>GOV. FEDERAL</a:t>
            </a:r>
            <a:r>
              <a:rPr lang="pt-BR" b="1" dirty="0"/>
              <a:t/>
            </a:r>
            <a:br>
              <a:rPr lang="pt-BR" b="1" dirty="0"/>
            </a:br>
            <a:endParaRPr lang="pt-BR" b="1"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II </a:t>
            </a:r>
            <a:r>
              <a:rPr lang="pt-BR" sz="2400" b="0" dirty="0">
                <a:latin typeface="Bookman Old Style" pitchFamily="18" charset="0"/>
              </a:rPr>
              <a:t>- aceitar ou recusar, justificadamente, os quantitativos considerados ínfimos ou a inclusão de novos itens; e   </a:t>
            </a:r>
            <a:r>
              <a:rPr lang="pt-BR" sz="2400" b="0" dirty="0" smtClean="0">
                <a:latin typeface="Bookman Old Style" pitchFamily="18" charset="0"/>
              </a:rPr>
              <a:t> </a:t>
            </a:r>
          </a:p>
          <a:p>
            <a:endParaRPr lang="pt-BR" sz="2400" b="0" dirty="0">
              <a:latin typeface="Bookman Old Style" pitchFamily="18" charset="0"/>
            </a:endParaRPr>
          </a:p>
          <a:p>
            <a:r>
              <a:rPr lang="pt-BR" sz="2400" b="0" dirty="0">
                <a:latin typeface="Bookman Old Style" pitchFamily="18" charset="0"/>
              </a:rPr>
              <a:t>III - deliberar quanto à inclusão posterior de participantes que não manifestaram interesse durante o período de divulgação da IRP. </a:t>
            </a:r>
            <a:endParaRPr lang="pt-BR" sz="2400" b="0" dirty="0"/>
          </a:p>
        </p:txBody>
      </p:sp>
    </p:spTree>
    <p:extLst>
      <p:ext uri="{BB962C8B-B14F-4D97-AF65-F5344CB8AC3E}">
        <p14:creationId xmlns:p14="http://schemas.microsoft.com/office/powerpoint/2010/main" val="14818915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FF0000"/>
                </a:solidFill>
                <a:latin typeface="Bookman Old Style" pitchFamily="18" charset="0"/>
              </a:rPr>
              <a:t>GOV. FEDERAL</a:t>
            </a:r>
            <a:r>
              <a:rPr lang="pt-BR" b="1" dirty="0"/>
              <a:t/>
            </a:r>
            <a:br>
              <a:rPr lang="pt-BR" b="1" dirty="0"/>
            </a:br>
            <a:endParaRPr lang="pt-BR" b="1" dirty="0"/>
          </a:p>
        </p:txBody>
      </p:sp>
      <p:sp>
        <p:nvSpPr>
          <p:cNvPr id="3" name="Espaço Reservado para Conteúdo 2"/>
          <p:cNvSpPr>
            <a:spLocks noGrp="1"/>
          </p:cNvSpPr>
          <p:nvPr>
            <p:ph idx="1"/>
          </p:nvPr>
        </p:nvSpPr>
        <p:spPr/>
        <p:txBody>
          <a:bodyPr>
            <a:normAutofit fontScale="92500" lnSpcReduction="10000"/>
          </a:bodyPr>
          <a:lstStyle/>
          <a:p>
            <a:r>
              <a:rPr lang="pt-BR" sz="2000" b="0" dirty="0">
                <a:latin typeface="Bookman Old Style" pitchFamily="18" charset="0"/>
              </a:rPr>
              <a:t>§ 4º Os procedimentos constantes dos incisos II e III do § 3º serão efetivados antes da elaboração do edital e de seus </a:t>
            </a:r>
            <a:r>
              <a:rPr lang="pt-BR" sz="2000" b="0" dirty="0" smtClean="0">
                <a:latin typeface="Bookman Old Style" pitchFamily="18" charset="0"/>
              </a:rPr>
              <a:t>anexos;</a:t>
            </a:r>
            <a:endParaRPr lang="pt-BR" sz="2000" b="0" dirty="0">
              <a:latin typeface="Bookman Old Style" pitchFamily="18" charset="0"/>
            </a:endParaRPr>
          </a:p>
          <a:p>
            <a:r>
              <a:rPr lang="pt-BR" sz="2000" b="0" dirty="0" smtClean="0">
                <a:latin typeface="Bookman Old Style" pitchFamily="18" charset="0"/>
              </a:rPr>
              <a:t>§ </a:t>
            </a:r>
            <a:r>
              <a:rPr lang="pt-BR" sz="2000" b="0" dirty="0">
                <a:latin typeface="Bookman Old Style" pitchFamily="18" charset="0"/>
              </a:rPr>
              <a:t>5º Para receber informações a respeito das </a:t>
            </a:r>
            <a:r>
              <a:rPr lang="pt-BR" sz="2000" b="0" dirty="0" err="1">
                <a:latin typeface="Bookman Old Style" pitchFamily="18" charset="0"/>
              </a:rPr>
              <a:t>IRPs</a:t>
            </a:r>
            <a:r>
              <a:rPr lang="pt-BR" sz="2000" b="0" dirty="0">
                <a:latin typeface="Bookman Old Style" pitchFamily="18" charset="0"/>
              </a:rPr>
              <a:t> disponíveis no Portal de Compras do Governo Federal, os órgãos e entidades integrantes do SISG se cadastrarão no módulo IRP e inserirão a linha de fornecimento e de serviços de seu </a:t>
            </a:r>
            <a:r>
              <a:rPr lang="pt-BR" sz="2000" b="0" dirty="0" smtClean="0">
                <a:latin typeface="Bookman Old Style" pitchFamily="18" charset="0"/>
              </a:rPr>
              <a:t>interesse;</a:t>
            </a:r>
          </a:p>
          <a:p>
            <a:r>
              <a:rPr lang="pt-BR" sz="2000" b="0" dirty="0">
                <a:latin typeface="Bookman Old Style" pitchFamily="18" charset="0"/>
              </a:rPr>
              <a:t>§ 6º É facultado aos órgãos e entidades integrantes do SISG, antes de iniciar um processo licitatório, consultar as </a:t>
            </a:r>
            <a:r>
              <a:rPr lang="pt-BR" sz="2000" b="0" dirty="0" err="1">
                <a:latin typeface="Bookman Old Style" pitchFamily="18" charset="0"/>
              </a:rPr>
              <a:t>IRPs</a:t>
            </a:r>
            <a:r>
              <a:rPr lang="pt-BR" sz="2000" b="0" dirty="0">
                <a:latin typeface="Bookman Old Style" pitchFamily="18" charset="0"/>
              </a:rPr>
              <a:t> em andamento e deliberar a respeito da conveniência de sua participação. </a:t>
            </a:r>
          </a:p>
          <a:p>
            <a:endParaRPr lang="pt-BR" dirty="0">
              <a:latin typeface="Bookman Old Style" pitchFamily="18" charset="0"/>
            </a:endParaRPr>
          </a:p>
          <a:p>
            <a:endParaRPr lang="pt-BR" dirty="0"/>
          </a:p>
        </p:txBody>
      </p:sp>
    </p:spTree>
    <p:extLst>
      <p:ext uri="{BB962C8B-B14F-4D97-AF65-F5344CB8AC3E}">
        <p14:creationId xmlns:p14="http://schemas.microsoft.com/office/powerpoint/2010/main" val="3332296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800" dirty="0"/>
              <a:t>Art. 5º - Compete ao Órgão Gerenciador </a:t>
            </a: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a prática de todos os atos de controle e administração do SRP</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 Registrar IRP no Portal do </a:t>
            </a:r>
            <a:r>
              <a:rPr lang="pt-BR" sz="2400" dirty="0">
                <a:solidFill>
                  <a:srgbClr val="FF0000"/>
                </a:solidFill>
                <a:latin typeface="Bookman Old Style" pitchFamily="18" charset="0"/>
              </a:rPr>
              <a:t>Gov. Fed</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II- consolidar informações relativas à </a:t>
            </a:r>
            <a:endParaRPr lang="pt-BR" sz="2400" b="0" dirty="0" smtClean="0">
              <a:latin typeface="Bookman Old Style" pitchFamily="18" charset="0"/>
            </a:endParaRPr>
          </a:p>
          <a:p>
            <a:r>
              <a:rPr lang="pt-BR" sz="2400" b="0" dirty="0" smtClean="0">
                <a:latin typeface="Bookman Old Style" pitchFamily="18" charset="0"/>
              </a:rPr>
              <a:t>estimativa </a:t>
            </a:r>
            <a:r>
              <a:rPr lang="pt-BR" sz="2400" b="0" dirty="0">
                <a:latin typeface="Bookman Old Style" pitchFamily="18" charset="0"/>
              </a:rPr>
              <a:t>individual e total de consumo, </a:t>
            </a:r>
            <a:r>
              <a:rPr lang="pt-BR" sz="2400" b="0" dirty="0" smtClean="0">
                <a:latin typeface="Bookman Old Style" pitchFamily="18" charset="0"/>
              </a:rPr>
              <a:t>Termo de Referencia;</a:t>
            </a:r>
            <a:endParaRPr lang="pt-BR" sz="2400" b="0" dirty="0">
              <a:latin typeface="Bookman Old Style" pitchFamily="18" charset="0"/>
            </a:endParaRPr>
          </a:p>
          <a:p>
            <a:endParaRPr lang="pt-BR" sz="2400" b="0" dirty="0"/>
          </a:p>
        </p:txBody>
      </p:sp>
    </p:spTree>
    <p:extLst>
      <p:ext uri="{BB962C8B-B14F-4D97-AF65-F5344CB8AC3E}">
        <p14:creationId xmlns:p14="http://schemas.microsoft.com/office/powerpoint/2010/main" val="33294832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III- Instrução Processual</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IV - realizar pesquisa de mercado para identificação do valor estimado da licitação e, consolidar os dados das pesquisas de mercado realizadas pelos órgãos e entidades participantes, inclusive nas hipóteses previstas nos §§ 2º e 3º do art. 6º deste Decreto;  </a:t>
            </a:r>
            <a:endParaRPr lang="pt-BR" sz="2400" b="0" dirty="0"/>
          </a:p>
        </p:txBody>
      </p:sp>
    </p:spTree>
    <p:extLst>
      <p:ext uri="{BB962C8B-B14F-4D97-AF65-F5344CB8AC3E}">
        <p14:creationId xmlns:p14="http://schemas.microsoft.com/office/powerpoint/2010/main" val="2151516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r>
              <a:rPr lang="pt-BR" sz="2400" b="0" dirty="0">
                <a:latin typeface="Bookman Old Style" pitchFamily="18" charset="0"/>
              </a:rPr>
              <a:t>Autorização da autoridade competente para a abertura do procedimento licitatório; </a:t>
            </a:r>
            <a:endParaRPr lang="pt-BR" sz="2400" b="0" dirty="0" smtClean="0">
              <a:latin typeface="Bookman Old Style" pitchFamily="18" charset="0"/>
            </a:endParaRPr>
          </a:p>
          <a:p>
            <a:pPr lvl="0"/>
            <a:endParaRPr lang="pt-BR" sz="2400" b="0" dirty="0">
              <a:latin typeface="Bookman Old Style" pitchFamily="18" charset="0"/>
            </a:endParaRPr>
          </a:p>
          <a:p>
            <a:pPr lvl="0"/>
            <a:r>
              <a:rPr lang="pt-BR" sz="2400" b="0" dirty="0">
                <a:latin typeface="Bookman Old Style" pitchFamily="18" charset="0"/>
              </a:rPr>
              <a:t>Ato de designação da Comissão de Licitação ou do pregoeiro e da respectiva equipe de apoio; </a:t>
            </a:r>
            <a:endParaRPr lang="pt-BR" sz="2400" b="0" dirty="0" smtClean="0">
              <a:latin typeface="Bookman Old Style" pitchFamily="18" charset="0"/>
            </a:endParaRPr>
          </a:p>
          <a:p>
            <a:pPr lvl="0"/>
            <a:endParaRPr lang="pt-BR" sz="2400" b="0" dirty="0">
              <a:latin typeface="Bookman Old Style" pitchFamily="18" charset="0"/>
            </a:endParaRPr>
          </a:p>
          <a:p>
            <a:pPr lvl="0" algn="just"/>
            <a:r>
              <a:rPr lang="pt-BR" sz="2400" b="0" dirty="0">
                <a:latin typeface="Bookman Old Style" pitchFamily="18" charset="0"/>
              </a:rPr>
              <a:t>Pareceres técnicos necessários à </a:t>
            </a:r>
            <a:r>
              <a:rPr lang="pt-BR" sz="2400" b="0" dirty="0" smtClean="0">
                <a:latin typeface="Bookman Old Style" pitchFamily="18" charset="0"/>
              </a:rPr>
              <a:t>complementação </a:t>
            </a:r>
            <a:r>
              <a:rPr lang="pt-BR" sz="2400" b="0" dirty="0">
                <a:latin typeface="Bookman Old Style" pitchFamily="18" charset="0"/>
              </a:rPr>
              <a:t>da fase interna; </a:t>
            </a:r>
          </a:p>
          <a:p>
            <a:endParaRPr lang="pt-BR" sz="2400" b="0" dirty="0"/>
          </a:p>
        </p:txBody>
      </p:sp>
    </p:spTree>
    <p:extLst>
      <p:ext uri="{BB962C8B-B14F-4D97-AF65-F5344CB8AC3E}">
        <p14:creationId xmlns:p14="http://schemas.microsoft.com/office/powerpoint/2010/main" val="23144756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b="0" dirty="0">
                <a:latin typeface="Bookman Old Style" pitchFamily="18" charset="0"/>
              </a:rPr>
              <a:t>V - confirmar junto aos órgãos participantes a sua concordância com o objeto a ser licitado, inclusive quanto aos quantitativos e termo de referência ou projeto básico</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VI- Realizar a Licitação</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VII- Gerenciar a Ata Reg. Preços;</a:t>
            </a:r>
          </a:p>
          <a:p>
            <a:endParaRPr lang="pt-BR" dirty="0"/>
          </a:p>
        </p:txBody>
      </p:sp>
    </p:spTree>
    <p:extLst>
      <p:ext uri="{BB962C8B-B14F-4D97-AF65-F5344CB8AC3E}">
        <p14:creationId xmlns:p14="http://schemas.microsoft.com/office/powerpoint/2010/main" val="25994141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b="0" dirty="0">
                <a:latin typeface="Bookman Old Style" pitchFamily="18" charset="0"/>
              </a:rPr>
              <a:t>VIII- conduzir eventuais negociações dos preços registrados</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IX- Aplicar as penalidades por infrações na licitação (Ampla defesa</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X- Aplicar as penalidades por descumprimento da Ata ou do Contrato (Ampla defesa). </a:t>
            </a:r>
          </a:p>
          <a:p>
            <a:endParaRPr lang="pt-BR" dirty="0"/>
          </a:p>
        </p:txBody>
      </p:sp>
    </p:spTree>
    <p:extLst>
      <p:ext uri="{BB962C8B-B14F-4D97-AF65-F5344CB8AC3E}">
        <p14:creationId xmlns:p14="http://schemas.microsoft.com/office/powerpoint/2010/main" val="6071084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latin typeface="Bookman Old Style" pitchFamily="18" charset="0"/>
              </a:rPr>
              <a:t>XI - autorizar, excepcional e justificadamente, a prorrogação do prazo previsto no § 6º do art. 22 deste Decreto, respeitado o prazo de vigência da ata, quando solicitada pelo órgão não participante.   </a:t>
            </a:r>
            <a:r>
              <a:rPr lang="pt-BR" sz="2400" b="0" dirty="0" smtClean="0">
                <a:latin typeface="Bookman Old Style" pitchFamily="18" charset="0"/>
              </a:rPr>
              <a:t>(</a:t>
            </a:r>
            <a:r>
              <a:rPr lang="pt-BR" sz="2400" b="0" dirty="0">
                <a:latin typeface="Bookman Old Style" pitchFamily="18" charset="0"/>
              </a:rPr>
              <a:t>Obs.: é aquele prazo para </a:t>
            </a:r>
            <a:r>
              <a:rPr lang="pt-BR" sz="2400" b="0" dirty="0" smtClean="0">
                <a:latin typeface="Bookman Old Style" pitchFamily="18" charset="0"/>
              </a:rPr>
              <a:t>o Carona - aquisição </a:t>
            </a:r>
            <a:r>
              <a:rPr lang="pt-BR" sz="2400" b="0" dirty="0">
                <a:latin typeface="Bookman Old Style" pitchFamily="18" charset="0"/>
              </a:rPr>
              <a:t>ou contratação de até 90 dias). </a:t>
            </a:r>
            <a:endParaRPr lang="pt-BR" sz="2400" b="0" dirty="0" smtClean="0">
              <a:latin typeface="Bookman Old Style" pitchFamily="18" charset="0"/>
            </a:endParaRPr>
          </a:p>
          <a:p>
            <a:endParaRPr lang="pt-BR" sz="2400" b="0" dirty="0">
              <a:latin typeface="Bookman Old Style" pitchFamily="18" charset="0"/>
            </a:endParaRPr>
          </a:p>
          <a:p>
            <a:r>
              <a:rPr lang="pt-BR" sz="2400" b="0" dirty="0">
                <a:latin typeface="Bookman Old Style" pitchFamily="18" charset="0"/>
              </a:rPr>
              <a:t>§ 1º  A ata de registro de preços, disponibilizada no Portal de Compras do Governo federal, poderá ser assinada por certificação digital.</a:t>
            </a:r>
          </a:p>
          <a:p>
            <a:endParaRPr lang="pt-BR" dirty="0"/>
          </a:p>
        </p:txBody>
      </p:sp>
    </p:spTree>
    <p:extLst>
      <p:ext uri="{BB962C8B-B14F-4D97-AF65-F5344CB8AC3E}">
        <p14:creationId xmlns:p14="http://schemas.microsoft.com/office/powerpoint/2010/main" val="31913947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endParaRPr lang="pt-BR" dirty="0">
              <a:latin typeface="Bookman Old Style" pitchFamily="18" charset="0"/>
            </a:endParaRPr>
          </a:p>
          <a:p>
            <a:endParaRPr lang="pt-BR" dirty="0" smtClean="0">
              <a:latin typeface="Bookman Old Style" pitchFamily="18" charset="0"/>
            </a:endParaRPr>
          </a:p>
          <a:p>
            <a:r>
              <a:rPr lang="pt-BR" sz="2400" b="0" dirty="0" smtClean="0">
                <a:latin typeface="Bookman Old Style" pitchFamily="18" charset="0"/>
              </a:rPr>
              <a:t>§ </a:t>
            </a:r>
            <a:r>
              <a:rPr lang="pt-BR" sz="2400" b="0" dirty="0">
                <a:latin typeface="Bookman Old Style" pitchFamily="18" charset="0"/>
              </a:rPr>
              <a:t>2º  O órgão gerenciador poderá solicitar auxílio técnico aos órgãos participantes para execução das atividades previstas nos incisos III, IV e VI do caput.</a:t>
            </a:r>
          </a:p>
          <a:p>
            <a:endParaRPr lang="pt-BR" dirty="0"/>
          </a:p>
        </p:txBody>
      </p:sp>
    </p:spTree>
    <p:extLst>
      <p:ext uri="{BB962C8B-B14F-4D97-AF65-F5344CB8AC3E}">
        <p14:creationId xmlns:p14="http://schemas.microsoft.com/office/powerpoint/2010/main" val="1673195287"/>
      </p:ext>
    </p:extLst>
  </p:cSld>
  <p:clrMapOvr>
    <a:masterClrMapping/>
  </p:clrMapOvr>
  <p:transition spd="slow">
    <p:pull/>
  </p:transition>
  <p:timing>
    <p:tnLst>
      <p:par>
        <p:cTn id="1" dur="indefinite" restart="never" nodeType="tmRoot"/>
      </p:par>
    </p:tnLst>
  </p:timing>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Art. 6º. - Caberá ao </a:t>
            </a:r>
            <a:r>
              <a:rPr lang="pt-BR" dirty="0" smtClean="0"/>
              <a:t>Órgão Participante</a:t>
            </a:r>
            <a:endParaRPr lang="pt-BR" dirty="0"/>
          </a:p>
        </p:txBody>
      </p:sp>
      <p:sp>
        <p:nvSpPr>
          <p:cNvPr id="3" name="Espaço Reservado para Conteúdo 2"/>
          <p:cNvSpPr>
            <a:spLocks noGrp="1"/>
          </p:cNvSpPr>
          <p:nvPr>
            <p:ph idx="1"/>
          </p:nvPr>
        </p:nvSpPr>
        <p:spPr/>
        <p:txBody>
          <a:bodyPr>
            <a:noAutofit/>
          </a:bodyPr>
          <a:lstStyle/>
          <a:p>
            <a:pPr algn="just"/>
            <a:r>
              <a:rPr lang="pt-BR" sz="2400" b="0" dirty="0">
                <a:latin typeface="Bookman Old Style" pitchFamily="18" charset="0"/>
              </a:rPr>
              <a:t>será responsável pela manifestação de interesse em participar do SRP, providenciando o encaminhamento ao </a:t>
            </a:r>
            <a:r>
              <a:rPr lang="pt-BR" sz="2400" b="0" dirty="0" smtClean="0">
                <a:latin typeface="Bookman Old Style" pitchFamily="18" charset="0"/>
              </a:rPr>
              <a:t>Órgão Gerenciador </a:t>
            </a:r>
            <a:r>
              <a:rPr lang="pt-BR" sz="2400" b="0" dirty="0">
                <a:latin typeface="Bookman Old Style" pitchFamily="18" charset="0"/>
              </a:rPr>
              <a:t>de sua estimativa de consumo, local de entrega e, quando couber, cronograma de contratação e respectivas especificações ou </a:t>
            </a:r>
            <a:r>
              <a:rPr lang="pt-BR" sz="2400" b="0" dirty="0" smtClean="0">
                <a:latin typeface="Bookman Old Style" pitchFamily="18" charset="0"/>
              </a:rPr>
              <a:t>Termo de Referência ou </a:t>
            </a:r>
            <a:r>
              <a:rPr lang="pt-BR" sz="2400" b="0" dirty="0">
                <a:latin typeface="Bookman Old Style" pitchFamily="18" charset="0"/>
              </a:rPr>
              <a:t>projeto básico </a:t>
            </a:r>
            <a:endParaRPr lang="pt-BR" sz="2400" b="0" dirty="0" smtClean="0">
              <a:latin typeface="Bookman Old Style" pitchFamily="18" charset="0"/>
            </a:endParaRPr>
          </a:p>
          <a:p>
            <a:endParaRPr lang="pt-BR" sz="2400" b="0" dirty="0">
              <a:latin typeface="Bookman Old Style" pitchFamily="18" charset="0"/>
            </a:endParaRPr>
          </a:p>
          <a:p>
            <a:pPr algn="just"/>
            <a:r>
              <a:rPr lang="pt-BR" sz="2400" b="0" dirty="0">
                <a:latin typeface="Bookman Old Style" pitchFamily="18" charset="0"/>
              </a:rPr>
              <a:t>I - garantir que os atos relativos a sua inclusão no registro de preços estejam formalizados e aprovados pela autoridade competente;</a:t>
            </a:r>
          </a:p>
          <a:p>
            <a:endParaRPr lang="pt-BR" sz="2400" b="0" dirty="0"/>
          </a:p>
        </p:txBody>
      </p:sp>
    </p:spTree>
    <p:extLst>
      <p:ext uri="{BB962C8B-B14F-4D97-AF65-F5344CB8AC3E}">
        <p14:creationId xmlns:p14="http://schemas.microsoft.com/office/powerpoint/2010/main" val="10013003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a:latin typeface="Bookman Old Style" pitchFamily="18" charset="0"/>
              </a:rPr>
              <a:t>II - manifestar, junto ao </a:t>
            </a:r>
            <a:r>
              <a:rPr lang="pt-BR" sz="2400" b="0" dirty="0" smtClean="0">
                <a:latin typeface="Bookman Old Style" pitchFamily="18" charset="0"/>
              </a:rPr>
              <a:t>Órgão Gerenciador, </a:t>
            </a:r>
            <a:r>
              <a:rPr lang="pt-BR" sz="2400" b="0" dirty="0">
                <a:latin typeface="Bookman Old Style" pitchFamily="18" charset="0"/>
              </a:rPr>
              <a:t>mediante a utilização da </a:t>
            </a:r>
            <a:r>
              <a:rPr lang="pt-BR" sz="2400" b="0" dirty="0" smtClean="0">
                <a:latin typeface="Bookman Old Style" pitchFamily="18" charset="0"/>
              </a:rPr>
              <a:t>IRP (</a:t>
            </a:r>
            <a:r>
              <a:rPr lang="pt-BR" sz="2400" dirty="0">
                <a:solidFill>
                  <a:srgbClr val="FF0000"/>
                </a:solidFill>
                <a:latin typeface="Bookman Old Style" pitchFamily="18" charset="0"/>
              </a:rPr>
              <a:t>GOV. </a:t>
            </a:r>
            <a:r>
              <a:rPr lang="pt-BR" sz="2400" dirty="0" smtClean="0">
                <a:solidFill>
                  <a:srgbClr val="FF0000"/>
                </a:solidFill>
                <a:latin typeface="Bookman Old Style" pitchFamily="18" charset="0"/>
              </a:rPr>
              <a:t>FEDERAL</a:t>
            </a:r>
            <a:r>
              <a:rPr lang="pt-BR" sz="2400" b="0" dirty="0" smtClean="0">
                <a:latin typeface="Bookman Old Style" pitchFamily="18" charset="0"/>
              </a:rPr>
              <a:t>), </a:t>
            </a:r>
            <a:r>
              <a:rPr lang="pt-BR" sz="2400" b="0" dirty="0">
                <a:latin typeface="Bookman Old Style" pitchFamily="18" charset="0"/>
              </a:rPr>
              <a:t>sua concordância com o objeto a ser licitado, antes da realização do procedimento licitatório; </a:t>
            </a:r>
            <a:endParaRPr lang="pt-BR" sz="2400" b="0" dirty="0" smtClean="0">
              <a:latin typeface="Bookman Old Style" pitchFamily="18" charset="0"/>
            </a:endParaRPr>
          </a:p>
          <a:p>
            <a:endParaRPr lang="pt-BR" sz="2400" b="0" dirty="0">
              <a:latin typeface="Bookman Old Style" pitchFamily="18" charset="0"/>
            </a:endParaRPr>
          </a:p>
          <a:p>
            <a:r>
              <a:rPr lang="pt-BR" sz="2400" b="0" dirty="0">
                <a:latin typeface="Bookman Old Style" pitchFamily="18" charset="0"/>
              </a:rPr>
              <a:t>III - tomar conhecimento da ata RP, inclusive de eventuais alterações, para o correto cumprimento de suas disposições.</a:t>
            </a:r>
          </a:p>
          <a:p>
            <a:endParaRPr lang="pt-BR" sz="2400" b="0" dirty="0"/>
          </a:p>
        </p:txBody>
      </p:sp>
    </p:spTree>
    <p:extLst>
      <p:ext uri="{BB962C8B-B14F-4D97-AF65-F5344CB8AC3E}">
        <p14:creationId xmlns:p14="http://schemas.microsoft.com/office/powerpoint/2010/main" val="8547785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r>
              <a:rPr lang="pt-BR" sz="2400" b="0" dirty="0">
                <a:latin typeface="Bookman Old Style" pitchFamily="18" charset="0"/>
              </a:rPr>
              <a:t>§ 1º  Cabe ao órgão participante aplicar, garantida a ampla defesa e o contraditório, as penalidades decorrentes do descumprimento do pactuado na ata de registro de preços ou do descumprimento das obrigações contratuais, em relação às suas próprias contratações, informando as ocorrências ao órgão </a:t>
            </a:r>
            <a:r>
              <a:rPr lang="pt-BR" sz="2400" b="0" dirty="0" smtClean="0">
                <a:latin typeface="Bookman Old Style" pitchFamily="18" charset="0"/>
              </a:rPr>
              <a:t>gerenciador</a:t>
            </a:r>
            <a:r>
              <a:rPr lang="pt-BR" sz="2400" b="0" dirty="0">
                <a:latin typeface="Bookman Old Style" pitchFamily="18" charset="0"/>
              </a:rPr>
              <a:t>;</a:t>
            </a:r>
            <a:r>
              <a:rPr lang="pt-BR" sz="2400" b="0" dirty="0" smtClean="0">
                <a:latin typeface="Bookman Old Style" pitchFamily="18" charset="0"/>
              </a:rPr>
              <a:t> </a:t>
            </a:r>
            <a:endParaRPr lang="pt-BR" sz="2400" b="0" dirty="0">
              <a:latin typeface="Bookman Old Style" pitchFamily="18" charset="0"/>
            </a:endParaRPr>
          </a:p>
          <a:p>
            <a:r>
              <a:rPr lang="pt-BR" sz="2400" b="0" dirty="0">
                <a:latin typeface="Bookman Old Style" pitchFamily="18" charset="0"/>
              </a:rPr>
              <a:t>§ 2º  No caso de compra nacional, o órgão gerenciador promoverá a divulgação da ação, a pesquisa de mercado e a consolidação da demanda dos órgãos e entidades da administração direta e indireta da União, dos Estados, do Distrito Federal e dos </a:t>
            </a:r>
            <a:r>
              <a:rPr lang="pt-BR" sz="2400" b="0" dirty="0" smtClean="0">
                <a:latin typeface="Bookman Old Style" pitchFamily="18" charset="0"/>
              </a:rPr>
              <a:t>Municípios; </a:t>
            </a:r>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38915380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solidFill>
                  <a:srgbClr val="FF0000"/>
                </a:solidFill>
                <a:latin typeface="Bookman Old Style" pitchFamily="18" charset="0"/>
              </a:rPr>
              <a:t>GOV. FEDERAL</a:t>
            </a: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10000"/>
          </a:bodyPr>
          <a:lstStyle/>
          <a:p>
            <a:r>
              <a:rPr lang="pt-BR" sz="2000" b="0" dirty="0">
                <a:latin typeface="Bookman Old Style" pitchFamily="18" charset="0"/>
              </a:rPr>
              <a:t>§ 3º  Na hipótese prevista no § 2º, comprovada a </a:t>
            </a:r>
            <a:r>
              <a:rPr lang="pt-BR" sz="2000" b="0" dirty="0" err="1">
                <a:latin typeface="Bookman Old Style" pitchFamily="18" charset="0"/>
              </a:rPr>
              <a:t>vantajosidade</a:t>
            </a:r>
            <a:r>
              <a:rPr lang="pt-BR" sz="2000" b="0" dirty="0">
                <a:latin typeface="Bookman Old Style" pitchFamily="18" charset="0"/>
              </a:rPr>
              <a:t>, fica facultado aos órgãos ou entidades participantes de compra nacional a execução da ata de registro de preços vinculada ao programa ou projeto </a:t>
            </a:r>
            <a:r>
              <a:rPr lang="pt-BR" sz="2000" b="0" dirty="0" smtClean="0">
                <a:latin typeface="Bookman Old Style" pitchFamily="18" charset="0"/>
              </a:rPr>
              <a:t>federal;</a:t>
            </a:r>
          </a:p>
          <a:p>
            <a:pPr marL="0" indent="0">
              <a:buNone/>
            </a:pPr>
            <a:r>
              <a:rPr lang="pt-BR" sz="2000" b="0" dirty="0" smtClean="0">
                <a:latin typeface="Bookman Old Style" pitchFamily="18" charset="0"/>
              </a:rPr>
              <a:t> </a:t>
            </a:r>
            <a:endParaRPr lang="pt-BR" sz="2000" b="0" dirty="0">
              <a:latin typeface="Bookman Old Style" pitchFamily="18" charset="0"/>
            </a:endParaRPr>
          </a:p>
          <a:p>
            <a:r>
              <a:rPr lang="pt-BR" sz="2000" b="0" dirty="0" smtClean="0">
                <a:latin typeface="Bookman Old Style" pitchFamily="18" charset="0"/>
              </a:rPr>
              <a:t>§ 4º  Os entes federados participantes de compra nacional poderão utilizar recursos de transferências legais ou voluntárias da União, vinculados aos processos ou projetos objeto de descentralização e de recursos próprios para suas demandas de aquisição no âmbito da ata de registro de preços de compra nacional; </a:t>
            </a:r>
          </a:p>
          <a:p>
            <a:endParaRPr lang="pt-BR" dirty="0"/>
          </a:p>
        </p:txBody>
      </p:sp>
    </p:spTree>
    <p:extLst>
      <p:ext uri="{BB962C8B-B14F-4D97-AF65-F5344CB8AC3E}">
        <p14:creationId xmlns:p14="http://schemas.microsoft.com/office/powerpoint/2010/main" val="11110576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sz="2400" b="0" dirty="0">
                <a:latin typeface="Bookman Old Style" pitchFamily="18" charset="0"/>
              </a:rPr>
              <a:t>§ 5º  Caso o órgão gerenciador aceite a inclusão de novos itens, o órgão participante demandante elaborará sua especificação ou termo de referência ou projeto básico, conforme o caso, e a pesquisa de mercado, observado o disposto no art. </a:t>
            </a:r>
            <a:r>
              <a:rPr lang="pt-BR" sz="2400" b="0" dirty="0" smtClean="0">
                <a:latin typeface="Bookman Old Style" pitchFamily="18" charset="0"/>
              </a:rPr>
              <a:t>6º; </a:t>
            </a:r>
          </a:p>
          <a:p>
            <a:endParaRPr lang="pt-BR" sz="2400" b="0" dirty="0">
              <a:latin typeface="Bookman Old Style" pitchFamily="18" charset="0"/>
            </a:endParaRPr>
          </a:p>
          <a:p>
            <a:r>
              <a:rPr lang="pt-BR" sz="2400" b="0" dirty="0">
                <a:latin typeface="Bookman Old Style" pitchFamily="18" charset="0"/>
              </a:rPr>
              <a:t>§ 6º  Caso o órgão gerenciador aceite a inclusão de novas localidades para entrega do bem ou execução do serviço, o órgão participante responsável pela demanda elaborará, ressalvada a hipótese prevista no § 2º, pesquisa de mercado que contemple a variação de custos locais ou </a:t>
            </a:r>
            <a:r>
              <a:rPr lang="pt-BR" sz="2400" b="0" dirty="0" smtClean="0">
                <a:latin typeface="Bookman Old Style" pitchFamily="18" charset="0"/>
              </a:rPr>
              <a:t>regionais; </a:t>
            </a:r>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41731150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dirty="0"/>
              <a:t>Art. 7º  A licitação para registro de preços será realizada: </a:t>
            </a:r>
          </a:p>
        </p:txBody>
      </p:sp>
      <p:sp>
        <p:nvSpPr>
          <p:cNvPr id="3" name="Espaço Reservado para Conteúdo 2"/>
          <p:cNvSpPr>
            <a:spLocks noGrp="1"/>
          </p:cNvSpPr>
          <p:nvPr>
            <p:ph idx="1"/>
          </p:nvPr>
        </p:nvSpPr>
        <p:spPr/>
        <p:txBody>
          <a:bodyPr/>
          <a:lstStyle/>
          <a:p>
            <a:r>
              <a:rPr lang="pt-BR" sz="2400" b="0" dirty="0">
                <a:latin typeface="Bookman Old Style" pitchFamily="18" charset="0"/>
              </a:rPr>
              <a:t>Modalidades : Concorrência ou </a:t>
            </a:r>
            <a:r>
              <a:rPr lang="pt-BR" sz="2400" b="0" dirty="0" smtClean="0">
                <a:latin typeface="Bookman Old Style" pitchFamily="18" charset="0"/>
              </a:rPr>
              <a:t>Pregão;</a:t>
            </a:r>
          </a:p>
          <a:p>
            <a:endParaRPr lang="pt-BR" sz="2400" b="0" dirty="0">
              <a:latin typeface="Bookman Old Style" pitchFamily="18" charset="0"/>
            </a:endParaRPr>
          </a:p>
          <a:p>
            <a:r>
              <a:rPr lang="pt-BR" sz="2400" b="0" dirty="0">
                <a:latin typeface="Bookman Old Style" pitchFamily="18" charset="0"/>
              </a:rPr>
              <a:t>Tipo menor </a:t>
            </a:r>
            <a:r>
              <a:rPr lang="pt-BR" sz="2400" b="0" dirty="0" smtClean="0">
                <a:latin typeface="Bookman Old Style" pitchFamily="18" charset="0"/>
              </a:rPr>
              <a:t>preço;</a:t>
            </a:r>
          </a:p>
          <a:p>
            <a:endParaRPr lang="pt-BR" sz="2400" b="0" dirty="0">
              <a:latin typeface="Bookman Old Style" pitchFamily="18" charset="0"/>
            </a:endParaRPr>
          </a:p>
          <a:p>
            <a:endParaRPr lang="pt-BR" sz="2400" b="0" dirty="0">
              <a:latin typeface="Bookman Old Style" pitchFamily="18" charset="0"/>
            </a:endParaRPr>
          </a:p>
          <a:p>
            <a:r>
              <a:rPr lang="pt-BR" sz="2400" b="0" dirty="0">
                <a:latin typeface="Bookman Old Style" pitchFamily="18" charset="0"/>
              </a:rPr>
              <a:t>§ 1º - Excepcionalmente no Tipo Técnica e Preço, mas somente na modalidade Concorrência.        </a:t>
            </a:r>
          </a:p>
          <a:p>
            <a:endParaRPr lang="pt-BR" dirty="0">
              <a:latin typeface="Bookman Old Style" pitchFamily="18" charset="0"/>
            </a:endParaRPr>
          </a:p>
        </p:txBody>
      </p:sp>
    </p:spTree>
    <p:extLst>
      <p:ext uri="{BB962C8B-B14F-4D97-AF65-F5344CB8AC3E}">
        <p14:creationId xmlns:p14="http://schemas.microsoft.com/office/powerpoint/2010/main" val="1279830976"/>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r>
              <a:rPr lang="pt-BR" sz="2400" b="0" dirty="0">
                <a:latin typeface="Bookman Old Style" pitchFamily="18" charset="0"/>
              </a:rPr>
              <a:t>Minuta do edital, com os respectivos anexos, inclusive a minuta do contrato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Deve ser elaborada pelo setor técnico competente do órgão de origem e estar devidamente adequada ao caso específico, inclusive os itens e cláusulas técnicas</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Parecer Jurídico.</a:t>
            </a:r>
          </a:p>
          <a:p>
            <a:endParaRPr lang="pt-BR" dirty="0"/>
          </a:p>
        </p:txBody>
      </p:sp>
    </p:spTree>
    <p:extLst>
      <p:ext uri="{BB962C8B-B14F-4D97-AF65-F5344CB8AC3E}">
        <p14:creationId xmlns:p14="http://schemas.microsoft.com/office/powerpoint/2010/main" val="343800993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sz="2800" dirty="0" smtClean="0">
              <a:latin typeface="Bookman Old Style" pitchFamily="18" charset="0"/>
            </a:endParaRPr>
          </a:p>
          <a:p>
            <a:r>
              <a:rPr lang="pt-BR" sz="2800" b="0" dirty="0" smtClean="0">
                <a:latin typeface="Bookman Old Style" pitchFamily="18" charset="0"/>
              </a:rPr>
              <a:t>§ </a:t>
            </a:r>
            <a:r>
              <a:rPr lang="pt-BR" sz="2800" b="0" dirty="0">
                <a:latin typeface="Bookman Old Style" pitchFamily="18" charset="0"/>
              </a:rPr>
              <a:t>2º- Não é necessário reserva orçamentária, pois o comprometimento da verba somente será exigida na Contratação (empenho, </a:t>
            </a:r>
            <a:r>
              <a:rPr lang="pt-BR" sz="2800" b="0" dirty="0" err="1">
                <a:latin typeface="Bookman Old Style" pitchFamily="18" charset="0"/>
              </a:rPr>
              <a:t>etc</a:t>
            </a:r>
            <a:r>
              <a:rPr lang="pt-BR" sz="2800" b="0" dirty="0" smtClean="0">
                <a:latin typeface="Bookman Old Style" pitchFamily="18" charset="0"/>
              </a:rPr>
              <a:t>).</a:t>
            </a:r>
          </a:p>
          <a:p>
            <a:endParaRPr lang="pt-BR" sz="2800" b="0" dirty="0">
              <a:latin typeface="Bookman Old Style" pitchFamily="18" charset="0"/>
            </a:endParaRPr>
          </a:p>
          <a:p>
            <a:r>
              <a:rPr lang="pt-BR" sz="2800" b="0" dirty="0" smtClean="0">
                <a:latin typeface="Bookman Old Style" pitchFamily="18" charset="0"/>
              </a:rPr>
              <a:t> </a:t>
            </a:r>
            <a:r>
              <a:rPr lang="pt-BR" b="0" dirty="0" smtClean="0">
                <a:latin typeface="Bookman Old Style" pitchFamily="18" charset="0"/>
              </a:rPr>
              <a:t>Isso se justifica pelo que estabelece o Art. 16 que veremos mais adiante.</a:t>
            </a:r>
            <a:endParaRPr lang="pt-BR" b="0" dirty="0">
              <a:latin typeface="Bookman Old Style" pitchFamily="18" charset="0"/>
            </a:endParaRPr>
          </a:p>
          <a:p>
            <a:endParaRPr lang="pt-BR" dirty="0"/>
          </a:p>
        </p:txBody>
      </p:sp>
    </p:spTree>
    <p:extLst>
      <p:ext uri="{BB962C8B-B14F-4D97-AF65-F5344CB8AC3E}">
        <p14:creationId xmlns:p14="http://schemas.microsoft.com/office/powerpoint/2010/main" val="25397005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Art. 8º  O </a:t>
            </a:r>
            <a:r>
              <a:rPr lang="pt-BR" sz="2400" b="0" dirty="0" smtClean="0">
                <a:latin typeface="Bookman Old Style" pitchFamily="18" charset="0"/>
              </a:rPr>
              <a:t>Órgão Gerenciador </a:t>
            </a:r>
            <a:r>
              <a:rPr lang="pt-BR" sz="2400" b="0" dirty="0">
                <a:latin typeface="Bookman Old Style" pitchFamily="18" charset="0"/>
              </a:rPr>
              <a:t>poderá dividir a quantidade total do item em lotes, quando viável, para possibilitar maior competitividade, observada a quantidade mínima, o prazo e o local de entrega ou de prestação dos </a:t>
            </a:r>
            <a:r>
              <a:rPr lang="pt-BR" sz="2400" b="0" dirty="0" smtClean="0">
                <a:latin typeface="Bookman Old Style" pitchFamily="18" charset="0"/>
              </a:rPr>
              <a:t>serviços. </a:t>
            </a:r>
            <a:endParaRPr lang="pt-BR" sz="2400" b="0" dirty="0">
              <a:latin typeface="Bookman Old Style" pitchFamily="18" charset="0"/>
            </a:endParaRPr>
          </a:p>
          <a:p>
            <a:r>
              <a:rPr lang="pt-BR" sz="2400" b="0" dirty="0">
                <a:latin typeface="Bookman Old Style" pitchFamily="18" charset="0"/>
              </a:rPr>
              <a:t>§ 1º  No caso de serviços, a divisão considerará a unidade de medida adotada para aferição dos produtos e resultados, e será observada a demanda específica de cada órgão ou entidade participante do certame.</a:t>
            </a:r>
          </a:p>
        </p:txBody>
      </p:sp>
    </p:spTree>
    <p:extLst>
      <p:ext uri="{BB962C8B-B14F-4D97-AF65-F5344CB8AC3E}">
        <p14:creationId xmlns:p14="http://schemas.microsoft.com/office/powerpoint/2010/main" val="316698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 2º  Na situação prevista no § 1º, deverá ser evitada a contratação, em um mesmo órgão ou entidade, de mais de uma empresa para a execução de um mesmo serviço, em uma mesma localidade, para assegurar a responsabilidade contratual e o princípio da padronização.</a:t>
            </a:r>
          </a:p>
          <a:p>
            <a:endParaRPr lang="pt-BR" sz="2800" dirty="0">
              <a:latin typeface="Bookman Old Style" pitchFamily="18" charset="0"/>
            </a:endParaRPr>
          </a:p>
        </p:txBody>
      </p:sp>
    </p:spTree>
    <p:extLst>
      <p:ext uri="{BB962C8B-B14F-4D97-AF65-F5344CB8AC3E}">
        <p14:creationId xmlns:p14="http://schemas.microsoft.com/office/powerpoint/2010/main" val="963113108"/>
      </p:ext>
    </p:extLst>
  </p:cSld>
  <p:clrMapOvr>
    <a:masterClrMapping/>
  </p:clrMapOvr>
  <p:transition spd="slow">
    <p:pull/>
  </p:transition>
  <p:timing>
    <p:tnLst>
      <p:par>
        <p:cTn id="1" dur="indefinite" restart="never" nodeType="tmRoot"/>
      </p:par>
    </p:tnLst>
  </p:timing>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dirty="0"/>
              <a:t>Art. 9º  O Edital para SRP contemplará no mínimo: </a:t>
            </a:r>
            <a:br>
              <a:rPr lang="pt-BR" sz="2800" dirty="0"/>
            </a:br>
            <a:endParaRPr lang="pt-BR" sz="2800" dirty="0">
              <a:latin typeface="Bookman Old Style" pitchFamily="18" charset="0"/>
            </a:endParaRPr>
          </a:p>
        </p:txBody>
      </p:sp>
      <p:sp>
        <p:nvSpPr>
          <p:cNvPr id="3" name="Espaço Reservado para Conteúdo 2"/>
          <p:cNvSpPr>
            <a:spLocks noGrp="1"/>
          </p:cNvSpPr>
          <p:nvPr>
            <p:ph idx="1"/>
          </p:nvPr>
        </p:nvSpPr>
        <p:spPr/>
        <p:txBody>
          <a:bodyPr/>
          <a:lstStyle/>
          <a:p>
            <a:r>
              <a:rPr lang="pt-BR" sz="2400" b="0" dirty="0">
                <a:latin typeface="Bookman Old Style" pitchFamily="18" charset="0"/>
              </a:rPr>
              <a:t>I- Definição clara do Objeto</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II- Estimativa de quantidades do OG e do OP</a:t>
            </a:r>
            <a:r>
              <a:rPr lang="pt-BR" sz="2400" b="0" dirty="0" smtClean="0">
                <a:latin typeface="Bookman Old Style" pitchFamily="18" charset="0"/>
              </a:rPr>
              <a:t>;</a:t>
            </a:r>
          </a:p>
          <a:p>
            <a:endParaRPr lang="pt-BR" sz="2400" b="0" dirty="0">
              <a:latin typeface="Bookman Old Style" pitchFamily="18" charset="0"/>
            </a:endParaRPr>
          </a:p>
          <a:p>
            <a:r>
              <a:rPr lang="pt-BR" sz="2400" dirty="0">
                <a:solidFill>
                  <a:srgbClr val="FF0000"/>
                </a:solidFill>
                <a:latin typeface="Bookman Old Style" pitchFamily="18" charset="0"/>
              </a:rPr>
              <a:t>III- estimativa de quantidades a serem adquiridas por </a:t>
            </a:r>
            <a:r>
              <a:rPr lang="pt-BR" sz="2400" dirty="0" err="1" smtClean="0">
                <a:solidFill>
                  <a:srgbClr val="FF0000"/>
                </a:solidFill>
                <a:latin typeface="Bookman Old Style" pitchFamily="18" charset="0"/>
              </a:rPr>
              <a:t>caroneiros</a:t>
            </a:r>
            <a:r>
              <a:rPr lang="pt-BR" sz="2400" dirty="0" smtClean="0">
                <a:solidFill>
                  <a:srgbClr val="FF0000"/>
                </a:solidFill>
                <a:latin typeface="Bookman Old Style" pitchFamily="18" charset="0"/>
              </a:rPr>
              <a:t>, </a:t>
            </a:r>
            <a:r>
              <a:rPr lang="pt-BR" sz="2400" dirty="0">
                <a:solidFill>
                  <a:srgbClr val="FF0000"/>
                </a:solidFill>
                <a:latin typeface="Bookman Old Style" pitchFamily="18" charset="0"/>
              </a:rPr>
              <a:t>observado o disposto no § 4º do art. 22, no caso de o </a:t>
            </a:r>
            <a:r>
              <a:rPr lang="pt-BR" sz="2400" dirty="0" smtClean="0">
                <a:solidFill>
                  <a:srgbClr val="FF0000"/>
                </a:solidFill>
                <a:latin typeface="Bookman Old Style" pitchFamily="18" charset="0"/>
              </a:rPr>
              <a:t>Órgão Gerenciador </a:t>
            </a:r>
            <a:r>
              <a:rPr lang="pt-BR" sz="2400" dirty="0">
                <a:solidFill>
                  <a:srgbClr val="FF0000"/>
                </a:solidFill>
                <a:latin typeface="Bookman Old Style" pitchFamily="18" charset="0"/>
              </a:rPr>
              <a:t>admitir adesões;</a:t>
            </a:r>
          </a:p>
          <a:p>
            <a:endParaRPr lang="pt-BR" dirty="0">
              <a:latin typeface="Bookman Old Style" pitchFamily="18" charset="0"/>
            </a:endParaRPr>
          </a:p>
        </p:txBody>
      </p:sp>
    </p:spTree>
    <p:extLst>
      <p:ext uri="{BB962C8B-B14F-4D97-AF65-F5344CB8AC3E}">
        <p14:creationId xmlns:p14="http://schemas.microsoft.com/office/powerpoint/2010/main" val="8433206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latin typeface="Bookman Old Style" pitchFamily="18" charset="0"/>
              </a:rPr>
              <a:t>IV - quantidade mínima de unidades a ser cotada, por item, no caso de bens</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V - condições quanto ao local, prazo de entrega</a:t>
            </a:r>
            <a:r>
              <a:rPr lang="pt-BR" sz="2400" b="0" dirty="0" smtClean="0">
                <a:latin typeface="Bookman Old Style" pitchFamily="18" charset="0"/>
              </a:rPr>
              <a:t>, pagamento</a:t>
            </a:r>
            <a:r>
              <a:rPr lang="pt-BR" sz="2400" b="0" dirty="0">
                <a:latin typeface="Bookman Old Style" pitchFamily="18" charset="0"/>
              </a:rPr>
              <a:t>, e nos casos de serviços,  frequência, periodicidade, características do pessoal, etc...; </a:t>
            </a:r>
            <a:endParaRPr lang="pt-BR" sz="2400" b="0" dirty="0" smtClean="0">
              <a:latin typeface="Bookman Old Style" pitchFamily="18" charset="0"/>
            </a:endParaRPr>
          </a:p>
          <a:p>
            <a:endParaRPr lang="pt-BR" sz="2400" b="0" dirty="0">
              <a:latin typeface="Bookman Old Style" pitchFamily="18" charset="0"/>
            </a:endParaRPr>
          </a:p>
          <a:p>
            <a:r>
              <a:rPr lang="pt-BR" sz="2400" dirty="0">
                <a:solidFill>
                  <a:srgbClr val="FF0000"/>
                </a:solidFill>
                <a:latin typeface="Bookman Old Style" pitchFamily="18" charset="0"/>
              </a:rPr>
              <a:t>VI - prazo de validade </a:t>
            </a:r>
            <a:r>
              <a:rPr lang="pt-BR" sz="2400" dirty="0" smtClean="0">
                <a:solidFill>
                  <a:srgbClr val="FF0000"/>
                </a:solidFill>
                <a:latin typeface="Bookman Old Style" pitchFamily="18" charset="0"/>
              </a:rPr>
              <a:t>da Ata de </a:t>
            </a:r>
            <a:r>
              <a:rPr lang="pt-BR" sz="2400" dirty="0">
                <a:solidFill>
                  <a:srgbClr val="FF0000"/>
                </a:solidFill>
                <a:latin typeface="Bookman Old Style" pitchFamily="18" charset="0"/>
              </a:rPr>
              <a:t>registro de preço, observado o disposto no caput do art. 12 </a:t>
            </a:r>
            <a:r>
              <a:rPr lang="pt-BR" sz="2400" dirty="0" smtClean="0">
                <a:solidFill>
                  <a:srgbClr val="FF0000"/>
                </a:solidFill>
                <a:latin typeface="Bookman Old Style" pitchFamily="18" charset="0"/>
              </a:rPr>
              <a:t>(Máximo </a:t>
            </a:r>
            <a:r>
              <a:rPr lang="pt-BR" sz="2400" dirty="0">
                <a:solidFill>
                  <a:srgbClr val="FF0000"/>
                </a:solidFill>
                <a:latin typeface="Bookman Old Style" pitchFamily="18" charset="0"/>
              </a:rPr>
              <a:t>12 meses);</a:t>
            </a:r>
          </a:p>
          <a:p>
            <a:endParaRPr lang="pt-BR" dirty="0"/>
          </a:p>
        </p:txBody>
      </p:sp>
    </p:spTree>
    <p:extLst>
      <p:ext uri="{BB962C8B-B14F-4D97-AF65-F5344CB8AC3E}">
        <p14:creationId xmlns:p14="http://schemas.microsoft.com/office/powerpoint/2010/main" val="367041002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a:latin typeface="Bookman Old Style" pitchFamily="18" charset="0"/>
              </a:rPr>
              <a:t>VII – </a:t>
            </a:r>
            <a:r>
              <a:rPr lang="pt-BR" sz="2400" b="0" dirty="0" smtClean="0">
                <a:latin typeface="Bookman Old Style" pitchFamily="18" charset="0"/>
              </a:rPr>
              <a:t>Órgão Participante </a:t>
            </a:r>
            <a:r>
              <a:rPr lang="pt-BR" sz="2400" b="0" dirty="0">
                <a:latin typeface="Bookman Old Style" pitchFamily="18" charset="0"/>
              </a:rPr>
              <a:t>do SRP</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VIII - modelos de planilhas de custo e minutas de contratos, quando cabível</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IX – penalidades</a:t>
            </a:r>
            <a:r>
              <a:rPr lang="pt-BR" sz="2400" b="0" dirty="0" smtClean="0">
                <a:latin typeface="Bookman Old Style" pitchFamily="18" charset="0"/>
              </a:rPr>
              <a:t>;</a:t>
            </a:r>
          </a:p>
          <a:p>
            <a:endParaRPr lang="pt-BR" sz="2400" b="0" dirty="0">
              <a:latin typeface="Bookman Old Style" pitchFamily="18" charset="0"/>
            </a:endParaRPr>
          </a:p>
          <a:p>
            <a:r>
              <a:rPr lang="pt-BR" sz="2400" dirty="0">
                <a:solidFill>
                  <a:srgbClr val="FF0000"/>
                </a:solidFill>
                <a:latin typeface="Bookman Old Style" pitchFamily="18" charset="0"/>
              </a:rPr>
              <a:t>X- minuta da ata RP como anexo;</a:t>
            </a:r>
          </a:p>
          <a:p>
            <a:endParaRPr lang="pt-BR" dirty="0">
              <a:solidFill>
                <a:srgbClr val="FF0000"/>
              </a:solidFill>
              <a:latin typeface="Bookman Old Style" pitchFamily="18" charset="0"/>
            </a:endParaRPr>
          </a:p>
        </p:txBody>
      </p:sp>
    </p:spTree>
    <p:extLst>
      <p:ext uri="{BB962C8B-B14F-4D97-AF65-F5344CB8AC3E}">
        <p14:creationId xmlns:p14="http://schemas.microsoft.com/office/powerpoint/2010/main" val="244215105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XI - realização periódica de pesquisa de mercado para comprovação da </a:t>
            </a:r>
            <a:r>
              <a:rPr lang="pt-BR" sz="2400" b="0" dirty="0" err="1">
                <a:latin typeface="Bookman Old Style" pitchFamily="18" charset="0"/>
              </a:rPr>
              <a:t>vantajosidade</a:t>
            </a:r>
            <a:r>
              <a:rPr lang="pt-BR" sz="2400" b="0" dirty="0">
                <a:latin typeface="Bookman Old Style" pitchFamily="18" charset="0"/>
              </a:rPr>
              <a:t>. (muito importante</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 1º  O edital poderá admitir, como critério de julgamento, o menor preço aferido pela oferta de desconto sobre tabela de preços..(ex.: Passagens aéreas).</a:t>
            </a:r>
          </a:p>
          <a:p>
            <a:endParaRPr lang="pt-BR" sz="2400" b="0" dirty="0"/>
          </a:p>
        </p:txBody>
      </p:sp>
    </p:spTree>
    <p:extLst>
      <p:ext uri="{BB962C8B-B14F-4D97-AF65-F5344CB8AC3E}">
        <p14:creationId xmlns:p14="http://schemas.microsoft.com/office/powerpoint/2010/main" val="222946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 2º  Quando o edital previr o fornecimento de bens ou prestação de serviços em locais diferentes, é facultada a exigência de apresentação de proposta diferenciada por região.....</a:t>
            </a:r>
          </a:p>
          <a:p>
            <a:r>
              <a:rPr lang="pt-BR" sz="2400" b="0" dirty="0">
                <a:latin typeface="Bookman Old Style" pitchFamily="18" charset="0"/>
              </a:rPr>
              <a:t>§ 3º  A estimativa a que se refere o inciso III do caput (quantidade </a:t>
            </a:r>
            <a:r>
              <a:rPr lang="pt-BR" sz="2400" b="0" dirty="0" smtClean="0">
                <a:latin typeface="Bookman Old Style" pitchFamily="18" charset="0"/>
              </a:rPr>
              <a:t>Carona) </a:t>
            </a:r>
            <a:r>
              <a:rPr lang="pt-BR" sz="2400" b="0" dirty="0">
                <a:latin typeface="Bookman Old Style" pitchFamily="18" charset="0"/>
              </a:rPr>
              <a:t>não será considerada para fins de qualificação técnica e qualificação econômico-financeira na habilitação do licitante.</a:t>
            </a:r>
          </a:p>
          <a:p>
            <a:r>
              <a:rPr lang="pt-BR" sz="2400" b="0" dirty="0">
                <a:latin typeface="Bookman Old Style" pitchFamily="18" charset="0"/>
              </a:rPr>
              <a:t>§ 4º  O exame e a aprovação das minutas do instrumento convocatório e do contrato serão efetuados exclusivamente pela assessoria jurídica do órgão gerenciador.</a:t>
            </a:r>
          </a:p>
        </p:txBody>
      </p:sp>
    </p:spTree>
    <p:extLst>
      <p:ext uri="{BB962C8B-B14F-4D97-AF65-F5344CB8AC3E}">
        <p14:creationId xmlns:p14="http://schemas.microsoft.com/office/powerpoint/2010/main" val="245032531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latin typeface="Bookman Old Style" pitchFamily="18" charset="0"/>
              </a:rPr>
              <a:t>Art. 10.  Após o encerramento da etapa competitiva, os licitantes poderão reduzir seus preços ao valor da proposta do licitante mais bem classificado. </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Nota do Prof. Noronha: No caso de Pregão Presencial e </a:t>
            </a:r>
            <a:r>
              <a:rPr lang="pt-BR" sz="2400" b="0" dirty="0" smtClean="0">
                <a:latin typeface="Bookman Old Style" pitchFamily="18" charset="0"/>
              </a:rPr>
              <a:t>Eletrônico, havendo farta competição </a:t>
            </a:r>
            <a:r>
              <a:rPr lang="pt-BR" sz="2400" b="0" dirty="0">
                <a:latin typeface="Bookman Old Style" pitchFamily="18" charset="0"/>
              </a:rPr>
              <a:t>por </a:t>
            </a:r>
            <a:r>
              <a:rPr lang="pt-BR" sz="2400" b="0" dirty="0" smtClean="0">
                <a:latin typeface="Bookman Old Style" pitchFamily="18" charset="0"/>
              </a:rPr>
              <a:t>lances, </a:t>
            </a:r>
            <a:r>
              <a:rPr lang="pt-BR" sz="2400" b="0" dirty="0">
                <a:latin typeface="Bookman Old Style" pitchFamily="18" charset="0"/>
              </a:rPr>
              <a:t>a situação acima descrita é praticamente inaplicável. Talvez caiba na Concorrência, ou num pregão sem </a:t>
            </a:r>
            <a:r>
              <a:rPr lang="pt-BR" sz="2400" b="0" dirty="0" smtClean="0">
                <a:latin typeface="Bookman Old Style" pitchFamily="18" charset="0"/>
              </a:rPr>
              <a:t>lances, </a:t>
            </a:r>
            <a:r>
              <a:rPr lang="pt-BR" sz="2400" b="0" dirty="0">
                <a:latin typeface="Bookman Old Style" pitchFamily="18" charset="0"/>
              </a:rPr>
              <a:t>caso contrário será impossível.</a:t>
            </a:r>
          </a:p>
          <a:p>
            <a:endParaRPr lang="pt-BR" dirty="0"/>
          </a:p>
        </p:txBody>
      </p:sp>
    </p:spTree>
    <p:extLst>
      <p:ext uri="{BB962C8B-B14F-4D97-AF65-F5344CB8AC3E}">
        <p14:creationId xmlns:p14="http://schemas.microsoft.com/office/powerpoint/2010/main" val="4007477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Parágrafo </a:t>
            </a:r>
            <a:r>
              <a:rPr lang="pt-BR" sz="2400" b="0" dirty="0">
                <a:latin typeface="Bookman Old Style" pitchFamily="18" charset="0"/>
              </a:rPr>
              <a:t>único.  A apresentação de novas propostas na forma do caput não prejudicará o resultado do certame em relação ao licitante mais bem classificado.</a:t>
            </a:r>
          </a:p>
          <a:p>
            <a:endParaRPr lang="pt-BR" dirty="0"/>
          </a:p>
        </p:txBody>
      </p:sp>
    </p:spTree>
    <p:extLst>
      <p:ext uri="{BB962C8B-B14F-4D97-AF65-F5344CB8AC3E}">
        <p14:creationId xmlns:p14="http://schemas.microsoft.com/office/powerpoint/2010/main" val="2220183109"/>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lvl="0"/>
            <a:r>
              <a:rPr lang="pt-BR" sz="2400" b="0" dirty="0">
                <a:latin typeface="Bookman Old Style" pitchFamily="18" charset="0"/>
              </a:rPr>
              <a:t>Tipo: menor preço, melhor técnica, técnica e </a:t>
            </a:r>
            <a:r>
              <a:rPr lang="pt-BR" sz="2400" b="0" dirty="0" smtClean="0">
                <a:latin typeface="Bookman Old Style" pitchFamily="18" charset="0"/>
              </a:rPr>
              <a:t>preço ou maior oferta;</a:t>
            </a:r>
          </a:p>
          <a:p>
            <a:pPr lvl="0"/>
            <a:endParaRPr lang="pt-BR" sz="2400" b="0" dirty="0">
              <a:latin typeface="Bookman Old Style" pitchFamily="18" charset="0"/>
            </a:endParaRPr>
          </a:p>
          <a:p>
            <a:pPr lvl="0" algn="just"/>
            <a:r>
              <a:rPr lang="pt-BR" sz="2400" b="0" dirty="0">
                <a:latin typeface="Bookman Old Style" pitchFamily="18" charset="0"/>
              </a:rPr>
              <a:t>O regime de execução/fornecimento (forma de medição do serviço para efeito de pagamento): empreitada por preço global ou unitário (serviço)/aquisição única ou parcelada (fornecimento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Legislação aplicável;</a:t>
            </a:r>
          </a:p>
          <a:p>
            <a:endParaRPr lang="pt-BR" dirty="0"/>
          </a:p>
        </p:txBody>
      </p:sp>
    </p:spTree>
    <p:extLst>
      <p:ext uri="{BB962C8B-B14F-4D97-AF65-F5344CB8AC3E}">
        <p14:creationId xmlns:p14="http://schemas.microsoft.com/office/powerpoint/2010/main" val="38415309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Art. 11.  Após a homologação da licitação, o registro de preços observará, entre outras, as seguintes condições</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 - serão registrados na ata de registro de preços os preços e quantitativos do licitante mais bem classificado durante a fase competitiva; </a:t>
            </a:r>
          </a:p>
        </p:txBody>
      </p:sp>
    </p:spTree>
    <p:extLst>
      <p:ext uri="{BB962C8B-B14F-4D97-AF65-F5344CB8AC3E}">
        <p14:creationId xmlns:p14="http://schemas.microsoft.com/office/powerpoint/2010/main" val="283713461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II </a:t>
            </a:r>
            <a:r>
              <a:rPr lang="pt-BR" sz="2400" b="0" dirty="0">
                <a:latin typeface="Bookman Old Style" pitchFamily="18" charset="0"/>
              </a:rPr>
              <a:t>- será incluído, na respectiva ata na forma de anexo, o registro dos licitantes que aceitarem cotar os bens ou serviços com preços iguais aos do licitante vencedor na sequência da classificação do certame, excluído o percentual referente à margem de preferência, quando o objeto não atender aos requisitos previstos no art. 3º da Lei nº 8.666, de 1993; </a:t>
            </a:r>
          </a:p>
        </p:txBody>
      </p:sp>
    </p:spTree>
    <p:extLst>
      <p:ext uri="{BB962C8B-B14F-4D97-AF65-F5344CB8AC3E}">
        <p14:creationId xmlns:p14="http://schemas.microsoft.com/office/powerpoint/2010/main" val="2513019323"/>
      </p:ext>
    </p:extLst>
  </p:cSld>
  <p:clrMapOvr>
    <a:masterClrMapping/>
  </p:clrMapOvr>
  <p:transition spd="slow">
    <p:wipe/>
  </p:transition>
  <p:timing>
    <p:tnLst>
      <p:par>
        <p:cTn id="1" dur="indefinite" restart="never" nodeType="tmRoot"/>
      </p:par>
    </p:tnLst>
  </p:timing>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III - o preço registrado com indicação dos fornecedores será divulgado no </a:t>
            </a:r>
            <a:r>
              <a:rPr lang="pt-BR" sz="2400" dirty="0">
                <a:solidFill>
                  <a:srgbClr val="FF0000"/>
                </a:solidFill>
                <a:latin typeface="Bookman Old Style" pitchFamily="18" charset="0"/>
              </a:rPr>
              <a:t>Portal de Compras do Governo Federal</a:t>
            </a:r>
            <a:r>
              <a:rPr lang="pt-BR" sz="2400" b="0" dirty="0">
                <a:latin typeface="Bookman Old Style" pitchFamily="18" charset="0"/>
              </a:rPr>
              <a:t> e ficará disponibilizado durante a vigência da ata de registro de preços; e   </a:t>
            </a:r>
            <a:endParaRPr lang="pt-BR" sz="2400" b="0" dirty="0" smtClean="0">
              <a:latin typeface="Bookman Old Style" pitchFamily="18" charset="0"/>
            </a:endParaRPr>
          </a:p>
          <a:p>
            <a:pPr marL="0" indent="0">
              <a:buNone/>
            </a:pPr>
            <a:r>
              <a:rPr lang="pt-BR" sz="2400" b="0" dirty="0" smtClean="0">
                <a:latin typeface="Bookman Old Style" pitchFamily="18" charset="0"/>
              </a:rPr>
              <a:t> </a:t>
            </a:r>
            <a:endParaRPr lang="pt-BR" sz="2400" b="0" dirty="0">
              <a:latin typeface="Bookman Old Style" pitchFamily="18" charset="0"/>
            </a:endParaRPr>
          </a:p>
          <a:p>
            <a:r>
              <a:rPr lang="pt-BR" sz="2400" b="0" dirty="0">
                <a:latin typeface="Bookman Old Style" pitchFamily="18" charset="0"/>
              </a:rPr>
              <a:t>IV - a ordem de classificação dos licitantes registrados na ata deverá ser respeitada nas contratações.</a:t>
            </a:r>
          </a:p>
        </p:txBody>
      </p:sp>
    </p:spTree>
    <p:extLst>
      <p:ext uri="{BB962C8B-B14F-4D97-AF65-F5344CB8AC3E}">
        <p14:creationId xmlns:p14="http://schemas.microsoft.com/office/powerpoint/2010/main" val="168561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sz="2400" b="0" dirty="0">
                <a:latin typeface="Bookman Old Style" pitchFamily="18" charset="0"/>
              </a:rPr>
              <a:t>§ 1º  O registro a que se refere o inciso II do caput tem por objetivo a formação de </a:t>
            </a:r>
            <a:r>
              <a:rPr lang="pt-BR" sz="2400" dirty="0">
                <a:latin typeface="Bookman Old Style" pitchFamily="18" charset="0"/>
              </a:rPr>
              <a:t>cadastro de reserva </a:t>
            </a:r>
            <a:r>
              <a:rPr lang="pt-BR" sz="2400" b="0" dirty="0">
                <a:latin typeface="Bookman Old Style" pitchFamily="18" charset="0"/>
              </a:rPr>
              <a:t>no caso de impossibilidade de atendimento pelo primeiro colocado da ata, nas hipóteses previstas nos </a:t>
            </a:r>
            <a:r>
              <a:rPr lang="pt-BR" sz="2400" b="0" dirty="0" err="1">
                <a:latin typeface="Bookman Old Style" pitchFamily="18" charset="0"/>
              </a:rPr>
              <a:t>arts</a:t>
            </a:r>
            <a:r>
              <a:rPr lang="pt-BR" sz="2400" b="0" dirty="0">
                <a:latin typeface="Bookman Old Style" pitchFamily="18" charset="0"/>
              </a:rPr>
              <a:t>. 20 e </a:t>
            </a:r>
            <a:r>
              <a:rPr lang="pt-BR" sz="2400" b="0" dirty="0" smtClean="0">
                <a:latin typeface="Bookman Old Style" pitchFamily="18" charset="0"/>
              </a:rPr>
              <a:t>21;</a:t>
            </a:r>
          </a:p>
          <a:p>
            <a:pPr marL="0" indent="0">
              <a:buNone/>
            </a:pPr>
            <a:r>
              <a:rPr lang="pt-BR" sz="2400" b="0" dirty="0" smtClean="0">
                <a:latin typeface="Bookman Old Style" pitchFamily="18" charset="0"/>
              </a:rPr>
              <a:t> </a:t>
            </a:r>
            <a:endParaRPr lang="pt-BR" sz="2400" b="0" dirty="0">
              <a:latin typeface="Bookman Old Style" pitchFamily="18" charset="0"/>
            </a:endParaRPr>
          </a:p>
          <a:p>
            <a:r>
              <a:rPr lang="pt-BR" sz="2400" b="0" dirty="0">
                <a:latin typeface="Bookman Old Style" pitchFamily="18" charset="0"/>
              </a:rPr>
              <a:t>§ 2º  Se houver mais de um licitante na situação de que trata o inciso II do caput, serão classificados segundo a ordem da última proposta apresentada durante a fase competitiva</a:t>
            </a:r>
            <a:r>
              <a:rPr lang="pt-BR" dirty="0">
                <a:latin typeface="Bookman Old Style" pitchFamily="18" charset="0"/>
              </a:rPr>
              <a:t>.</a:t>
            </a:r>
          </a:p>
        </p:txBody>
      </p:sp>
    </p:spTree>
    <p:extLst>
      <p:ext uri="{BB962C8B-B14F-4D97-AF65-F5344CB8AC3E}">
        <p14:creationId xmlns:p14="http://schemas.microsoft.com/office/powerpoint/2010/main" val="14579850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b="0" dirty="0" smtClean="0">
                <a:latin typeface="Bookman Old Style" pitchFamily="18" charset="0"/>
              </a:rPr>
              <a:t>§ 3º  A habilitação dos fornecedores que comporão o cadastro de reserva a que se refere o inciso II do caput será efetuada, na hipótese prevista no parágrafo único do art. 13 e quando houver necessidade de contratação de fornecedor remanescente, nas hipóteses previstas nos </a:t>
            </a:r>
            <a:r>
              <a:rPr lang="pt-BR" sz="2400" b="0" dirty="0" err="1" smtClean="0">
                <a:latin typeface="Bookman Old Style" pitchFamily="18" charset="0"/>
              </a:rPr>
              <a:t>arts</a:t>
            </a:r>
            <a:r>
              <a:rPr lang="pt-BR" sz="2400" b="0" dirty="0" smtClean="0">
                <a:latin typeface="Bookman Old Style" pitchFamily="18" charset="0"/>
              </a:rPr>
              <a:t>. 20 e 21;</a:t>
            </a:r>
          </a:p>
          <a:p>
            <a:r>
              <a:rPr lang="pt-BR" sz="2400" b="0" dirty="0" smtClean="0">
                <a:latin typeface="Bookman Old Style" pitchFamily="18" charset="0"/>
              </a:rPr>
              <a:t>§ </a:t>
            </a:r>
            <a:r>
              <a:rPr lang="pt-BR" sz="2400" b="0" dirty="0">
                <a:latin typeface="Bookman Old Style" pitchFamily="18" charset="0"/>
              </a:rPr>
              <a:t>4º  O anexo que trata o inciso II do caput consiste na ata de realização da sessão pública do pregão ou da concorrência, que conterá a informação dos licitantes que aceitarem cotar os bens ou serviços com preços iguais ao do licitante vencedor do </a:t>
            </a:r>
            <a:r>
              <a:rPr lang="pt-BR" sz="2400" b="0" dirty="0" smtClean="0">
                <a:latin typeface="Bookman Old Style" pitchFamily="18" charset="0"/>
              </a:rPr>
              <a:t>certame</a:t>
            </a:r>
            <a:r>
              <a:rPr lang="pt-BR" sz="2400" b="0" dirty="0">
                <a:latin typeface="Bookman Old Style" pitchFamily="18" charset="0"/>
              </a:rPr>
              <a:t>;</a:t>
            </a:r>
          </a:p>
        </p:txBody>
      </p:sp>
    </p:spTree>
    <p:extLst>
      <p:ext uri="{BB962C8B-B14F-4D97-AF65-F5344CB8AC3E}">
        <p14:creationId xmlns:p14="http://schemas.microsoft.com/office/powerpoint/2010/main" val="14334431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Validade (Vigência) da Ata</a:t>
            </a:r>
            <a:endParaRPr lang="pt-BR" dirty="0"/>
          </a:p>
        </p:txBody>
      </p:sp>
      <p:sp>
        <p:nvSpPr>
          <p:cNvPr id="3" name="Espaço Reservado para Conteúdo 2"/>
          <p:cNvSpPr>
            <a:spLocks noGrp="1"/>
          </p:cNvSpPr>
          <p:nvPr>
            <p:ph idx="1"/>
          </p:nvPr>
        </p:nvSpPr>
        <p:spPr/>
        <p:txBody>
          <a:bodyPr>
            <a:normAutofit lnSpcReduction="10000"/>
          </a:bodyPr>
          <a:lstStyle/>
          <a:p>
            <a:r>
              <a:rPr lang="pt-BR" sz="2400" b="0" dirty="0">
                <a:latin typeface="Bookman Old Style" pitchFamily="18" charset="0"/>
              </a:rPr>
              <a:t>Art. 12. </a:t>
            </a:r>
            <a:r>
              <a:rPr lang="pt-BR" sz="2400" b="0" dirty="0" smtClean="0">
                <a:latin typeface="Bookman Old Style" pitchFamily="18" charset="0"/>
              </a:rPr>
              <a:t>O </a:t>
            </a:r>
            <a:r>
              <a:rPr lang="pt-BR" sz="2400" b="0" dirty="0">
                <a:latin typeface="Bookman Old Style" pitchFamily="18" charset="0"/>
              </a:rPr>
              <a:t>prazo de validade da ata RP não será superior a doze meses, incluídas eventuais prorrogações, conforme o inciso III do § 3º do art. 15 da Lei nº 8.666, de 1993 (não superior a um ano</a:t>
            </a:r>
            <a:r>
              <a:rPr lang="pt-BR" sz="2400" b="0" dirty="0" smtClean="0">
                <a:latin typeface="Bookman Old Style" pitchFamily="18" charset="0"/>
              </a:rPr>
              <a:t>)</a:t>
            </a:r>
          </a:p>
          <a:p>
            <a:pPr marL="0" indent="0">
              <a:buNone/>
            </a:pPr>
            <a:endParaRPr lang="pt-BR" b="0" dirty="0">
              <a:latin typeface="Bookman Old Style" pitchFamily="18" charset="0"/>
            </a:endParaRPr>
          </a:p>
          <a:p>
            <a:r>
              <a:rPr lang="pt-BR" b="0" i="1" dirty="0">
                <a:latin typeface="Bookman Old Style" pitchFamily="18" charset="0"/>
              </a:rPr>
              <a:t>(Lei 8.666/93 – Art. 15 - § 3o O sistema de registro de preços será regulamentado por decreto, atendidas as peculiaridades regionais, observadas as seguintes condições: I - seleção feita mediante concorrência; II - estipulação prévia do sistema de controle e atualização dos preços registrados; III - validade do registro não superior a um ano).</a:t>
            </a:r>
          </a:p>
          <a:p>
            <a:endParaRPr lang="pt-BR" dirty="0"/>
          </a:p>
        </p:txBody>
      </p:sp>
    </p:spTree>
    <p:extLst>
      <p:ext uri="{BB962C8B-B14F-4D97-AF65-F5344CB8AC3E}">
        <p14:creationId xmlns:p14="http://schemas.microsoft.com/office/powerpoint/2010/main" val="102903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smtClean="0"/>
              <a:t>Limite de </a:t>
            </a:r>
            <a:r>
              <a:rPr lang="pt-BR" u="sng" dirty="0"/>
              <a:t>100% quantitativo </a:t>
            </a:r>
            <a:r>
              <a:rPr lang="pt-BR" u="sng" dirty="0" smtClean="0"/>
              <a:t>da ata</a:t>
            </a:r>
            <a:r>
              <a:rPr lang="pt-BR" dirty="0"/>
              <a:t/>
            </a:r>
            <a:br>
              <a:rPr lang="pt-BR" dirty="0"/>
            </a:br>
            <a:endParaRPr lang="pt-BR" dirty="0"/>
          </a:p>
        </p:txBody>
      </p:sp>
      <p:sp>
        <p:nvSpPr>
          <p:cNvPr id="3" name="Espaço Reservado para Conteúdo 2"/>
          <p:cNvSpPr>
            <a:spLocks noGrp="1"/>
          </p:cNvSpPr>
          <p:nvPr>
            <p:ph idx="1"/>
          </p:nvPr>
        </p:nvSpPr>
        <p:spPr/>
        <p:txBody>
          <a:bodyPr/>
          <a:lstStyle/>
          <a:p>
            <a:endParaRPr lang="pt-BR" dirty="0" smtClean="0"/>
          </a:p>
          <a:p>
            <a:pPr algn="just"/>
            <a:r>
              <a:rPr lang="pt-BR" sz="2400" b="0" dirty="0">
                <a:latin typeface="Bookman Old Style" pitchFamily="18" charset="0"/>
              </a:rPr>
              <a:t>§ 1º  É vedado efetuar acréscimos nos quantitativos fixados pela ata de registro de preços, inclusive o acréscimo de que trata o § 1º do art. 65 da Lei nº 8.666, de 1993. </a:t>
            </a:r>
            <a:r>
              <a:rPr lang="pt-BR" sz="2400" b="0" dirty="0" smtClean="0">
                <a:latin typeface="Bookman Old Style" pitchFamily="18" charset="0"/>
              </a:rPr>
              <a:t>(o §1º é aquele que permite alterar até 25</a:t>
            </a:r>
            <a:r>
              <a:rPr lang="pt-BR" sz="2400" b="0" dirty="0">
                <a:latin typeface="Bookman Old Style" pitchFamily="18" charset="0"/>
              </a:rPr>
              <a:t>% para mais ou para menos</a:t>
            </a:r>
            <a:r>
              <a:rPr lang="pt-BR" sz="2400" b="0" dirty="0" smtClean="0">
                <a:latin typeface="Bookman Old Style" pitchFamily="18" charset="0"/>
              </a:rPr>
              <a:t>)</a:t>
            </a:r>
            <a:endParaRPr lang="pt-BR" sz="2400" b="0" dirty="0">
              <a:latin typeface="Bookman Old Style" pitchFamily="18" charset="0"/>
            </a:endParaRPr>
          </a:p>
        </p:txBody>
      </p:sp>
    </p:spTree>
    <p:extLst>
      <p:ext uri="{BB962C8B-B14F-4D97-AF65-F5344CB8AC3E}">
        <p14:creationId xmlns:p14="http://schemas.microsoft.com/office/powerpoint/2010/main" val="2707582683"/>
      </p:ext>
    </p:extLst>
  </p:cSld>
  <p:clrMapOvr>
    <a:masterClrMapping/>
  </p:clrMapOvr>
  <p:transition spd="slow">
    <p:wipe/>
  </p:transition>
  <p:timing>
    <p:tnLst>
      <p:par>
        <p:cTn id="1" dur="indefinite" restart="never" nodeType="tmRoot"/>
      </p:par>
    </p:tnLst>
  </p:timing>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Vigência dos contratos </a:t>
            </a:r>
            <a:r>
              <a:rPr lang="pt-BR" dirty="0"/>
              <a:t/>
            </a:r>
            <a:br>
              <a:rPr lang="pt-BR" dirty="0"/>
            </a:br>
            <a:endParaRPr lang="pt-BR"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 </a:t>
            </a:r>
            <a:r>
              <a:rPr lang="pt-BR" sz="2400" b="0" dirty="0">
                <a:latin typeface="Bookman Old Style" pitchFamily="18" charset="0"/>
              </a:rPr>
              <a:t>2º  A vigência dos CONTRATOS decorrentes do Sistema de Registro de Preços será definida nos instrumentos convocatórios, observado o disposto no art. 57 da Lei nº 8.666, de 1993. (ex.: Serviço continuado – Inc. II, prorrogação por iguais e sucessivos períodos – até 60 meses</a:t>
            </a:r>
            <a:r>
              <a:rPr lang="pt-BR" sz="2400" b="0" dirty="0" smtClean="0">
                <a:latin typeface="Bookman Old Style" pitchFamily="18" charset="0"/>
              </a:rPr>
              <a:t>)</a:t>
            </a:r>
            <a:endParaRPr lang="pt-BR" sz="2400" b="0" dirty="0">
              <a:latin typeface="Bookman Old Style" pitchFamily="18" charset="0"/>
            </a:endParaRPr>
          </a:p>
        </p:txBody>
      </p:sp>
    </p:spTree>
    <p:extLst>
      <p:ext uri="{BB962C8B-B14F-4D97-AF65-F5344CB8AC3E}">
        <p14:creationId xmlns:p14="http://schemas.microsoft.com/office/powerpoint/2010/main" val="2199320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r>
              <a:rPr lang="pt-BR" sz="2400" b="0" dirty="0" smtClean="0">
                <a:latin typeface="Bookman Old Style" pitchFamily="18" charset="0"/>
              </a:rPr>
              <a:t>§ </a:t>
            </a:r>
            <a:r>
              <a:rPr lang="pt-BR" sz="2400" b="0" dirty="0">
                <a:latin typeface="Bookman Old Style" pitchFamily="18" charset="0"/>
              </a:rPr>
              <a:t>3º  Os contratos decorrentes do Sistema de Registro de Preços poderão ser alterados, observado o disposto no art. 65 da Lei nº 8.666, de 1993. (inclusive os 25% para mais-  § 1º do art. 65)</a:t>
            </a:r>
          </a:p>
          <a:p>
            <a:endParaRPr lang="pt-BR" sz="2400" b="0" dirty="0">
              <a:latin typeface="Bookman Old Style" pitchFamily="18" charset="0"/>
            </a:endParaRPr>
          </a:p>
        </p:txBody>
      </p:sp>
    </p:spTree>
    <p:extLst>
      <p:ext uri="{BB962C8B-B14F-4D97-AF65-F5344CB8AC3E}">
        <p14:creationId xmlns:p14="http://schemas.microsoft.com/office/powerpoint/2010/main" val="34714697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endParaRPr lang="pt-BR" dirty="0"/>
          </a:p>
          <a:p>
            <a:r>
              <a:rPr lang="pt-BR" sz="2400" b="0" dirty="0" smtClean="0">
                <a:latin typeface="Bookman Old Style" pitchFamily="18" charset="0"/>
              </a:rPr>
              <a:t>§ </a:t>
            </a:r>
            <a:r>
              <a:rPr lang="pt-BR" sz="2400" b="0" dirty="0">
                <a:latin typeface="Bookman Old Style" pitchFamily="18" charset="0"/>
              </a:rPr>
              <a:t>4º  O contrato decorrente do Sistema de Registro de Preços  deverá ser assinado no prazo de validade da ata de registro de preços.</a:t>
            </a:r>
          </a:p>
          <a:p>
            <a:endParaRPr lang="pt-BR" sz="2400" b="0" dirty="0"/>
          </a:p>
        </p:txBody>
      </p:sp>
    </p:spTree>
    <p:extLst>
      <p:ext uri="{BB962C8B-B14F-4D97-AF65-F5344CB8AC3E}">
        <p14:creationId xmlns:p14="http://schemas.microsoft.com/office/powerpoint/2010/main" val="26626352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lvl="0"/>
            <a:r>
              <a:rPr lang="pt-BR" sz="2400" b="0" dirty="0">
                <a:latin typeface="Bookman Old Style" pitchFamily="18" charset="0"/>
              </a:rPr>
              <a:t>O local, dia e hora para recebimento das propostas e da documentação de habilitação, bem como para o início da abertura dos envelopes respectivos</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Local onde poderão ser examinados o edital e seus anexos, o projeto básico e, se já disponível, o projeto executivo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Prazo e condições para assinatura do contrato ou retirada dos instrumentos, para a execução do ajuste e para a entrega do objeto da licitação;</a:t>
            </a:r>
          </a:p>
          <a:p>
            <a:endParaRPr lang="pt-BR" dirty="0">
              <a:latin typeface="Bookman Old Style" pitchFamily="18" charset="0"/>
            </a:endParaRPr>
          </a:p>
        </p:txBody>
      </p:sp>
    </p:spTree>
    <p:extLst>
      <p:ext uri="{BB962C8B-B14F-4D97-AF65-F5344CB8AC3E}">
        <p14:creationId xmlns:p14="http://schemas.microsoft.com/office/powerpoint/2010/main" val="158192069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u="sng" dirty="0"/>
              <a:t>Assinatura Ata RP, Contratação dos Fornecedores.</a:t>
            </a:r>
            <a:r>
              <a:rPr lang="pt-BR" sz="2400" dirty="0"/>
              <a:t/>
            </a:r>
            <a:br>
              <a:rPr lang="pt-BR" sz="2400" dirty="0"/>
            </a:br>
            <a:endParaRPr lang="pt-BR" sz="2400" dirty="0"/>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Art. 13.  Homologado o resultado da licitação, o fornecedor mais bem classificado será convocado para assinar a ata de registro de preços, no prazo e nas condições estabelecidos no instrumento convocatório, podendo o prazo ser prorrogado uma vez, por igual período, quando solicitado pelo fornecedor e desde que ocorra motivo justificado aceito pela administração.   </a:t>
            </a:r>
          </a:p>
          <a:p>
            <a:endParaRPr lang="pt-BR" dirty="0"/>
          </a:p>
        </p:txBody>
      </p:sp>
    </p:spTree>
    <p:extLst>
      <p:ext uri="{BB962C8B-B14F-4D97-AF65-F5344CB8AC3E}">
        <p14:creationId xmlns:p14="http://schemas.microsoft.com/office/powerpoint/2010/main" val="3307609651"/>
      </p:ext>
    </p:extLst>
  </p:cSld>
  <p:clrMapOvr>
    <a:masterClrMapping/>
  </p:clrMapOvr>
  <p:transition spd="slow">
    <p:push dir="u"/>
  </p:transition>
  <p:timing>
    <p:tnLst>
      <p:par>
        <p:cTn id="1" dur="indefinite" restart="never" nodeType="tmRoot"/>
      </p:par>
    </p:tnLst>
  </p:timing>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b="0" dirty="0">
                <a:latin typeface="Bookman Old Style" pitchFamily="18" charset="0"/>
              </a:rPr>
              <a:t>Parágrafo único.  É facultado à administração, quando o convocado não assinar a ata de registro de preços no prazo e condições estabelecidos, convocar os licitantes remanescentes, na ordem de classificação, para fazê-lo em igual prazo e nas mesmas condições propostas pelo primeiro classificado.</a:t>
            </a:r>
          </a:p>
          <a:p>
            <a:endParaRPr lang="pt-BR" dirty="0"/>
          </a:p>
        </p:txBody>
      </p:sp>
    </p:spTree>
    <p:extLst>
      <p:ext uri="{BB962C8B-B14F-4D97-AF65-F5344CB8AC3E}">
        <p14:creationId xmlns:p14="http://schemas.microsoft.com/office/powerpoint/2010/main" val="582773387"/>
      </p:ext>
    </p:extLst>
  </p:cSld>
  <p:clrMapOvr>
    <a:masterClrMapping/>
  </p:clrMapOvr>
  <p:transition spd="slow">
    <p:wipe/>
  </p:transition>
  <p:timing>
    <p:tnLst>
      <p:par>
        <p:cTn id="1" dur="indefinite" restart="never" nodeType="tmRoot"/>
      </p:par>
    </p:tnLst>
  </p:timing>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Art. 14.  A ata de registro de preços implicará compromisso de fornecimento nas condições estabelecidas, após cumpridos os requisitos de publicidade</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Parágrafo único.  A recusa injustificada de fornecedor classificado em assinar a ata,  ensejará a aplicação das penalidades.</a:t>
            </a:r>
          </a:p>
          <a:p>
            <a:endParaRPr lang="pt-BR" sz="2400" b="0" dirty="0">
              <a:latin typeface="Bookman Old Style" pitchFamily="18" charset="0"/>
            </a:endParaRPr>
          </a:p>
        </p:txBody>
      </p:sp>
    </p:spTree>
    <p:extLst>
      <p:ext uri="{BB962C8B-B14F-4D97-AF65-F5344CB8AC3E}">
        <p14:creationId xmlns:p14="http://schemas.microsoft.com/office/powerpoint/2010/main" val="7302250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Art. 15.  A contratação com os fornecedores registrados será formalizada por intermédio de instrumento contratual, emissão de nota de empenho, etc.., conforme o art. 62 da Lei nº 8.666, de 1993.</a:t>
            </a:r>
          </a:p>
          <a:p>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2832582"/>
      </p:ext>
    </p:extLst>
  </p:cSld>
  <p:clrMapOvr>
    <a:masterClrMapping/>
  </p:clrMapOvr>
  <p:transition spd="slow">
    <p:push dir="u"/>
  </p:transition>
  <p:timing>
    <p:tnLst>
      <p:par>
        <p:cTn id="1" dur="indefinite" restart="never" nodeType="tmRoot"/>
      </p:par>
    </p:tnLst>
  </p:timing>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Nota do Prof. Noronha: e parágrafo único, Art. 2º - (Art. 2o da Lei 8.666/93 - Parágrafo único.  Para os fins desta Lei, considera-se contrato todo e qualquer ajuste entre órgãos ou entidades da Administração Pública e particulares, em que haja um acordo de vontades para a formação de vínculo e a estipulação de obrigações recíprocas, seja qual for a denominação utilizada).</a:t>
            </a:r>
          </a:p>
          <a:p>
            <a:endParaRPr lang="pt-BR" sz="2400" b="0" dirty="0">
              <a:latin typeface="Bookman Old Style" pitchFamily="18" charset="0"/>
            </a:endParaRPr>
          </a:p>
        </p:txBody>
      </p:sp>
    </p:spTree>
    <p:extLst>
      <p:ext uri="{BB962C8B-B14F-4D97-AF65-F5344CB8AC3E}">
        <p14:creationId xmlns:p14="http://schemas.microsoft.com/office/powerpoint/2010/main" val="15970506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Sem obrigação de Contratação </a:t>
            </a:r>
            <a:r>
              <a:rPr lang="pt-BR" dirty="0"/>
              <a:t/>
            </a:r>
            <a:br>
              <a:rPr lang="pt-BR" dirty="0"/>
            </a:br>
            <a:endParaRPr lang="pt-BR"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pPr algn="just"/>
            <a:r>
              <a:rPr lang="pt-BR" sz="2400" b="0" dirty="0" smtClean="0">
                <a:latin typeface="Bookman Old Style" pitchFamily="18" charset="0"/>
              </a:rPr>
              <a:t>Art</a:t>
            </a:r>
            <a:r>
              <a:rPr lang="pt-BR" sz="2400" b="0" dirty="0">
                <a:latin typeface="Bookman Old Style" pitchFamily="18" charset="0"/>
              </a:rPr>
              <a:t>. 16.  A existência de preços registrados não obriga a administração a contratar, facultando-se a realização de licitação específica para a aquisição pretendida, assegurada preferência ao fornecedor registrado em igualdade de condições.</a:t>
            </a:r>
          </a:p>
          <a:p>
            <a:endParaRPr lang="pt-BR" sz="2400" b="0" dirty="0"/>
          </a:p>
        </p:txBody>
      </p:sp>
    </p:spTree>
    <p:extLst>
      <p:ext uri="{BB962C8B-B14F-4D97-AF65-F5344CB8AC3E}">
        <p14:creationId xmlns:p14="http://schemas.microsoft.com/office/powerpoint/2010/main" val="7840989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u="sng" dirty="0"/>
              <a:t>Revisão ou cancelamento dos preços registrados </a:t>
            </a:r>
            <a:r>
              <a:rPr lang="pt-BR" sz="2400" dirty="0"/>
              <a:t/>
            </a:r>
            <a:br>
              <a:rPr lang="pt-BR" sz="2400" dirty="0"/>
            </a:br>
            <a:endParaRPr lang="pt-BR" sz="2400" dirty="0"/>
          </a:p>
        </p:txBody>
      </p:sp>
      <p:sp>
        <p:nvSpPr>
          <p:cNvPr id="3" name="Espaço Reservado para Conteúdo 2"/>
          <p:cNvSpPr>
            <a:spLocks noGrp="1"/>
          </p:cNvSpPr>
          <p:nvPr>
            <p:ph idx="1"/>
          </p:nvPr>
        </p:nvSpPr>
        <p:spPr/>
        <p:txBody>
          <a:bodyPr>
            <a:normAutofit lnSpcReduction="10000"/>
          </a:bodyPr>
          <a:lstStyle/>
          <a:p>
            <a:endParaRPr lang="pt-BR" dirty="0" smtClean="0">
              <a:latin typeface="Bookman Old Style" pitchFamily="18" charset="0"/>
            </a:endParaRPr>
          </a:p>
          <a:p>
            <a:r>
              <a:rPr lang="pt-BR" sz="2400" b="0" dirty="0" smtClean="0">
                <a:latin typeface="Bookman Old Style" pitchFamily="18" charset="0"/>
              </a:rPr>
              <a:t>Art</a:t>
            </a:r>
            <a:r>
              <a:rPr lang="pt-BR" sz="2400" b="0" dirty="0">
                <a:latin typeface="Bookman Old Style" pitchFamily="18" charset="0"/>
              </a:rPr>
              <a:t>. 17.  Os preços registrados poderão ser revistos em decorrência de eventual redução dos preços  praticados no mercado ou de fato que eleve o custo dos serviços ou bens registrados, cabendo ao órgão gerenciador promover as  negociações junto aos fornecedores, observadas as disposições contidas na alínea “d” do inciso II do caput do art. 65 da Lei nº 8.666, de 1993 (Repactuação) </a:t>
            </a:r>
          </a:p>
          <a:p>
            <a:endParaRPr lang="pt-BR" dirty="0">
              <a:latin typeface="Bookman Old Style" pitchFamily="18" charset="0"/>
            </a:endParaRPr>
          </a:p>
        </p:txBody>
      </p:sp>
    </p:spTree>
    <p:extLst>
      <p:ext uri="{BB962C8B-B14F-4D97-AF65-F5344CB8AC3E}">
        <p14:creationId xmlns:p14="http://schemas.microsoft.com/office/powerpoint/2010/main" val="4512147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600" b="0" u="sng" dirty="0">
                <a:latin typeface="Bookman Old Style" pitchFamily="18" charset="0"/>
              </a:rPr>
              <a:t>Preço mercado menor que preço registrado </a:t>
            </a:r>
            <a:endParaRPr lang="pt-BR" sz="2600" b="0" dirty="0">
              <a:latin typeface="Bookman Old Style" pitchFamily="18" charset="0"/>
            </a:endParaRPr>
          </a:p>
          <a:p>
            <a:r>
              <a:rPr lang="pt-BR" sz="2600" b="0" dirty="0" smtClean="0">
                <a:latin typeface="Bookman Old Style" pitchFamily="18" charset="0"/>
              </a:rPr>
              <a:t>Art</a:t>
            </a:r>
            <a:r>
              <a:rPr lang="pt-BR" sz="2600" b="0" dirty="0">
                <a:latin typeface="Bookman Old Style" pitchFamily="18" charset="0"/>
              </a:rPr>
              <a:t>. </a:t>
            </a:r>
            <a:r>
              <a:rPr lang="pt-BR" sz="2400" b="0" dirty="0">
                <a:latin typeface="Bookman Old Style" pitchFamily="18" charset="0"/>
              </a:rPr>
              <a:t>18.  Por motivo superveniente, o órgão gerenciador </a:t>
            </a:r>
            <a:r>
              <a:rPr lang="pt-BR" sz="2400" dirty="0">
                <a:latin typeface="Bookman Old Style" pitchFamily="18" charset="0"/>
              </a:rPr>
              <a:t>convocará</a:t>
            </a:r>
            <a:r>
              <a:rPr lang="pt-BR" sz="2400" b="0" dirty="0">
                <a:latin typeface="Bookman Old Style" pitchFamily="18" charset="0"/>
              </a:rPr>
              <a:t> os fornecedores para negociarem a redução dos preços aos valores praticados pelo mercado.</a:t>
            </a:r>
          </a:p>
          <a:p>
            <a:r>
              <a:rPr lang="pt-BR" sz="2400" b="0" dirty="0">
                <a:latin typeface="Bookman Old Style" pitchFamily="18" charset="0"/>
              </a:rPr>
              <a:t>§ 1º Os fornecedores que não aceitarem reduzir seus preços serão liberados do compromisso assumido, sem aplicação de </a:t>
            </a:r>
            <a:r>
              <a:rPr lang="pt-BR" sz="2400" b="0" dirty="0" smtClean="0">
                <a:latin typeface="Bookman Old Style" pitchFamily="18" charset="0"/>
              </a:rPr>
              <a:t>penalidade;</a:t>
            </a:r>
            <a:endParaRPr lang="pt-BR" sz="2400" b="0" dirty="0">
              <a:latin typeface="Bookman Old Style" pitchFamily="18" charset="0"/>
            </a:endParaRPr>
          </a:p>
          <a:p>
            <a:r>
              <a:rPr lang="pt-BR" sz="2400" b="0" dirty="0">
                <a:latin typeface="Bookman Old Style" pitchFamily="18" charset="0"/>
              </a:rPr>
              <a:t>§ 2º A ordem de classificação dos fornecedores que aceitarem reduzir seus preços aos valores de mercado observará a classificação original.</a:t>
            </a:r>
          </a:p>
          <a:p>
            <a:endParaRPr lang="pt-BR" dirty="0"/>
          </a:p>
        </p:txBody>
      </p:sp>
    </p:spTree>
    <p:extLst>
      <p:ext uri="{BB962C8B-B14F-4D97-AF65-F5344CB8AC3E}">
        <p14:creationId xmlns:p14="http://schemas.microsoft.com/office/powerpoint/2010/main" val="17378170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b="0" u="sng" dirty="0">
                <a:latin typeface="Bookman Old Style" pitchFamily="18" charset="0"/>
              </a:rPr>
              <a:t>Preço mercado maior que preço registrado </a:t>
            </a:r>
            <a:endParaRPr lang="pt-BR" sz="2400" b="0" dirty="0">
              <a:latin typeface="Bookman Old Style" pitchFamily="18" charset="0"/>
            </a:endParaRPr>
          </a:p>
          <a:p>
            <a:endParaRPr lang="pt-BR" sz="2400" b="0" dirty="0" smtClean="0">
              <a:latin typeface="Bookman Old Style" pitchFamily="18" charset="0"/>
            </a:endParaRPr>
          </a:p>
          <a:p>
            <a:r>
              <a:rPr lang="pt-BR" sz="2400" b="0" dirty="0" smtClean="0">
                <a:latin typeface="Bookman Old Style" pitchFamily="18" charset="0"/>
              </a:rPr>
              <a:t>Art</a:t>
            </a:r>
            <a:r>
              <a:rPr lang="pt-BR" sz="2400" b="0" dirty="0">
                <a:latin typeface="Bookman Old Style" pitchFamily="18" charset="0"/>
              </a:rPr>
              <a:t>. 19 - Preço mercado superior ao preço Registrado - Se o fornecedor não puder cumprir o compromisso, o órgão gerenciador PODERÁ</a:t>
            </a:r>
            <a:r>
              <a:rPr lang="pt-BR" sz="2400" b="0" dirty="0" smtClean="0">
                <a:latin typeface="Bookman Old Style" pitchFamily="18" charset="0"/>
              </a:rPr>
              <a:t>:</a:t>
            </a:r>
          </a:p>
          <a:p>
            <a:endParaRPr lang="pt-BR" dirty="0">
              <a:latin typeface="Bookman Old Style" pitchFamily="18" charset="0"/>
            </a:endParaRPr>
          </a:p>
          <a:p>
            <a:pPr marL="0" indent="0">
              <a:buNone/>
            </a:pPr>
            <a:endParaRPr lang="pt-BR" dirty="0"/>
          </a:p>
        </p:txBody>
      </p:sp>
    </p:spTree>
    <p:extLst>
      <p:ext uri="{BB962C8B-B14F-4D97-AF65-F5344CB8AC3E}">
        <p14:creationId xmlns:p14="http://schemas.microsoft.com/office/powerpoint/2010/main" val="37360667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dirty="0" smtClean="0"/>
          </a:p>
          <a:p>
            <a:r>
              <a:rPr lang="pt-BR" sz="2400" b="0" dirty="0">
                <a:latin typeface="Bookman Old Style" pitchFamily="18" charset="0"/>
              </a:rPr>
              <a:t>I - liberar o fornecedor do compromisso assumido, caso a comunicação ocorra antes do pedido de fornecimento, e sem aplicação da penalidade se confirmada a veracidade dos motivos e comprovantes apresentados; e</a:t>
            </a:r>
          </a:p>
          <a:p>
            <a:endParaRPr lang="pt-BR" sz="2400" b="0" dirty="0">
              <a:latin typeface="Bookman Old Style" pitchFamily="18" charset="0"/>
            </a:endParaRPr>
          </a:p>
          <a:p>
            <a:r>
              <a:rPr lang="pt-BR" sz="2400" b="0" dirty="0" smtClean="0">
                <a:latin typeface="Bookman Old Style" pitchFamily="18" charset="0"/>
              </a:rPr>
              <a:t>II </a:t>
            </a:r>
            <a:r>
              <a:rPr lang="pt-BR" sz="2400" b="0" dirty="0">
                <a:latin typeface="Bookman Old Style" pitchFamily="18" charset="0"/>
              </a:rPr>
              <a:t>- convocar os demais fornecedores para assegurar igual oportunidade de negociação.</a:t>
            </a:r>
          </a:p>
          <a:p>
            <a:endParaRPr lang="pt-BR" sz="2400" b="0" dirty="0"/>
          </a:p>
        </p:txBody>
      </p:sp>
    </p:spTree>
    <p:extLst>
      <p:ext uri="{BB962C8B-B14F-4D97-AF65-F5344CB8AC3E}">
        <p14:creationId xmlns:p14="http://schemas.microsoft.com/office/powerpoint/2010/main" val="189395605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lvl="0"/>
            <a:r>
              <a:rPr lang="pt-BR" sz="2400" b="0" dirty="0">
                <a:latin typeface="Bookman Old Style" pitchFamily="18" charset="0"/>
              </a:rPr>
              <a:t>Exigência de garantia se for o caso, nas modalidades previstas nesta Lei</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Condições para participação na licitação e apresentação das propostas</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Critérios de julgamento, com disposições claras e parâmetros objetivos</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Critério de reajuste;</a:t>
            </a:r>
          </a:p>
          <a:p>
            <a:endParaRPr lang="pt-BR" dirty="0"/>
          </a:p>
        </p:txBody>
      </p:sp>
    </p:spTree>
    <p:extLst>
      <p:ext uri="{BB962C8B-B14F-4D97-AF65-F5344CB8AC3E}">
        <p14:creationId xmlns:p14="http://schemas.microsoft.com/office/powerpoint/2010/main" val="18895727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endParaRPr lang="pt-BR" dirty="0"/>
          </a:p>
          <a:p>
            <a:r>
              <a:rPr lang="pt-BR" sz="2400" b="0" dirty="0" smtClean="0">
                <a:latin typeface="Bookman Old Style" pitchFamily="18" charset="0"/>
              </a:rPr>
              <a:t>Parágrafo </a:t>
            </a:r>
            <a:r>
              <a:rPr lang="pt-BR" sz="2400" b="0" dirty="0">
                <a:latin typeface="Bookman Old Style" pitchFamily="18" charset="0"/>
              </a:rPr>
              <a:t>único.  Não havendo êxito nas negociações, o órgão gerenciador deverá proceder à revogação da ata de registro de preços, adotando as medidas cabíveis para obtenção da contratação mais vantajosa.</a:t>
            </a:r>
          </a:p>
          <a:p>
            <a:endParaRPr lang="pt-BR" sz="2400" b="0" dirty="0"/>
          </a:p>
        </p:txBody>
      </p:sp>
    </p:spTree>
    <p:extLst>
      <p:ext uri="{BB962C8B-B14F-4D97-AF65-F5344CB8AC3E}">
        <p14:creationId xmlns:p14="http://schemas.microsoft.com/office/powerpoint/2010/main" val="22679996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smtClean="0">
                <a:latin typeface="Bookman Old Style" pitchFamily="18" charset="0"/>
              </a:rPr>
              <a:t>Art. 20. - Cancelamento do Registro do fornecedor  - O registro do fornecedor será cancelado quando:</a:t>
            </a:r>
          </a:p>
          <a:p>
            <a:endParaRPr lang="pt-BR" sz="2400" b="0" dirty="0" smtClean="0">
              <a:latin typeface="Bookman Old Style" pitchFamily="18" charset="0"/>
            </a:endParaRPr>
          </a:p>
          <a:p>
            <a:r>
              <a:rPr lang="pt-BR" sz="2400" b="0" dirty="0" smtClean="0">
                <a:latin typeface="Bookman Old Style" pitchFamily="18" charset="0"/>
              </a:rPr>
              <a:t>I - descumprir as condições da ata de RP;</a:t>
            </a:r>
          </a:p>
          <a:p>
            <a:endParaRPr lang="pt-BR" sz="2400" b="0" dirty="0" smtClean="0">
              <a:latin typeface="Bookman Old Style" pitchFamily="18" charset="0"/>
            </a:endParaRPr>
          </a:p>
          <a:p>
            <a:r>
              <a:rPr lang="pt-BR" sz="2400" b="0" dirty="0" smtClean="0">
                <a:latin typeface="Bookman Old Style" pitchFamily="18" charset="0"/>
              </a:rPr>
              <a:t>II - não retirar a nota de empenho ou instrumento equivalente no prazo estabelecido pela Administração, sem justificativa aceitável;</a:t>
            </a:r>
          </a:p>
          <a:p>
            <a:endParaRPr lang="pt-BR" dirty="0"/>
          </a:p>
        </p:txBody>
      </p:sp>
    </p:spTree>
    <p:extLst>
      <p:ext uri="{BB962C8B-B14F-4D97-AF65-F5344CB8AC3E}">
        <p14:creationId xmlns:p14="http://schemas.microsoft.com/office/powerpoint/2010/main" val="361631712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sz="2400" b="0" dirty="0">
                <a:latin typeface="Bookman Old Style" pitchFamily="18" charset="0"/>
              </a:rPr>
              <a:t>III - não aceitar reduzir o seu preço registrado, na hipótese deste se tornar superior àqueles praticados no mercado; </a:t>
            </a:r>
            <a:r>
              <a:rPr lang="pt-BR" sz="2400" b="0" dirty="0" smtClean="0">
                <a:latin typeface="Bookman Old Style" pitchFamily="18" charset="0"/>
              </a:rPr>
              <a:t>ou</a:t>
            </a:r>
          </a:p>
          <a:p>
            <a:endParaRPr lang="pt-BR" sz="2400" b="0" dirty="0">
              <a:latin typeface="Bookman Old Style" pitchFamily="18" charset="0"/>
            </a:endParaRPr>
          </a:p>
          <a:p>
            <a:r>
              <a:rPr lang="pt-BR" sz="2400" b="0" dirty="0">
                <a:latin typeface="Bookman Old Style" pitchFamily="18" charset="0"/>
              </a:rPr>
              <a:t>IV - sofrer sanção prevista nos incisos III ou IV do caput do art. 87 da Lei nº 8.666, de 1993, ou no art. 7º da Lei nº 10.520, de 2002</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Parágrafo único.  O cancelamento de registros nas hipóteses previstas nos incisos I, II e IV do caput será formalizado por despacho do órgão gerenciador, assegurado o contraditório e a ampla defesa.</a:t>
            </a:r>
          </a:p>
          <a:p>
            <a:endParaRPr lang="pt-BR" dirty="0"/>
          </a:p>
        </p:txBody>
      </p:sp>
    </p:spTree>
    <p:extLst>
      <p:ext uri="{BB962C8B-B14F-4D97-AF65-F5344CB8AC3E}">
        <p14:creationId xmlns:p14="http://schemas.microsoft.com/office/powerpoint/2010/main" val="28667825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a:r>
              <a:rPr lang="pt-BR" sz="2400" b="0" dirty="0">
                <a:latin typeface="Bookman Old Style" pitchFamily="18" charset="0"/>
              </a:rPr>
              <a:t>Art. 21.  O cancelamento do registro de preços poderá ocorrer por fato superveniente, que prejudique o cumprimento da ata, </a:t>
            </a:r>
            <a:r>
              <a:rPr lang="pt-BR" sz="2400" b="0" dirty="0" smtClean="0">
                <a:latin typeface="Bookman Old Style" pitchFamily="18" charset="0"/>
              </a:rPr>
              <a:t>devidamente </a:t>
            </a:r>
            <a:r>
              <a:rPr lang="pt-BR" sz="2400" b="0" dirty="0">
                <a:latin typeface="Bookman Old Style" pitchFamily="18" charset="0"/>
              </a:rPr>
              <a:t>comprovados e justificados</a:t>
            </a:r>
            <a:r>
              <a:rPr lang="pt-BR" sz="2400" b="0" dirty="0" smtClean="0">
                <a:latin typeface="Bookman Old Style" pitchFamily="18" charset="0"/>
              </a:rPr>
              <a:t>:</a:t>
            </a:r>
          </a:p>
          <a:p>
            <a:pPr algn="just"/>
            <a:endParaRPr lang="pt-BR" sz="2400" b="0" dirty="0">
              <a:latin typeface="Bookman Old Style" pitchFamily="18" charset="0"/>
            </a:endParaRPr>
          </a:p>
          <a:p>
            <a:r>
              <a:rPr lang="pt-BR" sz="2400" b="0" dirty="0">
                <a:latin typeface="Bookman Old Style" pitchFamily="18" charset="0"/>
              </a:rPr>
              <a:t>I - por razão de interesse público; </a:t>
            </a:r>
            <a:r>
              <a:rPr lang="pt-BR" sz="2400" b="0" dirty="0" smtClean="0">
                <a:latin typeface="Bookman Old Style" pitchFamily="18" charset="0"/>
              </a:rPr>
              <a:t>ou</a:t>
            </a:r>
          </a:p>
          <a:p>
            <a:endParaRPr lang="pt-BR" sz="2400" b="0" dirty="0">
              <a:latin typeface="Bookman Old Style" pitchFamily="18" charset="0"/>
            </a:endParaRPr>
          </a:p>
          <a:p>
            <a:r>
              <a:rPr lang="pt-BR" sz="2400" b="0" dirty="0">
                <a:latin typeface="Bookman Old Style" pitchFamily="18" charset="0"/>
              </a:rPr>
              <a:t>II - a pedido do fornecedor. </a:t>
            </a:r>
          </a:p>
          <a:p>
            <a:endParaRPr lang="pt-BR" sz="2400" b="0" dirty="0">
              <a:latin typeface="Bookman Old Style" pitchFamily="18" charset="0"/>
            </a:endParaRPr>
          </a:p>
        </p:txBody>
      </p:sp>
    </p:spTree>
    <p:extLst>
      <p:ext uri="{BB962C8B-B14F-4D97-AF65-F5344CB8AC3E}">
        <p14:creationId xmlns:p14="http://schemas.microsoft.com/office/powerpoint/2010/main" val="9743412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Órgão não participante (carona)</a:t>
            </a:r>
            <a:endParaRPr lang="pt-BR"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r>
              <a:rPr lang="pt-BR" sz="2400" b="0" dirty="0" smtClean="0">
                <a:latin typeface="Bookman Old Style" pitchFamily="18" charset="0"/>
              </a:rPr>
              <a:t>Art</a:t>
            </a:r>
            <a:r>
              <a:rPr lang="pt-BR" sz="2400" b="0" dirty="0">
                <a:latin typeface="Bookman Old Style" pitchFamily="18" charset="0"/>
              </a:rPr>
              <a:t>. 22 - </a:t>
            </a:r>
            <a:r>
              <a:rPr lang="pt-BR" sz="2400" b="0" dirty="0" smtClean="0">
                <a:latin typeface="Bookman Old Style" pitchFamily="18" charset="0"/>
              </a:rPr>
              <a:t>CARONA </a:t>
            </a:r>
            <a:r>
              <a:rPr lang="pt-BR" sz="2400" b="0" dirty="0">
                <a:latin typeface="Bookman Old Style" pitchFamily="18" charset="0"/>
              </a:rPr>
              <a:t>-  Desde que devidamente </a:t>
            </a:r>
            <a:r>
              <a:rPr lang="pt-BR" sz="2400" b="0" u="sng" dirty="0">
                <a:latin typeface="Bookman Old Style" pitchFamily="18" charset="0"/>
              </a:rPr>
              <a:t>JUSTIFICADA A VANTAGEM</a:t>
            </a:r>
            <a:r>
              <a:rPr lang="pt-BR" sz="2400" b="0" dirty="0">
                <a:latin typeface="Bookman Old Style" pitchFamily="18" charset="0"/>
              </a:rPr>
              <a:t>, a Ata de RP, durante sua vigência, poderá ser utilizada por </a:t>
            </a:r>
            <a:r>
              <a:rPr lang="pt-BR" sz="2400" b="0" u="sng" dirty="0">
                <a:latin typeface="Bookman Old Style" pitchFamily="18" charset="0"/>
              </a:rPr>
              <a:t>QUALQUER ÓRGÃO OU ENTIDADE DA ADMINISTRAÇÃO PÚBLICA FEDERAL</a:t>
            </a:r>
            <a:r>
              <a:rPr lang="pt-BR" sz="2400" b="0" dirty="0">
                <a:latin typeface="Bookman Old Style" pitchFamily="18" charset="0"/>
              </a:rPr>
              <a:t> que não tenha participado do certame licitatório, mediante anuência do </a:t>
            </a:r>
            <a:r>
              <a:rPr lang="pt-BR" sz="2400" b="0" dirty="0" smtClean="0">
                <a:latin typeface="Bookman Old Style" pitchFamily="18" charset="0"/>
              </a:rPr>
              <a:t>Órgão Gerenciador. </a:t>
            </a:r>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171112762"/>
      </p:ext>
    </p:extLst>
  </p:cSld>
  <p:clrMapOvr>
    <a:masterClrMapping/>
  </p:clrMapOvr>
  <p:transition spd="slow">
    <p:pull/>
  </p:transition>
  <p:timing>
    <p:tnLst>
      <p:par>
        <p:cTn id="1" dur="indefinite" restart="never" nodeType="tmRoot"/>
      </p:par>
    </p:tnLst>
  </p:timing>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000" b="0" dirty="0">
                <a:latin typeface="Bookman Old Style" pitchFamily="18" charset="0"/>
              </a:rPr>
              <a:t>§ 1º  Os órgãos e entidades que não participaram do registro de preços, quando desejarem fazer uso da Ata de RP, deverão </a:t>
            </a:r>
            <a:r>
              <a:rPr lang="pt-BR" sz="2000" b="0" u="sng" dirty="0">
                <a:latin typeface="Bookman Old Style" pitchFamily="18" charset="0"/>
              </a:rPr>
              <a:t>CONSULTAR O </a:t>
            </a:r>
            <a:r>
              <a:rPr lang="pt-BR" sz="2000" b="0" u="sng" dirty="0" smtClean="0">
                <a:latin typeface="Bookman Old Style" pitchFamily="18" charset="0"/>
              </a:rPr>
              <a:t>ÓRGÃO GERENCIADOR </a:t>
            </a:r>
            <a:r>
              <a:rPr lang="pt-BR" sz="2000" b="0" dirty="0">
                <a:latin typeface="Bookman Old Style" pitchFamily="18" charset="0"/>
              </a:rPr>
              <a:t>da  Ata para manifestação sobre a possibilidade de adesão. </a:t>
            </a:r>
          </a:p>
          <a:p>
            <a:r>
              <a:rPr lang="pt-BR" sz="2000" b="0" dirty="0">
                <a:latin typeface="Bookman Old Style" pitchFamily="18" charset="0"/>
              </a:rPr>
              <a:t>§ 1º-A  A manifestação do órgão gerenciador de que trata o § 1º fica condicionada à realização de estudo, pelos órgãos e pelas entidades que não participaram do registro de preços, que demonstre o ganho de eficiência, a viabilidade e a economicidade para a administração pública federal da utilização da ata de registro de preços, conforme estabelecido em ato do Secretário de Gestão do Ministério do Planejamento, Desenvolvimento e Gestão</a:t>
            </a:r>
            <a:r>
              <a:rPr lang="pt-BR" sz="2000" b="0" dirty="0" smtClean="0">
                <a:latin typeface="Bookman Old Style" pitchFamily="18" charset="0"/>
              </a:rPr>
              <a:t>. (DEC 9.488/18)</a:t>
            </a:r>
            <a:endParaRPr lang="pt-BR" sz="2000" b="0" dirty="0">
              <a:latin typeface="Bookman Old Style" pitchFamily="18" charset="0"/>
            </a:endParaRPr>
          </a:p>
        </p:txBody>
      </p:sp>
    </p:spTree>
    <p:extLst>
      <p:ext uri="{BB962C8B-B14F-4D97-AF65-F5344CB8AC3E}">
        <p14:creationId xmlns:p14="http://schemas.microsoft.com/office/powerpoint/2010/main" val="31400308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sz="2400" b="0" dirty="0">
                <a:latin typeface="Bookman Old Style" pitchFamily="18" charset="0"/>
              </a:rPr>
              <a:t>§ 1º-B  O estudo de que trata o § 1º-A, após aprovação pelo órgão gerenciador, será divulgado no Portal de Compras do Governo federal</a:t>
            </a:r>
            <a:r>
              <a:rPr lang="pt-BR" sz="2400" b="0" dirty="0" smtClean="0">
                <a:latin typeface="Bookman Old Style" pitchFamily="18" charset="0"/>
              </a:rPr>
              <a:t>. (DEC 9.488/18)</a:t>
            </a:r>
            <a:endParaRPr lang="pt-BR" sz="2400" b="0" dirty="0">
              <a:latin typeface="Bookman Old Style" pitchFamily="18" charset="0"/>
            </a:endParaRPr>
          </a:p>
          <a:p>
            <a:endParaRPr lang="pt-BR" sz="2400" b="0" dirty="0" smtClean="0">
              <a:latin typeface="Bookman Old Style" pitchFamily="18" charset="0"/>
            </a:endParaRPr>
          </a:p>
          <a:p>
            <a:r>
              <a:rPr lang="pt-BR" sz="2400" b="0" dirty="0" smtClean="0">
                <a:latin typeface="Bookman Old Style" pitchFamily="18" charset="0"/>
              </a:rPr>
              <a:t>§ </a:t>
            </a:r>
            <a:r>
              <a:rPr lang="pt-BR" sz="2400" b="0" dirty="0">
                <a:latin typeface="Bookman Old Style" pitchFamily="18" charset="0"/>
              </a:rPr>
              <a:t>2º  Caberá ao </a:t>
            </a:r>
            <a:r>
              <a:rPr lang="pt-BR" sz="2400" b="0" u="sng" dirty="0">
                <a:latin typeface="Bookman Old Style" pitchFamily="18" charset="0"/>
              </a:rPr>
              <a:t>FORNECEDOR </a:t>
            </a:r>
            <a:r>
              <a:rPr lang="pt-BR" sz="2400" b="0" dirty="0">
                <a:latin typeface="Bookman Old Style" pitchFamily="18" charset="0"/>
              </a:rPr>
              <a:t>beneficiário da Ata de RP, observadas as condições nela estabelecidas, </a:t>
            </a:r>
            <a:r>
              <a:rPr lang="pt-BR" sz="2400" b="0" u="sng" dirty="0">
                <a:effectLst>
                  <a:outerShdw blurRad="38100" dist="38100" dir="2700000" algn="tl">
                    <a:srgbClr val="000000">
                      <a:alpha val="43137"/>
                    </a:srgbClr>
                  </a:outerShdw>
                </a:effectLst>
                <a:latin typeface="Bookman Old Style" pitchFamily="18" charset="0"/>
              </a:rPr>
              <a:t>optar pela aceitação ou não do fornecimento decorrente de adesão</a:t>
            </a:r>
            <a:r>
              <a:rPr lang="pt-BR" sz="2400" b="0" dirty="0">
                <a:latin typeface="Bookman Old Style" pitchFamily="18" charset="0"/>
              </a:rPr>
              <a:t>, desde que não prejudique as obrigações presentes e futuras decorrentes da Ata, assumidas com o </a:t>
            </a:r>
            <a:r>
              <a:rPr lang="pt-BR" sz="2400" b="0" dirty="0" smtClean="0">
                <a:latin typeface="Bookman Old Style" pitchFamily="18" charset="0"/>
              </a:rPr>
              <a:t>Órgão Gerenciador e Órgão Participante.   </a:t>
            </a:r>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241911338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 3º  As aquisições ou as contratações adicionais de que trata este artigo não poderão exceder, por órgão ou entidade, </a:t>
            </a:r>
            <a:r>
              <a:rPr lang="pt-BR" sz="2400" u="sng" dirty="0">
                <a:latin typeface="Bookman Old Style" pitchFamily="18" charset="0"/>
              </a:rPr>
              <a:t>a cinquenta por cento dos quantitativos dos itens</a:t>
            </a:r>
            <a:r>
              <a:rPr lang="pt-BR" sz="2400" b="0" dirty="0">
                <a:latin typeface="Bookman Old Style" pitchFamily="18" charset="0"/>
              </a:rPr>
              <a:t> do instrumento convocatório e registrados na ata de registro de preços para o órgão gerenciador e para os órgãos participantes</a:t>
            </a:r>
            <a:r>
              <a:rPr lang="pt-BR" sz="2400" b="0" dirty="0" smtClean="0">
                <a:latin typeface="Bookman Old Style" pitchFamily="18" charset="0"/>
              </a:rPr>
              <a:t>. (DEC 9.488/18)</a:t>
            </a:r>
            <a:endParaRPr lang="pt-BR" sz="2400" b="0" dirty="0">
              <a:latin typeface="Bookman Old Style" pitchFamily="18" charset="0"/>
            </a:endParaRPr>
          </a:p>
        </p:txBody>
      </p:sp>
    </p:spTree>
    <p:extLst>
      <p:ext uri="{BB962C8B-B14F-4D97-AF65-F5344CB8AC3E}">
        <p14:creationId xmlns:p14="http://schemas.microsoft.com/office/powerpoint/2010/main" val="150234834"/>
      </p:ext>
    </p:extLst>
  </p:cSld>
  <p:clrMapOvr>
    <a:masterClrMapping/>
  </p:clrMapOvr>
  <p:transition spd="slow">
    <p:wipe/>
  </p:transition>
  <p:timing>
    <p:tnLst>
      <p:par>
        <p:cTn id="1" dur="indefinite" restart="never" nodeType="tmRoot"/>
      </p:par>
    </p:tnLst>
  </p:timing>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 4º  O instrumento convocatório preverá que o quantitativo decorrente das adesões à ata de registro de preços não poderá exceder, na totalidade, </a:t>
            </a:r>
            <a:r>
              <a:rPr lang="pt-BR" sz="2400" u="sng" dirty="0">
                <a:latin typeface="Bookman Old Style" pitchFamily="18" charset="0"/>
              </a:rPr>
              <a:t>ao dobro do quantitativo de cada item registrado </a:t>
            </a:r>
            <a:r>
              <a:rPr lang="pt-BR" sz="2400" b="0" dirty="0">
                <a:latin typeface="Bookman Old Style" pitchFamily="18" charset="0"/>
              </a:rPr>
              <a:t>na ata de registro de preços para o órgão gerenciador e para os órgãos participantes, independentemente do número de órgãos não participantes que aderirem.(DEC 9.488/18</a:t>
            </a:r>
            <a:r>
              <a:rPr lang="pt-BR" sz="2400" dirty="0">
                <a:latin typeface="Bookman Old Style" pitchFamily="18" charset="0"/>
              </a:rPr>
              <a:t>)</a:t>
            </a:r>
            <a:endParaRPr lang="pt-BR" sz="2400" dirty="0"/>
          </a:p>
          <a:p>
            <a:endParaRPr lang="pt-BR" sz="2400" b="0" dirty="0">
              <a:latin typeface="Bookman Old Style" pitchFamily="18" charset="0"/>
            </a:endParaRPr>
          </a:p>
        </p:txBody>
      </p:sp>
    </p:spTree>
    <p:extLst>
      <p:ext uri="{BB962C8B-B14F-4D97-AF65-F5344CB8AC3E}">
        <p14:creationId xmlns:p14="http://schemas.microsoft.com/office/powerpoint/2010/main" val="3332705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Gov. federal</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 4º-A  Na hipótese de compra nacional: (DEC 9.488/18)</a:t>
            </a:r>
          </a:p>
          <a:p>
            <a:r>
              <a:rPr lang="pt-BR" sz="2400" b="0" dirty="0" smtClean="0">
                <a:latin typeface="Bookman Old Style" pitchFamily="18" charset="0"/>
              </a:rPr>
              <a:t>I </a:t>
            </a:r>
            <a:r>
              <a:rPr lang="pt-BR" sz="2400" b="0" dirty="0">
                <a:latin typeface="Bookman Old Style" pitchFamily="18" charset="0"/>
              </a:rPr>
              <a:t>- as aquisições ou as contratações adicionais não excederão, por órgão ou entidade, a cem por cento dos quantitativos dos itens do instrumento convocatório e registrados na ata de registro de preços para o órgão gerenciador e para os órgãos participantes; </a:t>
            </a:r>
            <a:r>
              <a:rPr lang="pt-BR" sz="2400" b="0" dirty="0" smtClean="0">
                <a:latin typeface="Bookman Old Style" pitchFamily="18" charset="0"/>
              </a:rPr>
              <a:t>e</a:t>
            </a:r>
            <a:endParaRPr lang="pt-BR" sz="2400" b="0" dirty="0">
              <a:latin typeface="Bookman Old Style" pitchFamily="18" charset="0"/>
            </a:endParaRPr>
          </a:p>
        </p:txBody>
      </p:sp>
    </p:spTree>
    <p:extLst>
      <p:ext uri="{BB962C8B-B14F-4D97-AF65-F5344CB8AC3E}">
        <p14:creationId xmlns:p14="http://schemas.microsoft.com/office/powerpoint/2010/main" val="15083369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pPr lvl="0"/>
            <a:r>
              <a:rPr lang="pt-BR" sz="2400" b="0" dirty="0">
                <a:latin typeface="Bookman Old Style" pitchFamily="18" charset="0"/>
              </a:rPr>
              <a:t>Indicação do prazo de validade das propostas;</a:t>
            </a:r>
          </a:p>
          <a:p>
            <a:pPr lvl="0"/>
            <a:r>
              <a:rPr lang="pt-BR" sz="2400" b="0" dirty="0">
                <a:latin typeface="Bookman Old Style" pitchFamily="18" charset="0"/>
              </a:rPr>
              <a:t>Condições para o recebimento do objeto da licitação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Previsão específica no caso de possibilidade de prorrogação dos prazos contratuais; </a:t>
            </a:r>
            <a:endParaRPr lang="pt-BR" sz="2400" b="0" dirty="0" smtClean="0">
              <a:latin typeface="Bookman Old Style" pitchFamily="18" charset="0"/>
            </a:endParaRPr>
          </a:p>
          <a:p>
            <a:pPr lvl="0"/>
            <a:endParaRPr lang="pt-BR" sz="2400" b="0" dirty="0">
              <a:latin typeface="Bookman Old Style" pitchFamily="18" charset="0"/>
            </a:endParaRPr>
          </a:p>
          <a:p>
            <a:pPr lvl="0" algn="just"/>
            <a:r>
              <a:rPr lang="pt-BR" sz="2400" b="0" dirty="0">
                <a:latin typeface="Bookman Old Style" pitchFamily="18" charset="0"/>
              </a:rPr>
              <a:t>Previsão expressa admitindo a subcontratação, quando for o caso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Outras indicações específicas ou peculiares da licitação. </a:t>
            </a:r>
          </a:p>
          <a:p>
            <a:endParaRPr lang="pt-BR" sz="2400" b="0" dirty="0"/>
          </a:p>
        </p:txBody>
      </p:sp>
    </p:spTree>
    <p:extLst>
      <p:ext uri="{BB962C8B-B14F-4D97-AF65-F5344CB8AC3E}">
        <p14:creationId xmlns:p14="http://schemas.microsoft.com/office/powerpoint/2010/main" val="28119771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Gov. federal</a:t>
            </a:r>
            <a:endParaRPr lang="pt-BR" dirty="0">
              <a:solidFill>
                <a:srgbClr val="FF0000"/>
              </a:solidFill>
            </a:endParaRP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II - o instrumento convocatório da compra nacional preverá que o quantitativo decorrente das adesões à ata de registro de preços não excederá, na totalidade, ao quíntuplo do quantitativo de cada item registrado na ata de registro de preços para o órgão gerenciador e para os órgãos participantes, independentemente do número de órgãos não participantes que aderirem. (DEC 9.488/18)</a:t>
            </a:r>
          </a:p>
          <a:p>
            <a:endParaRPr lang="pt-BR" sz="2400" b="0" dirty="0">
              <a:latin typeface="Bookman Old Style" pitchFamily="18" charset="0"/>
            </a:endParaRPr>
          </a:p>
        </p:txBody>
      </p:sp>
    </p:spTree>
    <p:extLst>
      <p:ext uri="{BB962C8B-B14F-4D97-AF65-F5344CB8AC3E}">
        <p14:creationId xmlns:p14="http://schemas.microsoft.com/office/powerpoint/2010/main" val="25721042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Exemplo: (Carona)</a:t>
            </a:r>
            <a:br>
              <a:rPr lang="pt-BR" dirty="0"/>
            </a:br>
            <a:endParaRPr lang="pt-BR" dirty="0"/>
          </a:p>
        </p:txBody>
      </p:sp>
      <p:sp>
        <p:nvSpPr>
          <p:cNvPr id="3" name="Espaço Reservado para Conteúdo 2"/>
          <p:cNvSpPr>
            <a:spLocks noGrp="1"/>
          </p:cNvSpPr>
          <p:nvPr>
            <p:ph idx="1"/>
          </p:nvPr>
        </p:nvSpPr>
        <p:spPr/>
        <p:txBody>
          <a:bodyPr>
            <a:normAutofit fontScale="85000" lnSpcReduction="10000"/>
          </a:bodyPr>
          <a:lstStyle/>
          <a:p>
            <a:r>
              <a:rPr lang="pt-BR" sz="2000" b="0" dirty="0" smtClean="0">
                <a:latin typeface="Bookman Old Style" pitchFamily="18" charset="0"/>
              </a:rPr>
              <a:t>O </a:t>
            </a:r>
            <a:r>
              <a:rPr lang="pt-BR" sz="2000" b="0" dirty="0">
                <a:latin typeface="Bookman Old Style" pitchFamily="18" charset="0"/>
              </a:rPr>
              <a:t>IFRO – </a:t>
            </a:r>
            <a:r>
              <a:rPr lang="pt-BR" sz="2000" b="0" dirty="0">
                <a:solidFill>
                  <a:srgbClr val="FF0000"/>
                </a:solidFill>
                <a:latin typeface="Bookman Old Style" pitchFamily="18" charset="0"/>
              </a:rPr>
              <a:t>Órgão Gerenciador </a:t>
            </a:r>
            <a:r>
              <a:rPr lang="pt-BR" sz="2000" b="0" dirty="0">
                <a:latin typeface="Bookman Old Style" pitchFamily="18" charset="0"/>
              </a:rPr>
              <a:t>- fez licitação para RP de 500 pneus</a:t>
            </a:r>
            <a:r>
              <a:rPr lang="pt-BR" sz="2000" b="0" dirty="0" smtClean="0">
                <a:latin typeface="Bookman Old Style" pitchFamily="18" charset="0"/>
              </a:rPr>
              <a:t>.</a:t>
            </a:r>
          </a:p>
          <a:p>
            <a:r>
              <a:rPr lang="pt-BR" sz="2000" b="0" dirty="0" smtClean="0">
                <a:latin typeface="Bookman Old Style" pitchFamily="18" charset="0"/>
              </a:rPr>
              <a:t> </a:t>
            </a:r>
            <a:r>
              <a:rPr lang="pt-BR" sz="2000" b="0" dirty="0">
                <a:latin typeface="Bookman Old Style" pitchFamily="18" charset="0"/>
              </a:rPr>
              <a:t>No seu Edital previa a quantidade de </a:t>
            </a:r>
            <a:r>
              <a:rPr lang="pt-BR" sz="2000" b="0" dirty="0" smtClean="0">
                <a:latin typeface="Bookman Old Style" pitchFamily="18" charset="0"/>
              </a:rPr>
              <a:t>1000 </a:t>
            </a:r>
            <a:r>
              <a:rPr lang="pt-BR" sz="2000" b="0" dirty="0">
                <a:latin typeface="Bookman Old Style" pitchFamily="18" charset="0"/>
              </a:rPr>
              <a:t>Pneus para </a:t>
            </a:r>
            <a:r>
              <a:rPr lang="pt-BR" sz="2000" b="0" dirty="0" err="1">
                <a:latin typeface="Bookman Old Style" pitchFamily="18" charset="0"/>
              </a:rPr>
              <a:t>Caroneiros</a:t>
            </a:r>
            <a:r>
              <a:rPr lang="pt-BR" sz="2000" b="0" dirty="0">
                <a:latin typeface="Bookman Old Style" pitchFamily="18" charset="0"/>
              </a:rPr>
              <a:t> - (500 são da </a:t>
            </a:r>
            <a:r>
              <a:rPr lang="pt-BR" sz="2000" b="0" dirty="0" smtClean="0">
                <a:latin typeface="Bookman Old Style" pitchFamily="18" charset="0"/>
              </a:rPr>
              <a:t>IFRO  </a:t>
            </a:r>
            <a:r>
              <a:rPr lang="pt-BR" sz="2000" b="0" dirty="0">
                <a:latin typeface="Bookman Old Style" pitchFamily="18" charset="0"/>
              </a:rPr>
              <a:t>x </a:t>
            </a:r>
            <a:r>
              <a:rPr lang="pt-BR" sz="2000" b="0" dirty="0" smtClean="0">
                <a:latin typeface="Bookman Old Style" pitchFamily="18" charset="0"/>
              </a:rPr>
              <a:t>2 </a:t>
            </a:r>
            <a:r>
              <a:rPr lang="pt-BR" sz="2000" b="0" dirty="0">
                <a:latin typeface="Bookman Old Style" pitchFamily="18" charset="0"/>
              </a:rPr>
              <a:t>= </a:t>
            </a:r>
            <a:r>
              <a:rPr lang="pt-BR" sz="2000" b="0" dirty="0" smtClean="0">
                <a:latin typeface="Bookman Old Style" pitchFamily="18" charset="0"/>
              </a:rPr>
              <a:t>1000 para </a:t>
            </a:r>
            <a:r>
              <a:rPr lang="pt-BR" sz="2000" b="0" dirty="0" err="1" smtClean="0">
                <a:latin typeface="Bookman Old Style" pitchFamily="18" charset="0"/>
              </a:rPr>
              <a:t>caroneiros</a:t>
            </a:r>
            <a:r>
              <a:rPr lang="pt-BR" sz="2000" b="0" dirty="0" smtClean="0">
                <a:latin typeface="Bookman Old Style" pitchFamily="18" charset="0"/>
              </a:rPr>
              <a:t> );</a:t>
            </a:r>
          </a:p>
          <a:p>
            <a:endParaRPr lang="pt-BR" sz="2000" b="0" dirty="0">
              <a:latin typeface="Bookman Old Style" pitchFamily="18" charset="0"/>
            </a:endParaRPr>
          </a:p>
          <a:p>
            <a:endParaRPr lang="pt-BR" sz="2000" b="0" dirty="0">
              <a:latin typeface="Bookman Old Style" pitchFamily="18" charset="0"/>
            </a:endParaRPr>
          </a:p>
          <a:p>
            <a:r>
              <a:rPr lang="pt-BR" sz="2000" b="0" dirty="0">
                <a:latin typeface="Bookman Old Style" pitchFamily="18" charset="0"/>
              </a:rPr>
              <a:t>O IBAMA/RO pede </a:t>
            </a:r>
            <a:r>
              <a:rPr lang="pt-BR" sz="2000" b="0" dirty="0" smtClean="0">
                <a:latin typeface="Bookman Old Style" pitchFamily="18" charset="0"/>
              </a:rPr>
              <a:t>200 </a:t>
            </a:r>
            <a:r>
              <a:rPr lang="pt-BR" sz="2000" b="0" dirty="0">
                <a:latin typeface="Bookman Old Style" pitchFamily="18" charset="0"/>
              </a:rPr>
              <a:t>como Carona, </a:t>
            </a:r>
            <a:r>
              <a:rPr lang="pt-BR" sz="2000" b="0" dirty="0" smtClean="0">
                <a:latin typeface="Bookman Old Style" pitchFamily="18" charset="0"/>
              </a:rPr>
              <a:t>(1000 </a:t>
            </a:r>
            <a:r>
              <a:rPr lang="pt-BR" sz="2000" b="0" dirty="0">
                <a:latin typeface="Bookman Old Style" pitchFamily="18" charset="0"/>
              </a:rPr>
              <a:t>– </a:t>
            </a:r>
            <a:r>
              <a:rPr lang="pt-BR" sz="2000" b="0" dirty="0" smtClean="0">
                <a:latin typeface="Bookman Old Style" pitchFamily="18" charset="0"/>
              </a:rPr>
              <a:t>200 </a:t>
            </a:r>
            <a:r>
              <a:rPr lang="pt-BR" sz="2000" b="0" dirty="0">
                <a:latin typeface="Bookman Old Style" pitchFamily="18" charset="0"/>
              </a:rPr>
              <a:t>= sobra </a:t>
            </a:r>
            <a:r>
              <a:rPr lang="pt-BR" sz="2000" b="0" dirty="0" smtClean="0">
                <a:latin typeface="Bookman Old Style" pitchFamily="18" charset="0"/>
              </a:rPr>
              <a:t>800); </a:t>
            </a:r>
            <a:endParaRPr lang="pt-BR" sz="2000" b="0" dirty="0">
              <a:latin typeface="Bookman Old Style" pitchFamily="18" charset="0"/>
            </a:endParaRPr>
          </a:p>
          <a:p>
            <a:r>
              <a:rPr lang="pt-BR" sz="2000" b="0" dirty="0">
                <a:latin typeface="Bookman Old Style" pitchFamily="18" charset="0"/>
              </a:rPr>
              <a:t>A CEF pede </a:t>
            </a:r>
            <a:r>
              <a:rPr lang="pt-BR" sz="2000" b="0" dirty="0" smtClean="0">
                <a:latin typeface="Bookman Old Style" pitchFamily="18" charset="0"/>
              </a:rPr>
              <a:t>100 </a:t>
            </a:r>
            <a:r>
              <a:rPr lang="pt-BR" sz="2000" b="0" dirty="0">
                <a:latin typeface="Bookman Old Style" pitchFamily="18" charset="0"/>
              </a:rPr>
              <a:t>como Carona, </a:t>
            </a:r>
            <a:r>
              <a:rPr lang="pt-BR" sz="2000" b="0" dirty="0" smtClean="0">
                <a:latin typeface="Bookman Old Style" pitchFamily="18" charset="0"/>
              </a:rPr>
              <a:t>(800 </a:t>
            </a:r>
            <a:r>
              <a:rPr lang="pt-BR" sz="2000" b="0" dirty="0">
                <a:latin typeface="Bookman Old Style" pitchFamily="18" charset="0"/>
              </a:rPr>
              <a:t>– </a:t>
            </a:r>
            <a:r>
              <a:rPr lang="pt-BR" sz="2000" b="0" dirty="0" smtClean="0">
                <a:latin typeface="Bookman Old Style" pitchFamily="18" charset="0"/>
              </a:rPr>
              <a:t>100 </a:t>
            </a:r>
            <a:r>
              <a:rPr lang="pt-BR" sz="2000" b="0" dirty="0">
                <a:latin typeface="Bookman Old Style" pitchFamily="18" charset="0"/>
              </a:rPr>
              <a:t>= sobra </a:t>
            </a:r>
            <a:r>
              <a:rPr lang="pt-BR" sz="2000" b="0" dirty="0" smtClean="0">
                <a:latin typeface="Bookman Old Style" pitchFamily="18" charset="0"/>
              </a:rPr>
              <a:t>700</a:t>
            </a:r>
            <a:r>
              <a:rPr lang="pt-BR" sz="2000" b="0" dirty="0">
                <a:latin typeface="Bookman Old Style" pitchFamily="18" charset="0"/>
              </a:rPr>
              <a:t>);</a:t>
            </a:r>
          </a:p>
          <a:p>
            <a:r>
              <a:rPr lang="pt-BR" sz="2000" b="0" dirty="0">
                <a:latin typeface="Bookman Old Style" pitchFamily="18" charset="0"/>
              </a:rPr>
              <a:t>A UFRO pede Carona de mais </a:t>
            </a:r>
            <a:r>
              <a:rPr lang="pt-BR" sz="2000" b="0" dirty="0" smtClean="0">
                <a:latin typeface="Bookman Old Style" pitchFamily="18" charset="0"/>
              </a:rPr>
              <a:t>250, (700 </a:t>
            </a:r>
            <a:r>
              <a:rPr lang="pt-BR" sz="2000" b="0" dirty="0">
                <a:latin typeface="Bookman Old Style" pitchFamily="18" charset="0"/>
              </a:rPr>
              <a:t>– </a:t>
            </a:r>
            <a:r>
              <a:rPr lang="pt-BR" sz="2000" b="0" dirty="0" smtClean="0">
                <a:latin typeface="Bookman Old Style" pitchFamily="18" charset="0"/>
              </a:rPr>
              <a:t>250 </a:t>
            </a:r>
            <a:r>
              <a:rPr lang="pt-BR" sz="2000" b="0" dirty="0">
                <a:latin typeface="Bookman Old Style" pitchFamily="18" charset="0"/>
              </a:rPr>
              <a:t>= sobra </a:t>
            </a:r>
            <a:r>
              <a:rPr lang="pt-BR" sz="2000" b="0" dirty="0" smtClean="0">
                <a:latin typeface="Bookman Old Style" pitchFamily="18" charset="0"/>
              </a:rPr>
              <a:t>450</a:t>
            </a:r>
            <a:r>
              <a:rPr lang="pt-BR" sz="2000" b="0" dirty="0">
                <a:latin typeface="Bookman Old Style" pitchFamily="18" charset="0"/>
              </a:rPr>
              <a:t>);</a:t>
            </a:r>
          </a:p>
          <a:p>
            <a:r>
              <a:rPr lang="pt-BR" sz="2000" b="0" dirty="0">
                <a:latin typeface="Bookman Old Style" pitchFamily="18" charset="0"/>
              </a:rPr>
              <a:t>O Exército pede Carona de mais 150, </a:t>
            </a:r>
            <a:r>
              <a:rPr lang="pt-BR" sz="2000" b="0" dirty="0" smtClean="0">
                <a:latin typeface="Bookman Old Style" pitchFamily="18" charset="0"/>
              </a:rPr>
              <a:t>(450 </a:t>
            </a:r>
            <a:r>
              <a:rPr lang="pt-BR" sz="2000" b="0" dirty="0">
                <a:latin typeface="Bookman Old Style" pitchFamily="18" charset="0"/>
              </a:rPr>
              <a:t>– 150 = sobra </a:t>
            </a:r>
            <a:r>
              <a:rPr lang="pt-BR" sz="2000" b="0" dirty="0" smtClean="0">
                <a:latin typeface="Bookman Old Style" pitchFamily="18" charset="0"/>
              </a:rPr>
              <a:t>300),</a:t>
            </a:r>
            <a:endParaRPr lang="pt-BR" sz="2000" b="0" dirty="0">
              <a:latin typeface="Bookman Old Style" pitchFamily="18" charset="0"/>
            </a:endParaRPr>
          </a:p>
          <a:p>
            <a:r>
              <a:rPr lang="pt-BR" sz="2000" b="0" dirty="0">
                <a:latin typeface="Bookman Old Style" pitchFamily="18" charset="0"/>
              </a:rPr>
              <a:t> e assim sucessivamente.</a:t>
            </a:r>
          </a:p>
          <a:p>
            <a:endParaRPr lang="pt-BR" dirty="0"/>
          </a:p>
        </p:txBody>
      </p:sp>
    </p:spTree>
    <p:extLst>
      <p:ext uri="{BB962C8B-B14F-4D97-AF65-F5344CB8AC3E}">
        <p14:creationId xmlns:p14="http://schemas.microsoft.com/office/powerpoint/2010/main" val="5016238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 5o </a:t>
            </a:r>
            <a:r>
              <a:rPr lang="pt-BR" sz="2400" b="0" strike="sngStrike" dirty="0">
                <a:latin typeface="Bookman Old Style" pitchFamily="18" charset="0"/>
              </a:rPr>
              <a:t>O órgão gerenciador somente poderá autorizar adesão à ata após a primeira aquisição ou contratação por órgão integrante da ata, exceto quando, justificadamente, não houver previsão no edital para aquisição ou contratação pelo órgão gerenciador.   </a:t>
            </a:r>
            <a:r>
              <a:rPr lang="pt-BR" sz="2400" b="0" dirty="0">
                <a:latin typeface="Bookman Old Style" pitchFamily="18" charset="0"/>
              </a:rPr>
              <a:t>(Revogado pelo Decreto nº 8.250, de 2.014) </a:t>
            </a:r>
          </a:p>
          <a:p>
            <a:endParaRPr lang="pt-BR" sz="2400" b="0" dirty="0"/>
          </a:p>
        </p:txBody>
      </p:sp>
    </p:spTree>
    <p:extLst>
      <p:ext uri="{BB962C8B-B14F-4D97-AF65-F5344CB8AC3E}">
        <p14:creationId xmlns:p14="http://schemas.microsoft.com/office/powerpoint/2010/main" val="3058290323"/>
      </p:ext>
    </p:extLst>
  </p:cSld>
  <p:clrMapOvr>
    <a:masterClrMapping/>
  </p:clrMapOvr>
  <p:transition spd="slow">
    <p:pull/>
  </p:transition>
  <p:timing>
    <p:tnLst>
      <p:par>
        <p:cTn id="1" dur="indefinite" restart="never" nodeType="tmRoot"/>
      </p:par>
    </p:tnLst>
  </p:timing>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Caroneiro</a:t>
            </a:r>
            <a:r>
              <a:rPr lang="pt-BR" dirty="0" smtClean="0"/>
              <a:t> tem 90 dias para comprar</a:t>
            </a:r>
            <a:endParaRPr lang="pt-BR"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endParaRPr lang="pt-BR" dirty="0">
              <a:latin typeface="Bookman Old Style" pitchFamily="18" charset="0"/>
            </a:endParaRPr>
          </a:p>
          <a:p>
            <a:r>
              <a:rPr lang="pt-BR" sz="2400" b="0" dirty="0" smtClean="0">
                <a:latin typeface="Bookman Old Style" pitchFamily="18" charset="0"/>
              </a:rPr>
              <a:t>§ </a:t>
            </a:r>
            <a:r>
              <a:rPr lang="pt-BR" sz="2400" b="0" dirty="0">
                <a:latin typeface="Bookman Old Style" pitchFamily="18" charset="0"/>
              </a:rPr>
              <a:t>6º  - Prazo para aquisição do ONP - Carona -  Após a autorização do OG, o ONP </a:t>
            </a:r>
            <a:r>
              <a:rPr lang="pt-BR" sz="2400" b="0" u="sng" dirty="0">
                <a:latin typeface="Bookman Old Style" pitchFamily="18" charset="0"/>
              </a:rPr>
              <a:t>deverá efetivar a aquisição ou contratação solicitada em até noventa dias,</a:t>
            </a:r>
            <a:r>
              <a:rPr lang="pt-BR" sz="2400" b="0" dirty="0">
                <a:latin typeface="Bookman Old Style" pitchFamily="18" charset="0"/>
              </a:rPr>
              <a:t> observado o prazo de vigência da Ata. </a:t>
            </a:r>
          </a:p>
          <a:p>
            <a:endParaRPr lang="pt-BR" sz="2400" b="0" dirty="0"/>
          </a:p>
        </p:txBody>
      </p:sp>
    </p:spTree>
    <p:extLst>
      <p:ext uri="{BB962C8B-B14F-4D97-AF65-F5344CB8AC3E}">
        <p14:creationId xmlns:p14="http://schemas.microsoft.com/office/powerpoint/2010/main" val="316506265"/>
      </p:ext>
    </p:extLst>
  </p:cSld>
  <p:clrMapOvr>
    <a:masterClrMapping/>
  </p:clrMapOvr>
  <p:transition spd="slow">
    <p:push dir="u"/>
  </p:transition>
  <p:timing>
    <p:tnLst>
      <p:par>
        <p:cTn id="1" dur="indefinite" restart="never" nodeType="tmRoot"/>
      </p:par>
    </p:tnLst>
  </p:timing>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 7º  Compete ao </a:t>
            </a:r>
            <a:r>
              <a:rPr lang="pt-BR" sz="2400" b="0" dirty="0" smtClean="0">
                <a:latin typeface="Bookman Old Style" pitchFamily="18" charset="0"/>
              </a:rPr>
              <a:t>Carona </a:t>
            </a:r>
            <a:r>
              <a:rPr lang="pt-BR" sz="2400" b="0" dirty="0">
                <a:latin typeface="Bookman Old Style" pitchFamily="18" charset="0"/>
              </a:rPr>
              <a:t>os atos relativos à cobrança do cumprimento pelo fornecedor das obrigações contratualmente assumidas e a aplicação  de eventuais penalidades decorrentes do descumprimento de cláusulas contratuais, em relação às suas próprias contratações, informando as ocorrências ao </a:t>
            </a:r>
            <a:r>
              <a:rPr lang="pt-BR" sz="2400" b="0" dirty="0" smtClean="0">
                <a:latin typeface="Bookman Old Style" pitchFamily="18" charset="0"/>
              </a:rPr>
              <a:t>Órgão Gerenciador. </a:t>
            </a:r>
            <a:endParaRPr lang="pt-BR" sz="2400" b="0" dirty="0">
              <a:latin typeface="Bookman Old Style" pitchFamily="18" charset="0"/>
            </a:endParaRPr>
          </a:p>
          <a:p>
            <a:endParaRPr lang="pt-BR" sz="2400" b="0" dirty="0"/>
          </a:p>
        </p:txBody>
      </p:sp>
    </p:spTree>
    <p:extLst>
      <p:ext uri="{BB962C8B-B14F-4D97-AF65-F5344CB8AC3E}">
        <p14:creationId xmlns:p14="http://schemas.microsoft.com/office/powerpoint/2010/main" val="1294923898"/>
      </p:ext>
    </p:extLst>
  </p:cSld>
  <p:clrMapOvr>
    <a:masterClrMapping/>
  </p:clrMapOvr>
  <p:transition spd="slow">
    <p:pull/>
  </p:transition>
  <p:timing>
    <p:tnLst>
      <p:par>
        <p:cTn id="1" dur="indefinite" restart="never" nodeType="tmRoot"/>
      </p:par>
    </p:tnLst>
  </p:timing>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000" dirty="0"/>
              <a:t>Órgãos Federais só podem pegar Carona de Órgãos Federais </a:t>
            </a:r>
            <a:br>
              <a:rPr lang="pt-BR" sz="2000" dirty="0"/>
            </a:br>
            <a:endParaRPr lang="pt-BR" sz="2000" dirty="0"/>
          </a:p>
        </p:txBody>
      </p:sp>
      <p:sp>
        <p:nvSpPr>
          <p:cNvPr id="3" name="Espaço Reservado para Conteúdo 2"/>
          <p:cNvSpPr>
            <a:spLocks noGrp="1"/>
          </p:cNvSpPr>
          <p:nvPr>
            <p:ph idx="1"/>
          </p:nvPr>
        </p:nvSpPr>
        <p:spPr/>
        <p:txBody>
          <a:bodyPr/>
          <a:lstStyle/>
          <a:p>
            <a:endParaRPr lang="pt-BR" dirty="0" smtClean="0">
              <a:latin typeface="Bookman Old Style" pitchFamily="18" charset="0"/>
            </a:endParaRPr>
          </a:p>
          <a:p>
            <a:endParaRPr lang="pt-BR" dirty="0">
              <a:latin typeface="Bookman Old Style" pitchFamily="18" charset="0"/>
            </a:endParaRPr>
          </a:p>
          <a:p>
            <a:r>
              <a:rPr lang="pt-BR" sz="2400" b="0" dirty="0" smtClean="0">
                <a:latin typeface="Bookman Old Style" pitchFamily="18" charset="0"/>
              </a:rPr>
              <a:t>§ </a:t>
            </a:r>
            <a:r>
              <a:rPr lang="pt-BR" sz="2400" b="0" dirty="0">
                <a:latin typeface="Bookman Old Style" pitchFamily="18" charset="0"/>
              </a:rPr>
              <a:t>8º  É vedada aos órgãos e entidades da administração pública federal a adesão a ata de registro de preços gerenciada por órgão ou entidade municipal, distrital ou estadual. </a:t>
            </a:r>
          </a:p>
          <a:p>
            <a:endParaRPr lang="pt-BR" sz="2400" b="0" dirty="0"/>
          </a:p>
        </p:txBody>
      </p:sp>
    </p:spTree>
    <p:extLst>
      <p:ext uri="{BB962C8B-B14F-4D97-AF65-F5344CB8AC3E}">
        <p14:creationId xmlns:p14="http://schemas.microsoft.com/office/powerpoint/2010/main" val="2297522377"/>
      </p:ext>
    </p:extLst>
  </p:cSld>
  <p:clrMapOvr>
    <a:masterClrMapping/>
  </p:clrMapOvr>
  <p:transition spd="slow">
    <p:wipe/>
  </p:transition>
  <p:timing>
    <p:tnLst>
      <p:par>
        <p:cTn id="1" dur="indefinite" restart="never" nodeType="tmRoot"/>
      </p:par>
    </p:tnLst>
  </p:timing>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000" dirty="0"/>
              <a:t>Órgãos de outras esferas poderão aderir Ata de Órgãos Federais </a:t>
            </a:r>
            <a:br>
              <a:rPr lang="pt-BR" sz="2000" dirty="0"/>
            </a:br>
            <a:endParaRPr lang="pt-BR" sz="2000" dirty="0"/>
          </a:p>
        </p:txBody>
      </p:sp>
      <p:sp>
        <p:nvSpPr>
          <p:cNvPr id="3" name="Espaço Reservado para Conteúdo 2"/>
          <p:cNvSpPr>
            <a:spLocks noGrp="1"/>
          </p:cNvSpPr>
          <p:nvPr>
            <p:ph idx="1"/>
          </p:nvPr>
        </p:nvSpPr>
        <p:spPr/>
        <p:txBody>
          <a:bodyPr>
            <a:normAutofit lnSpcReduction="10000"/>
          </a:bodyPr>
          <a:lstStyle/>
          <a:p>
            <a:r>
              <a:rPr lang="pt-BR" sz="2400" b="0" dirty="0">
                <a:latin typeface="Bookman Old Style" pitchFamily="18" charset="0"/>
              </a:rPr>
              <a:t>§ 9º  É facultada aos órgãos ou entidades municipais, distritais ou estaduais a adesão à ata de registro de preços da Administração Pública Federal. </a:t>
            </a:r>
            <a:endParaRPr lang="pt-BR" sz="2400" b="0" dirty="0" smtClean="0">
              <a:latin typeface="Bookman Old Style" pitchFamily="18" charset="0"/>
            </a:endParaRPr>
          </a:p>
          <a:p>
            <a:endParaRPr lang="pt-BR" sz="2400" b="0" dirty="0">
              <a:latin typeface="Bookman Old Style" pitchFamily="18" charset="0"/>
            </a:endParaRPr>
          </a:p>
          <a:p>
            <a:endParaRPr lang="pt-BR" sz="2400" b="0" dirty="0">
              <a:latin typeface="Bookman Old Style" pitchFamily="18" charset="0"/>
            </a:endParaRPr>
          </a:p>
          <a:p>
            <a:r>
              <a:rPr lang="pt-BR" sz="2400" b="0" dirty="0">
                <a:latin typeface="Bookman Old Style" pitchFamily="18" charset="0"/>
              </a:rPr>
              <a:t>FEDERAIS   →  FEDERAIS</a:t>
            </a:r>
          </a:p>
          <a:p>
            <a:pPr marL="0" indent="0">
              <a:buNone/>
            </a:pPr>
            <a:r>
              <a:rPr lang="pt-BR" sz="2400" b="0" dirty="0">
                <a:latin typeface="Bookman Old Style" pitchFamily="18" charset="0"/>
              </a:rPr>
              <a:t>     ↑                         ↑</a:t>
            </a:r>
          </a:p>
          <a:p>
            <a:r>
              <a:rPr lang="pt-BR" sz="2400" b="0" dirty="0">
                <a:latin typeface="Bookman Old Style" pitchFamily="18" charset="0"/>
              </a:rPr>
              <a:t>ESTADOS/MUNICÍPIOS/DF    </a:t>
            </a:r>
            <a:r>
              <a:rPr lang="pt-BR" dirty="0"/>
              <a:t>                                </a:t>
            </a:r>
          </a:p>
          <a:p>
            <a:endParaRPr lang="pt-BR" dirty="0"/>
          </a:p>
        </p:txBody>
      </p:sp>
    </p:spTree>
    <p:extLst>
      <p:ext uri="{BB962C8B-B14F-4D97-AF65-F5344CB8AC3E}">
        <p14:creationId xmlns:p14="http://schemas.microsoft.com/office/powerpoint/2010/main" val="27050557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lnSpcReduction="10000"/>
          </a:bodyPr>
          <a:lstStyle/>
          <a:p>
            <a:r>
              <a:rPr lang="pt-BR" sz="2400" b="0" dirty="0">
                <a:latin typeface="Bookman Old Style" pitchFamily="18" charset="0"/>
              </a:rPr>
              <a:t>§ 9º-A  Sem prejuízo da observância ao disposto no § 3º (50% </a:t>
            </a:r>
            <a:r>
              <a:rPr lang="pt-BR" sz="2400" b="0" dirty="0" err="1">
                <a:latin typeface="Bookman Old Style" pitchFamily="18" charset="0"/>
              </a:rPr>
              <a:t>Q</a:t>
            </a:r>
            <a:r>
              <a:rPr lang="pt-BR" sz="2400" b="0" dirty="0" err="1" smtClean="0">
                <a:latin typeface="Bookman Old Style" pitchFamily="18" charset="0"/>
              </a:rPr>
              <a:t>tidade</a:t>
            </a:r>
            <a:r>
              <a:rPr lang="pt-BR" sz="2400" b="0" dirty="0">
                <a:latin typeface="Bookman Old Style" pitchFamily="18" charset="0"/>
              </a:rPr>
              <a:t>. por carona), à hipótese prevista no § 9º (adesão de municípios e estados aderirem aos federais), não se aplica o disposto nos § 1º-A (somente para federais –estudo de viabilidade pelo OG Federal) e § 1º-B (divulgar Portal Compras Federal) no caso de órgãos e entidades de outros entes federativos. (Redação dada pelo Decreto nº 9.488, de 2.018)</a:t>
            </a:r>
          </a:p>
          <a:p>
            <a:endParaRPr lang="pt-BR" sz="2000" b="0" dirty="0"/>
          </a:p>
        </p:txBody>
      </p:sp>
    </p:spTree>
    <p:extLst>
      <p:ext uri="{BB962C8B-B14F-4D97-AF65-F5344CB8AC3E}">
        <p14:creationId xmlns:p14="http://schemas.microsoft.com/office/powerpoint/2010/main" val="89811457"/>
      </p:ext>
    </p:extLst>
  </p:cSld>
  <p:clrMapOvr>
    <a:masterClrMapping/>
  </p:clrMapOvr>
  <p:transition spd="slow">
    <p:pull/>
  </p:transition>
  <p:timing>
    <p:tnLst>
      <p:par>
        <p:cTn id="1" dur="indefinite" restart="never" nodeType="tmRoot"/>
      </p:par>
    </p:tnLst>
  </p:timing>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Gov. federal</a:t>
            </a:r>
            <a:endParaRPr lang="pt-BR" dirty="0">
              <a:solidFill>
                <a:srgbClr val="FF0000"/>
              </a:solidFill>
            </a:endParaRPr>
          </a:p>
        </p:txBody>
      </p:sp>
      <p:sp>
        <p:nvSpPr>
          <p:cNvPr id="3" name="Espaço Reservado para Conteúdo 2"/>
          <p:cNvSpPr>
            <a:spLocks noGrp="1"/>
          </p:cNvSpPr>
          <p:nvPr>
            <p:ph idx="1"/>
          </p:nvPr>
        </p:nvSpPr>
        <p:spPr>
          <a:xfrm>
            <a:off x="683568" y="1124744"/>
            <a:ext cx="7520940" cy="3579849"/>
          </a:xfrm>
        </p:spPr>
        <p:txBody>
          <a:bodyPr>
            <a:noAutofit/>
          </a:bodyPr>
          <a:lstStyle/>
          <a:p>
            <a:r>
              <a:rPr lang="pt-BR" sz="2400" b="0" dirty="0">
                <a:latin typeface="Bookman Old Style" pitchFamily="18" charset="0"/>
              </a:rPr>
              <a:t>§ 10.  É vedada a contratação de serviços de tecnologia da informação e comunicação por meio de adesão à ata de registro de preços que não seja:</a:t>
            </a:r>
          </a:p>
          <a:p>
            <a:r>
              <a:rPr lang="pt-BR" sz="2400" b="0" dirty="0">
                <a:latin typeface="Bookman Old Style" pitchFamily="18" charset="0"/>
              </a:rPr>
              <a:t>I - gerenciada pelo Ministério do Planejamento, Desenvolvimento e Gestão; ou </a:t>
            </a:r>
          </a:p>
          <a:p>
            <a:r>
              <a:rPr lang="pt-BR" sz="2400" b="0" dirty="0">
                <a:latin typeface="Bookman Old Style" pitchFamily="18" charset="0"/>
              </a:rPr>
              <a:t>II - gerenciada por outro órgão ou entidade e previamente aprovada pela Secretaria de Tecnologia da Informação e Comunicação do Ministério do Planejamento, Desenvolvimento e Gestão.</a:t>
            </a:r>
          </a:p>
        </p:txBody>
      </p:sp>
    </p:spTree>
    <p:extLst>
      <p:ext uri="{BB962C8B-B14F-4D97-AF65-F5344CB8AC3E}">
        <p14:creationId xmlns:p14="http://schemas.microsoft.com/office/powerpoint/2010/main" val="2902041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FF0000"/>
                </a:solidFill>
              </a:rPr>
              <a:t>Gov. federal</a:t>
            </a:r>
            <a:endParaRPr lang="pt-BR" dirty="0">
              <a:solidFill>
                <a:srgbClr val="FF0000"/>
              </a:solidFill>
            </a:endParaRPr>
          </a:p>
        </p:txBody>
      </p:sp>
      <p:sp>
        <p:nvSpPr>
          <p:cNvPr id="3" name="Espaço Reservado para Conteúdo 2"/>
          <p:cNvSpPr>
            <a:spLocks noGrp="1"/>
          </p:cNvSpPr>
          <p:nvPr>
            <p:ph idx="1"/>
          </p:nvPr>
        </p:nvSpPr>
        <p:spPr/>
        <p:txBody>
          <a:bodyPr/>
          <a:lstStyle/>
          <a:p>
            <a:r>
              <a:rPr lang="pt-BR" sz="2400" b="0" dirty="0">
                <a:latin typeface="Bookman Old Style" pitchFamily="18" charset="0"/>
              </a:rPr>
              <a:t>§ 11.  O disposto no § 10 não se aplica às hipóteses em que a contratação de serviços esteja vinculada ao fornecimento de bens de tecnologia da informação e comunicação constante da mesma ata de registro de preços.” (NR) </a:t>
            </a:r>
            <a:r>
              <a:rPr lang="pt-BR" sz="2400" b="0" dirty="0">
                <a:solidFill>
                  <a:srgbClr val="FF0000"/>
                </a:solidFill>
                <a:latin typeface="Bookman Old Style" pitchFamily="18" charset="0"/>
              </a:rPr>
              <a:t>(Redação dada pelo Decreto nº 9.488, de 2.018) </a:t>
            </a:r>
          </a:p>
          <a:p>
            <a:endParaRPr lang="pt-BR" dirty="0"/>
          </a:p>
        </p:txBody>
      </p:sp>
    </p:spTree>
    <p:extLst>
      <p:ext uri="{BB962C8B-B14F-4D97-AF65-F5344CB8AC3E}">
        <p14:creationId xmlns:p14="http://schemas.microsoft.com/office/powerpoint/2010/main" val="3657888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Termo de Referencia: </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rmAutofit fontScale="92500" lnSpcReduction="10000"/>
          </a:bodyPr>
          <a:lstStyle/>
          <a:p>
            <a:pPr lvl="0"/>
            <a:r>
              <a:rPr lang="pt-BR" sz="2400" b="0" dirty="0">
                <a:latin typeface="Bookman Old Style" pitchFamily="18" charset="0"/>
              </a:rPr>
              <a:t>O termo de referência é o documento que deverá conter elementos capazes de propiciar avaliação do custo pela administração diante de orçamento detalhado, definição dos métodos, estratégia de suprimento, valor estimado em planilhas de acordo com o preço de mercado, cronograma físico-financeiro, se for o caso, critério de aceitação do objeto, deveres do contratado e do contratante, procedimentos de fiscalização e gerenciamento do contrato, prazo de execução e sanções, de forma clara, concisa e objetiva.</a:t>
            </a:r>
          </a:p>
          <a:p>
            <a:endParaRPr lang="pt-BR" sz="2000" dirty="0">
              <a:latin typeface="Bookman Old Style" pitchFamily="18" charset="0"/>
            </a:endParaRPr>
          </a:p>
        </p:txBody>
      </p:sp>
    </p:spTree>
    <p:extLst>
      <p:ext uri="{BB962C8B-B14F-4D97-AF65-F5344CB8AC3E}">
        <p14:creationId xmlns:p14="http://schemas.microsoft.com/office/powerpoint/2010/main" val="3200053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000" dirty="0"/>
              <a:t>DISPOSIÇÕES FINAIS E TRANSITÓRIAS </a:t>
            </a:r>
            <a:br>
              <a:rPr lang="pt-BR" sz="2000" dirty="0"/>
            </a:br>
            <a:endParaRPr lang="pt-BR" sz="2000" dirty="0"/>
          </a:p>
        </p:txBody>
      </p:sp>
      <p:sp>
        <p:nvSpPr>
          <p:cNvPr id="3" name="Espaço Reservado para Conteúdo 2"/>
          <p:cNvSpPr>
            <a:spLocks noGrp="1"/>
          </p:cNvSpPr>
          <p:nvPr>
            <p:ph idx="1"/>
          </p:nvPr>
        </p:nvSpPr>
        <p:spPr/>
        <p:txBody>
          <a:bodyPr>
            <a:normAutofit fontScale="92500" lnSpcReduction="20000"/>
          </a:bodyPr>
          <a:lstStyle/>
          <a:p>
            <a:r>
              <a:rPr lang="pt-BR" sz="2400" b="0" dirty="0">
                <a:latin typeface="Bookman Old Style" pitchFamily="18" charset="0"/>
              </a:rPr>
              <a:t>Art. 23.  A Administração poderá utilizar recursos de tecnologia da informação na operacionalização do disposto neste Decreto e automatizar procedimentos de controle e atribuições dos </a:t>
            </a:r>
            <a:r>
              <a:rPr lang="pt-BR" sz="2400" b="0" dirty="0" smtClean="0">
                <a:latin typeface="Bookman Old Style" pitchFamily="18" charset="0"/>
              </a:rPr>
              <a:t>Órgãos Gerenciadores e Órgãos Participantes. </a:t>
            </a:r>
          </a:p>
          <a:p>
            <a:endParaRPr lang="pt-BR" sz="2400" b="0" dirty="0">
              <a:latin typeface="Bookman Old Style" pitchFamily="18" charset="0"/>
            </a:endParaRPr>
          </a:p>
          <a:p>
            <a:r>
              <a:rPr lang="pt-BR" sz="2400" b="0" dirty="0" smtClean="0">
                <a:latin typeface="Bookman Old Style" pitchFamily="18" charset="0"/>
              </a:rPr>
              <a:t>Art</a:t>
            </a:r>
            <a:r>
              <a:rPr lang="pt-BR" sz="2400" b="0" dirty="0">
                <a:latin typeface="Bookman Old Style" pitchFamily="18" charset="0"/>
              </a:rPr>
              <a:t>. 24.  As Atas de RP vigentes, decorrentes de certames realizados sob a vigência do Decreto nº 3.931, de 19 de setembro de 2001, poderão ser utilizadas pelos órgãos gerenciadores e participantes, até o término de sua vigência. </a:t>
            </a:r>
          </a:p>
          <a:p>
            <a:endParaRPr lang="pt-BR" dirty="0"/>
          </a:p>
        </p:txBody>
      </p:sp>
    </p:spTree>
    <p:extLst>
      <p:ext uri="{BB962C8B-B14F-4D97-AF65-F5344CB8AC3E}">
        <p14:creationId xmlns:p14="http://schemas.microsoft.com/office/powerpoint/2010/main" val="28586088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r>
              <a:rPr lang="pt-BR" sz="2400" b="0" dirty="0">
                <a:latin typeface="Bookman Old Style" pitchFamily="18" charset="0"/>
              </a:rPr>
              <a:t>Art. 25.  Até a completa adequação do Portal de Compras do Governo federal para atendimento ao disposto no § 1º do art. 5º, o </a:t>
            </a:r>
            <a:r>
              <a:rPr lang="pt-BR" sz="2400" b="0" dirty="0" smtClean="0">
                <a:latin typeface="Bookman Old Style" pitchFamily="18" charset="0"/>
              </a:rPr>
              <a:t>Órgão gerenciador </a:t>
            </a:r>
            <a:r>
              <a:rPr lang="pt-BR" sz="2400" b="0" dirty="0">
                <a:latin typeface="Bookman Old Style" pitchFamily="18" charset="0"/>
              </a:rPr>
              <a:t>deverá</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I - providenciar a assinatura da Ata RP e o encaminhamento de sua cópia aos </a:t>
            </a:r>
            <a:r>
              <a:rPr lang="pt-BR" sz="2400" b="0" dirty="0" smtClean="0">
                <a:latin typeface="Bookman Old Style" pitchFamily="18" charset="0"/>
              </a:rPr>
              <a:t>Órgão Participante; e</a:t>
            </a:r>
          </a:p>
          <a:p>
            <a:endParaRPr lang="pt-BR" sz="2400" b="0" dirty="0">
              <a:latin typeface="Bookman Old Style" pitchFamily="18" charset="0"/>
            </a:endParaRPr>
          </a:p>
          <a:p>
            <a:r>
              <a:rPr lang="pt-BR" sz="2400" b="0" dirty="0">
                <a:latin typeface="Bookman Old Style" pitchFamily="18" charset="0"/>
              </a:rPr>
              <a:t>II - providenciar a indicação dos fornecedores para atendimento às demandas, observada a ordem de classificação e os quantitativos de contratação definidos pelos </a:t>
            </a:r>
            <a:r>
              <a:rPr lang="pt-BR" sz="2400" b="0" dirty="0" smtClean="0">
                <a:latin typeface="Bookman Old Style" pitchFamily="18" charset="0"/>
              </a:rPr>
              <a:t>Órgão Participante. </a:t>
            </a:r>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2564137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Art. 26.  Até a completa adequação do Portal de Compras do Governo federal para atendimento ao disposto nos incisos I e II do caput do art. 11 e no inciso II do § 2º do art. 11, a Ata registrará os licitantes vencedores, quantitativos e respectivos preços. </a:t>
            </a:r>
            <a:endParaRPr lang="pt-BR" sz="2400" b="0" dirty="0" smtClean="0">
              <a:latin typeface="Bookman Old Style" pitchFamily="18" charset="0"/>
            </a:endParaRPr>
          </a:p>
          <a:p>
            <a:endParaRPr lang="pt-BR" sz="2400" b="0" dirty="0">
              <a:latin typeface="Bookman Old Style" pitchFamily="18" charset="0"/>
            </a:endParaRPr>
          </a:p>
          <a:p>
            <a:r>
              <a:rPr lang="pt-BR" sz="2400" b="0" dirty="0" smtClean="0">
                <a:latin typeface="Bookman Old Style" pitchFamily="18" charset="0"/>
              </a:rPr>
              <a:t>Art</a:t>
            </a:r>
            <a:r>
              <a:rPr lang="pt-BR" sz="2400" b="0" dirty="0">
                <a:latin typeface="Bookman Old Style" pitchFamily="18" charset="0"/>
              </a:rPr>
              <a:t>. 27.  O Ministério do Planejamento, Orçamento e Gestão poderá editar normas complementares a este Decreto. </a:t>
            </a:r>
          </a:p>
          <a:p>
            <a:endParaRPr lang="pt-BR" sz="2400" b="0" dirty="0"/>
          </a:p>
        </p:txBody>
      </p:sp>
    </p:spTree>
    <p:extLst>
      <p:ext uri="{BB962C8B-B14F-4D97-AF65-F5344CB8AC3E}">
        <p14:creationId xmlns:p14="http://schemas.microsoft.com/office/powerpoint/2010/main" val="10665691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sz="2400" b="0" dirty="0">
                <a:latin typeface="Bookman Old Style" pitchFamily="18" charset="0"/>
              </a:rPr>
              <a:t>Art. 29.  Ficam revogados</a:t>
            </a:r>
            <a:r>
              <a:rPr lang="pt-BR" sz="2400" b="0" dirty="0" smtClean="0">
                <a:latin typeface="Bookman Old Style" pitchFamily="18" charset="0"/>
              </a:rPr>
              <a:t>:</a:t>
            </a:r>
          </a:p>
          <a:p>
            <a:endParaRPr lang="pt-BR" sz="2400" b="0" dirty="0" smtClean="0">
              <a:latin typeface="Bookman Old Style" pitchFamily="18" charset="0"/>
            </a:endParaRPr>
          </a:p>
          <a:p>
            <a:r>
              <a:rPr lang="pt-BR" sz="2400" b="0" dirty="0" smtClean="0">
                <a:latin typeface="Bookman Old Style" pitchFamily="18" charset="0"/>
              </a:rPr>
              <a:t>I </a:t>
            </a:r>
            <a:r>
              <a:rPr lang="pt-BR" sz="2400" b="0" dirty="0">
                <a:latin typeface="Bookman Old Style" pitchFamily="18" charset="0"/>
              </a:rPr>
              <a:t>- o Decreto nº 3.931, de 19 de setembro de 2001; </a:t>
            </a:r>
            <a:r>
              <a:rPr lang="pt-BR" sz="2400" b="0" dirty="0" smtClean="0">
                <a:latin typeface="Bookman Old Style" pitchFamily="18" charset="0"/>
              </a:rPr>
              <a:t>e</a:t>
            </a:r>
          </a:p>
          <a:p>
            <a:endParaRPr lang="pt-BR" sz="2400" b="0" dirty="0">
              <a:latin typeface="Bookman Old Style" pitchFamily="18" charset="0"/>
            </a:endParaRPr>
          </a:p>
          <a:p>
            <a:r>
              <a:rPr lang="pt-BR" sz="2400" b="0" dirty="0">
                <a:latin typeface="Bookman Old Style" pitchFamily="18" charset="0"/>
              </a:rPr>
              <a:t>II - o Decreto nº 4.342, de 23 de agosto de 2002. </a:t>
            </a:r>
          </a:p>
          <a:p>
            <a:r>
              <a:rPr lang="pt-BR" sz="2400" b="0" dirty="0">
                <a:latin typeface="Bookman Old Style" pitchFamily="18" charset="0"/>
              </a:rPr>
              <a:t>Brasília, 23/01/13  </a:t>
            </a:r>
          </a:p>
          <a:p>
            <a:endParaRPr lang="pt-BR" dirty="0"/>
          </a:p>
        </p:txBody>
      </p:sp>
    </p:spTree>
    <p:extLst>
      <p:ext uri="{BB962C8B-B14F-4D97-AF65-F5344CB8AC3E}">
        <p14:creationId xmlns:p14="http://schemas.microsoft.com/office/powerpoint/2010/main" val="37389895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Defesa do pregoeiro</a:t>
            </a:r>
            <a:endParaRPr lang="pt-BR" dirty="0"/>
          </a:p>
        </p:txBody>
      </p:sp>
      <p:sp>
        <p:nvSpPr>
          <p:cNvPr id="3" name="Espaço Reservado para Conteúdo 2"/>
          <p:cNvSpPr>
            <a:spLocks noGrp="1"/>
          </p:cNvSpPr>
          <p:nvPr>
            <p:ph idx="1"/>
          </p:nvPr>
        </p:nvSpPr>
        <p:spPr/>
        <p:txBody>
          <a:bodyPr>
            <a:normAutofit/>
          </a:bodyPr>
          <a:lstStyle/>
          <a:p>
            <a:r>
              <a:rPr lang="pt-BR" dirty="0">
                <a:latin typeface="Bookman Old Style" pitchFamily="18" charset="0"/>
              </a:rPr>
              <a:t>Conceitos e </a:t>
            </a:r>
            <a:r>
              <a:rPr lang="pt-BR" dirty="0" smtClean="0">
                <a:latin typeface="Bookman Old Style" pitchFamily="18" charset="0"/>
              </a:rPr>
              <a:t>requisitos </a:t>
            </a:r>
            <a:r>
              <a:rPr lang="pt-BR" dirty="0">
                <a:latin typeface="Bookman Old Style" pitchFamily="18" charset="0"/>
              </a:rPr>
              <a:t>básicos da </a:t>
            </a:r>
            <a:r>
              <a:rPr lang="pt-BR" dirty="0" smtClean="0">
                <a:latin typeface="Bookman Old Style" pitchFamily="18" charset="0"/>
              </a:rPr>
              <a:t>defesa:</a:t>
            </a:r>
          </a:p>
          <a:p>
            <a:r>
              <a:rPr lang="pt-BR" dirty="0" smtClean="0">
                <a:latin typeface="Bookman Old Style" pitchFamily="18" charset="0"/>
              </a:rPr>
              <a:t>Responsabilidade do Pregoeiro-</a:t>
            </a:r>
          </a:p>
          <a:p>
            <a:endParaRPr lang="pt-BR" dirty="0" smtClean="0">
              <a:latin typeface="Bookman Old Style" pitchFamily="18" charset="0"/>
            </a:endParaRPr>
          </a:p>
          <a:p>
            <a:r>
              <a:rPr lang="pt-BR" dirty="0">
                <a:latin typeface="Bookman Old Style" pitchFamily="18" charset="0"/>
              </a:rPr>
              <a:t>Ao desatender às obrigações confiadas, submeter-se-á o pregoeiro às responsabilidades nas esferas </a:t>
            </a:r>
            <a:r>
              <a:rPr lang="pt-BR" i="1" dirty="0">
                <a:latin typeface="Bookman Old Style" pitchFamily="18" charset="0"/>
              </a:rPr>
              <a:t>administrativa</a:t>
            </a:r>
            <a:r>
              <a:rPr lang="pt-BR" dirty="0">
                <a:latin typeface="Bookman Old Style" pitchFamily="18" charset="0"/>
              </a:rPr>
              <a:t>, </a:t>
            </a:r>
            <a:r>
              <a:rPr lang="pt-BR" i="1" dirty="0">
                <a:latin typeface="Bookman Old Style" pitchFamily="18" charset="0"/>
              </a:rPr>
              <a:t>cível</a:t>
            </a:r>
            <a:r>
              <a:rPr lang="pt-BR" dirty="0">
                <a:latin typeface="Bookman Old Style" pitchFamily="18" charset="0"/>
              </a:rPr>
              <a:t> e </a:t>
            </a:r>
            <a:r>
              <a:rPr lang="pt-BR" i="1" dirty="0">
                <a:latin typeface="Bookman Old Style" pitchFamily="18" charset="0"/>
              </a:rPr>
              <a:t>criminal</a:t>
            </a:r>
            <a:r>
              <a:rPr lang="pt-BR" dirty="0">
                <a:latin typeface="Bookman Old Style" pitchFamily="18" charset="0"/>
              </a:rPr>
              <a:t>. </a:t>
            </a:r>
          </a:p>
        </p:txBody>
      </p:sp>
    </p:spTree>
    <p:extLst>
      <p:ext uri="{BB962C8B-B14F-4D97-AF65-F5344CB8AC3E}">
        <p14:creationId xmlns:p14="http://schemas.microsoft.com/office/powerpoint/2010/main" val="1785772771"/>
      </p:ext>
    </p:extLst>
  </p:cSld>
  <p:clrMapOvr>
    <a:masterClrMapping/>
  </p:clrMapOvr>
  <p:timing>
    <p:tnLst>
      <p:par>
        <p:cTn id="1" dur="indefinite" restart="never" nodeType="tmRoot"/>
      </p:par>
    </p:tnLst>
  </p:timing>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latin typeface="Bookman Old Style" pitchFamily="18" charset="0"/>
              </a:rPr>
              <a:t>A </a:t>
            </a:r>
            <a:r>
              <a:rPr lang="pt-BR" dirty="0">
                <a:latin typeface="Bookman Old Style" pitchFamily="18" charset="0"/>
              </a:rPr>
              <a:t>primeira </a:t>
            </a:r>
            <a:r>
              <a:rPr lang="pt-BR" dirty="0" smtClean="0">
                <a:latin typeface="Bookman Old Style" pitchFamily="18" charset="0"/>
              </a:rPr>
              <a:t> (Administrativa) implica </a:t>
            </a:r>
            <a:r>
              <a:rPr lang="pt-BR" dirty="0">
                <a:latin typeface="Bookman Old Style" pitchFamily="18" charset="0"/>
              </a:rPr>
              <a:t>em ter que avaliar no plano meramente funcional o cometimento de irregularidades que resultem, direta ou indiretamente, na afronta a normas e regulamentos que se prestem a orientar condutas que deva observar, podendo afetar a relação mantida com o ente ao qual se acha integrado. </a:t>
            </a:r>
          </a:p>
        </p:txBody>
      </p:sp>
    </p:spTree>
    <p:extLst>
      <p:ext uri="{BB962C8B-B14F-4D97-AF65-F5344CB8AC3E}">
        <p14:creationId xmlns:p14="http://schemas.microsoft.com/office/powerpoint/2010/main" val="847268016"/>
      </p:ext>
    </p:extLst>
  </p:cSld>
  <p:clrMapOvr>
    <a:masterClrMapping/>
  </p:clrMapOvr>
  <p:timing>
    <p:tnLst>
      <p:par>
        <p:cTn id="1" dur="indefinite" restart="never" nodeType="tmRoot"/>
      </p:par>
    </p:tnLst>
  </p:timing>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endParaRPr lang="pt-BR" dirty="0" smtClean="0">
              <a:latin typeface="Bookman Old Style" pitchFamily="18" charset="0"/>
            </a:endParaRPr>
          </a:p>
          <a:p>
            <a:r>
              <a:rPr lang="pt-BR" dirty="0" smtClean="0">
                <a:latin typeface="Bookman Old Style" pitchFamily="18" charset="0"/>
              </a:rPr>
              <a:t>No </a:t>
            </a:r>
            <a:r>
              <a:rPr lang="pt-BR" dirty="0">
                <a:latin typeface="Bookman Old Style" pitchFamily="18" charset="0"/>
              </a:rPr>
              <a:t>âmbito </a:t>
            </a:r>
            <a:r>
              <a:rPr lang="pt-BR" i="1" dirty="0">
                <a:latin typeface="Bookman Old Style" pitchFamily="18" charset="0"/>
              </a:rPr>
              <a:t>civil</a:t>
            </a:r>
            <a:r>
              <a:rPr lang="pt-BR" dirty="0">
                <a:latin typeface="Bookman Old Style" pitchFamily="18" charset="0"/>
              </a:rPr>
              <a:t> apurar-se-á a ocorrência de danos a serem reparados em razão de eventual irregularidade que se </a:t>
            </a:r>
            <a:r>
              <a:rPr lang="pt-BR" dirty="0" smtClean="0">
                <a:latin typeface="Bookman Old Style" pitchFamily="18" charset="0"/>
              </a:rPr>
              <a:t>lhe </a:t>
            </a:r>
            <a:r>
              <a:rPr lang="pt-BR" dirty="0">
                <a:latin typeface="Bookman Old Style" pitchFamily="18" charset="0"/>
              </a:rPr>
              <a:t>possa imputar. </a:t>
            </a:r>
            <a:endParaRPr lang="pt-BR" dirty="0" smtClean="0">
              <a:latin typeface="Bookman Old Style" pitchFamily="18" charset="0"/>
            </a:endParaRPr>
          </a:p>
          <a:p>
            <a:r>
              <a:rPr lang="pt-BR" dirty="0" smtClean="0">
                <a:latin typeface="Bookman Old Style" pitchFamily="18" charset="0"/>
              </a:rPr>
              <a:t>Ex. Dano Moral, onde será submetido ao CPC – Código de Processo Civil. </a:t>
            </a:r>
            <a:endParaRPr lang="pt-BR" dirty="0">
              <a:latin typeface="Bookman Old Style" pitchFamily="18" charset="0"/>
            </a:endParaRPr>
          </a:p>
        </p:txBody>
      </p:sp>
    </p:spTree>
    <p:extLst>
      <p:ext uri="{BB962C8B-B14F-4D97-AF65-F5344CB8AC3E}">
        <p14:creationId xmlns:p14="http://schemas.microsoft.com/office/powerpoint/2010/main" val="1738707846"/>
      </p:ext>
    </p:extLst>
  </p:cSld>
  <p:clrMapOvr>
    <a:masterClrMapping/>
  </p:clrMapOvr>
  <p:timing>
    <p:tnLst>
      <p:par>
        <p:cTn id="1" dur="indefinite" restart="never" nodeType="tmRoot"/>
      </p:par>
    </p:tnLst>
  </p:timing>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dirty="0" smtClean="0">
                <a:latin typeface="Bookman Old Style" pitchFamily="18" charset="0"/>
              </a:rPr>
              <a:t>Na </a:t>
            </a:r>
            <a:r>
              <a:rPr lang="pt-BR" i="1" dirty="0">
                <a:latin typeface="Bookman Old Style" pitchFamily="18" charset="0"/>
              </a:rPr>
              <a:t>área criminal</a:t>
            </a:r>
            <a:r>
              <a:rPr lang="pt-BR" dirty="0">
                <a:latin typeface="Bookman Old Style" pitchFamily="18" charset="0"/>
              </a:rPr>
              <a:t> a repercussão estará adstrita ao exame de cometimento de fato tipificado como crime pelas leis em vigor. </a:t>
            </a:r>
            <a:endParaRPr lang="pt-BR" dirty="0" smtClean="0">
              <a:latin typeface="Bookman Old Style" pitchFamily="18" charset="0"/>
            </a:endParaRPr>
          </a:p>
          <a:p>
            <a:endParaRPr lang="pt-BR" dirty="0">
              <a:latin typeface="Bookman Old Style" pitchFamily="18" charset="0"/>
            </a:endParaRPr>
          </a:p>
          <a:p>
            <a:r>
              <a:rPr lang="pt-BR" dirty="0" smtClean="0">
                <a:latin typeface="Bookman Old Style" pitchFamily="18" charset="0"/>
              </a:rPr>
              <a:t>Podemos também relembrar o que estabelecem As Seções  III – dos crimes e das Penas, e Seção IV – do Processo e do </a:t>
            </a:r>
            <a:r>
              <a:rPr lang="pt-BR" smtClean="0">
                <a:latin typeface="Bookman Old Style" pitchFamily="18" charset="0"/>
              </a:rPr>
              <a:t>Procedimento Judicial.</a:t>
            </a:r>
            <a:endParaRPr lang="pt-BR" dirty="0">
              <a:latin typeface="Bookman Old Style" pitchFamily="18" charset="0"/>
            </a:endParaRPr>
          </a:p>
        </p:txBody>
      </p:sp>
    </p:spTree>
    <p:extLst>
      <p:ext uri="{BB962C8B-B14F-4D97-AF65-F5344CB8AC3E}">
        <p14:creationId xmlns:p14="http://schemas.microsoft.com/office/powerpoint/2010/main" val="2631904732"/>
      </p:ext>
    </p:extLst>
  </p:cSld>
  <p:clrMapOvr>
    <a:masterClrMapping/>
  </p:clrMapOvr>
  <p:timing>
    <p:tnLst>
      <p:par>
        <p:cTn id="1" dur="indefinite" restart="never" nodeType="tmRoot"/>
      </p:par>
    </p:tnLst>
  </p:timing>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Preço inexequível</a:t>
            </a:r>
            <a:endParaRPr lang="pt-BR" dirty="0"/>
          </a:p>
        </p:txBody>
      </p:sp>
      <p:sp>
        <p:nvSpPr>
          <p:cNvPr id="3" name="Espaço Reservado para Conteúdo 2"/>
          <p:cNvSpPr>
            <a:spLocks noGrp="1"/>
          </p:cNvSpPr>
          <p:nvPr>
            <p:ph idx="1"/>
          </p:nvPr>
        </p:nvSpPr>
        <p:spPr/>
        <p:txBody>
          <a:bodyPr/>
          <a:lstStyle/>
          <a:p>
            <a:r>
              <a:rPr lang="pt-BR" b="0" dirty="0">
                <a:latin typeface="Bookman Old Style" pitchFamily="18" charset="0"/>
              </a:rPr>
              <a:t>Art. 48 Serão desclassificadas</a:t>
            </a:r>
            <a:r>
              <a:rPr lang="pt-BR" b="0" dirty="0" smtClean="0">
                <a:latin typeface="Bookman Old Style" pitchFamily="18" charset="0"/>
              </a:rPr>
              <a:t>:</a:t>
            </a:r>
          </a:p>
          <a:p>
            <a:endParaRPr lang="pt-BR" b="0" dirty="0">
              <a:latin typeface="Bookman Old Style" pitchFamily="18" charset="0"/>
            </a:endParaRPr>
          </a:p>
          <a:p>
            <a:r>
              <a:rPr lang="pt-BR" b="0" dirty="0">
                <a:latin typeface="Bookman Old Style" pitchFamily="18" charset="0"/>
              </a:rPr>
              <a:t>I – as propostas que não atendam às exigências do ato convocatório da licitação;</a:t>
            </a:r>
          </a:p>
          <a:p>
            <a:r>
              <a:rPr lang="pt-BR" b="0" dirty="0">
                <a:latin typeface="Bookman Old Style" pitchFamily="18" charset="0"/>
              </a:rPr>
              <a:t>II – propostas com valor global superior ao limite estabelecido ou com preços manifestamente </a:t>
            </a:r>
            <a:r>
              <a:rPr lang="pt-BR" b="0" dirty="0" smtClean="0">
                <a:latin typeface="Bookman Old Style" pitchFamily="18" charset="0"/>
              </a:rPr>
              <a:t>inexequíveis, </a:t>
            </a:r>
            <a:r>
              <a:rPr lang="pt-BR" b="0" dirty="0">
                <a:latin typeface="Bookman Old Style" pitchFamily="18" charset="0"/>
              </a:rPr>
              <a:t>assim considerados aqueles que não venham a ter demonstrada sua viabilidade através de documentação que comprove que os custos dos insumos são coerentes com os de mercado e que os coeficientes de produtividade são compatíveis com a execução do objeto do contrato, condições estas necessariamente especificadas no ato convocatório da licitação.</a:t>
            </a:r>
          </a:p>
        </p:txBody>
      </p:sp>
    </p:spTree>
    <p:extLst>
      <p:ext uri="{BB962C8B-B14F-4D97-AF65-F5344CB8AC3E}">
        <p14:creationId xmlns:p14="http://schemas.microsoft.com/office/powerpoint/2010/main" val="4079441000"/>
      </p:ext>
    </p:extLst>
  </p:cSld>
  <p:clrMapOvr>
    <a:masterClrMapping/>
  </p:clrMapOvr>
  <p:timing>
    <p:tnLst>
      <p:par>
        <p:cTn id="1" dur="indefinite" restart="never" nodeType="tmRoot"/>
      </p:par>
    </p:tnLst>
  </p:timing>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0" dirty="0">
                <a:latin typeface="Bookman Old Style" pitchFamily="18" charset="0"/>
              </a:rPr>
              <a:t>§ 1º Para os efeitos do disposto no inciso II deste artigo, consideram-se manifestamente </a:t>
            </a:r>
            <a:r>
              <a:rPr lang="pt-BR" b="0" dirty="0" err="1">
                <a:latin typeface="Bookman Old Style" pitchFamily="18" charset="0"/>
              </a:rPr>
              <a:t>inexeqüíveis</a:t>
            </a:r>
            <a:r>
              <a:rPr lang="pt-BR" b="0" dirty="0">
                <a:latin typeface="Bookman Old Style" pitchFamily="18" charset="0"/>
              </a:rPr>
              <a:t>, no caso de licitações de menor preço para obras e serviços de engenharia, as propostas cujos valores sejam inferiores a 70% (setenta por cento) do menor dos seguintes valores: (Redação dada pela Lei nº 9.648, de 27 de maio de 1998)</a:t>
            </a:r>
          </a:p>
          <a:p>
            <a:pPr fontAlgn="base"/>
            <a:r>
              <a:rPr lang="pt-BR" b="0" dirty="0">
                <a:latin typeface="Bookman Old Style" pitchFamily="18" charset="0"/>
              </a:rPr>
              <a:t>a) média aritmética dos valores das propostas superiores a 50% (</a:t>
            </a:r>
            <a:r>
              <a:rPr lang="pt-BR" b="0" dirty="0" err="1">
                <a:latin typeface="Bookman Old Style" pitchFamily="18" charset="0"/>
              </a:rPr>
              <a:t>cinqüenta</a:t>
            </a:r>
            <a:r>
              <a:rPr lang="pt-BR" b="0" dirty="0">
                <a:latin typeface="Bookman Old Style" pitchFamily="18" charset="0"/>
              </a:rPr>
              <a:t> por cento) do valor orçado pela Administração, ou (Redação dada pela Lei nº 9.648, de 27 de maio de 1998)</a:t>
            </a:r>
            <a:br>
              <a:rPr lang="pt-BR" b="0" dirty="0">
                <a:latin typeface="Bookman Old Style" pitchFamily="18" charset="0"/>
              </a:rPr>
            </a:br>
            <a:r>
              <a:rPr lang="pt-BR" b="0" dirty="0">
                <a:latin typeface="Bookman Old Style" pitchFamily="18" charset="0"/>
              </a:rPr>
              <a:t>b) valor orçado pela administração. (Redação dada pela Lei nº 9.648, de 27 de maio de 1998)</a:t>
            </a:r>
          </a:p>
          <a:p>
            <a:endParaRPr lang="pt-BR" dirty="0"/>
          </a:p>
        </p:txBody>
      </p:sp>
    </p:spTree>
    <p:extLst>
      <p:ext uri="{BB962C8B-B14F-4D97-AF65-F5344CB8AC3E}">
        <p14:creationId xmlns:p14="http://schemas.microsoft.com/office/powerpoint/2010/main" val="6892333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400" u="sng" dirty="0"/>
              <a:t>Apresentação da Proposta Comercial pelo Licitante:</a:t>
            </a:r>
            <a:r>
              <a:rPr lang="pt-BR" sz="2400" dirty="0"/>
              <a:t/>
            </a:r>
            <a:br>
              <a:rPr lang="pt-BR" sz="2400" dirty="0"/>
            </a:br>
            <a:endParaRPr lang="pt-BR" sz="2400" dirty="0"/>
          </a:p>
        </p:txBody>
      </p:sp>
      <p:sp>
        <p:nvSpPr>
          <p:cNvPr id="3" name="Espaço Reservado para Conteúdo 2"/>
          <p:cNvSpPr>
            <a:spLocks noGrp="1"/>
          </p:cNvSpPr>
          <p:nvPr>
            <p:ph idx="1"/>
          </p:nvPr>
        </p:nvSpPr>
        <p:spPr/>
        <p:txBody>
          <a:bodyPr>
            <a:normAutofit fontScale="92500" lnSpcReduction="20000"/>
          </a:bodyPr>
          <a:lstStyle/>
          <a:p>
            <a:pPr lvl="0"/>
            <a:r>
              <a:rPr lang="pt-BR" sz="2400" b="0" dirty="0">
                <a:latin typeface="Bookman Old Style" pitchFamily="18" charset="0"/>
              </a:rPr>
              <a:t>Por escrito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Sem rasuras e entrelinhas</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Assinada e rubricada em todas as suas folhas</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Contendo todas as informações do proponente, tais como, razão social, CNPJ, endereço completo, dados bancários, nome do representante (credenciado), etc.. </a:t>
            </a:r>
          </a:p>
          <a:p>
            <a:endParaRPr lang="pt-BR" dirty="0"/>
          </a:p>
        </p:txBody>
      </p:sp>
    </p:spTree>
    <p:extLst>
      <p:ext uri="{BB962C8B-B14F-4D97-AF65-F5344CB8AC3E}">
        <p14:creationId xmlns:p14="http://schemas.microsoft.com/office/powerpoint/2010/main" val="27317514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r>
              <a:rPr lang="pt-BR" b="0" dirty="0">
                <a:latin typeface="Bookman Old Style" pitchFamily="18" charset="0"/>
              </a:rPr>
              <a:t>Participaram da licitação 5 (cinco) empresas Construtoras, com as seguintes propostas:</a:t>
            </a:r>
          </a:p>
          <a:p>
            <a:r>
              <a:rPr lang="pt-BR" b="0" dirty="0">
                <a:latin typeface="Bookman Old Style" pitchFamily="18" charset="0"/>
              </a:rPr>
              <a:t>Alfa: </a:t>
            </a:r>
            <a:r>
              <a:rPr lang="pt-BR" b="0" dirty="0" smtClean="0">
                <a:latin typeface="Bookman Old Style" pitchFamily="18" charset="0"/>
              </a:rPr>
              <a:t>300.000,00   Beta</a:t>
            </a:r>
            <a:r>
              <a:rPr lang="pt-BR" b="0" dirty="0">
                <a:latin typeface="Bookman Old Style" pitchFamily="18" charset="0"/>
              </a:rPr>
              <a:t>: </a:t>
            </a:r>
            <a:r>
              <a:rPr lang="pt-BR" b="0" dirty="0" smtClean="0">
                <a:latin typeface="Bookman Old Style" pitchFamily="18" charset="0"/>
              </a:rPr>
              <a:t>330.000,00     Gama</a:t>
            </a:r>
            <a:r>
              <a:rPr lang="pt-BR" b="0" dirty="0">
                <a:latin typeface="Bookman Old Style" pitchFamily="18" charset="0"/>
              </a:rPr>
              <a:t>: </a:t>
            </a:r>
            <a:r>
              <a:rPr lang="pt-BR" b="0" dirty="0" smtClean="0">
                <a:latin typeface="Bookman Old Style" pitchFamily="18" charset="0"/>
              </a:rPr>
              <a:t>450.000,00  Delta</a:t>
            </a:r>
            <a:r>
              <a:rPr lang="pt-BR" b="0" dirty="0">
                <a:latin typeface="Bookman Old Style" pitchFamily="18" charset="0"/>
              </a:rPr>
              <a:t>: 190.000,00</a:t>
            </a:r>
          </a:p>
          <a:p>
            <a:r>
              <a:rPr lang="pt-BR" b="0" dirty="0" err="1">
                <a:latin typeface="Bookman Old Style" pitchFamily="18" charset="0"/>
              </a:rPr>
              <a:t>Omega</a:t>
            </a:r>
            <a:r>
              <a:rPr lang="pt-BR" b="0" dirty="0">
                <a:latin typeface="Bookman Old Style" pitchFamily="18" charset="0"/>
              </a:rPr>
              <a:t>: </a:t>
            </a:r>
            <a:r>
              <a:rPr lang="pt-BR" b="0" dirty="0" smtClean="0">
                <a:latin typeface="Bookman Old Style" pitchFamily="18" charset="0"/>
              </a:rPr>
              <a:t>370.000,00</a:t>
            </a:r>
          </a:p>
          <a:p>
            <a:endParaRPr lang="pt-BR" b="0" dirty="0">
              <a:latin typeface="Bookman Old Style" pitchFamily="18" charset="0"/>
            </a:endParaRPr>
          </a:p>
          <a:p>
            <a:r>
              <a:rPr lang="pt-BR" b="0" dirty="0">
                <a:latin typeface="Bookman Old Style" pitchFamily="18" charset="0"/>
              </a:rPr>
              <a:t>O orçamento da </a:t>
            </a:r>
            <a:r>
              <a:rPr lang="pt-BR" b="0" dirty="0" smtClean="0">
                <a:latin typeface="Bookman Old Style" pitchFamily="18" charset="0"/>
              </a:rPr>
              <a:t>Administração </a:t>
            </a:r>
            <a:r>
              <a:rPr lang="pt-BR" b="0" dirty="0">
                <a:latin typeface="Bookman Old Style" pitchFamily="18" charset="0"/>
              </a:rPr>
              <a:t>foi de </a:t>
            </a:r>
            <a:r>
              <a:rPr lang="pt-BR" sz="2400" b="0" dirty="0">
                <a:latin typeface="Bookman Old Style" pitchFamily="18" charset="0"/>
              </a:rPr>
              <a:t>R$ 400.000,00.</a:t>
            </a:r>
          </a:p>
          <a:p>
            <a:endParaRPr lang="pt-BR" b="0" dirty="0" smtClean="0">
              <a:latin typeface="Bookman Old Style" pitchFamily="18" charset="0"/>
            </a:endParaRPr>
          </a:p>
          <a:p>
            <a:r>
              <a:rPr lang="pt-BR" b="0" dirty="0" smtClean="0">
                <a:latin typeface="Bookman Old Style" pitchFamily="18" charset="0"/>
              </a:rPr>
              <a:t>Para </a:t>
            </a:r>
            <a:r>
              <a:rPr lang="pt-BR" b="0" dirty="0">
                <a:latin typeface="Bookman Old Style" pitchFamily="18" charset="0"/>
              </a:rPr>
              <a:t>estabelecer o limite de 70% citado no § 1º, do artigo 48, é necessário, primeiramente, conhecer os valores indicados nas alíneas “a” e “b”, conforme segue:</a:t>
            </a:r>
          </a:p>
        </p:txBody>
      </p:sp>
    </p:spTree>
    <p:extLst>
      <p:ext uri="{BB962C8B-B14F-4D97-AF65-F5344CB8AC3E}">
        <p14:creationId xmlns:p14="http://schemas.microsoft.com/office/powerpoint/2010/main" val="2654305909"/>
      </p:ext>
    </p:extLst>
  </p:cSld>
  <p:clrMapOvr>
    <a:masterClrMapping/>
  </p:clrMapOvr>
  <p:timing>
    <p:tnLst>
      <p:par>
        <p:cTn id="1" dur="indefinite" restart="never" nodeType="tmRoot"/>
      </p:par>
    </p:tnLst>
  </p:timing>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0" dirty="0">
                <a:latin typeface="Bookman Old Style" pitchFamily="18" charset="0"/>
              </a:rPr>
              <a:t>“ a) média aritmética dos valores das propostas superiores a 50% </a:t>
            </a:r>
            <a:r>
              <a:rPr lang="pt-BR" b="0" dirty="0" smtClean="0">
                <a:latin typeface="Bookman Old Style" pitchFamily="18" charset="0"/>
              </a:rPr>
              <a:t>(cinquenta </a:t>
            </a:r>
            <a:r>
              <a:rPr lang="pt-BR" b="0" dirty="0">
                <a:latin typeface="Bookman Old Style" pitchFamily="18" charset="0"/>
              </a:rPr>
              <a:t>por cento) do valor orçado pela Administração, ou (Redação dada pela Lei nº 9.648, de 27 de maio de 1998</a:t>
            </a:r>
            <a:r>
              <a:rPr lang="pt-BR" b="0" dirty="0" smtClean="0">
                <a:latin typeface="Bookman Old Style" pitchFamily="18" charset="0"/>
              </a:rPr>
              <a:t>)”</a:t>
            </a:r>
          </a:p>
          <a:p>
            <a:pPr fontAlgn="base"/>
            <a:endParaRPr lang="pt-BR" b="0" dirty="0">
              <a:latin typeface="Bookman Old Style" pitchFamily="18" charset="0"/>
            </a:endParaRPr>
          </a:p>
          <a:p>
            <a:pPr fontAlgn="base"/>
            <a:r>
              <a:rPr lang="pt-BR" b="0" dirty="0">
                <a:latin typeface="Bookman Old Style" pitchFamily="18" charset="0"/>
              </a:rPr>
              <a:t>Nesta alínea, serão somadas todas as propostas que estiverem com o valor acima de 50% do orçamento da Administração, portanto, somente participarão do cálculo as empresas que tiverem ofertado proposta acima de R$ 200.000,00.</a:t>
            </a:r>
          </a:p>
          <a:p>
            <a:endParaRPr lang="pt-BR" dirty="0"/>
          </a:p>
        </p:txBody>
      </p:sp>
    </p:spTree>
    <p:extLst>
      <p:ext uri="{BB962C8B-B14F-4D97-AF65-F5344CB8AC3E}">
        <p14:creationId xmlns:p14="http://schemas.microsoft.com/office/powerpoint/2010/main" val="1639579442"/>
      </p:ext>
    </p:extLst>
  </p:cSld>
  <p:clrMapOvr>
    <a:masterClrMapping/>
  </p:clrMapOvr>
  <p:timing>
    <p:tnLst>
      <p:par>
        <p:cTn id="1" dur="indefinite" restart="never" nodeType="tmRoot"/>
      </p:par>
    </p:tnLst>
  </p:timing>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0" dirty="0">
                <a:latin typeface="Bookman Old Style" pitchFamily="18" charset="0"/>
              </a:rPr>
              <a:t>A média aritmética será calculada com base na somatória e divisão pelo número de proposta somadas, dos seguintes valores</a:t>
            </a:r>
            <a:r>
              <a:rPr lang="pt-BR" b="0" dirty="0" smtClean="0">
                <a:latin typeface="Bookman Old Style" pitchFamily="18" charset="0"/>
              </a:rPr>
              <a:t>:</a:t>
            </a:r>
          </a:p>
          <a:p>
            <a:pPr fontAlgn="base"/>
            <a:endParaRPr lang="pt-BR" b="0" dirty="0">
              <a:latin typeface="Bookman Old Style" pitchFamily="18" charset="0"/>
            </a:endParaRPr>
          </a:p>
          <a:p>
            <a:pPr fontAlgn="base"/>
            <a:r>
              <a:rPr lang="pt-BR" b="0" dirty="0">
                <a:latin typeface="Bookman Old Style" pitchFamily="18" charset="0"/>
              </a:rPr>
              <a:t>Alfa: 300.000,00</a:t>
            </a:r>
            <a:br>
              <a:rPr lang="pt-BR" b="0" dirty="0">
                <a:latin typeface="Bookman Old Style" pitchFamily="18" charset="0"/>
              </a:rPr>
            </a:br>
            <a:r>
              <a:rPr lang="pt-BR" b="0" dirty="0">
                <a:latin typeface="Bookman Old Style" pitchFamily="18" charset="0"/>
              </a:rPr>
              <a:t>Beta: 330.000,00</a:t>
            </a:r>
            <a:br>
              <a:rPr lang="pt-BR" b="0" dirty="0">
                <a:latin typeface="Bookman Old Style" pitchFamily="18" charset="0"/>
              </a:rPr>
            </a:br>
            <a:r>
              <a:rPr lang="pt-BR" b="0" dirty="0">
                <a:latin typeface="Bookman Old Style" pitchFamily="18" charset="0"/>
              </a:rPr>
              <a:t>Gama: 450.000,00</a:t>
            </a:r>
            <a:br>
              <a:rPr lang="pt-BR" b="0" dirty="0">
                <a:latin typeface="Bookman Old Style" pitchFamily="18" charset="0"/>
              </a:rPr>
            </a:br>
            <a:r>
              <a:rPr lang="pt-BR" b="0" dirty="0">
                <a:latin typeface="Bookman Old Style" pitchFamily="18" charset="0"/>
              </a:rPr>
              <a:t>Delta: 190.000,00 (excluído do cálculo)</a:t>
            </a:r>
            <a:br>
              <a:rPr lang="pt-BR" b="0" dirty="0">
                <a:latin typeface="Bookman Old Style" pitchFamily="18" charset="0"/>
              </a:rPr>
            </a:br>
            <a:r>
              <a:rPr lang="pt-BR" b="0" dirty="0" err="1">
                <a:latin typeface="Bookman Old Style" pitchFamily="18" charset="0"/>
              </a:rPr>
              <a:t>Omega</a:t>
            </a:r>
            <a:r>
              <a:rPr lang="pt-BR" b="0" dirty="0">
                <a:latin typeface="Bookman Old Style" pitchFamily="18" charset="0"/>
              </a:rPr>
              <a:t>: </a:t>
            </a:r>
            <a:r>
              <a:rPr lang="pt-BR" b="0" dirty="0" smtClean="0">
                <a:latin typeface="Bookman Old Style" pitchFamily="18" charset="0"/>
              </a:rPr>
              <a:t>370.000,00</a:t>
            </a:r>
          </a:p>
          <a:p>
            <a:pPr fontAlgn="base"/>
            <a:endParaRPr lang="pt-BR" b="0" dirty="0">
              <a:latin typeface="Bookman Old Style" pitchFamily="18" charset="0"/>
            </a:endParaRPr>
          </a:p>
          <a:p>
            <a:pPr fontAlgn="base"/>
            <a:r>
              <a:rPr lang="pt-BR" dirty="0">
                <a:latin typeface="Bookman Old Style" pitchFamily="18" charset="0"/>
              </a:rPr>
              <a:t>Média:</a:t>
            </a:r>
            <a:r>
              <a:rPr lang="pt-BR" b="0" dirty="0">
                <a:latin typeface="Bookman Old Style" pitchFamily="18" charset="0"/>
              </a:rPr>
              <a:t> R$ 362.500,00</a:t>
            </a:r>
          </a:p>
          <a:p>
            <a:endParaRPr lang="pt-BR" dirty="0"/>
          </a:p>
        </p:txBody>
      </p:sp>
    </p:spTree>
    <p:extLst>
      <p:ext uri="{BB962C8B-B14F-4D97-AF65-F5344CB8AC3E}">
        <p14:creationId xmlns:p14="http://schemas.microsoft.com/office/powerpoint/2010/main" val="1530160100"/>
      </p:ext>
    </p:extLst>
  </p:cSld>
  <p:clrMapOvr>
    <a:masterClrMapping/>
  </p:clrMapOvr>
  <p:timing>
    <p:tnLst>
      <p:par>
        <p:cTn id="1" dur="indefinite" restart="never" nodeType="tmRoot"/>
      </p:par>
    </p:tnLst>
  </p:timing>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fontAlgn="base"/>
            <a:r>
              <a:rPr lang="pt-BR" b="0" dirty="0">
                <a:latin typeface="Bookman Old Style" pitchFamily="18" charset="0"/>
              </a:rPr>
              <a:t>No que diz respeito ao valor orçado pelo órgão licitante cabe observar:</a:t>
            </a:r>
          </a:p>
          <a:p>
            <a:pPr fontAlgn="base"/>
            <a:r>
              <a:rPr lang="pt-BR" b="0" dirty="0">
                <a:latin typeface="Bookman Old Style" pitchFamily="18" charset="0"/>
              </a:rPr>
              <a:t> </a:t>
            </a:r>
          </a:p>
          <a:p>
            <a:pPr fontAlgn="base"/>
            <a:r>
              <a:rPr lang="pt-BR" b="0" dirty="0">
                <a:latin typeface="Bookman Old Style" pitchFamily="18" charset="0"/>
              </a:rPr>
              <a:t>“b) valor orçado pela administração. (Redação dada pela Lei nº 9.648, de 27 de maio de 1998)”</a:t>
            </a:r>
          </a:p>
          <a:p>
            <a:pPr fontAlgn="base"/>
            <a:endParaRPr lang="pt-BR" b="0" dirty="0" smtClean="0">
              <a:latin typeface="Bookman Old Style" pitchFamily="18" charset="0"/>
            </a:endParaRPr>
          </a:p>
          <a:p>
            <a:pPr fontAlgn="base"/>
            <a:r>
              <a:rPr lang="pt-BR" b="0" dirty="0" smtClean="0">
                <a:latin typeface="Bookman Old Style" pitchFamily="18" charset="0"/>
              </a:rPr>
              <a:t>O </a:t>
            </a:r>
            <a:r>
              <a:rPr lang="pt-BR" b="0" dirty="0">
                <a:latin typeface="Bookman Old Style" pitchFamily="18" charset="0"/>
              </a:rPr>
              <a:t>valor orçado pela Administração é de R$ 400.000,00.</a:t>
            </a:r>
          </a:p>
          <a:p>
            <a:pPr fontAlgn="base"/>
            <a:endParaRPr lang="pt-BR" b="0" dirty="0" smtClean="0">
              <a:latin typeface="Bookman Old Style" pitchFamily="18" charset="0"/>
            </a:endParaRPr>
          </a:p>
          <a:p>
            <a:pPr fontAlgn="base"/>
            <a:r>
              <a:rPr lang="pt-BR" b="0" dirty="0" smtClean="0">
                <a:latin typeface="Bookman Old Style" pitchFamily="18" charset="0"/>
              </a:rPr>
              <a:t>O </a:t>
            </a:r>
            <a:r>
              <a:rPr lang="pt-BR" b="0" dirty="0">
                <a:latin typeface="Bookman Old Style" pitchFamily="18" charset="0"/>
              </a:rPr>
              <a:t>índice de </a:t>
            </a:r>
            <a:r>
              <a:rPr lang="pt-BR" b="0" dirty="0" smtClean="0">
                <a:latin typeface="Bookman Old Style" pitchFamily="18" charset="0"/>
              </a:rPr>
              <a:t>exequibilidade </a:t>
            </a:r>
            <a:r>
              <a:rPr lang="pt-BR" b="0" dirty="0">
                <a:latin typeface="Bookman Old Style" pitchFamily="18" charset="0"/>
              </a:rPr>
              <a:t>será estabelecido conforme a seguinte regra:</a:t>
            </a:r>
          </a:p>
          <a:p>
            <a:pPr fontAlgn="base"/>
            <a:r>
              <a:rPr lang="pt-BR" b="0" dirty="0">
                <a:latin typeface="Bookman Old Style" pitchFamily="18" charset="0"/>
              </a:rPr>
              <a:t>“… consideram-se manifestamente </a:t>
            </a:r>
            <a:r>
              <a:rPr lang="pt-BR" b="0" dirty="0" smtClean="0">
                <a:latin typeface="Bookman Old Style" pitchFamily="18" charset="0"/>
              </a:rPr>
              <a:t>inexequíveis, </a:t>
            </a:r>
            <a:r>
              <a:rPr lang="pt-BR" sz="1800" u="sng" dirty="0">
                <a:latin typeface="Bookman Old Style" pitchFamily="18" charset="0"/>
              </a:rPr>
              <a:t>no caso de licitações de menor preço para obras e serviços de engenharia, </a:t>
            </a:r>
            <a:r>
              <a:rPr lang="pt-BR" b="0" dirty="0">
                <a:latin typeface="Bookman Old Style" pitchFamily="18" charset="0"/>
              </a:rPr>
              <a:t>as propostas cujos valores sejam inferiores a 70% (setenta por cento) do menor dos seguintes valores: …”</a:t>
            </a:r>
          </a:p>
          <a:p>
            <a:endParaRPr lang="pt-BR" dirty="0">
              <a:latin typeface="Bookman Old Style" pitchFamily="18" charset="0"/>
            </a:endParaRPr>
          </a:p>
        </p:txBody>
      </p:sp>
    </p:spTree>
    <p:extLst>
      <p:ext uri="{BB962C8B-B14F-4D97-AF65-F5344CB8AC3E}">
        <p14:creationId xmlns:p14="http://schemas.microsoft.com/office/powerpoint/2010/main" val="2051391815"/>
      </p:ext>
    </p:extLst>
  </p:cSld>
  <p:clrMapOvr>
    <a:masterClrMapping/>
  </p:clrMapOvr>
  <p:timing>
    <p:tnLst>
      <p:par>
        <p:cTn id="1" dur="indefinite" restart="never" nodeType="tmRoot"/>
      </p:par>
    </p:tnLst>
  </p:timing>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0" dirty="0"/>
              <a:t>Diante desses dois valores (alíneas “a”: 362.500,00; e “b”: 400.000,00) qual é o menor valor, conforme o dispositivo legal?</a:t>
            </a:r>
          </a:p>
          <a:p>
            <a:pPr fontAlgn="base"/>
            <a:endParaRPr lang="pt-BR" b="0" dirty="0" smtClean="0"/>
          </a:p>
          <a:p>
            <a:pPr fontAlgn="base"/>
            <a:r>
              <a:rPr lang="pt-BR" b="0" dirty="0" smtClean="0"/>
              <a:t>Resposta </a:t>
            </a:r>
            <a:r>
              <a:rPr lang="pt-BR" b="0" dirty="0"/>
              <a:t>certa: média aritmética = R$ 362.500,00</a:t>
            </a:r>
            <a:r>
              <a:rPr lang="pt-BR" b="0" dirty="0" smtClean="0"/>
              <a:t>.</a:t>
            </a:r>
          </a:p>
          <a:p>
            <a:pPr fontAlgn="base"/>
            <a:endParaRPr lang="pt-BR" b="0" dirty="0"/>
          </a:p>
          <a:p>
            <a:pPr fontAlgn="base"/>
            <a:r>
              <a:rPr lang="pt-BR" b="0" dirty="0"/>
              <a:t>Pois bem, sobre este valor será calculada o índice de </a:t>
            </a:r>
            <a:r>
              <a:rPr lang="pt-BR" b="0" dirty="0" smtClean="0"/>
              <a:t>exequibilidade: </a:t>
            </a:r>
            <a:r>
              <a:rPr lang="pt-BR" b="0" dirty="0"/>
              <a:t>a empresa que ofertar valor menor que 70% da média aritmética, será considerada desclassificada</a:t>
            </a:r>
            <a:r>
              <a:rPr lang="pt-BR" b="0" dirty="0" smtClean="0"/>
              <a:t>.</a:t>
            </a:r>
          </a:p>
          <a:p>
            <a:pPr fontAlgn="base"/>
            <a:endParaRPr lang="pt-BR" b="0" dirty="0"/>
          </a:p>
          <a:p>
            <a:pPr fontAlgn="base"/>
            <a:r>
              <a:rPr lang="pt-BR" dirty="0"/>
              <a:t>70% de R$ 362.500,00 = R$ 253.750,00</a:t>
            </a:r>
            <a:endParaRPr lang="pt-BR" b="0" dirty="0"/>
          </a:p>
          <a:p>
            <a:endParaRPr lang="pt-BR" dirty="0"/>
          </a:p>
        </p:txBody>
      </p:sp>
    </p:spTree>
    <p:extLst>
      <p:ext uri="{BB962C8B-B14F-4D97-AF65-F5344CB8AC3E}">
        <p14:creationId xmlns:p14="http://schemas.microsoft.com/office/powerpoint/2010/main" val="1662518148"/>
      </p:ext>
    </p:extLst>
  </p:cSld>
  <p:clrMapOvr>
    <a:masterClrMapping/>
  </p:clrMapOvr>
  <p:timing>
    <p:tnLst>
      <p:par>
        <p:cTn id="1" dur="indefinite" restart="never" nodeType="tmRoot"/>
      </p:par>
    </p:tnLst>
  </p:timing>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fontAlgn="base"/>
            <a:r>
              <a:rPr lang="pt-BR" sz="2000" b="0" dirty="0" smtClean="0">
                <a:latin typeface="Bookman Old Style" pitchFamily="18" charset="0"/>
              </a:rPr>
              <a:t>Portanto</a:t>
            </a:r>
            <a:r>
              <a:rPr lang="pt-BR" sz="2000" b="0" dirty="0">
                <a:latin typeface="Bookman Old Style" pitchFamily="18" charset="0"/>
              </a:rPr>
              <a:t>, a empresa que tiver ofertado proposta abaixo de R$ 253.750,00 será desclassificada</a:t>
            </a:r>
            <a:r>
              <a:rPr lang="pt-BR" sz="2000" b="0" dirty="0" smtClean="0">
                <a:latin typeface="Bookman Old Style" pitchFamily="18" charset="0"/>
              </a:rPr>
              <a:t>.</a:t>
            </a:r>
          </a:p>
          <a:p>
            <a:pPr fontAlgn="base"/>
            <a:endParaRPr lang="pt-BR" sz="2000" b="0" dirty="0">
              <a:latin typeface="Bookman Old Style" pitchFamily="18" charset="0"/>
            </a:endParaRPr>
          </a:p>
          <a:p>
            <a:pPr fontAlgn="base"/>
            <a:r>
              <a:rPr lang="pt-BR" sz="2000" b="0" dirty="0" smtClean="0">
                <a:latin typeface="Bookman Old Style" pitchFamily="18" charset="0"/>
              </a:rPr>
              <a:t> </a:t>
            </a:r>
            <a:r>
              <a:rPr lang="pt-BR" sz="2000" b="0" dirty="0">
                <a:latin typeface="Bookman Old Style" pitchFamily="18" charset="0"/>
              </a:rPr>
              <a:t>No exemplo, a empresa Delta (190.000,00) será desclassificada por preço </a:t>
            </a:r>
            <a:r>
              <a:rPr lang="pt-BR" sz="2000" b="0" dirty="0" smtClean="0">
                <a:latin typeface="Bookman Old Style" pitchFamily="18" charset="0"/>
              </a:rPr>
              <a:t>inexequível.</a:t>
            </a:r>
          </a:p>
          <a:p>
            <a:pPr fontAlgn="base"/>
            <a:endParaRPr lang="pt-BR" sz="2000" b="0" dirty="0">
              <a:latin typeface="Bookman Old Style" pitchFamily="18" charset="0"/>
            </a:endParaRPr>
          </a:p>
          <a:p>
            <a:pPr fontAlgn="base"/>
            <a:r>
              <a:rPr lang="pt-BR" sz="2000" b="0" dirty="0" smtClean="0">
                <a:latin typeface="Bookman Old Style" pitchFamily="18" charset="0"/>
              </a:rPr>
              <a:t> </a:t>
            </a:r>
            <a:r>
              <a:rPr lang="pt-BR" sz="2000" b="0" dirty="0">
                <a:latin typeface="Bookman Old Style" pitchFamily="18" charset="0"/>
              </a:rPr>
              <a:t>A Administração deve utilizar a regra prevista no artigo 48, independentemente de previsão </a:t>
            </a:r>
            <a:r>
              <a:rPr lang="pt-BR" sz="2000" b="0" dirty="0" err="1">
                <a:latin typeface="Bookman Old Style" pitchFamily="18" charset="0"/>
              </a:rPr>
              <a:t>editalícia</a:t>
            </a:r>
            <a:r>
              <a:rPr lang="pt-BR" sz="2000" b="0" dirty="0" smtClean="0">
                <a:latin typeface="Bookman Old Style" pitchFamily="18" charset="0"/>
              </a:rPr>
              <a:t>.</a:t>
            </a:r>
          </a:p>
          <a:p>
            <a:pPr fontAlgn="base"/>
            <a:r>
              <a:rPr lang="pt-BR" sz="1300" b="0" dirty="0">
                <a:latin typeface="Bookman Old Style" pitchFamily="18" charset="0"/>
              </a:rPr>
              <a:t>Fonte: </a:t>
            </a:r>
            <a:r>
              <a:rPr lang="pt-BR" sz="1300" b="0" dirty="0">
                <a:latin typeface="Bookman Old Style" pitchFamily="18" charset="0"/>
                <a:hlinkClick r:id="rId2"/>
              </a:rPr>
              <a:t>http://www.portaldelicitacao.com.br/site/questoes-sobre-licitacoes/proposta-inexequivel</a:t>
            </a:r>
            <a:r>
              <a:rPr lang="pt-BR" sz="1300" b="0" dirty="0" smtClean="0">
                <a:latin typeface="Bookman Old Style" pitchFamily="18" charset="0"/>
                <a:hlinkClick r:id="rId2"/>
              </a:rPr>
              <a:t>/</a:t>
            </a:r>
            <a:endParaRPr lang="pt-BR" sz="1300" b="0" dirty="0" smtClean="0">
              <a:latin typeface="Bookman Old Style" pitchFamily="18" charset="0"/>
            </a:endParaRPr>
          </a:p>
          <a:p>
            <a:pPr fontAlgn="base"/>
            <a:endParaRPr lang="pt-BR" sz="1300" b="0" dirty="0">
              <a:latin typeface="Bookman Old Style" pitchFamily="18" charset="0"/>
            </a:endParaRPr>
          </a:p>
          <a:p>
            <a:endParaRPr lang="pt-BR" sz="2000" dirty="0"/>
          </a:p>
        </p:txBody>
      </p:sp>
    </p:spTree>
    <p:extLst>
      <p:ext uri="{BB962C8B-B14F-4D97-AF65-F5344CB8AC3E}">
        <p14:creationId xmlns:p14="http://schemas.microsoft.com/office/powerpoint/2010/main" val="32644499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lvl="0"/>
            <a:r>
              <a:rPr lang="pt-BR" sz="2400" b="0" dirty="0">
                <a:latin typeface="Bookman Old Style" pitchFamily="18" charset="0"/>
              </a:rPr>
              <a:t>De conformidade do o Edital de Licitação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Marca/modelo</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Preço unitário e preço total</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Validade</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Prazo entrega, </a:t>
            </a:r>
            <a:r>
              <a:rPr lang="pt-BR" sz="2400" b="0" dirty="0" err="1">
                <a:latin typeface="Bookman Old Style" pitchFamily="18" charset="0"/>
              </a:rPr>
              <a:t>etc</a:t>
            </a:r>
            <a:r>
              <a:rPr lang="pt-BR" sz="2400" b="0" dirty="0">
                <a:latin typeface="Bookman Old Style" pitchFamily="18" charset="0"/>
              </a:rPr>
              <a:t>,,,,</a:t>
            </a:r>
          </a:p>
          <a:p>
            <a:endParaRPr lang="pt-BR" dirty="0"/>
          </a:p>
        </p:txBody>
      </p:sp>
    </p:spTree>
    <p:extLst>
      <p:ext uri="{BB962C8B-B14F-4D97-AF65-F5344CB8AC3E}">
        <p14:creationId xmlns:p14="http://schemas.microsoft.com/office/powerpoint/2010/main" val="20941883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 Então, quais são nossas possibilidades de Contratação? </a:t>
            </a:r>
            <a:br>
              <a:rPr lang="pt-BR" dirty="0"/>
            </a:br>
            <a:r>
              <a:rPr lang="pt-BR" dirty="0"/>
              <a:t> </a:t>
            </a:r>
            <a:endParaRPr lang="pt-BR" dirty="0">
              <a:latin typeface="Bookman Old Style" pitchFamily="18" charset="0"/>
            </a:endParaRPr>
          </a:p>
        </p:txBody>
      </p:sp>
      <p:sp>
        <p:nvSpPr>
          <p:cNvPr id="3" name="Espaço Reservado para Conteúdo 2"/>
          <p:cNvSpPr>
            <a:spLocks noGrp="1"/>
          </p:cNvSpPr>
          <p:nvPr>
            <p:ph idx="1"/>
          </p:nvPr>
        </p:nvSpPr>
        <p:spPr/>
        <p:txBody>
          <a:bodyPr/>
          <a:lstStyle/>
          <a:p>
            <a:endParaRPr lang="pt-BR" dirty="0" smtClean="0"/>
          </a:p>
          <a:p>
            <a:r>
              <a:rPr lang="pt-BR" sz="2400" b="0" dirty="0">
                <a:latin typeface="Bookman Old Style" pitchFamily="18" charset="0"/>
              </a:rPr>
              <a:t>	Licitação;</a:t>
            </a:r>
          </a:p>
          <a:p>
            <a:r>
              <a:rPr lang="pt-BR" sz="2400" b="0" dirty="0">
                <a:latin typeface="Bookman Old Style" pitchFamily="18" charset="0"/>
              </a:rPr>
              <a:t>	Dispensa de Licitação;</a:t>
            </a:r>
          </a:p>
          <a:p>
            <a:r>
              <a:rPr lang="pt-BR" sz="2400" b="0" dirty="0">
                <a:latin typeface="Bookman Old Style" pitchFamily="18" charset="0"/>
              </a:rPr>
              <a:t>	Inexigibilidade de Licitação;</a:t>
            </a:r>
          </a:p>
          <a:p>
            <a:endParaRPr lang="pt-BR" sz="2400" b="0" dirty="0">
              <a:latin typeface="Bookman Old Style" pitchFamily="18" charset="0"/>
            </a:endParaRPr>
          </a:p>
          <a:p>
            <a:endParaRPr lang="pt-BR" sz="2400" b="0" dirty="0">
              <a:latin typeface="Bookman Old Style" pitchFamily="18" charset="0"/>
            </a:endParaRPr>
          </a:p>
          <a:p>
            <a:r>
              <a:rPr lang="pt-BR" sz="2400" b="0" dirty="0">
                <a:latin typeface="Bookman Old Style" pitchFamily="18" charset="0"/>
              </a:rPr>
              <a:t>Lembrando que a Regra é Licitar</a:t>
            </a:r>
            <a:r>
              <a:rPr lang="pt-BR" sz="2400" b="0" dirty="0" smtClean="0">
                <a:latin typeface="Bookman Old Style" pitchFamily="18" charset="0"/>
              </a:rPr>
              <a:t>!</a:t>
            </a:r>
          </a:p>
          <a:p>
            <a:endParaRPr lang="pt-BR"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172900587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ircle(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Passo a passo da licitação</a:t>
            </a:r>
            <a:endParaRPr lang="pt-BR" dirty="0"/>
          </a:p>
        </p:txBody>
      </p:sp>
      <p:sp>
        <p:nvSpPr>
          <p:cNvPr id="3" name="Espaço Reservado para Conteúdo 2"/>
          <p:cNvSpPr>
            <a:spLocks noGrp="1"/>
          </p:cNvSpPr>
          <p:nvPr>
            <p:ph idx="1"/>
          </p:nvPr>
        </p:nvSpPr>
        <p:spPr/>
        <p:txBody>
          <a:bodyPr>
            <a:normAutofit/>
          </a:bodyPr>
          <a:lstStyle/>
          <a:p>
            <a:r>
              <a:rPr lang="pt-BR" sz="2400" b="0" dirty="0" smtClean="0">
                <a:latin typeface="Bookman Old Style" pitchFamily="18" charset="0"/>
              </a:rPr>
              <a:t>Pedido formal (preferencia no sistema inf.);</a:t>
            </a:r>
          </a:p>
          <a:p>
            <a:r>
              <a:rPr lang="pt-BR" sz="2400" b="0" dirty="0" smtClean="0">
                <a:latin typeface="Bookman Old Style" pitchFamily="18" charset="0"/>
              </a:rPr>
              <a:t>Compra;</a:t>
            </a:r>
          </a:p>
          <a:p>
            <a:r>
              <a:rPr lang="pt-BR" sz="2400" b="0" dirty="0" smtClean="0">
                <a:latin typeface="Bookman Old Style" pitchFamily="18" charset="0"/>
              </a:rPr>
              <a:t>Serviço;</a:t>
            </a:r>
          </a:p>
          <a:p>
            <a:r>
              <a:rPr lang="pt-BR" sz="2400" b="0" dirty="0" smtClean="0">
                <a:latin typeface="Bookman Old Style" pitchFamily="18" charset="0"/>
              </a:rPr>
              <a:t>Obra;</a:t>
            </a:r>
          </a:p>
          <a:p>
            <a:r>
              <a:rPr lang="pt-BR" sz="2400" b="0" dirty="0" smtClean="0">
                <a:latin typeface="Bookman Old Style" pitchFamily="18" charset="0"/>
              </a:rPr>
              <a:t>Concessão; </a:t>
            </a:r>
          </a:p>
          <a:p>
            <a:r>
              <a:rPr lang="pt-BR" sz="2400" b="0" dirty="0" smtClean="0">
                <a:latin typeface="Bookman Old Style" pitchFamily="18" charset="0"/>
              </a:rPr>
              <a:t>Leilão;</a:t>
            </a:r>
            <a:endParaRPr lang="pt-BR" sz="2400" b="0" dirty="0">
              <a:latin typeface="Bookman Old Style" pitchFamily="18" charset="0"/>
            </a:endParaRPr>
          </a:p>
        </p:txBody>
      </p:sp>
    </p:spTree>
    <p:extLst>
      <p:ext uri="{BB962C8B-B14F-4D97-AF65-F5344CB8AC3E}">
        <p14:creationId xmlns:p14="http://schemas.microsoft.com/office/powerpoint/2010/main" val="4058773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latin typeface="Bookman Old Style" pitchFamily="18" charset="0"/>
              </a:rPr>
              <a:t>Justificativa da Contratação;</a:t>
            </a:r>
          </a:p>
          <a:p>
            <a:r>
              <a:rPr lang="pt-BR" sz="2400" b="0" dirty="0" smtClean="0">
                <a:latin typeface="Bookman Old Style" pitchFamily="18" charset="0"/>
              </a:rPr>
              <a:t>Planejamento (IN 05/2017);</a:t>
            </a:r>
          </a:p>
          <a:p>
            <a:r>
              <a:rPr lang="pt-BR" sz="2400" b="0" dirty="0" smtClean="0">
                <a:latin typeface="Bookman Old Style" pitchFamily="18" charset="0"/>
              </a:rPr>
              <a:t>Objetivo da Contratação;</a:t>
            </a:r>
          </a:p>
          <a:p>
            <a:r>
              <a:rPr lang="pt-BR" sz="2400" b="0" dirty="0" smtClean="0">
                <a:latin typeface="Bookman Old Style" pitchFamily="18" charset="0"/>
              </a:rPr>
              <a:t>Construção do Termo de Referencia pelo Requisitante;</a:t>
            </a:r>
          </a:p>
        </p:txBody>
      </p:sp>
    </p:spTree>
    <p:extLst>
      <p:ext uri="{BB962C8B-B14F-4D97-AF65-F5344CB8AC3E}">
        <p14:creationId xmlns:p14="http://schemas.microsoft.com/office/powerpoint/2010/main" val="11291155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smtClean="0">
                <a:latin typeface="Bookman Old Style" pitchFamily="18" charset="0"/>
              </a:rPr>
              <a:t>&gt; Especificação detalhada, completa;</a:t>
            </a:r>
          </a:p>
          <a:p>
            <a:r>
              <a:rPr lang="pt-BR" sz="2400" b="0" dirty="0">
                <a:latin typeface="Bookman Old Style" pitchFamily="18" charset="0"/>
              </a:rPr>
              <a:t>m</a:t>
            </a:r>
            <a:r>
              <a:rPr lang="pt-BR" sz="2400" b="0" dirty="0" smtClean="0">
                <a:latin typeface="Bookman Old Style" pitchFamily="18" charset="0"/>
              </a:rPr>
              <a:t>inuciosa;</a:t>
            </a:r>
          </a:p>
          <a:p>
            <a:r>
              <a:rPr lang="pt-BR" sz="2400" b="0" dirty="0" smtClean="0">
                <a:latin typeface="Bookman Old Style" pitchFamily="18" charset="0"/>
              </a:rPr>
              <a:t>&gt; desde que não seja dirigida a um único fabricante;</a:t>
            </a:r>
          </a:p>
          <a:p>
            <a:r>
              <a:rPr lang="pt-BR" sz="2400" b="0" dirty="0" smtClean="0">
                <a:latin typeface="Bookman Old Style" pitchFamily="18" charset="0"/>
              </a:rPr>
              <a:t>&gt; sem indicação de marca;</a:t>
            </a:r>
          </a:p>
          <a:p>
            <a:pPr>
              <a:buFont typeface="Wingdings"/>
              <a:buChar char="Ø"/>
            </a:pPr>
            <a:r>
              <a:rPr lang="pt-BR" sz="2400" b="0" dirty="0" smtClean="0">
                <a:latin typeface="Bookman Old Style" pitchFamily="18" charset="0"/>
              </a:rPr>
              <a:t>Indicando prazos de entrega e demais condições;</a:t>
            </a:r>
          </a:p>
          <a:p>
            <a:pPr>
              <a:buFont typeface="Wingdings"/>
              <a:buChar char="Ø"/>
            </a:pPr>
            <a:r>
              <a:rPr lang="pt-BR" sz="2400" b="0" dirty="0" smtClean="0">
                <a:latin typeface="Bookman Old Style" pitchFamily="18" charset="0"/>
              </a:rPr>
              <a:t>Catálogos, manuais, voltagem, embalagem, etc..</a:t>
            </a:r>
          </a:p>
          <a:p>
            <a:pPr>
              <a:buFont typeface="Wingdings"/>
              <a:buChar char="Ø"/>
            </a:pPr>
            <a:endParaRPr lang="pt-BR" sz="2400" b="0" dirty="0" smtClean="0">
              <a:latin typeface="Bookman Old Style" pitchFamily="18" charset="0"/>
            </a:endParaRPr>
          </a:p>
          <a:p>
            <a:endParaRPr lang="pt-BR" sz="2400" b="0" dirty="0" smtClean="0">
              <a:latin typeface="Bookman Old Style" pitchFamily="18" charset="0"/>
            </a:endParaRPr>
          </a:p>
          <a:p>
            <a:endParaRPr lang="pt-BR" sz="2400" b="0" dirty="0">
              <a:latin typeface="Bookman Old Style" pitchFamily="18" charset="0"/>
            </a:endParaRPr>
          </a:p>
        </p:txBody>
      </p:sp>
    </p:spTree>
    <p:extLst>
      <p:ext uri="{BB962C8B-B14F-4D97-AF65-F5344CB8AC3E}">
        <p14:creationId xmlns:p14="http://schemas.microsoft.com/office/powerpoint/2010/main" val="159748254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Marca referencia no edital segundo nova lei de licitações</a:t>
            </a:r>
            <a:endParaRPr lang="pt-BR" dirty="0"/>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No caso de licitação que envolva o fornecimento de bens, a Administração poderá excepcionalmente: </a:t>
            </a:r>
            <a:endParaRPr lang="pt-BR" sz="2400" b="0" dirty="0" smtClean="0">
              <a:latin typeface="Bookman Old Style" pitchFamily="18" charset="0"/>
            </a:endParaRPr>
          </a:p>
          <a:p>
            <a:r>
              <a:rPr lang="pt-BR" sz="2400" b="0" dirty="0">
                <a:latin typeface="Bookman Old Style" pitchFamily="18" charset="0"/>
              </a:rPr>
              <a:t>I – indicar marca ou modelo, desde que formalmente justificado, nas seguintes hipóteses: </a:t>
            </a:r>
            <a:endParaRPr lang="pt-BR" sz="2400" b="0" dirty="0" smtClean="0">
              <a:latin typeface="Bookman Old Style" pitchFamily="18" charset="0"/>
            </a:endParaRPr>
          </a:p>
          <a:p>
            <a:r>
              <a:rPr lang="pt-BR" sz="2400" b="0" dirty="0">
                <a:latin typeface="Bookman Old Style" pitchFamily="18" charset="0"/>
              </a:rPr>
              <a:t>a) em decorrência da necessidade de padronização do objeto; </a:t>
            </a:r>
          </a:p>
          <a:p>
            <a:r>
              <a:rPr lang="pt-BR" sz="2400" b="0" dirty="0">
                <a:latin typeface="Bookman Old Style" pitchFamily="18" charset="0"/>
              </a:rPr>
              <a:t>b) em razão da necessidade de manter a compatibilidade com plataformas e padrões já adotados pela Administração; </a:t>
            </a:r>
            <a:endParaRPr lang="pt-BR" sz="2400" dirty="0">
              <a:latin typeface="Bookman Old Style" pitchFamily="18" charset="0"/>
            </a:endParaRPr>
          </a:p>
        </p:txBody>
      </p:sp>
    </p:spTree>
    <p:extLst>
      <p:ext uri="{BB962C8B-B14F-4D97-AF65-F5344CB8AC3E}">
        <p14:creationId xmlns:p14="http://schemas.microsoft.com/office/powerpoint/2010/main" val="18076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c) quando determinada marca ou modelo comercializado por mais de um fornecedor for o único capaz de atender às necessidades da contratante; </a:t>
            </a:r>
          </a:p>
          <a:p>
            <a:r>
              <a:rPr lang="pt-BR" sz="2400" b="0" dirty="0">
                <a:latin typeface="Bookman Old Style" pitchFamily="18" charset="0"/>
              </a:rPr>
              <a:t>d) quando a descrição do objeto a ser licitado puder ser mais bem compreendida pela identificação de determinada marca ou modelo aptos a servir apenas como referência; </a:t>
            </a:r>
            <a:endParaRPr lang="pt-BR" sz="2400" b="0" dirty="0" smtClean="0">
              <a:latin typeface="Bookman Old Style" pitchFamily="18" charset="0"/>
            </a:endParaRPr>
          </a:p>
        </p:txBody>
      </p:sp>
    </p:spTree>
    <p:extLst>
      <p:ext uri="{BB962C8B-B14F-4D97-AF65-F5344CB8AC3E}">
        <p14:creationId xmlns:p14="http://schemas.microsoft.com/office/powerpoint/2010/main" val="291283914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II – exigir amostra ou prova de conceito do bem no procedimento de pré-qualificação permanente, na fase de julgamento das propostas ou de lances ou no período de vigência do contrato ou da ata de registro de preços, desde que previsto no instrumento convocatório e justificada a necessidade de sua apresentação; </a:t>
            </a:r>
            <a:endParaRPr lang="pt-BR" sz="2400" dirty="0">
              <a:latin typeface="Bookman Old Style" pitchFamily="18" charset="0"/>
            </a:endParaRPr>
          </a:p>
        </p:txBody>
      </p:sp>
    </p:spTree>
    <p:extLst>
      <p:ext uri="{BB962C8B-B14F-4D97-AF65-F5344CB8AC3E}">
        <p14:creationId xmlns:p14="http://schemas.microsoft.com/office/powerpoint/2010/main" val="42865296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III – vedar a contratação de marca ou produto, quando, mediante processo administrativo, </a:t>
            </a:r>
            <a:r>
              <a:rPr lang="pt-BR" sz="2400" dirty="0">
                <a:latin typeface="Bookman Old Style" pitchFamily="18" charset="0"/>
              </a:rPr>
              <a:t>restar comprovado que produtos adquiridos e utilizados anteriormente pela Administração </a:t>
            </a:r>
            <a:r>
              <a:rPr lang="pt-BR" sz="2400" b="0" dirty="0">
                <a:latin typeface="Bookman Old Style" pitchFamily="18" charset="0"/>
              </a:rPr>
              <a:t>não atendem a requisitos indispensáveis ao pleno adimplemento da obrigação contratual. </a:t>
            </a:r>
            <a:endParaRPr lang="pt-BR" sz="2400" dirty="0">
              <a:latin typeface="Bookman Old Style" pitchFamily="18" charset="0"/>
            </a:endParaRPr>
          </a:p>
        </p:txBody>
      </p:sp>
    </p:spTree>
    <p:extLst>
      <p:ext uri="{BB962C8B-B14F-4D97-AF65-F5344CB8AC3E}">
        <p14:creationId xmlns:p14="http://schemas.microsoft.com/office/powerpoint/2010/main" val="38553176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Sistema informatizado</a:t>
            </a:r>
            <a:endParaRPr lang="pt-BR" dirty="0"/>
          </a:p>
        </p:txBody>
      </p:sp>
      <p:sp>
        <p:nvSpPr>
          <p:cNvPr id="3" name="Espaço Reservado para Conteúdo 2"/>
          <p:cNvSpPr>
            <a:spLocks noGrp="1"/>
          </p:cNvSpPr>
          <p:nvPr>
            <p:ph idx="1"/>
          </p:nvPr>
        </p:nvSpPr>
        <p:spPr>
          <a:xfrm>
            <a:off x="822960" y="1100628"/>
            <a:ext cx="7520940" cy="3912548"/>
          </a:xfrm>
        </p:spPr>
        <p:txBody>
          <a:bodyPr>
            <a:noAutofit/>
          </a:bodyPr>
          <a:lstStyle/>
          <a:p>
            <a:pPr algn="just"/>
            <a:r>
              <a:rPr lang="pt-BR" sz="2400" b="0" dirty="0">
                <a:latin typeface="Bookman Old Style" pitchFamily="18" charset="0"/>
              </a:rPr>
              <a:t> </a:t>
            </a:r>
            <a:r>
              <a:rPr lang="pt-BR" sz="2400" b="0" dirty="0" smtClean="0">
                <a:latin typeface="Bookman Old Style" pitchFamily="18" charset="0"/>
              </a:rPr>
              <a:t>   A nova Lei de Licitações que está para ser aprovada no Congresso nacional, enfatiza a importância da informatização de sistemas, tais como: catálogo </a:t>
            </a:r>
            <a:r>
              <a:rPr lang="pt-BR" sz="2400" b="0" dirty="0">
                <a:latin typeface="Bookman Old Style" pitchFamily="18" charset="0"/>
              </a:rPr>
              <a:t>eletrônico de padronização de compras, serviços e </a:t>
            </a:r>
            <a:r>
              <a:rPr lang="pt-BR" sz="2400" b="0" dirty="0" smtClean="0">
                <a:latin typeface="Bookman Old Style" pitchFamily="18" charset="0"/>
              </a:rPr>
              <a:t>obras; </a:t>
            </a:r>
            <a:r>
              <a:rPr lang="pt-BR" sz="2400" b="0" dirty="0">
                <a:latin typeface="Bookman Old Style" pitchFamily="18" charset="0"/>
              </a:rPr>
              <a:t>sistema </a:t>
            </a:r>
            <a:r>
              <a:rPr lang="pt-BR" sz="2400" b="0" dirty="0" smtClean="0">
                <a:latin typeface="Bookman Old Style" pitchFamily="18" charset="0"/>
              </a:rPr>
              <a:t>informatizado </a:t>
            </a:r>
            <a:r>
              <a:rPr lang="pt-BR" sz="2400" b="0" dirty="0">
                <a:latin typeface="Bookman Old Style" pitchFamily="18" charset="0"/>
              </a:rPr>
              <a:t>de gerenciamento centralizado e com indicação de preços, destinado a </a:t>
            </a:r>
            <a:r>
              <a:rPr lang="pt-BR" sz="2400" b="0" dirty="0" smtClean="0">
                <a:latin typeface="Bookman Old Style" pitchFamily="18" charset="0"/>
              </a:rPr>
              <a:t>permitir </a:t>
            </a:r>
            <a:r>
              <a:rPr lang="pt-BR" sz="2400" b="0" dirty="0">
                <a:latin typeface="Bookman Old Style" pitchFamily="18" charset="0"/>
              </a:rPr>
              <a:t>a padronização de itens a serem adquiridos pela Administração Pública e que estarão disponíveis para licitação </a:t>
            </a:r>
            <a:endParaRPr lang="pt-BR" sz="2400" dirty="0">
              <a:latin typeface="Bookman Old Style" pitchFamily="18" charset="0"/>
            </a:endParaRPr>
          </a:p>
        </p:txBody>
      </p:sp>
    </p:spTree>
    <p:extLst>
      <p:ext uri="{BB962C8B-B14F-4D97-AF65-F5344CB8AC3E}">
        <p14:creationId xmlns:p14="http://schemas.microsoft.com/office/powerpoint/2010/main" val="241151696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smtClean="0">
                <a:latin typeface="Bookman Old Style" pitchFamily="18" charset="0"/>
              </a:rPr>
              <a:t>Pedido de Compras Informatizado;</a:t>
            </a:r>
          </a:p>
          <a:p>
            <a:r>
              <a:rPr lang="pt-BR" sz="2400" b="0" dirty="0" smtClean="0">
                <a:latin typeface="Bookman Old Style" pitchFamily="18" charset="0"/>
              </a:rPr>
              <a:t>Termo de Referencia Informatizado;</a:t>
            </a:r>
          </a:p>
          <a:p>
            <a:r>
              <a:rPr lang="pt-BR" sz="2400" b="0" dirty="0" smtClean="0">
                <a:latin typeface="Bookman Old Style" pitchFamily="18" charset="0"/>
              </a:rPr>
              <a:t>Banco de Preços;</a:t>
            </a:r>
          </a:p>
          <a:p>
            <a:r>
              <a:rPr lang="pt-BR" sz="2400" b="0" dirty="0" smtClean="0">
                <a:latin typeface="Bookman Old Style" pitchFamily="18" charset="0"/>
              </a:rPr>
              <a:t>Catálogo de Materiais;</a:t>
            </a:r>
          </a:p>
          <a:p>
            <a:r>
              <a:rPr lang="pt-BR" sz="2400" b="0" dirty="0" smtClean="0">
                <a:latin typeface="Bookman Old Style" pitchFamily="18" charset="0"/>
              </a:rPr>
              <a:t>Catálogo de Fornecedores (Cadastro Inf.)</a:t>
            </a:r>
          </a:p>
          <a:p>
            <a:r>
              <a:rPr lang="pt-BR" sz="2400" b="0" dirty="0" smtClean="0">
                <a:latin typeface="Bookman Old Style" pitchFamily="18" charset="0"/>
              </a:rPr>
              <a:t>Manual de Licitações e Contratos;</a:t>
            </a:r>
          </a:p>
          <a:p>
            <a:r>
              <a:rPr lang="pt-BR" sz="2400" b="0" dirty="0" smtClean="0">
                <a:latin typeface="Bookman Old Style" pitchFamily="18" charset="0"/>
              </a:rPr>
              <a:t>Manual de Gestão e Fiscalização de Contratos;</a:t>
            </a:r>
          </a:p>
          <a:p>
            <a:r>
              <a:rPr lang="pt-BR" sz="2400" b="0" dirty="0" smtClean="0">
                <a:latin typeface="Bookman Old Style" pitchFamily="18" charset="0"/>
              </a:rPr>
              <a:t>Etc...</a:t>
            </a:r>
            <a:endParaRPr lang="pt-BR" sz="2400" b="0" dirty="0">
              <a:latin typeface="Bookman Old Style" pitchFamily="18" charset="0"/>
            </a:endParaRPr>
          </a:p>
        </p:txBody>
      </p:sp>
    </p:spTree>
    <p:extLst>
      <p:ext uri="{BB962C8B-B14F-4D97-AF65-F5344CB8AC3E}">
        <p14:creationId xmlns:p14="http://schemas.microsoft.com/office/powerpoint/2010/main" val="71973164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Font typeface="Wingdings"/>
              <a:buChar char="Ø"/>
            </a:pPr>
            <a:r>
              <a:rPr lang="pt-BR" sz="2400" b="0" dirty="0" smtClean="0">
                <a:latin typeface="Bookman Old Style" pitchFamily="18" charset="0"/>
              </a:rPr>
              <a:t>Análise das necessidades atuais: será que é o momento? </a:t>
            </a:r>
          </a:p>
          <a:p>
            <a:pPr>
              <a:buFont typeface="Wingdings"/>
              <a:buChar char="Ø"/>
            </a:pPr>
            <a:r>
              <a:rPr lang="pt-BR" sz="2400" b="0" dirty="0" smtClean="0">
                <a:latin typeface="Bookman Old Style" pitchFamily="18" charset="0"/>
              </a:rPr>
              <a:t>É a quantidade certa?</a:t>
            </a:r>
          </a:p>
          <a:p>
            <a:pPr>
              <a:buFont typeface="Wingdings"/>
              <a:buChar char="Ø"/>
            </a:pPr>
            <a:r>
              <a:rPr lang="pt-BR" sz="2400" b="0" dirty="0" smtClean="0">
                <a:latin typeface="Bookman Old Style" pitchFamily="18" charset="0"/>
              </a:rPr>
              <a:t>Toda a área necessária foi ouvida?</a:t>
            </a:r>
          </a:p>
          <a:p>
            <a:pPr>
              <a:buFont typeface="Wingdings"/>
              <a:buChar char="Ø"/>
            </a:pPr>
            <a:r>
              <a:rPr lang="pt-BR" sz="2400" b="0" dirty="0" smtClean="0">
                <a:latin typeface="Bookman Old Style" pitchFamily="18" charset="0"/>
              </a:rPr>
              <a:t>Passou pela Autoridade?</a:t>
            </a:r>
            <a:endParaRPr lang="pt-BR" sz="2400" b="0" dirty="0">
              <a:latin typeface="Bookman Old Style" pitchFamily="18" charset="0"/>
            </a:endParaRPr>
          </a:p>
        </p:txBody>
      </p:sp>
    </p:spTree>
    <p:extLst>
      <p:ext uri="{BB962C8B-B14F-4D97-AF65-F5344CB8AC3E}">
        <p14:creationId xmlns:p14="http://schemas.microsoft.com/office/powerpoint/2010/main" val="38145506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Pois bem, vejamos o que é licitação: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lstStyle/>
          <a:p>
            <a:pPr algn="just"/>
            <a:r>
              <a:rPr lang="pt-BR" dirty="0" smtClean="0">
                <a:latin typeface="Bookman Old Style" pitchFamily="18" charset="0"/>
              </a:rPr>
              <a:t></a:t>
            </a:r>
            <a:r>
              <a:rPr lang="pt-BR" dirty="0">
                <a:latin typeface="Bookman Old Style" pitchFamily="18" charset="0"/>
              </a:rPr>
              <a:t>	</a:t>
            </a:r>
            <a:r>
              <a:rPr lang="pt-BR" sz="2000" b="0" dirty="0">
                <a:latin typeface="Bookman Old Style" pitchFamily="18" charset="0"/>
              </a:rPr>
              <a:t>É o procedimento administrativo pelo qual uma empresa pública, pretendendo alienar, adquirir ou locar bens, realizar obras ou serviços, outorgar concessões, permissões de obra, serviço ou de uso exclusivo de bem público, segundo condições por ela estipuladas previamente (EDITAL), convoca interessados na apresentação de propostas, a fim de selecionar a que se revele mais conveniente em função de parâmetros antecipadamente estabelecidos e divulgados.</a:t>
            </a:r>
          </a:p>
          <a:p>
            <a:endParaRPr lang="pt-BR" sz="2000" dirty="0">
              <a:latin typeface="Bookman Old Style" pitchFamily="18" charset="0"/>
            </a:endParaRPr>
          </a:p>
          <a:p>
            <a:endParaRPr lang="pt-BR" dirty="0">
              <a:latin typeface="Bookman Old Style" pitchFamily="18" charset="0"/>
            </a:endParaRPr>
          </a:p>
        </p:txBody>
      </p:sp>
    </p:spTree>
    <p:extLst>
      <p:ext uri="{BB962C8B-B14F-4D97-AF65-F5344CB8AC3E}">
        <p14:creationId xmlns:p14="http://schemas.microsoft.com/office/powerpoint/2010/main" val="42535581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Font typeface="Wingdings"/>
              <a:buChar char="Ø"/>
            </a:pPr>
            <a:r>
              <a:rPr lang="pt-BR" sz="2400" b="0" dirty="0" smtClean="0">
                <a:latin typeface="Bookman Old Style" pitchFamily="18" charset="0"/>
              </a:rPr>
              <a:t>Juntada de pelo menos 3 orçamentos para se obter a Média dos preços da contratação;</a:t>
            </a:r>
          </a:p>
          <a:p>
            <a:pPr>
              <a:buFont typeface="Wingdings"/>
              <a:buChar char="Ø"/>
            </a:pPr>
            <a:r>
              <a:rPr lang="pt-BR" sz="2400" b="0" dirty="0" smtClean="0">
                <a:latin typeface="Bookman Old Style" pitchFamily="18" charset="0"/>
              </a:rPr>
              <a:t>IN 03/17 permite as seguintes situações:</a:t>
            </a:r>
          </a:p>
          <a:p>
            <a:pPr marL="457200" indent="-457200">
              <a:buAutoNum type="alphaLcParenR"/>
            </a:pPr>
            <a:r>
              <a:rPr lang="pt-BR" sz="2400" b="0" dirty="0" smtClean="0">
                <a:latin typeface="Bookman Old Style" pitchFamily="18" charset="0"/>
              </a:rPr>
              <a:t>Busca no site paineldeprecos.planejamento.gov.br</a:t>
            </a:r>
          </a:p>
          <a:p>
            <a:pPr marL="457200" indent="-457200">
              <a:buAutoNum type="alphaLcParenR"/>
            </a:pPr>
            <a:r>
              <a:rPr lang="pt-BR" sz="2400" b="0" dirty="0" smtClean="0">
                <a:latin typeface="Bookman Old Style" pitchFamily="18" charset="0"/>
              </a:rPr>
              <a:t>Pesquisa de outros entes;</a:t>
            </a:r>
          </a:p>
          <a:p>
            <a:pPr marL="457200" indent="-457200">
              <a:buAutoNum type="alphaLcParenR"/>
            </a:pPr>
            <a:r>
              <a:rPr lang="pt-BR" sz="2400" b="0" dirty="0" smtClean="0">
                <a:latin typeface="Bookman Old Style" pitchFamily="18" charset="0"/>
              </a:rPr>
              <a:t>Contratação de empresa especializada em pesquisa de preços;</a:t>
            </a:r>
            <a:endParaRPr lang="pt-BR" sz="2400" b="0" dirty="0">
              <a:latin typeface="Bookman Old Style" pitchFamily="18" charset="0"/>
            </a:endParaRPr>
          </a:p>
        </p:txBody>
      </p:sp>
    </p:spTree>
    <p:extLst>
      <p:ext uri="{BB962C8B-B14F-4D97-AF65-F5344CB8AC3E}">
        <p14:creationId xmlns:p14="http://schemas.microsoft.com/office/powerpoint/2010/main" val="128898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smtClean="0">
                <a:latin typeface="Bookman Old Style" pitchFamily="18" charset="0"/>
              </a:rPr>
              <a:t>d) De outro processo da própria administração;</a:t>
            </a:r>
          </a:p>
          <a:p>
            <a:r>
              <a:rPr lang="pt-BR" sz="2400" b="0" dirty="0" smtClean="0">
                <a:latin typeface="Bookman Old Style" pitchFamily="18" charset="0"/>
              </a:rPr>
              <a:t>e) Dos preços podemos utilizar:</a:t>
            </a:r>
          </a:p>
          <a:p>
            <a:r>
              <a:rPr lang="pt-BR" sz="2400" b="0" dirty="0">
                <a:latin typeface="Bookman Old Style" pitchFamily="18" charset="0"/>
              </a:rPr>
              <a:t> </a:t>
            </a:r>
            <a:r>
              <a:rPr lang="pt-BR" sz="2400" b="0" dirty="0" smtClean="0">
                <a:latin typeface="Bookman Old Style" pitchFamily="18" charset="0"/>
              </a:rPr>
              <a:t>   a média;</a:t>
            </a:r>
          </a:p>
          <a:p>
            <a:r>
              <a:rPr lang="pt-BR" sz="2400" b="0" dirty="0">
                <a:latin typeface="Bookman Old Style" pitchFamily="18" charset="0"/>
              </a:rPr>
              <a:t> </a:t>
            </a:r>
            <a:r>
              <a:rPr lang="pt-BR" sz="2400" b="0" dirty="0" smtClean="0">
                <a:latin typeface="Bookman Old Style" pitchFamily="18" charset="0"/>
              </a:rPr>
              <a:t>   a mediana;</a:t>
            </a:r>
          </a:p>
          <a:p>
            <a:r>
              <a:rPr lang="pt-BR" sz="2400" b="0" dirty="0">
                <a:latin typeface="Bookman Old Style" pitchFamily="18" charset="0"/>
              </a:rPr>
              <a:t> </a:t>
            </a:r>
            <a:r>
              <a:rPr lang="pt-BR" sz="2400" b="0" dirty="0" smtClean="0">
                <a:latin typeface="Bookman Old Style" pitchFamily="18" charset="0"/>
              </a:rPr>
              <a:t>   e o menor dos preços apurados;</a:t>
            </a:r>
          </a:p>
          <a:p>
            <a:r>
              <a:rPr lang="pt-BR" sz="2400" b="0" dirty="0" smtClean="0">
                <a:latin typeface="Bookman Old Style" pitchFamily="18" charset="0"/>
              </a:rPr>
              <a:t>f) Excepcionalmente se admite a juntada menos de 3 orçamentos;</a:t>
            </a:r>
            <a:endParaRPr lang="pt-BR" sz="2400" b="0" dirty="0">
              <a:latin typeface="Bookman Old Style" pitchFamily="18" charset="0"/>
            </a:endParaRPr>
          </a:p>
        </p:txBody>
      </p:sp>
    </p:spTree>
    <p:extLst>
      <p:ext uri="{BB962C8B-B14F-4D97-AF65-F5344CB8AC3E}">
        <p14:creationId xmlns:p14="http://schemas.microsoft.com/office/powerpoint/2010/main" val="80645359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lvl="0">
              <a:buFont typeface="Wingdings"/>
              <a:buChar char="Ø"/>
            </a:pPr>
            <a:r>
              <a:rPr lang="pt-BR" sz="2400" b="0" dirty="0" smtClean="0">
                <a:latin typeface="Bookman Old Style" pitchFamily="18" charset="0"/>
              </a:rPr>
              <a:t>Projetos</a:t>
            </a:r>
            <a:r>
              <a:rPr lang="pt-BR" sz="2400" b="0" dirty="0">
                <a:latin typeface="Bookman Old Style" pitchFamily="18" charset="0"/>
              </a:rPr>
              <a:t>, </a:t>
            </a:r>
            <a:r>
              <a:rPr lang="pt-BR" sz="2400" b="0" dirty="0" smtClean="0">
                <a:latin typeface="Bookman Old Style" pitchFamily="18" charset="0"/>
              </a:rPr>
              <a:t>Planilhas</a:t>
            </a:r>
            <a:r>
              <a:rPr lang="pt-BR" sz="2400" b="0" dirty="0">
                <a:latin typeface="Bookman Old Style" pitchFamily="18" charset="0"/>
              </a:rPr>
              <a:t>, Prospectos,  Desenhos, catálogos; </a:t>
            </a:r>
            <a:r>
              <a:rPr lang="pt-BR" sz="2400" b="0" dirty="0" smtClean="0">
                <a:latin typeface="Bookman Old Style" pitchFamily="18" charset="0"/>
              </a:rPr>
              <a:t>Pareceres </a:t>
            </a:r>
            <a:r>
              <a:rPr lang="pt-BR" sz="2400" b="0" dirty="0">
                <a:latin typeface="Bookman Old Style" pitchFamily="18" charset="0"/>
              </a:rPr>
              <a:t>técnicos, Laudos, etc</a:t>
            </a:r>
            <a:r>
              <a:rPr lang="pt-BR" sz="2400" b="0" dirty="0" smtClean="0">
                <a:latin typeface="Bookman Old Style" pitchFamily="18" charset="0"/>
              </a:rPr>
              <a:t>...;</a:t>
            </a:r>
          </a:p>
          <a:p>
            <a:pPr lvl="0">
              <a:buFont typeface="Wingdings"/>
              <a:buChar char="Ø"/>
            </a:pPr>
            <a:r>
              <a:rPr lang="pt-BR" sz="2400" b="0" dirty="0" smtClean="0">
                <a:latin typeface="Bookman Old Style" pitchFamily="18" charset="0"/>
              </a:rPr>
              <a:t>Reserva orçamentária obrigatória antes da publicidade do Edital, exceto quando for SRP onde a reserva orçamentária é facultativa; </a:t>
            </a:r>
          </a:p>
          <a:p>
            <a:pPr lvl="0">
              <a:buFont typeface="Wingdings"/>
              <a:buChar char="Ø"/>
            </a:pPr>
            <a:r>
              <a:rPr lang="pt-BR" sz="2400" b="0" dirty="0" err="1" smtClean="0">
                <a:latin typeface="Bookman Old Style" pitchFamily="18" charset="0"/>
              </a:rPr>
              <a:t>Pré</a:t>
            </a:r>
            <a:r>
              <a:rPr lang="pt-BR" sz="2400" b="0" dirty="0" smtClean="0">
                <a:latin typeface="Bookman Old Style" pitchFamily="18" charset="0"/>
              </a:rPr>
              <a:t>-Empenho ou documento oficial comprovando a reserva;</a:t>
            </a:r>
          </a:p>
          <a:p>
            <a:pPr lvl="0">
              <a:buFont typeface="Wingdings"/>
              <a:buChar char="Ø"/>
            </a:pPr>
            <a:endParaRPr lang="pt-BR" sz="2400" b="0" dirty="0">
              <a:latin typeface="Bookman Old Style" pitchFamily="18" charset="0"/>
            </a:endParaRPr>
          </a:p>
          <a:p>
            <a:endParaRPr lang="pt-BR" sz="2400" b="0" dirty="0">
              <a:latin typeface="Bookman Old Style" pitchFamily="18" charset="0"/>
            </a:endParaRPr>
          </a:p>
        </p:txBody>
      </p:sp>
    </p:spTree>
    <p:extLst>
      <p:ext uri="{BB962C8B-B14F-4D97-AF65-F5344CB8AC3E}">
        <p14:creationId xmlns:p14="http://schemas.microsoft.com/office/powerpoint/2010/main" val="41329141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Font typeface="Wingdings"/>
              <a:buChar char="Ø"/>
            </a:pPr>
            <a:r>
              <a:rPr lang="pt-BR" sz="2400" b="0" dirty="0" smtClean="0">
                <a:latin typeface="Bookman Old Style" pitchFamily="18" charset="0"/>
              </a:rPr>
              <a:t>Autorização para abertura da Licitação: </a:t>
            </a:r>
          </a:p>
          <a:p>
            <a:pPr>
              <a:buFont typeface="Wingdings"/>
              <a:buChar char="Ø"/>
            </a:pPr>
            <a:r>
              <a:rPr lang="pt-BR" sz="2400" b="0" dirty="0" smtClean="0">
                <a:latin typeface="Bookman Old Style" pitchFamily="18" charset="0"/>
              </a:rPr>
              <a:t>Ato formal, juntado ao processo, sem o qual a licitação não pode dar prosseguimento;</a:t>
            </a:r>
          </a:p>
          <a:p>
            <a:pPr>
              <a:buFont typeface="Wingdings"/>
              <a:buChar char="Ø"/>
            </a:pPr>
            <a:r>
              <a:rPr lang="pt-BR" sz="2400" b="0" dirty="0" smtClean="0">
                <a:latin typeface="Bookman Old Style" pitchFamily="18" charset="0"/>
              </a:rPr>
              <a:t>Esta Autorização não tem uma etapa certa para ser formulada, depende do fluxograma de cada entidade, mas sugiro que seja antes de passar pelo setor Jurídico;</a:t>
            </a:r>
          </a:p>
          <a:p>
            <a:pPr>
              <a:buFont typeface="Wingdings"/>
              <a:buChar char="Ø"/>
            </a:pPr>
            <a:endParaRPr lang="pt-BR" sz="2400" b="0" dirty="0">
              <a:latin typeface="Bookman Old Style" pitchFamily="18" charset="0"/>
            </a:endParaRPr>
          </a:p>
        </p:txBody>
      </p:sp>
    </p:spTree>
    <p:extLst>
      <p:ext uri="{BB962C8B-B14F-4D97-AF65-F5344CB8AC3E}">
        <p14:creationId xmlns:p14="http://schemas.microsoft.com/office/powerpoint/2010/main" val="28243587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Font typeface="Wingdings"/>
              <a:buChar char="Ø"/>
            </a:pPr>
            <a:r>
              <a:rPr lang="pt-BR" sz="2400" b="0" dirty="0" smtClean="0">
                <a:latin typeface="Bookman Old Style" pitchFamily="18" charset="0"/>
              </a:rPr>
              <a:t>Após autorizado, o processo é encaminhado para a CPL – Comissão Permanente de Licitação ou para o Pregoeiro;</a:t>
            </a:r>
          </a:p>
          <a:p>
            <a:pPr>
              <a:buFont typeface="Wingdings"/>
              <a:buChar char="Ø"/>
            </a:pPr>
            <a:r>
              <a:rPr lang="pt-BR" sz="2400" b="0" dirty="0" smtClean="0">
                <a:latin typeface="Bookman Old Style" pitchFamily="18" charset="0"/>
              </a:rPr>
              <a:t>Logo em seguida, a CPL ou Pregoeiro montam o Edital em forma de minuta;</a:t>
            </a:r>
          </a:p>
          <a:p>
            <a:pPr>
              <a:buFont typeface="Wingdings"/>
              <a:buChar char="Ø"/>
            </a:pPr>
            <a:r>
              <a:rPr lang="pt-BR" sz="2400" b="0" dirty="0" smtClean="0">
                <a:latin typeface="Bookman Old Style" pitchFamily="18" charset="0"/>
              </a:rPr>
              <a:t>Encaminha-se o processo para a Assessoria Jurídica para a devida e necessária análise técnica;</a:t>
            </a:r>
          </a:p>
          <a:p>
            <a:pPr marL="0" indent="0"/>
            <a:endParaRPr lang="pt-BR" sz="2400" b="0" dirty="0">
              <a:latin typeface="Bookman Old Style" pitchFamily="18" charset="0"/>
            </a:endParaRPr>
          </a:p>
        </p:txBody>
      </p:sp>
    </p:spTree>
    <p:extLst>
      <p:ext uri="{BB962C8B-B14F-4D97-AF65-F5344CB8AC3E}">
        <p14:creationId xmlns:p14="http://schemas.microsoft.com/office/powerpoint/2010/main" val="42271202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Font typeface="Wingdings"/>
              <a:buChar char="Ø"/>
            </a:pPr>
            <a:r>
              <a:rPr lang="pt-BR" sz="2400" b="0" dirty="0" smtClean="0">
                <a:latin typeface="Bookman Old Style" pitchFamily="18" charset="0"/>
              </a:rPr>
              <a:t>Retornando o processo do setor Jurídico, a CPL ou Pregoeiro farão as correções sugeridas;</a:t>
            </a:r>
          </a:p>
          <a:p>
            <a:pPr>
              <a:buFont typeface="Wingdings"/>
              <a:buChar char="Ø"/>
            </a:pPr>
            <a:r>
              <a:rPr lang="pt-BR" sz="2400" u="sng" dirty="0" smtClean="0">
                <a:effectLst>
                  <a:outerShdw blurRad="38100" dist="38100" dir="2700000" algn="tl">
                    <a:srgbClr val="000000">
                      <a:alpha val="43137"/>
                    </a:srgbClr>
                  </a:outerShdw>
                </a:effectLst>
                <a:latin typeface="Bookman Old Style" pitchFamily="18" charset="0"/>
              </a:rPr>
              <a:t>Até aqui é a Fase Interna da Licitação;</a:t>
            </a:r>
          </a:p>
          <a:p>
            <a:pPr>
              <a:buFont typeface="Wingdings"/>
              <a:buChar char="Ø"/>
            </a:pPr>
            <a:r>
              <a:rPr lang="pt-BR" sz="2400" b="0" dirty="0" smtClean="0">
                <a:latin typeface="Bookman Old Style" pitchFamily="18" charset="0"/>
              </a:rPr>
              <a:t>Publicidade do Edital nos prazos estabelecidos pela lei </a:t>
            </a:r>
            <a:r>
              <a:rPr lang="pt-BR" sz="2400" u="sng" dirty="0" smtClean="0">
                <a:effectLst>
                  <a:outerShdw blurRad="38100" dist="38100" dir="2700000" algn="tl">
                    <a:srgbClr val="000000">
                      <a:alpha val="43137"/>
                    </a:srgbClr>
                  </a:outerShdw>
                </a:effectLst>
                <a:latin typeface="Bookman Old Style" pitchFamily="18" charset="0"/>
              </a:rPr>
              <a:t>(começa aqui a Fase Externa);</a:t>
            </a:r>
          </a:p>
          <a:p>
            <a:pPr>
              <a:buFont typeface="Wingdings"/>
              <a:buChar char="Ø"/>
            </a:pPr>
            <a:endParaRPr lang="pt-BR" sz="2400" b="0" dirty="0" smtClean="0">
              <a:latin typeface="Bookman Old Style" pitchFamily="18" charset="0"/>
            </a:endParaRPr>
          </a:p>
          <a:p>
            <a:pPr>
              <a:buFont typeface="Wingdings"/>
              <a:buChar char="Ø"/>
            </a:pPr>
            <a:r>
              <a:rPr lang="pt-BR" sz="2400" b="0" dirty="0" smtClean="0">
                <a:latin typeface="Bookman Old Style" pitchFamily="18" charset="0"/>
              </a:rPr>
              <a:t>Aguardar prazo para possíveis Impugnações do Edital (Impugnação  #  Esclarecimento);</a:t>
            </a:r>
          </a:p>
          <a:p>
            <a:pPr marL="0" indent="0"/>
            <a:endParaRPr lang="pt-BR" sz="2400" b="0" dirty="0">
              <a:latin typeface="Bookman Old Style" pitchFamily="18" charset="0"/>
            </a:endParaRPr>
          </a:p>
        </p:txBody>
      </p:sp>
    </p:spTree>
    <p:extLst>
      <p:ext uri="{BB962C8B-B14F-4D97-AF65-F5344CB8AC3E}">
        <p14:creationId xmlns:p14="http://schemas.microsoft.com/office/powerpoint/2010/main" val="583411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Font typeface="Wingdings"/>
              <a:buChar char="Ø"/>
            </a:pPr>
            <a:r>
              <a:rPr lang="pt-BR" sz="2400" b="0" dirty="0" smtClean="0">
                <a:latin typeface="Bookman Old Style" pitchFamily="18" charset="0"/>
              </a:rPr>
              <a:t>Abertura da Sessão Pública no dia aprazado;</a:t>
            </a:r>
          </a:p>
          <a:p>
            <a:pPr>
              <a:buFont typeface="Wingdings"/>
              <a:buChar char="Ø"/>
            </a:pPr>
            <a:r>
              <a:rPr lang="pt-BR" sz="2400" b="0" dirty="0" smtClean="0">
                <a:latin typeface="Bookman Old Style" pitchFamily="18" charset="0"/>
              </a:rPr>
              <a:t>Recebimento dos envelopes;</a:t>
            </a:r>
          </a:p>
          <a:p>
            <a:pPr>
              <a:buFont typeface="Wingdings"/>
              <a:buChar char="Ø"/>
            </a:pPr>
            <a:r>
              <a:rPr lang="pt-BR" sz="2400" b="0" dirty="0" smtClean="0">
                <a:latin typeface="Bookman Old Style" pitchFamily="18" charset="0"/>
              </a:rPr>
              <a:t>Início da sessão de Credenciamento;</a:t>
            </a:r>
          </a:p>
          <a:p>
            <a:pPr>
              <a:buFont typeface="Wingdings"/>
              <a:buChar char="Ø"/>
            </a:pPr>
            <a:r>
              <a:rPr lang="pt-BR" sz="2400" b="0" dirty="0" smtClean="0">
                <a:latin typeface="Bookman Old Style" pitchFamily="18" charset="0"/>
              </a:rPr>
              <a:t>Resultado do Credenciamento aos participantes presentes;</a:t>
            </a:r>
          </a:p>
          <a:p>
            <a:pPr>
              <a:buFont typeface="Wingdings"/>
              <a:buChar char="Ø"/>
            </a:pPr>
            <a:r>
              <a:rPr lang="pt-BR" sz="2400" b="0" dirty="0" smtClean="0">
                <a:latin typeface="Bookman Old Style" pitchFamily="18" charset="0"/>
              </a:rPr>
              <a:t>Abertura dos Envelopes Propostas Nº 01;</a:t>
            </a:r>
          </a:p>
          <a:p>
            <a:pPr>
              <a:buFont typeface="Wingdings"/>
              <a:buChar char="Ø"/>
            </a:pPr>
            <a:r>
              <a:rPr lang="pt-BR" sz="2400" b="0" dirty="0" smtClean="0">
                <a:latin typeface="Bookman Old Style" pitchFamily="18" charset="0"/>
              </a:rPr>
              <a:t>Classificação das Propostas por ordem crescente;</a:t>
            </a:r>
            <a:endParaRPr lang="pt-BR" sz="2400" b="0" dirty="0">
              <a:latin typeface="Bookman Old Style" pitchFamily="18" charset="0"/>
            </a:endParaRPr>
          </a:p>
        </p:txBody>
      </p:sp>
    </p:spTree>
    <p:extLst>
      <p:ext uri="{BB962C8B-B14F-4D97-AF65-F5344CB8AC3E}">
        <p14:creationId xmlns:p14="http://schemas.microsoft.com/office/powerpoint/2010/main" val="34580260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a:buFont typeface="Wingdings"/>
              <a:buChar char="Ø"/>
            </a:pPr>
            <a:r>
              <a:rPr lang="pt-BR" sz="2400" b="0" dirty="0" smtClean="0">
                <a:latin typeface="Bookman Old Style" pitchFamily="18" charset="0"/>
              </a:rPr>
              <a:t>Resultado aos participantes de quem poderá ofertar lance verbal;</a:t>
            </a:r>
          </a:p>
          <a:p>
            <a:pPr>
              <a:buFont typeface="Wingdings"/>
              <a:buChar char="Ø"/>
            </a:pPr>
            <a:r>
              <a:rPr lang="pt-BR" sz="2400" b="0" dirty="0" smtClean="0">
                <a:latin typeface="Bookman Old Style" pitchFamily="18" charset="0"/>
              </a:rPr>
              <a:t>Início da sessão de Lances Verbais;</a:t>
            </a:r>
          </a:p>
          <a:p>
            <a:pPr>
              <a:buFont typeface="Wingdings"/>
              <a:buChar char="Ø"/>
            </a:pPr>
            <a:r>
              <a:rPr lang="pt-BR" sz="2400" b="0" dirty="0" smtClean="0">
                <a:latin typeface="Bookman Old Style" pitchFamily="18" charset="0"/>
              </a:rPr>
              <a:t>Encerramento da sessão de Lances Verbais após esgotados todos os itens;</a:t>
            </a:r>
          </a:p>
          <a:p>
            <a:pPr>
              <a:buFont typeface="Wingdings"/>
              <a:buChar char="Ø"/>
            </a:pPr>
            <a:r>
              <a:rPr lang="pt-BR" sz="2400" b="0" dirty="0" smtClean="0">
                <a:latin typeface="Bookman Old Style" pitchFamily="18" charset="0"/>
              </a:rPr>
              <a:t>Verificação se há Empate Ficto (</a:t>
            </a:r>
            <a:r>
              <a:rPr lang="pt-BR" sz="2400" b="0" dirty="0" err="1" smtClean="0">
                <a:latin typeface="Bookman Old Style" pitchFamily="18" charset="0"/>
              </a:rPr>
              <a:t>arts</a:t>
            </a:r>
            <a:r>
              <a:rPr lang="pt-BR" sz="2400" b="0" dirty="0" smtClean="0">
                <a:latin typeface="Bookman Old Style" pitchFamily="18" charset="0"/>
              </a:rPr>
              <a:t>. 44 e 45 da LC 123/06;</a:t>
            </a:r>
          </a:p>
          <a:p>
            <a:pPr>
              <a:buFont typeface="Wingdings"/>
              <a:buChar char="Ø"/>
            </a:pPr>
            <a:r>
              <a:rPr lang="pt-BR" sz="2400" b="0" dirty="0" smtClean="0">
                <a:latin typeface="Bookman Old Style" pitchFamily="18" charset="0"/>
              </a:rPr>
              <a:t>Abertura do(s) Envelope(s) Nº 02 de Habilitação, do(s) vencedor(es);</a:t>
            </a:r>
          </a:p>
          <a:p>
            <a:pPr>
              <a:buFont typeface="Wingdings"/>
              <a:buChar char="Ø"/>
            </a:pPr>
            <a:endParaRPr lang="pt-BR" sz="2400" b="0" dirty="0">
              <a:latin typeface="Bookman Old Style" pitchFamily="18" charset="0"/>
            </a:endParaRPr>
          </a:p>
        </p:txBody>
      </p:sp>
    </p:spTree>
    <p:extLst>
      <p:ext uri="{BB962C8B-B14F-4D97-AF65-F5344CB8AC3E}">
        <p14:creationId xmlns:p14="http://schemas.microsoft.com/office/powerpoint/2010/main" val="40623567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a:buFont typeface="Wingdings"/>
              <a:buChar char="Ø"/>
            </a:pPr>
            <a:r>
              <a:rPr lang="pt-BR" sz="2400" b="0" dirty="0" smtClean="0">
                <a:latin typeface="Bookman Old Style" pitchFamily="18" charset="0"/>
              </a:rPr>
              <a:t>Verificação se há caso previsto nos </a:t>
            </a:r>
            <a:r>
              <a:rPr lang="pt-BR" sz="2400" b="0" dirty="0" err="1" smtClean="0">
                <a:latin typeface="Bookman Old Style" pitchFamily="18" charset="0"/>
              </a:rPr>
              <a:t>arts</a:t>
            </a:r>
            <a:r>
              <a:rPr lang="pt-BR" sz="2400" b="0" dirty="0" smtClean="0">
                <a:latin typeface="Bookman Old Style" pitchFamily="18" charset="0"/>
              </a:rPr>
              <a:t>. 42 e 43 da LC 123/06;</a:t>
            </a:r>
          </a:p>
          <a:p>
            <a:pPr>
              <a:buFont typeface="Wingdings"/>
              <a:buChar char="Ø"/>
            </a:pPr>
            <a:r>
              <a:rPr lang="pt-BR" sz="2400" b="0" dirty="0" smtClean="0">
                <a:latin typeface="Bookman Old Style" pitchFamily="18" charset="0"/>
              </a:rPr>
              <a:t>Resultado da Habilitação informado aos participantes;</a:t>
            </a:r>
          </a:p>
          <a:p>
            <a:pPr>
              <a:buFont typeface="Wingdings"/>
              <a:buChar char="Ø"/>
            </a:pPr>
            <a:r>
              <a:rPr lang="pt-BR" sz="2400" b="0" dirty="0" smtClean="0">
                <a:latin typeface="Bookman Old Style" pitchFamily="18" charset="0"/>
              </a:rPr>
              <a:t>Negociação com o Vencedor, pode?</a:t>
            </a:r>
          </a:p>
          <a:p>
            <a:pPr>
              <a:buFont typeface="Wingdings"/>
              <a:buChar char="Ø"/>
            </a:pPr>
            <a:r>
              <a:rPr lang="pt-BR" sz="2400" b="0" dirty="0" smtClean="0">
                <a:latin typeface="Bookman Old Style" pitchFamily="18" charset="0"/>
              </a:rPr>
              <a:t>Informação aos participantes do resultado final do certame;</a:t>
            </a:r>
          </a:p>
          <a:p>
            <a:pPr>
              <a:buFont typeface="Wingdings"/>
              <a:buChar char="Ø"/>
            </a:pPr>
            <a:r>
              <a:rPr lang="pt-BR" sz="2400" b="0" dirty="0" smtClean="0">
                <a:latin typeface="Bookman Old Style" pitchFamily="18" charset="0"/>
              </a:rPr>
              <a:t>Aguardar para ver se haverá registro em Ata, na sessão, imediata e motivadamente, para futuro Recurso Administrativo;</a:t>
            </a:r>
          </a:p>
          <a:p>
            <a:pPr>
              <a:buFont typeface="Wingdings"/>
              <a:buChar char="Ø"/>
            </a:pPr>
            <a:endParaRPr lang="pt-BR" sz="2400" b="0" dirty="0">
              <a:latin typeface="Bookman Old Style" pitchFamily="18" charset="0"/>
            </a:endParaRPr>
          </a:p>
        </p:txBody>
      </p:sp>
    </p:spTree>
    <p:extLst>
      <p:ext uri="{BB962C8B-B14F-4D97-AF65-F5344CB8AC3E}">
        <p14:creationId xmlns:p14="http://schemas.microsoft.com/office/powerpoint/2010/main" val="36580352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buFont typeface="Wingdings"/>
              <a:buChar char="Ø"/>
            </a:pPr>
            <a:r>
              <a:rPr lang="pt-BR" sz="2400" b="0" dirty="0" smtClean="0">
                <a:latin typeface="Bookman Old Style" pitchFamily="18" charset="0"/>
              </a:rPr>
              <a:t>Encerramento total da sessão pública com assinatura na Ata de todos os presentes;</a:t>
            </a:r>
          </a:p>
          <a:p>
            <a:pPr>
              <a:buFont typeface="Wingdings"/>
              <a:buChar char="Ø"/>
            </a:pPr>
            <a:r>
              <a:rPr lang="pt-BR" sz="2400" b="0" dirty="0" smtClean="0">
                <a:latin typeface="Bookman Old Style" pitchFamily="18" charset="0"/>
              </a:rPr>
              <a:t>Adjudicação;</a:t>
            </a:r>
          </a:p>
          <a:p>
            <a:pPr>
              <a:buFont typeface="Wingdings"/>
              <a:buChar char="Ø"/>
            </a:pPr>
            <a:r>
              <a:rPr lang="pt-BR" sz="2400" b="0" dirty="0" smtClean="0">
                <a:latin typeface="Bookman Old Style" pitchFamily="18" charset="0"/>
              </a:rPr>
              <a:t>Homologação;</a:t>
            </a:r>
          </a:p>
          <a:p>
            <a:pPr>
              <a:buFont typeface="Wingdings"/>
              <a:buChar char="Ø"/>
            </a:pPr>
            <a:r>
              <a:rPr lang="pt-BR" sz="2400" b="0" dirty="0" smtClean="0">
                <a:latin typeface="Bookman Old Style" pitchFamily="18" charset="0"/>
              </a:rPr>
              <a:t>Publicidade do Resultado da Licitação;</a:t>
            </a:r>
          </a:p>
          <a:p>
            <a:pPr>
              <a:buFont typeface="Wingdings"/>
              <a:buChar char="Ø"/>
            </a:pPr>
            <a:r>
              <a:rPr lang="pt-BR" sz="2400" b="0" dirty="0" smtClean="0">
                <a:latin typeface="Bookman Old Style" pitchFamily="18" charset="0"/>
              </a:rPr>
              <a:t>Contratação do(s) Vencedor(es);</a:t>
            </a:r>
          </a:p>
          <a:p>
            <a:pPr>
              <a:buFont typeface="Wingdings"/>
              <a:buChar char="Ø"/>
            </a:pPr>
            <a:r>
              <a:rPr lang="pt-BR" sz="2400" b="0" dirty="0" smtClean="0">
                <a:latin typeface="Bookman Old Style" pitchFamily="18" charset="0"/>
              </a:rPr>
              <a:t>Gestão e Fiscalização Contratual.</a:t>
            </a:r>
            <a:endParaRPr lang="pt-BR" sz="2400" b="0" dirty="0">
              <a:latin typeface="Bookman Old Style" pitchFamily="18" charset="0"/>
            </a:endParaRPr>
          </a:p>
        </p:txBody>
      </p:sp>
    </p:spTree>
    <p:extLst>
      <p:ext uri="{BB962C8B-B14F-4D97-AF65-F5344CB8AC3E}">
        <p14:creationId xmlns:p14="http://schemas.microsoft.com/office/powerpoint/2010/main" val="1285544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Legislação Básica</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rmAutofit fontScale="85000" lnSpcReduction="20000"/>
          </a:bodyPr>
          <a:lstStyle/>
          <a:p>
            <a:pPr lvl="0"/>
            <a:r>
              <a:rPr lang="pt-BR" sz="2000" b="0" dirty="0">
                <a:latin typeface="Bookman Old Style" pitchFamily="18" charset="0"/>
              </a:rPr>
              <a:t>Lei nº 8.666 de 21 de junho de 1993; </a:t>
            </a:r>
          </a:p>
          <a:p>
            <a:pPr lvl="0"/>
            <a:r>
              <a:rPr lang="pt-BR" sz="2000" b="0" dirty="0">
                <a:latin typeface="Bookman Old Style" pitchFamily="18" charset="0"/>
              </a:rPr>
              <a:t>Decreto nº 3.555 de Agosto de 2000; </a:t>
            </a:r>
          </a:p>
          <a:p>
            <a:pPr lvl="0"/>
            <a:r>
              <a:rPr lang="pt-BR" sz="2000" b="0" dirty="0">
                <a:latin typeface="Bookman Old Style" pitchFamily="18" charset="0"/>
              </a:rPr>
              <a:t>Lei nº 10.520 de 17 de julho de 2002; </a:t>
            </a:r>
          </a:p>
          <a:p>
            <a:pPr lvl="0"/>
            <a:r>
              <a:rPr lang="pt-BR" sz="2000" b="0" strike="sngStrike" dirty="0">
                <a:latin typeface="Bookman Old Style" pitchFamily="18" charset="0"/>
              </a:rPr>
              <a:t>Decreto nº 5.450 de 31 de maio de 2005; </a:t>
            </a:r>
            <a:endParaRPr lang="pt-BR" sz="2000" b="0" strike="sngStrike" dirty="0" smtClean="0">
              <a:latin typeface="Bookman Old Style" pitchFamily="18" charset="0"/>
            </a:endParaRPr>
          </a:p>
          <a:p>
            <a:pPr lvl="0"/>
            <a:r>
              <a:rPr lang="pt-BR" sz="2000" b="0" dirty="0" smtClean="0">
                <a:latin typeface="Bookman Old Style" pitchFamily="18" charset="0"/>
              </a:rPr>
              <a:t>Decreto 10.024 de 20/09/19;</a:t>
            </a:r>
            <a:endParaRPr lang="pt-BR" sz="2000" b="0" dirty="0">
              <a:latin typeface="Bookman Old Style" pitchFamily="18" charset="0"/>
            </a:endParaRPr>
          </a:p>
          <a:p>
            <a:pPr lvl="0"/>
            <a:r>
              <a:rPr lang="pt-BR" sz="2000" b="0" dirty="0">
                <a:latin typeface="Bookman Old Style" pitchFamily="18" charset="0"/>
              </a:rPr>
              <a:t>Lei Complementar nº 123 de 14 de dezembro de 2006; </a:t>
            </a:r>
          </a:p>
          <a:p>
            <a:pPr lvl="0"/>
            <a:r>
              <a:rPr lang="pt-BR" sz="2000" b="0" dirty="0">
                <a:latin typeface="Bookman Old Style" pitchFamily="18" charset="0"/>
              </a:rPr>
              <a:t>Decreto nº 7.892, de 23 de janeiro de 2013 SRP;</a:t>
            </a:r>
          </a:p>
          <a:p>
            <a:pPr lvl="0"/>
            <a:r>
              <a:rPr lang="pt-BR" sz="2000" b="0" dirty="0">
                <a:latin typeface="Bookman Old Style" pitchFamily="18" charset="0"/>
              </a:rPr>
              <a:t>Decreto Federal nº 8.538 de 06 de outubro de 2015</a:t>
            </a:r>
            <a:r>
              <a:rPr lang="pt-BR" sz="2000" b="0" dirty="0" smtClean="0">
                <a:latin typeface="Bookman Old Style" pitchFamily="18" charset="0"/>
              </a:rPr>
              <a:t>;</a:t>
            </a:r>
          </a:p>
          <a:p>
            <a:pPr lvl="0"/>
            <a:r>
              <a:rPr lang="pt-BR" sz="2000" b="0" dirty="0" smtClean="0">
                <a:latin typeface="Bookman Old Style" pitchFamily="18" charset="0"/>
              </a:rPr>
              <a:t>Decreto Federal nº 9.412 de 18 de junho de 2018;</a:t>
            </a:r>
          </a:p>
          <a:p>
            <a:pPr lvl="0"/>
            <a:r>
              <a:rPr lang="pt-BR" sz="2000" b="0" dirty="0" smtClean="0">
                <a:latin typeface="Bookman Old Style" pitchFamily="18" charset="0"/>
              </a:rPr>
              <a:t>Decreto Federal nº 9.488 de 30 de agosto de 2018;</a:t>
            </a:r>
            <a:endParaRPr lang="pt-BR" sz="2000" b="0" dirty="0">
              <a:latin typeface="Bookman Old Style" pitchFamily="18" charset="0"/>
            </a:endParaRPr>
          </a:p>
          <a:p>
            <a:pPr lvl="0"/>
            <a:r>
              <a:rPr lang="pt-BR" sz="2000" b="0" dirty="0">
                <a:latin typeface="Bookman Old Style" pitchFamily="18" charset="0"/>
              </a:rPr>
              <a:t>Entre outras. </a:t>
            </a:r>
          </a:p>
          <a:p>
            <a:endParaRPr lang="pt-BR" dirty="0">
              <a:latin typeface="Bookman Old Style" pitchFamily="18" charset="0"/>
            </a:endParaRPr>
          </a:p>
        </p:txBody>
      </p:sp>
    </p:spTree>
    <p:extLst>
      <p:ext uri="{BB962C8B-B14F-4D97-AF65-F5344CB8AC3E}">
        <p14:creationId xmlns:p14="http://schemas.microsoft.com/office/powerpoint/2010/main" val="5845562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PREGÃO PRESENCIAL:</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rmAutofit fontScale="85000" lnSpcReduction="20000"/>
          </a:bodyPr>
          <a:lstStyle/>
          <a:p>
            <a:pPr marL="0" indent="0">
              <a:buNone/>
            </a:pPr>
            <a:endParaRPr lang="pt-BR" dirty="0"/>
          </a:p>
          <a:p>
            <a:pPr lvl="0"/>
            <a:r>
              <a:rPr lang="pt-BR" sz="2600" b="0" u="sng" dirty="0">
                <a:latin typeface="Bookman Old Style" pitchFamily="18" charset="0"/>
              </a:rPr>
              <a:t>Legislações aplicáveis</a:t>
            </a:r>
            <a:r>
              <a:rPr lang="pt-BR" sz="2600" b="0" u="sng" dirty="0" smtClean="0">
                <a:latin typeface="Bookman Old Style" pitchFamily="18" charset="0"/>
              </a:rPr>
              <a:t>:</a:t>
            </a:r>
          </a:p>
          <a:p>
            <a:pPr lvl="0"/>
            <a:endParaRPr lang="pt-BR" sz="2600" b="0" dirty="0">
              <a:latin typeface="Bookman Old Style" pitchFamily="18" charset="0"/>
            </a:endParaRPr>
          </a:p>
          <a:p>
            <a:pPr lvl="0"/>
            <a:r>
              <a:rPr lang="pt-BR" sz="2600" b="0" dirty="0">
                <a:latin typeface="Bookman Old Style" pitchFamily="18" charset="0"/>
              </a:rPr>
              <a:t>Lei nº. 10.520/02;</a:t>
            </a:r>
          </a:p>
          <a:p>
            <a:pPr lvl="0"/>
            <a:r>
              <a:rPr lang="pt-BR" sz="2600" b="0" dirty="0">
                <a:latin typeface="Bookman Old Style" pitchFamily="18" charset="0"/>
              </a:rPr>
              <a:t>Decreto nº. 3.555/00;</a:t>
            </a:r>
          </a:p>
          <a:p>
            <a:pPr lvl="0"/>
            <a:r>
              <a:rPr lang="pt-BR" sz="2600" b="0" dirty="0">
                <a:latin typeface="Bookman Old Style" pitchFamily="18" charset="0"/>
              </a:rPr>
              <a:t>LC nº. 123/06;</a:t>
            </a:r>
          </a:p>
          <a:p>
            <a:pPr lvl="0"/>
            <a:r>
              <a:rPr lang="pt-BR" sz="2600" b="0" dirty="0">
                <a:latin typeface="Bookman Old Style" pitchFamily="18" charset="0"/>
              </a:rPr>
              <a:t>Lei nº. 8.666/93 no que couber</a:t>
            </a:r>
            <a:r>
              <a:rPr lang="pt-BR" sz="2600" b="0" dirty="0" smtClean="0">
                <a:latin typeface="Bookman Old Style" pitchFamily="18" charset="0"/>
              </a:rPr>
              <a:t>;</a:t>
            </a:r>
          </a:p>
          <a:p>
            <a:pPr lvl="0"/>
            <a:endParaRPr lang="pt-BR" sz="2600" b="0" dirty="0">
              <a:latin typeface="Bookman Old Style" pitchFamily="18" charset="0"/>
            </a:endParaRPr>
          </a:p>
          <a:p>
            <a:pPr lvl="0"/>
            <a:r>
              <a:rPr lang="pt-BR" sz="2600" b="0" dirty="0">
                <a:latin typeface="Bookman Old Style" pitchFamily="18" charset="0"/>
              </a:rPr>
              <a:t>Demais regulamentos Estadual, Municipal ou Distrito Federal.</a:t>
            </a:r>
          </a:p>
          <a:p>
            <a:endParaRPr lang="pt-BR" sz="2000" dirty="0"/>
          </a:p>
        </p:txBody>
      </p:sp>
    </p:spTree>
    <p:extLst>
      <p:ext uri="{BB962C8B-B14F-4D97-AF65-F5344CB8AC3E}">
        <p14:creationId xmlns:p14="http://schemas.microsoft.com/office/powerpoint/2010/main" val="36860224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sz="2400" b="0" dirty="0">
                <a:latin typeface="Bookman Old Style" pitchFamily="18" charset="0"/>
              </a:rPr>
              <a:t>Tipo Menor Preço;</a:t>
            </a:r>
          </a:p>
          <a:p>
            <a:pPr lvl="0"/>
            <a:r>
              <a:rPr lang="pt-BR" sz="2400" b="0" dirty="0">
                <a:latin typeface="Bookman Old Style" pitchFamily="18" charset="0"/>
              </a:rPr>
              <a:t>Sem limite de valor contratação;</a:t>
            </a:r>
          </a:p>
          <a:p>
            <a:pPr lvl="0"/>
            <a:r>
              <a:rPr lang="pt-BR" sz="2400" b="0" dirty="0">
                <a:latin typeface="Bookman Old Style" pitchFamily="18" charset="0"/>
              </a:rPr>
              <a:t>Bens e Serviços Comuns, exceto Obras, Alienações e Locações de Imóveis;</a:t>
            </a:r>
          </a:p>
          <a:p>
            <a:pPr lvl="0"/>
            <a:r>
              <a:rPr lang="pt-BR" sz="2400" b="0" dirty="0">
                <a:latin typeface="Bookman Old Style" pitchFamily="18" charset="0"/>
              </a:rPr>
              <a:t>1º. Proposta Comercial, por último Habilitação; </a:t>
            </a:r>
          </a:p>
          <a:p>
            <a:pPr lvl="0"/>
            <a:r>
              <a:rPr lang="pt-BR" sz="2400" b="0" dirty="0">
                <a:latin typeface="Bookman Old Style" pitchFamily="18" charset="0"/>
              </a:rPr>
              <a:t>Proposta escrita;</a:t>
            </a:r>
          </a:p>
          <a:p>
            <a:pPr lvl="0"/>
            <a:r>
              <a:rPr lang="pt-BR" sz="2400" b="0" dirty="0">
                <a:latin typeface="Bookman Old Style" pitchFamily="18" charset="0"/>
              </a:rPr>
              <a:t>Lances Verbais</a:t>
            </a:r>
            <a:r>
              <a:rPr lang="pt-BR" sz="2400" b="0" dirty="0" smtClean="0">
                <a:latin typeface="Bookman Old Style" pitchFamily="18" charset="0"/>
              </a:rPr>
              <a:t>;</a:t>
            </a:r>
          </a:p>
          <a:p>
            <a:pPr lvl="0"/>
            <a:endParaRPr lang="pt-BR" dirty="0"/>
          </a:p>
          <a:p>
            <a:endParaRPr lang="pt-BR" dirty="0">
              <a:latin typeface="Bookman Old Style" pitchFamily="18" charset="0"/>
            </a:endParaRPr>
          </a:p>
        </p:txBody>
      </p:sp>
    </p:spTree>
    <p:extLst>
      <p:ext uri="{BB962C8B-B14F-4D97-AF65-F5344CB8AC3E}">
        <p14:creationId xmlns:p14="http://schemas.microsoft.com/office/powerpoint/2010/main" val="18107358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r>
              <a:rPr lang="pt-BR" sz="2400" b="0" dirty="0">
                <a:latin typeface="Bookman Old Style" pitchFamily="18" charset="0"/>
              </a:rPr>
              <a:t>08 dias úteis (mínimo) de publicidade, Diário Oficial, Internet, e Jornal local ou Regional;</a:t>
            </a:r>
          </a:p>
          <a:p>
            <a:pPr lvl="0"/>
            <a:r>
              <a:rPr lang="pt-BR" sz="2400" b="0" dirty="0">
                <a:latin typeface="Bookman Old Style" pitchFamily="18" charset="0"/>
              </a:rPr>
              <a:t>Prazo para Impugnação do Edital até 02 dias úteis antes da abertura; </a:t>
            </a:r>
          </a:p>
          <a:p>
            <a:pPr lvl="0"/>
            <a:r>
              <a:rPr lang="pt-BR" sz="2400" b="0" dirty="0">
                <a:latin typeface="Bookman Old Style" pitchFamily="18" charset="0"/>
              </a:rPr>
              <a:t>Objetividade, ampliação da Disputa;</a:t>
            </a:r>
          </a:p>
          <a:p>
            <a:pPr lvl="0"/>
            <a:r>
              <a:rPr lang="pt-BR" sz="2400" b="0" dirty="0">
                <a:latin typeface="Bookman Old Style" pitchFamily="18" charset="0"/>
              </a:rPr>
              <a:t>Intenção de Recurso Administrativo se presente a licitante na sessão pública, devidamente credenciada (com poderes), manifestar-se e motivar</a:t>
            </a:r>
            <a:r>
              <a:rPr lang="pt-BR" sz="2400" b="0" dirty="0" smtClean="0">
                <a:latin typeface="Bookman Old Style" pitchFamily="18" charset="0"/>
              </a:rPr>
              <a:t>;</a:t>
            </a:r>
          </a:p>
          <a:p>
            <a:pPr lvl="0"/>
            <a:endParaRPr lang="pt-BR" dirty="0"/>
          </a:p>
          <a:p>
            <a:endParaRPr lang="pt-BR" dirty="0">
              <a:latin typeface="Bookman Old Style" pitchFamily="18" charset="0"/>
            </a:endParaRPr>
          </a:p>
        </p:txBody>
      </p:sp>
    </p:spTree>
    <p:extLst>
      <p:ext uri="{BB962C8B-B14F-4D97-AF65-F5344CB8AC3E}">
        <p14:creationId xmlns:p14="http://schemas.microsoft.com/office/powerpoint/2010/main" val="7312386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u="sng" dirty="0"/>
              <a:t>Possibilidades do licitante ir para fase de lances verbais:</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rmAutofit/>
          </a:bodyPr>
          <a:lstStyle/>
          <a:p>
            <a:pPr lvl="0"/>
            <a:r>
              <a:rPr lang="pt-BR" sz="2400" b="0" dirty="0">
                <a:latin typeface="Bookman Old Style" pitchFamily="18" charset="0"/>
              </a:rPr>
              <a:t>1ª. - estar até 10% da melhor proposta classificada na abertura do envelope</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2ª. - não havendo pelo menos 03 propostas até 10%, conforme item anterior seria estar entre as 03 melhores propostas classificadas na abertura dos envelopes. </a:t>
            </a:r>
            <a:endParaRPr lang="pt-BR" sz="2400" b="0" dirty="0" smtClean="0">
              <a:latin typeface="Bookman Old Style" pitchFamily="18" charset="0"/>
            </a:endParaRPr>
          </a:p>
          <a:p>
            <a:pPr lvl="0"/>
            <a:endParaRPr lang="pt-BR" sz="2600" dirty="0"/>
          </a:p>
          <a:p>
            <a:endParaRPr lang="pt-BR" dirty="0">
              <a:latin typeface="Bookman Old Style" pitchFamily="18" charset="0"/>
            </a:endParaRPr>
          </a:p>
        </p:txBody>
      </p:sp>
    </p:spTree>
    <p:extLst>
      <p:ext uri="{BB962C8B-B14F-4D97-AF65-F5344CB8AC3E}">
        <p14:creationId xmlns:p14="http://schemas.microsoft.com/office/powerpoint/2010/main" val="24990375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endParaRPr lang="pt-BR" i="1" dirty="0"/>
          </a:p>
          <a:p>
            <a:r>
              <a:rPr lang="pt-BR" sz="2400" b="0" i="1" dirty="0">
                <a:latin typeface="Bookman Old Style" pitchFamily="18" charset="0"/>
              </a:rPr>
              <a:t>Nota do Prof. Noronha:</a:t>
            </a:r>
            <a:endParaRPr lang="pt-BR" sz="2400" b="0" dirty="0">
              <a:latin typeface="Bookman Old Style" pitchFamily="18" charset="0"/>
            </a:endParaRPr>
          </a:p>
          <a:p>
            <a:r>
              <a:rPr lang="pt-BR" sz="2400" b="0" i="1" dirty="0">
                <a:latin typeface="Bookman Old Style" pitchFamily="18" charset="0"/>
              </a:rPr>
              <a:t>Só vamos nos preocupar na aplicabilidade das regras anteriormente apresentadas, quando tivermos mais de 03 propostas na sessão pública.</a:t>
            </a:r>
            <a:endParaRPr lang="pt-BR" sz="2400" b="0" dirty="0">
              <a:latin typeface="Bookman Old Style" pitchFamily="18" charset="0"/>
            </a:endParaRPr>
          </a:p>
          <a:p>
            <a:pPr marL="0" indent="0">
              <a:buNone/>
            </a:pPr>
            <a:endParaRPr lang="pt-BR" sz="2400" b="0" dirty="0">
              <a:latin typeface="Bookman Old Style" pitchFamily="18" charset="0"/>
            </a:endParaRPr>
          </a:p>
          <a:p>
            <a:r>
              <a:rPr lang="pt-BR" sz="2400" b="0" i="1" dirty="0">
                <a:latin typeface="Bookman Old Style" pitchFamily="18" charset="0"/>
              </a:rPr>
              <a:t>Tendo 01, ou 02, ou 03 propostas não se preocupem e vão todos para a disputa de lances, pois só iremos aplicar o que está descrito acima quando tivermos numero maior que 03 propostas. </a:t>
            </a:r>
            <a:endParaRPr lang="pt-BR" sz="2400" b="0" dirty="0">
              <a:latin typeface="Bookman Old Style" pitchFamily="18" charset="0"/>
            </a:endParaRPr>
          </a:p>
          <a:p>
            <a:endParaRPr lang="pt-BR" dirty="0"/>
          </a:p>
        </p:txBody>
      </p:sp>
    </p:spTree>
    <p:extLst>
      <p:ext uri="{BB962C8B-B14F-4D97-AF65-F5344CB8AC3E}">
        <p14:creationId xmlns:p14="http://schemas.microsoft.com/office/powerpoint/2010/main" val="373487571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395288" y="-242888"/>
            <a:ext cx="8229600" cy="1139826"/>
          </a:xfrm>
        </p:spPr>
        <p:txBody>
          <a:bodyPr/>
          <a:lstStyle/>
          <a:p>
            <a:pPr eaLnBrk="1" hangingPunct="1">
              <a:defRPr/>
            </a:pPr>
            <a:r>
              <a:rPr lang="pt-BR" smtClean="0"/>
              <a:t>Regra 1</a:t>
            </a:r>
          </a:p>
        </p:txBody>
      </p:sp>
      <p:sp>
        <p:nvSpPr>
          <p:cNvPr id="189443" name="Rectangle 3"/>
          <p:cNvSpPr>
            <a:spLocks noGrp="1" noChangeArrowheads="1"/>
          </p:cNvSpPr>
          <p:nvPr>
            <p:ph type="body" idx="4294967295"/>
          </p:nvPr>
        </p:nvSpPr>
        <p:spPr>
          <a:xfrm>
            <a:off x="395288" y="908050"/>
            <a:ext cx="8229600" cy="1252538"/>
          </a:xfrm>
        </p:spPr>
        <p:txBody>
          <a:bodyPr/>
          <a:lstStyle/>
          <a:p>
            <a:pPr eaLnBrk="1" hangingPunct="1">
              <a:defRPr/>
            </a:pPr>
            <a:r>
              <a:rPr lang="pt-BR" sz="2500" smtClean="0"/>
              <a:t>Menor preço... Até 10% no mínimo de 3(três) propostas.</a:t>
            </a:r>
          </a:p>
          <a:p>
            <a:pPr eaLnBrk="1" hangingPunct="1">
              <a:defRPr/>
            </a:pPr>
            <a:endParaRPr lang="pt-BR" sz="2500" smtClean="0"/>
          </a:p>
        </p:txBody>
      </p:sp>
      <p:graphicFrame>
        <p:nvGraphicFramePr>
          <p:cNvPr id="189491" name="Group 51"/>
          <p:cNvGraphicFramePr>
            <a:graphicFrameLocks noGrp="1"/>
          </p:cNvGraphicFramePr>
          <p:nvPr>
            <p:ph type="tbl" idx="1"/>
            <p:extLst>
              <p:ext uri="{D42A27DB-BD31-4B8C-83A1-F6EECF244321}">
                <p14:modId xmlns:p14="http://schemas.microsoft.com/office/powerpoint/2010/main" val="427347621"/>
              </p:ext>
            </p:extLst>
          </p:nvPr>
        </p:nvGraphicFramePr>
        <p:xfrm>
          <a:off x="2124075" y="1989138"/>
          <a:ext cx="4968875" cy="4754880"/>
        </p:xfrm>
        <a:graphic>
          <a:graphicData uri="http://schemas.openxmlformats.org/drawingml/2006/table">
            <a:tbl>
              <a:tblPr/>
              <a:tblGrid>
                <a:gridCol w="2520950"/>
                <a:gridCol w="2447925"/>
              </a:tblGrid>
              <a:tr h="34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EMPRESAS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VALORES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L</a:t>
                      </a:r>
                      <a:endPar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T</a:t>
                      </a:r>
                      <a:endPar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X</a:t>
                      </a:r>
                      <a:endPar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1.022,00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1.049.00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1.070,00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1.090,00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1.101,00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1.120,00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1.132,00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1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1.140,00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495575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9442"/>
                                        </p:tgtEl>
                                        <p:attrNameLst>
                                          <p:attrName>style.visibility</p:attrName>
                                        </p:attrNameLst>
                                      </p:cBhvr>
                                      <p:to>
                                        <p:strVal val="visible"/>
                                      </p:to>
                                    </p:set>
                                    <p:anim calcmode="lin" valueType="num">
                                      <p:cBhvr>
                                        <p:cTn id="7" dur="500" fill="hold"/>
                                        <p:tgtEl>
                                          <p:spTgt spid="189442"/>
                                        </p:tgtEl>
                                        <p:attrNameLst>
                                          <p:attrName>ppt_w</p:attrName>
                                        </p:attrNameLst>
                                      </p:cBhvr>
                                      <p:tavLst>
                                        <p:tav tm="0">
                                          <p:val>
                                            <p:fltVal val="0"/>
                                          </p:val>
                                        </p:tav>
                                        <p:tav tm="100000">
                                          <p:val>
                                            <p:strVal val="#ppt_w"/>
                                          </p:val>
                                        </p:tav>
                                      </p:tavLst>
                                    </p:anim>
                                    <p:anim calcmode="lin" valueType="num">
                                      <p:cBhvr>
                                        <p:cTn id="8" dur="500" fill="hold"/>
                                        <p:tgtEl>
                                          <p:spTgt spid="189442"/>
                                        </p:tgtEl>
                                        <p:attrNameLst>
                                          <p:attrName>ppt_h</p:attrName>
                                        </p:attrNameLst>
                                      </p:cBhvr>
                                      <p:tavLst>
                                        <p:tav tm="0">
                                          <p:val>
                                            <p:fltVal val="0"/>
                                          </p:val>
                                        </p:tav>
                                        <p:tav tm="100000">
                                          <p:val>
                                            <p:strVal val="#ppt_h"/>
                                          </p:val>
                                        </p:tav>
                                      </p:tavLst>
                                    </p:anim>
                                    <p:animEffect transition="in" filter="fade">
                                      <p:cBhvr>
                                        <p:cTn id="9" dur="500"/>
                                        <p:tgtEl>
                                          <p:spTgt spid="1894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89443">
                                            <p:txEl>
                                              <p:pRg st="0" end="0"/>
                                            </p:txEl>
                                          </p:spTgt>
                                        </p:tgtEl>
                                        <p:attrNameLst>
                                          <p:attrName>style.visibility</p:attrName>
                                        </p:attrNameLst>
                                      </p:cBhvr>
                                      <p:to>
                                        <p:strVal val="visible"/>
                                      </p:to>
                                    </p:set>
                                    <p:animEffect transition="in" filter="fade">
                                      <p:cBhvr>
                                        <p:cTn id="14" dur="1000">
                                          <p:stCondLst>
                                            <p:cond delay="0"/>
                                          </p:stCondLst>
                                        </p:cTn>
                                        <p:tgtEl>
                                          <p:spTgt spid="18944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189491"/>
                                        </p:tgtEl>
                                        <p:attrNameLst>
                                          <p:attrName>style.visibility</p:attrName>
                                        </p:attrNameLst>
                                      </p:cBhvr>
                                      <p:to>
                                        <p:strVal val="visible"/>
                                      </p:to>
                                    </p:set>
                                    <p:animEffect transition="in" filter="wipe(down)">
                                      <p:cBhvr>
                                        <p:cTn id="19" dur="500"/>
                                        <p:tgtEl>
                                          <p:spTgt spid="189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p:bldP spid="18944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79" name="Group 91"/>
          <p:cNvGraphicFramePr>
            <a:graphicFrameLocks noGrp="1"/>
          </p:cNvGraphicFramePr>
          <p:nvPr>
            <p:ph type="tbl" idx="1"/>
            <p:extLst>
              <p:ext uri="{D42A27DB-BD31-4B8C-83A1-F6EECF244321}">
                <p14:modId xmlns:p14="http://schemas.microsoft.com/office/powerpoint/2010/main" val="4155652440"/>
              </p:ext>
            </p:extLst>
          </p:nvPr>
        </p:nvGraphicFramePr>
        <p:xfrm>
          <a:off x="179388" y="1125538"/>
          <a:ext cx="8748712" cy="4492309"/>
        </p:xfrm>
        <a:graphic>
          <a:graphicData uri="http://schemas.openxmlformats.org/drawingml/2006/table">
            <a:tbl>
              <a:tblPr/>
              <a:tblGrid>
                <a:gridCol w="1093787"/>
                <a:gridCol w="1093788"/>
                <a:gridCol w="1093787"/>
                <a:gridCol w="1093788"/>
                <a:gridCol w="1092200"/>
                <a:gridCol w="1093787"/>
                <a:gridCol w="1093788"/>
                <a:gridCol w="1093787"/>
              </a:tblGrid>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1049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rgbClr val="FF0000"/>
                          </a:solidFill>
                          <a:effectLst>
                            <a:outerShdw blurRad="38100" dist="38100" dir="2700000" algn="tl">
                              <a:srgbClr val="000000"/>
                            </a:outerShdw>
                          </a:effectLst>
                          <a:latin typeface="Verdana" pitchFamily="34" charset="0"/>
                        </a:rPr>
                        <a:t>1090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849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799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860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897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900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980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990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832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SL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2">
                              <a:lumMod val="75000"/>
                            </a:schemeClr>
                          </a:solidFill>
                          <a:effectLst>
                            <a:outerShdw blurRad="38100" dist="38100" dir="2700000" algn="tl">
                              <a:srgbClr val="000000"/>
                            </a:outerShdw>
                          </a:effectLst>
                          <a:latin typeface="Verdana" pitchFamily="34" charset="0"/>
                        </a:rPr>
                        <a:t>695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700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770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830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780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790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690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701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sng" strike="noStrike" cap="none" normalizeH="0" baseline="0" dirty="0" smtClean="0">
                          <a:ln>
                            <a:noFill/>
                          </a:ln>
                          <a:solidFill>
                            <a:schemeClr val="tx1"/>
                          </a:solidFill>
                          <a:effectLst>
                            <a:outerShdw blurRad="38100" dist="38100" dir="2700000" algn="tl">
                              <a:srgbClr val="000000"/>
                            </a:outerShdw>
                          </a:effectLst>
                          <a:latin typeface="Verdana" pitchFamily="34" charset="0"/>
                        </a:rPr>
                        <a:t>694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3200" b="1" i="0" u="none" strike="noStrike" cap="none" normalizeH="0" baseline="0" dirty="0" smtClean="0">
                        <a:ln>
                          <a:noFill/>
                        </a:ln>
                        <a:solidFill>
                          <a:srgbClr val="FF0000"/>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SL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SL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SL</a:t>
                      </a: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SL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SL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SL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pt-BR" sz="20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1699876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468313" y="-242888"/>
            <a:ext cx="8229600" cy="1139826"/>
          </a:xfrm>
        </p:spPr>
        <p:txBody>
          <a:bodyPr/>
          <a:lstStyle/>
          <a:p>
            <a:pPr eaLnBrk="1" hangingPunct="1">
              <a:defRPr/>
            </a:pPr>
            <a:r>
              <a:rPr lang="pt-BR" smtClean="0"/>
              <a:t>Regra 2</a:t>
            </a:r>
          </a:p>
        </p:txBody>
      </p:sp>
      <p:sp>
        <p:nvSpPr>
          <p:cNvPr id="193539" name="Rectangle 3"/>
          <p:cNvSpPr>
            <a:spLocks noGrp="1" noChangeArrowheads="1"/>
          </p:cNvSpPr>
          <p:nvPr>
            <p:ph type="body" idx="4294967295"/>
          </p:nvPr>
        </p:nvSpPr>
        <p:spPr>
          <a:xfrm>
            <a:off x="0" y="692150"/>
            <a:ext cx="8229600" cy="4530725"/>
          </a:xfrm>
        </p:spPr>
        <p:txBody>
          <a:bodyPr/>
          <a:lstStyle/>
          <a:p>
            <a:pPr eaLnBrk="1" hangingPunct="1">
              <a:defRPr/>
            </a:pPr>
            <a:r>
              <a:rPr lang="pt-BR" sz="2500" smtClean="0"/>
              <a:t>Menor preço + 2 (dois) – até o máximo de 3(três) propostas.</a:t>
            </a:r>
          </a:p>
        </p:txBody>
      </p:sp>
      <p:graphicFrame>
        <p:nvGraphicFramePr>
          <p:cNvPr id="193572" name="Group 36"/>
          <p:cNvGraphicFramePr>
            <a:graphicFrameLocks noGrp="1"/>
          </p:cNvGraphicFramePr>
          <p:nvPr>
            <p:ph type="tbl" idx="1"/>
            <p:extLst>
              <p:ext uri="{D42A27DB-BD31-4B8C-83A1-F6EECF244321}">
                <p14:modId xmlns:p14="http://schemas.microsoft.com/office/powerpoint/2010/main" val="668174683"/>
              </p:ext>
            </p:extLst>
          </p:nvPr>
        </p:nvGraphicFramePr>
        <p:xfrm>
          <a:off x="468313" y="1989138"/>
          <a:ext cx="8229600" cy="4664079"/>
        </p:xfrm>
        <a:graphic>
          <a:graphicData uri="http://schemas.openxmlformats.org/drawingml/2006/table">
            <a:tbl>
              <a:tblPr/>
              <a:tblGrid>
                <a:gridCol w="4114800"/>
                <a:gridCol w="4114800"/>
              </a:tblGrid>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EMPRESAS</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VALORES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K</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rgbClr val="00B050"/>
                          </a:solidFill>
                          <a:effectLst>
                            <a:outerShdw blurRad="38100" dist="38100" dir="2700000" algn="tl">
                              <a:srgbClr val="000000"/>
                            </a:outerShdw>
                          </a:effectLst>
                          <a:latin typeface="Verdana" pitchFamily="34" charset="0"/>
                        </a:rPr>
                        <a:t>1.000,00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T</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rgbClr val="00B050"/>
                          </a:solidFill>
                          <a:effectLst>
                            <a:outerShdw blurRad="38100" dist="38100" dir="2700000" algn="tl">
                              <a:srgbClr val="000000"/>
                            </a:outerShdw>
                          </a:effectLst>
                          <a:latin typeface="Verdana" pitchFamily="34" charset="0"/>
                        </a:rPr>
                        <a:t>1.107,00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X</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rgbClr val="00B050"/>
                          </a:solidFill>
                          <a:effectLst>
                            <a:outerShdw blurRad="38100" dist="38100" dir="2700000" algn="tl">
                              <a:srgbClr val="000000"/>
                            </a:outerShdw>
                          </a:effectLst>
                          <a:latin typeface="Verdana" pitchFamily="34" charset="0"/>
                        </a:rPr>
                        <a:t>1.120,00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D</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rgbClr val="00B050"/>
                          </a:solidFill>
                          <a:effectLst>
                            <a:outerShdw blurRad="38100" dist="38100" dir="2700000" algn="tl">
                              <a:srgbClr val="000000"/>
                            </a:outerShdw>
                          </a:effectLst>
                          <a:latin typeface="Verdana" pitchFamily="34" charset="0"/>
                        </a:rPr>
                        <a:t>1.120,00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P</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rgbClr val="00B050"/>
                          </a:solidFill>
                          <a:effectLst>
                            <a:outerShdw blurRad="38100" dist="38100" dir="2700000" algn="tl">
                              <a:srgbClr val="000000"/>
                            </a:outerShdw>
                          </a:effectLst>
                          <a:latin typeface="Verdana" pitchFamily="34" charset="0"/>
                        </a:rPr>
                        <a:t>1.120,00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smtClean="0">
                          <a:ln>
                            <a:noFill/>
                          </a:ln>
                          <a:solidFill>
                            <a:schemeClr val="tx1"/>
                          </a:solidFill>
                          <a:effectLst>
                            <a:outerShdw blurRad="38100" dist="38100" dir="2700000" algn="tl">
                              <a:srgbClr val="000000"/>
                            </a:outerShdw>
                          </a:effectLst>
                          <a:latin typeface="Verdana" pitchFamily="34" charset="0"/>
                        </a:rPr>
                        <a:t>M</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1.124,00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A</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1.180,00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J</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pt-BR" sz="2800" b="1" i="0" u="none" strike="noStrike" cap="none" normalizeH="0" baseline="0" dirty="0" smtClean="0">
                          <a:ln>
                            <a:noFill/>
                          </a:ln>
                          <a:solidFill>
                            <a:schemeClr val="tx1"/>
                          </a:solidFill>
                          <a:effectLst>
                            <a:outerShdw blurRad="38100" dist="38100" dir="2700000" algn="tl">
                              <a:srgbClr val="000000"/>
                            </a:outerShdw>
                          </a:effectLst>
                          <a:latin typeface="Verdana" pitchFamily="34" charset="0"/>
                        </a:rPr>
                        <a:t>1.190,00</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191929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93538"/>
                                        </p:tgtEl>
                                        <p:attrNameLst>
                                          <p:attrName>style.visibility</p:attrName>
                                        </p:attrNameLst>
                                      </p:cBhvr>
                                      <p:to>
                                        <p:strVal val="visible"/>
                                      </p:to>
                                    </p:set>
                                    <p:anim calcmode="lin" valueType="num">
                                      <p:cBhvr>
                                        <p:cTn id="7" dur="500" fill="hold"/>
                                        <p:tgtEl>
                                          <p:spTgt spid="193538"/>
                                        </p:tgtEl>
                                        <p:attrNameLst>
                                          <p:attrName>ppt_w</p:attrName>
                                        </p:attrNameLst>
                                      </p:cBhvr>
                                      <p:tavLst>
                                        <p:tav tm="0">
                                          <p:val>
                                            <p:fltVal val="0"/>
                                          </p:val>
                                        </p:tav>
                                        <p:tav tm="100000">
                                          <p:val>
                                            <p:strVal val="#ppt_w"/>
                                          </p:val>
                                        </p:tav>
                                      </p:tavLst>
                                    </p:anim>
                                    <p:anim calcmode="lin" valueType="num">
                                      <p:cBhvr>
                                        <p:cTn id="8" dur="500" fill="hold"/>
                                        <p:tgtEl>
                                          <p:spTgt spid="193538"/>
                                        </p:tgtEl>
                                        <p:attrNameLst>
                                          <p:attrName>ppt_h</p:attrName>
                                        </p:attrNameLst>
                                      </p:cBhvr>
                                      <p:tavLst>
                                        <p:tav tm="0">
                                          <p:val>
                                            <p:fltVal val="0"/>
                                          </p:val>
                                        </p:tav>
                                        <p:tav tm="100000">
                                          <p:val>
                                            <p:strVal val="#ppt_h"/>
                                          </p:val>
                                        </p:tav>
                                      </p:tavLst>
                                    </p:anim>
                                    <p:animEffect transition="in" filter="fade">
                                      <p:cBhvr>
                                        <p:cTn id="9" dur="500"/>
                                        <p:tgtEl>
                                          <p:spTgt spid="1935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93539">
                                            <p:txEl>
                                              <p:pRg st="0" end="0"/>
                                            </p:txEl>
                                          </p:spTgt>
                                        </p:tgtEl>
                                        <p:attrNameLst>
                                          <p:attrName>style.visibility</p:attrName>
                                        </p:attrNameLst>
                                      </p:cBhvr>
                                      <p:to>
                                        <p:strVal val="visible"/>
                                      </p:to>
                                    </p:set>
                                    <p:animEffect transition="in" filter="fade">
                                      <p:cBhvr>
                                        <p:cTn id="14" dur="1000">
                                          <p:stCondLst>
                                            <p:cond delay="0"/>
                                          </p:stCondLst>
                                        </p:cTn>
                                        <p:tgtEl>
                                          <p:spTgt spid="19353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93572"/>
                                        </p:tgtEl>
                                        <p:attrNameLst>
                                          <p:attrName>style.visibility</p:attrName>
                                        </p:attrNameLst>
                                      </p:cBhvr>
                                      <p:to>
                                        <p:strVal val="visible"/>
                                      </p:to>
                                    </p:set>
                                    <p:animEffect transition="in" filter="fade">
                                      <p:cBhvr>
                                        <p:cTn id="19" dur="500"/>
                                        <p:tgtEl>
                                          <p:spTgt spid="1935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8" grpId="0"/>
      <p:bldP spid="193539"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Publicidade no Pregão Presencial:</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rmAutofit fontScale="92500"/>
          </a:bodyPr>
          <a:lstStyle/>
          <a:p>
            <a:pPr lvl="0"/>
            <a:r>
              <a:rPr lang="pt-BR" sz="2400" b="0" dirty="0">
                <a:latin typeface="Bookman Old Style" pitchFamily="18" charset="0"/>
              </a:rPr>
              <a:t>Até R$ 160.000,00 &gt; Diário Oficial + Internet</a:t>
            </a:r>
            <a:r>
              <a:rPr lang="pt-BR" sz="2400" b="0" dirty="0" smtClean="0">
                <a:latin typeface="Bookman Old Style" pitchFamily="18" charset="0"/>
              </a:rPr>
              <a:t>;</a:t>
            </a:r>
          </a:p>
          <a:p>
            <a:pPr lvl="0"/>
            <a:endParaRPr lang="pt-BR" sz="2400" b="0" dirty="0">
              <a:latin typeface="Bookman Old Style" pitchFamily="18" charset="0"/>
            </a:endParaRPr>
          </a:p>
          <a:p>
            <a:pPr lvl="0"/>
            <a:r>
              <a:rPr lang="pt-BR" sz="2400" b="0" dirty="0">
                <a:latin typeface="Bookman Old Style" pitchFamily="18" charset="0"/>
              </a:rPr>
              <a:t>De R$ 160.000,01 até R$ 650.000,00 </a:t>
            </a:r>
            <a:endParaRPr lang="pt-BR" sz="2400" b="0" dirty="0" smtClean="0">
              <a:latin typeface="Bookman Old Style" pitchFamily="18" charset="0"/>
            </a:endParaRPr>
          </a:p>
          <a:p>
            <a:r>
              <a:rPr lang="pt-BR" sz="2400" b="0" dirty="0" smtClean="0">
                <a:latin typeface="Bookman Old Style" pitchFamily="18" charset="0"/>
              </a:rPr>
              <a:t>Diário </a:t>
            </a:r>
            <a:r>
              <a:rPr lang="pt-BR" sz="2400" b="0" dirty="0">
                <a:latin typeface="Bookman Old Style" pitchFamily="18" charset="0"/>
              </a:rPr>
              <a:t>Oficial + Internet + Jornal </a:t>
            </a:r>
            <a:r>
              <a:rPr lang="pt-BR" sz="2400" b="0" dirty="0" err="1">
                <a:latin typeface="Bookman Old Style" pitchFamily="18" charset="0"/>
              </a:rPr>
              <a:t>Gde</a:t>
            </a:r>
            <a:r>
              <a:rPr lang="pt-BR" sz="2400" b="0" dirty="0">
                <a:latin typeface="Bookman Old Style" pitchFamily="18" charset="0"/>
              </a:rPr>
              <a:t>. Circ. Local;</a:t>
            </a:r>
          </a:p>
          <a:p>
            <a:pPr lvl="0"/>
            <a:endParaRPr lang="pt-BR" sz="2400" b="0" dirty="0" smtClean="0">
              <a:latin typeface="Bookman Old Style" pitchFamily="18" charset="0"/>
            </a:endParaRPr>
          </a:p>
          <a:p>
            <a:pPr lvl="0"/>
            <a:r>
              <a:rPr lang="pt-BR" sz="2400" b="0" dirty="0" smtClean="0">
                <a:latin typeface="Bookman Old Style" pitchFamily="18" charset="0"/>
              </a:rPr>
              <a:t>Acima </a:t>
            </a:r>
            <a:r>
              <a:rPr lang="pt-BR" sz="2400" b="0" dirty="0">
                <a:latin typeface="Bookman Old Style" pitchFamily="18" charset="0"/>
              </a:rPr>
              <a:t>de R$ </a:t>
            </a:r>
            <a:r>
              <a:rPr lang="pt-BR" sz="2400" b="0" dirty="0" smtClean="0">
                <a:latin typeface="Bookman Old Style" pitchFamily="18" charset="0"/>
              </a:rPr>
              <a:t>650.000,01</a:t>
            </a:r>
          </a:p>
          <a:p>
            <a:r>
              <a:rPr lang="pt-BR" sz="2400" b="0" dirty="0" smtClean="0">
                <a:latin typeface="Bookman Old Style" pitchFamily="18" charset="0"/>
              </a:rPr>
              <a:t>Diário </a:t>
            </a:r>
            <a:r>
              <a:rPr lang="pt-BR" sz="2400" b="0" dirty="0">
                <a:latin typeface="Bookman Old Style" pitchFamily="18" charset="0"/>
              </a:rPr>
              <a:t>Oficial + Internet + Jornal Grande Circ. Nacional ou Regional.</a:t>
            </a:r>
          </a:p>
          <a:p>
            <a:endParaRPr lang="pt-BR" sz="2000" dirty="0">
              <a:latin typeface="Bookman Old Style" pitchFamily="18" charset="0"/>
            </a:endParaRPr>
          </a:p>
        </p:txBody>
      </p:sp>
    </p:spTree>
    <p:extLst>
      <p:ext uri="{BB962C8B-B14F-4D97-AF65-F5344CB8AC3E}">
        <p14:creationId xmlns:p14="http://schemas.microsoft.com/office/powerpoint/2010/main" val="37746981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u="sng" dirty="0"/>
              <a:t>Recurso Administrativo no Pregão Presencial:</a:t>
            </a:r>
            <a:r>
              <a:rPr lang="pt-BR" dirty="0"/>
              <a:t/>
            </a:r>
            <a:br>
              <a:rPr lang="pt-BR" dirty="0"/>
            </a:br>
            <a:endParaRPr lang="pt-BR" dirty="0"/>
          </a:p>
        </p:txBody>
      </p:sp>
      <p:sp>
        <p:nvSpPr>
          <p:cNvPr id="3" name="Espaço Reservado para Conteúdo 2"/>
          <p:cNvSpPr>
            <a:spLocks noGrp="1"/>
          </p:cNvSpPr>
          <p:nvPr>
            <p:ph idx="1"/>
          </p:nvPr>
        </p:nvSpPr>
        <p:spPr/>
        <p:txBody>
          <a:bodyPr>
            <a:noAutofit/>
          </a:bodyPr>
          <a:lstStyle/>
          <a:p>
            <a:pPr lvl="0"/>
            <a:r>
              <a:rPr lang="pt-BR" sz="2400" b="0" dirty="0">
                <a:latin typeface="Bookman Old Style" pitchFamily="18" charset="0"/>
              </a:rPr>
              <a:t>Desde que a Licitante manifeste Imediata e Motivadamente a Intenção de Recorrer, quando lhe será dado o prazo de 03 dias para apresentação do Recurso.</a:t>
            </a:r>
          </a:p>
          <a:p>
            <a:pPr lvl="0"/>
            <a:r>
              <a:rPr lang="pt-BR" sz="2400" b="0" dirty="0">
                <a:latin typeface="Bookman Old Style" pitchFamily="18" charset="0"/>
              </a:rPr>
              <a:t>Registrado em ata a Intenção de Recurso, os demais Licitantes ficam desde já intimados a apresentar Contra - Razões, por igual prazo, que começam a contar do término do prazo da Recorrente.   </a:t>
            </a:r>
          </a:p>
          <a:p>
            <a:pPr lvl="0"/>
            <a:r>
              <a:rPr lang="pt-BR" sz="2400" b="0" dirty="0">
                <a:latin typeface="Bookman Old Style" pitchFamily="18" charset="0"/>
              </a:rPr>
              <a:t>A falta de Manifestação em Ata de possíveis Recursos importará na decadência do direito de Recurso &gt; podendo ADJUDICAR/HOMOLOGAR/CONTRATAR.</a:t>
            </a:r>
          </a:p>
          <a:p>
            <a:endParaRPr lang="pt-BR" sz="2400" b="0" dirty="0">
              <a:latin typeface="Bookman Old Style" pitchFamily="18" charset="0"/>
            </a:endParaRPr>
          </a:p>
        </p:txBody>
      </p:sp>
    </p:spTree>
    <p:extLst>
      <p:ext uri="{BB962C8B-B14F-4D97-AF65-F5344CB8AC3E}">
        <p14:creationId xmlns:p14="http://schemas.microsoft.com/office/powerpoint/2010/main" val="231070594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Cadastro de Fornecedores:</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lstStyle/>
          <a:p>
            <a:r>
              <a:rPr lang="pt-BR" sz="2000" b="0" dirty="0">
                <a:latin typeface="Bookman Old Style" pitchFamily="18" charset="0"/>
              </a:rPr>
              <a:t>CRC – Certificado de Registro Cadastral nas entidades </a:t>
            </a:r>
            <a:r>
              <a:rPr lang="pt-BR" sz="2000" b="0" dirty="0" smtClean="0">
                <a:latin typeface="Bookman Old Style" pitchFamily="18" charset="0"/>
              </a:rPr>
              <a:t>públicas</a:t>
            </a:r>
          </a:p>
          <a:p>
            <a:endParaRPr lang="pt-BR" sz="2000" b="0" dirty="0">
              <a:latin typeface="Bookman Old Style" pitchFamily="18" charset="0"/>
            </a:endParaRPr>
          </a:p>
          <a:p>
            <a:r>
              <a:rPr lang="pt-BR" sz="2000" b="0" dirty="0">
                <a:latin typeface="Bookman Old Style" pitchFamily="18" charset="0"/>
              </a:rPr>
              <a:t>SICAF – Cadastro federal realizado no sist. eletrônico do </a:t>
            </a:r>
            <a:r>
              <a:rPr lang="pt-BR" sz="2000" b="0" dirty="0" smtClean="0">
                <a:latin typeface="Bookman Old Style" pitchFamily="18" charset="0"/>
                <a:hlinkClick r:id="rId2"/>
              </a:rPr>
              <a:t>www.comprasgovernamentais.gov.br</a:t>
            </a:r>
            <a:endParaRPr lang="pt-BR" sz="2000" b="0" dirty="0" smtClean="0">
              <a:latin typeface="Bookman Old Style" pitchFamily="18" charset="0"/>
            </a:endParaRPr>
          </a:p>
          <a:p>
            <a:endParaRPr lang="pt-BR" sz="2000" b="0" dirty="0">
              <a:latin typeface="Bookman Old Style" pitchFamily="18" charset="0"/>
            </a:endParaRPr>
          </a:p>
          <a:p>
            <a:r>
              <a:rPr lang="pt-BR" sz="2000" b="0" dirty="0">
                <a:latin typeface="Bookman Old Style" pitchFamily="18" charset="0"/>
              </a:rPr>
              <a:t>BB; CEF; ETC</a:t>
            </a:r>
            <a:r>
              <a:rPr lang="pt-BR" sz="2000" b="0" dirty="0" smtClean="0">
                <a:latin typeface="Bookman Old Style" pitchFamily="18" charset="0"/>
              </a:rPr>
              <a:t>...</a:t>
            </a:r>
          </a:p>
          <a:p>
            <a:endParaRPr lang="pt-BR" sz="2000" dirty="0"/>
          </a:p>
          <a:p>
            <a:endParaRPr lang="pt-BR" dirty="0">
              <a:latin typeface="Bookman Old Style" pitchFamily="18" charset="0"/>
            </a:endParaRPr>
          </a:p>
        </p:txBody>
      </p:sp>
    </p:spTree>
    <p:extLst>
      <p:ext uri="{BB962C8B-B14F-4D97-AF65-F5344CB8AC3E}">
        <p14:creationId xmlns:p14="http://schemas.microsoft.com/office/powerpoint/2010/main" val="34207470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u="sng" dirty="0"/>
              <a:t>Penalidades no Pregão Presencial e Eletrônico:</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noAutofit/>
          </a:bodyPr>
          <a:lstStyle/>
          <a:p>
            <a:pPr lvl="0"/>
            <a:r>
              <a:rPr lang="pt-BR" sz="2400" b="0" dirty="0">
                <a:latin typeface="Bookman Old Style" pitchFamily="18" charset="0"/>
              </a:rPr>
              <a:t>Diferentemente do Art. 87 - Inciso III da Lei nº 8.666/93, onde o prazo poderia ir até 02 anos, no pregão a suspensão poderá ser de até 05 anos de impedimento de Licitar e Contratar com a Administração. </a:t>
            </a:r>
          </a:p>
          <a:p>
            <a:pPr lvl="0"/>
            <a:r>
              <a:rPr lang="pt-BR" sz="2400" b="0" dirty="0">
                <a:latin typeface="Bookman Old Style" pitchFamily="18" charset="0"/>
              </a:rPr>
              <a:t>No Caso dos Federais (SICAF), o descredenciamento vale para todo o Brasil. Já no caso dos órgãos Estaduais ou Municipais, o descredenciamento seria junto ao cadastro de fornecedores. </a:t>
            </a:r>
            <a:endParaRPr lang="pt-BR" sz="2400" b="0" dirty="0" smtClean="0">
              <a:latin typeface="Bookman Old Style" pitchFamily="18" charset="0"/>
            </a:endParaRPr>
          </a:p>
          <a:p>
            <a:pPr lvl="0"/>
            <a:endParaRPr lang="pt-BR" sz="2400" dirty="0"/>
          </a:p>
          <a:p>
            <a:endParaRPr lang="pt-BR" sz="2400" dirty="0">
              <a:latin typeface="Bookman Old Style" pitchFamily="18" charset="0"/>
            </a:endParaRPr>
          </a:p>
        </p:txBody>
      </p:sp>
    </p:spTree>
    <p:extLst>
      <p:ext uri="{BB962C8B-B14F-4D97-AF65-F5344CB8AC3E}">
        <p14:creationId xmlns:p14="http://schemas.microsoft.com/office/powerpoint/2010/main" val="30750295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t>
            </a:r>
            <a:r>
              <a:rPr lang="pt-BR" u="sng" dirty="0"/>
              <a:t>PREGÃO ELETRÔNICO</a:t>
            </a:r>
            <a:endParaRPr lang="pt-BR" dirty="0">
              <a:latin typeface="Bookman Old Style" pitchFamily="18" charset="0"/>
            </a:endParaRPr>
          </a:p>
        </p:txBody>
      </p:sp>
      <p:sp>
        <p:nvSpPr>
          <p:cNvPr id="3" name="Espaço Reservado para Conteúdo 2"/>
          <p:cNvSpPr>
            <a:spLocks noGrp="1"/>
          </p:cNvSpPr>
          <p:nvPr>
            <p:ph idx="1"/>
          </p:nvPr>
        </p:nvSpPr>
        <p:spPr/>
        <p:txBody>
          <a:bodyPr>
            <a:normAutofit fontScale="92500" lnSpcReduction="20000"/>
          </a:bodyPr>
          <a:lstStyle/>
          <a:p>
            <a:r>
              <a:rPr lang="pt-BR" sz="2400" b="0" u="sng" dirty="0">
                <a:latin typeface="Bookman Old Style" pitchFamily="18" charset="0"/>
              </a:rPr>
              <a:t>Legislações aplicáveis</a:t>
            </a:r>
            <a:r>
              <a:rPr lang="pt-BR" sz="2400" b="0" u="sng" dirty="0" smtClean="0">
                <a:latin typeface="Bookman Old Style" pitchFamily="18" charset="0"/>
              </a:rPr>
              <a:t>:</a:t>
            </a:r>
          </a:p>
          <a:p>
            <a:pPr marL="0" indent="0">
              <a:buNone/>
            </a:pPr>
            <a:endParaRPr lang="pt-BR" sz="2400" b="0" dirty="0">
              <a:latin typeface="Bookman Old Style" pitchFamily="18" charset="0"/>
            </a:endParaRPr>
          </a:p>
          <a:p>
            <a:pPr lvl="0"/>
            <a:r>
              <a:rPr lang="pt-BR" sz="2400" b="0" dirty="0">
                <a:latin typeface="Bookman Old Style" pitchFamily="18" charset="0"/>
              </a:rPr>
              <a:t>Lei nº. 10.520/02;</a:t>
            </a:r>
          </a:p>
          <a:p>
            <a:pPr lvl="0"/>
            <a:r>
              <a:rPr lang="pt-BR" sz="2400" b="0" u="sng" dirty="0">
                <a:latin typeface="Bookman Old Style" pitchFamily="18" charset="0"/>
              </a:rPr>
              <a:t>Decreto nº. 5.450/05</a:t>
            </a:r>
            <a:r>
              <a:rPr lang="pt-BR" sz="2400" b="0" dirty="0" smtClean="0">
                <a:latin typeface="Bookman Old Style" pitchFamily="18" charset="0"/>
              </a:rPr>
              <a:t>; </a:t>
            </a:r>
            <a:r>
              <a:rPr lang="pt-BR" sz="2400" dirty="0" smtClean="0">
                <a:solidFill>
                  <a:srgbClr val="FF0000"/>
                </a:solidFill>
                <a:effectLst>
                  <a:outerShdw blurRad="38100" dist="38100" dir="2700000" algn="tl">
                    <a:srgbClr val="000000">
                      <a:alpha val="43137"/>
                    </a:srgbClr>
                  </a:outerShdw>
                </a:effectLst>
                <a:latin typeface="Bookman Old Style" pitchFamily="18" charset="0"/>
              </a:rPr>
              <a:t>REVOGADO PELO NOVO DECRETO Nº 10.024/19</a:t>
            </a:r>
            <a:endParaRPr lang="pt-BR" sz="2400" dirty="0">
              <a:solidFill>
                <a:srgbClr val="FF0000"/>
              </a:solidFill>
              <a:effectLst>
                <a:outerShdw blurRad="38100" dist="38100" dir="2700000" algn="tl">
                  <a:srgbClr val="000000">
                    <a:alpha val="43137"/>
                  </a:srgbClr>
                </a:outerShdw>
              </a:effectLst>
              <a:latin typeface="Bookman Old Style" pitchFamily="18" charset="0"/>
            </a:endParaRPr>
          </a:p>
          <a:p>
            <a:pPr lvl="0"/>
            <a:r>
              <a:rPr lang="pt-BR" sz="2400" b="0" dirty="0">
                <a:latin typeface="Bookman Old Style" pitchFamily="18" charset="0"/>
              </a:rPr>
              <a:t>LC nº. 123/06</a:t>
            </a:r>
            <a:r>
              <a:rPr lang="pt-BR" sz="2400" b="0" dirty="0" smtClean="0">
                <a:latin typeface="Bookman Old Style" pitchFamily="18" charset="0"/>
              </a:rPr>
              <a:t>;</a:t>
            </a:r>
          </a:p>
          <a:p>
            <a:pPr lvl="0"/>
            <a:r>
              <a:rPr lang="pt-BR" sz="2400" b="0" dirty="0" smtClean="0">
                <a:latin typeface="Bookman Old Style" pitchFamily="18" charset="0"/>
              </a:rPr>
              <a:t>Dec. 8.538/15</a:t>
            </a:r>
            <a:endParaRPr lang="pt-BR" sz="2400" b="0" dirty="0">
              <a:latin typeface="Bookman Old Style" pitchFamily="18" charset="0"/>
            </a:endParaRPr>
          </a:p>
          <a:p>
            <a:pPr lvl="0"/>
            <a:r>
              <a:rPr lang="pt-BR" sz="2400" b="0" dirty="0">
                <a:latin typeface="Bookman Old Style" pitchFamily="18" charset="0"/>
              </a:rPr>
              <a:t>Lei nº. 8.666/93 no que couber;</a:t>
            </a:r>
          </a:p>
          <a:p>
            <a:pPr lvl="0"/>
            <a:r>
              <a:rPr lang="pt-BR" sz="2400" b="0" dirty="0">
                <a:latin typeface="Bookman Old Style" pitchFamily="18" charset="0"/>
              </a:rPr>
              <a:t>Demais regulamentos Estadual, Municipal ou Distrito Federal.</a:t>
            </a:r>
          </a:p>
          <a:p>
            <a:endParaRPr lang="pt-BR" dirty="0"/>
          </a:p>
          <a:p>
            <a:endParaRPr lang="pt-BR" dirty="0">
              <a:latin typeface="Bookman Old Style" pitchFamily="18" charset="0"/>
            </a:endParaRPr>
          </a:p>
        </p:txBody>
      </p:sp>
    </p:spTree>
    <p:extLst>
      <p:ext uri="{BB962C8B-B14F-4D97-AF65-F5344CB8AC3E}">
        <p14:creationId xmlns:p14="http://schemas.microsoft.com/office/powerpoint/2010/main" val="22099224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NOVO DECRETO 10.024/19</a:t>
            </a:r>
            <a:endParaRPr lang="pt-BR" dirty="0"/>
          </a:p>
        </p:txBody>
      </p:sp>
      <p:sp>
        <p:nvSpPr>
          <p:cNvPr id="3" name="Espaço Reservado para Conteúdo 2"/>
          <p:cNvSpPr>
            <a:spLocks noGrp="1"/>
          </p:cNvSpPr>
          <p:nvPr>
            <p:ph idx="1"/>
          </p:nvPr>
        </p:nvSpPr>
        <p:spPr/>
        <p:txBody>
          <a:bodyPr>
            <a:normAutofit/>
          </a:bodyPr>
          <a:lstStyle/>
          <a:p>
            <a:pPr algn="just"/>
            <a:r>
              <a:rPr lang="pt-BR" sz="2400" b="0" dirty="0" smtClean="0">
                <a:latin typeface="Bookman Old Style" pitchFamily="18" charset="0"/>
              </a:rPr>
              <a:t>O </a:t>
            </a:r>
            <a:r>
              <a:rPr lang="pt-BR" sz="2400" b="0" dirty="0">
                <a:latin typeface="Bookman Old Style" pitchFamily="18" charset="0"/>
              </a:rPr>
              <a:t>pregão eletrônico será obrigatório, mas</a:t>
            </a:r>
            <a:r>
              <a:rPr lang="pt-BR" sz="2400" b="0" dirty="0" smtClean="0">
                <a:latin typeface="Bookman Old Style" pitchFamily="18" charset="0"/>
              </a:rPr>
              <a:t>, excepcionalmente </a:t>
            </a:r>
            <a:r>
              <a:rPr lang="pt-BR" sz="2400" b="0" dirty="0">
                <a:latin typeface="Bookman Old Style" pitchFamily="18" charset="0"/>
              </a:rPr>
              <a:t>e mediante justificativa da </a:t>
            </a:r>
            <a:r>
              <a:rPr lang="pt-BR" sz="2400" b="0" dirty="0" smtClean="0">
                <a:latin typeface="Bookman Old Style" pitchFamily="18" charset="0"/>
              </a:rPr>
              <a:t>autoridade competente</a:t>
            </a:r>
            <a:r>
              <a:rPr lang="pt-BR" sz="2400" b="0" dirty="0">
                <a:latin typeface="Bookman Old Style" pitchFamily="18" charset="0"/>
              </a:rPr>
              <a:t>, será possível optar pelo pregão presencial</a:t>
            </a:r>
            <a:r>
              <a:rPr lang="pt-BR" sz="2400" b="0" dirty="0" smtClean="0">
                <a:latin typeface="Bookman Old Style" pitchFamily="18" charset="0"/>
              </a:rPr>
              <a:t>,  desde </a:t>
            </a:r>
            <a:r>
              <a:rPr lang="pt-BR" sz="2400" b="0" dirty="0">
                <a:latin typeface="Bookman Old Style" pitchFamily="18" charset="0"/>
              </a:rPr>
              <a:t>que fique comprovada inviabilidade técnica </a:t>
            </a:r>
            <a:r>
              <a:rPr lang="pt-BR" sz="2400" b="0" dirty="0" smtClean="0">
                <a:latin typeface="Bookman Old Style" pitchFamily="18" charset="0"/>
              </a:rPr>
              <a:t>ou desvantagem </a:t>
            </a:r>
            <a:r>
              <a:rPr lang="pt-BR" sz="2400" b="0" dirty="0">
                <a:latin typeface="Bookman Old Style" pitchFamily="18" charset="0"/>
              </a:rPr>
              <a:t>na realização da forma eletrônica. (art. 1º, </a:t>
            </a:r>
            <a:r>
              <a:rPr lang="pt-BR" sz="2400" b="0" dirty="0" smtClean="0">
                <a:latin typeface="Bookman Old Style" pitchFamily="18" charset="0"/>
              </a:rPr>
              <a:t>§ 4º</a:t>
            </a:r>
            <a:r>
              <a:rPr lang="pt-BR" sz="2400" b="0" dirty="0">
                <a:latin typeface="Bookman Old Style" pitchFamily="18" charset="0"/>
              </a:rPr>
              <a:t>.)</a:t>
            </a:r>
          </a:p>
        </p:txBody>
      </p:sp>
    </p:spTree>
    <p:extLst>
      <p:ext uri="{BB962C8B-B14F-4D97-AF65-F5344CB8AC3E}">
        <p14:creationId xmlns:p14="http://schemas.microsoft.com/office/powerpoint/2010/main" val="36846906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822960" y="1100628"/>
            <a:ext cx="7520940" cy="4272588"/>
          </a:xfrm>
        </p:spPr>
        <p:txBody>
          <a:bodyPr>
            <a:noAutofit/>
          </a:bodyPr>
          <a:lstStyle/>
          <a:p>
            <a:pPr algn="just"/>
            <a:r>
              <a:rPr lang="pt-BR" sz="2400" b="0" dirty="0">
                <a:latin typeface="Bookman Old Style" pitchFamily="18" charset="0"/>
              </a:rPr>
              <a:t>Nas licitações </a:t>
            </a:r>
            <a:r>
              <a:rPr lang="pt-BR" sz="2400" b="0" dirty="0" smtClean="0">
                <a:latin typeface="Bookman Old Style" pitchFamily="18" charset="0"/>
              </a:rPr>
              <a:t>realizadas pelos </a:t>
            </a:r>
            <a:r>
              <a:rPr lang="pt-BR" sz="2400" b="0" dirty="0">
                <a:latin typeface="Bookman Old Style" pitchFamily="18" charset="0"/>
              </a:rPr>
              <a:t>Estados</a:t>
            </a:r>
            <a:r>
              <a:rPr lang="pt-BR" sz="2400" b="0" dirty="0" smtClean="0">
                <a:latin typeface="Bookman Old Style" pitchFamily="18" charset="0"/>
              </a:rPr>
              <a:t>, pelo </a:t>
            </a:r>
            <a:r>
              <a:rPr lang="pt-BR" sz="2400" b="0" dirty="0">
                <a:latin typeface="Bookman Old Style" pitchFamily="18" charset="0"/>
              </a:rPr>
              <a:t>Distrito Federal e pelos Municípios com a utilização de recursos de transferências voluntárias da União - </a:t>
            </a:r>
            <a:r>
              <a:rPr lang="pt-BR" sz="2400" u="sng" dirty="0">
                <a:latin typeface="Bookman Old Style" pitchFamily="18" charset="0"/>
              </a:rPr>
              <a:t>a exemplo de convênios,</a:t>
            </a:r>
            <a:r>
              <a:rPr lang="pt-BR" sz="2400" b="0" dirty="0">
                <a:latin typeface="Bookman Old Style" pitchFamily="18" charset="0"/>
              </a:rPr>
              <a:t> contratos de repasse ou transferências - </a:t>
            </a:r>
            <a:r>
              <a:rPr lang="pt-BR" sz="2400" u="sng" dirty="0">
                <a:latin typeface="Bookman Old Style" pitchFamily="18" charset="0"/>
              </a:rPr>
              <a:t>será obrigatória a utilização do pregão eletrônico ou da dispensa eletrônica,</a:t>
            </a:r>
            <a:r>
              <a:rPr lang="pt-BR" sz="2400" b="0" dirty="0">
                <a:latin typeface="Bookman Old Style" pitchFamily="18" charset="0"/>
              </a:rPr>
              <a:t> exceto nos casos em que a lei ou regulamentação específica discipline forma diversa. O Decreto nº 5.504/2005 foi revogado (art. 1º, § 3º).</a:t>
            </a:r>
          </a:p>
        </p:txBody>
      </p:sp>
    </p:spTree>
    <p:extLst>
      <p:ext uri="{BB962C8B-B14F-4D97-AF65-F5344CB8AC3E}">
        <p14:creationId xmlns:p14="http://schemas.microsoft.com/office/powerpoint/2010/main" val="41644758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princípios</a:t>
            </a:r>
            <a:endParaRPr lang="pt-BR" dirty="0"/>
          </a:p>
        </p:txBody>
      </p:sp>
      <p:sp>
        <p:nvSpPr>
          <p:cNvPr id="3" name="Espaço Reservado para Conteúdo 2"/>
          <p:cNvSpPr>
            <a:spLocks noGrp="1"/>
          </p:cNvSpPr>
          <p:nvPr>
            <p:ph idx="1"/>
          </p:nvPr>
        </p:nvSpPr>
        <p:spPr>
          <a:xfrm>
            <a:off x="822960" y="1100628"/>
            <a:ext cx="7520940" cy="4056564"/>
          </a:xfrm>
        </p:spPr>
        <p:txBody>
          <a:bodyPr>
            <a:noAutofit/>
          </a:bodyPr>
          <a:lstStyle/>
          <a:p>
            <a:r>
              <a:rPr lang="pt-BR" sz="2400" b="0" dirty="0" smtClean="0">
                <a:latin typeface="Bookman Old Style" pitchFamily="18" charset="0"/>
              </a:rPr>
              <a:t>Além daqueles já elencados na Lei das Licitações nº 8.666/93, destacamos os demais princípios do Art. 2º do Dec. 10.024/19:</a:t>
            </a:r>
          </a:p>
          <a:p>
            <a:endParaRPr lang="pt-BR" sz="2400" b="0" dirty="0">
              <a:latin typeface="Bookman Old Style" pitchFamily="18" charset="0"/>
            </a:endParaRPr>
          </a:p>
          <a:p>
            <a:pPr>
              <a:buFont typeface="Wingdings"/>
              <a:buChar char="Ø"/>
            </a:pPr>
            <a:r>
              <a:rPr lang="pt-BR" sz="2400" b="0" dirty="0" smtClean="0">
                <a:latin typeface="Bookman Old Style" pitchFamily="18" charset="0"/>
              </a:rPr>
              <a:t>Da Eficiência;</a:t>
            </a:r>
          </a:p>
          <a:p>
            <a:pPr>
              <a:buFont typeface="Wingdings"/>
              <a:buChar char="Ø"/>
            </a:pPr>
            <a:r>
              <a:rPr lang="pt-BR" sz="2400" b="0" dirty="0" smtClean="0">
                <a:latin typeface="Bookman Old Style" pitchFamily="18" charset="0"/>
              </a:rPr>
              <a:t>Da Razoabilidade;</a:t>
            </a:r>
          </a:p>
          <a:p>
            <a:pPr>
              <a:buFont typeface="Wingdings"/>
              <a:buChar char="Ø"/>
            </a:pPr>
            <a:r>
              <a:rPr lang="pt-BR" sz="2400" b="0" dirty="0" smtClean="0">
                <a:latin typeface="Bookman Old Style" pitchFamily="18" charset="0"/>
              </a:rPr>
              <a:t>Da Competitividades;</a:t>
            </a:r>
          </a:p>
          <a:p>
            <a:pPr>
              <a:buFont typeface="Wingdings"/>
              <a:buChar char="Ø"/>
            </a:pPr>
            <a:r>
              <a:rPr lang="pt-BR" sz="2400" b="0" dirty="0" smtClean="0">
                <a:latin typeface="Bookman Old Style" pitchFamily="18" charset="0"/>
              </a:rPr>
              <a:t>Da Proporcionalidade;</a:t>
            </a:r>
          </a:p>
          <a:p>
            <a:pPr>
              <a:buFont typeface="Wingdings"/>
              <a:buChar char="Ø"/>
            </a:pPr>
            <a:r>
              <a:rPr lang="pt-BR" sz="2400" b="0" dirty="0" smtClean="0">
                <a:latin typeface="Bookman Old Style" pitchFamily="18" charset="0"/>
              </a:rPr>
              <a:t>Do Desenvolvimento Sustentável.</a:t>
            </a:r>
            <a:endParaRPr lang="pt-BR" sz="2400" b="0" dirty="0">
              <a:latin typeface="Bookman Old Style" pitchFamily="18" charset="0"/>
            </a:endParaRPr>
          </a:p>
        </p:txBody>
      </p:sp>
    </p:spTree>
    <p:extLst>
      <p:ext uri="{BB962C8B-B14F-4D97-AF65-F5344CB8AC3E}">
        <p14:creationId xmlns:p14="http://schemas.microsoft.com/office/powerpoint/2010/main" val="2987522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DEFINIÇÕES – ART. 3º</a:t>
            </a:r>
            <a:endParaRPr lang="pt-BR" dirty="0"/>
          </a:p>
        </p:txBody>
      </p:sp>
      <p:sp>
        <p:nvSpPr>
          <p:cNvPr id="3" name="Espaço Reservado para Conteúdo 2"/>
          <p:cNvSpPr>
            <a:spLocks noGrp="1"/>
          </p:cNvSpPr>
          <p:nvPr>
            <p:ph idx="1"/>
          </p:nvPr>
        </p:nvSpPr>
        <p:spPr/>
        <p:txBody>
          <a:bodyPr>
            <a:normAutofit fontScale="92500"/>
          </a:bodyPr>
          <a:lstStyle/>
          <a:p>
            <a:r>
              <a:rPr lang="pt-BR" sz="2400" b="0" dirty="0">
                <a:latin typeface="Bookman Old Style" pitchFamily="18" charset="0"/>
              </a:rPr>
              <a:t>I - </a:t>
            </a:r>
            <a:r>
              <a:rPr lang="pt-BR" sz="2400" dirty="0">
                <a:latin typeface="Bookman Old Style" pitchFamily="18" charset="0"/>
              </a:rPr>
              <a:t>aviso do edital </a:t>
            </a:r>
            <a:r>
              <a:rPr lang="pt-BR" sz="2400" b="0" dirty="0">
                <a:latin typeface="Bookman Old Style" pitchFamily="18" charset="0"/>
              </a:rPr>
              <a:t>- documento que contém</a:t>
            </a:r>
            <a:r>
              <a:rPr lang="pt-BR" sz="2400" b="0" dirty="0" smtClean="0">
                <a:latin typeface="Bookman Old Style" pitchFamily="18" charset="0"/>
              </a:rPr>
              <a:t>:</a:t>
            </a:r>
          </a:p>
          <a:p>
            <a:endParaRPr lang="pt-BR" sz="2400" b="0" dirty="0">
              <a:latin typeface="Bookman Old Style" pitchFamily="18" charset="0"/>
            </a:endParaRPr>
          </a:p>
          <a:p>
            <a:pPr marL="457200" indent="-457200">
              <a:buAutoNum type="alphaLcParenR"/>
            </a:pPr>
            <a:r>
              <a:rPr lang="pt-BR" sz="2400" b="0" dirty="0" smtClean="0">
                <a:latin typeface="Bookman Old Style" pitchFamily="18" charset="0"/>
              </a:rPr>
              <a:t>a </a:t>
            </a:r>
            <a:r>
              <a:rPr lang="pt-BR" sz="2400" b="0" dirty="0">
                <a:latin typeface="Bookman Old Style" pitchFamily="18" charset="0"/>
              </a:rPr>
              <a:t>definição precisa, suficiente e clara do objeto</a:t>
            </a:r>
            <a:r>
              <a:rPr lang="pt-BR" sz="2400" b="0" dirty="0" smtClean="0">
                <a:latin typeface="Bookman Old Style" pitchFamily="18" charset="0"/>
              </a:rPr>
              <a:t>;</a:t>
            </a:r>
          </a:p>
          <a:p>
            <a:endParaRPr lang="pt-BR" sz="2400" b="0" dirty="0" smtClean="0">
              <a:latin typeface="Bookman Old Style" pitchFamily="18" charset="0"/>
            </a:endParaRPr>
          </a:p>
          <a:p>
            <a:r>
              <a:rPr lang="pt-BR" sz="2400" b="0" dirty="0" smtClean="0">
                <a:latin typeface="Bookman Old Style" pitchFamily="18" charset="0"/>
              </a:rPr>
              <a:t>b</a:t>
            </a:r>
            <a:r>
              <a:rPr lang="pt-BR" sz="2400" b="0" dirty="0">
                <a:latin typeface="Bookman Old Style" pitchFamily="18" charset="0"/>
              </a:rPr>
              <a:t>) a indicação dos locais, das datas e dos horários em que poderá ser lido ou obtido o edital; </a:t>
            </a:r>
          </a:p>
          <a:p>
            <a:r>
              <a:rPr lang="pt-BR" sz="2400" b="0" dirty="0">
                <a:latin typeface="Bookman Old Style" pitchFamily="18" charset="0"/>
              </a:rPr>
              <a:t>c) o endereço eletrônico no qual ocorrerá a sessão pública com a data e o horário de sua realização;</a:t>
            </a:r>
          </a:p>
        </p:txBody>
      </p:sp>
    </p:spTree>
    <p:extLst>
      <p:ext uri="{BB962C8B-B14F-4D97-AF65-F5344CB8AC3E}">
        <p14:creationId xmlns:p14="http://schemas.microsoft.com/office/powerpoint/2010/main" val="44764860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II - </a:t>
            </a:r>
            <a:r>
              <a:rPr lang="pt-BR" sz="2400" dirty="0">
                <a:latin typeface="Bookman Old Style" pitchFamily="18" charset="0"/>
              </a:rPr>
              <a:t>bens e serviços comuns </a:t>
            </a:r>
            <a:r>
              <a:rPr lang="pt-BR" sz="2400" b="0" dirty="0">
                <a:latin typeface="Bookman Old Style" pitchFamily="18" charset="0"/>
              </a:rPr>
              <a:t>- bens cujos padrões de desempenho e qualidade possam ser objetivamente definidos pelo edital, por meio de especificações reconhecidas e usuais do mercado;</a:t>
            </a:r>
          </a:p>
          <a:p>
            <a:r>
              <a:rPr lang="pt-BR" sz="2400" b="0" dirty="0">
                <a:latin typeface="Bookman Old Style" pitchFamily="18" charset="0"/>
              </a:rPr>
              <a:t>III - </a:t>
            </a:r>
            <a:r>
              <a:rPr lang="pt-BR" sz="2400" dirty="0">
                <a:latin typeface="Bookman Old Style" pitchFamily="18" charset="0"/>
              </a:rPr>
              <a:t>bens e serviços especiais </a:t>
            </a:r>
            <a:r>
              <a:rPr lang="pt-BR" sz="2400" b="0" dirty="0">
                <a:latin typeface="Bookman Old Style" pitchFamily="18" charset="0"/>
              </a:rPr>
              <a:t>- bens que, por sua alta heterogeneidade ou complexidade técnica, não podem ser considerados bens e serviços comuns, nos termos do inciso II;</a:t>
            </a:r>
          </a:p>
          <a:p>
            <a:endParaRPr lang="pt-BR" sz="2400" b="0" dirty="0">
              <a:latin typeface="Bookman Old Style" pitchFamily="18" charset="0"/>
            </a:endParaRPr>
          </a:p>
        </p:txBody>
      </p:sp>
    </p:spTree>
    <p:extLst>
      <p:ext uri="{BB962C8B-B14F-4D97-AF65-F5344CB8AC3E}">
        <p14:creationId xmlns:p14="http://schemas.microsoft.com/office/powerpoint/2010/main" val="28826376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pPr algn="just"/>
            <a:r>
              <a:rPr lang="pt-BR" sz="2400" b="0" dirty="0">
                <a:latin typeface="Bookman Old Style" pitchFamily="18" charset="0"/>
              </a:rPr>
              <a:t>IV </a:t>
            </a:r>
            <a:r>
              <a:rPr lang="pt-BR" sz="2400" b="0" dirty="0" smtClean="0">
                <a:latin typeface="Bookman Old Style" pitchFamily="18" charset="0"/>
              </a:rPr>
              <a:t>- </a:t>
            </a:r>
            <a:r>
              <a:rPr lang="pt-BR" sz="2400" dirty="0" smtClean="0">
                <a:latin typeface="Bookman Old Style" pitchFamily="18" charset="0"/>
              </a:rPr>
              <a:t>estudo </a:t>
            </a:r>
            <a:r>
              <a:rPr lang="pt-BR" sz="2400" dirty="0">
                <a:latin typeface="Bookman Old Style" pitchFamily="18" charset="0"/>
              </a:rPr>
              <a:t>técnico preliminar </a:t>
            </a:r>
            <a:r>
              <a:rPr lang="pt-BR" sz="2400" b="0" dirty="0">
                <a:latin typeface="Bookman Old Style" pitchFamily="18" charset="0"/>
              </a:rPr>
              <a:t>- documento constitutivo da primeira etapa do planejamento de uma contratação, que caracteriza o interesse público envolvido e a melhor solução ao problema a ser resolvido e que, na hipótese de conclusão pela viabilidade da contratação, fundamenta o termo de referência;</a:t>
            </a:r>
          </a:p>
          <a:p>
            <a:pPr algn="just"/>
            <a:r>
              <a:rPr lang="pt-BR" sz="2400" b="0" dirty="0">
                <a:latin typeface="Bookman Old Style" pitchFamily="18" charset="0"/>
              </a:rPr>
              <a:t>V - </a:t>
            </a:r>
            <a:r>
              <a:rPr lang="pt-BR" sz="2400" dirty="0">
                <a:latin typeface="Bookman Old Style" pitchFamily="18" charset="0"/>
              </a:rPr>
              <a:t>lances intermediários </a:t>
            </a:r>
            <a:r>
              <a:rPr lang="pt-BR" sz="2400" b="0" dirty="0">
                <a:latin typeface="Bookman Old Style" pitchFamily="18" charset="0"/>
              </a:rPr>
              <a:t>- lances iguais ou superiores ao menor já ofertado, porém inferiores ao último lance dado pelo próprio licitante;</a:t>
            </a:r>
          </a:p>
          <a:p>
            <a:pPr algn="just"/>
            <a:endParaRPr lang="pt-BR" sz="2400" b="0" dirty="0">
              <a:latin typeface="Bookman Old Style" pitchFamily="18" charset="0"/>
            </a:endParaRPr>
          </a:p>
        </p:txBody>
      </p:sp>
    </p:spTree>
    <p:extLst>
      <p:ext uri="{BB962C8B-B14F-4D97-AF65-F5344CB8AC3E}">
        <p14:creationId xmlns:p14="http://schemas.microsoft.com/office/powerpoint/2010/main" val="4103183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VI - </a:t>
            </a:r>
            <a:r>
              <a:rPr lang="pt-BR" sz="2400" dirty="0">
                <a:latin typeface="Bookman Old Style" pitchFamily="18" charset="0"/>
              </a:rPr>
              <a:t>obra</a:t>
            </a:r>
            <a:r>
              <a:rPr lang="pt-BR" sz="2400" b="0" dirty="0">
                <a:latin typeface="Bookman Old Style" pitchFamily="18" charset="0"/>
              </a:rPr>
              <a:t> - construção, reforma, fabricação, recuperação ou ampliação de bem imóvel, realizada por execução direta ou indireta</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VII - </a:t>
            </a:r>
            <a:r>
              <a:rPr lang="pt-BR" sz="2400" dirty="0">
                <a:latin typeface="Bookman Old Style" pitchFamily="18" charset="0"/>
              </a:rPr>
              <a:t>serviço</a:t>
            </a:r>
            <a:r>
              <a:rPr lang="pt-BR" sz="2400" b="0" dirty="0">
                <a:latin typeface="Bookman Old Style" pitchFamily="18" charset="0"/>
              </a:rPr>
              <a:t> - atividade ou conjunto de atividades destinadas a obter determinada utilidade, intelectual ou material, de interesse da administração pública;</a:t>
            </a:r>
          </a:p>
          <a:p>
            <a:endParaRPr lang="pt-BR" sz="2400" b="0" dirty="0">
              <a:latin typeface="Bookman Old Style" pitchFamily="18" charset="0"/>
            </a:endParaRPr>
          </a:p>
        </p:txBody>
      </p:sp>
    </p:spTree>
    <p:extLst>
      <p:ext uri="{BB962C8B-B14F-4D97-AF65-F5344CB8AC3E}">
        <p14:creationId xmlns:p14="http://schemas.microsoft.com/office/powerpoint/2010/main" val="87628879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pPr algn="just"/>
            <a:r>
              <a:rPr lang="pt-BR" sz="2400" b="0" dirty="0">
                <a:latin typeface="Bookman Old Style" pitchFamily="18" charset="0"/>
              </a:rPr>
              <a:t>VIII - </a:t>
            </a:r>
            <a:r>
              <a:rPr lang="pt-BR" sz="2400" dirty="0">
                <a:latin typeface="Bookman Old Style" pitchFamily="18" charset="0"/>
              </a:rPr>
              <a:t>serviço comum de engenharia</a:t>
            </a:r>
            <a:r>
              <a:rPr lang="pt-BR" sz="2400" b="0" dirty="0">
                <a:latin typeface="Bookman Old Style" pitchFamily="18" charset="0"/>
              </a:rPr>
              <a:t> - atividade ou conjunto de </a:t>
            </a:r>
            <a:r>
              <a:rPr lang="pt-BR" sz="2400" b="0" u="sng" dirty="0">
                <a:latin typeface="Bookman Old Style" pitchFamily="18" charset="0"/>
              </a:rPr>
              <a:t>atividades que necessitam da participação e do acompanhamento de profissional engenheiro habilitado</a:t>
            </a:r>
            <a:r>
              <a:rPr lang="pt-BR" sz="2400" b="0" dirty="0">
                <a:latin typeface="Bookman Old Style" pitchFamily="18" charset="0"/>
              </a:rPr>
              <a:t>, nos termos do disposto na Lei nº 5.194, de 24 de dezembro de </a:t>
            </a:r>
            <a:r>
              <a:rPr lang="pt-BR" sz="2400" b="0" dirty="0" smtClean="0">
                <a:latin typeface="Bookman Old Style" pitchFamily="18" charset="0"/>
              </a:rPr>
              <a:t>1966 </a:t>
            </a:r>
            <a:r>
              <a:rPr lang="pt-BR" sz="1900" dirty="0" smtClean="0">
                <a:solidFill>
                  <a:srgbClr val="FF0000"/>
                </a:solidFill>
                <a:latin typeface="Bookman Old Style" pitchFamily="18" charset="0"/>
              </a:rPr>
              <a:t>(</a:t>
            </a:r>
            <a:r>
              <a:rPr lang="pt-BR" sz="1900" dirty="0">
                <a:solidFill>
                  <a:srgbClr val="FF0000"/>
                </a:solidFill>
              </a:rPr>
              <a:t>Regula o exercício das profissões de Engenheiro, Arquiteto e Engenheiro-Agrônomo, e dá outras </a:t>
            </a:r>
            <a:r>
              <a:rPr lang="pt-BR" sz="1900" dirty="0" smtClean="0">
                <a:solidFill>
                  <a:srgbClr val="FF0000"/>
                </a:solidFill>
              </a:rPr>
              <a:t>providências)</a:t>
            </a:r>
            <a:r>
              <a:rPr lang="pt-BR" sz="1900" dirty="0" smtClean="0">
                <a:solidFill>
                  <a:srgbClr val="FF0000"/>
                </a:solidFill>
                <a:latin typeface="Bookman Old Style" pitchFamily="18" charset="0"/>
              </a:rPr>
              <a:t>, </a:t>
            </a:r>
            <a:r>
              <a:rPr lang="pt-BR" sz="2400" b="0" dirty="0">
                <a:latin typeface="Bookman Old Style" pitchFamily="18" charset="0"/>
              </a:rPr>
              <a:t>e cujos padrões de desempenho e qualidade possam ser objetivamente definidos pela administração pública, mediante especificações usuais de mercado;</a:t>
            </a:r>
          </a:p>
        </p:txBody>
      </p:sp>
    </p:spTree>
    <p:extLst>
      <p:ext uri="{BB962C8B-B14F-4D97-AF65-F5344CB8AC3E}">
        <p14:creationId xmlns:p14="http://schemas.microsoft.com/office/powerpoint/2010/main" val="120111444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u="sng" dirty="0"/>
              <a:t>Documentação para Habilitação:</a:t>
            </a:r>
            <a:r>
              <a:rPr lang="pt-BR" dirty="0"/>
              <a:t/>
            </a:r>
            <a:br>
              <a:rPr lang="pt-BR" dirty="0"/>
            </a:br>
            <a:endParaRPr lang="pt-BR" dirty="0">
              <a:latin typeface="Bookman Old Style" pitchFamily="18" charset="0"/>
            </a:endParaRPr>
          </a:p>
        </p:txBody>
      </p:sp>
      <p:sp>
        <p:nvSpPr>
          <p:cNvPr id="3" name="Espaço Reservado para Conteúdo 2"/>
          <p:cNvSpPr>
            <a:spLocks noGrp="1"/>
          </p:cNvSpPr>
          <p:nvPr>
            <p:ph idx="1"/>
          </p:nvPr>
        </p:nvSpPr>
        <p:spPr/>
        <p:txBody>
          <a:bodyPr/>
          <a:lstStyle/>
          <a:p>
            <a:pPr lvl="0"/>
            <a:r>
              <a:rPr lang="pt-BR" sz="2400" b="0" dirty="0">
                <a:latin typeface="Bookman Old Style" pitchFamily="18" charset="0"/>
              </a:rPr>
              <a:t>Contrato Social;</a:t>
            </a:r>
          </a:p>
          <a:p>
            <a:pPr lvl="0"/>
            <a:r>
              <a:rPr lang="pt-BR" sz="2400" b="0" dirty="0">
                <a:latin typeface="Bookman Old Style" pitchFamily="18" charset="0"/>
              </a:rPr>
              <a:t>Regularidade Fiscal – </a:t>
            </a:r>
            <a:r>
              <a:rPr lang="pt-BR" sz="2400" b="0" dirty="0" err="1">
                <a:latin typeface="Bookman Old Style" pitchFamily="18" charset="0"/>
              </a:rPr>
              <a:t>CNDs</a:t>
            </a:r>
            <a:r>
              <a:rPr lang="pt-BR" sz="2400" b="0" dirty="0">
                <a:latin typeface="Bookman Old Style" pitchFamily="18" charset="0"/>
              </a:rPr>
              <a:t> Federal, Estadual, Municipal, FGTS;</a:t>
            </a:r>
          </a:p>
          <a:p>
            <a:pPr lvl="0"/>
            <a:r>
              <a:rPr lang="pt-BR" sz="2400" b="0" dirty="0">
                <a:latin typeface="Bookman Old Style" pitchFamily="18" charset="0"/>
              </a:rPr>
              <a:t>CNDT – Débitos Trabalhistas;</a:t>
            </a:r>
          </a:p>
          <a:p>
            <a:pPr lvl="0"/>
            <a:r>
              <a:rPr lang="pt-BR" sz="2400" b="0" dirty="0">
                <a:latin typeface="Bookman Old Style" pitchFamily="18" charset="0"/>
              </a:rPr>
              <a:t>Falência e </a:t>
            </a:r>
            <a:r>
              <a:rPr lang="pt-BR" sz="2400" b="0" dirty="0" smtClean="0">
                <a:latin typeface="Bookman Old Style" pitchFamily="18" charset="0"/>
              </a:rPr>
              <a:t>Recuperação Judicial;</a:t>
            </a:r>
            <a:endParaRPr lang="pt-BR" sz="2400" b="0" dirty="0">
              <a:latin typeface="Bookman Old Style" pitchFamily="18" charset="0"/>
            </a:endParaRPr>
          </a:p>
          <a:p>
            <a:pPr lvl="0"/>
            <a:r>
              <a:rPr lang="pt-BR" sz="2400" b="0" dirty="0">
                <a:latin typeface="Bookman Old Style" pitchFamily="18" charset="0"/>
              </a:rPr>
              <a:t>Balanço Patrimonial; </a:t>
            </a:r>
          </a:p>
          <a:p>
            <a:pPr lvl="0"/>
            <a:r>
              <a:rPr lang="pt-BR" sz="2400" b="0" dirty="0">
                <a:latin typeface="Bookman Old Style" pitchFamily="18" charset="0"/>
              </a:rPr>
              <a:t>Prova de inscrição no Cadastro Geral de Contribuintes (CNPJ</a:t>
            </a:r>
            <a:r>
              <a:rPr lang="pt-BR" sz="2400" b="0" dirty="0" smtClean="0">
                <a:latin typeface="Bookman Old Style" pitchFamily="18" charset="0"/>
              </a:rPr>
              <a:t>);</a:t>
            </a:r>
          </a:p>
          <a:p>
            <a:pPr lvl="0"/>
            <a:endParaRPr lang="pt-BR" sz="2000" dirty="0"/>
          </a:p>
          <a:p>
            <a:endParaRPr lang="pt-BR" dirty="0">
              <a:latin typeface="Bookman Old Style" pitchFamily="18" charset="0"/>
            </a:endParaRPr>
          </a:p>
        </p:txBody>
      </p:sp>
    </p:spTree>
    <p:extLst>
      <p:ext uri="{BB962C8B-B14F-4D97-AF65-F5344CB8AC3E}">
        <p14:creationId xmlns:p14="http://schemas.microsoft.com/office/powerpoint/2010/main" val="278263154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b="0" dirty="0">
                <a:latin typeface="Bookman Old Style" pitchFamily="18" charset="0"/>
              </a:rPr>
              <a:t>IX - </a:t>
            </a:r>
            <a:r>
              <a:rPr lang="pt-BR" sz="2000" dirty="0">
                <a:latin typeface="Bookman Old Style" pitchFamily="18" charset="0"/>
              </a:rPr>
              <a:t>Sistema de Cadastramento Unificado de Fornecedores - </a:t>
            </a:r>
            <a:r>
              <a:rPr lang="pt-BR" sz="2000" dirty="0" smtClean="0">
                <a:latin typeface="Bookman Old Style" pitchFamily="18" charset="0"/>
              </a:rPr>
              <a:t>SICAF </a:t>
            </a:r>
            <a:r>
              <a:rPr lang="pt-BR" sz="2000" b="0" dirty="0">
                <a:latin typeface="Bookman Old Style" pitchFamily="18" charset="0"/>
              </a:rPr>
              <a:t>- ferramenta informatizada, integrante da plataforma do Sistema Integrado de Administração de Serviços Gerais - </a:t>
            </a:r>
            <a:r>
              <a:rPr lang="pt-BR" sz="2000" b="0" dirty="0" smtClean="0">
                <a:latin typeface="Bookman Old Style" pitchFamily="18" charset="0"/>
              </a:rPr>
              <a:t>SIASG, </a:t>
            </a:r>
            <a:r>
              <a:rPr lang="pt-BR" sz="2000" b="0" dirty="0">
                <a:latin typeface="Bookman Old Style" pitchFamily="18" charset="0"/>
              </a:rPr>
              <a:t>disponibilizada pelo Ministério da Economia, para cadastramento dos órgãos e das entidades da administração pública, das empresas públicas e dos participantes de procedimentos de licitação, dispensa ou inexigibilidade promovidos pelos órgãos e pelas entidades integrantes do Sistema de Serviços Gerais - </a:t>
            </a:r>
            <a:r>
              <a:rPr lang="pt-BR" sz="2000" b="0" dirty="0" smtClean="0">
                <a:latin typeface="Bookman Old Style" pitchFamily="18" charset="0"/>
              </a:rPr>
              <a:t>SISG;</a:t>
            </a:r>
            <a:endParaRPr lang="pt-BR" sz="2000" b="0" dirty="0">
              <a:latin typeface="Bookman Old Style" pitchFamily="18" charset="0"/>
            </a:endParaRPr>
          </a:p>
        </p:txBody>
      </p:sp>
    </p:spTree>
    <p:extLst>
      <p:ext uri="{BB962C8B-B14F-4D97-AF65-F5344CB8AC3E}">
        <p14:creationId xmlns:p14="http://schemas.microsoft.com/office/powerpoint/2010/main" val="2821979711"/>
      </p:ext>
    </p:extLst>
  </p:cSld>
  <p:clrMapOvr>
    <a:masterClrMapping/>
  </p:clrMapOvr>
  <p:transition spd="slow">
    <p:pull/>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X - </a:t>
            </a:r>
            <a:r>
              <a:rPr lang="pt-BR" sz="2400" dirty="0">
                <a:latin typeface="Bookman Old Style" pitchFamily="18" charset="0"/>
              </a:rPr>
              <a:t>sistema de dispensa eletrônica </a:t>
            </a:r>
            <a:r>
              <a:rPr lang="pt-BR" sz="2400" b="0" dirty="0">
                <a:latin typeface="Bookman Old Style" pitchFamily="18" charset="0"/>
              </a:rPr>
              <a:t>- ferramenta informatizada, integrante da plataforma do </a:t>
            </a:r>
            <a:r>
              <a:rPr lang="pt-BR" sz="2400" b="0" dirty="0" smtClean="0">
                <a:latin typeface="Bookman Old Style" pitchFamily="18" charset="0"/>
              </a:rPr>
              <a:t>SIASG, </a:t>
            </a:r>
            <a:r>
              <a:rPr lang="pt-BR" sz="2400" b="0" dirty="0">
                <a:latin typeface="Bookman Old Style" pitchFamily="18" charset="0"/>
              </a:rPr>
              <a:t>disponibilizada pelo Ministério da Economia, para a realização dos processos de contratação direta de bens e serviços comuns, incluídos os serviços comuns de engenharia; </a:t>
            </a:r>
          </a:p>
        </p:txBody>
      </p:sp>
    </p:spTree>
    <p:extLst>
      <p:ext uri="{BB962C8B-B14F-4D97-AF65-F5344CB8AC3E}">
        <p14:creationId xmlns:p14="http://schemas.microsoft.com/office/powerpoint/2010/main" val="903717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Termo de referencia</a:t>
            </a:r>
            <a:endParaRPr lang="pt-BR" dirty="0"/>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XI - </a:t>
            </a:r>
            <a:r>
              <a:rPr lang="pt-BR" sz="2400" dirty="0">
                <a:latin typeface="Bookman Old Style" pitchFamily="18" charset="0"/>
              </a:rPr>
              <a:t>termo de referência </a:t>
            </a:r>
            <a:r>
              <a:rPr lang="pt-BR" sz="2400" b="0" dirty="0">
                <a:latin typeface="Bookman Old Style" pitchFamily="18" charset="0"/>
              </a:rPr>
              <a:t>- documento elaborado com base nos estudos técnicos preliminares, que deverá conter:</a:t>
            </a:r>
          </a:p>
          <a:p>
            <a:r>
              <a:rPr lang="pt-BR" sz="2400" b="0" dirty="0">
                <a:latin typeface="Bookman Old Style" pitchFamily="18" charset="0"/>
              </a:rPr>
              <a:t>a) os elementos que embasam a </a:t>
            </a:r>
            <a:r>
              <a:rPr lang="pt-BR" sz="2400" dirty="0">
                <a:latin typeface="Bookman Old Style" pitchFamily="18" charset="0"/>
              </a:rPr>
              <a:t>avaliação do custo pela administração pública</a:t>
            </a:r>
            <a:r>
              <a:rPr lang="pt-BR" sz="2400" b="0" dirty="0">
                <a:latin typeface="Bookman Old Style" pitchFamily="18" charset="0"/>
              </a:rPr>
              <a:t>, a partir dos padrões de desempenho e qualidade estabelecidos e das condições de entrega do objeto, com as seguintes informações:</a:t>
            </a:r>
          </a:p>
          <a:p>
            <a:endParaRPr lang="pt-BR" sz="2400" b="0" dirty="0">
              <a:latin typeface="Bookman Old Style" pitchFamily="18" charset="0"/>
            </a:endParaRPr>
          </a:p>
        </p:txBody>
      </p:sp>
    </p:spTree>
    <p:extLst>
      <p:ext uri="{BB962C8B-B14F-4D97-AF65-F5344CB8AC3E}">
        <p14:creationId xmlns:p14="http://schemas.microsoft.com/office/powerpoint/2010/main" val="11577523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Termo de referencia</a:t>
            </a:r>
            <a:endParaRPr lang="pt-BR" dirty="0"/>
          </a:p>
        </p:txBody>
      </p:sp>
      <p:sp>
        <p:nvSpPr>
          <p:cNvPr id="3" name="Espaço Reservado para Conteúdo 2"/>
          <p:cNvSpPr>
            <a:spLocks noGrp="1"/>
          </p:cNvSpPr>
          <p:nvPr>
            <p:ph idx="1"/>
          </p:nvPr>
        </p:nvSpPr>
        <p:spPr/>
        <p:txBody>
          <a:bodyPr>
            <a:normAutofit fontScale="92500"/>
          </a:bodyPr>
          <a:lstStyle/>
          <a:p>
            <a:r>
              <a:rPr lang="pt-BR" sz="2400" b="0" dirty="0">
                <a:latin typeface="Bookman Old Style" pitchFamily="18" charset="0"/>
              </a:rPr>
              <a:t>1. </a:t>
            </a:r>
            <a:r>
              <a:rPr lang="pt-BR" sz="2400" dirty="0">
                <a:latin typeface="Bookman Old Style" pitchFamily="18" charset="0"/>
              </a:rPr>
              <a:t>a definição do objeto</a:t>
            </a:r>
            <a:r>
              <a:rPr lang="pt-BR" sz="2400" b="0" dirty="0">
                <a:latin typeface="Bookman Old Style" pitchFamily="18" charset="0"/>
              </a:rPr>
              <a:t> contratual e dos métodos para a sua execução, vedadas especificações excessivas, irrelevantes ou desnecessárias, que limitem ou frustrem a competição ou a realização do certame;</a:t>
            </a:r>
          </a:p>
          <a:p>
            <a:r>
              <a:rPr lang="pt-BR" sz="2400" b="0" dirty="0">
                <a:latin typeface="Bookman Old Style" pitchFamily="18" charset="0"/>
              </a:rPr>
              <a:t>2. </a:t>
            </a:r>
            <a:r>
              <a:rPr lang="pt-BR" sz="2400" dirty="0">
                <a:latin typeface="Bookman Old Style" pitchFamily="18" charset="0"/>
              </a:rPr>
              <a:t>o valor estimado </a:t>
            </a:r>
            <a:r>
              <a:rPr lang="pt-BR" sz="2400" b="0" dirty="0">
                <a:latin typeface="Bookman Old Style" pitchFamily="18" charset="0"/>
              </a:rPr>
              <a:t>do objeto da licitação demonstrado em planilhas, de acordo com o preço de mercado; e</a:t>
            </a:r>
          </a:p>
          <a:p>
            <a:r>
              <a:rPr lang="pt-BR" sz="2400" b="0" dirty="0">
                <a:latin typeface="Bookman Old Style" pitchFamily="18" charset="0"/>
              </a:rPr>
              <a:t>3. o </a:t>
            </a:r>
            <a:r>
              <a:rPr lang="pt-BR" sz="2400" dirty="0">
                <a:latin typeface="Bookman Old Style" pitchFamily="18" charset="0"/>
              </a:rPr>
              <a:t>cronograma físico-financeiro</a:t>
            </a:r>
            <a:r>
              <a:rPr lang="pt-BR" sz="2400" b="0" dirty="0">
                <a:latin typeface="Bookman Old Style" pitchFamily="18" charset="0"/>
              </a:rPr>
              <a:t>, se necessário;</a:t>
            </a:r>
          </a:p>
        </p:txBody>
      </p:sp>
    </p:spTree>
    <p:extLst>
      <p:ext uri="{BB962C8B-B14F-4D97-AF65-F5344CB8AC3E}">
        <p14:creationId xmlns:p14="http://schemas.microsoft.com/office/powerpoint/2010/main" val="39150586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Termo referencia</a:t>
            </a:r>
            <a:endParaRPr lang="pt-BR" dirty="0"/>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b) o critério de aceitação do objeto</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c) os deveres do contratado e do contratante</a:t>
            </a:r>
            <a:r>
              <a:rPr lang="pt-BR" sz="2400" b="0" dirty="0" smtClean="0">
                <a:latin typeface="Bookman Old Style" pitchFamily="18" charset="0"/>
              </a:rPr>
              <a:t>;</a:t>
            </a:r>
          </a:p>
          <a:p>
            <a:endParaRPr lang="pt-BR" sz="2400" b="0" dirty="0">
              <a:latin typeface="Bookman Old Style" pitchFamily="18" charset="0"/>
            </a:endParaRPr>
          </a:p>
          <a:p>
            <a:r>
              <a:rPr lang="pt-BR" sz="2400" b="0" dirty="0">
                <a:latin typeface="Bookman Old Style" pitchFamily="18" charset="0"/>
              </a:rPr>
              <a:t>d) a relação dos documentos essenciais à verificação da qualificação técnica e econômico-financeira, se necessária;</a:t>
            </a:r>
          </a:p>
          <a:p>
            <a:endParaRPr lang="pt-BR" sz="2400" b="0" dirty="0">
              <a:latin typeface="Bookman Old Style" pitchFamily="18" charset="0"/>
            </a:endParaRPr>
          </a:p>
        </p:txBody>
      </p:sp>
    </p:spTree>
    <p:extLst>
      <p:ext uri="{BB962C8B-B14F-4D97-AF65-F5344CB8AC3E}">
        <p14:creationId xmlns:p14="http://schemas.microsoft.com/office/powerpoint/2010/main" val="105090793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Termo referencia</a:t>
            </a:r>
            <a:endParaRPr lang="pt-BR" dirty="0"/>
          </a:p>
        </p:txBody>
      </p:sp>
      <p:sp>
        <p:nvSpPr>
          <p:cNvPr id="3" name="Espaço Reservado para Conteúdo 2"/>
          <p:cNvSpPr>
            <a:spLocks noGrp="1"/>
          </p:cNvSpPr>
          <p:nvPr>
            <p:ph idx="1"/>
          </p:nvPr>
        </p:nvSpPr>
        <p:spPr/>
        <p:txBody>
          <a:bodyPr>
            <a:normAutofit/>
          </a:bodyPr>
          <a:lstStyle/>
          <a:p>
            <a:r>
              <a:rPr lang="pt-BR" sz="2400" b="0" dirty="0">
                <a:latin typeface="Bookman Old Style" pitchFamily="18" charset="0"/>
              </a:rPr>
              <a:t>e) os procedimentos de </a:t>
            </a:r>
            <a:r>
              <a:rPr lang="pt-BR" sz="2400" dirty="0">
                <a:latin typeface="Bookman Old Style" pitchFamily="18" charset="0"/>
              </a:rPr>
              <a:t>fiscalização e gerenciamento </a:t>
            </a:r>
            <a:r>
              <a:rPr lang="pt-BR" sz="2400" b="0" dirty="0">
                <a:latin typeface="Bookman Old Style" pitchFamily="18" charset="0"/>
              </a:rPr>
              <a:t>do contrato ou da ata de registro de preços;</a:t>
            </a:r>
          </a:p>
          <a:p>
            <a:r>
              <a:rPr lang="pt-BR" sz="2400" b="0" dirty="0">
                <a:latin typeface="Bookman Old Style" pitchFamily="18" charset="0"/>
              </a:rPr>
              <a:t>f) o prazo para execução do contrato; e</a:t>
            </a:r>
          </a:p>
          <a:p>
            <a:r>
              <a:rPr lang="pt-BR" sz="2400" b="0" dirty="0">
                <a:latin typeface="Bookman Old Style" pitchFamily="18" charset="0"/>
              </a:rPr>
              <a:t>g) as </a:t>
            </a:r>
            <a:r>
              <a:rPr lang="pt-BR" sz="2400" dirty="0">
                <a:latin typeface="Bookman Old Style" pitchFamily="18" charset="0"/>
              </a:rPr>
              <a:t>sanções </a:t>
            </a:r>
            <a:r>
              <a:rPr lang="pt-BR" sz="2400" b="0" dirty="0">
                <a:latin typeface="Bookman Old Style" pitchFamily="18" charset="0"/>
              </a:rPr>
              <a:t>previstas de forma objetiva, suficiente e clara.</a:t>
            </a:r>
          </a:p>
          <a:p>
            <a:endParaRPr lang="pt-BR" sz="2400" b="0" dirty="0">
              <a:latin typeface="Bookman Old Style" pitchFamily="18" charset="0"/>
            </a:endParaRPr>
          </a:p>
        </p:txBody>
      </p:sp>
    </p:spTree>
    <p:extLst>
      <p:ext uri="{BB962C8B-B14F-4D97-AF65-F5344CB8AC3E}">
        <p14:creationId xmlns:p14="http://schemas.microsoft.com/office/powerpoint/2010/main" val="35160777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000" b="0" dirty="0">
                <a:latin typeface="Bookman Old Style" pitchFamily="18" charset="0"/>
              </a:rPr>
              <a:t>§ 1º  A classificação de bens e serviços como comuns depende de exame predominantemente fático e de natureza técnica.</a:t>
            </a:r>
          </a:p>
          <a:p>
            <a:endParaRPr lang="pt-BR" sz="2000" b="0" dirty="0">
              <a:latin typeface="Bookman Old Style" pitchFamily="18" charset="0"/>
            </a:endParaRPr>
          </a:p>
          <a:p>
            <a:r>
              <a:rPr lang="pt-BR" sz="2000" b="0" dirty="0">
                <a:latin typeface="Bookman Old Style" pitchFamily="18" charset="0"/>
              </a:rPr>
              <a:t>§ 2º  Os bens e serviços que envolverem o desenvolvimento de soluções específicas de natureza intelectual, científica e técnica, caso possam ser definidos nos termos do disposto no inciso II do caput, serão licitados por pregão, na forma eletrônica.</a:t>
            </a:r>
          </a:p>
          <a:p>
            <a:endParaRPr lang="pt-BR" sz="2000" b="0" dirty="0">
              <a:latin typeface="Bookman Old Style" pitchFamily="18" charset="0"/>
            </a:endParaRPr>
          </a:p>
          <a:p>
            <a:endParaRPr lang="pt-BR" sz="2000" b="0" dirty="0">
              <a:latin typeface="Bookman Old Style" pitchFamily="18" charset="0"/>
            </a:endParaRPr>
          </a:p>
        </p:txBody>
      </p:sp>
    </p:spTree>
    <p:extLst>
      <p:ext uri="{BB962C8B-B14F-4D97-AF65-F5344CB8AC3E}">
        <p14:creationId xmlns:p14="http://schemas.microsoft.com/office/powerpoint/2010/main" val="9574988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Vedações</a:t>
            </a:r>
            <a:endParaRPr lang="pt-BR" dirty="0"/>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Art. 4º  O pregão, na forma eletrônica, não se aplica a:</a:t>
            </a:r>
          </a:p>
          <a:p>
            <a:r>
              <a:rPr lang="pt-BR" sz="2400" b="0" dirty="0" smtClean="0">
                <a:latin typeface="Bookman Old Style" pitchFamily="18" charset="0"/>
              </a:rPr>
              <a:t>I </a:t>
            </a:r>
            <a:r>
              <a:rPr lang="pt-BR" sz="2400" b="0" dirty="0">
                <a:latin typeface="Bookman Old Style" pitchFamily="18" charset="0"/>
              </a:rPr>
              <a:t>- contratações de obras;</a:t>
            </a:r>
          </a:p>
          <a:p>
            <a:r>
              <a:rPr lang="pt-BR" sz="2400" b="0" dirty="0" smtClean="0">
                <a:latin typeface="Bookman Old Style" pitchFamily="18" charset="0"/>
              </a:rPr>
              <a:t>II </a:t>
            </a:r>
            <a:r>
              <a:rPr lang="pt-BR" sz="2400" b="0" dirty="0">
                <a:latin typeface="Bookman Old Style" pitchFamily="18" charset="0"/>
              </a:rPr>
              <a:t>- locações imobiliárias e alienações; e</a:t>
            </a:r>
          </a:p>
          <a:p>
            <a:r>
              <a:rPr lang="pt-BR" sz="2400" b="0" dirty="0" smtClean="0">
                <a:latin typeface="Bookman Old Style" pitchFamily="18" charset="0"/>
              </a:rPr>
              <a:t>III </a:t>
            </a:r>
            <a:r>
              <a:rPr lang="pt-BR" sz="2400" b="0" dirty="0">
                <a:latin typeface="Bookman Old Style" pitchFamily="18" charset="0"/>
              </a:rPr>
              <a:t>- bens e serviços especiais, incluídos os serviços de engenharia enquadrados no disposto no inciso III do caput do art. 3º. </a:t>
            </a:r>
            <a:endParaRPr lang="pt-BR" sz="2400" b="0" dirty="0" smtClean="0">
              <a:latin typeface="Bookman Old Style" pitchFamily="18" charset="0"/>
            </a:endParaRPr>
          </a:p>
          <a:p>
            <a:r>
              <a:rPr lang="pt-BR" b="0" dirty="0" smtClean="0">
                <a:latin typeface="Bookman Old Style" pitchFamily="18" charset="0"/>
              </a:rPr>
              <a:t>(Art. 3º - III </a:t>
            </a:r>
            <a:r>
              <a:rPr lang="pt-BR" b="0" dirty="0">
                <a:latin typeface="Bookman Old Style" pitchFamily="18" charset="0"/>
              </a:rPr>
              <a:t>- bens e serviços especiais - bens que, por sua alta heterogeneidade ou complexidade técnica, não podem ser considerados bens e serviços </a:t>
            </a:r>
            <a:r>
              <a:rPr lang="pt-BR" b="0" dirty="0" smtClean="0">
                <a:latin typeface="Bookman Old Style" pitchFamily="18" charset="0"/>
              </a:rPr>
              <a:t>comuns</a:t>
            </a:r>
            <a:r>
              <a:rPr lang="pt-BR" b="0" dirty="0">
                <a:latin typeface="Bookman Old Style" pitchFamily="18" charset="0"/>
              </a:rPr>
              <a:t>)</a:t>
            </a:r>
          </a:p>
        </p:txBody>
      </p:sp>
    </p:spTree>
    <p:extLst>
      <p:ext uri="{BB962C8B-B14F-4D97-AF65-F5344CB8AC3E}">
        <p14:creationId xmlns:p14="http://schemas.microsoft.com/office/powerpoint/2010/main" val="35862562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a:r>
            <a:br>
              <a:rPr lang="pt-BR" dirty="0" smtClean="0"/>
            </a:br>
            <a:r>
              <a:rPr lang="pt-BR" dirty="0" smtClean="0"/>
              <a:t>DOS PROCEDIMENTOS  -</a:t>
            </a:r>
            <a:br>
              <a:rPr lang="pt-BR" dirty="0" smtClean="0"/>
            </a:br>
            <a:endParaRPr lang="pt-BR" dirty="0"/>
          </a:p>
        </p:txBody>
      </p:sp>
      <p:sp>
        <p:nvSpPr>
          <p:cNvPr id="3" name="Espaço Reservado para Conteúdo 2"/>
          <p:cNvSpPr>
            <a:spLocks noGrp="1"/>
          </p:cNvSpPr>
          <p:nvPr>
            <p:ph idx="1"/>
          </p:nvPr>
        </p:nvSpPr>
        <p:spPr/>
        <p:txBody>
          <a:bodyPr>
            <a:normAutofit/>
          </a:bodyPr>
          <a:lstStyle/>
          <a:p>
            <a:r>
              <a:rPr lang="pt-BR" sz="2000" dirty="0" smtClean="0"/>
              <a:t>Forma </a:t>
            </a:r>
            <a:r>
              <a:rPr lang="pt-BR" sz="2000" dirty="0"/>
              <a:t>de </a:t>
            </a:r>
            <a:r>
              <a:rPr lang="pt-BR" sz="2000" dirty="0" smtClean="0"/>
              <a:t>realização</a:t>
            </a:r>
          </a:p>
          <a:p>
            <a:endParaRPr lang="pt-BR" sz="2000" b="0" dirty="0"/>
          </a:p>
          <a:p>
            <a:r>
              <a:rPr lang="pt-BR" sz="2400" b="0" dirty="0"/>
              <a:t>Art. 5º  O pregão, na forma eletrônica, será realizado quando a disputa pelo fornecimento de bens ou pela contratação de serviços comuns ocorrer à distância e em sessão pública, por meio do Sistema de Compras do Governo federal, disponível no endereço eletrônico www.comprasgovernamentais.gov.br.</a:t>
            </a:r>
            <a:endParaRPr lang="pt-BR" sz="2400" b="0" dirty="0">
              <a:latin typeface="Bookman Old Style" pitchFamily="18" charset="0"/>
            </a:endParaRPr>
          </a:p>
          <a:p>
            <a:endParaRPr lang="pt-BR" sz="2000" b="0" dirty="0">
              <a:latin typeface="Bookman Old Style" pitchFamily="18" charset="0"/>
            </a:endParaRPr>
          </a:p>
        </p:txBody>
      </p:sp>
    </p:spTree>
    <p:extLst>
      <p:ext uri="{BB962C8B-B14F-4D97-AF65-F5344CB8AC3E}">
        <p14:creationId xmlns:p14="http://schemas.microsoft.com/office/powerpoint/2010/main" val="144920861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r>
              <a:rPr lang="pt-BR" sz="2000" b="0" dirty="0">
                <a:latin typeface="Bookman Old Style" pitchFamily="18" charset="0"/>
              </a:rPr>
              <a:t>§ 1º  O sistema de que trata o caput será dotado de recursos de criptografia e de autenticação que garantam as condições de segurança nas etapas do certame.</a:t>
            </a:r>
          </a:p>
          <a:p>
            <a:endParaRPr lang="pt-BR" sz="2000" b="0" dirty="0">
              <a:latin typeface="Bookman Old Style" pitchFamily="18" charset="0"/>
            </a:endParaRPr>
          </a:p>
          <a:p>
            <a:r>
              <a:rPr lang="pt-BR" sz="2000" b="0" dirty="0">
                <a:latin typeface="Bookman Old Style" pitchFamily="18" charset="0"/>
              </a:rPr>
              <a:t>§ 2º  Na hipótese de que trata o § 3º do art. 1º, além do disposto no caput, poderão ser utilizados sistemas próprios ou outros sistemas disponíveis no mercado, desde que estejam integrados à plataforma de operacionalização das modalidades de transferências voluntárias.</a:t>
            </a:r>
          </a:p>
        </p:txBody>
      </p:sp>
    </p:spTree>
    <p:extLst>
      <p:ext uri="{BB962C8B-B14F-4D97-AF65-F5344CB8AC3E}">
        <p14:creationId xmlns:p14="http://schemas.microsoft.com/office/powerpoint/2010/main" val="24088009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sz="2000" b="0" dirty="0">
                <a:latin typeface="Bookman Old Style" pitchFamily="18" charset="0"/>
              </a:rPr>
              <a:t>Qualificação Técnica – Expedida pelo órgão de Classe onde a empresa está inscrita;</a:t>
            </a:r>
          </a:p>
          <a:p>
            <a:pPr lvl="0"/>
            <a:r>
              <a:rPr lang="pt-BR" sz="2000" b="0" dirty="0">
                <a:latin typeface="Bookman Old Style" pitchFamily="18" charset="0"/>
              </a:rPr>
              <a:t>Atestado de Capacidade Técnica – em características, quantidade e prazo, vedada exigência de época ou local;</a:t>
            </a:r>
          </a:p>
          <a:p>
            <a:pPr lvl="0"/>
            <a:r>
              <a:rPr lang="pt-BR" sz="2000" b="0" dirty="0">
                <a:latin typeface="Bookman Old Style" pitchFamily="18" charset="0"/>
              </a:rPr>
              <a:t>Alvará Sanitário;</a:t>
            </a:r>
          </a:p>
          <a:p>
            <a:pPr lvl="0"/>
            <a:r>
              <a:rPr lang="pt-BR" sz="2000" b="0" dirty="0">
                <a:latin typeface="Bookman Old Style" pitchFamily="18" charset="0"/>
              </a:rPr>
              <a:t>Alvará de Funcionamento;</a:t>
            </a:r>
          </a:p>
          <a:p>
            <a:pPr lvl="0"/>
            <a:r>
              <a:rPr lang="pt-BR" sz="2000" b="0" dirty="0">
                <a:latin typeface="Bookman Old Style" pitchFamily="18" charset="0"/>
              </a:rPr>
              <a:t>Regularidade Social - XXXIII, art. 7º da Constituição Federal - proibição de trabalho noturno, perigoso ou insalubre aos menores de dezoito anos ....;</a:t>
            </a:r>
          </a:p>
          <a:p>
            <a:endParaRPr lang="pt-BR" dirty="0">
              <a:latin typeface="Bookman Old Style" pitchFamily="18" charset="0"/>
            </a:endParaRPr>
          </a:p>
        </p:txBody>
      </p:sp>
    </p:spTree>
    <p:extLst>
      <p:ext uri="{BB962C8B-B14F-4D97-AF65-F5344CB8AC3E}">
        <p14:creationId xmlns:p14="http://schemas.microsoft.com/office/powerpoint/2010/main" val="13448077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Etapas</a:t>
            </a:r>
            <a:endParaRPr lang="pt-BR" dirty="0"/>
          </a:p>
        </p:txBody>
      </p:sp>
      <p:sp>
        <p:nvSpPr>
          <p:cNvPr id="3" name="Espaço Reservado para Conteúdo 2"/>
          <p:cNvSpPr>
            <a:spLocks noGrp="1"/>
          </p:cNvSpPr>
          <p:nvPr>
            <p:ph idx="1"/>
          </p:nvPr>
        </p:nvSpPr>
        <p:spPr/>
        <p:txBody>
          <a:bodyPr>
            <a:noAutofit/>
          </a:bodyPr>
          <a:lstStyle/>
          <a:p>
            <a:r>
              <a:rPr lang="pt-BR" sz="2400" b="0" dirty="0">
                <a:latin typeface="Bookman Old Style" pitchFamily="18" charset="0"/>
              </a:rPr>
              <a:t>Art. 6º  A realização do pregão, na forma eletrônica, observará as seguintes etapas sucessivas:</a:t>
            </a:r>
          </a:p>
          <a:p>
            <a:r>
              <a:rPr lang="pt-BR" sz="2400" b="0" dirty="0">
                <a:latin typeface="Bookman Old Style" pitchFamily="18" charset="0"/>
              </a:rPr>
              <a:t>I - planejamento da contratação;</a:t>
            </a:r>
          </a:p>
          <a:p>
            <a:r>
              <a:rPr lang="pt-BR" sz="2400" b="0" dirty="0">
                <a:latin typeface="Bookman Old Style" pitchFamily="18" charset="0"/>
              </a:rPr>
              <a:t>II - publicação do aviso de edital;</a:t>
            </a:r>
          </a:p>
          <a:p>
            <a:r>
              <a:rPr lang="pt-BR" sz="2400" b="0" dirty="0">
                <a:latin typeface="Bookman Old Style" pitchFamily="18" charset="0"/>
              </a:rPr>
              <a:t>III - apresentação de propostas e de documentos de habilitação;</a:t>
            </a:r>
          </a:p>
          <a:p>
            <a:r>
              <a:rPr lang="pt-BR" sz="2400" b="0" dirty="0">
                <a:latin typeface="Bookman Old Style" pitchFamily="18" charset="0"/>
              </a:rPr>
              <a:t>IV – abertura da sessão pública e envio de lances, ou fase competitiva;</a:t>
            </a:r>
          </a:p>
          <a:p>
            <a:endParaRPr lang="pt-BR" sz="2400" dirty="0">
              <a:latin typeface="Bookman Old Style" pitchFamily="18" charset="0"/>
            </a:endParaRPr>
          </a:p>
        </p:txBody>
      </p:sp>
    </p:spTree>
    <p:extLst>
      <p:ext uri="{BB962C8B-B14F-4D97-AF65-F5344CB8AC3E}">
        <p14:creationId xmlns:p14="http://schemas.microsoft.com/office/powerpoint/2010/main" val="203461917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V - julgamento</a:t>
            </a:r>
            <a:r>
              <a:rPr lang="pt-BR" sz="2400" b="0" dirty="0" smtClean="0"/>
              <a:t>;</a:t>
            </a:r>
            <a:endParaRPr lang="pt-BR" sz="2400" b="0" dirty="0"/>
          </a:p>
          <a:p>
            <a:r>
              <a:rPr lang="pt-BR" sz="2400" b="0" dirty="0"/>
              <a:t>VI - habilitação</a:t>
            </a:r>
            <a:r>
              <a:rPr lang="pt-BR" sz="2400" b="0" dirty="0" smtClean="0"/>
              <a:t>;</a:t>
            </a:r>
            <a:endParaRPr lang="pt-BR" sz="2400" b="0" dirty="0"/>
          </a:p>
          <a:p>
            <a:r>
              <a:rPr lang="pt-BR" sz="2400" b="0" dirty="0"/>
              <a:t>VII - recursal;</a:t>
            </a:r>
          </a:p>
          <a:p>
            <a:r>
              <a:rPr lang="pt-BR" sz="2400" b="0" dirty="0"/>
              <a:t>VIII - adjudicação; e</a:t>
            </a:r>
          </a:p>
          <a:p>
            <a:r>
              <a:rPr lang="pt-BR" sz="2400" b="0" dirty="0"/>
              <a:t>IX - homologação.</a:t>
            </a:r>
          </a:p>
          <a:p>
            <a:endParaRPr lang="pt-BR" sz="2400" b="0" dirty="0">
              <a:latin typeface="Bookman Old Style" pitchFamily="18" charset="0"/>
            </a:endParaRPr>
          </a:p>
        </p:txBody>
      </p:sp>
    </p:spTree>
    <p:extLst>
      <p:ext uri="{BB962C8B-B14F-4D97-AF65-F5344CB8AC3E}">
        <p14:creationId xmlns:p14="http://schemas.microsoft.com/office/powerpoint/2010/main" val="30957405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Critérios de julgamento das propostas</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sz="2400" b="0" dirty="0"/>
              <a:t>Art. 7º  Os critérios de julgamento empregados na seleção da proposta mais vantajosa para a administração </a:t>
            </a:r>
            <a:r>
              <a:rPr lang="pt-BR" sz="2400" u="sng" dirty="0">
                <a:effectLst>
                  <a:outerShdw blurRad="38100" dist="38100" dir="2700000" algn="tl">
                    <a:srgbClr val="000000">
                      <a:alpha val="43137"/>
                    </a:srgbClr>
                  </a:outerShdw>
                </a:effectLst>
              </a:rPr>
              <a:t>serão os de menor preço ou maior desconto</a:t>
            </a:r>
            <a:r>
              <a:rPr lang="pt-BR" sz="2400" b="0" dirty="0"/>
              <a:t>, conforme dispuser o edital.</a:t>
            </a:r>
          </a:p>
          <a:p>
            <a:r>
              <a:rPr lang="pt-BR" sz="2400" b="0" dirty="0"/>
              <a:t>Parágrafo único.  Serão fixados critérios objetivos para definição do melhor preço, considerados os prazos para a execução do contrato e do fornecimento, as especificações técnicas, os parâmetros mínimos de desempenho e de qualidade, as diretrizes do plano de gestão de logística sustentável e as demais condições estabelecidas no edital.</a:t>
            </a:r>
          </a:p>
          <a:p>
            <a:endParaRPr lang="pt-BR" sz="2400" b="0" dirty="0">
              <a:latin typeface="Bookman Old Style" pitchFamily="18" charset="0"/>
            </a:endParaRPr>
          </a:p>
        </p:txBody>
      </p:sp>
    </p:spTree>
    <p:extLst>
      <p:ext uri="{BB962C8B-B14F-4D97-AF65-F5344CB8AC3E}">
        <p14:creationId xmlns:p14="http://schemas.microsoft.com/office/powerpoint/2010/main" val="420145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Documentação</a:t>
            </a:r>
            <a:endParaRPr lang="pt-BR" dirty="0"/>
          </a:p>
        </p:txBody>
      </p:sp>
      <p:sp>
        <p:nvSpPr>
          <p:cNvPr id="3" name="Espaço Reservado para Conteúdo 2"/>
          <p:cNvSpPr>
            <a:spLocks noGrp="1"/>
          </p:cNvSpPr>
          <p:nvPr>
            <p:ph idx="1"/>
          </p:nvPr>
        </p:nvSpPr>
        <p:spPr/>
        <p:txBody>
          <a:bodyPr>
            <a:normAutofit/>
          </a:bodyPr>
          <a:lstStyle/>
          <a:p>
            <a:r>
              <a:rPr lang="pt-BR" sz="2400" b="0" dirty="0"/>
              <a:t>Art. 8º  O processo relativo ao pregão, na forma eletrônica, será instruído com os seguintes documentos, no mínimo:</a:t>
            </a:r>
          </a:p>
          <a:p>
            <a:r>
              <a:rPr lang="pt-BR" sz="2400" b="0" dirty="0"/>
              <a:t>I - estudo técnico preliminar, quando necessário;</a:t>
            </a:r>
          </a:p>
          <a:p>
            <a:r>
              <a:rPr lang="pt-BR" sz="2400" b="0" dirty="0"/>
              <a:t>II - termo de referência;</a:t>
            </a:r>
          </a:p>
          <a:p>
            <a:r>
              <a:rPr lang="pt-BR" sz="2400" b="0" dirty="0"/>
              <a:t>III - planilha estimativa de despesa;</a:t>
            </a:r>
          </a:p>
          <a:p>
            <a:endParaRPr lang="pt-BR" sz="2400" b="0" dirty="0">
              <a:latin typeface="Bookman Old Style" pitchFamily="18" charset="0"/>
            </a:endParaRPr>
          </a:p>
        </p:txBody>
      </p:sp>
    </p:spTree>
    <p:extLst>
      <p:ext uri="{BB962C8B-B14F-4D97-AF65-F5344CB8AC3E}">
        <p14:creationId xmlns:p14="http://schemas.microsoft.com/office/powerpoint/2010/main" val="268553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r>
              <a:rPr lang="pt-BR" sz="2400" b="0" dirty="0"/>
              <a:t>IV - previsão dos recursos orçamentários necessários, com a indicação das rubricas, exceto na hipótese de pregão para registro de preços;</a:t>
            </a:r>
          </a:p>
          <a:p>
            <a:r>
              <a:rPr lang="pt-BR" sz="2400" b="0" dirty="0"/>
              <a:t>V - autorização de abertura da licitação;</a:t>
            </a:r>
          </a:p>
          <a:p>
            <a:r>
              <a:rPr lang="pt-BR" sz="2400" b="0" dirty="0"/>
              <a:t>VI - designação do pregoeiro e da equipe de apoio;</a:t>
            </a:r>
          </a:p>
          <a:p>
            <a:r>
              <a:rPr lang="pt-BR" sz="2400" b="0" dirty="0"/>
              <a:t>VII - edital e respectivos anexos;</a:t>
            </a:r>
          </a:p>
          <a:p>
            <a:r>
              <a:rPr lang="pt-BR" sz="2400" b="0" dirty="0"/>
              <a:t>VIII - minuta do termo do contrato, ou instrumento equivalente, ou minuta da ata de registro de preços, conforme o caso;</a:t>
            </a:r>
          </a:p>
          <a:p>
            <a:endParaRPr lang="pt-BR" sz="2400" b="0" dirty="0">
              <a:latin typeface="Bookman Old Style" pitchFamily="18" charset="0"/>
            </a:endParaRPr>
          </a:p>
        </p:txBody>
      </p:sp>
    </p:spTree>
    <p:extLst>
      <p:ext uri="{BB962C8B-B14F-4D97-AF65-F5344CB8AC3E}">
        <p14:creationId xmlns:p14="http://schemas.microsoft.com/office/powerpoint/2010/main" val="27332844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IX - parecer jurídico</a:t>
            </a:r>
            <a:r>
              <a:rPr lang="pt-BR" sz="2400" b="0" dirty="0" smtClean="0"/>
              <a:t>;</a:t>
            </a:r>
          </a:p>
          <a:p>
            <a:endParaRPr lang="pt-BR" sz="2400" b="0" dirty="0"/>
          </a:p>
          <a:p>
            <a:r>
              <a:rPr lang="pt-BR" sz="2400" b="0" dirty="0"/>
              <a:t>X - documentação exigida e apresentada para a habilitação</a:t>
            </a:r>
            <a:r>
              <a:rPr lang="pt-BR" sz="2400" b="0" dirty="0" smtClean="0"/>
              <a:t>;</a:t>
            </a:r>
          </a:p>
          <a:p>
            <a:endParaRPr lang="pt-BR" sz="2400" b="0" dirty="0"/>
          </a:p>
          <a:p>
            <a:r>
              <a:rPr lang="pt-BR" sz="2400" b="0" dirty="0"/>
              <a:t>XI- proposta de preços do licitante;</a:t>
            </a:r>
          </a:p>
          <a:p>
            <a:endParaRPr lang="pt-BR" sz="2400" b="0" dirty="0">
              <a:latin typeface="Bookman Old Style" pitchFamily="18" charset="0"/>
            </a:endParaRPr>
          </a:p>
        </p:txBody>
      </p:sp>
    </p:spTree>
    <p:extLst>
      <p:ext uri="{BB962C8B-B14F-4D97-AF65-F5344CB8AC3E}">
        <p14:creationId xmlns:p14="http://schemas.microsoft.com/office/powerpoint/2010/main" val="13695675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XII - ata da sessão pública, que conterá os seguintes registros, entre outros:</a:t>
            </a:r>
          </a:p>
          <a:p>
            <a:r>
              <a:rPr lang="pt-BR" sz="2400" b="0" dirty="0"/>
              <a:t>a) os licitantes participantes;</a:t>
            </a:r>
          </a:p>
          <a:p>
            <a:r>
              <a:rPr lang="pt-BR" sz="2400" b="0" dirty="0"/>
              <a:t>b) as propostas apresentadas;</a:t>
            </a:r>
          </a:p>
          <a:p>
            <a:r>
              <a:rPr lang="pt-BR" sz="2400" b="0" dirty="0"/>
              <a:t>c) os avisos, os esclarecimentos e as impugnações;</a:t>
            </a:r>
          </a:p>
          <a:p>
            <a:r>
              <a:rPr lang="pt-BR" sz="2400" b="0" dirty="0"/>
              <a:t>d) os lances ofertados, na ordem de classificação;</a:t>
            </a:r>
          </a:p>
          <a:p>
            <a:r>
              <a:rPr lang="pt-BR" sz="2400" b="0" dirty="0"/>
              <a:t>e) a suspensão e o reinício da sessão, se for o caso;</a:t>
            </a:r>
          </a:p>
          <a:p>
            <a:endParaRPr lang="pt-BR" sz="2400" b="0" dirty="0">
              <a:latin typeface="Bookman Old Style" pitchFamily="18" charset="0"/>
            </a:endParaRPr>
          </a:p>
        </p:txBody>
      </p:sp>
    </p:spTree>
    <p:extLst>
      <p:ext uri="{BB962C8B-B14F-4D97-AF65-F5344CB8AC3E}">
        <p14:creationId xmlns:p14="http://schemas.microsoft.com/office/powerpoint/2010/main" val="28290302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f) a aceitabilidade da proposta de preço;</a:t>
            </a:r>
          </a:p>
          <a:p>
            <a:r>
              <a:rPr lang="pt-BR" sz="2400" b="0" dirty="0"/>
              <a:t>g) a habilitação;</a:t>
            </a:r>
          </a:p>
          <a:p>
            <a:r>
              <a:rPr lang="pt-BR" sz="2400" b="0" dirty="0"/>
              <a:t>h) a decisão sobre o saneamento de erros ou falhas na proposta ou na documentação;</a:t>
            </a:r>
          </a:p>
          <a:p>
            <a:r>
              <a:rPr lang="pt-BR" sz="2400" b="0" dirty="0"/>
              <a:t>i) os recursos interpostos, as respectivas análises e as decisões; e</a:t>
            </a:r>
          </a:p>
          <a:p>
            <a:r>
              <a:rPr lang="pt-BR" sz="2400" b="0" dirty="0"/>
              <a:t>j) o resultado da licitação;</a:t>
            </a:r>
          </a:p>
          <a:p>
            <a:endParaRPr lang="pt-BR" sz="2400" b="0" dirty="0">
              <a:latin typeface="Bookman Old Style" pitchFamily="18" charset="0"/>
            </a:endParaRPr>
          </a:p>
        </p:txBody>
      </p:sp>
    </p:spTree>
    <p:extLst>
      <p:ext uri="{BB962C8B-B14F-4D97-AF65-F5344CB8AC3E}">
        <p14:creationId xmlns:p14="http://schemas.microsoft.com/office/powerpoint/2010/main" val="142213392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XIII - comprovantes das publicações:</a:t>
            </a:r>
          </a:p>
          <a:p>
            <a:r>
              <a:rPr lang="pt-BR" sz="2400" b="0" dirty="0"/>
              <a:t>a) do aviso do edital;</a:t>
            </a:r>
          </a:p>
          <a:p>
            <a:r>
              <a:rPr lang="pt-BR" sz="2400" b="0" dirty="0"/>
              <a:t>b) do extrato do contrato; e</a:t>
            </a:r>
          </a:p>
          <a:p>
            <a:r>
              <a:rPr lang="pt-BR" sz="2400" b="0" dirty="0"/>
              <a:t>c) dos demais atos cuja publicidade seja exigida; </a:t>
            </a:r>
            <a:r>
              <a:rPr lang="pt-BR" sz="2400" b="0" dirty="0" smtClean="0"/>
              <a:t>e</a:t>
            </a:r>
          </a:p>
          <a:p>
            <a:endParaRPr lang="pt-BR" sz="2400" b="0" dirty="0"/>
          </a:p>
          <a:p>
            <a:r>
              <a:rPr lang="pt-BR" sz="2400" b="0" dirty="0"/>
              <a:t>XIV - ato de homologação.</a:t>
            </a:r>
          </a:p>
          <a:p>
            <a:endParaRPr lang="pt-BR" sz="2400" b="0" dirty="0">
              <a:latin typeface="Bookman Old Style" pitchFamily="18" charset="0"/>
            </a:endParaRPr>
          </a:p>
        </p:txBody>
      </p:sp>
    </p:spTree>
    <p:extLst>
      <p:ext uri="{BB962C8B-B14F-4D97-AF65-F5344CB8AC3E}">
        <p14:creationId xmlns:p14="http://schemas.microsoft.com/office/powerpoint/2010/main" val="39795409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sz="2400" b="0" dirty="0"/>
              <a:t>§ 1º  A instrução do processo licitatório poderá ser realizada por meio de sistema eletrônico, de modo que os atos e os documentos de que trata este artigo, constantes dos arquivos e registros digitais, serão válidos para todos os efeitos legais, inclusive para comprovação e prestação de contas.</a:t>
            </a:r>
          </a:p>
          <a:p>
            <a:r>
              <a:rPr lang="pt-BR" sz="2400" b="0" dirty="0"/>
              <a:t>§ 2º  A ata da sessão pública será disponibilizada na internet imediatamente após o seu encerramento, para acesso livre. </a:t>
            </a:r>
          </a:p>
          <a:p>
            <a:endParaRPr lang="pt-BR" sz="2400" b="0" dirty="0">
              <a:latin typeface="Bookman Old Style" pitchFamily="18" charset="0"/>
            </a:endParaRPr>
          </a:p>
        </p:txBody>
      </p:sp>
    </p:spTree>
    <p:extLst>
      <p:ext uri="{BB962C8B-B14F-4D97-AF65-F5344CB8AC3E}">
        <p14:creationId xmlns:p14="http://schemas.microsoft.com/office/powerpoint/2010/main" val="31998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Ângulos">
  <a:themeElements>
    <a:clrScheme name="Â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Â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Â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59358</TotalTime>
  <Words>13696</Words>
  <Application>Microsoft Office PowerPoint</Application>
  <PresentationFormat>Apresentação na tela (4:3)</PresentationFormat>
  <Paragraphs>1447</Paragraphs>
  <Slides>385</Slides>
  <Notes>5</Notes>
  <HiddenSlides>0</HiddenSlides>
  <MMClips>0</MMClips>
  <ScaleCrop>false</ScaleCrop>
  <HeadingPairs>
    <vt:vector size="4" baseType="variant">
      <vt:variant>
        <vt:lpstr>Tema</vt:lpstr>
      </vt:variant>
      <vt:variant>
        <vt:i4>1</vt:i4>
      </vt:variant>
      <vt:variant>
        <vt:lpstr>Títulos de slides</vt:lpstr>
      </vt:variant>
      <vt:variant>
        <vt:i4>385</vt:i4>
      </vt:variant>
    </vt:vector>
  </HeadingPairs>
  <TitlesOfParts>
    <vt:vector size="386" baseType="lpstr">
      <vt:lpstr>Ângulos</vt:lpstr>
      <vt:lpstr>Apresentação do PowerPoint</vt:lpstr>
      <vt:lpstr>POR QUE TEMOS QUE LICITAR? </vt:lpstr>
      <vt:lpstr>Apresentação do PowerPoint</vt:lpstr>
      <vt:lpstr> Então, quais são nossas possibilidades de Contratação?   </vt:lpstr>
      <vt:lpstr>Pois bem, vejamos o que é licitação:  </vt:lpstr>
      <vt:lpstr>Legislação Básica </vt:lpstr>
      <vt:lpstr>Cadastro de Fornecedores: </vt:lpstr>
      <vt:lpstr>Documentação para Habilitação: </vt:lpstr>
      <vt:lpstr>Apresentação do PowerPoint</vt:lpstr>
      <vt:lpstr>Apresentação do PowerPoint</vt:lpstr>
      <vt:lpstr>Dispensa de Licitação: ( art. 24 da Lei nº 8.666/93)  </vt:lpstr>
      <vt:lpstr>Apresentação do PowerPoint</vt:lpstr>
      <vt:lpstr>Apresentação do PowerPoint</vt:lpstr>
      <vt:lpstr>Apresentação do PowerPoint</vt:lpstr>
      <vt:lpstr>Apresentação do PowerPoint</vt:lpstr>
      <vt:lpstr>Apresentação do PowerPoint</vt:lpstr>
      <vt:lpstr>Inexigibilidade de Licitação ( art. 25 da Lei nº 8.666/93) </vt:lpstr>
      <vt:lpstr>São modalidades de Licitação: </vt:lpstr>
      <vt:lpstr>Apresentação do PowerPoint</vt:lpstr>
      <vt:lpstr>São tipos de licitação</vt:lpstr>
      <vt:lpstr>Alguns conceitos e definições:  </vt:lpstr>
      <vt:lpstr>Apresentação do PowerPoint</vt:lpstr>
      <vt:lpstr>Apresentação do PowerPoint</vt:lpstr>
      <vt:lpstr>Apresentação do PowerPoint</vt:lpstr>
      <vt:lpstr>Contagem do Prazo Legal: </vt:lpstr>
      <vt:lpstr>Apresentação do PowerPoint</vt:lpstr>
      <vt:lpstr>Objeto da Licitação: </vt:lpstr>
      <vt:lpstr>Fases da Licitação:  </vt:lpstr>
      <vt:lpstr>O que deve conter no Edital de Licitação: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Termo de Referencia:  </vt:lpstr>
      <vt:lpstr>Apresentação da Proposta Comercial pelo Licitante: </vt:lpstr>
      <vt:lpstr>Apresentação do PowerPoint</vt:lpstr>
      <vt:lpstr>Passo a passo da licitação</vt:lpstr>
      <vt:lpstr>Apresentação do PowerPoint</vt:lpstr>
      <vt:lpstr>Apresentação do PowerPoint</vt:lpstr>
      <vt:lpstr>Marca referencia no edital segundo nova lei de licitações</vt:lpstr>
      <vt:lpstr>Apresentação do PowerPoint</vt:lpstr>
      <vt:lpstr>Apresentação do PowerPoint</vt:lpstr>
      <vt:lpstr>Apresentação do PowerPoint</vt:lpstr>
      <vt:lpstr>Sistema informatizado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PREGÃO PRESENCIAL: </vt:lpstr>
      <vt:lpstr>Apresentação do PowerPoint</vt:lpstr>
      <vt:lpstr>Apresentação do PowerPoint</vt:lpstr>
      <vt:lpstr>Possibilidades do licitante ir para fase de lances verbais: </vt:lpstr>
      <vt:lpstr>Apresentação do PowerPoint</vt:lpstr>
      <vt:lpstr>Regra 1</vt:lpstr>
      <vt:lpstr>Apresentação do PowerPoint</vt:lpstr>
      <vt:lpstr>Regra 2</vt:lpstr>
      <vt:lpstr>Publicidade no Pregão Presencial: </vt:lpstr>
      <vt:lpstr>Recurso Administrativo no Pregão Presencial: </vt:lpstr>
      <vt:lpstr>Penalidades no Pregão Presencial e Eletrônico: </vt:lpstr>
      <vt:lpstr> PREGÃO ELETRÔNICO</vt:lpstr>
      <vt:lpstr>NOVO DECRETO 10.024/19</vt:lpstr>
      <vt:lpstr>Apresentação do PowerPoint</vt:lpstr>
      <vt:lpstr>princípios</vt:lpstr>
      <vt:lpstr>DEFINIÇÕES – ART. 3º</vt:lpstr>
      <vt:lpstr>Apresentação do PowerPoint</vt:lpstr>
      <vt:lpstr>Apresentação do PowerPoint</vt:lpstr>
      <vt:lpstr>Apresentação do PowerPoint</vt:lpstr>
      <vt:lpstr>Apresentação do PowerPoint</vt:lpstr>
      <vt:lpstr>Apresentação do PowerPoint</vt:lpstr>
      <vt:lpstr>Apresentação do PowerPoint</vt:lpstr>
      <vt:lpstr>Termo de referencia</vt:lpstr>
      <vt:lpstr>Termo de referencia</vt:lpstr>
      <vt:lpstr>Termo referencia</vt:lpstr>
      <vt:lpstr>Termo referencia</vt:lpstr>
      <vt:lpstr>Apresentação do PowerPoint</vt:lpstr>
      <vt:lpstr>Vedações</vt:lpstr>
      <vt:lpstr> DOS PROCEDIMENTOS  - </vt:lpstr>
      <vt:lpstr>Apresentação do PowerPoint</vt:lpstr>
      <vt:lpstr>Etapas</vt:lpstr>
      <vt:lpstr>Apresentação do PowerPoint</vt:lpstr>
      <vt:lpstr>Critérios de julgamento das propostas</vt:lpstr>
      <vt:lpstr>Documentação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DO ACESSO AO SISTEMA ELETRÔNICO</vt:lpstr>
      <vt:lpstr>Apresentação do PowerPoint</vt:lpstr>
      <vt:lpstr>Apresentação do PowerPoint</vt:lpstr>
      <vt:lpstr>DA CONDUÇÃO DO PROCESSO</vt:lpstr>
      <vt:lpstr>Apresentação do PowerPoint</vt:lpstr>
      <vt:lpstr>Apresentação do PowerPoint</vt:lpstr>
      <vt:lpstr>DO PLANEJAMENTO DA CONTRATAÇÃO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Do pregoeiro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DA PUBLICAÇÃO DO AVISO DO EDITAL</vt:lpstr>
      <vt:lpstr>Apresentação do PowerPoint</vt:lpstr>
      <vt:lpstr>Apresentação do PowerPoint</vt:lpstr>
      <vt:lpstr>Apresentação do PowerPoint</vt:lpstr>
      <vt:lpstr>Apresentação do PowerPoint</vt:lpstr>
      <vt:lpstr>Pedidos de esclarecimento</vt:lpstr>
      <vt:lpstr>Apresentação do PowerPoint</vt:lpstr>
      <vt:lpstr>Impugnação do edital</vt:lpstr>
      <vt:lpstr>Apresentação do PowerPoint</vt:lpstr>
      <vt:lpstr>Apresentação do PowerPoint</vt:lpstr>
      <vt:lpstr>DA APRESENTAÇÃO DA PROPOSTA E DOS DOCUMENTOS DE HABILITAÇÃO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DA ABERTURA DA SESSÃO PÚBLICA E DO ENVIO DE LANCES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Modo de disputa aberto</vt:lpstr>
      <vt:lpstr>Apresentação do PowerPoint</vt:lpstr>
      <vt:lpstr>Apresentação do PowerPoint</vt:lpstr>
      <vt:lpstr>Modo de disputa aberto e fechado</vt:lpstr>
      <vt:lpstr>Apresentação do PowerPoint</vt:lpstr>
      <vt:lpstr>Apresentação do PowerPoint</vt:lpstr>
      <vt:lpstr>Apresentação do PowerPoint</vt:lpstr>
      <vt:lpstr>Desconexão do sistema na etapa de lances</vt:lpstr>
      <vt:lpstr>Apresentação do PowerPoint</vt:lpstr>
      <vt:lpstr>Critérios de desempate</vt:lpstr>
      <vt:lpstr>Apresentação do PowerPoint</vt:lpstr>
      <vt:lpstr>DO JULGAMENTO</vt:lpstr>
      <vt:lpstr>Apresentação do PowerPoint</vt:lpstr>
      <vt:lpstr>Apresentação do PowerPoint</vt:lpstr>
      <vt:lpstr>DA HABILITAÇÃO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DA ADJUDICAÇÃO E DA HOMOLOGAÇÃO </vt:lpstr>
      <vt:lpstr>Apresentação do PowerPoint</vt:lpstr>
      <vt:lpstr>Apresentação do PowerPoint</vt:lpstr>
      <vt:lpstr>Apresentação do PowerPoint</vt:lpstr>
      <vt:lpstr>Apresentação do PowerPoint</vt:lpstr>
      <vt:lpstr>Apresentação do PowerPoint</vt:lpstr>
      <vt:lpstr>DA SANÇÃO</vt:lpstr>
      <vt:lpstr>Apresentação do PowerPoint</vt:lpstr>
      <vt:lpstr>Apresentação do PowerPoint</vt:lpstr>
      <vt:lpstr>Apresentação do PowerPoint</vt:lpstr>
      <vt:lpstr>DO SISTEMA DE DISPENSA ELETRÔNICA</vt:lpstr>
      <vt:lpstr>Apresentação do PowerPoint</vt:lpstr>
      <vt:lpstr>Apresentação do PowerPoint</vt:lpstr>
      <vt:lpstr>Orientações gerais</vt:lpstr>
      <vt:lpstr>Apresentação do PowerPoint</vt:lpstr>
      <vt:lpstr>Apresentação do PowerPoint</vt:lpstr>
      <vt:lpstr>Apresentação do PowerPoint</vt:lpstr>
      <vt:lpstr>Apresentação do PowerPoint</vt:lpstr>
      <vt:lpstr>Apresentação do PowerPoint</vt:lpstr>
      <vt:lpstr>IN 206 DE 18/10/19</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LEI COMPLEMENTAR Nº. 123 DE 14 DE DEZEMBRO DE 2006, e suas alterações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exemplo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Quando não é vantajoso?</vt:lpstr>
      <vt:lpstr>Apresentação do PowerPoint</vt:lpstr>
      <vt:lpstr>Voltando a lc 123......</vt:lpstr>
      <vt:lpstr>DECRETO Nº 8.538, DE 6 DE OUTUBRO DE 2015 </vt:lpstr>
      <vt:lpstr>Apresentação do PowerPoint</vt:lpstr>
      <vt:lpstr>Apresentação do PowerPoint</vt:lpstr>
      <vt:lpstr>Apresentação do PowerPoint</vt:lpstr>
      <vt:lpstr>§ 2º  Para efeitos deste Decreto, considera-se: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DEFESA DO PREGOEIRO – O QUE FAZER?</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SISTEMA DE REGISTRO DE PREÇOS</vt:lpstr>
      <vt:lpstr>Ata de registro de preços</vt:lpstr>
      <vt:lpstr>Apresentação do PowerPoint</vt:lpstr>
      <vt:lpstr>Apresentação do PowerPoint</vt:lpstr>
      <vt:lpstr>Apresentação do PowerPoint</vt:lpstr>
      <vt:lpstr>Art. 3º- Quando adotar o SRP  </vt:lpstr>
      <vt:lpstr>Art. 4º - I R P – intenção para Registro de Preços - GOV. FEDERAL </vt:lpstr>
      <vt:lpstr>GOV. FEDERAL</vt:lpstr>
      <vt:lpstr>GOV. FEDERAL </vt:lpstr>
      <vt:lpstr>GOV. FEDERAL </vt:lpstr>
      <vt:lpstr>GOV. FEDERAL </vt:lpstr>
      <vt:lpstr>Art. 5º - Compete ao Órgão Gerenciador </vt:lpstr>
      <vt:lpstr>Apresentação do PowerPoint</vt:lpstr>
      <vt:lpstr>Apresentação do PowerPoint</vt:lpstr>
      <vt:lpstr>Apresentação do PowerPoint</vt:lpstr>
      <vt:lpstr>Apresentação do PowerPoint</vt:lpstr>
      <vt:lpstr>Apresentação do PowerPoint</vt:lpstr>
      <vt:lpstr>Art. 6º. - Caberá ao Órgão Participante</vt:lpstr>
      <vt:lpstr>Apresentação do PowerPoint</vt:lpstr>
      <vt:lpstr>Apresentação do PowerPoint</vt:lpstr>
      <vt:lpstr>GOV. FEDERAL </vt:lpstr>
      <vt:lpstr>Apresentação do PowerPoint</vt:lpstr>
      <vt:lpstr>Art. 7º  A licitação para registro de preços será realizada: </vt:lpstr>
      <vt:lpstr>Apresentação do PowerPoint</vt:lpstr>
      <vt:lpstr>Apresentação do PowerPoint</vt:lpstr>
      <vt:lpstr>Apresentação do PowerPoint</vt:lpstr>
      <vt:lpstr>Art. 9º  O Edital para SRP contemplará no mínimo: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Validade (Vigência) da Ata</vt:lpstr>
      <vt:lpstr>Limite de 100% quantitativo da ata </vt:lpstr>
      <vt:lpstr>Vigência dos contratos  </vt:lpstr>
      <vt:lpstr>Apresentação do PowerPoint</vt:lpstr>
      <vt:lpstr>Apresentação do PowerPoint</vt:lpstr>
      <vt:lpstr>Assinatura Ata RP, Contratação dos Fornecedores. </vt:lpstr>
      <vt:lpstr>Apresentação do PowerPoint</vt:lpstr>
      <vt:lpstr>Apresentação do PowerPoint</vt:lpstr>
      <vt:lpstr>Apresentação do PowerPoint</vt:lpstr>
      <vt:lpstr>Apresentação do PowerPoint</vt:lpstr>
      <vt:lpstr>Sem obrigação de Contratação  </vt:lpstr>
      <vt:lpstr>Revisão ou cancelamento dos preços registrados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Órgão não participante (carona)</vt:lpstr>
      <vt:lpstr>Apresentação do PowerPoint</vt:lpstr>
      <vt:lpstr>Apresentação do PowerPoint</vt:lpstr>
      <vt:lpstr>Apresentação do PowerPoint</vt:lpstr>
      <vt:lpstr>Apresentação do PowerPoint</vt:lpstr>
      <vt:lpstr>Gov. federal</vt:lpstr>
      <vt:lpstr>Gov. federal</vt:lpstr>
      <vt:lpstr>Exemplo: (Carona) </vt:lpstr>
      <vt:lpstr>Apresentação do PowerPoint</vt:lpstr>
      <vt:lpstr>Caroneiro tem 90 dias para comprar</vt:lpstr>
      <vt:lpstr>Apresentação do PowerPoint</vt:lpstr>
      <vt:lpstr>Órgãos Federais só podem pegar Carona de Órgãos Federais  </vt:lpstr>
      <vt:lpstr>Órgãos de outras esferas poderão aderir Ata de Órgãos Federais  </vt:lpstr>
      <vt:lpstr>Apresentação do PowerPoint</vt:lpstr>
      <vt:lpstr>Gov. federal</vt:lpstr>
      <vt:lpstr>Gov. federal</vt:lpstr>
      <vt:lpstr>DISPOSIÇÕES FINAIS E TRANSITÓRIAS  </vt:lpstr>
      <vt:lpstr>Apresentação do PowerPoint</vt:lpstr>
      <vt:lpstr>Apresentação do PowerPoint</vt:lpstr>
      <vt:lpstr>Apresentação do PowerPoint</vt:lpstr>
      <vt:lpstr>Defesa do pregoeiro</vt:lpstr>
      <vt:lpstr>Apresentação do PowerPoint</vt:lpstr>
      <vt:lpstr>Apresentação do PowerPoint</vt:lpstr>
      <vt:lpstr>Apresentação do PowerPoint</vt:lpstr>
      <vt:lpstr>Preço inexequível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Antonio Noronha</dc:creator>
  <cp:lastModifiedBy>Antonio Noronha</cp:lastModifiedBy>
  <cp:revision>176</cp:revision>
  <dcterms:created xsi:type="dcterms:W3CDTF">2016-08-31T11:02:28Z</dcterms:created>
  <dcterms:modified xsi:type="dcterms:W3CDTF">2019-10-29T09:11:23Z</dcterms:modified>
</cp:coreProperties>
</file>