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19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20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 </a:t>
            </a:r>
          </a:p>
        </p:txBody>
      </p:sp>
      <p:sp>
        <p:nvSpPr>
          <p:cNvPr id="20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6C75378-78DA-4EC5-B84D-09BD33D0354E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84760" y="8685360"/>
            <a:ext cx="2967120" cy="45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3C2FB29B-9B9A-48F0-A80D-18513F23BAD8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</p:spPr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3884760" y="8685360"/>
            <a:ext cx="2967120" cy="45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D4C90316-0B93-41A1-8FF4-F99ECE946BD1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</p:spPr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884760" y="8685360"/>
            <a:ext cx="2967120" cy="45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DEAECFEE-7E1D-452F-8237-EEDBCF1D9CF9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</p:spPr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884760" y="8685360"/>
            <a:ext cx="2967120" cy="45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C0609781-5D9C-44EC-9706-34BFD3807000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</p:spPr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3884760" y="8685360"/>
            <a:ext cx="2968200" cy="45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73649505-E5C2-4749-B6EE-D9E6CE1F465F}" type="slidenum">
              <a:rPr lang="pt-BR" sz="1200" b="0" strike="noStrike" spc="-1">
                <a:solidFill>
                  <a:srgbClr val="000000"/>
                </a:solidFill>
                <a:latin typeface="Calibri"/>
              </a:rPr>
              <a:t>23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884760" y="8685360"/>
            <a:ext cx="2968200" cy="45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74A5110-87CB-4CDB-A562-0199AA41A45D}" type="slidenum">
              <a:rPr lang="pt-BR" sz="1200" b="0" strike="noStrike" spc="-1">
                <a:solidFill>
                  <a:srgbClr val="000000"/>
                </a:solidFill>
                <a:latin typeface="Calibri"/>
              </a:rPr>
              <a:t>25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3884760" y="8685360"/>
            <a:ext cx="2967120" cy="45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86937B89-1A75-4A91-96FE-AE5C974361FF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26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69120" cy="3426120"/>
          </a:xfrm>
          <a:prstGeom prst="rect">
            <a:avLst/>
          </a:prstGeom>
        </p:spPr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42640" y="1122480"/>
            <a:ext cx="6857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FC95A20-0F95-44FC-88C6-1596D73FB3D6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18/10/2019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/>
          </p:nvPr>
        </p:nvSpPr>
        <p:spPr>
          <a:xfrm>
            <a:off x="302868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9DCA939-798E-4FC7-AC14-D576309D5A51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Clique para editar o texto mestre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12BB471-1CDF-4C3D-89EE-5192DA505D93}" type="datetime">
              <a:rPr lang="pt-BR" sz="1200" b="0" strike="noStrike" spc="-1">
                <a:solidFill>
                  <a:srgbClr val="8B8B8B"/>
                </a:solidFill>
                <a:latin typeface="Calibri"/>
              </a:rPr>
              <a:t>18/10/2019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302868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A9F9A21-3DB5-421B-9DF7-F7BC9BB8C756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isama.sc.gov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1897920"/>
            <a:ext cx="9140400" cy="1908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520560" y="6294600"/>
            <a:ext cx="814968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Lages, 18 de outubro 2019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186480" y="2068200"/>
            <a:ext cx="8783280" cy="146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Assembleia Geral Ordinária</a:t>
            </a:r>
            <a:endParaRPr lang="pt-BR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0" y="1704240"/>
            <a:ext cx="9140400" cy="259560"/>
          </a:xfrm>
          <a:prstGeom prst="rect">
            <a:avLst/>
          </a:prstGeom>
          <a:solidFill>
            <a:srgbClr val="70AD47"/>
          </a:solidFill>
          <a:ln w="25560">
            <a:solidFill>
              <a:srgbClr val="527F34"/>
            </a:solidFill>
            <a:round/>
          </a:ln>
          <a:effectLst>
            <a:outerShdw blurRad="40000" dist="101823" dir="2700000" rotWithShape="0">
              <a:srgbClr val="80808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0" y="3796200"/>
            <a:ext cx="9140400" cy="25956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pic>
        <p:nvPicPr>
          <p:cNvPr id="207" name="Picture 6"/>
          <p:cNvPicPr/>
          <p:nvPr/>
        </p:nvPicPr>
        <p:blipFill>
          <a:blip r:embed="rId2"/>
          <a:stretch/>
        </p:blipFill>
        <p:spPr>
          <a:xfrm>
            <a:off x="6373080" y="5217120"/>
            <a:ext cx="2617200" cy="977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7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Espaço Reservado para Conteúdo 2"/>
          <p:cNvPicPr/>
          <p:nvPr/>
        </p:nvPicPr>
        <p:blipFill>
          <a:blip r:embed="rId2"/>
          <a:stretch/>
        </p:blipFill>
        <p:spPr>
          <a:xfrm>
            <a:off x="492120" y="642960"/>
            <a:ext cx="8208360" cy="554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7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TextShape 3"/>
          <p:cNvSpPr txBox="1"/>
          <p:nvPr/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2" name="Imagem 5"/>
          <p:cNvPicPr/>
          <p:nvPr/>
        </p:nvPicPr>
        <p:blipFill>
          <a:blip r:embed="rId2"/>
          <a:stretch/>
        </p:blipFill>
        <p:spPr>
          <a:xfrm>
            <a:off x="496800" y="649080"/>
            <a:ext cx="8193240" cy="555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7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Espaço Reservado para Conteúdo 2"/>
          <p:cNvPicPr/>
          <p:nvPr/>
        </p:nvPicPr>
        <p:blipFill>
          <a:blip r:embed="rId2"/>
          <a:stretch/>
        </p:blipFill>
        <p:spPr>
          <a:xfrm>
            <a:off x="492840" y="636480"/>
            <a:ext cx="8186400" cy="559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7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8" name="Espaço Reservado para Conteúdo 3"/>
          <p:cNvPicPr/>
          <p:nvPr/>
        </p:nvPicPr>
        <p:blipFill>
          <a:blip r:embed="rId2"/>
          <a:stretch/>
        </p:blipFill>
        <p:spPr>
          <a:xfrm>
            <a:off x="469440" y="611280"/>
            <a:ext cx="8188200" cy="564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7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1" name="Espaço Reservado para Conteúdo 2"/>
          <p:cNvPicPr/>
          <p:nvPr/>
        </p:nvPicPr>
        <p:blipFill>
          <a:blip r:embed="rId2"/>
          <a:stretch/>
        </p:blipFill>
        <p:spPr>
          <a:xfrm>
            <a:off x="469440" y="611280"/>
            <a:ext cx="8166960" cy="568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7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TextShape 3"/>
          <p:cNvSpPr txBox="1"/>
          <p:nvPr/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5" name="Imagem 3"/>
          <p:cNvPicPr/>
          <p:nvPr/>
        </p:nvPicPr>
        <p:blipFill>
          <a:blip r:embed="rId2"/>
          <a:srcRect t="8853" b="4168"/>
          <a:stretch/>
        </p:blipFill>
        <p:spPr>
          <a:xfrm>
            <a:off x="160560" y="267120"/>
            <a:ext cx="8822160" cy="643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282960" y="343440"/>
            <a:ext cx="8578800" cy="1843920"/>
          </a:xfrm>
          <a:prstGeom prst="rect">
            <a:avLst/>
          </a:prstGeom>
          <a:solidFill>
            <a:srgbClr val="404040"/>
          </a:solidFill>
          <a:ln w="12708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TextShape 2"/>
          <p:cNvSpPr txBox="1"/>
          <p:nvPr/>
        </p:nvSpPr>
        <p:spPr>
          <a:xfrm>
            <a:off x="394200" y="466560"/>
            <a:ext cx="8354520" cy="930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9000"/>
          </a:bodyPr>
          <a:lstStyle/>
          <a:p>
            <a:pPr algn="ctr">
              <a:lnSpc>
                <a:spcPct val="9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Calibri Light"/>
              </a:rPr>
              <a:t>Resultado do processo licitatório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Line 3"/>
          <p:cNvSpPr/>
          <p:nvPr/>
        </p:nvSpPr>
        <p:spPr>
          <a:xfrm>
            <a:off x="1657080" y="1448280"/>
            <a:ext cx="5829120" cy="360"/>
          </a:xfrm>
          <a:prstGeom prst="line">
            <a:avLst/>
          </a:prstGeom>
          <a:ln w="2232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49" name="Table 4"/>
          <p:cNvGraphicFramePr/>
          <p:nvPr/>
        </p:nvGraphicFramePr>
        <p:xfrm>
          <a:off x="241920" y="2493360"/>
          <a:ext cx="8669520" cy="3612600"/>
        </p:xfrm>
        <a:graphic>
          <a:graphicData uri="http://schemas.openxmlformats.org/drawingml/2006/table">
            <a:tbl>
              <a:tblPr/>
              <a:tblGrid>
                <a:gridCol w="429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Valor Estimado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Valor Homologado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Economia (%)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Valor Total Estimado em 48 meses - Implantação/Treinamento e Mensalidades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R$ 20.458.205,20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R$ 11.223.589,30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Horas Técnicas para desenvolvimento de novas funcionalidades e/ou customizações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R$ 3.020.000,00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R$ 2.205.200,00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Ressarcimento de Quilometragem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R$ 267.219,20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R$ 267.219,20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Valor referente à transferência tecnológica incluindo código fonte e cessão de uso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R$ 2.430.186,87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R$ 1.239.774,61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Valor Total Estimado da Contratação - 48 meses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R$ 26.175.611,27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R$ 14.935.783,11 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  <a:endParaRPr lang="pt-BR" sz="1400" b="0" strike="noStrike" spc="-1">
                        <a:latin typeface="Times New Roman"/>
                      </a:endParaRPr>
                    </a:p>
                  </a:txBody>
                  <a:tcPr marL="10080" marR="10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0"/>
            <a:ext cx="1509840" cy="685764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TextShape 2"/>
          <p:cNvSpPr txBox="1"/>
          <p:nvPr/>
        </p:nvSpPr>
        <p:spPr>
          <a:xfrm>
            <a:off x="3028680" y="4884840"/>
            <a:ext cx="5390640" cy="1291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094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0944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09440"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52" name="Table 3"/>
          <p:cNvGraphicFramePr/>
          <p:nvPr>
            <p:extLst>
              <p:ext uri="{D42A27DB-BD31-4B8C-83A1-F6EECF244321}">
                <p14:modId xmlns:p14="http://schemas.microsoft.com/office/powerpoint/2010/main" val="2882422460"/>
              </p:ext>
            </p:extLst>
          </p:nvPr>
        </p:nvGraphicFramePr>
        <p:xfrm>
          <a:off x="-258480" y="-96840"/>
          <a:ext cx="9402480" cy="7848000"/>
        </p:xfrm>
        <a:graphic>
          <a:graphicData uri="http://schemas.openxmlformats.org/drawingml/2006/table">
            <a:tbl>
              <a:tblPr/>
              <a:tblGrid>
                <a:gridCol w="76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076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VALORES – EXERCÍCIOS DE 2019 E 2020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endParaRPr lang="pt-BR" sz="28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Faixa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Coeficiente FPM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Valor de Implantação e Treinamento (Parcela única)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Valor Mensal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Valor Anual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R$ 17.948,70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R$ 1.197,80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R$ 14.373,60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R$ 20.559,70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R$ 1.311,40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R$ 15.736,80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R$ 24.297,00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R$ 1.481,80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R$ 17.781,60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R$ 28.476,00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R$ 1.709,00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R$ 20.508,00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R$ 33.534,20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R$ 1.936,20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R$ 23.234,40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R$ 40.326,30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R$ 2.106,60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R$ 25.279,20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R$ 47.678,40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R$ 2.452,40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R$ 29.428,80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R$ 55.860,00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R$ 2.850,00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R$ 34.200,00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R$ 65.065,00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R$ 3.134,00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R$ 37.608,00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R$ 75.109,30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R$ 3.474,80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R$ 41.697,60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3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R$ 88.454,10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R$ 4.161,40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R$ 49.936,80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R$ 104.066,20 </a:t>
                      </a:r>
                      <a:endParaRPr lang="pt-BR" sz="1600" b="0" strike="noStrike" spc="-1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R$ 4.672,60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t-B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R$ 56.071,20 </a:t>
                      </a:r>
                      <a:endParaRPr lang="pt-BR" sz="1600" b="0" strike="noStrike" spc="-1" dirty="0">
                        <a:latin typeface="Times New Roman"/>
                      </a:endParaRPr>
                    </a:p>
                  </a:txBody>
                  <a:tcPr marL="30960" marR="23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274680"/>
            <a:ext cx="822528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– SACs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TERMO DE COOPERAÇÃO TÉCNICA ENTRE A SECRETARIA DE ESTADO DA AGRICULTURA E PESCA - SAR E O CONSÓRCIO INTERMUNICIPAL SERRA CATARINENSE – CISAMA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OBJETO: Perfuração de poços tubulares profundos objetivando sistemas de captação de água em localidades de domínio público municipal nos termos do Decreto Estadual nº 09, de 21/01/2015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Equipamentos: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(um) Conjunto Perfuração Roto-Pneumática Mod. R-1H BX. Cap. 500M. Chassi: 9BFZEANE0EBS67515, Patrimônio n. 17644;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(um) Conjunto Perfuração. Caminhão Aberto com Compressor e Moto-Bomba. Chassi: 9BFZEANE8EBS67522, Patrimônio n. 17645;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(um) Conjunto Perfuração. Caminhão Aberto com Alojamento (4 pessoas), Munck, e Ferramental. Chassi: 9BFZEANE8EBS66483, Patrimônio n. 17646;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mbria"/>
                <a:ea typeface="Arial"/>
              </a:rPr>
              <a:t>1 (um) Conjunto Perfuração. Caminhão Aberto com Munck, Pipa semi-reboque, Grupo Gerador e ferramental. Chassi: 9BZEANE9EBS67528, Patrimônio n.</a:t>
            </a: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500" b="0" strike="noStrike" spc="-1">
                <a:solidFill>
                  <a:srgbClr val="000000"/>
                </a:solidFill>
                <a:latin typeface="Cambria"/>
                <a:ea typeface="Arial"/>
              </a:rPr>
              <a:t>17647;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(um) Conjunto Perfuração. Parte Ferramental, Patrimônio n. 17648.</a:t>
            </a: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799"/>
              </a:spcBef>
            </a:pPr>
            <a:endParaRPr lang="pt-BR" sz="1500" b="0" strike="noStrike" spc="-1">
              <a:latin typeface="Arial"/>
            </a:endParaRPr>
          </a:p>
        </p:txBody>
      </p:sp>
      <p:pic>
        <p:nvPicPr>
          <p:cNvPr id="255" name="Imagem 389"/>
          <p:cNvPicPr/>
          <p:nvPr/>
        </p:nvPicPr>
        <p:blipFill>
          <a:blip r:embed="rId2"/>
          <a:stretch/>
        </p:blipFill>
        <p:spPr>
          <a:xfrm>
            <a:off x="6519240" y="358560"/>
            <a:ext cx="1131840" cy="12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274680"/>
            <a:ext cx="822528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Kit de perfuração de poços SAR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SAR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Entrega técnica pela empresa PROMINAS, capacitação e revisão dos equipamentos. Custo estimado R$ 30.000,00;</a:t>
            </a: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CISAMA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ART de projeto, declaração de atividade não constatante, cadastro e outorga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Geólogo/Engenheiro de Minas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Sondador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Auxiliar</a:t>
            </a: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PREFEITURAS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Auxiliares - equipe municipal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Óleo Diesel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Tubo de revestimento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Ligamento</a:t>
            </a:r>
            <a:endParaRPr lang="pt-BR" sz="15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Rede Elétrica, unidade de bombeamento, painel de controle e dosador de cloro/fluor</a:t>
            </a: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799"/>
              </a:spcBef>
            </a:pPr>
            <a:endParaRPr lang="pt-BR" sz="1500" b="0" strike="noStrike" spc="-1">
              <a:latin typeface="Arial"/>
            </a:endParaRPr>
          </a:p>
        </p:txBody>
      </p:sp>
      <p:pic>
        <p:nvPicPr>
          <p:cNvPr id="258" name="Imagem 392"/>
          <p:cNvPicPr/>
          <p:nvPr/>
        </p:nvPicPr>
        <p:blipFill>
          <a:blip r:embed="rId2"/>
          <a:stretch/>
        </p:blipFill>
        <p:spPr>
          <a:xfrm>
            <a:off x="6519240" y="358560"/>
            <a:ext cx="1131840" cy="12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27432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914400" indent="-228240" algn="just">
              <a:lnSpc>
                <a:spcPct val="15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- Centrais de Triagem de Resíduos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Central Sudoeste (Campo Belo do Sul, Capão Alto, Cerro Negro e Anita Garibaldi)</a:t>
            </a:r>
            <a:endParaRPr lang="pt-BR" sz="1800" b="0" strike="noStrike" spc="-1">
              <a:latin typeface="Arial"/>
            </a:endParaRPr>
          </a:p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Medição aprovada,</a:t>
            </a:r>
            <a:endParaRPr lang="pt-BR" sz="1800" b="0" strike="noStrike" spc="-1">
              <a:latin typeface="Arial"/>
            </a:endParaRPr>
          </a:p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sem financeiro no contrato</a:t>
            </a: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210" name="Imagem 209"/>
          <p:cNvPicPr/>
          <p:nvPr/>
        </p:nvPicPr>
        <p:blipFill>
          <a:blip r:embed="rId3"/>
          <a:stretch/>
        </p:blipFill>
        <p:spPr>
          <a:xfrm>
            <a:off x="4349160" y="2493720"/>
            <a:ext cx="4499640" cy="33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274680"/>
            <a:ext cx="822528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Kit de perfuração de poços SAR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Conjunto moto-bomba		R$ 3500,00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Painel de comando		R$ 2000,00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Cabo submersível			R$ 1500,00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Tubo galvanizado			R$ 900,00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Luva galvanizado			R$ 350,00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KIT Cavalete galvanizado	R$ 200,00</a:t>
            </a:r>
            <a:endParaRPr lang="pt-BR" sz="15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Instalação KIT elétrico		R$ 200,00</a:t>
            </a:r>
            <a:endParaRPr lang="pt-BR" sz="1500" b="0" strike="noStrike" spc="-1">
              <a:latin typeface="Arial"/>
            </a:endParaRPr>
          </a:p>
          <a:p>
            <a:pPr marL="1296000" lvl="5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      R$ 8.650,00</a:t>
            </a: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500" b="0" strike="noStrike" spc="-1"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799"/>
              </a:spcBef>
            </a:pPr>
            <a:endParaRPr lang="pt-BR" sz="1500" b="0" strike="noStrike" spc="-1">
              <a:latin typeface="Arial"/>
            </a:endParaRPr>
          </a:p>
        </p:txBody>
      </p:sp>
      <p:pic>
        <p:nvPicPr>
          <p:cNvPr id="261" name="Imagem 395"/>
          <p:cNvPicPr/>
          <p:nvPr/>
        </p:nvPicPr>
        <p:blipFill>
          <a:blip r:embed="rId2"/>
          <a:stretch/>
        </p:blipFill>
        <p:spPr>
          <a:xfrm>
            <a:off x="6519240" y="358560"/>
            <a:ext cx="1131840" cy="12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274680"/>
            <a:ext cx="822528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Kit de perfuração de poços SAR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Aprovação da criação do Programa de Gestão Associada de Sistemas de Abastecimento de Água</a:t>
            </a:r>
            <a:endParaRPr lang="pt-BR" sz="16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Resolução de criação do programa</a:t>
            </a:r>
            <a:endParaRPr lang="pt-BR" sz="16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Contrato de Programa</a:t>
            </a:r>
            <a:endParaRPr lang="pt-BR" sz="16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Contrato de Rateio</a:t>
            </a:r>
            <a:endParaRPr lang="pt-BR" sz="16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Custos de manutenção e operação do veículo</a:t>
            </a:r>
            <a:endParaRPr lang="pt-BR" sz="16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Custo ART</a:t>
            </a:r>
            <a:endParaRPr lang="pt-BR" sz="16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Custos da hora técnica do eletricista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799"/>
              </a:spcBef>
            </a:pPr>
            <a:endParaRPr lang="pt-BR" sz="1600" b="0" strike="noStrike" spc="-1">
              <a:latin typeface="Arial"/>
            </a:endParaRPr>
          </a:p>
        </p:txBody>
      </p:sp>
      <p:pic>
        <p:nvPicPr>
          <p:cNvPr id="264" name="Imagem 398"/>
          <p:cNvPicPr/>
          <p:nvPr/>
        </p:nvPicPr>
        <p:blipFill>
          <a:blip r:embed="rId2"/>
          <a:stretch/>
        </p:blipFill>
        <p:spPr>
          <a:xfrm>
            <a:off x="6519240" y="358560"/>
            <a:ext cx="1131840" cy="124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274680"/>
            <a:ext cx="822528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– Iluminação Pública 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57200" y="1600200"/>
            <a:ext cx="8225280" cy="452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Aprovação da criação do Programa de Gestão Associada de Iluminação Pública</a:t>
            </a:r>
            <a:endParaRPr lang="pt-BR" sz="16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Resolução de criação do programa</a:t>
            </a:r>
            <a:endParaRPr lang="pt-BR" sz="16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Contrato de Programa</a:t>
            </a:r>
            <a:endParaRPr lang="pt-BR" sz="16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Contrato de Rateio</a:t>
            </a:r>
            <a:endParaRPr lang="pt-BR" sz="16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Custos de manutenção e operação dos equipamentos</a:t>
            </a:r>
            <a:endParaRPr lang="pt-BR" sz="1600" b="0" strike="noStrike" spc="-1">
              <a:latin typeface="Arial"/>
            </a:endParaRPr>
          </a:p>
          <a:p>
            <a:pPr marL="432000" lvl="1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Custo do sondador, auxiliar e ART</a:t>
            </a: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600" b="0" strike="noStrike" spc="-1">
              <a:latin typeface="Arial"/>
            </a:endParaRPr>
          </a:p>
          <a:p>
            <a:pPr marL="342720" indent="-339840">
              <a:lnSpc>
                <a:spcPct val="100000"/>
              </a:lnSpc>
              <a:spcBef>
                <a:spcPts val="799"/>
              </a:spcBef>
            </a:pP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Aquisição conjunta de materiais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7000"/>
          </a:bodyPr>
          <a:lstStyle/>
          <a:p>
            <a:pPr marL="341280" indent="-339480" algn="just">
              <a:lnSpc>
                <a:spcPct val="100000"/>
              </a:lnSpc>
              <a:spcBef>
                <a:spcPts val="1083"/>
              </a:spcBef>
              <a:spcAft>
                <a:spcPts val="283"/>
              </a:spcAft>
              <a:buClr>
                <a:srgbClr val="000000"/>
              </a:buClr>
              <a:buFont typeface="Symbol"/>
              <a:buChar char="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Pregão eletrônico ou presencial pelo Cisama para aquisição de materiais de manutenção;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1083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Ata de Registro de Preços pelo Cisama;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1083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Contrato entre o Cisama e a Empresa para fornecimento do material de manutenção;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1083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Economia de recursos e tempo com licitação de materiais;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1083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Aquisição de materiais mais eficientes (LED) e duráveis;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1083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Atualização permanente junto à CELESC e redução da tarifa de energia pública,</a:t>
            </a:r>
            <a:endParaRPr lang="pt-B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Object 1"/>
          <p:cNvGraphicFramePr/>
          <p:nvPr>
            <p:extLst>
              <p:ext uri="{D42A27DB-BD31-4B8C-83A1-F6EECF244321}">
                <p14:modId xmlns:p14="http://schemas.microsoft.com/office/powerpoint/2010/main" val="3764008224"/>
              </p:ext>
            </p:extLst>
          </p:nvPr>
        </p:nvGraphicFramePr>
        <p:xfrm>
          <a:off x="-609600" y="817418"/>
          <a:ext cx="9753600" cy="476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0" imgH="0" progId="Excel.Sheet.12">
                  <p:embed/>
                </p:oleObj>
              </mc:Choice>
              <mc:Fallback>
                <p:oleObj r:id="rId3" imgW="0" imgH="0" progId="Excel.Sheet.12">
                  <p:embed/>
                  <p:pic>
                    <p:nvPicPr>
                      <p:cNvPr id="27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-609600" y="817418"/>
                        <a:ext cx="9753600" cy="476654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– Resíduos da Saúde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endParaRPr lang="pt-BR" sz="18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Veículo (Van)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Motorista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Destinação TR2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em São José</a:t>
            </a:r>
            <a:endParaRPr lang="pt-BR" sz="2200" b="0" strike="noStrike" spc="-1">
              <a:latin typeface="Arial"/>
            </a:endParaRPr>
          </a:p>
          <a:p>
            <a:pPr marL="341280" indent="-339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Economia 30%     </a:t>
            </a:r>
            <a:endParaRPr lang="pt-BR" sz="2200" b="0" strike="noStrike" spc="-1">
              <a:latin typeface="Arial"/>
            </a:endParaRPr>
          </a:p>
        </p:txBody>
      </p:sp>
      <p:pic>
        <p:nvPicPr>
          <p:cNvPr id="273" name="Imagem 272"/>
          <p:cNvPicPr/>
          <p:nvPr/>
        </p:nvPicPr>
        <p:blipFill>
          <a:blip r:embed="rId3"/>
          <a:stretch/>
        </p:blipFill>
        <p:spPr>
          <a:xfrm>
            <a:off x="4273200" y="2556720"/>
            <a:ext cx="4499640" cy="33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57200" y="274680"/>
            <a:ext cx="8226720" cy="114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Contato</a:t>
            </a:r>
            <a:endParaRPr lang="pt-BR" sz="30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57200" y="1600200"/>
            <a:ext cx="8226720" cy="182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Consórcio Intermunicipal Serra Catarinense - CISAMA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(49) 3224-4800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Selênio Sartori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Diretor Executivo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4"/>
              </a:rPr>
              <a:t>www.cisama.sc.gov.br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</a:rPr>
              <a:t>selenio@cisama.sc.gov.br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t-BR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57200" y="27432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914400" indent="-228240" algn="just">
              <a:lnSpc>
                <a:spcPct val="15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- Centrais de Triagem de Resíduos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Central Centro Norte (Otacílio Costa, Palmeira e Bocaina do Sul)</a:t>
            </a:r>
            <a:endParaRPr lang="pt-BR" sz="1800" b="0" strike="noStrike" spc="-1">
              <a:latin typeface="Arial"/>
            </a:endParaRPr>
          </a:p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Licitação Aprovada</a:t>
            </a:r>
            <a:endParaRPr lang="pt-BR" sz="1800" b="0" strike="noStrike" spc="-1">
              <a:latin typeface="Arial"/>
            </a:endParaRPr>
          </a:p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Ordem de Serviço</a:t>
            </a: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213" name="Imagem 212"/>
          <p:cNvPicPr/>
          <p:nvPr/>
        </p:nvPicPr>
        <p:blipFill>
          <a:blip r:embed="rId3"/>
          <a:stretch/>
        </p:blipFill>
        <p:spPr>
          <a:xfrm>
            <a:off x="4376880" y="2575440"/>
            <a:ext cx="4499640" cy="33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57200" y="27432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914400" indent="-228240" algn="just">
              <a:lnSpc>
                <a:spcPct val="15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- Centrais de Triagem de Resíduos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Central Leste (São Joaquim, Bom Jardim da Serra)</a:t>
            </a:r>
            <a:endParaRPr lang="pt-BR" sz="1800" b="0" strike="noStrike" spc="-1">
              <a:latin typeface="Arial"/>
            </a:endParaRPr>
          </a:p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Aprovado </a:t>
            </a: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216" name="Imagem 215"/>
          <p:cNvPicPr/>
          <p:nvPr/>
        </p:nvPicPr>
        <p:blipFill>
          <a:blip r:embed="rId3"/>
          <a:stretch/>
        </p:blipFill>
        <p:spPr>
          <a:xfrm>
            <a:off x="4336560" y="2606400"/>
            <a:ext cx="4499640" cy="33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274320"/>
            <a:ext cx="8226720" cy="11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914400" indent="-228240" algn="just">
              <a:lnSpc>
                <a:spcPct val="150000"/>
              </a:lnSpc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PGA - Centrais de Triagem de Resíduos</a:t>
            </a:r>
            <a:endParaRPr lang="pt-BR" sz="28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Central (Urubici, Rio Rufino, Painel, Bom Retiro e Urupema)</a:t>
            </a:r>
            <a:endParaRPr lang="pt-BR" sz="1800" b="0" strike="noStrike" spc="-1">
              <a:latin typeface="Arial"/>
            </a:endParaRPr>
          </a:p>
          <a:p>
            <a:pPr marL="457200" indent="-2282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Recurso aprovado, contingenciado, Valor R$ 461,899,00 </a:t>
            </a: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m 3"/>
          <p:cNvPicPr/>
          <p:nvPr/>
        </p:nvPicPr>
        <p:blipFill>
          <a:blip r:embed="rId2"/>
          <a:stretch/>
        </p:blipFill>
        <p:spPr>
          <a:xfrm>
            <a:off x="1536840" y="2509920"/>
            <a:ext cx="6069600" cy="1837440"/>
          </a:xfrm>
          <a:prstGeom prst="rect">
            <a:avLst/>
          </a:prstGeom>
          <a:ln>
            <a:noFill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Espaço Reservado para Conteúdo 4"/>
          <p:cNvPicPr/>
          <p:nvPr/>
        </p:nvPicPr>
        <p:blipFill>
          <a:blip r:embed="rId2"/>
          <a:stretch/>
        </p:blipFill>
        <p:spPr>
          <a:xfrm>
            <a:off x="1789560" y="326520"/>
            <a:ext cx="5927760" cy="604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2820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CIGA Geo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62820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OBJETO: Contratação de empresa para fornecimento de sistema integrado de tecnologia, contemplando a implantação, manutenção e personalização para a identificação das políticas, mecanismos e procedimentos que permitam a geração, a gestão, o acesso, o compartilhamento, a disseminação e o uso de dados geoespaciais, na forma de um Sistema de Informações Georreferenciadas (SIG) voltado à gestão do cadastro imobiliário e integrado aos demais sistemas dos Municípios e aos sistemas do CIGA, por meio de plataforma web compatível com os principais navegadores do mercado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435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2"/>
          <p:cNvSpPr/>
          <p:nvPr/>
        </p:nvSpPr>
        <p:spPr>
          <a:xfrm>
            <a:off x="357480" y="480240"/>
            <a:ext cx="8428320" cy="5897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Espaço Reservado para Conteúdo 4"/>
          <p:cNvPicPr/>
          <p:nvPr/>
        </p:nvPicPr>
        <p:blipFill>
          <a:blip r:embed="rId2"/>
          <a:srcRect l="4521" r="4813"/>
          <a:stretch/>
        </p:blipFill>
        <p:spPr>
          <a:xfrm>
            <a:off x="857880" y="643320"/>
            <a:ext cx="7427520" cy="557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21854</TotalTime>
  <Words>825</Words>
  <Application>Microsoft Office PowerPoint</Application>
  <PresentationFormat>Apresentação na tela (4:3)</PresentationFormat>
  <Paragraphs>207</Paragraphs>
  <Slides>26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Everton Skoronski</dc:creator>
  <dc:description/>
  <cp:lastModifiedBy>Tecnologia</cp:lastModifiedBy>
  <cp:revision>113</cp:revision>
  <dcterms:created xsi:type="dcterms:W3CDTF">2014-08-05T01:16:10Z</dcterms:created>
  <dcterms:modified xsi:type="dcterms:W3CDTF">2019-10-18T13:09:00Z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52</vt:i4>
  </property>
</Properties>
</file>