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AC5DDA-4850-431E-B247-84B4DAD84867}" type="datetimeFigureOut">
              <a:rPr lang="pt-BR" smtClean="0"/>
              <a:pPr/>
              <a:t>05/12/2019</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31ADC2-D262-4F9B-B9A5-DE3A077883EF}" type="slidenum">
              <a:rPr lang="pt-BR" smtClean="0"/>
              <a:pPr/>
              <a:t>‹nº›</a:t>
            </a:fld>
            <a:endParaRPr lang="pt-BR"/>
          </a:p>
        </p:txBody>
      </p:sp>
    </p:spTree>
    <p:extLst>
      <p:ext uri="{BB962C8B-B14F-4D97-AF65-F5344CB8AC3E}">
        <p14:creationId xmlns:p14="http://schemas.microsoft.com/office/powerpoint/2010/main" val="999792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2"/>
      </p:bgRef>
    </p:bg>
    <p:spTree>
      <p:nvGrpSpPr>
        <p:cNvPr id="1" name=""/>
        <p:cNvGrpSpPr/>
        <p:nvPr/>
      </p:nvGrpSpPr>
      <p:grpSpPr>
        <a:xfrm>
          <a:off x="0" y="0"/>
          <a:ext cx="0" cy="0"/>
          <a:chOff x="0" y="0"/>
          <a:chExt cx="0" cy="0"/>
        </a:xfrm>
      </p:grpSpPr>
      <p:sp>
        <p:nvSpPr>
          <p:cNvPr id="15" name="Re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ângulo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ítulo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p:txBody>
          <a:bodyPr/>
          <a:lstStyle/>
          <a:p>
            <a:fld id="{A81FD78A-D150-4988-ACA1-580E04BDAA99}" type="datetime1">
              <a:rPr lang="pt-BR" smtClean="0"/>
              <a:pPr/>
              <a:t>05/12/2019</a:t>
            </a:fld>
            <a:endParaRPr lang="pt-BR"/>
          </a:p>
        </p:txBody>
      </p:sp>
      <p:sp>
        <p:nvSpPr>
          <p:cNvPr id="17" name="Espaço Reservado para Rodapé 16"/>
          <p:cNvSpPr>
            <a:spLocks noGrp="1"/>
          </p:cNvSpPr>
          <p:nvPr>
            <p:ph type="ftr" sz="quarter" idx="11"/>
          </p:nvPr>
        </p:nvSpPr>
        <p:spPr/>
        <p:txBody>
          <a:bodyPr/>
          <a:lstStyle/>
          <a:p>
            <a:endParaRPr lang="pt-BR"/>
          </a:p>
        </p:txBody>
      </p:sp>
      <p:sp>
        <p:nvSpPr>
          <p:cNvPr id="7" name="Conector reto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tângulo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ço Reservado para Número de Slid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258F53C-E02A-4A57-B0F5-B5539C0D6823}" type="slidenum">
              <a:rPr lang="pt-BR" smtClean="0"/>
              <a:pPr/>
              <a:t>‹nº›</a:t>
            </a:fld>
            <a:endParaRPr lang="pt-BR"/>
          </a:p>
        </p:txBody>
      </p:sp>
      <p:sp>
        <p:nvSpPr>
          <p:cNvPr id="8" name="Título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pt-BR" smtClean="0"/>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F6FEA218-ECBF-4922-B29F-58C4FCEA98E5}" type="datetime1">
              <a:rPr lang="pt-BR" smtClean="0"/>
              <a:pPr/>
              <a:t>05/12/2019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258F53C-E02A-4A57-B0F5-B5539C0D6823}"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bg>
      <p:bgRef idx="1001">
        <a:schemeClr val="bg2"/>
      </p:bgRef>
    </p:bg>
    <p:spTree>
      <p:nvGrpSpPr>
        <p:cNvPr id="1" name=""/>
        <p:cNvGrpSpPr/>
        <p:nvPr/>
      </p:nvGrpSpPr>
      <p:grpSpPr>
        <a:xfrm>
          <a:off x="0" y="0"/>
          <a:ext cx="0" cy="0"/>
          <a:chOff x="0" y="0"/>
          <a:chExt cx="0" cy="0"/>
        </a:xfrm>
      </p:grpSpPr>
      <p:sp>
        <p:nvSpPr>
          <p:cNvPr id="7" name="Retâ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ângulo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ângulo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ângulo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ângulo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ângulo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ector reto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a:off x="6915912" y="3009901"/>
            <a:ext cx="457200" cy="441325"/>
          </a:xfrm>
        </p:spPr>
        <p:txBody>
          <a:bodyPr/>
          <a:lstStyle/>
          <a:p>
            <a:fld id="{2258F53C-E02A-4A57-B0F5-B5539C0D6823}" type="slidenum">
              <a:rPr lang="pt-BR" smtClean="0"/>
              <a:pPr/>
              <a:t>‹nº›</a:t>
            </a:fld>
            <a:endParaRPr lang="pt-BR"/>
          </a:p>
        </p:txBody>
      </p:sp>
      <p:sp>
        <p:nvSpPr>
          <p:cNvPr id="3" name="Espaço Reservado para Texto Vertical 2"/>
          <p:cNvSpPr>
            <a:spLocks noGrp="1"/>
          </p:cNvSpPr>
          <p:nvPr>
            <p:ph type="body" orient="vert" idx="1"/>
          </p:nvPr>
        </p:nvSpPr>
        <p:spPr>
          <a:xfrm>
            <a:off x="304800" y="304800"/>
            <a:ext cx="6553200" cy="5821366"/>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72396F29-503C-4212-BABF-847FC9BF2D60}" type="datetime1">
              <a:rPr lang="pt-BR" smtClean="0"/>
              <a:pPr/>
              <a:t>05/12/2019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2" name="Título Vertical 1"/>
          <p:cNvSpPr>
            <a:spLocks noGrp="1"/>
          </p:cNvSpPr>
          <p:nvPr>
            <p:ph type="title" orient="vert"/>
          </p:nvPr>
        </p:nvSpPr>
        <p:spPr>
          <a:xfrm>
            <a:off x="7391400" y="304801"/>
            <a:ext cx="1447800" cy="5851525"/>
          </a:xfrm>
        </p:spPr>
        <p:txBody>
          <a:bodyPr vert="eaVert"/>
          <a:lstStyle/>
          <a:p>
            <a:r>
              <a:rPr kumimoji="0" lang="pt-BR" smtClean="0"/>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solidFill>
                  <a:schemeClr val="accent3">
                    <a:shade val="75000"/>
                  </a:schemeClr>
                </a:solidFill>
              </a:defRPr>
            </a:lvl1pPr>
          </a:lstStyle>
          <a:p>
            <a:r>
              <a:rPr kumimoji="0" lang="pt-BR" smtClean="0"/>
              <a:t>Clique para editar o estilo do título mestre</a:t>
            </a:r>
            <a:endParaRPr kumimoji="0" lang="en-US"/>
          </a:p>
        </p:txBody>
      </p:sp>
      <p:sp>
        <p:nvSpPr>
          <p:cNvPr id="4" name="Espaço Reservado para Data 3"/>
          <p:cNvSpPr>
            <a:spLocks noGrp="1"/>
          </p:cNvSpPr>
          <p:nvPr>
            <p:ph type="dt" sz="half" idx="10"/>
          </p:nvPr>
        </p:nvSpPr>
        <p:spPr/>
        <p:txBody>
          <a:bodyPr/>
          <a:lstStyle/>
          <a:p>
            <a:fld id="{D46D8BBC-4BF1-45D3-91BF-A1D245392A85}" type="datetime1">
              <a:rPr lang="pt-BR" smtClean="0"/>
              <a:pPr/>
              <a:t>05/12/2019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a:xfrm>
            <a:off x="4361688" y="1026372"/>
            <a:ext cx="457200" cy="441325"/>
          </a:xfrm>
        </p:spPr>
        <p:txBody>
          <a:bodyPr/>
          <a:lstStyle/>
          <a:p>
            <a:fld id="{2258F53C-E02A-4A57-B0F5-B5539C0D6823}" type="slidenum">
              <a:rPr lang="pt-BR" smtClean="0"/>
              <a:pPr/>
              <a:t>‹nº›</a:t>
            </a:fld>
            <a:endParaRPr lang="pt-BR"/>
          </a:p>
        </p:txBody>
      </p:sp>
      <p:sp>
        <p:nvSpPr>
          <p:cNvPr id="8" name="Espaço Reservado para Conteúdo 7"/>
          <p:cNvSpPr>
            <a:spLocks noGrp="1"/>
          </p:cNvSpPr>
          <p:nvPr>
            <p:ph sz="quarter" idx="1"/>
          </p:nvPr>
        </p:nvSpPr>
        <p:spPr>
          <a:xfrm>
            <a:off x="301752" y="1527048"/>
            <a:ext cx="850392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1"/>
      </p:bgRef>
    </p:bg>
    <p:spTree>
      <p:nvGrpSpPr>
        <p:cNvPr id="1" name=""/>
        <p:cNvGrpSpPr/>
        <p:nvPr/>
      </p:nvGrpSpPr>
      <p:grpSpPr>
        <a:xfrm>
          <a:off x="0" y="0"/>
          <a:ext cx="0" cy="0"/>
          <a:chOff x="0" y="0"/>
          <a:chExt cx="0" cy="0"/>
        </a:xfrm>
      </p:grpSpPr>
      <p:sp>
        <p:nvSpPr>
          <p:cNvPr id="17" name="Retâ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ângulo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ço Reservado para Texto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13" name="Retângulo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tângulo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ço Reservado para Rodapé 4"/>
          <p:cNvSpPr>
            <a:spLocks noGrp="1"/>
          </p:cNvSpPr>
          <p:nvPr>
            <p:ph type="ftr" sz="quarter" idx="11"/>
          </p:nvPr>
        </p:nvSpPr>
        <p:spPr/>
        <p:txBody>
          <a:bodyPr/>
          <a:lstStyle/>
          <a:p>
            <a:endParaRPr lang="pt-BR"/>
          </a:p>
        </p:txBody>
      </p:sp>
      <p:sp>
        <p:nvSpPr>
          <p:cNvPr id="4" name="Espaço Reservado para Data 3"/>
          <p:cNvSpPr>
            <a:spLocks noGrp="1"/>
          </p:cNvSpPr>
          <p:nvPr>
            <p:ph type="dt" sz="half" idx="10"/>
          </p:nvPr>
        </p:nvSpPr>
        <p:spPr/>
        <p:txBody>
          <a:bodyPr/>
          <a:lstStyle/>
          <a:p>
            <a:fld id="{D1A04F2D-F0E0-4E85-B4E8-8FE5F0A84300}" type="datetime1">
              <a:rPr lang="pt-BR" smtClean="0"/>
              <a:pPr/>
              <a:t>05/12/2019</a:t>
            </a:fld>
            <a:endParaRPr lang="pt-BR"/>
          </a:p>
        </p:txBody>
      </p:sp>
      <p:sp>
        <p:nvSpPr>
          <p:cNvPr id="8" name="Conector reto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258F53C-E02A-4A57-B0F5-B5539C0D6823}" type="slidenum">
              <a:rPr lang="pt-BR" smtClean="0"/>
              <a:pPr/>
              <a:t>‹nº›</a:t>
            </a:fld>
            <a:endParaRPr lang="pt-BR"/>
          </a:p>
        </p:txBody>
      </p:sp>
      <p:sp>
        <p:nvSpPr>
          <p:cNvPr id="2" name="Título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pt-BR" smtClean="0"/>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301752" y="228600"/>
            <a:ext cx="8534400" cy="758952"/>
          </a:xfrm>
        </p:spPr>
        <p:txBody>
          <a:bodyPr/>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a:xfrm>
            <a:off x="5791200" y="6409944"/>
            <a:ext cx="3044952" cy="365760"/>
          </a:xfrm>
        </p:spPr>
        <p:txBody>
          <a:bodyPr/>
          <a:lstStyle/>
          <a:p>
            <a:fld id="{297B22F1-4674-4E6E-AA80-F4DEBD9CFE61}" type="datetime1">
              <a:rPr lang="pt-BR" smtClean="0"/>
              <a:pPr/>
              <a:t>05/12/2019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258F53C-E02A-4A57-B0F5-B5539C0D6823}" type="slidenum">
              <a:rPr lang="pt-BR" smtClean="0"/>
              <a:pPr/>
              <a:t>‹nº›</a:t>
            </a:fld>
            <a:endParaRPr lang="pt-BR"/>
          </a:p>
        </p:txBody>
      </p:sp>
      <p:sp>
        <p:nvSpPr>
          <p:cNvPr id="8" name="Conector reto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ço Reservado para Conteúdo 9"/>
          <p:cNvSpPr>
            <a:spLocks noGrp="1"/>
          </p:cNvSpPr>
          <p:nvPr>
            <p:ph sz="half" idx="1"/>
          </p:nvPr>
        </p:nvSpPr>
        <p:spPr>
          <a:xfrm>
            <a:off x="301752" y="1371600"/>
            <a:ext cx="4038600" cy="4681728"/>
          </a:xfrm>
        </p:spPr>
        <p:txBody>
          <a:bodyPr/>
          <a:lstStyle>
            <a:lvl1pPr>
              <a:defRPr sz="2500"/>
            </a:lvl1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2" name="Espaço Reservado para Conteúdo 11"/>
          <p:cNvSpPr>
            <a:spLocks noGrp="1"/>
          </p:cNvSpPr>
          <p:nvPr>
            <p:ph sz="half" idx="2"/>
          </p:nvPr>
        </p:nvSpPr>
        <p:spPr>
          <a:xfrm>
            <a:off x="4800600" y="1371600"/>
            <a:ext cx="4038600" cy="4681728"/>
          </a:xfrm>
        </p:spPr>
        <p:txBody>
          <a:bodyPr/>
          <a:lstStyle>
            <a:lvl1pPr>
              <a:defRPr sz="2500"/>
            </a:lvl1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1">
        <a:schemeClr val="bg2"/>
      </p:bgRef>
    </p:bg>
    <p:spTree>
      <p:nvGrpSpPr>
        <p:cNvPr id="1" name=""/>
        <p:cNvGrpSpPr/>
        <p:nvPr/>
      </p:nvGrpSpPr>
      <p:grpSpPr>
        <a:xfrm>
          <a:off x="0" y="0"/>
          <a:ext cx="0" cy="0"/>
          <a:chOff x="0" y="0"/>
          <a:chExt cx="0" cy="0"/>
        </a:xfrm>
      </p:grpSpPr>
      <p:sp>
        <p:nvSpPr>
          <p:cNvPr id="10" name="Conector reto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tângulo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tângulo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tângulo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ângulo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ângulo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ço Reservado para Texto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7" name="Espaço Reservado para Data 6"/>
          <p:cNvSpPr>
            <a:spLocks noGrp="1"/>
          </p:cNvSpPr>
          <p:nvPr>
            <p:ph type="dt" sz="half" idx="10"/>
          </p:nvPr>
        </p:nvSpPr>
        <p:spPr/>
        <p:txBody>
          <a:bodyPr/>
          <a:lstStyle/>
          <a:p>
            <a:fld id="{4E3F47E8-D1D0-4223-AE17-D56A38871949}" type="datetime1">
              <a:rPr lang="pt-BR" smtClean="0"/>
              <a:pPr/>
              <a:t>05/12/2019</a:t>
            </a:fld>
            <a:endParaRPr lang="pt-BR"/>
          </a:p>
        </p:txBody>
      </p:sp>
      <p:sp>
        <p:nvSpPr>
          <p:cNvPr id="8" name="Espaço Reservado para Rodapé 7"/>
          <p:cNvSpPr>
            <a:spLocks noGrp="1"/>
          </p:cNvSpPr>
          <p:nvPr>
            <p:ph type="ftr" sz="quarter" idx="11"/>
          </p:nvPr>
        </p:nvSpPr>
        <p:spPr>
          <a:xfrm>
            <a:off x="304800" y="6409944"/>
            <a:ext cx="3581400" cy="365760"/>
          </a:xfrm>
        </p:spPr>
        <p:txBody>
          <a:bodyPr/>
          <a:lstStyle/>
          <a:p>
            <a:endParaRPr lang="pt-BR"/>
          </a:p>
        </p:txBody>
      </p:sp>
      <p:sp>
        <p:nvSpPr>
          <p:cNvPr id="15" name="Conector reto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ço Reservado para Conteúdo 23"/>
          <p:cNvSpPr>
            <a:spLocks noGrp="1"/>
          </p:cNvSpPr>
          <p:nvPr>
            <p:ph sz="quarter" idx="2"/>
          </p:nvPr>
        </p:nvSpPr>
        <p:spPr>
          <a:xfrm>
            <a:off x="301752" y="2471383"/>
            <a:ext cx="4041648" cy="3818404"/>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6" name="Espaço Reservado para Conteúdo 25"/>
          <p:cNvSpPr>
            <a:spLocks noGrp="1"/>
          </p:cNvSpPr>
          <p:nvPr>
            <p:ph sz="quarter" idx="4"/>
          </p:nvPr>
        </p:nvSpPr>
        <p:spPr>
          <a:xfrm>
            <a:off x="4800600" y="2471383"/>
            <a:ext cx="4038600" cy="3822192"/>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5" name="E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ço Reservado para Número de Slide 8"/>
          <p:cNvSpPr>
            <a:spLocks noGrp="1"/>
          </p:cNvSpPr>
          <p:nvPr>
            <p:ph type="sldNum" sz="quarter" idx="12"/>
          </p:nvPr>
        </p:nvSpPr>
        <p:spPr>
          <a:xfrm>
            <a:off x="4343400" y="1042416"/>
            <a:ext cx="457200" cy="441325"/>
          </a:xfrm>
        </p:spPr>
        <p:txBody>
          <a:bodyPr/>
          <a:lstStyle>
            <a:lvl1pPr algn="ctr">
              <a:defRPr/>
            </a:lvl1pPr>
          </a:lstStyle>
          <a:p>
            <a:fld id="{2258F53C-E02A-4A57-B0F5-B5539C0D6823}" type="slidenum">
              <a:rPr lang="pt-BR" smtClean="0"/>
              <a:pPr/>
              <a:t>‹nº›</a:t>
            </a:fld>
            <a:endParaRPr lang="pt-BR"/>
          </a:p>
        </p:txBody>
      </p:sp>
      <p:sp>
        <p:nvSpPr>
          <p:cNvPr id="23" name="Título 22"/>
          <p:cNvSpPr>
            <a:spLocks noGrp="1"/>
          </p:cNvSpPr>
          <p:nvPr>
            <p:ph type="title"/>
          </p:nvPr>
        </p:nvSpPr>
        <p:spPr/>
        <p:txBody>
          <a:bodyPr rtlCol="0" anchor="b" anchorCtr="0"/>
          <a:lstStyle/>
          <a:p>
            <a:r>
              <a:rPr kumimoji="0" lang="pt-BR" smtClean="0"/>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575E9D3A-A8DA-4ABB-848F-1CB1376434A9}" type="datetime1">
              <a:rPr lang="pt-BR" smtClean="0"/>
              <a:pPr/>
              <a:t>05/12/2019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a:xfrm>
            <a:off x="4343400" y="1036020"/>
            <a:ext cx="457200" cy="441325"/>
          </a:xfrm>
        </p:spPr>
        <p:txBody>
          <a:bodyPr/>
          <a:lstStyle/>
          <a:p>
            <a:fld id="{2258F53C-E02A-4A57-B0F5-B5539C0D6823}"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7" name="Retâ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ângulo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ângulo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ângu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tângulo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tângulo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ço Reservado para Data 1"/>
          <p:cNvSpPr>
            <a:spLocks noGrp="1"/>
          </p:cNvSpPr>
          <p:nvPr>
            <p:ph type="dt" sz="half" idx="10"/>
          </p:nvPr>
        </p:nvSpPr>
        <p:spPr/>
        <p:txBody>
          <a:bodyPr/>
          <a:lstStyle/>
          <a:p>
            <a:fld id="{C441F652-1294-42A6-BA29-A393FCBC63E3}" type="datetime1">
              <a:rPr lang="pt-BR" smtClean="0"/>
              <a:pPr/>
              <a:t>05/12/2019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258F53C-E02A-4A57-B0F5-B5539C0D6823}"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1"/>
      </p:bgRef>
    </p:bg>
    <p:spTree>
      <p:nvGrpSpPr>
        <p:cNvPr id="1" name=""/>
        <p:cNvGrpSpPr/>
        <p:nvPr/>
      </p:nvGrpSpPr>
      <p:grpSpPr>
        <a:xfrm>
          <a:off x="0" y="0"/>
          <a:ext cx="0" cy="0"/>
          <a:chOff x="0" y="0"/>
          <a:chExt cx="0" cy="0"/>
        </a:xfrm>
      </p:grpSpPr>
      <p:sp>
        <p:nvSpPr>
          <p:cNvPr id="19" name="Retângulo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â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tângulo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8" name="Retângulo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ector reto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ço Reservado para Conteúdo 19"/>
          <p:cNvSpPr>
            <a:spLocks noGrp="1"/>
          </p:cNvSpPr>
          <p:nvPr>
            <p:ph sz="quarter" idx="1"/>
          </p:nvPr>
        </p:nvSpPr>
        <p:spPr>
          <a:xfrm>
            <a:off x="3124200" y="685800"/>
            <a:ext cx="5638800" cy="54102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0" name="E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ço Reservado para Número de Slid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258F53C-E02A-4A57-B0F5-B5539C0D6823}" type="slidenum">
              <a:rPr lang="pt-BR" smtClean="0"/>
              <a:pPr/>
              <a:t>‹nº›</a:t>
            </a:fld>
            <a:endParaRPr lang="pt-BR"/>
          </a:p>
        </p:txBody>
      </p:sp>
      <p:sp>
        <p:nvSpPr>
          <p:cNvPr id="21" name="Retângulo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ço Reservado para Data 4"/>
          <p:cNvSpPr>
            <a:spLocks noGrp="1"/>
          </p:cNvSpPr>
          <p:nvPr>
            <p:ph type="dt" sz="half" idx="10"/>
          </p:nvPr>
        </p:nvSpPr>
        <p:spPr/>
        <p:txBody>
          <a:bodyPr/>
          <a:lstStyle/>
          <a:p>
            <a:fld id="{A131D73B-608E-4E52-A62F-56A83730DDA4}" type="datetime1">
              <a:rPr lang="pt-BR" smtClean="0"/>
              <a:pPr/>
              <a:t>05/12/2019</a:t>
            </a:fld>
            <a:endParaRPr lang="pt-BR"/>
          </a:p>
        </p:txBody>
      </p:sp>
      <p:sp>
        <p:nvSpPr>
          <p:cNvPr id="6" name="Espaço Reservado para Rodapé 5"/>
          <p:cNvSpPr>
            <a:spLocks noGrp="1"/>
          </p:cNvSpPr>
          <p:nvPr>
            <p:ph type="ftr" sz="quarter" idx="11"/>
          </p:nvPr>
        </p:nvSpPr>
        <p:spPr>
          <a:xfrm>
            <a:off x="301752" y="6410848"/>
            <a:ext cx="3383280" cy="365760"/>
          </a:xfrm>
        </p:spPr>
        <p:txBody>
          <a:bodyPr/>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1" name="Conector reto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ângulo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tângulo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ângulo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tângulo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ço Reservado para Número de Slide 6"/>
          <p:cNvSpPr>
            <a:spLocks noGrp="1"/>
          </p:cNvSpPr>
          <p:nvPr>
            <p:ph type="sldNum" sz="quarter" idx="12"/>
          </p:nvPr>
        </p:nvSpPr>
        <p:spPr>
          <a:xfrm>
            <a:off x="1371600" y="312738"/>
            <a:ext cx="457200" cy="441325"/>
          </a:xfrm>
        </p:spPr>
        <p:txBody>
          <a:bodyPr/>
          <a:lstStyle/>
          <a:p>
            <a:fld id="{2258F53C-E02A-4A57-B0F5-B5539C0D6823}" type="slidenum">
              <a:rPr lang="pt-BR" smtClean="0"/>
              <a:pPr/>
              <a:t>‹nº›</a:t>
            </a:fld>
            <a:endParaRPr lang="pt-BR"/>
          </a:p>
        </p:txBody>
      </p:sp>
      <p:sp>
        <p:nvSpPr>
          <p:cNvPr id="2" name="Título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3000375" y="609600"/>
            <a:ext cx="5867400" cy="4267200"/>
          </a:xfrm>
        </p:spPr>
        <p:txBody>
          <a:bodyPr/>
          <a:lstStyle>
            <a:lvl1pPr marL="0" indent="0">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22" name="Retângulo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ço Reservado para Data 4"/>
          <p:cNvSpPr>
            <a:spLocks noGrp="1"/>
          </p:cNvSpPr>
          <p:nvPr>
            <p:ph type="dt" sz="half" idx="10"/>
          </p:nvPr>
        </p:nvSpPr>
        <p:spPr>
          <a:xfrm>
            <a:off x="5788152" y="6404984"/>
            <a:ext cx="3044952" cy="365760"/>
          </a:xfrm>
        </p:spPr>
        <p:txBody>
          <a:bodyPr/>
          <a:lstStyle/>
          <a:p>
            <a:fld id="{A2C137DE-643C-4A69-B74D-48D882797F7F}" type="datetime1">
              <a:rPr lang="pt-BR" smtClean="0"/>
              <a:pPr/>
              <a:t>05/12/2019</a:t>
            </a:fld>
            <a:endParaRPr lang="pt-BR"/>
          </a:p>
        </p:txBody>
      </p:sp>
      <p:sp>
        <p:nvSpPr>
          <p:cNvPr id="6" name="Espaço Reservado para Rodapé 5"/>
          <p:cNvSpPr>
            <a:spLocks noGrp="1"/>
          </p:cNvSpPr>
          <p:nvPr>
            <p:ph type="ftr" sz="quarter" idx="11"/>
          </p:nvPr>
        </p:nvSpPr>
        <p:spPr>
          <a:xfrm>
            <a:off x="301752" y="6410848"/>
            <a:ext cx="3584448" cy="365760"/>
          </a:xfrm>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tângulo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ângulo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ço Reservado para Data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A77808F-DA47-459F-B168-559040D84F1D}" type="datetime1">
              <a:rPr lang="pt-BR" smtClean="0"/>
              <a:pPr/>
              <a:t>05/12/2019</a:t>
            </a:fld>
            <a:endParaRPr lang="pt-BR"/>
          </a:p>
        </p:txBody>
      </p:sp>
      <p:sp>
        <p:nvSpPr>
          <p:cNvPr id="3" name="Espaço Reservado para Rodapé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pt-BR"/>
          </a:p>
        </p:txBody>
      </p:sp>
      <p:sp>
        <p:nvSpPr>
          <p:cNvPr id="8" name="Retângulo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ector reto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ço Reservado para Número de Slid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258F53C-E02A-4A57-B0F5-B5539C0D6823}" type="slidenum">
              <a:rPr lang="pt-BR" smtClean="0"/>
              <a:pPr/>
              <a:t>‹nº›</a:t>
            </a:fld>
            <a:endParaRPr lang="pt-BR"/>
          </a:p>
        </p:txBody>
      </p:sp>
      <p:sp>
        <p:nvSpPr>
          <p:cNvPr id="22" name="Espaço Reservado para Título 21"/>
          <p:cNvSpPr>
            <a:spLocks noGrp="1"/>
          </p:cNvSpPr>
          <p:nvPr>
            <p:ph type="title"/>
          </p:nvPr>
        </p:nvSpPr>
        <p:spPr>
          <a:xfrm>
            <a:off x="301752" y="228600"/>
            <a:ext cx="8534400" cy="758952"/>
          </a:xfrm>
          <a:prstGeom prst="rect">
            <a:avLst/>
          </a:prstGeom>
        </p:spPr>
        <p:txBody>
          <a:bodyPr vert="horz" anchor="b">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sldNum="0"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sz="quarter" idx="1"/>
          </p:nvPr>
        </p:nvSpPr>
        <p:spPr/>
        <p:txBody>
          <a:bodyPr>
            <a:noAutofit/>
          </a:bodyPr>
          <a:lstStyle/>
          <a:p>
            <a:pPr lvl="0"/>
            <a:r>
              <a:rPr lang="pt-BR" sz="2800" b="1" dirty="0" err="1">
                <a:solidFill>
                  <a:schemeClr val="tx1"/>
                </a:solidFill>
              </a:rPr>
              <a:t>Cofinanciamento</a:t>
            </a:r>
            <a:r>
              <a:rPr lang="pt-BR" sz="2800" b="1" dirty="0">
                <a:solidFill>
                  <a:schemeClr val="tx1"/>
                </a:solidFill>
              </a:rPr>
              <a:t> 2019;</a:t>
            </a:r>
            <a:r>
              <a:rPr lang="pt-BR" sz="2800" dirty="0">
                <a:solidFill>
                  <a:schemeClr val="tx1"/>
                </a:solidFill>
              </a:rPr>
              <a:t> </a:t>
            </a:r>
            <a:r>
              <a:rPr lang="pt-BR" sz="2800" dirty="0" err="1">
                <a:solidFill>
                  <a:schemeClr val="tx1"/>
                </a:solidFill>
              </a:rPr>
              <a:t>pactuação</a:t>
            </a:r>
            <a:r>
              <a:rPr lang="pt-BR" sz="2800" dirty="0">
                <a:solidFill>
                  <a:schemeClr val="tx1"/>
                </a:solidFill>
              </a:rPr>
              <a:t> do </a:t>
            </a:r>
            <a:r>
              <a:rPr lang="pt-BR" sz="2800" dirty="0" err="1">
                <a:solidFill>
                  <a:schemeClr val="tx1"/>
                </a:solidFill>
              </a:rPr>
              <a:t>Cofinanciamento</a:t>
            </a:r>
            <a:r>
              <a:rPr lang="pt-BR" sz="2800" dirty="0">
                <a:solidFill>
                  <a:schemeClr val="tx1"/>
                </a:solidFill>
              </a:rPr>
              <a:t> 2019 de </a:t>
            </a:r>
            <a:r>
              <a:rPr lang="pt-BR" sz="2800" u="sng" dirty="0">
                <a:solidFill>
                  <a:schemeClr val="tx1"/>
                </a:solidFill>
              </a:rPr>
              <a:t>R$ 5.896.000,00 (</a:t>
            </a:r>
            <a:r>
              <a:rPr lang="pt-BR" sz="2800" dirty="0">
                <a:solidFill>
                  <a:schemeClr val="tx1"/>
                </a:solidFill>
              </a:rPr>
              <a:t>cinco milhões, oitocentos e noventa e seis mil reais) </a:t>
            </a:r>
            <a:r>
              <a:rPr lang="pt-BR" sz="2800" dirty="0" smtClean="0">
                <a:solidFill>
                  <a:schemeClr val="tx1"/>
                </a:solidFill>
              </a:rPr>
              <a:t>mais </a:t>
            </a:r>
            <a:r>
              <a:rPr lang="pt-BR" sz="2800" u="sng" dirty="0">
                <a:solidFill>
                  <a:schemeClr val="tx1"/>
                </a:solidFill>
              </a:rPr>
              <a:t>R$ 6.000.000,00</a:t>
            </a:r>
            <a:r>
              <a:rPr lang="pt-BR" sz="2800" dirty="0">
                <a:solidFill>
                  <a:schemeClr val="tx1"/>
                </a:solidFill>
              </a:rPr>
              <a:t> (seis milhões) provenientes do já extinto Programa SANTA RENDA, totalizando o valor de </a:t>
            </a:r>
            <a:endParaRPr lang="pt-BR" sz="2800" dirty="0" smtClean="0">
              <a:solidFill>
                <a:schemeClr val="tx1"/>
              </a:solidFill>
            </a:endParaRPr>
          </a:p>
          <a:p>
            <a:pPr lvl="0"/>
            <a:r>
              <a:rPr lang="pt-BR" sz="2800" dirty="0" smtClean="0">
                <a:solidFill>
                  <a:schemeClr val="tx1"/>
                </a:solidFill>
              </a:rPr>
              <a:t>R</a:t>
            </a:r>
            <a:r>
              <a:rPr lang="pt-BR" sz="2800" b="1" dirty="0">
                <a:solidFill>
                  <a:schemeClr val="tx1"/>
                </a:solidFill>
              </a:rPr>
              <a:t>$ 11.896.000,00 </a:t>
            </a:r>
            <a:r>
              <a:rPr lang="pt-BR" sz="2800" b="1" u="sng" dirty="0">
                <a:solidFill>
                  <a:schemeClr val="tx1"/>
                </a:solidFill>
              </a:rPr>
              <a:t>(</a:t>
            </a:r>
            <a:r>
              <a:rPr lang="pt-BR" sz="2800" b="1" dirty="0">
                <a:solidFill>
                  <a:schemeClr val="tx1"/>
                </a:solidFill>
              </a:rPr>
              <a:t>onze milhões, oitocentos e noventa e seis mil reais)</a:t>
            </a:r>
          </a:p>
          <a:p>
            <a:endParaRPr lang="pt-BR" sz="2800" dirty="0"/>
          </a:p>
        </p:txBody>
      </p:sp>
      <p:pic>
        <p:nvPicPr>
          <p:cNvPr id="12" name="Imagem 11" descr="COEGEMAS 2019 - (aprovado)"/>
          <p:cNvPicPr/>
          <p:nvPr/>
        </p:nvPicPr>
        <p:blipFill>
          <a:blip r:embed="rId2" cstate="print"/>
          <a:srcRect/>
          <a:stretch>
            <a:fillRect/>
          </a:stretch>
        </p:blipFill>
        <p:spPr bwMode="auto">
          <a:xfrm>
            <a:off x="1928794" y="0"/>
            <a:ext cx="5353050" cy="135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Autofit/>
          </a:bodyPr>
          <a:lstStyle/>
          <a:p>
            <a:pPr lvl="0"/>
            <a:r>
              <a:rPr lang="pt-BR" sz="2200" b="1" dirty="0"/>
              <a:t>SUAS X Sistema de Justiça:</a:t>
            </a:r>
            <a:r>
              <a:rPr lang="pt-BR" sz="2200" dirty="0"/>
              <a:t> o Grupo de Trabalho formado por representantes da FECAM, COEGEMAS, SDS – Secretaria de Desenvolvimento Social, CEAS – Conselho Estadual de Assistência Social, CIJ – Centro de Apoio Operacional da Infância e da Juventude e CDH - Centro de Apoio Operacional dos Direitos Humanos e Terceiro Setor, </a:t>
            </a:r>
            <a:r>
              <a:rPr lang="pt-BR" sz="2200" dirty="0" smtClean="0"/>
              <a:t>elaboraram </a:t>
            </a:r>
            <a:r>
              <a:rPr lang="pt-BR" sz="2200" dirty="0"/>
              <a:t>a orientação conjunta sobre a relação do Sistema Único de Assistência Social – SUAS e o Ministério Público/SC com o objetivo de orientar os gestores municipais de assistência social e trabalhadores do SUAS, bem como o(as) promotores(as) de justiça do Estado de Santa Catarina, para que adotem as orientações, enquanto se aguarda a construção da Resolução Conjunta do Conselho Nacional do Ministério Público – CNM, Conselho Nacional de Justiça – CNJ e Conselho Nacional de Assistência Social – </a:t>
            </a:r>
            <a:r>
              <a:rPr lang="pt-BR" sz="2200" dirty="0" smtClean="0"/>
              <a:t>CNAS</a:t>
            </a:r>
            <a:endParaRPr lang="pt-BR" sz="2200" dirty="0"/>
          </a:p>
        </p:txBody>
      </p:sp>
      <p:pic>
        <p:nvPicPr>
          <p:cNvPr id="4" name="Imagem 3" descr="COEGEMAS 2019 - (aprovado)"/>
          <p:cNvPicPr/>
          <p:nvPr/>
        </p:nvPicPr>
        <p:blipFill>
          <a:blip r:embed="rId2" cstate="print"/>
          <a:srcRect/>
          <a:stretch>
            <a:fillRect/>
          </a:stretch>
        </p:blipFill>
        <p:spPr bwMode="auto">
          <a:xfrm>
            <a:off x="1928794" y="0"/>
            <a:ext cx="5353050" cy="135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rmAutofit fontScale="92500" lnSpcReduction="10000"/>
          </a:bodyPr>
          <a:lstStyle/>
          <a:p>
            <a:pPr lvl="0"/>
            <a:r>
              <a:rPr lang="pt-BR" b="1" dirty="0"/>
              <a:t>Escuta Qualificada X Depoimento Especial;</a:t>
            </a:r>
            <a:r>
              <a:rPr lang="pt-BR" dirty="0"/>
              <a:t> vem sendo feito um trabalho nas associações em parceria com o Ministério Público que vem orientando os municípios e se organizarem enquanto rede para definir quem fará a escuta qualificada em caso de denuncias bem como na elaboração de protocolos de atendimentos. Estão acontecendo rodas de conversas nas associações dos municípios para alinhamento dos atendimentos; Recomenda-se ainda a realização de reuniões periódicas dos principais atores da rede de proteção local para a construção de um protocolo de “atendimento </a:t>
            </a:r>
            <a:r>
              <a:rPr lang="pt-BR" dirty="0" err="1"/>
              <a:t>intersetorial</a:t>
            </a:r>
            <a:r>
              <a:rPr lang="pt-BR" dirty="0"/>
              <a:t>” (Art. 9º, inciso II, § 1º do Decreto Federal 9603/18) local</a:t>
            </a:r>
          </a:p>
        </p:txBody>
      </p:sp>
      <p:pic>
        <p:nvPicPr>
          <p:cNvPr id="4" name="Imagem 3" descr="COEGEMAS 2019 - (aprovado)"/>
          <p:cNvPicPr/>
          <p:nvPr/>
        </p:nvPicPr>
        <p:blipFill>
          <a:blip r:embed="rId2" cstate="print"/>
          <a:srcRect/>
          <a:stretch>
            <a:fillRect/>
          </a:stretch>
        </p:blipFill>
        <p:spPr bwMode="auto">
          <a:xfrm>
            <a:off x="1928794" y="0"/>
            <a:ext cx="5353050" cy="135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rmAutofit/>
          </a:bodyPr>
          <a:lstStyle/>
          <a:p>
            <a:r>
              <a:rPr lang="pt-BR" sz="3600" b="1" dirty="0"/>
              <a:t>Assinatura do Termo de Cooperação Técnica entre FECAM:</a:t>
            </a:r>
            <a:r>
              <a:rPr lang="pt-BR" sz="3600" dirty="0"/>
              <a:t> neste termo a FECAM disponibiliza através da assessoria técnica em Assistência Social, apoio técnico, de mobilização e articulação ao COEGEMA SC para seu pleno funcionamento</a:t>
            </a:r>
          </a:p>
        </p:txBody>
      </p:sp>
      <p:pic>
        <p:nvPicPr>
          <p:cNvPr id="4" name="Imagem 3" descr="COEGEMAS 2019 - (aprovado)"/>
          <p:cNvPicPr/>
          <p:nvPr/>
        </p:nvPicPr>
        <p:blipFill>
          <a:blip r:embed="rId2" cstate="print"/>
          <a:srcRect/>
          <a:stretch>
            <a:fillRect/>
          </a:stretch>
        </p:blipFill>
        <p:spPr bwMode="auto">
          <a:xfrm>
            <a:off x="1928794" y="0"/>
            <a:ext cx="5353050" cy="135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rmAutofit fontScale="92500" lnSpcReduction="10000"/>
          </a:bodyPr>
          <a:lstStyle/>
          <a:p>
            <a:r>
              <a:rPr lang="pt-BR" b="1" dirty="0"/>
              <a:t>MEU INSS – Superintendência Regional do INSS;</a:t>
            </a:r>
            <a:r>
              <a:rPr lang="pt-BR" dirty="0"/>
              <a:t> </a:t>
            </a:r>
            <a:r>
              <a:rPr lang="pt-BR" dirty="0" smtClean="0"/>
              <a:t>1. Elaborado </a:t>
            </a:r>
            <a:r>
              <a:rPr lang="pt-BR" dirty="0"/>
              <a:t>um Documento para o INSS com todas as situações apresentadas pelas Associações de Municípios de SC, que congregam os 295 Municípios. </a:t>
            </a:r>
            <a:r>
              <a:rPr lang="pt-BR" dirty="0" smtClean="0"/>
              <a:t>FECAM encaminhou </a:t>
            </a:r>
            <a:r>
              <a:rPr lang="pt-BR" dirty="0"/>
              <a:t>documentos para a SDS, que </a:t>
            </a:r>
            <a:r>
              <a:rPr lang="pt-BR" dirty="0" smtClean="0"/>
              <a:t>elaborou </a:t>
            </a:r>
            <a:r>
              <a:rPr lang="pt-BR" dirty="0"/>
              <a:t>o Ofício pela SDS, </a:t>
            </a:r>
            <a:r>
              <a:rPr lang="pt-BR" dirty="0" smtClean="0"/>
              <a:t>assinados por  Secretária de Estado, </a:t>
            </a:r>
            <a:r>
              <a:rPr lang="pt-BR" dirty="0"/>
              <a:t>Presidente da FECAM e COEGEMAS e </a:t>
            </a:r>
            <a:r>
              <a:rPr lang="pt-BR" dirty="0" smtClean="0"/>
              <a:t>encaminhado </a:t>
            </a:r>
            <a:r>
              <a:rPr lang="pt-BR" dirty="0"/>
              <a:t>ao INSS. 2. </a:t>
            </a:r>
            <a:r>
              <a:rPr lang="pt-BR" dirty="0" smtClean="0"/>
              <a:t> </a:t>
            </a:r>
            <a:r>
              <a:rPr lang="pt-BR" dirty="0"/>
              <a:t>elaborado Ofício Inicial para os Municípios, esclarecendo a situação do Meu INSS e orientando os Municípios sobre o processo e qual a posição a ser tomada diante dos encaminhamentos. </a:t>
            </a:r>
            <a:r>
              <a:rPr lang="pt-BR" dirty="0" smtClean="0"/>
              <a:t>3. A </a:t>
            </a:r>
            <a:r>
              <a:rPr lang="pt-BR" dirty="0"/>
              <a:t>Assistência Jurídica da </a:t>
            </a:r>
            <a:r>
              <a:rPr lang="pt-BR" dirty="0" smtClean="0"/>
              <a:t>FECAM </a:t>
            </a:r>
            <a:r>
              <a:rPr lang="pt-BR" dirty="0"/>
              <a:t>Aguardando deliberação nacional sobre o </a:t>
            </a:r>
            <a:r>
              <a:rPr lang="pt-BR" dirty="0" smtClean="0"/>
              <a:t>transborde.</a:t>
            </a:r>
            <a:endParaRPr lang="pt-BR" dirty="0"/>
          </a:p>
        </p:txBody>
      </p:sp>
      <p:pic>
        <p:nvPicPr>
          <p:cNvPr id="4" name="Imagem 3" descr="COEGEMAS 2019 - (aprovado)"/>
          <p:cNvPicPr/>
          <p:nvPr/>
        </p:nvPicPr>
        <p:blipFill>
          <a:blip r:embed="rId2" cstate="print"/>
          <a:srcRect/>
          <a:stretch>
            <a:fillRect/>
          </a:stretch>
        </p:blipFill>
        <p:spPr bwMode="auto">
          <a:xfrm>
            <a:off x="1928794" y="0"/>
            <a:ext cx="5353050" cy="135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rmAutofit/>
          </a:bodyPr>
          <a:lstStyle/>
          <a:p>
            <a:pPr lvl="0"/>
            <a:r>
              <a:rPr lang="pt-BR" b="1" dirty="0"/>
              <a:t>Acesso dos usuários da Assistência Social ao Sistema de Justiça (Defensoria Pública, Defensor dativo;</a:t>
            </a:r>
            <a:r>
              <a:rPr lang="pt-BR" dirty="0"/>
              <a:t> dificuldade em garantir atendimento com advogados do Estado nos municípios que não possuem Defensoria Pública, apresentado como alternativas os convênios com faculdades de direito que possuem núcleos jurídicos, ou o usuário vai ao Fórum apresenta os documentos solicitados e o juiz nomeia um advogado dativo. </a:t>
            </a:r>
          </a:p>
          <a:p>
            <a:endParaRPr lang="pt-BR" dirty="0"/>
          </a:p>
        </p:txBody>
      </p:sp>
      <p:sp>
        <p:nvSpPr>
          <p:cNvPr id="2049" name="Rectangle 1"/>
          <p:cNvSpPr>
            <a:spLocks noChangeArrowheads="1"/>
          </p:cNvSpPr>
          <p:nvPr/>
        </p:nvSpPr>
        <p:spPr bwMode="auto">
          <a:xfrm>
            <a:off x="0" y="0"/>
            <a:ext cx="18473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zh-CN"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Imagem 4" descr="COEGEMAS 2019 - (aprovado)"/>
          <p:cNvPicPr/>
          <p:nvPr/>
        </p:nvPicPr>
        <p:blipFill>
          <a:blip r:embed="rId2" cstate="print"/>
          <a:srcRect/>
          <a:stretch>
            <a:fillRect/>
          </a:stretch>
        </p:blipFill>
        <p:spPr bwMode="auto">
          <a:xfrm>
            <a:off x="1928794" y="0"/>
            <a:ext cx="5353050" cy="135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rmAutofit/>
          </a:bodyPr>
          <a:lstStyle/>
          <a:p>
            <a:pPr lvl="0"/>
            <a:r>
              <a:rPr lang="pt-BR" sz="4000" b="1" dirty="0"/>
              <a:t>Serviços Regionalizados;</a:t>
            </a:r>
            <a:r>
              <a:rPr lang="pt-BR" sz="4000" dirty="0"/>
              <a:t> o serviço é de responsabilidade do Estado e os municípios necessitam que o assunto seja retomado, devido a importância de regionalização no estado de Santa Catarina </a:t>
            </a:r>
          </a:p>
        </p:txBody>
      </p:sp>
      <p:pic>
        <p:nvPicPr>
          <p:cNvPr id="4" name="Imagem 3" descr="COEGEMAS 2019 - (aprovado)"/>
          <p:cNvPicPr/>
          <p:nvPr/>
        </p:nvPicPr>
        <p:blipFill>
          <a:blip r:embed="rId2" cstate="print"/>
          <a:srcRect/>
          <a:stretch>
            <a:fillRect/>
          </a:stretch>
        </p:blipFill>
        <p:spPr bwMode="auto">
          <a:xfrm>
            <a:off x="1928794" y="0"/>
            <a:ext cx="5353050" cy="135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lstStyle/>
          <a:p>
            <a:r>
              <a:rPr lang="pt-BR" b="1" dirty="0"/>
              <a:t>Conferências de Assistência Social;</a:t>
            </a:r>
            <a:r>
              <a:rPr lang="pt-BR" dirty="0"/>
              <a:t> debatido sobre a </a:t>
            </a:r>
            <a:r>
              <a:rPr lang="pt-BR" dirty="0" err="1"/>
              <a:t>desresponsabilização</a:t>
            </a:r>
            <a:r>
              <a:rPr lang="pt-BR" dirty="0"/>
              <a:t> do Estado quanto ao pagamento das despesas dos representantes não governamentais, cabendo aos municípios o pagamento das diárias e deslocamento dos representantes governamentais, as Conferencias irão acontecer sem recursos do </a:t>
            </a:r>
            <a:r>
              <a:rPr lang="pt-BR" dirty="0" smtClean="0"/>
              <a:t>Estado.</a:t>
            </a:r>
            <a:endParaRPr lang="pt-BR" dirty="0"/>
          </a:p>
        </p:txBody>
      </p:sp>
      <p:pic>
        <p:nvPicPr>
          <p:cNvPr id="4" name="Imagem 3" descr="COEGEMAS 2019 - (aprovado)"/>
          <p:cNvPicPr/>
          <p:nvPr/>
        </p:nvPicPr>
        <p:blipFill>
          <a:blip r:embed="rId2" cstate="print"/>
          <a:srcRect/>
          <a:stretch>
            <a:fillRect/>
          </a:stretch>
        </p:blipFill>
        <p:spPr bwMode="auto">
          <a:xfrm>
            <a:off x="1928794" y="0"/>
            <a:ext cx="5353050" cy="135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rmAutofit/>
          </a:bodyPr>
          <a:lstStyle/>
          <a:p>
            <a:pPr lvl="0"/>
            <a:r>
              <a:rPr lang="pt-BR" sz="4400" b="1" dirty="0"/>
              <a:t>Lei do FEAS;</a:t>
            </a:r>
            <a:r>
              <a:rPr lang="pt-BR" sz="4400" dirty="0"/>
              <a:t> após 12 anos foi encaminhada minuta de lei do FEAS para ALESC, realização mobilização para aprovação da lei. </a:t>
            </a:r>
            <a:r>
              <a:rPr lang="pt-BR" sz="4400" b="1" dirty="0"/>
              <a:t>Aprovado na </a:t>
            </a:r>
            <a:r>
              <a:rPr lang="pt-BR" sz="4400" b="1" dirty="0" err="1"/>
              <a:t>Alesc</a:t>
            </a:r>
            <a:r>
              <a:rPr lang="pt-BR" sz="4400" b="1" dirty="0"/>
              <a:t> em 20/11/2019</a:t>
            </a:r>
            <a:r>
              <a:rPr lang="pt-BR" sz="4400" b="1" dirty="0" smtClean="0"/>
              <a:t>.</a:t>
            </a:r>
            <a:endParaRPr lang="pt-BR" sz="4400" b="1" dirty="0"/>
          </a:p>
        </p:txBody>
      </p:sp>
      <p:pic>
        <p:nvPicPr>
          <p:cNvPr id="4" name="Imagem 3" descr="COEGEMAS 2019 - (aprovado)"/>
          <p:cNvPicPr/>
          <p:nvPr/>
        </p:nvPicPr>
        <p:blipFill>
          <a:blip r:embed="rId2" cstate="print"/>
          <a:srcRect/>
          <a:stretch>
            <a:fillRect/>
          </a:stretch>
        </p:blipFill>
        <p:spPr bwMode="auto">
          <a:xfrm>
            <a:off x="1928794" y="0"/>
            <a:ext cx="5353050" cy="135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rmAutofit/>
          </a:bodyPr>
          <a:lstStyle/>
          <a:p>
            <a:pPr lvl="0"/>
            <a:r>
              <a:rPr lang="pt-BR" b="1" dirty="0"/>
              <a:t>Emendas Parlamentares Federais;</a:t>
            </a:r>
            <a:r>
              <a:rPr lang="pt-BR" dirty="0"/>
              <a:t> o COEGEMAS emitiu Oficio 012/2019, solicitando aos gestores municipais, em regime de urgência (tendo em vista o prazo de 24 de outubro de 2019 para encaminhamento das Emendas Parlamentares 2020), atenção especial e mobilização junto aos Parlamentares representantes dos municípios, para garantir que as referidas Emendas sejam destinadas à Política de Assistência Social</a:t>
            </a:r>
          </a:p>
          <a:p>
            <a:endParaRPr lang="pt-BR" dirty="0"/>
          </a:p>
        </p:txBody>
      </p:sp>
      <p:pic>
        <p:nvPicPr>
          <p:cNvPr id="4" name="Imagem 3" descr="COEGEMAS 2019 - (aprovado)"/>
          <p:cNvPicPr/>
          <p:nvPr/>
        </p:nvPicPr>
        <p:blipFill>
          <a:blip r:embed="rId2" cstate="print"/>
          <a:srcRect/>
          <a:stretch>
            <a:fillRect/>
          </a:stretch>
        </p:blipFill>
        <p:spPr bwMode="auto">
          <a:xfrm>
            <a:off x="1928794" y="0"/>
            <a:ext cx="5353050" cy="135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rmAutofit/>
          </a:bodyPr>
          <a:lstStyle/>
          <a:p>
            <a:pPr lvl="0"/>
            <a:r>
              <a:rPr lang="pt-BR" b="1" dirty="0"/>
              <a:t>Construção de Novos CRAS e CREAS;</a:t>
            </a:r>
            <a:r>
              <a:rPr lang="pt-BR" dirty="0"/>
              <a:t>  solicitada resposta da CIB com objetivo de garantir que os oito municípios que ainda não possuem CRAS próprios sejam priorizados, bem como segundo informação do ministério da cidadania construção de CRAS e CREAS seriam cadastrados como EMENDAS PARLAMENTARES, porem os recursos para emendas são escassos, a garantia de sede própria é fundamental para garantir o direito do cidadão bem como na acessibilidade. </a:t>
            </a:r>
          </a:p>
          <a:p>
            <a:endParaRPr lang="pt-BR" dirty="0"/>
          </a:p>
        </p:txBody>
      </p:sp>
      <p:pic>
        <p:nvPicPr>
          <p:cNvPr id="4" name="Imagem 3" descr="COEGEMAS 2019 - (aprovado)"/>
          <p:cNvPicPr/>
          <p:nvPr/>
        </p:nvPicPr>
        <p:blipFill>
          <a:blip r:embed="rId2" cstate="print"/>
          <a:srcRect/>
          <a:stretch>
            <a:fillRect/>
          </a:stretch>
        </p:blipFill>
        <p:spPr bwMode="auto">
          <a:xfrm>
            <a:off x="1928794" y="0"/>
            <a:ext cx="5353050" cy="135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rmAutofit lnSpcReduction="10000"/>
          </a:bodyPr>
          <a:lstStyle/>
          <a:p>
            <a:pPr lvl="0"/>
            <a:r>
              <a:rPr lang="pt-BR" sz="4000" b="1" dirty="0"/>
              <a:t>Doação dos Veículos documentação/ Fiat Uno 2014;</a:t>
            </a:r>
            <a:r>
              <a:rPr lang="pt-BR" sz="4000" dirty="0"/>
              <a:t> </a:t>
            </a:r>
            <a:r>
              <a:rPr lang="pt-BR" sz="4000" dirty="0" smtClean="0"/>
              <a:t>Regularização </a:t>
            </a:r>
            <a:r>
              <a:rPr lang="pt-BR" sz="4000" dirty="0"/>
              <a:t>da documentação para liberação de doação definitiva aos municípios aguardando assinaturas que estão sendo encaminhadas por lotes ao Governador.</a:t>
            </a:r>
            <a:r>
              <a:rPr lang="pt-BR" dirty="0"/>
              <a:t> </a:t>
            </a:r>
          </a:p>
          <a:p>
            <a:endParaRPr lang="pt-BR" dirty="0"/>
          </a:p>
        </p:txBody>
      </p:sp>
      <p:pic>
        <p:nvPicPr>
          <p:cNvPr id="5" name="Imagem 4" descr="COEGEMAS 2019 - (aprovado)"/>
          <p:cNvPicPr/>
          <p:nvPr/>
        </p:nvPicPr>
        <p:blipFill>
          <a:blip r:embed="rId2" cstate="print"/>
          <a:srcRect/>
          <a:stretch>
            <a:fillRect/>
          </a:stretch>
        </p:blipFill>
        <p:spPr bwMode="auto">
          <a:xfrm>
            <a:off x="1928794" y="0"/>
            <a:ext cx="5353050" cy="135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lstStyle/>
          <a:p>
            <a:pPr lvl="0"/>
            <a:r>
              <a:rPr lang="pt-BR" b="1" dirty="0"/>
              <a:t>Cadastro Fundo Municipal do Idoso - Portaria Nacional/Cartilha; orientações para o cadastro do Fundo Municipal do Idoso:</a:t>
            </a:r>
            <a:r>
              <a:rPr lang="pt-BR" dirty="0"/>
              <a:t> não era obrigatório os municípios terem o cadastro do fundo municipal do idoso junto a secretaria nacional de direitos humanos, a partir de 2019 é obrigatório esse cadastro para receber os recursos do imposto de renda, </a:t>
            </a:r>
          </a:p>
        </p:txBody>
      </p:sp>
      <p:pic>
        <p:nvPicPr>
          <p:cNvPr id="4" name="Imagem 3" descr="COEGEMAS 2019 - (aprovado)"/>
          <p:cNvPicPr/>
          <p:nvPr/>
        </p:nvPicPr>
        <p:blipFill>
          <a:blip r:embed="rId2" cstate="print"/>
          <a:srcRect/>
          <a:stretch>
            <a:fillRect/>
          </a:stretch>
        </p:blipFill>
        <p:spPr bwMode="auto">
          <a:xfrm>
            <a:off x="1928794" y="0"/>
            <a:ext cx="5353050" cy="135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rmAutofit/>
          </a:bodyPr>
          <a:lstStyle/>
          <a:p>
            <a:pPr lvl="0"/>
            <a:r>
              <a:rPr lang="pt-BR" b="1" dirty="0"/>
              <a:t>Conferências Municipais, Estadual e Nacional de Políticas para Mulheres</a:t>
            </a:r>
            <a:r>
              <a:rPr lang="pt-BR" dirty="0"/>
              <a:t>; as  políticas para mulheres fazem parte do Ministério da Mulher e da Família e que já saiu o decreto assinado pelo presidente da republica para que aconteça a conferência nacional para políticas para mulheres e que no inicio de 2020 deverá sair o chamamento para as conferencias municipais e estaduais</a:t>
            </a:r>
          </a:p>
          <a:p>
            <a:endParaRPr lang="pt-BR" dirty="0"/>
          </a:p>
        </p:txBody>
      </p:sp>
      <p:pic>
        <p:nvPicPr>
          <p:cNvPr id="4" name="Imagem 3" descr="COEGEMAS 2019 - (aprovado)"/>
          <p:cNvPicPr/>
          <p:nvPr/>
        </p:nvPicPr>
        <p:blipFill>
          <a:blip r:embed="rId2" cstate="print"/>
          <a:srcRect/>
          <a:stretch>
            <a:fillRect/>
          </a:stretch>
        </p:blipFill>
        <p:spPr bwMode="auto">
          <a:xfrm>
            <a:off x="1928794" y="0"/>
            <a:ext cx="5353050" cy="135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rmAutofit fontScale="77500" lnSpcReduction="20000"/>
          </a:bodyPr>
          <a:lstStyle/>
          <a:p>
            <a:pPr lvl="0"/>
            <a:r>
              <a:rPr lang="pt-BR" sz="3500" b="1" dirty="0"/>
              <a:t>APAES X Assistência Social; </a:t>
            </a:r>
            <a:r>
              <a:rPr lang="pt-BR" sz="3500" dirty="0"/>
              <a:t>orientação quanto aos</a:t>
            </a:r>
            <a:r>
              <a:rPr lang="pt-BR" sz="3500" b="1" dirty="0"/>
              <a:t> </a:t>
            </a:r>
            <a:r>
              <a:rPr lang="pt-BR" sz="3500" dirty="0"/>
              <a:t>deputados direcionam doações de veículos para APAES, existe o acordo entre deputados e APAES em doar veículos, no entanto outras entidades podem requerer o direito, e que o correto é abertura de edital para proceder a </a:t>
            </a:r>
            <a:r>
              <a:rPr lang="pt-BR" sz="3500" dirty="0" err="1"/>
              <a:t>cedencia</a:t>
            </a:r>
            <a:r>
              <a:rPr lang="pt-BR" sz="3500" dirty="0"/>
              <a:t> do veiculo para entidades interessadas, o recurso é do Ministério da Cidadania e deve ser utilizada na Assistência Social, a forma legal para proceder é através de edital de </a:t>
            </a:r>
            <a:r>
              <a:rPr lang="pt-BR" sz="3500" dirty="0" err="1"/>
              <a:t>cedencia</a:t>
            </a:r>
            <a:r>
              <a:rPr lang="pt-BR" sz="3500" dirty="0"/>
              <a:t>, e é necessário fazer a transferência primeira para a secretaria de assistência social e informa ao Ministério Público.  </a:t>
            </a:r>
          </a:p>
          <a:p>
            <a:pPr>
              <a:buNone/>
            </a:pPr>
            <a:endParaRPr lang="pt-BR" dirty="0"/>
          </a:p>
        </p:txBody>
      </p:sp>
      <p:pic>
        <p:nvPicPr>
          <p:cNvPr id="4" name="Imagem 3" descr="COEGEMAS 2019 - (aprovado)"/>
          <p:cNvPicPr/>
          <p:nvPr/>
        </p:nvPicPr>
        <p:blipFill>
          <a:blip r:embed="rId2" cstate="print"/>
          <a:srcRect/>
          <a:stretch>
            <a:fillRect/>
          </a:stretch>
        </p:blipFill>
        <p:spPr bwMode="auto">
          <a:xfrm>
            <a:off x="1928794" y="0"/>
            <a:ext cx="5353050" cy="135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rmAutofit fontScale="92500" lnSpcReduction="20000"/>
          </a:bodyPr>
          <a:lstStyle/>
          <a:p>
            <a:r>
              <a:rPr lang="pt-BR" b="1" dirty="0"/>
              <a:t>Proposta Orçamentária 2020;</a:t>
            </a:r>
            <a:r>
              <a:rPr lang="pt-BR" dirty="0"/>
              <a:t> Os municípios estão fechando a proposta orçamentária para mandar para câmara de vereadores e é importante verificar qual o orçamento esta sendo destinada a assistência social para o ano de 2020, e que cabe aos gestores informar aos vereadores as atribuições da política de assistência social para que possam fazer emendas ao orçamento destinadas a essa política para garantir a ampliação dos recursos, a nível estadual será feito uma mobilização para que os deputados estaduais façam emendas parlamentares, pois o orçamento apresentado para 2020 pelo estado é de 17 milhões o que é um retrocesso, pois em 2016 era de 36 milhões, é necessária uma mobilização para pressionar a ampliação desse </a:t>
            </a:r>
            <a:r>
              <a:rPr lang="pt-BR" dirty="0" smtClean="0"/>
              <a:t>recurso</a:t>
            </a:r>
            <a:endParaRPr lang="pt-BR" dirty="0"/>
          </a:p>
        </p:txBody>
      </p:sp>
      <p:pic>
        <p:nvPicPr>
          <p:cNvPr id="4" name="Imagem 3" descr="COEGEMAS 2019 - (aprovado)"/>
          <p:cNvPicPr/>
          <p:nvPr/>
        </p:nvPicPr>
        <p:blipFill>
          <a:blip r:embed="rId2" cstate="print"/>
          <a:srcRect/>
          <a:stretch>
            <a:fillRect/>
          </a:stretch>
        </p:blipFill>
        <p:spPr bwMode="auto">
          <a:xfrm>
            <a:off x="1928794" y="0"/>
            <a:ext cx="5353050" cy="135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rmAutofit/>
          </a:bodyPr>
          <a:lstStyle/>
          <a:p>
            <a:pPr lvl="0"/>
            <a:r>
              <a:rPr lang="pt-BR" sz="4400" b="1" dirty="0"/>
              <a:t>Programa Criança Feliz: </a:t>
            </a:r>
            <a:r>
              <a:rPr lang="pt-BR" sz="4400" dirty="0"/>
              <a:t>Resolução CEAS 013 de 15 de outubro de 2019; Pauta da reunião 27/11/2019 em Porto Belo</a:t>
            </a:r>
          </a:p>
        </p:txBody>
      </p:sp>
      <p:pic>
        <p:nvPicPr>
          <p:cNvPr id="4" name="Imagem 3" descr="COEGEMAS 2019 - (aprovado)"/>
          <p:cNvPicPr/>
          <p:nvPr/>
        </p:nvPicPr>
        <p:blipFill>
          <a:blip r:embed="rId2" cstate="print"/>
          <a:srcRect/>
          <a:stretch>
            <a:fillRect/>
          </a:stretch>
        </p:blipFill>
        <p:spPr bwMode="auto">
          <a:xfrm>
            <a:off x="1928794" y="0"/>
            <a:ext cx="5353050" cy="135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lstStyle/>
          <a:p>
            <a:r>
              <a:rPr lang="pt-BR" dirty="0" smtClean="0"/>
              <a:t>Média de participantes nas reuniões: </a:t>
            </a:r>
          </a:p>
          <a:p>
            <a:r>
              <a:rPr lang="pt-BR" dirty="0" smtClean="0"/>
              <a:t>119 </a:t>
            </a:r>
          </a:p>
          <a:p>
            <a:r>
              <a:rPr lang="pt-BR" dirty="0" smtClean="0"/>
              <a:t>Total de municípios que participaram das reuniões:  </a:t>
            </a:r>
          </a:p>
          <a:p>
            <a:r>
              <a:rPr lang="pt-BR" dirty="0" smtClean="0"/>
              <a:t>168</a:t>
            </a:r>
          </a:p>
          <a:p>
            <a:r>
              <a:rPr lang="pt-BR" dirty="0" smtClean="0"/>
              <a:t>Total de participações no ano: </a:t>
            </a:r>
          </a:p>
          <a:p>
            <a:r>
              <a:rPr lang="pt-BR" dirty="0" smtClean="0"/>
              <a:t>835 </a:t>
            </a:r>
            <a:endParaRPr lang="pt-BR" dirty="0"/>
          </a:p>
        </p:txBody>
      </p:sp>
      <p:pic>
        <p:nvPicPr>
          <p:cNvPr id="4" name="Imagem 3" descr="COEGEMAS 2019 - (aprovado)"/>
          <p:cNvPicPr/>
          <p:nvPr/>
        </p:nvPicPr>
        <p:blipFill>
          <a:blip r:embed="rId2" cstate="print"/>
          <a:srcRect/>
          <a:stretch>
            <a:fillRect/>
          </a:stretch>
        </p:blipFill>
        <p:spPr bwMode="auto">
          <a:xfrm>
            <a:off x="1928794" y="0"/>
            <a:ext cx="5353050" cy="13525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rmAutofit fontScale="92500"/>
          </a:bodyPr>
          <a:lstStyle/>
          <a:p>
            <a:pPr lvl="0"/>
            <a:r>
              <a:rPr lang="pt-BR" sz="3600" b="1" dirty="0"/>
              <a:t>Acolhimento Institucional; </a:t>
            </a:r>
            <a:r>
              <a:rPr lang="pt-BR" sz="3600" b="1" dirty="0" smtClean="0"/>
              <a:t>Modalidade </a:t>
            </a:r>
            <a:r>
              <a:rPr lang="pt-BR" sz="3600" b="1" dirty="0"/>
              <a:t>Institucional (</a:t>
            </a:r>
            <a:r>
              <a:rPr lang="pt-BR" sz="3600" b="1" dirty="0" err="1"/>
              <a:t>Reordenamento</a:t>
            </a:r>
            <a:r>
              <a:rPr lang="pt-BR" sz="3600" b="1" dirty="0"/>
              <a:t>) e Familiar:</a:t>
            </a:r>
            <a:r>
              <a:rPr lang="pt-BR" sz="3600" dirty="0"/>
              <a:t> o grupo de trabalho composto por representantes da FECAM, COEGEMAS, MP, CEDCA, SDS E SMAS Blumenau estão elaborando  a cartilha de orientação bem como o formulário de acolhimento emergencial;</a:t>
            </a:r>
          </a:p>
          <a:p>
            <a:endParaRPr lang="pt-BR" dirty="0"/>
          </a:p>
        </p:txBody>
      </p:sp>
      <p:pic>
        <p:nvPicPr>
          <p:cNvPr id="4" name="Imagem 3" descr="COEGEMAS 2019 - (aprovado)"/>
          <p:cNvPicPr/>
          <p:nvPr/>
        </p:nvPicPr>
        <p:blipFill>
          <a:blip r:embed="rId2" cstate="print"/>
          <a:srcRect/>
          <a:stretch>
            <a:fillRect/>
          </a:stretch>
        </p:blipFill>
        <p:spPr bwMode="auto">
          <a:xfrm>
            <a:off x="1928794" y="0"/>
            <a:ext cx="5353050" cy="135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rmAutofit/>
          </a:bodyPr>
          <a:lstStyle/>
          <a:p>
            <a:r>
              <a:rPr lang="pt-BR" sz="4000" b="1" dirty="0"/>
              <a:t>Serviço de Convivência Fortalecimento de Vínculos</a:t>
            </a:r>
            <a:r>
              <a:rPr lang="pt-BR" sz="4000" dirty="0"/>
              <a:t>; encaminhado para CIB A demanda de capacitação, SDS se comprometeu a incluir no CAPACITA SUAS</a:t>
            </a:r>
          </a:p>
        </p:txBody>
      </p:sp>
      <p:pic>
        <p:nvPicPr>
          <p:cNvPr id="4" name="Imagem 3" descr="COEGEMAS 2019 - (aprovado)"/>
          <p:cNvPicPr/>
          <p:nvPr/>
        </p:nvPicPr>
        <p:blipFill>
          <a:blip r:embed="rId2" cstate="print"/>
          <a:srcRect/>
          <a:stretch>
            <a:fillRect/>
          </a:stretch>
        </p:blipFill>
        <p:spPr bwMode="auto">
          <a:xfrm>
            <a:off x="1928794" y="0"/>
            <a:ext cx="5353050" cy="135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rmAutofit lnSpcReduction="10000"/>
          </a:bodyPr>
          <a:lstStyle/>
          <a:p>
            <a:pPr lvl="0"/>
            <a:r>
              <a:rPr lang="pt-BR" sz="4000" b="1" dirty="0"/>
              <a:t>Ato pela Regularização do </a:t>
            </a:r>
            <a:r>
              <a:rPr lang="pt-BR" sz="4000" b="1" dirty="0" err="1"/>
              <a:t>Cofinanciamento</a:t>
            </a:r>
            <a:r>
              <a:rPr lang="pt-BR" sz="4000" b="1" dirty="0"/>
              <a:t> Federal do SUAS</a:t>
            </a:r>
            <a:r>
              <a:rPr lang="pt-BR" sz="4000" dirty="0"/>
              <a:t>; Mobilização junto aos governo federal para que os repasses financeiros atrasados sejam regularizados e que os repasses sejam regulares e automáticos;</a:t>
            </a:r>
          </a:p>
          <a:p>
            <a:endParaRPr lang="pt-BR" dirty="0"/>
          </a:p>
        </p:txBody>
      </p:sp>
      <p:pic>
        <p:nvPicPr>
          <p:cNvPr id="4" name="Imagem 3" descr="COEGEMAS 2019 - (aprovado)"/>
          <p:cNvPicPr/>
          <p:nvPr/>
        </p:nvPicPr>
        <p:blipFill>
          <a:blip r:embed="rId2" cstate="print"/>
          <a:srcRect/>
          <a:stretch>
            <a:fillRect/>
          </a:stretch>
        </p:blipFill>
        <p:spPr bwMode="auto">
          <a:xfrm>
            <a:off x="1928794" y="0"/>
            <a:ext cx="5353050" cy="135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rmAutofit/>
          </a:bodyPr>
          <a:lstStyle/>
          <a:p>
            <a:pPr lvl="0"/>
            <a:r>
              <a:rPr lang="pt-BR" sz="4000" b="1" dirty="0"/>
              <a:t>Aprovação do novo logotipo do </a:t>
            </a:r>
            <a:r>
              <a:rPr lang="pt-BR" sz="4000" b="1" dirty="0" err="1"/>
              <a:t>Coegemas</a:t>
            </a:r>
            <a:r>
              <a:rPr lang="pt-BR" sz="4000" dirty="0"/>
              <a:t>; foram apresentados novos modelos de logotipo do COEGEMAS com o objetivo de dar visibilidade às ações realizadas pelo Colegiado.</a:t>
            </a:r>
          </a:p>
          <a:p>
            <a:endParaRPr lang="pt-BR" dirty="0"/>
          </a:p>
        </p:txBody>
      </p:sp>
      <p:pic>
        <p:nvPicPr>
          <p:cNvPr id="4" name="Imagem 3" descr="COEGEMAS 2019 - (aprovado)"/>
          <p:cNvPicPr/>
          <p:nvPr/>
        </p:nvPicPr>
        <p:blipFill>
          <a:blip r:embed="rId2" cstate="print"/>
          <a:srcRect/>
          <a:stretch>
            <a:fillRect/>
          </a:stretch>
        </p:blipFill>
        <p:spPr bwMode="auto">
          <a:xfrm>
            <a:off x="1928794" y="0"/>
            <a:ext cx="5353050" cy="135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rmAutofit/>
          </a:bodyPr>
          <a:lstStyle/>
          <a:p>
            <a:pPr lvl="0"/>
            <a:r>
              <a:rPr lang="pt-BR" sz="4000" b="1" dirty="0"/>
              <a:t>Aprovação da fundação da entidade COEGEMAS SC,</a:t>
            </a:r>
            <a:r>
              <a:rPr lang="pt-BR" sz="4000" dirty="0"/>
              <a:t> aprovação do estatuto, diretoria, sede; Regularizado em cartório o registro do </a:t>
            </a:r>
            <a:r>
              <a:rPr lang="pt-BR" sz="4000" dirty="0" err="1"/>
              <a:t>Coegemas</a:t>
            </a:r>
            <a:r>
              <a:rPr lang="pt-BR" sz="4000" dirty="0"/>
              <a:t> como entidade sem fins lucrativos; </a:t>
            </a:r>
          </a:p>
          <a:p>
            <a:endParaRPr lang="pt-BR" dirty="0"/>
          </a:p>
        </p:txBody>
      </p:sp>
      <p:pic>
        <p:nvPicPr>
          <p:cNvPr id="4" name="Imagem 3" descr="COEGEMAS 2019 - (aprovado)"/>
          <p:cNvPicPr/>
          <p:nvPr/>
        </p:nvPicPr>
        <p:blipFill>
          <a:blip r:embed="rId2" cstate="print"/>
          <a:srcRect/>
          <a:stretch>
            <a:fillRect/>
          </a:stretch>
        </p:blipFill>
        <p:spPr bwMode="auto">
          <a:xfrm>
            <a:off x="1928794" y="76186"/>
            <a:ext cx="5353050" cy="135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rmAutofit/>
          </a:bodyPr>
          <a:lstStyle/>
          <a:p>
            <a:pPr lvl="0"/>
            <a:r>
              <a:rPr lang="pt-BR" sz="3600" b="1" dirty="0"/>
              <a:t>Questionário sobre os custos dos equipamentos do SUAS em SC; </a:t>
            </a:r>
            <a:r>
              <a:rPr lang="pt-BR" sz="3600" dirty="0"/>
              <a:t>a Secretaria de Estado encaminhou pesquisa aos municípios para fazer um levantamento dos custos dos equipamentos com o objetivo de auxiliar na elaboração do orçamento 2020. Sem retorno da SDS.</a:t>
            </a:r>
          </a:p>
          <a:p>
            <a:endParaRPr lang="pt-BR" dirty="0"/>
          </a:p>
        </p:txBody>
      </p:sp>
      <p:pic>
        <p:nvPicPr>
          <p:cNvPr id="4" name="Imagem 3" descr="COEGEMAS 2019 - (aprovado)"/>
          <p:cNvPicPr/>
          <p:nvPr/>
        </p:nvPicPr>
        <p:blipFill>
          <a:blip r:embed="rId2" cstate="print"/>
          <a:srcRect/>
          <a:stretch>
            <a:fillRect/>
          </a:stretch>
        </p:blipFill>
        <p:spPr bwMode="auto">
          <a:xfrm>
            <a:off x="1928794" y="0"/>
            <a:ext cx="5353050" cy="135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rmAutofit/>
          </a:bodyPr>
          <a:lstStyle/>
          <a:p>
            <a:pPr lvl="0"/>
            <a:r>
              <a:rPr lang="pt-BR" b="1" dirty="0"/>
              <a:t>Resolução Nº 01, de 29 de maio de 2019 que dispõe sobre o atendimento aos idosos e pessoas com deficiência na modalidade denominada família acolhedora”;</a:t>
            </a:r>
            <a:r>
              <a:rPr lang="pt-BR" dirty="0"/>
              <a:t>  A Câmara Técnica do COEGEMAS apresentou o relatório de estudo realizado pela Câmara Técnica do </a:t>
            </a:r>
            <a:r>
              <a:rPr lang="pt-BR" dirty="0" err="1"/>
              <a:t>Coegemas</a:t>
            </a:r>
            <a:r>
              <a:rPr lang="pt-BR" dirty="0"/>
              <a:t> e da CIB. Este tema foi suspenso pela CIB para maiores estudos e a Resolução </a:t>
            </a:r>
            <a:r>
              <a:rPr lang="pt-BR" dirty="0" err="1"/>
              <a:t>nao</a:t>
            </a:r>
            <a:r>
              <a:rPr lang="pt-BR" dirty="0"/>
              <a:t> foi aprovada</a:t>
            </a:r>
          </a:p>
          <a:p>
            <a:endParaRPr lang="pt-BR" dirty="0"/>
          </a:p>
        </p:txBody>
      </p:sp>
      <p:pic>
        <p:nvPicPr>
          <p:cNvPr id="4" name="Imagem 3" descr="COEGEMAS 2019 - (aprovado)"/>
          <p:cNvPicPr/>
          <p:nvPr/>
        </p:nvPicPr>
        <p:blipFill>
          <a:blip r:embed="rId2" cstate="print"/>
          <a:srcRect/>
          <a:stretch>
            <a:fillRect/>
          </a:stretch>
        </p:blipFill>
        <p:spPr bwMode="auto">
          <a:xfrm>
            <a:off x="1928794" y="0"/>
            <a:ext cx="5353050" cy="135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ívico">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ívico">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ívico">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347</TotalTime>
  <Words>1430</Words>
  <Application>Microsoft Office PowerPoint</Application>
  <PresentationFormat>Apresentação na tela (4:3)</PresentationFormat>
  <Paragraphs>31</Paragraphs>
  <Slides>25</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25</vt:i4>
      </vt:variant>
    </vt:vector>
  </HeadingPairs>
  <TitlesOfParts>
    <vt:vector size="32" baseType="lpstr">
      <vt:lpstr>Arial</vt:lpstr>
      <vt:lpstr>Calibri</vt:lpstr>
      <vt:lpstr>方正舒体</vt:lpstr>
      <vt:lpstr>Georgia</vt:lpstr>
      <vt:lpstr>Wingdings</vt:lpstr>
      <vt:lpstr>Wingdings 2</vt:lpstr>
      <vt:lpstr>Cívico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jaquelinegraeff</dc:creator>
  <cp:lastModifiedBy>Acer</cp:lastModifiedBy>
  <cp:revision>30</cp:revision>
  <dcterms:created xsi:type="dcterms:W3CDTF">2019-11-26T16:07:46Z</dcterms:created>
  <dcterms:modified xsi:type="dcterms:W3CDTF">2019-12-05T22:13:50Z</dcterms:modified>
</cp:coreProperties>
</file>