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75" r:id="rId2"/>
    <p:sldId id="496" r:id="rId3"/>
    <p:sldId id="499" r:id="rId4"/>
    <p:sldId id="509" r:id="rId5"/>
    <p:sldId id="500" r:id="rId6"/>
    <p:sldId id="510" r:id="rId7"/>
    <p:sldId id="512" r:id="rId8"/>
    <p:sldId id="513" r:id="rId9"/>
    <p:sldId id="514" r:id="rId10"/>
    <p:sldId id="515" r:id="rId11"/>
    <p:sldId id="516" r:id="rId12"/>
    <p:sldId id="517" r:id="rId13"/>
    <p:sldId id="492" r:id="rId14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4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1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notesViewPr>
    <p:cSldViewPr>
      <p:cViewPr varScale="1">
        <p:scale>
          <a:sx n="76" d="100"/>
          <a:sy n="76" d="100"/>
        </p:scale>
        <p:origin x="-2166" y="-114"/>
      </p:cViewPr>
      <p:guideLst>
        <p:guide orient="horz" pos="288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463" y="0"/>
            <a:ext cx="29845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4675"/>
            <a:ext cx="2908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463" y="9464675"/>
            <a:ext cx="2984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5128FB91-F65C-4404-B86E-46CAAD66C9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281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9263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b="0">
              <a:latin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8775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426575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6575"/>
            <a:ext cx="294481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0C0E380-22F6-4D2D-999E-8270D0730F3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26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1249363"/>
            <a:ext cx="1941513" cy="44640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249363"/>
            <a:ext cx="5676900" cy="44640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49363"/>
            <a:ext cx="7770813" cy="1006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2362200"/>
            <a:ext cx="3808413" cy="3351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2362200"/>
            <a:ext cx="3810000" cy="3351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49363"/>
            <a:ext cx="7770813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362200"/>
            <a:ext cx="7770813" cy="3351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070975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2pPr>
      <a:lvl3pPr algn="l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3pPr>
      <a:lvl4pPr algn="l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4pPr>
      <a:lvl5pPr algn="l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lnSpc>
          <a:spcPct val="118000"/>
        </a:lnSpc>
        <a:spcBef>
          <a:spcPct val="0"/>
        </a:spcBef>
        <a:spcAft>
          <a:spcPct val="0"/>
        </a:spcAft>
        <a:buClr>
          <a:srgbClr val="003399"/>
        </a:buClr>
        <a:buSzPct val="100000"/>
        <a:buFont typeface="Arial Black" pitchFamily="34" charset="0"/>
        <a:defRPr sz="3000">
          <a:solidFill>
            <a:srgbClr val="003399"/>
          </a:solidFill>
          <a:latin typeface="Arial Black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714375" y="1557338"/>
            <a:ext cx="7772400" cy="4032250"/>
          </a:xfrm>
        </p:spPr>
        <p:txBody>
          <a:bodyPr/>
          <a:lstStyle/>
          <a:p>
            <a:pPr algn="ctr">
              <a:defRPr/>
            </a:pP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Instruções para preenchimento do </a:t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Plano de Providência.</a:t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i="1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sym typeface="Symbol"/>
              </a:rPr>
              <a:t/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sym typeface="Symbol"/>
              </a:rPr>
            </a:br>
            <a: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sym typeface="Symbol"/>
              </a:rPr>
              <a:t/>
            </a:r>
            <a:br>
              <a:rPr lang="pt-B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sym typeface="Symbol"/>
              </a:rPr>
            </a:br>
            <a:endParaRPr lang="pt-BR" sz="1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770813" cy="1006475"/>
          </a:xfrm>
        </p:spPr>
        <p:txBody>
          <a:bodyPr/>
          <a:lstStyle/>
          <a:p>
            <a:r>
              <a:rPr lang="pt-BR" dirty="0" smtClean="0"/>
              <a:t>Como preencher o formulário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28850"/>
            <a:ext cx="8280920" cy="37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 bwMode="auto">
          <a:xfrm>
            <a:off x="1187624" y="2132856"/>
            <a:ext cx="7956376" cy="172819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Seta em curva para a direita 5"/>
          <p:cNvSpPr/>
          <p:nvPr/>
        </p:nvSpPr>
        <p:spPr bwMode="auto">
          <a:xfrm>
            <a:off x="962844" y="2852936"/>
            <a:ext cx="864096" cy="1512168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86764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770813" cy="1006475"/>
          </a:xfrm>
        </p:spPr>
        <p:txBody>
          <a:bodyPr/>
          <a:lstStyle/>
          <a:p>
            <a:r>
              <a:rPr lang="pt-BR" dirty="0" smtClean="0"/>
              <a:t>Como preencher o formulário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 bwMode="auto">
          <a:xfrm>
            <a:off x="1331640" y="1916832"/>
            <a:ext cx="7344816" cy="18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Seta em curva para a direita 7"/>
          <p:cNvSpPr/>
          <p:nvPr/>
        </p:nvSpPr>
        <p:spPr bwMode="auto">
          <a:xfrm>
            <a:off x="-36512" y="3212976"/>
            <a:ext cx="936104" cy="1512168"/>
          </a:xfrm>
          <a:prstGeom prst="curved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831641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7770813" cy="1006475"/>
          </a:xfrm>
        </p:spPr>
        <p:txBody>
          <a:bodyPr/>
          <a:lstStyle/>
          <a:p>
            <a:r>
              <a:rPr lang="pt-BR" dirty="0" smtClean="0"/>
              <a:t>Como preencher o formulário</a:t>
            </a:r>
            <a:endParaRPr lang="pt-BR" dirty="0"/>
          </a:p>
        </p:txBody>
      </p:sp>
      <p:sp>
        <p:nvSpPr>
          <p:cNvPr id="5" name="Seta em curva para a direita 4"/>
          <p:cNvSpPr/>
          <p:nvPr/>
        </p:nvSpPr>
        <p:spPr bwMode="auto">
          <a:xfrm>
            <a:off x="539552" y="3501008"/>
            <a:ext cx="720080" cy="1080120"/>
          </a:xfrm>
          <a:prstGeom prst="curved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Seta para a direita 8"/>
          <p:cNvSpPr/>
          <p:nvPr/>
        </p:nvSpPr>
        <p:spPr bwMode="auto">
          <a:xfrm>
            <a:off x="683568" y="4797152"/>
            <a:ext cx="720080" cy="57606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Seta para a direita 9"/>
          <p:cNvSpPr/>
          <p:nvPr/>
        </p:nvSpPr>
        <p:spPr bwMode="auto">
          <a:xfrm>
            <a:off x="700460" y="5661248"/>
            <a:ext cx="720080" cy="57606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4355976" y="3501008"/>
            <a:ext cx="1584176" cy="86409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6084168" y="3429000"/>
            <a:ext cx="1944216" cy="100811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pt-BR" smtClean="0"/>
          </a:p>
          <a:p>
            <a:pPr algn="ctr">
              <a:buFont typeface="Arial" charset="0"/>
              <a:buNone/>
            </a:pPr>
            <a:endParaRPr lang="pt-BR" smtClean="0"/>
          </a:p>
          <a:p>
            <a:pPr algn="ctr">
              <a:buFont typeface="Arial" charset="0"/>
              <a:buNone/>
            </a:pPr>
            <a:r>
              <a:rPr lang="pt-BR" smtClean="0"/>
              <a:t>OBRIGADO 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685800" y="910357"/>
            <a:ext cx="7770813" cy="1006475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758130" y="1354088"/>
            <a:ext cx="8134350" cy="5099248"/>
          </a:xfrm>
        </p:spPr>
        <p:txBody>
          <a:bodyPr/>
          <a:lstStyle/>
          <a:p>
            <a:pPr>
              <a:buFont typeface="Arial" charset="0"/>
              <a:buNone/>
            </a:pPr>
            <a:endParaRPr lang="pt-BR" sz="2400" dirty="0" smtClean="0"/>
          </a:p>
          <a:p>
            <a:pPr>
              <a:buFont typeface="Arial" charset="0"/>
              <a:buNone/>
            </a:pPr>
            <a:endParaRPr lang="pt-BR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pt-BR" sz="2400" dirty="0" smtClean="0"/>
              <a:t>	I – Pactuar entre os gestores ( municipais, estaduais e federal) as ações necessárias a superação de situações impróprias ou irregulares.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pt-BR" sz="2400" dirty="0" smtClean="0"/>
              <a:t>	II- trata-se de um documento assinado  pelo gestor municipal se responsabilizado pela implantação de ações administrativas reparadoras.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pt-BR" sz="2400" dirty="0" smtClean="0"/>
              <a:t>	III – Na elaboração do documento, e na implantação das ações o município terá o apoio da Secretaria Estadual e a supervisão da CIB – Comissão </a:t>
            </a:r>
            <a:r>
              <a:rPr lang="pt-BR" sz="2400" dirty="0" err="1" smtClean="0"/>
              <a:t>Intergestora</a:t>
            </a:r>
            <a:r>
              <a:rPr lang="pt-BR" sz="2400" dirty="0" smtClean="0"/>
              <a:t> </a:t>
            </a:r>
            <a:r>
              <a:rPr lang="pt-BR" sz="2400" dirty="0" err="1" smtClean="0"/>
              <a:t>Bipartite</a:t>
            </a:r>
            <a:r>
              <a:rPr lang="pt-BR" sz="2400" dirty="0" smtClean="0"/>
              <a:t>.</a:t>
            </a:r>
          </a:p>
          <a:p>
            <a:pPr>
              <a:lnSpc>
                <a:spcPct val="100000"/>
              </a:lnSpc>
              <a:buFont typeface="Arial" charset="0"/>
              <a:buNone/>
            </a:pPr>
            <a:endParaRPr lang="pt-BR" sz="2400" dirty="0" smtClean="0"/>
          </a:p>
          <a:p>
            <a:pPr>
              <a:buFont typeface="Arial" charset="0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539750" y="1484313"/>
            <a:ext cx="7770813" cy="1006475"/>
          </a:xfrm>
        </p:spPr>
        <p:txBody>
          <a:bodyPr/>
          <a:lstStyle/>
          <a:p>
            <a:r>
              <a:rPr lang="pt-BR" dirty="0" smtClean="0"/>
              <a:t>O Processo de Acompanhamento se dará: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2708275"/>
            <a:ext cx="8748712" cy="33512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mtClean="0"/>
              <a:t>	Por meio de planejamento de ações para obtenção do aprimoramento;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	Pelo compartilhamento de responsabilidades entre os entes federados;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com Único Canto Aparado 14"/>
          <p:cNvSpPr/>
          <p:nvPr/>
        </p:nvSpPr>
        <p:spPr bwMode="auto">
          <a:xfrm>
            <a:off x="6443663" y="3573463"/>
            <a:ext cx="2520950" cy="1368425"/>
          </a:xfrm>
          <a:prstGeom prst="snip1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b="0">
              <a:latin typeface="Times New Roman" pitchFamily="18" charset="0"/>
            </a:endParaRPr>
          </a:p>
        </p:txBody>
      </p:sp>
      <p:sp>
        <p:nvSpPr>
          <p:cNvPr id="14" name="Retângulo com Único Canto Aparado 13"/>
          <p:cNvSpPr/>
          <p:nvPr/>
        </p:nvSpPr>
        <p:spPr bwMode="auto">
          <a:xfrm>
            <a:off x="6443663" y="2349500"/>
            <a:ext cx="2520950" cy="1079500"/>
          </a:xfrm>
          <a:prstGeom prst="snip1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b="0">
              <a:latin typeface="Times New Roman" pitchFamily="18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3563938" y="2924175"/>
            <a:ext cx="1800225" cy="9366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b="0">
              <a:latin typeface="Times New Roman" pitchFamily="18" charset="0"/>
            </a:endParaRPr>
          </a:p>
        </p:txBody>
      </p:sp>
      <p:sp>
        <p:nvSpPr>
          <p:cNvPr id="14341" name="Retângulo 11"/>
          <p:cNvSpPr>
            <a:spLocks noChangeArrowheads="1"/>
          </p:cNvSpPr>
          <p:nvPr/>
        </p:nvSpPr>
        <p:spPr bwMode="auto">
          <a:xfrm>
            <a:off x="50800" y="2492375"/>
            <a:ext cx="2916238" cy="1944688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b="0">
              <a:latin typeface="Times New Roman" pitchFamily="18" charset="0"/>
            </a:endParaRPr>
          </a:p>
        </p:txBody>
      </p:sp>
      <p:sp>
        <p:nvSpPr>
          <p:cNvPr id="14342" name="Título 1"/>
          <p:cNvSpPr>
            <a:spLocks noGrp="1"/>
          </p:cNvSpPr>
          <p:nvPr>
            <p:ph type="title"/>
          </p:nvPr>
        </p:nvSpPr>
        <p:spPr>
          <a:xfrm>
            <a:off x="179388" y="1249363"/>
            <a:ext cx="8640762" cy="1006475"/>
          </a:xfrm>
        </p:spPr>
        <p:txBody>
          <a:bodyPr/>
          <a:lstStyle/>
          <a:p>
            <a:r>
              <a:rPr lang="en-US" b="1" smtClean="0"/>
              <a:t>Superação de dificuldades encontradas</a:t>
            </a:r>
            <a:endParaRPr lang="pt-BR" smtClean="0"/>
          </a:p>
        </p:txBody>
      </p:sp>
      <p:sp>
        <p:nvSpPr>
          <p:cNvPr id="14343" name="Rectangle 1"/>
          <p:cNvSpPr>
            <a:spLocks noChangeArrowheads="1"/>
          </p:cNvSpPr>
          <p:nvPr/>
        </p:nvSpPr>
        <p:spPr bwMode="auto">
          <a:xfrm>
            <a:off x="88900" y="2492375"/>
            <a:ext cx="28797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2000" b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Identificadas dificuldades apontadas nos relatórios de auditorias, denúncias, Censo SUAS, não cumprimento de metas  e outros</a:t>
            </a:r>
            <a:endParaRPr lang="pt-BR" sz="2000" b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987675" y="3429000"/>
            <a:ext cx="5032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345" name="CaixaDeTexto 9"/>
          <p:cNvSpPr txBox="1">
            <a:spLocks noChangeArrowheads="1"/>
          </p:cNvSpPr>
          <p:nvPr/>
        </p:nvSpPr>
        <p:spPr bwMode="auto">
          <a:xfrm>
            <a:off x="3563938" y="2924175"/>
            <a:ext cx="1800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Calibri" pitchFamily="34" charset="0"/>
              </a:rPr>
              <a:t>Plano de Providências</a:t>
            </a:r>
            <a:endParaRPr lang="pt-BR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5508625" y="2924175"/>
            <a:ext cx="647700" cy="288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347" name="CaixaDeTexto 12"/>
          <p:cNvSpPr txBox="1">
            <a:spLocks noChangeArrowheads="1"/>
          </p:cNvSpPr>
          <p:nvPr/>
        </p:nvSpPr>
        <p:spPr bwMode="auto">
          <a:xfrm>
            <a:off x="6372225" y="2349500"/>
            <a:ext cx="25923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>
                <a:solidFill>
                  <a:schemeClr val="tx1"/>
                </a:solidFill>
                <a:latin typeface="Calibri" pitchFamily="34" charset="0"/>
              </a:rPr>
              <a:t>Define ações para superação das dificuldades encontradas</a:t>
            </a:r>
          </a:p>
        </p:txBody>
      </p:sp>
      <p:cxnSp>
        <p:nvCxnSpPr>
          <p:cNvPr id="9" name="Conector de seta reta 8"/>
          <p:cNvCxnSpPr/>
          <p:nvPr/>
        </p:nvCxnSpPr>
        <p:spPr>
          <a:xfrm>
            <a:off x="5580063" y="3860800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349" name="CaixaDeTexto 19"/>
          <p:cNvSpPr txBox="1">
            <a:spLocks noChangeArrowheads="1"/>
          </p:cNvSpPr>
          <p:nvPr/>
        </p:nvSpPr>
        <p:spPr bwMode="auto">
          <a:xfrm>
            <a:off x="6372225" y="3644900"/>
            <a:ext cx="24479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>
                <a:solidFill>
                  <a:schemeClr val="tx1"/>
                </a:solidFill>
                <a:latin typeface="Calibri" pitchFamily="34" charset="0"/>
              </a:rPr>
              <a:t>Indica os responsáveis por cada ação e estabelece prazos para seu cumprimento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7770813" cy="1006475"/>
          </a:xfrm>
        </p:spPr>
        <p:txBody>
          <a:bodyPr/>
          <a:lstStyle/>
          <a:p>
            <a:r>
              <a:rPr lang="en-US" b="1" smtClean="0"/>
              <a:t>Ações de acompanhamento </a:t>
            </a:r>
            <a:endParaRPr lang="pt-BR" smtClean="0"/>
          </a:p>
        </p:txBody>
      </p:sp>
      <p:sp>
        <p:nvSpPr>
          <p:cNvPr id="10" name="Retângulo 9"/>
          <p:cNvSpPr/>
          <p:nvPr/>
        </p:nvSpPr>
        <p:spPr bwMode="auto">
          <a:xfrm>
            <a:off x="6012160" y="2276872"/>
            <a:ext cx="136815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MDS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581968" y="4699744"/>
            <a:ext cx="2376264" cy="144016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pt-BR" sz="1800" dirty="0" smtClean="0">
                <a:solidFill>
                  <a:schemeClr val="tx1"/>
                </a:solidFill>
                <a:latin typeface="Times New Roman" pitchFamily="18" charset="0"/>
              </a:rPr>
              <a:t>Município</a:t>
            </a: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Elabora</a:t>
            </a:r>
            <a:r>
              <a:rPr kumimoji="0" lang="pt-B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Plano com apoio da Secretaria Estadual;</a:t>
            </a:r>
          </a:p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pt-BR" sz="1800" baseline="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tângulo 14"/>
          <p:cNvSpPr/>
          <p:nvPr/>
        </p:nvSpPr>
        <p:spPr bwMode="auto">
          <a:xfrm>
            <a:off x="539552" y="2852936"/>
            <a:ext cx="2448272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SEAS: Orienta a elaboração, supervisiona a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execução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16" name="Seta para baixo 15"/>
          <p:cNvSpPr/>
          <p:nvPr/>
        </p:nvSpPr>
        <p:spPr bwMode="auto">
          <a:xfrm>
            <a:off x="971600" y="3861048"/>
            <a:ext cx="360040" cy="7200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Seta para cima 16"/>
          <p:cNvSpPr/>
          <p:nvPr/>
        </p:nvSpPr>
        <p:spPr bwMode="auto">
          <a:xfrm>
            <a:off x="1907704" y="3789040"/>
            <a:ext cx="360040" cy="79208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4211960" y="4005064"/>
            <a:ext cx="136815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CIB</a:t>
            </a:r>
          </a:p>
        </p:txBody>
      </p:sp>
      <p:cxnSp>
        <p:nvCxnSpPr>
          <p:cNvPr id="20" name="Conector reto 19"/>
          <p:cNvCxnSpPr>
            <a:stCxn id="15" idx="3"/>
          </p:cNvCxnSpPr>
          <p:nvPr/>
        </p:nvCxnSpPr>
        <p:spPr bwMode="auto">
          <a:xfrm>
            <a:off x="2987824" y="3284984"/>
            <a:ext cx="16561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ector de seta reta 21"/>
          <p:cNvCxnSpPr/>
          <p:nvPr/>
        </p:nvCxnSpPr>
        <p:spPr bwMode="auto">
          <a:xfrm rot="5400000">
            <a:off x="3961123" y="3320591"/>
            <a:ext cx="1367358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Conector de seta reta 23"/>
          <p:cNvCxnSpPr/>
          <p:nvPr/>
        </p:nvCxnSpPr>
        <p:spPr bwMode="auto">
          <a:xfrm>
            <a:off x="4644008" y="2636912"/>
            <a:ext cx="1296144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CaixaDeTexto 28"/>
          <p:cNvSpPr txBox="1"/>
          <p:nvPr/>
        </p:nvSpPr>
        <p:spPr>
          <a:xfrm>
            <a:off x="3203848" y="2780928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Informa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 bwMode="auto">
          <a:xfrm>
            <a:off x="7668344" y="3429000"/>
            <a:ext cx="1368152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TCU</a:t>
            </a:r>
          </a:p>
        </p:txBody>
      </p:sp>
      <p:cxnSp>
        <p:nvCxnSpPr>
          <p:cNvPr id="32" name="Conector em curva 31"/>
          <p:cNvCxnSpPr>
            <a:stCxn id="10" idx="3"/>
          </p:cNvCxnSpPr>
          <p:nvPr/>
        </p:nvCxnSpPr>
        <p:spPr bwMode="auto">
          <a:xfrm>
            <a:off x="7380312" y="2492896"/>
            <a:ext cx="914400" cy="9144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Paralelogramo 32"/>
          <p:cNvSpPr/>
          <p:nvPr/>
        </p:nvSpPr>
        <p:spPr bwMode="auto">
          <a:xfrm>
            <a:off x="3419872" y="5589240"/>
            <a:ext cx="1656184" cy="1008112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</a:rPr>
              <a:t>Plano Concluído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5" name="Conector de seta reta 34"/>
          <p:cNvCxnSpPr/>
          <p:nvPr/>
        </p:nvCxnSpPr>
        <p:spPr bwMode="auto">
          <a:xfrm>
            <a:off x="3059832" y="5877272"/>
            <a:ext cx="50405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7" name="Conector reto 36"/>
          <p:cNvCxnSpPr/>
          <p:nvPr/>
        </p:nvCxnSpPr>
        <p:spPr bwMode="auto">
          <a:xfrm>
            <a:off x="2843808" y="465313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ector de seta reta 38"/>
          <p:cNvCxnSpPr/>
          <p:nvPr/>
        </p:nvCxnSpPr>
        <p:spPr bwMode="auto">
          <a:xfrm rot="5400000" flipH="1" flipV="1">
            <a:off x="5976156" y="3752242"/>
            <a:ext cx="18002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41" name="Conector de seta reta 40"/>
          <p:cNvCxnSpPr/>
          <p:nvPr/>
        </p:nvCxnSpPr>
        <p:spPr bwMode="auto">
          <a:xfrm rot="5400000" flipH="1" flipV="1">
            <a:off x="2411760" y="4221088"/>
            <a:ext cx="864096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43" name="Conector reto 42"/>
          <p:cNvCxnSpPr>
            <a:stCxn id="33" idx="1"/>
          </p:cNvCxnSpPr>
          <p:nvPr/>
        </p:nvCxnSpPr>
        <p:spPr bwMode="auto">
          <a:xfrm rot="16200000" flipV="1">
            <a:off x="3896925" y="5112187"/>
            <a:ext cx="936104" cy="18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CaixaDeTexto 43"/>
          <p:cNvSpPr txBox="1"/>
          <p:nvPr/>
        </p:nvSpPr>
        <p:spPr>
          <a:xfrm>
            <a:off x="4415284" y="5271492"/>
            <a:ext cx="1451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tx1"/>
                </a:solidFill>
              </a:rPr>
              <a:t>Encaminha cópia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755650" y="1268413"/>
            <a:ext cx="7988300" cy="1006475"/>
          </a:xfrm>
        </p:spPr>
        <p:txBody>
          <a:bodyPr/>
          <a:lstStyle/>
          <a:p>
            <a:r>
              <a:rPr lang="pt-BR" dirty="0" smtClean="0"/>
              <a:t>Caso de descumprimento do Plano de Providências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2362200"/>
            <a:ext cx="8785225" cy="4306888"/>
          </a:xfrm>
        </p:spPr>
        <p:txBody>
          <a:bodyPr/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/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	</a:t>
            </a:r>
            <a:r>
              <a:rPr lang="pt-BR" sz="2800" dirty="0" smtClean="0"/>
              <a:t>São medidas administrativas: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800" dirty="0" smtClean="0"/>
              <a:t>		</a:t>
            </a:r>
            <a:r>
              <a:rPr lang="pt-BR" sz="2800" i="1" dirty="0" smtClean="0"/>
              <a:t>I - comunicação ao Ministério Público para tomada de providências cabíveis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800" i="1" dirty="0" smtClean="0"/>
              <a:t>		II - deixar de participar de expansões de </a:t>
            </a:r>
            <a:r>
              <a:rPr lang="pt-BR" sz="2800" i="1" dirty="0" err="1" smtClean="0"/>
              <a:t>cofinanciamento</a:t>
            </a:r>
            <a:r>
              <a:rPr lang="pt-BR" sz="2800" i="1" dirty="0" smtClean="0"/>
              <a:t> por serviços e nível de proteção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800" i="1" dirty="0" smtClean="0"/>
              <a:t>		III - suspensão de recursos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pt-BR" sz="2800" i="1" dirty="0" smtClean="0"/>
              <a:t>		IV - descredenciamento do equipamento da Rede SUAS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 </a:t>
            </a:r>
            <a:endParaRPr lang="pt-BR" sz="2800" dirty="0" smtClean="0"/>
          </a:p>
          <a:p>
            <a:pPr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preencher o formulário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Tópicos:</a:t>
            </a:r>
          </a:p>
          <a:p>
            <a:pPr lvl="1"/>
            <a:r>
              <a:rPr lang="pt-BR" dirty="0" smtClean="0"/>
              <a:t>Determinações e recomendações</a:t>
            </a:r>
          </a:p>
          <a:p>
            <a:pPr lvl="1"/>
            <a:r>
              <a:rPr lang="pt-BR" dirty="0" smtClean="0"/>
              <a:t>Situação encontrada;</a:t>
            </a:r>
          </a:p>
          <a:p>
            <a:pPr lvl="1"/>
            <a:r>
              <a:rPr lang="pt-BR" dirty="0" smtClean="0"/>
              <a:t>Considerações;</a:t>
            </a:r>
          </a:p>
          <a:p>
            <a:pPr lvl="1"/>
            <a:r>
              <a:rPr lang="pt-BR" dirty="0" smtClean="0"/>
              <a:t>Ação proposta;</a:t>
            </a:r>
          </a:p>
          <a:p>
            <a:pPr lvl="1"/>
            <a:r>
              <a:rPr lang="pt-BR" dirty="0" smtClean="0"/>
              <a:t>Responsável e Prazo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018" y="1772816"/>
            <a:ext cx="8513430" cy="500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 bwMode="auto">
          <a:xfrm>
            <a:off x="1187624" y="4581128"/>
            <a:ext cx="7416824" cy="792088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539552" y="5661248"/>
            <a:ext cx="7992888" cy="3600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4211960" y="2636912"/>
            <a:ext cx="3528392" cy="93610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7770813" cy="1006475"/>
          </a:xfrm>
        </p:spPr>
        <p:txBody>
          <a:bodyPr/>
          <a:lstStyle/>
          <a:p>
            <a:r>
              <a:rPr lang="pt-BR" dirty="0" smtClean="0"/>
              <a:t>Como preencher o formulário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95536" y="1124744"/>
            <a:ext cx="7770813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100000"/>
              <a:buFont typeface="Arial Black" pitchFamily="34" charset="0"/>
              <a:buNone/>
              <a:tabLst/>
              <a:defRPr/>
            </a:pPr>
            <a:r>
              <a:rPr kumimoji="0" lang="pt-BR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Como preencher o formulário</a:t>
            </a: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76450"/>
            <a:ext cx="7776864" cy="437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e 4"/>
          <p:cNvSpPr/>
          <p:nvPr/>
        </p:nvSpPr>
        <p:spPr bwMode="auto">
          <a:xfrm>
            <a:off x="1619672" y="2204864"/>
            <a:ext cx="6840760" cy="122413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1763688" y="4077072"/>
            <a:ext cx="6696744" cy="57606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Seta em curva para a esquerda 7"/>
          <p:cNvSpPr/>
          <p:nvPr/>
        </p:nvSpPr>
        <p:spPr bwMode="auto">
          <a:xfrm>
            <a:off x="4356100" y="5131668"/>
            <a:ext cx="864096" cy="936104"/>
          </a:xfrm>
          <a:prstGeom prst="curvedLeftArrow">
            <a:avLst>
              <a:gd name="adj1" fmla="val 25000"/>
              <a:gd name="adj2" fmla="val 50000"/>
              <a:gd name="adj3" fmla="val 13242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 Black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8557</TotalTime>
  <Words>136</Words>
  <Application>Microsoft Office PowerPoint</Application>
  <PresentationFormat>Apresentação na tela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Arial Black</vt:lpstr>
      <vt:lpstr>Calibri</vt:lpstr>
      <vt:lpstr>Symbol</vt:lpstr>
      <vt:lpstr>Times New Roman</vt:lpstr>
      <vt:lpstr>Estrutura padrão</vt:lpstr>
      <vt:lpstr>  Instruções para preenchimento do  Plano de Providência.    </vt:lpstr>
      <vt:lpstr>Objetivos:</vt:lpstr>
      <vt:lpstr>O Processo de Acompanhamento se dará:</vt:lpstr>
      <vt:lpstr>Superação de dificuldades encontradas</vt:lpstr>
      <vt:lpstr>Ações de acompanhamento </vt:lpstr>
      <vt:lpstr>Caso de descumprimento do Plano de Providências</vt:lpstr>
      <vt:lpstr>Como preencher o formulário</vt:lpstr>
      <vt:lpstr>Como preencher o formulário</vt:lpstr>
      <vt:lpstr>Apresentação do PowerPoint</vt:lpstr>
      <vt:lpstr>Como preencher o formulário</vt:lpstr>
      <vt:lpstr>Como preencher o formulário</vt:lpstr>
      <vt:lpstr>Como preencher o formulário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Frederico Campos Guanais de Aguiar</dc:creator>
  <cp:lastModifiedBy>Acer</cp:lastModifiedBy>
  <cp:revision>674</cp:revision>
  <dcterms:modified xsi:type="dcterms:W3CDTF">2020-01-21T13:45:22Z</dcterms:modified>
</cp:coreProperties>
</file>