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6" r:id="rId2"/>
    <p:sldId id="359" r:id="rId3"/>
    <p:sldId id="369" r:id="rId4"/>
    <p:sldId id="265" r:id="rId5"/>
    <p:sldId id="266" r:id="rId6"/>
    <p:sldId id="267" r:id="rId7"/>
    <p:sldId id="268" r:id="rId8"/>
    <p:sldId id="270" r:id="rId9"/>
    <p:sldId id="378" r:id="rId10"/>
    <p:sldId id="377" r:id="rId11"/>
    <p:sldId id="269" r:id="rId12"/>
    <p:sldId id="271" r:id="rId13"/>
    <p:sldId id="272" r:id="rId14"/>
    <p:sldId id="273" r:id="rId15"/>
    <p:sldId id="275" r:id="rId16"/>
    <p:sldId id="277" r:id="rId17"/>
    <p:sldId id="279" r:id="rId18"/>
    <p:sldId id="282" r:id="rId19"/>
    <p:sldId id="278" r:id="rId20"/>
    <p:sldId id="362" r:id="rId21"/>
    <p:sldId id="263" r:id="rId22"/>
    <p:sldId id="286" r:id="rId23"/>
    <p:sldId id="317" r:id="rId24"/>
    <p:sldId id="356" r:id="rId25"/>
    <p:sldId id="339" r:id="rId26"/>
    <p:sldId id="355" r:id="rId27"/>
    <p:sldId id="357" r:id="rId28"/>
    <p:sldId id="363" r:id="rId29"/>
    <p:sldId id="310" r:id="rId30"/>
    <p:sldId id="341" r:id="rId31"/>
    <p:sldId id="342" r:id="rId32"/>
    <p:sldId id="311" r:id="rId33"/>
    <p:sldId id="358" r:id="rId34"/>
    <p:sldId id="345" r:id="rId35"/>
    <p:sldId id="343" r:id="rId36"/>
    <p:sldId id="380" r:id="rId37"/>
    <p:sldId id="315" r:id="rId38"/>
    <p:sldId id="349" r:id="rId39"/>
    <p:sldId id="364" r:id="rId40"/>
    <p:sldId id="322" r:id="rId41"/>
    <p:sldId id="348" r:id="rId42"/>
    <p:sldId id="372" r:id="rId43"/>
    <p:sldId id="371" r:id="rId44"/>
    <p:sldId id="353" r:id="rId45"/>
    <p:sldId id="374" r:id="rId46"/>
    <p:sldId id="352" r:id="rId47"/>
    <p:sldId id="373" r:id="rId48"/>
    <p:sldId id="326" r:id="rId49"/>
    <p:sldId id="347" r:id="rId50"/>
    <p:sldId id="323" r:id="rId51"/>
    <p:sldId id="366" r:id="rId52"/>
    <p:sldId id="318" r:id="rId53"/>
    <p:sldId id="370" r:id="rId54"/>
    <p:sldId id="350" r:id="rId55"/>
    <p:sldId id="361" r:id="rId56"/>
    <p:sldId id="316" r:id="rId57"/>
    <p:sldId id="360" r:id="rId58"/>
    <p:sldId id="312" r:id="rId59"/>
    <p:sldId id="367" r:id="rId60"/>
    <p:sldId id="368" r:id="rId61"/>
    <p:sldId id="313" r:id="rId62"/>
    <p:sldId id="376" r:id="rId63"/>
    <p:sldId id="314" r:id="rId64"/>
    <p:sldId id="258" r:id="rId6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isés Hoegenn" initials="MH" lastIdx="1" clrIdx="0">
    <p:extLst>
      <p:ext uri="{19B8F6BF-5375-455C-9EA6-DF929625EA0E}">
        <p15:presenceInfo xmlns:p15="http://schemas.microsoft.com/office/powerpoint/2012/main" userId="1114b537d6c13b2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9" d="100"/>
          <a:sy n="69" d="100"/>
        </p:scale>
        <p:origin x="52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4509943\DMU\ACOMPANHAMENTO%20CONTAS%20DE%20MUNIC&#205;PIO\REJEI&#199;&#213;ES%20AP&#211;S%20ANO%202000\Contas%20Rejeitada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pt-BR" sz="1800" dirty="0">
                <a:solidFill>
                  <a:schemeClr val="tx1"/>
                </a:solidFill>
                <a:latin typeface="Futura Bk BT" panose="020B0502020204020303"/>
              </a:rPr>
              <a:t>Quantidade de Municípios com Contas com Parecer Prévio pela </a:t>
            </a:r>
          </a:p>
          <a:p>
            <a:pPr>
              <a:defRPr/>
            </a:pPr>
            <a:r>
              <a:rPr lang="pt-BR" sz="1800" dirty="0">
                <a:solidFill>
                  <a:schemeClr val="tx1"/>
                </a:solidFill>
                <a:latin typeface="Futura Bk BT" panose="020B0502020204020303"/>
              </a:rPr>
              <a:t>Rejeição das Contas Anuais de Prefeito</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Planilha1!$A$6:$A$24</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Planilha1!$B$6:$B$24</c:f>
              <c:numCache>
                <c:formatCode>General</c:formatCode>
                <c:ptCount val="19"/>
                <c:pt idx="0">
                  <c:v>67</c:v>
                </c:pt>
                <c:pt idx="1">
                  <c:v>17</c:v>
                </c:pt>
                <c:pt idx="2">
                  <c:v>15</c:v>
                </c:pt>
                <c:pt idx="3">
                  <c:v>15</c:v>
                </c:pt>
                <c:pt idx="4">
                  <c:v>57</c:v>
                </c:pt>
                <c:pt idx="5">
                  <c:v>15</c:v>
                </c:pt>
                <c:pt idx="6">
                  <c:v>19</c:v>
                </c:pt>
                <c:pt idx="7">
                  <c:v>9</c:v>
                </c:pt>
                <c:pt idx="8">
                  <c:v>20</c:v>
                </c:pt>
                <c:pt idx="9">
                  <c:v>2</c:v>
                </c:pt>
                <c:pt idx="10">
                  <c:v>7</c:v>
                </c:pt>
                <c:pt idx="11">
                  <c:v>11</c:v>
                </c:pt>
                <c:pt idx="12">
                  <c:v>52</c:v>
                </c:pt>
                <c:pt idx="13">
                  <c:v>11</c:v>
                </c:pt>
                <c:pt idx="14">
                  <c:v>17</c:v>
                </c:pt>
                <c:pt idx="15">
                  <c:v>9</c:v>
                </c:pt>
                <c:pt idx="16">
                  <c:v>43</c:v>
                </c:pt>
                <c:pt idx="17">
                  <c:v>8</c:v>
                </c:pt>
                <c:pt idx="18">
                  <c:v>15</c:v>
                </c:pt>
              </c:numCache>
            </c:numRef>
          </c:val>
          <c:extLst>
            <c:ext xmlns:c16="http://schemas.microsoft.com/office/drawing/2014/chart" uri="{C3380CC4-5D6E-409C-BE32-E72D297353CC}">
              <c16:uniqueId val="{00000000-A835-4446-A974-6B6AFE4C3C0D}"/>
            </c:ext>
          </c:extLst>
        </c:ser>
        <c:dLbls>
          <c:showLegendKey val="0"/>
          <c:showVal val="0"/>
          <c:showCatName val="0"/>
          <c:showSerName val="0"/>
          <c:showPercent val="0"/>
          <c:showBubbleSize val="0"/>
        </c:dLbls>
        <c:gapWidth val="219"/>
        <c:overlap val="-27"/>
        <c:axId val="110489984"/>
        <c:axId val="110491520"/>
      </c:barChart>
      <c:catAx>
        <c:axId val="110489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10491520"/>
        <c:crosses val="autoZero"/>
        <c:auto val="1"/>
        <c:lblAlgn val="ctr"/>
        <c:lblOffset val="100"/>
        <c:noMultiLvlLbl val="0"/>
      </c:catAx>
      <c:valAx>
        <c:axId val="1104915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pt-BR"/>
          </a:p>
        </c:txPr>
        <c:crossAx val="110489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612342-AB2D-4C7A-9D55-476740CD867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E744C52C-DEC3-4F1C-B90A-74CACF005A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46B3BDF-674B-49D4-BC2A-378ABA4C76C8}"/>
              </a:ext>
            </a:extLst>
          </p:cNvPr>
          <p:cNvSpPr>
            <a:spLocks noGrp="1"/>
          </p:cNvSpPr>
          <p:nvPr>
            <p:ph type="dt" sz="half" idx="10"/>
          </p:nvPr>
        </p:nvSpPr>
        <p:spPr/>
        <p:txBody>
          <a:bodyPr/>
          <a:lstStyle/>
          <a:p>
            <a:fld id="{A55CAD1A-3ED0-4DF2-8068-F1C9C89A1D04}" type="datetimeFigureOut">
              <a:rPr lang="pt-BR" smtClean="0"/>
              <a:pPr/>
              <a:t>11/03/2020</a:t>
            </a:fld>
            <a:endParaRPr lang="pt-BR"/>
          </a:p>
        </p:txBody>
      </p:sp>
      <p:sp>
        <p:nvSpPr>
          <p:cNvPr id="5" name="Espaço Reservado para Rodapé 4">
            <a:extLst>
              <a:ext uri="{FF2B5EF4-FFF2-40B4-BE49-F238E27FC236}">
                <a16:creationId xmlns:a16="http://schemas.microsoft.com/office/drawing/2014/main" id="{B76B2E3F-542F-4216-B3A9-D00A661553EF}"/>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BD9DBAF-18DC-48B6-8054-7E8A856E4A29}"/>
              </a:ext>
            </a:extLst>
          </p:cNvPr>
          <p:cNvSpPr>
            <a:spLocks noGrp="1"/>
          </p:cNvSpPr>
          <p:nvPr>
            <p:ph type="sldNum" sz="quarter" idx="12"/>
          </p:nvPr>
        </p:nvSpPr>
        <p:spPr/>
        <p:txBody>
          <a:bodyPr/>
          <a:lstStyle/>
          <a:p>
            <a:fld id="{CD23C235-9E94-484F-B810-99CC87C37155}" type="slidenum">
              <a:rPr lang="pt-BR" smtClean="0"/>
              <a:pPr/>
              <a:t>‹nº›</a:t>
            </a:fld>
            <a:endParaRPr lang="pt-BR"/>
          </a:p>
        </p:txBody>
      </p:sp>
    </p:spTree>
    <p:extLst>
      <p:ext uri="{BB962C8B-B14F-4D97-AF65-F5344CB8AC3E}">
        <p14:creationId xmlns:p14="http://schemas.microsoft.com/office/powerpoint/2010/main" val="2477948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0564D-9516-4AB4-9720-A82E2660487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4B56A732-F640-4654-AB77-28E2DCE70721}"/>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590534BE-FC52-46B4-BB01-29F4EEFF7760}"/>
              </a:ext>
            </a:extLst>
          </p:cNvPr>
          <p:cNvSpPr>
            <a:spLocks noGrp="1"/>
          </p:cNvSpPr>
          <p:nvPr>
            <p:ph type="dt" sz="half" idx="10"/>
          </p:nvPr>
        </p:nvSpPr>
        <p:spPr/>
        <p:txBody>
          <a:bodyPr/>
          <a:lstStyle/>
          <a:p>
            <a:fld id="{A55CAD1A-3ED0-4DF2-8068-F1C9C89A1D04}" type="datetimeFigureOut">
              <a:rPr lang="pt-BR" smtClean="0"/>
              <a:pPr/>
              <a:t>11/03/2020</a:t>
            </a:fld>
            <a:endParaRPr lang="pt-BR"/>
          </a:p>
        </p:txBody>
      </p:sp>
      <p:sp>
        <p:nvSpPr>
          <p:cNvPr id="5" name="Espaço Reservado para Rodapé 4">
            <a:extLst>
              <a:ext uri="{FF2B5EF4-FFF2-40B4-BE49-F238E27FC236}">
                <a16:creationId xmlns:a16="http://schemas.microsoft.com/office/drawing/2014/main" id="{C128198B-80FB-4B00-ADDF-6044397F2EF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39E76AC-EC9D-4392-BE92-FE59E1666BFA}"/>
              </a:ext>
            </a:extLst>
          </p:cNvPr>
          <p:cNvSpPr>
            <a:spLocks noGrp="1"/>
          </p:cNvSpPr>
          <p:nvPr>
            <p:ph type="sldNum" sz="quarter" idx="12"/>
          </p:nvPr>
        </p:nvSpPr>
        <p:spPr/>
        <p:txBody>
          <a:bodyPr/>
          <a:lstStyle/>
          <a:p>
            <a:fld id="{CD23C235-9E94-484F-B810-99CC87C37155}" type="slidenum">
              <a:rPr lang="pt-BR" smtClean="0"/>
              <a:pPr/>
              <a:t>‹nº›</a:t>
            </a:fld>
            <a:endParaRPr lang="pt-BR"/>
          </a:p>
        </p:txBody>
      </p:sp>
    </p:spTree>
    <p:extLst>
      <p:ext uri="{BB962C8B-B14F-4D97-AF65-F5344CB8AC3E}">
        <p14:creationId xmlns:p14="http://schemas.microsoft.com/office/powerpoint/2010/main" val="2973487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929A605-2C41-46DF-AB38-BB1CF4933BD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C3E7A5DD-AF36-452B-A419-957B7F589AE1}"/>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36C0F77E-F994-4FFD-92C0-EA32026ED185}"/>
              </a:ext>
            </a:extLst>
          </p:cNvPr>
          <p:cNvSpPr>
            <a:spLocks noGrp="1"/>
          </p:cNvSpPr>
          <p:nvPr>
            <p:ph type="dt" sz="half" idx="10"/>
          </p:nvPr>
        </p:nvSpPr>
        <p:spPr/>
        <p:txBody>
          <a:bodyPr/>
          <a:lstStyle/>
          <a:p>
            <a:fld id="{A55CAD1A-3ED0-4DF2-8068-F1C9C89A1D04}" type="datetimeFigureOut">
              <a:rPr lang="pt-BR" smtClean="0"/>
              <a:pPr/>
              <a:t>11/03/2020</a:t>
            </a:fld>
            <a:endParaRPr lang="pt-BR"/>
          </a:p>
        </p:txBody>
      </p:sp>
      <p:sp>
        <p:nvSpPr>
          <p:cNvPr id="5" name="Espaço Reservado para Rodapé 4">
            <a:extLst>
              <a:ext uri="{FF2B5EF4-FFF2-40B4-BE49-F238E27FC236}">
                <a16:creationId xmlns:a16="http://schemas.microsoft.com/office/drawing/2014/main" id="{8C35281B-7359-409D-AF2A-D05B5B4A85F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259CBA3-FFE5-4256-8E58-628B8082F4AB}"/>
              </a:ext>
            </a:extLst>
          </p:cNvPr>
          <p:cNvSpPr>
            <a:spLocks noGrp="1"/>
          </p:cNvSpPr>
          <p:nvPr>
            <p:ph type="sldNum" sz="quarter" idx="12"/>
          </p:nvPr>
        </p:nvSpPr>
        <p:spPr/>
        <p:txBody>
          <a:bodyPr/>
          <a:lstStyle/>
          <a:p>
            <a:fld id="{CD23C235-9E94-484F-B810-99CC87C37155}" type="slidenum">
              <a:rPr lang="pt-BR" smtClean="0"/>
              <a:pPr/>
              <a:t>‹nº›</a:t>
            </a:fld>
            <a:endParaRPr lang="pt-BR"/>
          </a:p>
        </p:txBody>
      </p:sp>
    </p:spTree>
    <p:extLst>
      <p:ext uri="{BB962C8B-B14F-4D97-AF65-F5344CB8AC3E}">
        <p14:creationId xmlns:p14="http://schemas.microsoft.com/office/powerpoint/2010/main" val="2345926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C11DA2-3982-4F91-A9C0-14DEDE7E83AE}"/>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7F450412-17A7-4335-A40D-3034DD5DDFA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08D6D44-F24F-41E8-A232-B2A1B01CAE9F}"/>
              </a:ext>
            </a:extLst>
          </p:cNvPr>
          <p:cNvSpPr>
            <a:spLocks noGrp="1"/>
          </p:cNvSpPr>
          <p:nvPr>
            <p:ph type="dt" sz="half" idx="10"/>
          </p:nvPr>
        </p:nvSpPr>
        <p:spPr/>
        <p:txBody>
          <a:bodyPr/>
          <a:lstStyle/>
          <a:p>
            <a:fld id="{A55CAD1A-3ED0-4DF2-8068-F1C9C89A1D04}" type="datetimeFigureOut">
              <a:rPr lang="pt-BR" smtClean="0"/>
              <a:pPr/>
              <a:t>11/03/2020</a:t>
            </a:fld>
            <a:endParaRPr lang="pt-BR"/>
          </a:p>
        </p:txBody>
      </p:sp>
      <p:sp>
        <p:nvSpPr>
          <p:cNvPr id="5" name="Espaço Reservado para Rodapé 4">
            <a:extLst>
              <a:ext uri="{FF2B5EF4-FFF2-40B4-BE49-F238E27FC236}">
                <a16:creationId xmlns:a16="http://schemas.microsoft.com/office/drawing/2014/main" id="{68D52DCD-71E4-4295-9390-B4C0ACB71B9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512D870-F0FC-465C-AC82-8252708A53E3}"/>
              </a:ext>
            </a:extLst>
          </p:cNvPr>
          <p:cNvSpPr>
            <a:spLocks noGrp="1"/>
          </p:cNvSpPr>
          <p:nvPr>
            <p:ph type="sldNum" sz="quarter" idx="12"/>
          </p:nvPr>
        </p:nvSpPr>
        <p:spPr/>
        <p:txBody>
          <a:bodyPr/>
          <a:lstStyle/>
          <a:p>
            <a:fld id="{CD23C235-9E94-484F-B810-99CC87C37155}" type="slidenum">
              <a:rPr lang="pt-BR" smtClean="0"/>
              <a:pPr/>
              <a:t>‹nº›</a:t>
            </a:fld>
            <a:endParaRPr lang="pt-BR"/>
          </a:p>
        </p:txBody>
      </p:sp>
    </p:spTree>
    <p:extLst>
      <p:ext uri="{BB962C8B-B14F-4D97-AF65-F5344CB8AC3E}">
        <p14:creationId xmlns:p14="http://schemas.microsoft.com/office/powerpoint/2010/main" val="1210204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8ED07-2F44-429A-8AF3-7D4D6BA0D54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1C3F304-A895-4D31-8BF9-24E5F3C8EC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CA98781-D7FB-4FED-809F-0A1669C4B262}"/>
              </a:ext>
            </a:extLst>
          </p:cNvPr>
          <p:cNvSpPr>
            <a:spLocks noGrp="1"/>
          </p:cNvSpPr>
          <p:nvPr>
            <p:ph type="dt" sz="half" idx="10"/>
          </p:nvPr>
        </p:nvSpPr>
        <p:spPr/>
        <p:txBody>
          <a:bodyPr/>
          <a:lstStyle/>
          <a:p>
            <a:fld id="{A55CAD1A-3ED0-4DF2-8068-F1C9C89A1D04}" type="datetimeFigureOut">
              <a:rPr lang="pt-BR" smtClean="0"/>
              <a:pPr/>
              <a:t>11/03/2020</a:t>
            </a:fld>
            <a:endParaRPr lang="pt-BR"/>
          </a:p>
        </p:txBody>
      </p:sp>
      <p:sp>
        <p:nvSpPr>
          <p:cNvPr id="5" name="Espaço Reservado para Rodapé 4">
            <a:extLst>
              <a:ext uri="{FF2B5EF4-FFF2-40B4-BE49-F238E27FC236}">
                <a16:creationId xmlns:a16="http://schemas.microsoft.com/office/drawing/2014/main" id="{C86C30EF-7ACA-4FD4-A31E-C3CE02F17AB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CDB2C37-0CBF-439C-83D0-F2E1A314307F}"/>
              </a:ext>
            </a:extLst>
          </p:cNvPr>
          <p:cNvSpPr>
            <a:spLocks noGrp="1"/>
          </p:cNvSpPr>
          <p:nvPr>
            <p:ph type="sldNum" sz="quarter" idx="12"/>
          </p:nvPr>
        </p:nvSpPr>
        <p:spPr/>
        <p:txBody>
          <a:bodyPr/>
          <a:lstStyle/>
          <a:p>
            <a:fld id="{CD23C235-9E94-484F-B810-99CC87C37155}" type="slidenum">
              <a:rPr lang="pt-BR" smtClean="0"/>
              <a:pPr/>
              <a:t>‹nº›</a:t>
            </a:fld>
            <a:endParaRPr lang="pt-BR"/>
          </a:p>
        </p:txBody>
      </p:sp>
    </p:spTree>
    <p:extLst>
      <p:ext uri="{BB962C8B-B14F-4D97-AF65-F5344CB8AC3E}">
        <p14:creationId xmlns:p14="http://schemas.microsoft.com/office/powerpoint/2010/main" val="2189526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339404-62F2-4119-93FC-D45518D31634}"/>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1F8EF43C-87FE-43A9-A309-10034BF7CC7F}"/>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7DB3DAAC-D2C3-4564-BBA3-6574661543F9}"/>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6D2079DC-B65C-4C10-BE3A-2E437457310E}"/>
              </a:ext>
            </a:extLst>
          </p:cNvPr>
          <p:cNvSpPr>
            <a:spLocks noGrp="1"/>
          </p:cNvSpPr>
          <p:nvPr>
            <p:ph type="dt" sz="half" idx="10"/>
          </p:nvPr>
        </p:nvSpPr>
        <p:spPr/>
        <p:txBody>
          <a:bodyPr/>
          <a:lstStyle/>
          <a:p>
            <a:fld id="{A55CAD1A-3ED0-4DF2-8068-F1C9C89A1D04}" type="datetimeFigureOut">
              <a:rPr lang="pt-BR" smtClean="0"/>
              <a:pPr/>
              <a:t>11/03/2020</a:t>
            </a:fld>
            <a:endParaRPr lang="pt-BR"/>
          </a:p>
        </p:txBody>
      </p:sp>
      <p:sp>
        <p:nvSpPr>
          <p:cNvPr id="6" name="Espaço Reservado para Rodapé 5">
            <a:extLst>
              <a:ext uri="{FF2B5EF4-FFF2-40B4-BE49-F238E27FC236}">
                <a16:creationId xmlns:a16="http://schemas.microsoft.com/office/drawing/2014/main" id="{81B5102C-3D4C-4814-BBFF-D5ECE51B3F6E}"/>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B327E316-18E7-456B-B3BD-BA3A918B81A9}"/>
              </a:ext>
            </a:extLst>
          </p:cNvPr>
          <p:cNvSpPr>
            <a:spLocks noGrp="1"/>
          </p:cNvSpPr>
          <p:nvPr>
            <p:ph type="sldNum" sz="quarter" idx="12"/>
          </p:nvPr>
        </p:nvSpPr>
        <p:spPr/>
        <p:txBody>
          <a:bodyPr/>
          <a:lstStyle/>
          <a:p>
            <a:fld id="{CD23C235-9E94-484F-B810-99CC87C37155}" type="slidenum">
              <a:rPr lang="pt-BR" smtClean="0"/>
              <a:pPr/>
              <a:t>‹nº›</a:t>
            </a:fld>
            <a:endParaRPr lang="pt-BR"/>
          </a:p>
        </p:txBody>
      </p:sp>
    </p:spTree>
    <p:extLst>
      <p:ext uri="{BB962C8B-B14F-4D97-AF65-F5344CB8AC3E}">
        <p14:creationId xmlns:p14="http://schemas.microsoft.com/office/powerpoint/2010/main" val="111416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5E9BE-CC2D-4160-8F04-5EB5C735C7A1}"/>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FA960971-EDF3-41D3-8A40-3A1B8A2F7C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7B8513EE-9631-45F9-BC59-DD091CA0CBDF}"/>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5FB985D8-C614-49F2-84CA-F79639C888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61DDFD79-F937-422B-BE1F-DF06265C953F}"/>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B49F80FF-E519-43A2-8B2C-FC5EBB5BD1C0}"/>
              </a:ext>
            </a:extLst>
          </p:cNvPr>
          <p:cNvSpPr>
            <a:spLocks noGrp="1"/>
          </p:cNvSpPr>
          <p:nvPr>
            <p:ph type="dt" sz="half" idx="10"/>
          </p:nvPr>
        </p:nvSpPr>
        <p:spPr/>
        <p:txBody>
          <a:bodyPr/>
          <a:lstStyle/>
          <a:p>
            <a:fld id="{A55CAD1A-3ED0-4DF2-8068-F1C9C89A1D04}" type="datetimeFigureOut">
              <a:rPr lang="pt-BR" smtClean="0"/>
              <a:pPr/>
              <a:t>11/03/2020</a:t>
            </a:fld>
            <a:endParaRPr lang="pt-BR"/>
          </a:p>
        </p:txBody>
      </p:sp>
      <p:sp>
        <p:nvSpPr>
          <p:cNvPr id="8" name="Espaço Reservado para Rodapé 7">
            <a:extLst>
              <a:ext uri="{FF2B5EF4-FFF2-40B4-BE49-F238E27FC236}">
                <a16:creationId xmlns:a16="http://schemas.microsoft.com/office/drawing/2014/main" id="{2D5FCCF3-93BB-417F-98D3-8358C65CF69B}"/>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692B439-5459-4D05-AF90-9F0B0292BD92}"/>
              </a:ext>
            </a:extLst>
          </p:cNvPr>
          <p:cNvSpPr>
            <a:spLocks noGrp="1"/>
          </p:cNvSpPr>
          <p:nvPr>
            <p:ph type="sldNum" sz="quarter" idx="12"/>
          </p:nvPr>
        </p:nvSpPr>
        <p:spPr/>
        <p:txBody>
          <a:bodyPr/>
          <a:lstStyle/>
          <a:p>
            <a:fld id="{CD23C235-9E94-484F-B810-99CC87C37155}" type="slidenum">
              <a:rPr lang="pt-BR" smtClean="0"/>
              <a:pPr/>
              <a:t>‹nº›</a:t>
            </a:fld>
            <a:endParaRPr lang="pt-BR"/>
          </a:p>
        </p:txBody>
      </p:sp>
    </p:spTree>
    <p:extLst>
      <p:ext uri="{BB962C8B-B14F-4D97-AF65-F5344CB8AC3E}">
        <p14:creationId xmlns:p14="http://schemas.microsoft.com/office/powerpoint/2010/main" val="108016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9D9AC7-917C-44F2-8890-D0EF3B064A4C}"/>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6B3B401-E25B-4293-A767-2D35157527C2}"/>
              </a:ext>
            </a:extLst>
          </p:cNvPr>
          <p:cNvSpPr>
            <a:spLocks noGrp="1"/>
          </p:cNvSpPr>
          <p:nvPr>
            <p:ph type="dt" sz="half" idx="10"/>
          </p:nvPr>
        </p:nvSpPr>
        <p:spPr/>
        <p:txBody>
          <a:bodyPr/>
          <a:lstStyle/>
          <a:p>
            <a:fld id="{A55CAD1A-3ED0-4DF2-8068-F1C9C89A1D04}" type="datetimeFigureOut">
              <a:rPr lang="pt-BR" smtClean="0"/>
              <a:pPr/>
              <a:t>11/03/2020</a:t>
            </a:fld>
            <a:endParaRPr lang="pt-BR"/>
          </a:p>
        </p:txBody>
      </p:sp>
      <p:sp>
        <p:nvSpPr>
          <p:cNvPr id="4" name="Espaço Reservado para Rodapé 3">
            <a:extLst>
              <a:ext uri="{FF2B5EF4-FFF2-40B4-BE49-F238E27FC236}">
                <a16:creationId xmlns:a16="http://schemas.microsoft.com/office/drawing/2014/main" id="{3A890C7B-C941-4EE7-AA50-1C4174BA789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031C06EA-1DAE-47FB-BD10-0045BC8B3F99}"/>
              </a:ext>
            </a:extLst>
          </p:cNvPr>
          <p:cNvSpPr>
            <a:spLocks noGrp="1"/>
          </p:cNvSpPr>
          <p:nvPr>
            <p:ph type="sldNum" sz="quarter" idx="12"/>
          </p:nvPr>
        </p:nvSpPr>
        <p:spPr/>
        <p:txBody>
          <a:bodyPr/>
          <a:lstStyle/>
          <a:p>
            <a:fld id="{CD23C235-9E94-484F-B810-99CC87C37155}" type="slidenum">
              <a:rPr lang="pt-BR" smtClean="0"/>
              <a:pPr/>
              <a:t>‹nº›</a:t>
            </a:fld>
            <a:endParaRPr lang="pt-BR"/>
          </a:p>
        </p:txBody>
      </p:sp>
    </p:spTree>
    <p:extLst>
      <p:ext uri="{BB962C8B-B14F-4D97-AF65-F5344CB8AC3E}">
        <p14:creationId xmlns:p14="http://schemas.microsoft.com/office/powerpoint/2010/main" val="4219792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2A84E937-A7BE-42AC-B23D-1028752F590D}"/>
              </a:ext>
            </a:extLst>
          </p:cNvPr>
          <p:cNvSpPr>
            <a:spLocks noGrp="1"/>
          </p:cNvSpPr>
          <p:nvPr>
            <p:ph type="dt" sz="half" idx="10"/>
          </p:nvPr>
        </p:nvSpPr>
        <p:spPr/>
        <p:txBody>
          <a:bodyPr/>
          <a:lstStyle/>
          <a:p>
            <a:fld id="{A55CAD1A-3ED0-4DF2-8068-F1C9C89A1D04}" type="datetimeFigureOut">
              <a:rPr lang="pt-BR" smtClean="0"/>
              <a:pPr/>
              <a:t>11/03/2020</a:t>
            </a:fld>
            <a:endParaRPr lang="pt-BR"/>
          </a:p>
        </p:txBody>
      </p:sp>
      <p:sp>
        <p:nvSpPr>
          <p:cNvPr id="3" name="Espaço Reservado para Rodapé 2">
            <a:extLst>
              <a:ext uri="{FF2B5EF4-FFF2-40B4-BE49-F238E27FC236}">
                <a16:creationId xmlns:a16="http://schemas.microsoft.com/office/drawing/2014/main" id="{8D987DF2-F12E-4289-980B-963F18180A9A}"/>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5476A0F2-0361-4767-91E7-60A5C1467B01}"/>
              </a:ext>
            </a:extLst>
          </p:cNvPr>
          <p:cNvSpPr>
            <a:spLocks noGrp="1"/>
          </p:cNvSpPr>
          <p:nvPr>
            <p:ph type="sldNum" sz="quarter" idx="12"/>
          </p:nvPr>
        </p:nvSpPr>
        <p:spPr/>
        <p:txBody>
          <a:bodyPr/>
          <a:lstStyle/>
          <a:p>
            <a:fld id="{CD23C235-9E94-484F-B810-99CC87C37155}" type="slidenum">
              <a:rPr lang="pt-BR" smtClean="0"/>
              <a:pPr/>
              <a:t>‹nº›</a:t>
            </a:fld>
            <a:endParaRPr lang="pt-BR"/>
          </a:p>
        </p:txBody>
      </p:sp>
    </p:spTree>
    <p:extLst>
      <p:ext uri="{BB962C8B-B14F-4D97-AF65-F5344CB8AC3E}">
        <p14:creationId xmlns:p14="http://schemas.microsoft.com/office/powerpoint/2010/main" val="3037553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ACBC466-B5F0-40AF-BCCD-B6F21E157A5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42365340-98AC-488F-9D79-35344B7888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1FE676C6-22AC-49A2-B9DB-1C8917D562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A533B66-82EF-4D04-9620-6B97BF123BD9}"/>
              </a:ext>
            </a:extLst>
          </p:cNvPr>
          <p:cNvSpPr>
            <a:spLocks noGrp="1"/>
          </p:cNvSpPr>
          <p:nvPr>
            <p:ph type="dt" sz="half" idx="10"/>
          </p:nvPr>
        </p:nvSpPr>
        <p:spPr/>
        <p:txBody>
          <a:bodyPr/>
          <a:lstStyle/>
          <a:p>
            <a:fld id="{A55CAD1A-3ED0-4DF2-8068-F1C9C89A1D04}" type="datetimeFigureOut">
              <a:rPr lang="pt-BR" smtClean="0"/>
              <a:pPr/>
              <a:t>11/03/2020</a:t>
            </a:fld>
            <a:endParaRPr lang="pt-BR"/>
          </a:p>
        </p:txBody>
      </p:sp>
      <p:sp>
        <p:nvSpPr>
          <p:cNvPr id="6" name="Espaço Reservado para Rodapé 5">
            <a:extLst>
              <a:ext uri="{FF2B5EF4-FFF2-40B4-BE49-F238E27FC236}">
                <a16:creationId xmlns:a16="http://schemas.microsoft.com/office/drawing/2014/main" id="{04E10958-A23B-4ACA-ADFD-D692E333230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4E0D7E8-A808-424A-BBC8-9F983F955C15}"/>
              </a:ext>
            </a:extLst>
          </p:cNvPr>
          <p:cNvSpPr>
            <a:spLocks noGrp="1"/>
          </p:cNvSpPr>
          <p:nvPr>
            <p:ph type="sldNum" sz="quarter" idx="12"/>
          </p:nvPr>
        </p:nvSpPr>
        <p:spPr/>
        <p:txBody>
          <a:bodyPr/>
          <a:lstStyle/>
          <a:p>
            <a:fld id="{CD23C235-9E94-484F-B810-99CC87C37155}" type="slidenum">
              <a:rPr lang="pt-BR" smtClean="0"/>
              <a:pPr/>
              <a:t>‹nº›</a:t>
            </a:fld>
            <a:endParaRPr lang="pt-BR"/>
          </a:p>
        </p:txBody>
      </p:sp>
    </p:spTree>
    <p:extLst>
      <p:ext uri="{BB962C8B-B14F-4D97-AF65-F5344CB8AC3E}">
        <p14:creationId xmlns:p14="http://schemas.microsoft.com/office/powerpoint/2010/main" val="28053289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03F86B-00A2-4A98-ACC7-DCF30407048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9300ACBD-6598-4FF6-ACBD-6D1A4D8C35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F5B021E2-AF42-4140-911F-32DE4CA7DB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4D8CB924-605E-4085-9470-BEEDC34DD54E}"/>
              </a:ext>
            </a:extLst>
          </p:cNvPr>
          <p:cNvSpPr>
            <a:spLocks noGrp="1"/>
          </p:cNvSpPr>
          <p:nvPr>
            <p:ph type="dt" sz="half" idx="10"/>
          </p:nvPr>
        </p:nvSpPr>
        <p:spPr/>
        <p:txBody>
          <a:bodyPr/>
          <a:lstStyle/>
          <a:p>
            <a:fld id="{A55CAD1A-3ED0-4DF2-8068-F1C9C89A1D04}" type="datetimeFigureOut">
              <a:rPr lang="pt-BR" smtClean="0"/>
              <a:pPr/>
              <a:t>11/03/2020</a:t>
            </a:fld>
            <a:endParaRPr lang="pt-BR"/>
          </a:p>
        </p:txBody>
      </p:sp>
      <p:sp>
        <p:nvSpPr>
          <p:cNvPr id="6" name="Espaço Reservado para Rodapé 5">
            <a:extLst>
              <a:ext uri="{FF2B5EF4-FFF2-40B4-BE49-F238E27FC236}">
                <a16:creationId xmlns:a16="http://schemas.microsoft.com/office/drawing/2014/main" id="{998654C0-79B8-44EF-A39A-1B265C1D85C8}"/>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3AD5AED0-0B45-4B2C-B726-3AAD4867B8A2}"/>
              </a:ext>
            </a:extLst>
          </p:cNvPr>
          <p:cNvSpPr>
            <a:spLocks noGrp="1"/>
          </p:cNvSpPr>
          <p:nvPr>
            <p:ph type="sldNum" sz="quarter" idx="12"/>
          </p:nvPr>
        </p:nvSpPr>
        <p:spPr/>
        <p:txBody>
          <a:bodyPr/>
          <a:lstStyle/>
          <a:p>
            <a:fld id="{CD23C235-9E94-484F-B810-99CC87C37155}" type="slidenum">
              <a:rPr lang="pt-BR" smtClean="0"/>
              <a:pPr/>
              <a:t>‹nº›</a:t>
            </a:fld>
            <a:endParaRPr lang="pt-BR"/>
          </a:p>
        </p:txBody>
      </p:sp>
    </p:spTree>
    <p:extLst>
      <p:ext uri="{BB962C8B-B14F-4D97-AF65-F5344CB8AC3E}">
        <p14:creationId xmlns:p14="http://schemas.microsoft.com/office/powerpoint/2010/main" val="1623466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84840158-BAF3-4DB1-BB56-D56CD471A7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4117B4EE-281D-4759-A10B-C08A3FD6BA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FCEA011-30FA-472C-917D-06D2E6CE3E6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5CAD1A-3ED0-4DF2-8068-F1C9C89A1D04}" type="datetimeFigureOut">
              <a:rPr lang="pt-BR" smtClean="0"/>
              <a:pPr/>
              <a:t>11/03/2020</a:t>
            </a:fld>
            <a:endParaRPr lang="pt-BR"/>
          </a:p>
        </p:txBody>
      </p:sp>
      <p:sp>
        <p:nvSpPr>
          <p:cNvPr id="5" name="Espaço Reservado para Rodapé 4">
            <a:extLst>
              <a:ext uri="{FF2B5EF4-FFF2-40B4-BE49-F238E27FC236}">
                <a16:creationId xmlns:a16="http://schemas.microsoft.com/office/drawing/2014/main" id="{0A96E2DF-9D59-43D8-A6E0-B36EA6D8C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66C3A54-3B72-4E43-A326-B67CF6BDEA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23C235-9E94-484F-B810-99CC87C37155}" type="slidenum">
              <a:rPr lang="pt-BR" smtClean="0"/>
              <a:pPr/>
              <a:t>‹nº›</a:t>
            </a:fld>
            <a:endParaRPr lang="pt-BR"/>
          </a:p>
        </p:txBody>
      </p:sp>
    </p:spTree>
    <p:extLst>
      <p:ext uri="{BB962C8B-B14F-4D97-AF65-F5344CB8AC3E}">
        <p14:creationId xmlns:p14="http://schemas.microsoft.com/office/powerpoint/2010/main" val="3489602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chart" Target="../charts/char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package" Target="../embeddings/Planilha_do_Microsoft_Excel.xlsx"/><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A215ADF0-D5F9-450A-AC31-C5999507F58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9304"/>
          <a:stretch/>
        </p:blipFill>
        <p:spPr>
          <a:xfrm>
            <a:off x="-1" y="0"/>
            <a:ext cx="7099039" cy="6858000"/>
          </a:xfrm>
          <a:prstGeom prst="rect">
            <a:avLst/>
          </a:prstGeom>
        </p:spPr>
      </p:pic>
      <p:pic>
        <p:nvPicPr>
          <p:cNvPr id="5" name="Imagem 4">
            <a:extLst>
              <a:ext uri="{FF2B5EF4-FFF2-40B4-BE49-F238E27FC236}">
                <a16:creationId xmlns:a16="http://schemas.microsoft.com/office/drawing/2014/main" id="{C8F8B28F-1DD8-4574-8EF9-C316A58B1124}"/>
              </a:ext>
            </a:extLst>
          </p:cNvPr>
          <p:cNvPicPr>
            <a:picLocks noChangeAspect="1"/>
          </p:cNvPicPr>
          <p:nvPr/>
        </p:nvPicPr>
        <p:blipFill>
          <a:blip r:embed="rId3" cstate="hqprint">
            <a:extLst>
              <a:ext uri="{28A0092B-C50C-407E-A947-70E740481C1C}">
                <a14:useLocalDpi xmlns:a14="http://schemas.microsoft.com/office/drawing/2010/main" val="0"/>
              </a:ext>
            </a:extLst>
          </a:blip>
          <a:srcRect/>
          <a:stretch/>
        </p:blipFill>
        <p:spPr>
          <a:xfrm>
            <a:off x="3918857" y="1528227"/>
            <a:ext cx="7622156" cy="3801544"/>
          </a:xfrm>
          <a:prstGeom prst="rect">
            <a:avLst/>
          </a:prstGeom>
        </p:spPr>
      </p:pic>
    </p:spTree>
    <p:extLst>
      <p:ext uri="{BB962C8B-B14F-4D97-AF65-F5344CB8AC3E}">
        <p14:creationId xmlns:p14="http://schemas.microsoft.com/office/powerpoint/2010/main" val="1758905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endParaRPr lang="pt-BR" sz="2400" dirty="0">
              <a:solidFill>
                <a:schemeClr val="tx1"/>
              </a:solidFill>
              <a:latin typeface="Futura Bk BT" panose="020B0502020204020303"/>
            </a:endParaRPr>
          </a:p>
          <a:p>
            <a:pPr lvl="1" algn="just"/>
            <a:endParaRPr lang="pt-BR" sz="2400" dirty="0">
              <a:solidFill>
                <a:schemeClr val="tx1"/>
              </a:solidFill>
              <a:latin typeface="Futura Bk BT" panose="020B0502020204020303"/>
            </a:endParaRPr>
          </a:p>
          <a:p>
            <a:pPr lvl="1" algn="just"/>
            <a:endParaRPr lang="pt-BR" sz="2400" dirty="0">
              <a:solidFill>
                <a:schemeClr val="tx1"/>
              </a:solidFill>
              <a:latin typeface="Futura Bk BT" panose="020B0502020204020303"/>
            </a:endParaRPr>
          </a:p>
          <a:p>
            <a:pPr lvl="1" algn="just"/>
            <a:endParaRPr lang="pt-BR" sz="2400" dirty="0">
              <a:solidFill>
                <a:schemeClr val="tx1"/>
              </a:solidFill>
              <a:latin typeface="Futura Bk BT" panose="020B0502020204020303"/>
            </a:endParaRPr>
          </a:p>
          <a:p>
            <a:pPr lvl="1" algn="just"/>
            <a:r>
              <a:rPr lang="pt-BR" sz="2400" dirty="0">
                <a:solidFill>
                  <a:schemeClr val="tx1"/>
                </a:solidFill>
                <a:latin typeface="Futura Bk BT" panose="020B0502020204020303"/>
              </a:rPr>
              <a:t>Exemplo de apuração: </a:t>
            </a:r>
          </a:p>
          <a:p>
            <a:pPr lvl="1" algn="just"/>
            <a:endParaRPr lang="pt-BR" sz="2000" dirty="0">
              <a:solidFill>
                <a:schemeClr val="tx1"/>
              </a:solidFill>
              <a:latin typeface="Futura Bk BT" panose="020B0502020204020303"/>
            </a:endParaRPr>
          </a:p>
          <a:p>
            <a:pPr lvl="1" algn="just"/>
            <a:r>
              <a:rPr lang="pt-BR" sz="2400" dirty="0">
                <a:solidFill>
                  <a:schemeClr val="tx1"/>
                </a:solidFill>
                <a:latin typeface="Futura Bk BT" panose="020B0502020204020303"/>
              </a:rPr>
              <a:t>Despesas com pessoal do Poder Executivo do Município  apurada no </a:t>
            </a:r>
            <a:r>
              <a:rPr lang="pt-BR" sz="2400" u="sng" dirty="0">
                <a:solidFill>
                  <a:schemeClr val="tx1"/>
                </a:solidFill>
                <a:latin typeface="Futura Bk BT" panose="020B0502020204020303"/>
              </a:rPr>
              <a:t>período móvel julho/2019 a junho/2020 </a:t>
            </a:r>
            <a:r>
              <a:rPr lang="pt-BR" sz="2400" dirty="0">
                <a:solidFill>
                  <a:schemeClr val="tx1"/>
                </a:solidFill>
                <a:latin typeface="Futura Bk BT" panose="020B0502020204020303"/>
              </a:rPr>
              <a:t>correspondente a 48,50% da Receita Corrente Líquida do período (comprometimento verificado no mês anterior ao início do período vedado).</a:t>
            </a:r>
          </a:p>
          <a:p>
            <a:pPr lvl="1" algn="just"/>
            <a:endParaRPr lang="pt-BR" sz="2000" dirty="0">
              <a:solidFill>
                <a:schemeClr val="tx1"/>
              </a:solidFill>
              <a:latin typeface="Futura Bk BT" panose="020B0502020204020303"/>
            </a:endParaRPr>
          </a:p>
          <a:p>
            <a:pPr lvl="1" algn="just"/>
            <a:r>
              <a:rPr lang="pt-BR" sz="2400" dirty="0">
                <a:solidFill>
                  <a:schemeClr val="tx1"/>
                </a:solidFill>
                <a:latin typeface="Futura Bk BT" panose="020B0502020204020303"/>
              </a:rPr>
              <a:t>Despesas com pessoal do Poder Executivo do Município  apurada no </a:t>
            </a:r>
            <a:r>
              <a:rPr lang="pt-BR" sz="2400" u="sng" dirty="0">
                <a:solidFill>
                  <a:schemeClr val="tx1"/>
                </a:solidFill>
                <a:latin typeface="Futura Bk BT" panose="020B0502020204020303"/>
              </a:rPr>
              <a:t>período móvel janeiro/2020 a dezembro/2020 </a:t>
            </a:r>
            <a:r>
              <a:rPr lang="pt-BR" sz="2400" dirty="0">
                <a:solidFill>
                  <a:schemeClr val="tx1"/>
                </a:solidFill>
                <a:latin typeface="Futura Bk BT" panose="020B0502020204020303"/>
              </a:rPr>
              <a:t>correspondente a 49,00% da Receita Corrente Líquida do período (comprometimento verificado ao final do período vedado).</a:t>
            </a:r>
          </a:p>
          <a:p>
            <a:pPr lvl="1" algn="just"/>
            <a:endParaRPr lang="pt-BR" sz="2000" dirty="0">
              <a:solidFill>
                <a:schemeClr val="tx1"/>
              </a:solidFill>
              <a:latin typeface="Futura Bk BT" panose="020B0502020204020303"/>
            </a:endParaRPr>
          </a:p>
          <a:p>
            <a:pPr lvl="1" algn="just"/>
            <a:r>
              <a:rPr lang="pt-BR" sz="2400" dirty="0">
                <a:solidFill>
                  <a:schemeClr val="tx1"/>
                </a:solidFill>
                <a:latin typeface="Futura Bk BT" panose="020B0502020204020303"/>
              </a:rPr>
              <a:t>O caso hipotético poderia </a:t>
            </a:r>
            <a:r>
              <a:rPr lang="pt-BR" sz="2400" u="sng" dirty="0">
                <a:solidFill>
                  <a:schemeClr val="tx1"/>
                </a:solidFill>
                <a:latin typeface="Futura Bk BT" panose="020B0502020204020303"/>
              </a:rPr>
              <a:t>evidenciar potencial descumprimento do art. 21, Parágrafo Único da LRF</a:t>
            </a:r>
            <a:r>
              <a:rPr lang="pt-BR" sz="2400" dirty="0">
                <a:solidFill>
                  <a:schemeClr val="tx1"/>
                </a:solidFill>
                <a:latin typeface="Futura Bk BT" panose="020B0502020204020303"/>
              </a:rPr>
              <a:t>, sujeito à investigação. </a:t>
            </a: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08029" y="337979"/>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39697004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FontTx/>
              <a:buChar char="-"/>
            </a:pPr>
            <a:endParaRPr lang="pt-BR" sz="2400" dirty="0">
              <a:solidFill>
                <a:schemeClr val="tx1"/>
              </a:solidFill>
              <a:latin typeface="Futura Bk BT" panose="020B0502020204020303"/>
            </a:endParaRPr>
          </a:p>
          <a:p>
            <a:pPr marL="342900" indent="-342900" algn="just">
              <a:buFontTx/>
              <a:buChar char="-"/>
            </a:pPr>
            <a:endParaRPr lang="pt-BR" sz="2400" dirty="0">
              <a:solidFill>
                <a:schemeClr val="tx1"/>
              </a:solidFill>
              <a:latin typeface="Futura Bk BT" panose="020B0502020204020303"/>
            </a:endParaRPr>
          </a:p>
          <a:p>
            <a:pPr marL="342900" indent="-342900" algn="just">
              <a:buFontTx/>
              <a:buChar char="-"/>
            </a:pPr>
            <a:r>
              <a:rPr lang="pt-BR" sz="2400" dirty="0">
                <a:solidFill>
                  <a:schemeClr val="tx1"/>
                </a:solidFill>
                <a:latin typeface="Futura Bk BT" panose="020B0502020204020303"/>
              </a:rPr>
              <a:t>Limites de gastos com pessoal nos municípios: 54% no Poder Executivo e 6% no Poder  Legislativo.</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 Caso um desses limites seja ultrapassado, a redução do percentual excedente deve ocorrer em dois quadrimestres seguintes e pelo menos de um terço do excesso reduzido no primeiro quadrimestre (art. 23. Regra Geral).</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Há previsão de regra de exceção no artigo 66 da Lei Complementar 101/2000 (PIB inferior a 1% por um período igual ou superior a quatro trimestres - ocorreu no ano de 2016).</a:t>
            </a:r>
            <a:endParaRPr lang="pt-BR" sz="2000" dirty="0">
              <a:solidFill>
                <a:schemeClr val="tx1"/>
              </a:solidFill>
              <a:latin typeface="Futura Bk BT" panose="020B0502020204020303"/>
            </a:endParaRP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Despesas com pessoal acima do limite máximo no 1º quadrimestre do ano eleitoral</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13946532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000" dirty="0">
              <a:solidFill>
                <a:schemeClr val="tx1"/>
              </a:solidFill>
              <a:latin typeface="Futura Bk BT" panose="020B0502020204020303"/>
            </a:endParaRPr>
          </a:p>
          <a:p>
            <a:pPr algn="just"/>
            <a:endParaRPr lang="pt-BR" sz="2400" dirty="0">
              <a:solidFill>
                <a:schemeClr val="tx1"/>
              </a:solidFill>
              <a:latin typeface="Futura Bk BT" panose="020B0502020204020303"/>
            </a:endParaRP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Para o último ano do mandato, </a:t>
            </a:r>
            <a:r>
              <a:rPr lang="pt-BR" sz="2400" u="sng" dirty="0">
                <a:solidFill>
                  <a:schemeClr val="tx1"/>
                </a:solidFill>
                <a:latin typeface="Futura Bk BT" panose="020B0502020204020303"/>
              </a:rPr>
              <a:t>esta redução deve ocorrer ainda no primeiro quadrimestre</a:t>
            </a:r>
            <a:r>
              <a:rPr lang="pt-BR" sz="2400" dirty="0">
                <a:solidFill>
                  <a:schemeClr val="tx1"/>
                </a:solidFill>
                <a:latin typeface="Futura Bk BT" panose="020B0502020204020303"/>
              </a:rPr>
              <a:t>, sob </a:t>
            </a:r>
            <a:r>
              <a:rPr lang="pt-BR" sz="2400" u="sng" dirty="0">
                <a:solidFill>
                  <a:schemeClr val="tx1"/>
                </a:solidFill>
                <a:latin typeface="Futura Bk BT" panose="020B0502020204020303"/>
              </a:rPr>
              <a:t>pena do ente não receber recursos de transferências voluntárias</a:t>
            </a:r>
            <a:r>
              <a:rPr lang="pt-BR" sz="2400" dirty="0">
                <a:solidFill>
                  <a:schemeClr val="tx1"/>
                </a:solidFill>
                <a:latin typeface="Futura Bk BT" panose="020B0502020204020303"/>
              </a:rPr>
              <a:t> da União e do Estado, e ainda </a:t>
            </a:r>
            <a:r>
              <a:rPr lang="pt-BR" sz="2400" u="sng" dirty="0">
                <a:solidFill>
                  <a:schemeClr val="tx1"/>
                </a:solidFill>
                <a:latin typeface="Futura Bk BT" panose="020B0502020204020303"/>
              </a:rPr>
              <a:t>estar impedido de contrair operações de crédito ou obter garantia de outro ente</a:t>
            </a:r>
            <a:r>
              <a:rPr lang="pt-BR" sz="2400" dirty="0">
                <a:solidFill>
                  <a:schemeClr val="tx1"/>
                </a:solidFill>
                <a:latin typeface="Futura Bk BT" panose="020B0502020204020303"/>
              </a:rPr>
              <a:t>, conforme prevê o art. 23, parágrafo 4, da Lei Complementar nº 101/00.</a:t>
            </a:r>
          </a:p>
          <a:p>
            <a:pPr algn="just"/>
            <a:endParaRPr lang="pt-BR" sz="2000" kern="0" dirty="0">
              <a:solidFill>
                <a:schemeClr val="tx1"/>
              </a:solidFill>
              <a:latin typeface="Futura Bk BT" panose="020B0502020204020303"/>
              <a:cs typeface="Arial" pitchFamily="34" charset="0"/>
            </a:endParaRPr>
          </a:p>
          <a:p>
            <a:pPr algn="just"/>
            <a:r>
              <a:rPr lang="pt-BR" kern="0" dirty="0">
                <a:solidFill>
                  <a:schemeClr val="tx1"/>
                </a:solidFill>
                <a:latin typeface="Futura Bk BT" panose="020B0502020204020303"/>
                <a:cs typeface="Arial" pitchFamily="34" charset="0"/>
              </a:rPr>
              <a:t>LRF</a:t>
            </a:r>
          </a:p>
          <a:p>
            <a:pPr algn="just"/>
            <a:r>
              <a:rPr lang="pt-BR" kern="0" dirty="0">
                <a:solidFill>
                  <a:schemeClr val="tx1"/>
                </a:solidFill>
                <a:latin typeface="Futura Bk BT" panose="020B0502020204020303"/>
                <a:cs typeface="Arial" pitchFamily="34" charset="0"/>
              </a:rPr>
              <a:t>Art. 23. Se a despesa total com pessoal, do Poder ou órgão referido no art. 20, ultrapassar os limites definidos no mesmo artigo, sem prejuízo das medidas previstas no art. 22, o percentual excedente terá de ser eliminado nos dois quadrimestres seguintes, sendo pelo menos um terço no primeiro, adotando-se, entre outras, as providências previstas nos §§ 3º e 4o do art. 169 da Constituição.        </a:t>
            </a:r>
          </a:p>
          <a:p>
            <a:pPr algn="just"/>
            <a:r>
              <a:rPr lang="pt-BR" kern="0" dirty="0">
                <a:solidFill>
                  <a:schemeClr val="tx1"/>
                </a:solidFill>
                <a:latin typeface="Futura Bk BT" panose="020B0502020204020303"/>
                <a:cs typeface="Arial" pitchFamily="34" charset="0"/>
              </a:rPr>
              <a:t>(...)</a:t>
            </a:r>
          </a:p>
          <a:p>
            <a:pPr algn="just"/>
            <a:r>
              <a:rPr lang="pt-BR" kern="0" dirty="0">
                <a:solidFill>
                  <a:schemeClr val="tx1"/>
                </a:solidFill>
                <a:latin typeface="Futura Bk BT" panose="020B0502020204020303"/>
                <a:cs typeface="Arial" pitchFamily="34" charset="0"/>
              </a:rPr>
              <a:t>§ 4o As restrições do § 3o </a:t>
            </a:r>
            <a:r>
              <a:rPr lang="pt-BR" u="sng" kern="0" dirty="0">
                <a:solidFill>
                  <a:schemeClr val="tx1"/>
                </a:solidFill>
                <a:latin typeface="Futura Bk BT" panose="020B0502020204020303"/>
                <a:cs typeface="Arial" pitchFamily="34" charset="0"/>
              </a:rPr>
              <a:t>aplicam-se imediatamente se a despesa total com pessoal exceder o limite no primeiro quadrimestre do último ano do mandato</a:t>
            </a:r>
            <a:r>
              <a:rPr lang="pt-BR" kern="0" dirty="0">
                <a:solidFill>
                  <a:schemeClr val="tx1"/>
                </a:solidFill>
                <a:latin typeface="Futura Bk BT" panose="020B0502020204020303"/>
                <a:cs typeface="Arial" pitchFamily="34" charset="0"/>
              </a:rPr>
              <a:t> dos titulares de Poder ou órgão referidos no art. 20.</a:t>
            </a: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Despesas com pessoal acima do limite máximo no 1º quadrimestre do ano eleitoral</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121819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pt-BR" sz="2400" dirty="0">
                <a:solidFill>
                  <a:schemeClr val="tx1"/>
                </a:solidFill>
                <a:latin typeface="Futura Bk BT" panose="020B0502020204020303"/>
              </a:rPr>
              <a:t>Art. 42. É vedado ao titular de Poder ou órgão referido no art. 20, nos últimos dois quadrimestres do seu mandato, </a:t>
            </a:r>
            <a:r>
              <a:rPr lang="pt-BR" sz="2400" u="sng" dirty="0">
                <a:solidFill>
                  <a:schemeClr val="tx1"/>
                </a:solidFill>
                <a:latin typeface="Futura Bk BT" panose="020B0502020204020303"/>
              </a:rPr>
              <a:t>contrair obrigação de despesa que não possa ser cumprida integralmente dentro dele, ou que tenha parcelas a serem pagas no exercício seguinte sem que haja suficiente disponibilidade de caixa para este efeito</a:t>
            </a:r>
            <a:r>
              <a:rPr lang="pt-BR" sz="2400" dirty="0">
                <a:solidFill>
                  <a:schemeClr val="tx1"/>
                </a:solidFill>
                <a:latin typeface="Futura Bk BT" panose="020B0502020204020303"/>
              </a:rPr>
              <a:t>.</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Parágrafo único. Na determinação da disponibilidade de caixa serão considerados os encargos e despesas compromissadas a pagar até o final do exercício.</a:t>
            </a: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3850767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a:solidFill>
                <a:schemeClr val="tx1"/>
              </a:solidFill>
              <a:latin typeface="Futura Bk BT" panose="020B0502020204020303"/>
            </a:endParaRPr>
          </a:p>
          <a:p>
            <a:pPr marL="342900" indent="-342900" algn="just">
              <a:buFontTx/>
              <a:buChar char="-"/>
            </a:pPr>
            <a:r>
              <a:rPr lang="pt-BR" sz="2400" dirty="0">
                <a:solidFill>
                  <a:schemeClr val="tx1"/>
                </a:solidFill>
                <a:latin typeface="Futura Bk BT" panose="020B0502020204020303"/>
              </a:rPr>
              <a:t>Para a verificação do cumprimento/descumprimento, </a:t>
            </a:r>
            <a:r>
              <a:rPr lang="pt-BR" sz="2400" u="sng" dirty="0">
                <a:solidFill>
                  <a:schemeClr val="tx1"/>
                </a:solidFill>
                <a:latin typeface="Futura Bk BT" panose="020B0502020204020303"/>
              </a:rPr>
              <a:t>incluem-se as obrigações assumidas antes dos dois últimos quadrimestres, incluindo exercícios anteriores</a:t>
            </a:r>
            <a:r>
              <a:rPr lang="pt-BR" sz="2400" dirty="0">
                <a:solidFill>
                  <a:schemeClr val="tx1"/>
                </a:solidFill>
                <a:latin typeface="Futura Bk BT" panose="020B0502020204020303"/>
              </a:rPr>
              <a:t>. Portanto, integram o cálculo todas as obrigações de despesas financeiras do exercício e de exercícios anteriores pendentes de pagamento.</a:t>
            </a:r>
          </a:p>
          <a:p>
            <a:pPr marL="342900" indent="-342900" algn="just">
              <a:buFontTx/>
              <a:buChar char="-"/>
            </a:pPr>
            <a:endParaRPr lang="pt-BR" sz="2400" dirty="0">
              <a:solidFill>
                <a:schemeClr val="tx1"/>
              </a:solidFill>
              <a:latin typeface="Futura Bk BT" panose="020B0502020204020303"/>
            </a:endParaRPr>
          </a:p>
          <a:p>
            <a:pPr marL="342900" indent="-342900" algn="just">
              <a:buFontTx/>
              <a:buChar char="-"/>
            </a:pPr>
            <a:r>
              <a:rPr lang="pt-BR" sz="2400" dirty="0">
                <a:solidFill>
                  <a:schemeClr val="tx1"/>
                </a:solidFill>
                <a:latin typeface="Futura Bk BT" panose="020B0502020204020303"/>
              </a:rPr>
              <a:t>Em observância ao cálculo previsto no art. 42 da LRF, a apuração é feita mediante </a:t>
            </a:r>
            <a:r>
              <a:rPr lang="pt-BR" sz="2400" u="sng" dirty="0">
                <a:solidFill>
                  <a:schemeClr val="tx1"/>
                </a:solidFill>
                <a:latin typeface="Futura Bk BT" panose="020B0502020204020303"/>
              </a:rPr>
              <a:t>separação dos recursos e despesas vinculados dos recursos não vinculados utilizando a fonte de recursos</a:t>
            </a:r>
            <a:r>
              <a:rPr lang="pt-BR" sz="2400" dirty="0">
                <a:solidFill>
                  <a:schemeClr val="tx1"/>
                </a:solidFill>
                <a:latin typeface="Futura Bk BT" panose="020B0502020204020303"/>
              </a:rPr>
              <a:t>. (Art. 8º, parágrafo único e 50, inciso I, da LRF) - Utiliza-se dos códigos das Especificações das Fontes de Recursos (Tabela usada pelo TCE/SC e disponível no </a:t>
            </a:r>
            <a:r>
              <a:rPr lang="pt-BR" sz="2400" i="1" dirty="0">
                <a:solidFill>
                  <a:schemeClr val="tx1"/>
                </a:solidFill>
                <a:latin typeface="Futura Bk BT" panose="020B0502020204020303"/>
              </a:rPr>
              <a:t>site</a:t>
            </a:r>
            <a:r>
              <a:rPr lang="pt-BR" sz="2400" dirty="0">
                <a:solidFill>
                  <a:schemeClr val="tx1"/>
                </a:solidFill>
                <a:latin typeface="Futura Bk BT" panose="020B0502020204020303"/>
              </a:rPr>
              <a:t> </a:t>
            </a:r>
            <a:r>
              <a:rPr lang="pt-BR" sz="2400" u="sng" dirty="0">
                <a:solidFill>
                  <a:schemeClr val="tx1"/>
                </a:solidFill>
                <a:latin typeface="Futura Bk BT" panose="020B0502020204020303"/>
              </a:rPr>
              <a:t>www.tce.sc.gov.br</a:t>
            </a:r>
            <a:r>
              <a:rPr lang="pt-BR" sz="2400" dirty="0">
                <a:solidFill>
                  <a:schemeClr val="tx1"/>
                </a:solidFill>
                <a:latin typeface="Futura Bk BT" panose="020B0502020204020303"/>
              </a:rPr>
              <a:t>), como forma de identificar as respectivas vinculações.</a:t>
            </a:r>
            <a:endParaRPr lang="pt-BR" sz="2000"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26494828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a:solidFill>
                <a:schemeClr val="tx1"/>
              </a:solidFill>
              <a:latin typeface="Futura Bk BT" panose="020B0502020204020303"/>
            </a:endParaRP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Devem ainda ser observados os seguintes aspectos, de acordo com o disposto no artigo 53 da Lei Complementar nº 101/00, e os estágios da despesa pública previstos na Lei nº 4.320/64:</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a) Todas as despesas liquidadas devem ser empenhadas.</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b) As despesas processadas (liquidadas) e as não processadas (não liquidadas) que possuam disponibilidade financeira devem estar obrigatoriamente registradas no balanço patrimonial.</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c) As despesas não processadas (liquidadas), que não possuam disponibilidade financeira, </a:t>
            </a:r>
            <a:r>
              <a:rPr lang="pt-BR" sz="2400" u="sng" dirty="0">
                <a:solidFill>
                  <a:schemeClr val="tx1"/>
                </a:solidFill>
                <a:latin typeface="Futura Bk BT" panose="020B0502020204020303"/>
              </a:rPr>
              <a:t>podem</a:t>
            </a:r>
            <a:r>
              <a:rPr lang="pt-BR" sz="2400" dirty="0">
                <a:solidFill>
                  <a:schemeClr val="tx1"/>
                </a:solidFill>
                <a:latin typeface="Futura Bk BT" panose="020B0502020204020303"/>
              </a:rPr>
              <a:t> ser canceladas, e o seu </a:t>
            </a:r>
            <a:r>
              <a:rPr lang="pt-BR" sz="2400" dirty="0" err="1">
                <a:solidFill>
                  <a:schemeClr val="tx1"/>
                </a:solidFill>
                <a:latin typeface="Futura Bk BT" panose="020B0502020204020303"/>
              </a:rPr>
              <a:t>reempenho</a:t>
            </a:r>
            <a:r>
              <a:rPr lang="pt-BR" sz="2400" dirty="0">
                <a:solidFill>
                  <a:schemeClr val="tx1"/>
                </a:solidFill>
                <a:latin typeface="Futura Bk BT" panose="020B0502020204020303"/>
              </a:rPr>
              <a:t> ocorrerá no exercício seguinte.</a:t>
            </a:r>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14737077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Quando a Administração Pública contrai obrigação de despesa que ultrapasse o último exercício do mandato, </a:t>
            </a:r>
            <a:r>
              <a:rPr lang="pt-BR" sz="2400" u="sng" dirty="0">
                <a:solidFill>
                  <a:schemeClr val="tx1"/>
                </a:solidFill>
                <a:latin typeface="Futura Bk BT" panose="020B0502020204020303"/>
              </a:rPr>
              <a:t>serão consideradas para fins de apuração do cumprimento ao art. 42 da LRF as parcelas vencidas dentro do mandato</a:t>
            </a:r>
            <a:r>
              <a:rPr lang="pt-BR" sz="2400" dirty="0">
                <a:solidFill>
                  <a:schemeClr val="tx1"/>
                </a:solidFill>
                <a:latin typeface="Futura Bk BT" panose="020B0502020204020303"/>
              </a:rPr>
              <a:t>, conforme dispõe o Prejulgado nº 1615 do Tribunal de Contas de Santa Catarina.</a:t>
            </a:r>
          </a:p>
          <a:p>
            <a:pPr algn="just"/>
            <a:endParaRPr lang="pt-BR" sz="2000" dirty="0">
              <a:solidFill>
                <a:schemeClr val="tx1"/>
              </a:solidFill>
              <a:latin typeface="Futura Bk BT" panose="020B0502020204020303"/>
            </a:endParaRPr>
          </a:p>
          <a:p>
            <a:pPr algn="just"/>
            <a:r>
              <a:rPr lang="pt-BR" sz="2000" dirty="0">
                <a:solidFill>
                  <a:schemeClr val="tx1"/>
                </a:solidFill>
                <a:latin typeface="Futura Bk BT" panose="020B0502020204020303"/>
              </a:rPr>
              <a:t>Prejulgado nº 1615:</a:t>
            </a:r>
          </a:p>
          <a:p>
            <a:pPr algn="just"/>
            <a:r>
              <a:rPr lang="pt-BR" sz="2000" dirty="0">
                <a:solidFill>
                  <a:schemeClr val="tx1"/>
                </a:solidFill>
                <a:latin typeface="Futura Bk BT" panose="020B0502020204020303"/>
              </a:rPr>
              <a:t>1. É possível ao Prefeito, nos últimos oito meses que antecedem o término de seu mandato, contrair obrigação relativa a s</a:t>
            </a:r>
            <a:r>
              <a:rPr lang="pt-BR" sz="2000" u="sng" dirty="0">
                <a:solidFill>
                  <a:schemeClr val="tx1"/>
                </a:solidFill>
                <a:latin typeface="Futura Bk BT" panose="020B0502020204020303"/>
              </a:rPr>
              <a:t>erviços de natureza contínua que supere um exercício financeiro, desde que haja previsão de disponibilidade financeira em caixa para satisfazer a obrigação do exercício em que a despesa foi contraída</a:t>
            </a:r>
            <a:r>
              <a:rPr lang="pt-BR" sz="2000" dirty="0">
                <a:solidFill>
                  <a:schemeClr val="tx1"/>
                </a:solidFill>
                <a:latin typeface="Futura Bk BT" panose="020B0502020204020303"/>
              </a:rPr>
              <a:t>, devendo adimplir as parcelas que se vencerem até o final de seu mandato ou deixar recursos em caixa para pagamento dessas parcelas no exercício seguinte (art. 42 da Lei Complementar nº 101/2000).</a:t>
            </a: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2289939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graphicFrame>
        <p:nvGraphicFramePr>
          <p:cNvPr id="8" name="Gráfico 7">
            <a:extLst>
              <a:ext uri="{FF2B5EF4-FFF2-40B4-BE49-F238E27FC236}">
                <a16:creationId xmlns:a16="http://schemas.microsoft.com/office/drawing/2014/main" id="{E983761D-751E-4110-AA75-D146F7382C90}"/>
              </a:ext>
            </a:extLst>
          </p:cNvPr>
          <p:cNvGraphicFramePr>
            <a:graphicFrameLocks/>
          </p:cNvGraphicFramePr>
          <p:nvPr/>
        </p:nvGraphicFramePr>
        <p:xfrm>
          <a:off x="1308683" y="914364"/>
          <a:ext cx="9630561" cy="561404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788865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fontAlgn="base">
              <a:spcBef>
                <a:spcPct val="20000"/>
              </a:spcBef>
              <a:spcAft>
                <a:spcPct val="0"/>
              </a:spcAft>
              <a:defRPr/>
            </a:pPr>
            <a:r>
              <a:rPr lang="pt-BR" sz="2000" b="1" kern="0" dirty="0">
                <a:solidFill>
                  <a:srgbClr val="000000"/>
                </a:solidFill>
                <a:latin typeface="Futura Bk BT" panose="020B0502020204020303"/>
              </a:rPr>
              <a:t>FATORES QUE ENSEJARAM OS PARECERES PRÉVIOS PELA REJEIÇÃO DAS CONTAS DOS MUNICÍPIOS RELATIVAS AO EXERCÍCIO DE 2016</a:t>
            </a:r>
          </a:p>
          <a:p>
            <a:pPr lvl="0" algn="just" fontAlgn="base">
              <a:spcBef>
                <a:spcPct val="20000"/>
              </a:spcBef>
              <a:spcAft>
                <a:spcPct val="0"/>
              </a:spcAft>
              <a:defRPr/>
            </a:pPr>
            <a:endParaRPr lang="pt-BR" sz="2000" b="1" kern="0" dirty="0">
              <a:solidFill>
                <a:srgbClr val="000000"/>
              </a:solidFill>
              <a:latin typeface="Futura Bk BT" panose="020B0502020204020303"/>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b="1" kern="0" dirty="0">
              <a:solidFill>
                <a:srgbClr val="000000"/>
              </a:solidFill>
              <a:latin typeface="Tahoma"/>
            </a:endParaRPr>
          </a:p>
          <a:p>
            <a:pPr lvl="0" algn="just" fontAlgn="base">
              <a:spcBef>
                <a:spcPct val="20000"/>
              </a:spcBef>
              <a:spcAft>
                <a:spcPct val="0"/>
              </a:spcAft>
              <a:defRPr/>
            </a:pPr>
            <a:endParaRPr lang="pt-BR" sz="2000" dirty="0">
              <a:solidFill>
                <a:srgbClr val="000000"/>
              </a:solidFill>
              <a:latin typeface="Tahoma"/>
            </a:endParaRPr>
          </a:p>
          <a:p>
            <a:pPr lvl="0" algn="just" fontAlgn="base">
              <a:spcBef>
                <a:spcPct val="20000"/>
              </a:spcBef>
              <a:spcAft>
                <a:spcPct val="0"/>
              </a:spcAft>
              <a:defRPr/>
            </a:pPr>
            <a:endParaRPr lang="pt-BR" sz="1600" dirty="0">
              <a:solidFill>
                <a:srgbClr val="000000"/>
              </a:solidFill>
              <a:latin typeface="Tahoma"/>
            </a:endParaRP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a:rPr>
              <a:t>Art. 42 da Lei Complementar nº 101/2000</a:t>
            </a:r>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graphicFrame>
        <p:nvGraphicFramePr>
          <p:cNvPr id="8" name="Objeto 7">
            <a:extLst>
              <a:ext uri="{FF2B5EF4-FFF2-40B4-BE49-F238E27FC236}">
                <a16:creationId xmlns:a16="http://schemas.microsoft.com/office/drawing/2014/main" id="{41EA1969-8E41-495F-9795-5E952827424D}"/>
              </a:ext>
            </a:extLst>
          </p:cNvPr>
          <p:cNvGraphicFramePr>
            <a:graphicFrameLocks noChangeAspect="1"/>
          </p:cNvGraphicFramePr>
          <p:nvPr/>
        </p:nvGraphicFramePr>
        <p:xfrm>
          <a:off x="1011506" y="2159428"/>
          <a:ext cx="9901836" cy="4120074"/>
        </p:xfrm>
        <a:graphic>
          <a:graphicData uri="http://schemas.openxmlformats.org/presentationml/2006/ole">
            <mc:AlternateContent xmlns:mc="http://schemas.openxmlformats.org/markup-compatibility/2006">
              <mc:Choice xmlns:v="urn:schemas-microsoft-com:vml" Requires="v">
                <p:oleObj spid="_x0000_s4198" name="Worksheet" r:id="rId6" imgW="4143487" imgH="1724058" progId="Excel.Sheet.12">
                  <p:embed/>
                </p:oleObj>
              </mc:Choice>
              <mc:Fallback>
                <p:oleObj name="Worksheet" r:id="rId6" imgW="4143487" imgH="1724058" progId="Excel.Sheet.12">
                  <p:embed/>
                  <p:pic>
                    <p:nvPicPr>
                      <p:cNvPr id="0" name="Picture 10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506" y="2159428"/>
                        <a:ext cx="9901836" cy="41200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56797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endParaRPr lang="pt-BR" sz="2000" dirty="0">
              <a:solidFill>
                <a:schemeClr val="tx1"/>
              </a:solidFill>
              <a:latin typeface="Futura Bk BT" panose="020B0502020204020303" pitchFamily="34" charset="0"/>
            </a:endParaRPr>
          </a:p>
          <a:p>
            <a:pPr algn="just"/>
            <a:endParaRPr lang="pt-BR" sz="2000" dirty="0">
              <a:solidFill>
                <a:schemeClr val="tx1"/>
              </a:solidFill>
              <a:latin typeface="Futura Bk BT" panose="020B0502020204020303" pitchFamily="34" charset="0"/>
            </a:endParaRPr>
          </a:p>
          <a:p>
            <a:pPr algn="just"/>
            <a:endParaRPr lang="pt-BR" sz="2000" dirty="0">
              <a:solidFill>
                <a:schemeClr val="tx1"/>
              </a:solidFill>
              <a:latin typeface="Futura Bk BT" panose="020B0502020204020303" pitchFamily="34" charset="0"/>
            </a:endParaRPr>
          </a:p>
          <a:p>
            <a:pPr algn="just"/>
            <a:endParaRPr lang="pt-BR" sz="2000" dirty="0">
              <a:solidFill>
                <a:schemeClr val="tx1"/>
              </a:solidFill>
              <a:latin typeface="Futura Bk BT" panose="020B0502020204020303" pitchFamily="34" charset="0"/>
            </a:endParaRPr>
          </a:p>
          <a:p>
            <a:pPr algn="just"/>
            <a:r>
              <a:rPr lang="pt-BR" sz="2400" b="1" dirty="0">
                <a:solidFill>
                  <a:schemeClr val="tx1"/>
                </a:solidFill>
                <a:latin typeface="Futura Bk BT" panose="020B0502020204020303" pitchFamily="34" charset="0"/>
              </a:rPr>
              <a:t>Dívida consolidada acima dos limites legais</a:t>
            </a:r>
          </a:p>
          <a:p>
            <a:pPr algn="just"/>
            <a:endParaRPr lang="pt-BR" sz="1600" dirty="0">
              <a:solidFill>
                <a:schemeClr val="tx1"/>
              </a:solidFill>
              <a:latin typeface="Futura Bk BT" panose="020B0502020204020303"/>
            </a:endParaRPr>
          </a:p>
          <a:p>
            <a:pPr algn="just"/>
            <a:r>
              <a:rPr lang="pt-BR" sz="2400" dirty="0">
                <a:solidFill>
                  <a:schemeClr val="tx1"/>
                </a:solidFill>
                <a:latin typeface="Futura Bk BT" panose="020B0502020204020303"/>
              </a:rPr>
              <a:t>Vedação: exceder o limite estabelecido pela Resolução nº 43/01 do Senado Federal (120% da RCL), no primeiro quadrimestre do último ano do mandato (art. 31, § 3º). </a:t>
            </a:r>
          </a:p>
          <a:p>
            <a:pPr algn="just"/>
            <a:endParaRPr lang="pt-BR" sz="1050" dirty="0">
              <a:solidFill>
                <a:schemeClr val="tx1"/>
              </a:solidFill>
              <a:latin typeface="Futura Bk BT" panose="020B0502020204020303"/>
            </a:endParaRPr>
          </a:p>
          <a:p>
            <a:pPr algn="just"/>
            <a:r>
              <a:rPr lang="pt-BR" sz="2400" dirty="0">
                <a:solidFill>
                  <a:schemeClr val="tx1"/>
                </a:solidFill>
                <a:latin typeface="Futura Bk BT" panose="020B0502020204020303"/>
              </a:rPr>
              <a:t>Penalidade: o município fica impedido de realizar operação de crédito interna e externa a partir do segundo quadrimestre do último ano de mandato. (</a:t>
            </a:r>
            <a:r>
              <a:rPr lang="pt-BR" dirty="0">
                <a:solidFill>
                  <a:schemeClr val="tx1"/>
                </a:solidFill>
                <a:latin typeface="Futura Bk BT" panose="020B0502020204020303"/>
              </a:rPr>
              <a:t>É vedada a contratação de operação de crédito nos 120 dias anteriores ao final do mandato do Chefe do Poder Executivo do Município – Resolução do Senado Federal nº 43/2001, art. 15)</a:t>
            </a:r>
            <a:endParaRPr lang="pt-BR" sz="2400" dirty="0">
              <a:solidFill>
                <a:schemeClr val="tx1"/>
              </a:solidFill>
              <a:latin typeface="Futura Bk BT" panose="020B0502020204020303"/>
            </a:endParaRPr>
          </a:p>
          <a:p>
            <a:pPr algn="just"/>
            <a:endParaRPr lang="pt-BR" dirty="0">
              <a:solidFill>
                <a:schemeClr val="tx1"/>
              </a:solidFill>
              <a:latin typeface="Futura Bk BT" panose="020B0502020204020303"/>
            </a:endParaRPr>
          </a:p>
          <a:p>
            <a:pPr algn="just"/>
            <a:r>
              <a:rPr lang="pt-BR" sz="2400" b="1" dirty="0">
                <a:solidFill>
                  <a:schemeClr val="tx1"/>
                </a:solidFill>
                <a:latin typeface="Futura Bk BT" panose="020B0502020204020303" pitchFamily="34" charset="0"/>
              </a:rPr>
              <a:t>Realizar operação de crédito por Antecipação de Receita Orçamentária</a:t>
            </a:r>
          </a:p>
          <a:p>
            <a:pPr algn="just"/>
            <a:endParaRPr lang="pt-BR" sz="1100" dirty="0">
              <a:solidFill>
                <a:schemeClr val="tx1"/>
              </a:solidFill>
              <a:latin typeface="Futura Bk BT" panose="020B0502020204020303"/>
            </a:endParaRPr>
          </a:p>
          <a:p>
            <a:pPr algn="just"/>
            <a:r>
              <a:rPr lang="pt-BR" sz="2400" dirty="0">
                <a:solidFill>
                  <a:schemeClr val="tx1"/>
                </a:solidFill>
                <a:latin typeface="Futura Bk BT" panose="020B0502020204020303"/>
              </a:rPr>
              <a:t>No último ano de mandato do prefeito, o município não pode realizar operação de crédito por antecipação de receita orçamentária (ARO). A vedação teve início em 1º de janeiro de 2020 (art. 38, IV, “b”).</a:t>
            </a:r>
          </a:p>
          <a:p>
            <a:pPr algn="just"/>
            <a:endParaRPr lang="pt-BR" sz="2400" dirty="0">
              <a:solidFill>
                <a:schemeClr val="tx1"/>
              </a:solidFill>
              <a:latin typeface="Futura Bk BT" panose="020B0502020204020303"/>
            </a:endParaRPr>
          </a:p>
          <a:p>
            <a:pPr algn="just"/>
            <a:endParaRPr lang="pt-BR" sz="2400" dirty="0">
              <a:solidFill>
                <a:schemeClr val="tx1"/>
              </a:solidFill>
              <a:latin typeface="Futura Bk BT" panose="020B0502020204020303"/>
            </a:endParaRPr>
          </a:p>
          <a:p>
            <a:pPr algn="just"/>
            <a:endParaRPr lang="pt-BR" sz="2000" dirty="0">
              <a:solidFill>
                <a:schemeClr val="tx1"/>
              </a:solidFill>
              <a:latin typeface="Futura Bk BT" panose="020B0502020204020303"/>
            </a:endParaRPr>
          </a:p>
          <a:p>
            <a:pPr lvl="1" algn="just"/>
            <a:endParaRPr lang="pt-BR" dirty="0"/>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D082CA44-8442-4C95-B4FB-5B22C5E0B82E}"/>
              </a:ext>
            </a:extLst>
          </p:cNvPr>
          <p:cNvSpPr txBox="1"/>
          <p:nvPr/>
        </p:nvSpPr>
        <p:spPr>
          <a:xfrm>
            <a:off x="433196" y="239401"/>
            <a:ext cx="9549703" cy="1077218"/>
          </a:xfrm>
          <a:prstGeom prst="rect">
            <a:avLst/>
          </a:prstGeom>
          <a:noFill/>
        </p:spPr>
        <p:txBody>
          <a:bodyPr wrap="square" rtlCol="0">
            <a:spAutoFit/>
          </a:bodyPr>
          <a:lstStyle/>
          <a:p>
            <a:r>
              <a:rPr lang="pt-BR" sz="3200" dirty="0">
                <a:latin typeface="Futura Bk BT" panose="020B0502020204020303"/>
              </a:rPr>
              <a:t>Outras vedações da Lei Complementar nº 101/2000 no último ano de mandato</a:t>
            </a:r>
            <a:endParaRPr lang="pt-BR" sz="3200" dirty="0">
              <a:latin typeface="Futura Bk BT" panose="020B0502020204020303" pitchFamily="34" charset="0"/>
            </a:endParaRPr>
          </a:p>
        </p:txBody>
      </p:sp>
    </p:spTree>
    <p:extLst>
      <p:ext uri="{BB962C8B-B14F-4D97-AF65-F5344CB8AC3E}">
        <p14:creationId xmlns:p14="http://schemas.microsoft.com/office/powerpoint/2010/main" val="33310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pitchFamily="34" charset="0"/>
              </a:rPr>
              <a:t>APRESENTAÇÃO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23845" y="1237733"/>
            <a:ext cx="11271076" cy="5016758"/>
          </a:xfrm>
          <a:prstGeom prst="rect">
            <a:avLst/>
          </a:prstGeom>
          <a:noFill/>
        </p:spPr>
        <p:txBody>
          <a:bodyPr wrap="square" rtlCol="0">
            <a:spAutoFit/>
          </a:bodyPr>
          <a:lstStyle/>
          <a:p>
            <a:pPr algn="ctr"/>
            <a:endParaRPr lang="pt-BR" sz="3200" b="1" dirty="0">
              <a:latin typeface="Futura Bk BT" panose="020B0502020204020303" pitchFamily="34" charset="0"/>
            </a:endParaRPr>
          </a:p>
          <a:p>
            <a:pPr algn="ctr"/>
            <a:r>
              <a:rPr lang="pt-BR" sz="3200" b="1" dirty="0">
                <a:latin typeface="Futura Bk BT" panose="020B0502020204020303" pitchFamily="34" charset="0"/>
              </a:rPr>
              <a:t>VEDAÇÕES NO ÚLTIMO ANO DE MANDATO PELA LEI COMPLEMENTAR Nº 101/2000</a:t>
            </a:r>
            <a:r>
              <a:rPr lang="pt-BR" sz="3200" dirty="0">
                <a:latin typeface="Futura Bk BT" panose="020B0502020204020303" pitchFamily="34" charset="0"/>
              </a:rPr>
              <a:t> </a:t>
            </a:r>
          </a:p>
          <a:p>
            <a:pPr algn="ctr"/>
            <a:r>
              <a:rPr lang="pt-BR" sz="3200" dirty="0">
                <a:latin typeface="Futura Bk BT" panose="020B0502020204020303" pitchFamily="34" charset="0"/>
              </a:rPr>
              <a:t>(Lei de Responsabilidade Fiscal)</a:t>
            </a:r>
          </a:p>
          <a:p>
            <a:pPr algn="ctr"/>
            <a:r>
              <a:rPr lang="pt-BR" sz="3200" b="1" dirty="0">
                <a:latin typeface="Futura Bk BT" panose="020B0502020204020303" pitchFamily="34" charset="0"/>
              </a:rPr>
              <a:t>CONDUTAS </a:t>
            </a:r>
            <a:r>
              <a:rPr lang="pt-BR" sz="3200" b="1" dirty="0" smtClean="0">
                <a:latin typeface="Futura Bk BT" panose="020B0502020204020303" pitchFamily="34" charset="0"/>
              </a:rPr>
              <a:t>VEDADAS </a:t>
            </a:r>
            <a:r>
              <a:rPr lang="pt-BR" sz="3200" b="1" dirty="0">
                <a:latin typeface="Futura Bk BT" panose="020B0502020204020303" pitchFamily="34" charset="0"/>
              </a:rPr>
              <a:t>AOS AGENTES PÚBLICOS </a:t>
            </a:r>
          </a:p>
          <a:p>
            <a:pPr algn="ctr"/>
            <a:r>
              <a:rPr lang="pt-BR" sz="3200" b="1" dirty="0">
                <a:latin typeface="Futura Bk BT" panose="020B0502020204020303" pitchFamily="34" charset="0"/>
              </a:rPr>
              <a:t>EM ANO ELEITORAL</a:t>
            </a:r>
          </a:p>
          <a:p>
            <a:pPr algn="ctr"/>
            <a:r>
              <a:rPr lang="pt-BR" sz="3200" dirty="0">
                <a:latin typeface="Futura Bk BT" panose="020B0502020204020303" pitchFamily="34" charset="0"/>
              </a:rPr>
              <a:t>(Lei nº 9.504/1997 e alterações)</a:t>
            </a:r>
          </a:p>
          <a:p>
            <a:pPr algn="ctr"/>
            <a:endParaRPr lang="pt-BR" sz="3200" dirty="0">
              <a:latin typeface="Futura Bk BT" panose="020B0502020204020303" pitchFamily="34" charset="0"/>
            </a:endParaRPr>
          </a:p>
          <a:p>
            <a:pPr algn="ctr"/>
            <a:r>
              <a:rPr lang="pt-BR" sz="3200" b="1" dirty="0">
                <a:latin typeface="Futura Bk BT" panose="020B0502020204020303" pitchFamily="34" charset="0"/>
              </a:rPr>
              <a:t>Moisés Hoegenn</a:t>
            </a:r>
          </a:p>
          <a:p>
            <a:pPr algn="ctr"/>
            <a:r>
              <a:rPr lang="pt-BR" sz="2400" dirty="0">
                <a:latin typeface="Futura Bk BT" panose="020B0502020204020303" pitchFamily="34" charset="0"/>
              </a:rPr>
              <a:t>Diretor de Controle de Contas de Governo - DGO</a:t>
            </a:r>
          </a:p>
        </p:txBody>
      </p:sp>
    </p:spTree>
    <p:extLst>
      <p:ext uri="{BB962C8B-B14F-4D97-AF65-F5344CB8AC3E}">
        <p14:creationId xmlns:p14="http://schemas.microsoft.com/office/powerpoint/2010/main" val="19726087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2083579"/>
            <a:ext cx="11271076" cy="1754326"/>
          </a:xfrm>
          <a:prstGeom prst="rect">
            <a:avLst/>
          </a:prstGeom>
          <a:noFill/>
        </p:spPr>
        <p:txBody>
          <a:bodyPr wrap="square" rtlCol="0">
            <a:spAutoFit/>
          </a:bodyPr>
          <a:lstStyle/>
          <a:p>
            <a:pPr algn="ctr"/>
            <a:r>
              <a:rPr lang="pt-BR" sz="3600" b="1" dirty="0">
                <a:latin typeface="Futura Bk BT" panose="020B0502020204020303" pitchFamily="34" charset="0"/>
              </a:rPr>
              <a:t>CONDUTAS </a:t>
            </a:r>
            <a:r>
              <a:rPr lang="pt-BR" sz="3600" b="1" dirty="0" smtClean="0">
                <a:latin typeface="Futura Bk BT" panose="020B0502020204020303" pitchFamily="34" charset="0"/>
              </a:rPr>
              <a:t>VEDADAS </a:t>
            </a:r>
            <a:r>
              <a:rPr lang="pt-BR" sz="3600" b="1" dirty="0">
                <a:latin typeface="Futura Bk BT" panose="020B0502020204020303" pitchFamily="34" charset="0"/>
              </a:rPr>
              <a:t>AOS AGENTES PÚBLICOS EM ANO ELEITORAL</a:t>
            </a:r>
          </a:p>
          <a:p>
            <a:pPr algn="ctr"/>
            <a:r>
              <a:rPr lang="pt-BR" sz="3600" dirty="0">
                <a:latin typeface="Futura Bk BT" panose="020B0502020204020303" pitchFamily="34" charset="0"/>
              </a:rPr>
              <a:t>(Lei nº 9.504/1997 e alterações)</a:t>
            </a:r>
          </a:p>
        </p:txBody>
      </p:sp>
    </p:spTree>
    <p:extLst>
      <p:ext uri="{BB962C8B-B14F-4D97-AF65-F5344CB8AC3E}">
        <p14:creationId xmlns:p14="http://schemas.microsoft.com/office/powerpoint/2010/main" val="874939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03451" y="1841740"/>
            <a:ext cx="11271076" cy="2431435"/>
          </a:xfrm>
          <a:prstGeom prst="rect">
            <a:avLst/>
          </a:prstGeom>
          <a:noFill/>
        </p:spPr>
        <p:txBody>
          <a:bodyPr wrap="square" rtlCol="0">
            <a:spAutoFit/>
          </a:bodyPr>
          <a:lstStyle/>
          <a:p>
            <a:pPr algn="ctr"/>
            <a:r>
              <a:rPr lang="pt-BR" sz="4400" dirty="0">
                <a:latin typeface="Futura Bk BT" panose="020B0502020204020303" pitchFamily="34" charset="0"/>
              </a:rPr>
              <a:t>Condutas vedadas </a:t>
            </a:r>
            <a:r>
              <a:rPr lang="pt-BR" sz="4400" dirty="0" smtClean="0">
                <a:latin typeface="Futura Bk BT" panose="020B0502020204020303" pitchFamily="34" charset="0"/>
              </a:rPr>
              <a:t>desde o início do ano eleitoral até a data do pleito</a:t>
            </a:r>
            <a:endParaRPr lang="pt-BR" sz="4400" dirty="0">
              <a:latin typeface="Futura Bk BT" panose="020B0502020204020303" pitchFamily="34" charset="0"/>
            </a:endParaRPr>
          </a:p>
          <a:p>
            <a:endParaRPr lang="pt-BR" sz="3200" dirty="0">
              <a:latin typeface="Futura Bk BT" panose="020B0502020204020303" pitchFamily="34" charset="0"/>
            </a:endParaRPr>
          </a:p>
          <a:p>
            <a:endParaRPr lang="pt-BR" sz="3200" dirty="0">
              <a:latin typeface="Futura Bk BT" panose="020B0502020204020303" pitchFamily="34" charset="0"/>
            </a:endParaRPr>
          </a:p>
        </p:txBody>
      </p:sp>
    </p:spTree>
    <p:extLst>
      <p:ext uri="{BB962C8B-B14F-4D97-AF65-F5344CB8AC3E}">
        <p14:creationId xmlns:p14="http://schemas.microsoft.com/office/powerpoint/2010/main" val="6861042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452636"/>
            <a:ext cx="11271076" cy="4893647"/>
          </a:xfrm>
          <a:prstGeom prst="rect">
            <a:avLst/>
          </a:prstGeom>
          <a:noFill/>
        </p:spPr>
        <p:txBody>
          <a:bodyPr wrap="square" rtlCol="0">
            <a:spAutoFit/>
          </a:bodyPr>
          <a:lstStyle/>
          <a:p>
            <a:r>
              <a:rPr lang="pt-BR" sz="2400" dirty="0">
                <a:latin typeface="Futura Bk BT" panose="020B0502020204020303" pitchFamily="34" charset="0"/>
              </a:rPr>
              <a:t>- Ceder ou usar, em benefício de candidato, partido político ou coligação, bens móveis ou imóveis pertencentes à administração direta ou indireta da União, dos Estados, do Distrito Federal, dos Territórios e dos Municípios, ressalvada a realização de convenção partidária;</a:t>
            </a:r>
          </a:p>
          <a:p>
            <a:endParaRPr lang="pt-BR" sz="2000" dirty="0">
              <a:latin typeface="Futura Bk BT" panose="020B0502020204020303" pitchFamily="34" charset="0"/>
            </a:endParaRPr>
          </a:p>
          <a:p>
            <a:r>
              <a:rPr lang="pt-BR" sz="2000" b="1" dirty="0">
                <a:latin typeface="Futura Bk BT" panose="020B0502020204020303" pitchFamily="34" charset="0"/>
              </a:rPr>
              <a:t>Data das convenções partidárias: 20 de julho, segunda-feira, a 05 de agosto de 2020, quarta-feira </a:t>
            </a:r>
            <a:r>
              <a:rPr lang="pt-BR" sz="1600" b="1" dirty="0">
                <a:latin typeface="Futura Bk BT" panose="020B0502020204020303" pitchFamily="34" charset="0"/>
              </a:rPr>
              <a:t>(Resolução TSE nº 23.606/2019). </a:t>
            </a:r>
          </a:p>
          <a:p>
            <a:endParaRPr lang="pt-BR" sz="2000" dirty="0">
              <a:latin typeface="Futura Bk BT" panose="020B0502020204020303" pitchFamily="34" charset="0"/>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a:t>
            </a:r>
          </a:p>
          <a:p>
            <a:endParaRPr lang="pt-BR" sz="2000" dirty="0">
              <a:latin typeface="Futura Bk BT" panose="020B0502020204020303"/>
            </a:endParaRPr>
          </a:p>
          <a:p>
            <a:r>
              <a:rPr lang="pt-BR" sz="2400" dirty="0">
                <a:latin typeface="Futura Bk BT" panose="020B0502020204020303"/>
              </a:rPr>
              <a:t>A realização de </a:t>
            </a:r>
            <a:r>
              <a:rPr lang="pt-BR" sz="2400" u="sng" dirty="0">
                <a:latin typeface="Futura Bk BT" panose="020B0502020204020303"/>
              </a:rPr>
              <a:t>reunião com servidores no prédio do Poder Executivo Municipal, em horário de expediente, na qual candidato a cargo eletivo faz uso da palavra com evidente propósito eleitoreiro</a:t>
            </a:r>
            <a:r>
              <a:rPr lang="pt-BR" sz="2400" dirty="0">
                <a:latin typeface="Futura Bk BT" panose="020B0502020204020303"/>
              </a:rPr>
              <a:t>. </a:t>
            </a:r>
          </a:p>
          <a:p>
            <a:r>
              <a:rPr lang="pt-BR" sz="2000" dirty="0">
                <a:latin typeface="Futura Bk BT" panose="020B0502020204020303"/>
              </a:rPr>
              <a:t>(TRESC. Acórdão 28.338, de 17/07/2013 – Juiz Luiz Cézar Medeiros )</a:t>
            </a:r>
            <a:endParaRPr lang="pt-BR" sz="2000" dirty="0"/>
          </a:p>
        </p:txBody>
      </p:sp>
    </p:spTree>
    <p:extLst>
      <p:ext uri="{BB962C8B-B14F-4D97-AF65-F5344CB8AC3E}">
        <p14:creationId xmlns:p14="http://schemas.microsoft.com/office/powerpoint/2010/main" val="2191105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565790" y="1549786"/>
            <a:ext cx="11271076" cy="5262979"/>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(continuação): </a:t>
            </a:r>
          </a:p>
          <a:p>
            <a:endParaRPr lang="pt-BR" sz="2400" dirty="0">
              <a:latin typeface="Futura Bk BT" panose="020B0502020204020303"/>
            </a:endParaRPr>
          </a:p>
          <a:p>
            <a:r>
              <a:rPr lang="pt-BR" sz="2400" dirty="0">
                <a:latin typeface="Futura Bk BT" panose="020B0502020204020303"/>
              </a:rPr>
              <a:t>A </a:t>
            </a:r>
            <a:r>
              <a:rPr lang="pt-BR" sz="2400" u="sng" dirty="0">
                <a:latin typeface="Futura Bk BT" panose="020B0502020204020303"/>
              </a:rPr>
              <a:t>cessão de prédio público</a:t>
            </a:r>
            <a:r>
              <a:rPr lang="pt-BR" sz="2400" dirty="0">
                <a:latin typeface="Futura Bk BT" panose="020B0502020204020303"/>
              </a:rPr>
              <a:t>, da sua </a:t>
            </a:r>
            <a:r>
              <a:rPr lang="pt-BR" sz="2400" u="sng" dirty="0">
                <a:latin typeface="Futura Bk BT" panose="020B0502020204020303"/>
              </a:rPr>
              <a:t>água e energia elétrica </a:t>
            </a:r>
            <a:r>
              <a:rPr lang="pt-BR" sz="2400" dirty="0">
                <a:latin typeface="Futura Bk BT" panose="020B0502020204020303"/>
              </a:rPr>
              <a:t>em </a:t>
            </a:r>
            <a:r>
              <a:rPr lang="pt-BR" sz="2400" u="sng" dirty="0">
                <a:latin typeface="Futura Bk BT" panose="020B0502020204020303"/>
              </a:rPr>
              <a:t>ato</a:t>
            </a:r>
            <a:r>
              <a:rPr lang="pt-BR" sz="2400" dirty="0">
                <a:latin typeface="Futura Bk BT" panose="020B0502020204020303"/>
              </a:rPr>
              <a:t> que, ainda que de maneira discreta, </a:t>
            </a:r>
            <a:r>
              <a:rPr lang="pt-BR" sz="2400" u="sng" dirty="0">
                <a:latin typeface="Futura Bk BT" panose="020B0502020204020303"/>
              </a:rPr>
              <a:t>exprima conteúdo eleitoral</a:t>
            </a:r>
            <a:r>
              <a:rPr lang="pt-BR" sz="2400" dirty="0">
                <a:latin typeface="Futura Bk BT" panose="020B0502020204020303"/>
              </a:rPr>
              <a:t>, com a </a:t>
            </a:r>
            <a:r>
              <a:rPr lang="pt-BR" sz="2400" u="sng" dirty="0">
                <a:latin typeface="Futura Bk BT" panose="020B0502020204020303"/>
              </a:rPr>
              <a:t>aposição de faixa de enaltecimento </a:t>
            </a:r>
            <a:r>
              <a:rPr lang="pt-BR" sz="2400" dirty="0">
                <a:latin typeface="Futura Bk BT" panose="020B0502020204020303"/>
              </a:rPr>
              <a:t>de determinada candidatura. </a:t>
            </a:r>
            <a:r>
              <a:rPr lang="pt-BR" sz="2000" dirty="0">
                <a:latin typeface="Futura Bk BT" panose="020B0502020204020303"/>
              </a:rPr>
              <a:t>(TRESC. Acórdão 27.942, de 19/12/2012 – Juiz Marcelo Ramos Peregrino Ferreira. Precedente: Acórdão TRESC n. 27.910, de 12.12.2012, Relator Luiz Henrique Martins Portelinha).</a:t>
            </a:r>
          </a:p>
          <a:p>
            <a:endParaRPr lang="pt-BR" sz="2000" dirty="0">
              <a:latin typeface="Futura Bk BT" panose="020B0502020204020303"/>
            </a:endParaRPr>
          </a:p>
          <a:p>
            <a:endParaRPr lang="pt-BR" sz="2400" u="sng" dirty="0">
              <a:latin typeface="Futura Bk BT" panose="020B0502020204020303"/>
            </a:endParaRPr>
          </a:p>
          <a:p>
            <a:r>
              <a:rPr lang="pt-BR" sz="2400" u="sng" dirty="0">
                <a:latin typeface="Futura Bk BT" panose="020B0502020204020303"/>
              </a:rPr>
              <a:t>Serviços de limpeza </a:t>
            </a:r>
            <a:r>
              <a:rPr lang="pt-BR" sz="2400" dirty="0">
                <a:latin typeface="Futura Bk BT" panose="020B0502020204020303"/>
              </a:rPr>
              <a:t>executados pela municipalidade em </a:t>
            </a:r>
            <a:r>
              <a:rPr lang="pt-BR" sz="2400" u="sng" dirty="0">
                <a:latin typeface="Futura Bk BT" panose="020B0502020204020303"/>
              </a:rPr>
              <a:t>terreno particular </a:t>
            </a:r>
            <a:r>
              <a:rPr lang="pt-BR" sz="2400" dirty="0">
                <a:latin typeface="Futura Bk BT" panose="020B0502020204020303"/>
              </a:rPr>
              <a:t>no intuito de </a:t>
            </a:r>
            <a:r>
              <a:rPr lang="pt-BR" sz="2400" u="sng" dirty="0">
                <a:latin typeface="Futura Bk BT" panose="020B0502020204020303"/>
              </a:rPr>
              <a:t>preparar o local para a festa de lançamento de determinada candidatura</a:t>
            </a:r>
            <a:r>
              <a:rPr lang="da-DK" sz="2400" dirty="0">
                <a:latin typeface="Futura Bk BT" panose="020B0502020204020303"/>
              </a:rPr>
              <a:t>. </a:t>
            </a:r>
          </a:p>
          <a:p>
            <a:r>
              <a:rPr lang="pt-BR" sz="2000" dirty="0">
                <a:latin typeface="Futura Bk BT" panose="020B0502020204020303"/>
              </a:rPr>
              <a:t>(TRESC. Acórdão 27.853, de 26.11.2012, Juiz Nelson Juliano </a:t>
            </a:r>
            <a:r>
              <a:rPr lang="pt-BR" sz="2000" dirty="0" err="1">
                <a:latin typeface="Futura Bk BT" panose="020B0502020204020303"/>
              </a:rPr>
              <a:t>Schaefer</a:t>
            </a:r>
            <a:r>
              <a:rPr lang="pt-BR" sz="2000" dirty="0">
                <a:latin typeface="Futura Bk BT" panose="020B0502020204020303"/>
              </a:rPr>
              <a:t> Martins)</a:t>
            </a:r>
          </a:p>
          <a:p>
            <a:endParaRPr lang="pt-BR" sz="2000" dirty="0">
              <a:latin typeface="Futura Bk BT" panose="020B0502020204020303"/>
            </a:endParaRPr>
          </a:p>
          <a:p>
            <a:endParaRPr lang="pt-BR" sz="2000" dirty="0">
              <a:latin typeface="Futura Bk BT" panose="020B0502020204020303" pitchFamily="34" charset="0"/>
            </a:endParaRPr>
          </a:p>
        </p:txBody>
      </p:sp>
    </p:spTree>
    <p:extLst>
      <p:ext uri="{BB962C8B-B14F-4D97-AF65-F5344CB8AC3E}">
        <p14:creationId xmlns:p14="http://schemas.microsoft.com/office/powerpoint/2010/main" val="36496037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457351" y="1549786"/>
            <a:ext cx="11271076" cy="2616101"/>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(continuação): </a:t>
            </a:r>
          </a:p>
          <a:p>
            <a:endParaRPr lang="pt-BR" sz="2400" dirty="0">
              <a:latin typeface="Futura Bk BT" panose="020B0502020204020303"/>
            </a:endParaRPr>
          </a:p>
          <a:p>
            <a:r>
              <a:rPr lang="pt-BR" sz="2400" dirty="0">
                <a:latin typeface="Futura Bk BT" panose="020B0502020204020303"/>
              </a:rPr>
              <a:t>Exposição </a:t>
            </a:r>
            <a:r>
              <a:rPr lang="pt-BR" sz="2400" u="sng" dirty="0">
                <a:latin typeface="Futura Bk BT" panose="020B0502020204020303"/>
              </a:rPr>
              <a:t>excessiva de bens móveis </a:t>
            </a:r>
            <a:r>
              <a:rPr lang="pt-BR" sz="2400" dirty="0">
                <a:latin typeface="Futura Bk BT" panose="020B0502020204020303"/>
              </a:rPr>
              <a:t>adquiridos pela administração </a:t>
            </a:r>
            <a:r>
              <a:rPr lang="pt-BR" sz="2400" u="sng" dirty="0">
                <a:latin typeface="Futura Bk BT" panose="020B0502020204020303"/>
              </a:rPr>
              <a:t>em via pública em ano eleitoral</a:t>
            </a:r>
            <a:r>
              <a:rPr lang="pt-BR" sz="2400" dirty="0">
                <a:latin typeface="Futura Bk BT" panose="020B0502020204020303"/>
              </a:rPr>
              <a:t>. Conduta agravada pela veiculação de mensagens em faixas de cunho eleitoreiro às vésperas do pedido de candidatura. </a:t>
            </a:r>
            <a:r>
              <a:rPr lang="pt-BR" sz="2000" dirty="0">
                <a:latin typeface="Futura Bk BT" panose="020B0502020204020303"/>
              </a:rPr>
              <a:t>(TSE. Ac. de 25.8.2011 no </a:t>
            </a:r>
            <a:r>
              <a:rPr lang="pt-BR" sz="2000" dirty="0" err="1">
                <a:latin typeface="Futura Bk BT" panose="020B0502020204020303"/>
              </a:rPr>
              <a:t>REspe</a:t>
            </a:r>
            <a:r>
              <a:rPr lang="pt-BR" sz="2000" dirty="0">
                <a:latin typeface="Futura Bk BT" panose="020B0502020204020303"/>
              </a:rPr>
              <a:t> nº 93887, rel. Min. Arnaldo </a:t>
            </a:r>
            <a:r>
              <a:rPr lang="pt-BR" sz="2000" dirty="0" err="1">
                <a:latin typeface="Futura Bk BT" panose="020B0502020204020303"/>
              </a:rPr>
              <a:t>Versiani</a:t>
            </a:r>
            <a:r>
              <a:rPr lang="pt-BR" sz="2000" dirty="0">
                <a:latin typeface="Futura Bk BT" panose="020B0502020204020303"/>
              </a:rPr>
              <a:t>.)</a:t>
            </a:r>
            <a:endParaRPr lang="pt-BR" dirty="0">
              <a:latin typeface="Futura Bk BT" panose="020B0502020204020303"/>
            </a:endParaRPr>
          </a:p>
          <a:p>
            <a:endParaRPr lang="pt-BR" sz="2000" dirty="0">
              <a:latin typeface="Futura Bk BT" panose="020B0502020204020303" pitchFamily="34" charset="0"/>
            </a:endParaRPr>
          </a:p>
        </p:txBody>
      </p:sp>
    </p:spTree>
    <p:extLst>
      <p:ext uri="{BB962C8B-B14F-4D97-AF65-F5344CB8AC3E}">
        <p14:creationId xmlns:p14="http://schemas.microsoft.com/office/powerpoint/2010/main" val="305638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1" y="285103"/>
            <a:ext cx="11812555" cy="638628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457351" y="1498803"/>
            <a:ext cx="11271076" cy="4001095"/>
          </a:xfrm>
          <a:prstGeom prst="rect">
            <a:avLst/>
          </a:prstGeom>
          <a:noFill/>
        </p:spPr>
        <p:txBody>
          <a:bodyPr wrap="square" rtlCol="0">
            <a:spAutoFit/>
          </a:bodyPr>
          <a:lstStyle/>
          <a:p>
            <a:endParaRPr lang="pt-BR" sz="2400" dirty="0">
              <a:latin typeface="Futura Bk BT" panose="020B0502020204020303" pitchFamily="34" charset="0"/>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não</a:t>
            </a:r>
            <a:r>
              <a:rPr lang="pt-BR" sz="2400" dirty="0">
                <a:latin typeface="Futura Bk BT" panose="020B0502020204020303" pitchFamily="34" charset="0"/>
              </a:rPr>
              <a:t> vedadas: </a:t>
            </a:r>
          </a:p>
          <a:p>
            <a:endParaRPr lang="pt-BR" sz="2400" dirty="0">
              <a:latin typeface="Futura Bk BT" panose="020B0502020204020303"/>
            </a:endParaRPr>
          </a:p>
          <a:p>
            <a:r>
              <a:rPr lang="pt-BR" sz="2400" dirty="0">
                <a:latin typeface="Futura Bk BT" panose="020B0502020204020303"/>
              </a:rPr>
              <a:t>A realização de comício de campanha em </a:t>
            </a:r>
            <a:r>
              <a:rPr lang="pt-BR" sz="2400" u="sng" dirty="0">
                <a:latin typeface="Futura Bk BT" panose="020B0502020204020303"/>
              </a:rPr>
              <a:t>bem de uso comum</a:t>
            </a:r>
            <a:r>
              <a:rPr lang="pt-BR" sz="2400" dirty="0">
                <a:latin typeface="Futura Bk BT" panose="020B0502020204020303"/>
              </a:rPr>
              <a:t>. Exemplo: Realização de comício em praça pública. Ac. TRESC n. 19.773</a:t>
            </a:r>
            <a:r>
              <a:rPr lang="pt-BR" dirty="0"/>
              <a:t>.</a:t>
            </a:r>
            <a:endParaRPr lang="pt-BR" sz="2400" u="sng" dirty="0">
              <a:latin typeface="Futura Bk BT" panose="020B0502020204020303"/>
            </a:endParaRPr>
          </a:p>
          <a:p>
            <a:endParaRPr lang="pt-BR" sz="2400" u="sng" dirty="0">
              <a:latin typeface="Futura Bk BT" panose="020B0502020204020303"/>
            </a:endParaRPr>
          </a:p>
          <a:p>
            <a:endParaRPr lang="pt-BR" sz="2000" dirty="0">
              <a:latin typeface="Futura Bk BT" panose="020B0502020204020303"/>
            </a:endParaRPr>
          </a:p>
          <a:p>
            <a:r>
              <a:rPr lang="pt-BR" sz="2400" dirty="0">
                <a:latin typeface="Futura Bk BT" panose="020B0502020204020303"/>
              </a:rPr>
              <a:t>O </a:t>
            </a:r>
            <a:r>
              <a:rPr lang="pt-BR" sz="2400" u="sng" dirty="0">
                <a:latin typeface="Futura Bk BT" panose="020B0502020204020303"/>
              </a:rPr>
              <a:t>estacionamento de veículos particulares </a:t>
            </a:r>
            <a:r>
              <a:rPr lang="pt-BR" sz="2400" dirty="0">
                <a:latin typeface="Futura Bk BT" panose="020B0502020204020303"/>
              </a:rPr>
              <a:t>contendo </a:t>
            </a:r>
            <a:r>
              <a:rPr lang="pt-BR" sz="2400" u="sng" dirty="0">
                <a:latin typeface="Futura Bk BT" panose="020B0502020204020303"/>
              </a:rPr>
              <a:t>adesivos de propaganda eleitoral</a:t>
            </a:r>
            <a:r>
              <a:rPr lang="pt-BR" sz="2400" dirty="0">
                <a:latin typeface="Futura Bk BT" panose="020B0502020204020303"/>
              </a:rPr>
              <a:t>, em </a:t>
            </a:r>
            <a:r>
              <a:rPr lang="pt-BR" sz="2400" u="sng" dirty="0">
                <a:latin typeface="Futura Bk BT" panose="020B0502020204020303"/>
              </a:rPr>
              <a:t>local público como o pátio da Prefeitura Municipal</a:t>
            </a:r>
            <a:r>
              <a:rPr lang="pt-BR" sz="2400" dirty="0">
                <a:latin typeface="Futura Bk BT" panose="020B0502020204020303"/>
              </a:rPr>
              <a:t>. </a:t>
            </a:r>
          </a:p>
          <a:p>
            <a:r>
              <a:rPr lang="pt-BR" dirty="0">
                <a:latin typeface="Futura Bk BT" panose="020B0502020204020303"/>
              </a:rPr>
              <a:t>(TRESC. Acórdão 23.091, de 14/10/2008, Juiz Oscar Juvêncio Borges Neto)</a:t>
            </a:r>
            <a:endParaRPr lang="pt-BR" sz="2400" dirty="0">
              <a:latin typeface="Futura Bk BT" panose="020B0502020204020303" pitchFamily="34" charset="0"/>
            </a:endParaRPr>
          </a:p>
        </p:txBody>
      </p:sp>
    </p:spTree>
    <p:extLst>
      <p:ext uri="{BB962C8B-B14F-4D97-AF65-F5344CB8AC3E}">
        <p14:creationId xmlns:p14="http://schemas.microsoft.com/office/powerpoint/2010/main" val="4151068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523845" y="1507604"/>
            <a:ext cx="11271076" cy="4955203"/>
          </a:xfrm>
          <a:prstGeom prst="rect">
            <a:avLst/>
          </a:prstGeom>
          <a:noFill/>
        </p:spPr>
        <p:txBody>
          <a:bodyPr wrap="square" rtlCol="0">
            <a:spAutoFit/>
          </a:bodyPr>
          <a:lstStyle/>
          <a:p>
            <a:r>
              <a:rPr lang="pt-BR" sz="2400" dirty="0">
                <a:latin typeface="Futura Bk BT" panose="020B0502020204020303" pitchFamily="34" charset="0"/>
              </a:rPr>
              <a:t>Exemplos de condutas </a:t>
            </a:r>
            <a:r>
              <a:rPr lang="pt-BR" sz="2400" b="1" dirty="0">
                <a:latin typeface="Futura Bk BT" panose="020B0502020204020303" pitchFamily="34" charset="0"/>
              </a:rPr>
              <a:t>não</a:t>
            </a:r>
            <a:r>
              <a:rPr lang="pt-BR" sz="2400" dirty="0">
                <a:latin typeface="Futura Bk BT" panose="020B0502020204020303" pitchFamily="34" charset="0"/>
              </a:rPr>
              <a:t> vedadas (continuação): </a:t>
            </a:r>
          </a:p>
          <a:p>
            <a:endParaRPr lang="pt-BR" sz="2400" dirty="0">
              <a:latin typeface="Futura Bk BT" panose="020B0502020204020303"/>
            </a:endParaRPr>
          </a:p>
          <a:p>
            <a:r>
              <a:rPr lang="pt-BR" sz="2400" dirty="0">
                <a:latin typeface="Futura Bk BT" panose="020B0502020204020303"/>
              </a:rPr>
              <a:t>O emprego de máquinas públicas em áreas privadas </a:t>
            </a:r>
            <a:r>
              <a:rPr lang="pt-BR" sz="2400" u="sng" dirty="0">
                <a:latin typeface="Futura Bk BT" panose="020B0502020204020303"/>
              </a:rPr>
              <a:t>não é necessariamente ilícito, sendo mesmo compreensível que nas pequenas localidades rurais haja intervenção assistencial da municipalidade</a:t>
            </a:r>
            <a:r>
              <a:rPr lang="pt-BR" sz="2400" dirty="0">
                <a:latin typeface="Futura Bk BT" panose="020B0502020204020303"/>
              </a:rPr>
              <a:t>. Eventual desatenção ao regulamento municipal pode caracterizar ilícito administrativo, sem conotação eleitoreira.</a:t>
            </a:r>
          </a:p>
          <a:p>
            <a:r>
              <a:rPr lang="pt-BR" sz="2000" dirty="0">
                <a:latin typeface="Futura Bk BT" panose="020B0502020204020303"/>
              </a:rPr>
              <a:t>(TRESC. Acórdão n. 28.898, de 13.11.2013, Juiz Hélio do Valle Pereira. Acórdão 29.469, de 24/07/2014. Juiz Sérgio Roberto </a:t>
            </a:r>
            <a:r>
              <a:rPr lang="pt-BR" sz="2000" dirty="0" err="1">
                <a:latin typeface="Futura Bk BT" panose="020B0502020204020303"/>
              </a:rPr>
              <a:t>Baasch</a:t>
            </a:r>
            <a:r>
              <a:rPr lang="pt-BR" sz="2000" dirty="0">
                <a:latin typeface="Futura Bk BT" panose="020B0502020204020303"/>
              </a:rPr>
              <a:t> Luz) </a:t>
            </a:r>
          </a:p>
          <a:p>
            <a:endParaRPr lang="pt-BR" sz="2000" dirty="0">
              <a:latin typeface="Futura Bk BT" panose="020B0502020204020303"/>
            </a:endParaRPr>
          </a:p>
          <a:p>
            <a:r>
              <a:rPr lang="pt-BR" sz="2400" dirty="0">
                <a:latin typeface="Futura Bk BT" panose="020B0502020204020303"/>
              </a:rPr>
              <a:t>A realização de </a:t>
            </a:r>
            <a:r>
              <a:rPr lang="pt-BR" sz="2400" u="sng" dirty="0">
                <a:latin typeface="Futura Bk BT" panose="020B0502020204020303"/>
              </a:rPr>
              <a:t>obras de terraplanagem em propriedades particulares</a:t>
            </a:r>
            <a:r>
              <a:rPr lang="pt-BR" sz="2400" dirty="0">
                <a:latin typeface="Futura Bk BT" panose="020B0502020204020303"/>
              </a:rPr>
              <a:t>, quando </a:t>
            </a:r>
            <a:r>
              <a:rPr lang="pt-BR" sz="2400" u="sng" dirty="0">
                <a:latin typeface="Futura Bk BT" panose="020B0502020204020303"/>
              </a:rPr>
              <a:t>respaldada em norma prevista na Lei Orgânica do Município</a:t>
            </a:r>
            <a:r>
              <a:rPr lang="pt-BR" sz="2400" dirty="0">
                <a:latin typeface="Futura Bk BT" panose="020B0502020204020303"/>
              </a:rPr>
              <a:t>. </a:t>
            </a:r>
          </a:p>
          <a:p>
            <a:r>
              <a:rPr lang="pt-BR" sz="2000" dirty="0">
                <a:latin typeface="Futura Bk BT" panose="020B0502020204020303"/>
              </a:rPr>
              <a:t>(TSE. Ac de 16.10.2014 no </a:t>
            </a:r>
            <a:r>
              <a:rPr lang="pt-BR" sz="2000" dirty="0" err="1">
                <a:latin typeface="Futura Bk BT" panose="020B0502020204020303"/>
              </a:rPr>
              <a:t>REspe</a:t>
            </a:r>
            <a:r>
              <a:rPr lang="pt-BR" sz="2000" dirty="0">
                <a:latin typeface="Futura Bk BT" panose="020B0502020204020303"/>
              </a:rPr>
              <a:t> nº 36579, rel. Min. Luciana </a:t>
            </a:r>
            <a:r>
              <a:rPr lang="pt-BR" sz="2000" dirty="0" err="1">
                <a:latin typeface="Futura Bk BT" panose="020B0502020204020303"/>
              </a:rPr>
              <a:t>Lóssio</a:t>
            </a:r>
            <a:r>
              <a:rPr lang="pt-BR" sz="2000" dirty="0">
                <a:latin typeface="Futura Bk BT" panose="020B0502020204020303"/>
              </a:rPr>
              <a:t>, red. designado Min. Dias Toffoli e no mesmo sentido o Ac de 14.6.2012 no Respe 2971451, rel. Min. </a:t>
            </a:r>
            <a:r>
              <a:rPr lang="pt-BR" sz="2000" dirty="0" err="1">
                <a:latin typeface="Futura Bk BT" panose="020B0502020204020303"/>
              </a:rPr>
              <a:t>Cármen</a:t>
            </a:r>
            <a:r>
              <a:rPr lang="pt-BR" sz="2000" dirty="0">
                <a:latin typeface="Futura Bk BT" panose="020B0502020204020303"/>
              </a:rPr>
              <a:t> Lúcia.) </a:t>
            </a:r>
            <a:endParaRPr lang="pt-BR" sz="2400" dirty="0">
              <a:latin typeface="Futura Bk BT" panose="020B0502020204020303" pitchFamily="34" charset="0"/>
            </a:endParaRPr>
          </a:p>
        </p:txBody>
      </p:sp>
    </p:spTree>
    <p:extLst>
      <p:ext uri="{BB962C8B-B14F-4D97-AF65-F5344CB8AC3E}">
        <p14:creationId xmlns:p14="http://schemas.microsoft.com/office/powerpoint/2010/main" val="3342865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523845" y="1507604"/>
            <a:ext cx="11271076" cy="4216539"/>
          </a:xfrm>
          <a:prstGeom prst="rect">
            <a:avLst/>
          </a:prstGeom>
          <a:noFill/>
        </p:spPr>
        <p:txBody>
          <a:bodyPr wrap="square" rtlCol="0">
            <a:spAutoFit/>
          </a:bodyPr>
          <a:lstStyle/>
          <a:p>
            <a:r>
              <a:rPr lang="pt-BR" sz="2400" dirty="0">
                <a:latin typeface="Futura Bk BT" panose="020B0502020204020303" pitchFamily="34" charset="0"/>
              </a:rPr>
              <a:t>Exemplos de condutas </a:t>
            </a:r>
            <a:r>
              <a:rPr lang="pt-BR" sz="2400" b="1" dirty="0">
                <a:latin typeface="Futura Bk BT" panose="020B0502020204020303" pitchFamily="34" charset="0"/>
              </a:rPr>
              <a:t>não vedadas </a:t>
            </a:r>
            <a:r>
              <a:rPr lang="pt-BR" sz="2400" dirty="0">
                <a:latin typeface="Futura Bk BT" panose="020B0502020204020303" pitchFamily="34" charset="0"/>
              </a:rPr>
              <a:t>(continuação): </a:t>
            </a:r>
          </a:p>
          <a:p>
            <a:endParaRPr lang="pt-BR" sz="2400" dirty="0">
              <a:latin typeface="Futura Bk BT" panose="020B0502020204020303"/>
            </a:endParaRPr>
          </a:p>
          <a:p>
            <a:r>
              <a:rPr lang="pt-BR" sz="2400" dirty="0">
                <a:latin typeface="Futura Bk BT" panose="020B0502020204020303"/>
              </a:rPr>
              <a:t>Sobre o emprego de máquinas públicas em áreas privadas </a:t>
            </a:r>
            <a:r>
              <a:rPr lang="pt-BR" sz="2400" b="1" dirty="0">
                <a:latin typeface="Futura Bk BT" panose="020B0502020204020303"/>
              </a:rPr>
              <a:t>sem contraprestação pecuniária</a:t>
            </a:r>
            <a:r>
              <a:rPr lang="pt-BR" sz="2400" dirty="0">
                <a:latin typeface="Futura Bk BT" panose="020B0502020204020303"/>
              </a:rPr>
              <a:t> por parte do beneficiado.</a:t>
            </a:r>
          </a:p>
          <a:p>
            <a:endParaRPr lang="pt-BR" sz="2400" dirty="0">
              <a:latin typeface="Futura Bk BT" panose="020B0502020204020303"/>
            </a:endParaRPr>
          </a:p>
          <a:p>
            <a:r>
              <a:rPr lang="pt-BR" sz="2400" dirty="0">
                <a:latin typeface="Futura Bk BT" panose="020B0502020204020303"/>
              </a:rPr>
              <a:t>Condições: </a:t>
            </a:r>
          </a:p>
          <a:p>
            <a:endParaRPr lang="pt-BR" sz="2800" dirty="0">
              <a:latin typeface="Futura Bk BT" panose="020B0502020204020303"/>
            </a:endParaRPr>
          </a:p>
          <a:p>
            <a:pPr marL="285750" indent="-285750">
              <a:buFontTx/>
              <a:buChar char="-"/>
            </a:pPr>
            <a:r>
              <a:rPr lang="pt-BR" sz="2400" dirty="0">
                <a:latin typeface="Futura Bk BT" panose="020B0502020204020303"/>
              </a:rPr>
              <a:t>Autorização legislativa anterior ao ano da eleição.</a:t>
            </a:r>
          </a:p>
          <a:p>
            <a:r>
              <a:rPr lang="pt-BR" sz="2400" dirty="0">
                <a:latin typeface="Futura Bk BT" panose="020B0502020204020303"/>
              </a:rPr>
              <a:t>- Serviços realizados a vários exercícios. Ex.: política municipal visando oferecer aos agricultores condições de escoar sua safra. </a:t>
            </a:r>
          </a:p>
          <a:p>
            <a:pPr marL="285750" indent="-285750">
              <a:buFontTx/>
              <a:buChar char="-"/>
            </a:pPr>
            <a:r>
              <a:rPr lang="pt-BR" sz="2400" dirty="0">
                <a:latin typeface="Futura Bk BT" panose="020B0502020204020303"/>
              </a:rPr>
              <a:t>Não reste evidenciado desvio de finalidade (ação eleitoreira).</a:t>
            </a:r>
            <a:endParaRPr lang="pt-BR" sz="2800" dirty="0">
              <a:latin typeface="Futura Bk BT" panose="020B0502020204020303" pitchFamily="34" charset="0"/>
            </a:endParaRPr>
          </a:p>
        </p:txBody>
      </p:sp>
    </p:spTree>
    <p:extLst>
      <p:ext uri="{BB962C8B-B14F-4D97-AF65-F5344CB8AC3E}">
        <p14:creationId xmlns:p14="http://schemas.microsoft.com/office/powerpoint/2010/main" val="30530641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dirty="0">
                <a:latin typeface="Futura Bk BT" panose="020B0502020204020303"/>
              </a:rPr>
              <a:t>, </a:t>
            </a:r>
            <a:endParaRPr lang="pt-BR" sz="2400" dirty="0">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 - Ceder ou usar bens móveis ou imóveis pertencentes à administração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80690B0F-7B3B-4971-8ABE-C36477A3BEF4}"/>
              </a:ext>
            </a:extLst>
          </p:cNvPr>
          <p:cNvSpPr txBox="1"/>
          <p:nvPr/>
        </p:nvSpPr>
        <p:spPr>
          <a:xfrm>
            <a:off x="523845" y="1507604"/>
            <a:ext cx="11271076" cy="3908762"/>
          </a:xfrm>
          <a:prstGeom prst="rect">
            <a:avLst/>
          </a:prstGeom>
          <a:noFill/>
        </p:spPr>
        <p:txBody>
          <a:bodyPr wrap="square" rtlCol="0">
            <a:spAutoFit/>
          </a:bodyPr>
          <a:lstStyle/>
          <a:p>
            <a:r>
              <a:rPr lang="pt-BR" sz="2400" dirty="0">
                <a:latin typeface="Futura Bk BT" panose="020B0502020204020303" pitchFamily="34" charset="0"/>
              </a:rPr>
              <a:t>Exemplos de condutas </a:t>
            </a:r>
            <a:r>
              <a:rPr lang="pt-BR" sz="2400" b="1" dirty="0">
                <a:latin typeface="Futura Bk BT" panose="020B0502020204020303" pitchFamily="34" charset="0"/>
              </a:rPr>
              <a:t>não</a:t>
            </a:r>
            <a:r>
              <a:rPr lang="pt-BR" sz="2400" dirty="0">
                <a:latin typeface="Futura Bk BT" panose="020B0502020204020303" pitchFamily="34" charset="0"/>
              </a:rPr>
              <a:t> vedadas (continuação): </a:t>
            </a:r>
          </a:p>
          <a:p>
            <a:endParaRPr lang="pt-BR" sz="2400" dirty="0">
              <a:latin typeface="Futura Bk BT" panose="020B0502020204020303"/>
            </a:endParaRPr>
          </a:p>
          <a:p>
            <a:r>
              <a:rPr lang="pt-BR" sz="2400" u="sng" dirty="0">
                <a:latin typeface="Futura Bk BT" panose="020B0502020204020303"/>
              </a:rPr>
              <a:t>Aumento significativo </a:t>
            </a:r>
            <a:r>
              <a:rPr lang="pt-BR" sz="2400" dirty="0">
                <a:latin typeface="Futura Bk BT" panose="020B0502020204020303"/>
              </a:rPr>
              <a:t>da utilização </a:t>
            </a:r>
            <a:r>
              <a:rPr lang="pt-BR" sz="2400" u="sng" dirty="0">
                <a:latin typeface="Futura Bk BT" panose="020B0502020204020303"/>
              </a:rPr>
              <a:t>de serviços de terraplanagem </a:t>
            </a:r>
            <a:r>
              <a:rPr lang="pt-BR" sz="2400" dirty="0">
                <a:latin typeface="Futura Bk BT" panose="020B0502020204020303"/>
              </a:rPr>
              <a:t>à comunidade, </a:t>
            </a:r>
            <a:r>
              <a:rPr lang="pt-BR" sz="2400" u="sng" dirty="0">
                <a:latin typeface="Futura Bk BT" panose="020B0502020204020303"/>
              </a:rPr>
              <a:t>mediante pagamento </a:t>
            </a:r>
            <a:r>
              <a:rPr lang="pt-BR" sz="2400" dirty="0">
                <a:latin typeface="Futura Bk BT" panose="020B0502020204020303"/>
              </a:rPr>
              <a:t>e </a:t>
            </a:r>
            <a:r>
              <a:rPr lang="pt-BR" sz="2400" u="sng" dirty="0">
                <a:latin typeface="Futura Bk BT" panose="020B0502020204020303"/>
              </a:rPr>
              <a:t>sem conotação eleitoral</a:t>
            </a:r>
            <a:r>
              <a:rPr lang="pt-BR" sz="2400" dirty="0">
                <a:latin typeface="Futura Bk BT" panose="020B0502020204020303"/>
              </a:rPr>
              <a:t>. </a:t>
            </a:r>
          </a:p>
          <a:p>
            <a:r>
              <a:rPr lang="pt-BR" dirty="0">
                <a:latin typeface="Futura Bk BT" panose="020B0502020204020303"/>
              </a:rPr>
              <a:t>(TRESC. Acórdão 29.220, de 28.04.2014, Juiz Carlos Vicente da Rosa Góes)</a:t>
            </a:r>
          </a:p>
          <a:p>
            <a:endParaRPr lang="pt-BR" sz="2000" dirty="0">
              <a:latin typeface="Futura Bk BT" panose="020B0502020204020303"/>
            </a:endParaRPr>
          </a:p>
          <a:p>
            <a:r>
              <a:rPr lang="pt-BR" sz="2400" dirty="0">
                <a:latin typeface="Futura Bk BT" panose="020B0502020204020303"/>
              </a:rPr>
              <a:t>A</a:t>
            </a:r>
            <a:r>
              <a:rPr lang="pt-BR" sz="2400" dirty="0"/>
              <a:t> </a:t>
            </a:r>
            <a:r>
              <a:rPr lang="pt-BR" sz="2400" dirty="0">
                <a:latin typeface="Futura Bk BT" panose="020B0502020204020303"/>
              </a:rPr>
              <a:t>prestação de serviços a particulares com máquinas da prefeitura, com respaldo em </a:t>
            </a:r>
            <a:r>
              <a:rPr lang="pt-BR" sz="2400" u="sng" dirty="0">
                <a:latin typeface="Futura Bk BT" panose="020B0502020204020303"/>
              </a:rPr>
              <a:t>prévia autorização legislativa </a:t>
            </a:r>
            <a:r>
              <a:rPr lang="pt-BR" sz="2400" dirty="0">
                <a:latin typeface="Futura Bk BT" panose="020B0502020204020303"/>
              </a:rPr>
              <a:t>e </a:t>
            </a:r>
            <a:r>
              <a:rPr lang="pt-BR" sz="2400" u="sng" dirty="0">
                <a:latin typeface="Futura Bk BT" panose="020B0502020204020303"/>
              </a:rPr>
              <a:t>pagamento pelo munícipe </a:t>
            </a:r>
            <a:r>
              <a:rPr lang="pt-BR" sz="2400" dirty="0">
                <a:latin typeface="Futura Bk BT" panose="020B0502020204020303"/>
              </a:rPr>
              <a:t>não configura a prática de conduta vedada pela legislação eleitoral </a:t>
            </a:r>
          </a:p>
          <a:p>
            <a:r>
              <a:rPr lang="pt-BR" dirty="0">
                <a:latin typeface="Futura Bk BT" panose="020B0502020204020303"/>
              </a:rPr>
              <a:t>(TRESC. Acórdão 28.151, de 24/04/2013, Juiz Luiz Cézar Medeiros)</a:t>
            </a:r>
          </a:p>
          <a:p>
            <a:endParaRPr lang="pt-BR" sz="2400" dirty="0">
              <a:latin typeface="Futura Bk BT" panose="020B0502020204020303"/>
            </a:endParaRPr>
          </a:p>
        </p:txBody>
      </p:sp>
    </p:spTree>
    <p:extLst>
      <p:ext uri="{BB962C8B-B14F-4D97-AF65-F5344CB8AC3E}">
        <p14:creationId xmlns:p14="http://schemas.microsoft.com/office/powerpoint/2010/main" val="17286662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II – Uso de materiais ou serviços públicos.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478879"/>
            <a:ext cx="11271076" cy="5139869"/>
          </a:xfrm>
          <a:prstGeom prst="rect">
            <a:avLst/>
          </a:prstGeom>
          <a:noFill/>
        </p:spPr>
        <p:txBody>
          <a:bodyPr wrap="square" rtlCol="0">
            <a:spAutoFit/>
          </a:bodyPr>
          <a:lstStyle/>
          <a:p>
            <a:r>
              <a:rPr lang="pt-BR" sz="2400" dirty="0">
                <a:latin typeface="Futura Bk BT" panose="020B0502020204020303" pitchFamily="34" charset="0"/>
              </a:rPr>
              <a:t>- Usar materiais ou serviços, custeados pelos Governos ou Casas Legislativas, que excedam as prerrogativas consignadas nos regimentos e normas dos órgãos que integram;</a:t>
            </a:r>
          </a:p>
          <a:p>
            <a:endParaRPr lang="pt-BR" sz="2400" dirty="0">
              <a:latin typeface="Futura Bk BT" panose="020B0502020204020303" pitchFamily="34" charset="0"/>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a:t>
            </a:r>
          </a:p>
          <a:p>
            <a:endParaRPr lang="pt-BR" sz="2400" dirty="0">
              <a:latin typeface="Futura Bk BT" panose="020B0502020204020303" pitchFamily="34" charset="0"/>
            </a:endParaRPr>
          </a:p>
          <a:p>
            <a:r>
              <a:rPr lang="pt-BR" sz="2400" dirty="0">
                <a:latin typeface="Futura Bk BT" panose="020B0502020204020303" pitchFamily="34" charset="0"/>
              </a:rPr>
              <a:t>Uso de papel timbrado da Prefeitura. </a:t>
            </a:r>
            <a:r>
              <a:rPr lang="pt-BR" sz="2000" dirty="0">
                <a:latin typeface="Futura Bk BT" panose="020B0502020204020303" pitchFamily="34" charset="0"/>
              </a:rPr>
              <a:t>(Ac. no 25.073, de 28.6.2005, rel. Min. Humberto Gomes de Barros.)</a:t>
            </a:r>
            <a:endParaRPr lang="pt-BR" sz="2400" dirty="0">
              <a:latin typeface="Futura Bk BT" panose="020B0502020204020303" pitchFamily="34" charset="0"/>
            </a:endParaRPr>
          </a:p>
          <a:p>
            <a:endParaRPr lang="pt-BR" sz="2400" dirty="0">
              <a:latin typeface="Futura Bk BT" panose="020B0502020204020303" pitchFamily="34" charset="0"/>
            </a:endParaRPr>
          </a:p>
          <a:p>
            <a:r>
              <a:rPr lang="pt-BR" sz="2400" dirty="0">
                <a:latin typeface="Futura Bk BT" panose="020B0502020204020303" pitchFamily="34" charset="0"/>
              </a:rPr>
              <a:t>Utilização de assessor jurídico do município, ocupante de cargo em comissão, em prol de campanha eleitoral e de equipamento de fax da Prefeitura para remessa ao juiz eleitoral da comarca de resultado de pesquisa eleitoral.</a:t>
            </a:r>
            <a:r>
              <a:rPr lang="pt-BR" sz="2000" dirty="0">
                <a:latin typeface="Futura Bk BT" panose="020B0502020204020303" pitchFamily="34" charset="0"/>
              </a:rPr>
              <a:t>(Ac. no 24.862, de 9.6.2005, rel. Min. Humberto Gomes de Barros, red. designado Min. Luiz Carlos Madeira.)</a:t>
            </a:r>
            <a:endParaRPr lang="pt-BR" sz="2400" dirty="0">
              <a:latin typeface="Futura Bk BT" panose="020B0502020204020303" pitchFamily="34" charset="0"/>
            </a:endParaRPr>
          </a:p>
        </p:txBody>
      </p:sp>
    </p:spTree>
    <p:extLst>
      <p:ext uri="{BB962C8B-B14F-4D97-AF65-F5344CB8AC3E}">
        <p14:creationId xmlns:p14="http://schemas.microsoft.com/office/powerpoint/2010/main" val="31261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844978"/>
            <a:ext cx="11271076" cy="1569660"/>
          </a:xfrm>
          <a:prstGeom prst="rect">
            <a:avLst/>
          </a:prstGeom>
          <a:noFill/>
        </p:spPr>
        <p:txBody>
          <a:bodyPr wrap="square" rtlCol="0">
            <a:spAutoFit/>
          </a:bodyPr>
          <a:lstStyle/>
          <a:p>
            <a:pPr algn="ctr"/>
            <a:r>
              <a:rPr lang="pt-BR" sz="3200" b="1" dirty="0">
                <a:latin typeface="Futura Bk BT" panose="020B0502020204020303" pitchFamily="34" charset="0"/>
              </a:rPr>
              <a:t>VEDAÇÕES NO ÚLTIMO ANO DE MANDATO PELA LEI COMPLEMENTAR Nº 101/2000 </a:t>
            </a:r>
          </a:p>
          <a:p>
            <a:pPr algn="ctr"/>
            <a:r>
              <a:rPr lang="pt-BR" sz="3200" dirty="0">
                <a:latin typeface="Futura Bk BT" panose="020B0502020204020303" pitchFamily="34" charset="0"/>
              </a:rPr>
              <a:t>(Lei de Responsabilidade Fiscal)</a:t>
            </a:r>
          </a:p>
        </p:txBody>
      </p:sp>
    </p:spTree>
    <p:extLst>
      <p:ext uri="{BB962C8B-B14F-4D97-AF65-F5344CB8AC3E}">
        <p14:creationId xmlns:p14="http://schemas.microsoft.com/office/powerpoint/2010/main" val="4563710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II – Uso de materiais ou serviços públicos.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582489"/>
            <a:ext cx="11271076" cy="4585871"/>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(continuação): </a:t>
            </a:r>
          </a:p>
          <a:p>
            <a:endParaRPr lang="pt-BR" sz="2400" dirty="0">
              <a:latin typeface="Futura Bk BT" panose="020B0502020204020303" pitchFamily="34" charset="0"/>
            </a:endParaRPr>
          </a:p>
          <a:p>
            <a:r>
              <a:rPr lang="pt-BR" sz="2400" dirty="0">
                <a:latin typeface="Futura Bk BT" panose="020B0502020204020303" pitchFamily="34" charset="0"/>
              </a:rPr>
              <a:t>Remessa de propaganda eleitoral pela Câmara de Vereadores. É irrelevante o ressarcimento das despesas, para descaracterização das condutas vedadas[...] </a:t>
            </a:r>
            <a:r>
              <a:rPr lang="es-ES" sz="2000" dirty="0">
                <a:latin typeface="Futura Bk BT" panose="020B0502020204020303" pitchFamily="34" charset="0"/>
              </a:rPr>
              <a:t>(TSE. Ac. de 6.3.2007 no </a:t>
            </a:r>
            <a:r>
              <a:rPr lang="es-ES" sz="2000" dirty="0" err="1">
                <a:latin typeface="Futura Bk BT" panose="020B0502020204020303" pitchFamily="34" charset="0"/>
              </a:rPr>
              <a:t>AgRgREspe</a:t>
            </a:r>
            <a:r>
              <a:rPr lang="es-ES" sz="2000" dirty="0">
                <a:latin typeface="Futura Bk BT" panose="020B0502020204020303" pitchFamily="34" charset="0"/>
              </a:rPr>
              <a:t> no 25770, </a:t>
            </a:r>
            <a:r>
              <a:rPr lang="es-ES" sz="2000" dirty="0" err="1">
                <a:latin typeface="Futura Bk BT" panose="020B0502020204020303" pitchFamily="34" charset="0"/>
              </a:rPr>
              <a:t>rel.</a:t>
            </a:r>
            <a:r>
              <a:rPr lang="es-ES" sz="2000" dirty="0">
                <a:latin typeface="Futura Bk BT" panose="020B0502020204020303" pitchFamily="34" charset="0"/>
              </a:rPr>
              <a:t> Min. </a:t>
            </a:r>
            <a:r>
              <a:rPr lang="es-ES" sz="2000" dirty="0" err="1">
                <a:latin typeface="Futura Bk BT" panose="020B0502020204020303" pitchFamily="34" charset="0"/>
              </a:rPr>
              <a:t>Cezar</a:t>
            </a:r>
            <a:r>
              <a:rPr lang="es-ES" sz="2000" dirty="0">
                <a:latin typeface="Futura Bk BT" panose="020B0502020204020303" pitchFamily="34" charset="0"/>
              </a:rPr>
              <a:t> </a:t>
            </a:r>
            <a:r>
              <a:rPr lang="es-ES" sz="2000" dirty="0" err="1">
                <a:latin typeface="Futura Bk BT" panose="020B0502020204020303" pitchFamily="34" charset="0"/>
              </a:rPr>
              <a:t>Peluso</a:t>
            </a:r>
            <a:r>
              <a:rPr lang="es-ES" sz="2000" dirty="0">
                <a:latin typeface="Futura Bk BT" panose="020B0502020204020303" pitchFamily="34" charset="0"/>
              </a:rPr>
              <a:t>.)</a:t>
            </a:r>
          </a:p>
          <a:p>
            <a:endParaRPr lang="es-ES" sz="2000" dirty="0">
              <a:latin typeface="Futura Bk BT" panose="020B0502020204020303" pitchFamily="34" charset="0"/>
            </a:endParaRPr>
          </a:p>
          <a:p>
            <a:r>
              <a:rPr lang="pt-BR" sz="2400" dirty="0">
                <a:latin typeface="Futura Bk BT" panose="020B0502020204020303" pitchFamily="34" charset="0"/>
              </a:rPr>
              <a:t>Uso do acesso à Internet de órgão público para envio de matérias favoráveis aos candidatos à imprensa.  </a:t>
            </a:r>
            <a:r>
              <a:rPr lang="pt-BR" sz="2000" dirty="0">
                <a:latin typeface="Futura Bk BT" panose="020B0502020204020303" pitchFamily="34" charset="0"/>
              </a:rPr>
              <a:t>(TSE. Ac. de 6.5.2014 no </a:t>
            </a:r>
            <a:r>
              <a:rPr lang="pt-BR" sz="2000" dirty="0" err="1">
                <a:latin typeface="Futura Bk BT" panose="020B0502020204020303" pitchFamily="34" charset="0"/>
              </a:rPr>
              <a:t>AgR-REspe</a:t>
            </a:r>
            <a:r>
              <a:rPr lang="pt-BR" sz="2000" dirty="0">
                <a:latin typeface="Futura Bk BT" panose="020B0502020204020303" pitchFamily="34" charset="0"/>
              </a:rPr>
              <a:t> nº 239339, rel. Min Dias Toffoli, no mesmo sentido o Ac de 22.3.2012 no RO nº 643257, rel. Min. Nancy </a:t>
            </a:r>
            <a:r>
              <a:rPr lang="pt-BR" sz="2000" dirty="0" err="1">
                <a:latin typeface="Futura Bk BT" panose="020B0502020204020303" pitchFamily="34" charset="0"/>
              </a:rPr>
              <a:t>Andrighi</a:t>
            </a:r>
            <a:r>
              <a:rPr lang="pt-BR" sz="2000" dirty="0">
                <a:latin typeface="Futura Bk BT" panose="020B0502020204020303" pitchFamily="34" charset="0"/>
              </a:rPr>
              <a:t> e o Ac de 1º.12.2009 no </a:t>
            </a:r>
            <a:r>
              <a:rPr lang="pt-BR" sz="2000" dirty="0" err="1">
                <a:latin typeface="Futura Bk BT" panose="020B0502020204020303" pitchFamily="34" charset="0"/>
              </a:rPr>
              <a:t>AgR-Al</a:t>
            </a:r>
            <a:r>
              <a:rPr lang="pt-BR" sz="2000" dirty="0">
                <a:latin typeface="Futura Bk BT" panose="020B0502020204020303" pitchFamily="34" charset="0"/>
              </a:rPr>
              <a:t> n° 9877, rel. Min. Arnaldo </a:t>
            </a:r>
            <a:r>
              <a:rPr lang="pt-BR" sz="2000" dirty="0" err="1">
                <a:latin typeface="Futura Bk BT" panose="020B0502020204020303" pitchFamily="34" charset="0"/>
              </a:rPr>
              <a:t>Versiani</a:t>
            </a:r>
            <a:r>
              <a:rPr lang="pt-BR" sz="2000" dirty="0">
                <a:latin typeface="Futura Bk BT" panose="020B0502020204020303" pitchFamily="34" charset="0"/>
              </a:rPr>
              <a:t>.)</a:t>
            </a:r>
          </a:p>
          <a:p>
            <a:endParaRPr lang="es-ES" sz="2000" dirty="0">
              <a:latin typeface="Futura Bk BT" panose="020B0502020204020303" pitchFamily="34" charset="0"/>
            </a:endParaRPr>
          </a:p>
          <a:p>
            <a:endParaRPr lang="pt-BR" sz="2400" dirty="0">
              <a:latin typeface="Futura Bk BT" panose="020B0502020204020303" pitchFamily="34" charset="0"/>
            </a:endParaRPr>
          </a:p>
        </p:txBody>
      </p:sp>
    </p:spTree>
    <p:extLst>
      <p:ext uri="{BB962C8B-B14F-4D97-AF65-F5344CB8AC3E}">
        <p14:creationId xmlns:p14="http://schemas.microsoft.com/office/powerpoint/2010/main" val="4031454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569660"/>
          </a:xfrm>
          <a:prstGeom prst="rect">
            <a:avLst/>
          </a:prstGeom>
          <a:noFill/>
        </p:spPr>
        <p:txBody>
          <a:bodyPr wrap="square" rtlCol="0">
            <a:spAutoFit/>
          </a:bodyPr>
          <a:lstStyle/>
          <a:p>
            <a:r>
              <a:rPr lang="pt-BR" sz="3200" dirty="0">
                <a:latin typeface="Futura Bk BT" panose="020B0502020204020303" pitchFamily="34" charset="0"/>
              </a:rPr>
              <a:t>Art. 73, II – Uso de materiais ou serviços públicos.</a:t>
            </a:r>
          </a:p>
          <a:p>
            <a:endParaRPr lang="pt-BR" sz="3200" dirty="0">
              <a:latin typeface="Futura Bk BT" panose="020B0502020204020303" pitchFamily="34" charset="0"/>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96117" y="1663164"/>
            <a:ext cx="11271076" cy="2616101"/>
          </a:xfrm>
          <a:prstGeom prst="rect">
            <a:avLst/>
          </a:prstGeom>
          <a:noFill/>
        </p:spPr>
        <p:txBody>
          <a:bodyPr wrap="square" rtlCol="0">
            <a:spAutoFit/>
          </a:bodyPr>
          <a:lstStyle/>
          <a:p>
            <a:r>
              <a:rPr lang="pt-BR" sz="2400" dirty="0" smtClean="0">
                <a:latin typeface="Futura Bk BT" panose="020B0502020204020303" pitchFamily="34" charset="0"/>
              </a:rPr>
              <a:t>Exemplo </a:t>
            </a:r>
            <a:r>
              <a:rPr lang="pt-BR" sz="2400" dirty="0">
                <a:latin typeface="Futura Bk BT" panose="020B0502020204020303" pitchFamily="34" charset="0"/>
              </a:rPr>
              <a:t>de </a:t>
            </a:r>
            <a:r>
              <a:rPr lang="pt-BR" sz="2400" b="1" dirty="0" smtClean="0">
                <a:latin typeface="Futura Bk BT" panose="020B0502020204020303" pitchFamily="34" charset="0"/>
              </a:rPr>
              <a:t>conduta </a:t>
            </a:r>
            <a:r>
              <a:rPr lang="pt-BR" sz="2400" b="1" smtClean="0">
                <a:latin typeface="Futura Bk BT" panose="020B0502020204020303" pitchFamily="34" charset="0"/>
              </a:rPr>
              <a:t>não vedada</a:t>
            </a:r>
            <a:r>
              <a:rPr lang="pt-BR" sz="2400" smtClean="0">
                <a:latin typeface="Futura Bk BT" panose="020B0502020204020303" pitchFamily="34" charset="0"/>
              </a:rPr>
              <a:t>: </a:t>
            </a:r>
            <a:endParaRPr lang="pt-BR" sz="2400" dirty="0">
              <a:latin typeface="Futura Bk BT" panose="020B0502020204020303" pitchFamily="34" charset="0"/>
            </a:endParaRPr>
          </a:p>
          <a:p>
            <a:endParaRPr lang="pt-BR" sz="2400" dirty="0">
              <a:latin typeface="Futura Bk BT" panose="020B0502020204020303" pitchFamily="34" charset="0"/>
            </a:endParaRPr>
          </a:p>
          <a:p>
            <a:r>
              <a:rPr lang="pt-BR" sz="2400" dirty="0">
                <a:latin typeface="Futura Bk BT" panose="020B0502020204020303" pitchFamily="34" charset="0"/>
              </a:rPr>
              <a:t>Utilização de empresa de ônibus contratada para o transporte de servidores para transportar correligionários. A infringência somente ocorreria se o serviço prestado à campanha fosse custeado pelo Erário. </a:t>
            </a:r>
            <a:r>
              <a:rPr lang="pt-BR" sz="2000" dirty="0">
                <a:latin typeface="Futura Bk BT" panose="020B0502020204020303" pitchFamily="34" charset="0"/>
              </a:rPr>
              <a:t>(Ac. no 4246, de 24.5.2005, rel. Min. Luiz Carlos Madeira.)</a:t>
            </a:r>
          </a:p>
          <a:p>
            <a:endParaRPr lang="pt-BR" sz="2400" dirty="0">
              <a:latin typeface="Futura Bk BT" panose="020B0502020204020303" pitchFamily="34" charset="0"/>
            </a:endParaRPr>
          </a:p>
        </p:txBody>
      </p:sp>
    </p:spTree>
    <p:extLst>
      <p:ext uri="{BB962C8B-B14F-4D97-AF65-F5344CB8AC3E}">
        <p14:creationId xmlns:p14="http://schemas.microsoft.com/office/powerpoint/2010/main" val="32196991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IV – Distribuição gratuita de bens ou serviços de caráter social.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549786"/>
            <a:ext cx="11271076" cy="4708981"/>
          </a:xfrm>
          <a:prstGeom prst="rect">
            <a:avLst/>
          </a:prstGeom>
          <a:noFill/>
        </p:spPr>
        <p:txBody>
          <a:bodyPr wrap="square" rtlCol="0">
            <a:spAutoFit/>
          </a:bodyPr>
          <a:lstStyle/>
          <a:p>
            <a:r>
              <a:rPr lang="pt-BR" sz="2400" dirty="0">
                <a:latin typeface="Futura Bk BT" panose="020B0502020204020303" pitchFamily="34" charset="0"/>
              </a:rPr>
              <a:t>- Fazer ou permitir uso promocional em favor de candidato, partido político ou coligação, de distribuição gratuita de bens e serviços de caráter social custeados ou subvencionados pelo Poder Público (U</a:t>
            </a:r>
            <a:r>
              <a:rPr lang="pt-BR" sz="2000" dirty="0">
                <a:latin typeface="Futura Bk BT" panose="020B0502020204020303"/>
              </a:rPr>
              <a:t>so promocional e eleitoreiro de programa social)</a:t>
            </a:r>
            <a:endParaRPr lang="pt-BR" sz="2800" dirty="0">
              <a:latin typeface="Futura Bk BT" panose="020B0502020204020303"/>
            </a:endParaRPr>
          </a:p>
          <a:p>
            <a:endParaRPr lang="pt-BR" sz="2400" dirty="0">
              <a:latin typeface="Futura Bk BT" panose="020B0502020204020303" pitchFamily="34" charset="0"/>
            </a:endParaRPr>
          </a:p>
          <a:p>
            <a:r>
              <a:rPr lang="pt-BR" sz="2400" b="1" u="sng" dirty="0">
                <a:latin typeface="Futura Bk BT" panose="020B0502020204020303" pitchFamily="34" charset="0"/>
              </a:rPr>
              <a:t>Não se exige a interrupção de programas nem se inibe a sua instituição</a:t>
            </a:r>
            <a:r>
              <a:rPr lang="pt-BR" sz="2400" dirty="0">
                <a:latin typeface="Futura Bk BT" panose="020B0502020204020303" pitchFamily="34" charset="0"/>
              </a:rPr>
              <a:t>. O que se </a:t>
            </a:r>
            <a:r>
              <a:rPr lang="pt-BR" sz="2400" u="sng" dirty="0">
                <a:latin typeface="Futura Bk BT" panose="020B0502020204020303" pitchFamily="34" charset="0"/>
              </a:rPr>
              <a:t>interdita é a utilização em favor de candidato, partido político ou coligação</a:t>
            </a:r>
            <a:r>
              <a:rPr lang="pt-BR" sz="2400" dirty="0">
                <a:latin typeface="Futura Bk BT" panose="020B0502020204020303" pitchFamily="34" charset="0"/>
              </a:rPr>
              <a:t>. [...]”</a:t>
            </a:r>
          </a:p>
          <a:p>
            <a:r>
              <a:rPr lang="pt-BR" sz="2000" dirty="0">
                <a:latin typeface="Futura Bk BT" panose="020B0502020204020303" pitchFamily="34" charset="0"/>
              </a:rPr>
              <a:t>(TSE. Ac. no 21.320, de 9.11.2004, rel. Min. Luiz Carlos Madeira.)</a:t>
            </a:r>
          </a:p>
          <a:p>
            <a:endParaRPr lang="pt-BR" sz="2000" dirty="0">
              <a:latin typeface="Futura Bk BT" panose="020B0502020204020303" pitchFamily="34" charset="0"/>
            </a:endParaRPr>
          </a:p>
          <a:p>
            <a:r>
              <a:rPr lang="pt-BR" sz="2400" dirty="0">
                <a:latin typeface="Futura Bk BT" panose="020B0502020204020303" pitchFamily="34" charset="0"/>
              </a:rPr>
              <a:t>Observação: Atenção à </a:t>
            </a:r>
            <a:r>
              <a:rPr lang="pt-BR" sz="2400" b="1" dirty="0">
                <a:latin typeface="Futura Bk BT" panose="020B0502020204020303" pitchFamily="34" charset="0"/>
              </a:rPr>
              <a:t>instituição de programas</a:t>
            </a:r>
            <a:r>
              <a:rPr lang="pt-BR" sz="2400" dirty="0">
                <a:latin typeface="Futura Bk BT" panose="020B0502020204020303" pitchFamily="34" charset="0"/>
              </a:rPr>
              <a:t>. </a:t>
            </a:r>
            <a:r>
              <a:rPr lang="pt-BR" sz="2400" b="1" dirty="0">
                <a:latin typeface="Futura Bk BT" panose="020B0502020204020303" pitchFamily="34" charset="0"/>
              </a:rPr>
              <a:t>Recomendável</a:t>
            </a:r>
            <a:r>
              <a:rPr lang="pt-BR" sz="2400" dirty="0">
                <a:latin typeface="Futura Bk BT" panose="020B0502020204020303" pitchFamily="34" charset="0"/>
              </a:rPr>
              <a:t> avaliar a distribuição de bens de caráter social a luz do § 10 do art. 73.</a:t>
            </a:r>
            <a:endParaRPr lang="pt-BR" sz="2800" dirty="0">
              <a:latin typeface="Futura Bk BT" panose="020B0502020204020303" pitchFamily="34" charset="0"/>
            </a:endParaRPr>
          </a:p>
          <a:p>
            <a:endParaRPr lang="pt-BR" sz="2400" i="1" dirty="0">
              <a:latin typeface="Futura Bk BT" panose="020B0502020204020303" pitchFamily="34" charset="0"/>
            </a:endParaRPr>
          </a:p>
        </p:txBody>
      </p:sp>
    </p:spTree>
    <p:extLst>
      <p:ext uri="{BB962C8B-B14F-4D97-AF65-F5344CB8AC3E}">
        <p14:creationId xmlns:p14="http://schemas.microsoft.com/office/powerpoint/2010/main" val="3612302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IV – Distribuição gratuita de bens ou serviços de caráter social.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549314"/>
            <a:ext cx="11271076" cy="3970318"/>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a:t>
            </a:r>
          </a:p>
          <a:p>
            <a:endParaRPr lang="pt-BR" sz="2400" dirty="0">
              <a:latin typeface="Futura Bk BT" panose="020B0502020204020303" pitchFamily="34" charset="0"/>
            </a:endParaRPr>
          </a:p>
          <a:p>
            <a:r>
              <a:rPr lang="pt-BR" sz="2400" dirty="0">
                <a:latin typeface="Futura Bk BT" panose="020B0502020204020303" pitchFamily="34" charset="0"/>
              </a:rPr>
              <a:t>Distribuição de cestas básicas </a:t>
            </a:r>
            <a:r>
              <a:rPr lang="pt-BR" sz="2400" u="sng" dirty="0">
                <a:latin typeface="Futura Bk BT" panose="020B0502020204020303" pitchFamily="34" charset="0"/>
              </a:rPr>
              <a:t>às vésperas do pleito</a:t>
            </a:r>
            <a:r>
              <a:rPr lang="pt-BR" sz="2400" dirty="0">
                <a:latin typeface="Futura Bk BT" panose="020B0502020204020303" pitchFamily="34" charset="0"/>
              </a:rPr>
              <a:t>, apesar de os gêneros estarem disponíveis há mais de 40 dias. Distribuição realizada </a:t>
            </a:r>
            <a:r>
              <a:rPr lang="pt-BR" sz="2400" u="sng" dirty="0">
                <a:latin typeface="Futura Bk BT" panose="020B0502020204020303" pitchFamily="34" charset="0"/>
              </a:rPr>
              <a:t>sem obedecer aos critérios do cadastramento</a:t>
            </a:r>
            <a:r>
              <a:rPr lang="pt-BR" sz="2400" dirty="0">
                <a:latin typeface="Futura Bk BT" panose="020B0502020204020303" pitchFamily="34" charset="0"/>
              </a:rPr>
              <a:t>. </a:t>
            </a:r>
            <a:r>
              <a:rPr lang="pt-BR" sz="2400" u="sng" dirty="0">
                <a:latin typeface="Futura Bk BT" panose="020B0502020204020303" pitchFamily="34" charset="0"/>
              </a:rPr>
              <a:t>Presença dos candidatos </a:t>
            </a:r>
            <a:r>
              <a:rPr lang="pt-BR" sz="2400" dirty="0">
                <a:latin typeface="Futura Bk BT" panose="020B0502020204020303" pitchFamily="34" charset="0"/>
              </a:rPr>
              <a:t>no momento da entrega das mercadorias. </a:t>
            </a:r>
            <a:r>
              <a:rPr lang="pt-BR" sz="2000" dirty="0">
                <a:latin typeface="Futura Bk BT" panose="020B0502020204020303" pitchFamily="34" charset="0"/>
              </a:rPr>
              <a:t>(TSE. Ac. de 10.10.2017 no </a:t>
            </a:r>
            <a:r>
              <a:rPr lang="pt-BR" sz="2000" dirty="0" err="1">
                <a:latin typeface="Futura Bk BT" panose="020B0502020204020303" pitchFamily="34" charset="0"/>
              </a:rPr>
              <a:t>AgR-AI</a:t>
            </a:r>
            <a:r>
              <a:rPr lang="pt-BR" sz="2000" dirty="0">
                <a:latin typeface="Futura Bk BT" panose="020B0502020204020303" pitchFamily="34" charset="0"/>
              </a:rPr>
              <a:t> nº 33481, rel. </a:t>
            </a:r>
            <a:r>
              <a:rPr lang="pt-BR" sz="2000" dirty="0" err="1">
                <a:latin typeface="Futura Bk BT" panose="020B0502020204020303" pitchFamily="34" charset="0"/>
              </a:rPr>
              <a:t>Tarcisio</a:t>
            </a:r>
            <a:r>
              <a:rPr lang="pt-BR" sz="2000" dirty="0">
                <a:latin typeface="Futura Bk BT" panose="020B0502020204020303" pitchFamily="34" charset="0"/>
              </a:rPr>
              <a:t> Vieira de Carvalho Neto.)</a:t>
            </a:r>
          </a:p>
          <a:p>
            <a:endParaRPr lang="pt-BR" sz="2000" dirty="0">
              <a:latin typeface="Futura Bk BT" panose="020B0502020204020303" pitchFamily="34" charset="0"/>
            </a:endParaRPr>
          </a:p>
          <a:p>
            <a:endParaRPr lang="pt-BR" sz="2000" dirty="0">
              <a:latin typeface="Futura Bk BT" panose="020B0502020204020303" pitchFamily="34" charset="0"/>
            </a:endParaRPr>
          </a:p>
          <a:p>
            <a:endParaRPr lang="pt-BR" sz="2400" dirty="0">
              <a:latin typeface="Futura Bk BT" panose="020B0502020204020303" pitchFamily="34" charset="0"/>
            </a:endParaRPr>
          </a:p>
          <a:p>
            <a:endParaRPr lang="pt-BR" sz="2400" i="1" dirty="0">
              <a:latin typeface="Futura Bk BT" panose="020B0502020204020303" pitchFamily="34" charset="0"/>
            </a:endParaRPr>
          </a:p>
        </p:txBody>
      </p:sp>
    </p:spTree>
    <p:extLst>
      <p:ext uri="{BB962C8B-B14F-4D97-AF65-F5344CB8AC3E}">
        <p14:creationId xmlns:p14="http://schemas.microsoft.com/office/powerpoint/2010/main" val="40953985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IV – Distribuição gratuita de bens ou serviços de caráter social.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637302"/>
            <a:ext cx="11271076" cy="4401205"/>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(continuação): </a:t>
            </a:r>
          </a:p>
          <a:p>
            <a:endParaRPr lang="pt-BR" sz="2400" dirty="0">
              <a:latin typeface="Futura Bk BT" panose="020B0502020204020303" pitchFamily="34" charset="0"/>
            </a:endParaRPr>
          </a:p>
          <a:p>
            <a:r>
              <a:rPr lang="pt-BR" sz="2400" dirty="0">
                <a:latin typeface="Futura Bk BT" panose="020B0502020204020303" pitchFamily="34" charset="0"/>
              </a:rPr>
              <a:t>Festividades tradicionais. Aniversário da cidade e dia do trabalhador. </a:t>
            </a:r>
            <a:r>
              <a:rPr lang="pt-BR" sz="2400" u="sng" dirty="0">
                <a:latin typeface="Futura Bk BT" panose="020B0502020204020303" pitchFamily="34" charset="0"/>
              </a:rPr>
              <a:t>Primeiro semestre</a:t>
            </a:r>
            <a:r>
              <a:rPr lang="pt-BR" sz="2400" dirty="0">
                <a:latin typeface="Futura Bk BT" panose="020B0502020204020303" pitchFamily="34" charset="0"/>
              </a:rPr>
              <a:t>. Ano do pleito. </a:t>
            </a:r>
            <a:r>
              <a:rPr lang="pt-BR" sz="2400" u="sng" dirty="0">
                <a:latin typeface="Futura Bk BT" panose="020B0502020204020303" pitchFamily="34" charset="0"/>
              </a:rPr>
              <a:t>Distribuição e sorteio de benesses</a:t>
            </a:r>
            <a:r>
              <a:rPr lang="pt-BR" sz="2400" dirty="0">
                <a:latin typeface="Futura Bk BT" panose="020B0502020204020303" pitchFamily="34" charset="0"/>
              </a:rPr>
              <a:t>. Cestas básicas. Ferramentas agrícolas. Eletrodomésticos. Dinheiro. </a:t>
            </a:r>
          </a:p>
          <a:p>
            <a:r>
              <a:rPr lang="pt-BR" sz="2000" dirty="0">
                <a:latin typeface="Futura Bk BT" panose="020B0502020204020303" pitchFamily="34" charset="0"/>
              </a:rPr>
              <a:t>(TSE. Ac. de 19.3.2019 no </a:t>
            </a:r>
            <a:r>
              <a:rPr lang="pt-BR" sz="2000" dirty="0" err="1">
                <a:latin typeface="Futura Bk BT" panose="020B0502020204020303" pitchFamily="34" charset="0"/>
              </a:rPr>
              <a:t>REspe</a:t>
            </a:r>
            <a:r>
              <a:rPr lang="pt-BR" sz="2000" dirty="0">
                <a:latin typeface="Futura Bk BT" panose="020B0502020204020303" pitchFamily="34" charset="0"/>
              </a:rPr>
              <a:t> nº 57611, rel. Min. </a:t>
            </a:r>
            <a:r>
              <a:rPr lang="pt-BR" sz="2000" dirty="0" err="1">
                <a:latin typeface="Futura Bk BT" panose="020B0502020204020303" pitchFamily="34" charset="0"/>
              </a:rPr>
              <a:t>Tarcisio</a:t>
            </a:r>
            <a:r>
              <a:rPr lang="pt-BR" sz="2000" dirty="0">
                <a:latin typeface="Futura Bk BT" panose="020B0502020204020303" pitchFamily="34" charset="0"/>
              </a:rPr>
              <a:t> Vieira de Carvalho Neto.)</a:t>
            </a:r>
          </a:p>
          <a:p>
            <a:endParaRPr lang="pt-BR" sz="2400" dirty="0">
              <a:latin typeface="Futura Bk BT" panose="020B0502020204020303" pitchFamily="34" charset="0"/>
            </a:endParaRPr>
          </a:p>
          <a:p>
            <a:r>
              <a:rPr lang="pt-BR" sz="2400" dirty="0">
                <a:latin typeface="Futura Bk BT" panose="020B0502020204020303" pitchFamily="34" charset="0"/>
              </a:rPr>
              <a:t>Distribuição de cheques-reforma. A </a:t>
            </a:r>
            <a:r>
              <a:rPr lang="pt-BR" sz="2400" u="sng" dirty="0">
                <a:latin typeface="Futura Bk BT" panose="020B0502020204020303" pitchFamily="34" charset="0"/>
              </a:rPr>
              <a:t>realização de atos de propaganda eleitoral de forma concomitante à distribuição de bens e vantagens custeados pelos cofres públicos</a:t>
            </a:r>
            <a:r>
              <a:rPr lang="pt-BR" sz="2400" dirty="0">
                <a:latin typeface="Futura Bk BT" panose="020B0502020204020303" pitchFamily="34" charset="0"/>
              </a:rPr>
              <a:t>, com a presença de familiares e integrantes da campanha eleitoral. </a:t>
            </a:r>
            <a:r>
              <a:rPr lang="pt-BR" sz="2000" dirty="0">
                <a:latin typeface="Futura Bk BT" panose="020B0502020204020303" pitchFamily="34" charset="0"/>
              </a:rPr>
              <a:t>(TSE. Ac. de 8.9.2015 no </a:t>
            </a:r>
            <a:r>
              <a:rPr lang="pt-BR" sz="2000" dirty="0" err="1">
                <a:latin typeface="Futura Bk BT" panose="020B0502020204020303" pitchFamily="34" charset="0"/>
              </a:rPr>
              <a:t>REspe</a:t>
            </a:r>
            <a:r>
              <a:rPr lang="pt-BR" sz="2000" dirty="0">
                <a:latin typeface="Futura Bk BT" panose="020B0502020204020303" pitchFamily="34" charset="0"/>
              </a:rPr>
              <a:t> nº 4223285, rel. Min. Henrique Neves.)</a:t>
            </a:r>
            <a:endParaRPr lang="pt-BR" sz="2400" i="1" dirty="0">
              <a:latin typeface="Futura Bk BT" panose="020B0502020204020303" pitchFamily="34" charset="0"/>
            </a:endParaRPr>
          </a:p>
        </p:txBody>
      </p:sp>
    </p:spTree>
    <p:extLst>
      <p:ext uri="{BB962C8B-B14F-4D97-AF65-F5344CB8AC3E}">
        <p14:creationId xmlns:p14="http://schemas.microsoft.com/office/powerpoint/2010/main" val="720664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IV – Distribuição gratuita de bens ou serviços de caráter social.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724952"/>
            <a:ext cx="11271076" cy="3046988"/>
          </a:xfrm>
          <a:prstGeom prst="rect">
            <a:avLst/>
          </a:prstGeom>
          <a:noFill/>
        </p:spPr>
        <p:txBody>
          <a:bodyPr wrap="square" rtlCol="0">
            <a:spAutoFit/>
          </a:bodyPr>
          <a:lstStyle/>
          <a:p>
            <a:r>
              <a:rPr lang="pt-BR" sz="2400" dirty="0">
                <a:latin typeface="Futura Bk BT" panose="020B0502020204020303" pitchFamily="34" charset="0"/>
              </a:rPr>
              <a:t>Exemplos de </a:t>
            </a:r>
            <a:r>
              <a:rPr lang="pt-BR" sz="2400" b="1" dirty="0">
                <a:latin typeface="Futura Bk BT" panose="020B0502020204020303" pitchFamily="34" charset="0"/>
              </a:rPr>
              <a:t>condutas não</a:t>
            </a:r>
            <a:r>
              <a:rPr lang="pt-BR" sz="2400" dirty="0">
                <a:latin typeface="Futura Bk BT" panose="020B0502020204020303" pitchFamily="34" charset="0"/>
              </a:rPr>
              <a:t> vedadas: </a:t>
            </a:r>
          </a:p>
          <a:p>
            <a:endParaRPr lang="pt-BR" sz="2400" dirty="0">
              <a:latin typeface="Futura Bk BT" panose="020B0502020204020303" pitchFamily="34" charset="0"/>
            </a:endParaRPr>
          </a:p>
          <a:p>
            <a:r>
              <a:rPr lang="pt-BR" sz="2400" dirty="0">
                <a:latin typeface="Futura Bk BT" panose="020B0502020204020303" pitchFamily="34" charset="0"/>
              </a:rPr>
              <a:t>Assentamento urbano mediante </a:t>
            </a:r>
            <a:r>
              <a:rPr lang="pt-BR" sz="2400" u="sng" dirty="0">
                <a:latin typeface="Futura Bk BT" panose="020B0502020204020303" pitchFamily="34" charset="0"/>
              </a:rPr>
              <a:t>concessão de uso, regulada por lei municipal e da Resolução nº 11/2008 do Conselho da Magistratura</a:t>
            </a:r>
            <a:r>
              <a:rPr lang="pt-BR" sz="2400" dirty="0">
                <a:latin typeface="Futura Bk BT" panose="020B0502020204020303" pitchFamily="34" charset="0"/>
              </a:rPr>
              <a:t>. Não comprovada a distribuição de terrenos a eleitores em troca de votos. </a:t>
            </a:r>
            <a:r>
              <a:rPr lang="pt-BR" sz="2000" dirty="0">
                <a:latin typeface="Futura Bk BT" panose="020B0502020204020303" pitchFamily="34" charset="0"/>
              </a:rPr>
              <a:t>(TRESC. Acórdão 24.226, de 01/12/2009, Juiz Heitor </a:t>
            </a:r>
            <a:r>
              <a:rPr lang="pt-BR" sz="2000" dirty="0" err="1">
                <a:latin typeface="Futura Bk BT" panose="020B0502020204020303" pitchFamily="34" charset="0"/>
              </a:rPr>
              <a:t>Wensing</a:t>
            </a:r>
            <a:r>
              <a:rPr lang="pt-BR" sz="2000" dirty="0">
                <a:latin typeface="Futura Bk BT" panose="020B0502020204020303" pitchFamily="34" charset="0"/>
              </a:rPr>
              <a:t> Júnior)</a:t>
            </a:r>
          </a:p>
          <a:p>
            <a:endParaRPr lang="pt-BR" sz="2800" dirty="0">
              <a:latin typeface="Futura Bk BT" panose="020B0502020204020303"/>
            </a:endParaRPr>
          </a:p>
          <a:p>
            <a:endParaRPr lang="pt-BR" sz="2400" dirty="0">
              <a:latin typeface="Futura Bk BT" panose="020B0502020204020303" pitchFamily="34" charset="0"/>
            </a:endParaRPr>
          </a:p>
        </p:txBody>
      </p:sp>
    </p:spTree>
    <p:extLst>
      <p:ext uri="{BB962C8B-B14F-4D97-AF65-F5344CB8AC3E}">
        <p14:creationId xmlns:p14="http://schemas.microsoft.com/office/powerpoint/2010/main" val="17446005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03451" y="1841740"/>
            <a:ext cx="11271076" cy="2431435"/>
          </a:xfrm>
          <a:prstGeom prst="rect">
            <a:avLst/>
          </a:prstGeom>
          <a:noFill/>
        </p:spPr>
        <p:txBody>
          <a:bodyPr wrap="square" rtlCol="0">
            <a:spAutoFit/>
          </a:bodyPr>
          <a:lstStyle/>
          <a:p>
            <a:pPr algn="ctr"/>
            <a:r>
              <a:rPr lang="pt-BR" sz="4400" dirty="0">
                <a:latin typeface="Futura Bk BT" panose="020B0502020204020303" pitchFamily="34" charset="0"/>
              </a:rPr>
              <a:t>Condutas vedadas </a:t>
            </a:r>
            <a:r>
              <a:rPr lang="pt-BR" sz="4400" dirty="0" smtClean="0">
                <a:latin typeface="Futura Bk BT" panose="020B0502020204020303" pitchFamily="34" charset="0"/>
              </a:rPr>
              <a:t>durante todo o ano em que se realizar a eleição</a:t>
            </a:r>
            <a:endParaRPr lang="pt-BR" sz="4400" dirty="0">
              <a:latin typeface="Futura Bk BT" panose="020B0502020204020303" pitchFamily="34" charset="0"/>
            </a:endParaRPr>
          </a:p>
          <a:p>
            <a:endParaRPr lang="pt-BR" sz="3200" dirty="0">
              <a:latin typeface="Futura Bk BT" panose="020B0502020204020303" pitchFamily="34" charset="0"/>
            </a:endParaRPr>
          </a:p>
          <a:p>
            <a:endParaRPr lang="pt-BR" sz="3200" dirty="0">
              <a:latin typeface="Futura Bk BT" panose="020B0502020204020303" pitchFamily="34" charset="0"/>
            </a:endParaRPr>
          </a:p>
        </p:txBody>
      </p:sp>
    </p:spTree>
    <p:extLst>
      <p:ext uri="{BB962C8B-B14F-4D97-AF65-F5344CB8AC3E}">
        <p14:creationId xmlns:p14="http://schemas.microsoft.com/office/powerpoint/2010/main" val="6861042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96117" y="1411688"/>
            <a:ext cx="11271076" cy="4893647"/>
          </a:xfrm>
          <a:prstGeom prst="rect">
            <a:avLst/>
          </a:prstGeom>
          <a:noFill/>
        </p:spPr>
        <p:txBody>
          <a:bodyPr wrap="square" rtlCol="0">
            <a:spAutoFit/>
          </a:bodyPr>
          <a:lstStyle/>
          <a:p>
            <a:r>
              <a:rPr lang="pt-BR" sz="2400" dirty="0">
                <a:latin typeface="Futura Bk BT" panose="020B0502020204020303" pitchFamily="34" charset="0"/>
              </a:rPr>
              <a:t>- Proibida a distribuição gratuita de bens, valores ou benefícios por parte da Administração Pública, exceto nos casos de calamidade pública, de estado de emergência ou de programas sociais autorizados em lei e já em execução orçamentária no exercício anterior, casos em que o Ministério Público poderá promover o acompanhamento de sua execução financeira e administrativa. (art. 73, § 10);</a:t>
            </a:r>
          </a:p>
          <a:p>
            <a:pPr marL="4000500" lvl="8" indent="-342900">
              <a:buFontTx/>
              <a:buChar char="-"/>
            </a:pPr>
            <a:endParaRPr lang="pt-BR" sz="2400" dirty="0">
              <a:latin typeface="Futura Bk BT" panose="020B0502020204020303" pitchFamily="34" charset="0"/>
            </a:endParaRPr>
          </a:p>
          <a:p>
            <a:r>
              <a:rPr lang="pt-BR" sz="2400" dirty="0">
                <a:latin typeface="Futura Bk BT" panose="020B0502020204020303" pitchFamily="34" charset="0"/>
              </a:rPr>
              <a:t>EXCEÇÕES</a:t>
            </a:r>
          </a:p>
          <a:p>
            <a:endParaRPr lang="pt-BR" sz="2400" dirty="0">
              <a:latin typeface="Futura Bk BT" panose="020B0502020204020303" pitchFamily="34" charset="0"/>
            </a:endParaRPr>
          </a:p>
          <a:p>
            <a:pPr marL="285750" indent="-285750">
              <a:buFontTx/>
              <a:buChar char="-"/>
            </a:pPr>
            <a:r>
              <a:rPr lang="pt-BR" sz="2400" dirty="0">
                <a:latin typeface="Futura Bk BT" panose="020B0502020204020303" pitchFamily="34" charset="0"/>
              </a:rPr>
              <a:t>Situações de calamidade pública; e</a:t>
            </a:r>
          </a:p>
          <a:p>
            <a:pPr marL="285750" indent="-285750">
              <a:buFontTx/>
              <a:buChar char="-"/>
            </a:pPr>
            <a:endParaRPr lang="pt-BR" sz="2400" dirty="0">
              <a:latin typeface="Futura Bk BT" panose="020B0502020204020303" pitchFamily="34" charset="0"/>
            </a:endParaRPr>
          </a:p>
          <a:p>
            <a:pPr marL="285750" indent="-285750">
              <a:buFontTx/>
              <a:buChar char="-"/>
            </a:pPr>
            <a:r>
              <a:rPr lang="pt-BR" sz="2400" dirty="0">
                <a:latin typeface="Futura Bk BT" panose="020B0502020204020303" pitchFamily="34" charset="0"/>
              </a:rPr>
              <a:t>Programas sociais autorizados em lei e já em execução orçamentária no ano anterior. </a:t>
            </a:r>
          </a:p>
        </p:txBody>
      </p:sp>
    </p:spTree>
    <p:extLst>
      <p:ext uri="{BB962C8B-B14F-4D97-AF65-F5344CB8AC3E}">
        <p14:creationId xmlns:p14="http://schemas.microsoft.com/office/powerpoint/2010/main" val="25395368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523845" y="1441493"/>
            <a:ext cx="11271076" cy="4031873"/>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2400" dirty="0">
              <a:latin typeface="Futura Bk BT" panose="020B0502020204020303"/>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vedadas</a:t>
            </a:r>
            <a:r>
              <a:rPr lang="pt-BR" sz="2400" dirty="0">
                <a:latin typeface="Futura Bk BT" panose="020B0502020204020303" pitchFamily="34" charset="0"/>
              </a:rPr>
              <a:t>: </a:t>
            </a:r>
          </a:p>
          <a:p>
            <a:endParaRPr lang="pt-BR" sz="2400" dirty="0">
              <a:latin typeface="Futura Bk BT" panose="020B0502020204020303"/>
            </a:endParaRPr>
          </a:p>
          <a:p>
            <a:r>
              <a:rPr lang="pt-BR" sz="2400" dirty="0">
                <a:latin typeface="Futura Bk BT" panose="020B0502020204020303"/>
              </a:rPr>
              <a:t>A </a:t>
            </a:r>
            <a:r>
              <a:rPr lang="pt-BR" sz="2400" u="sng" dirty="0">
                <a:latin typeface="Futura Bk BT" panose="020B0502020204020303"/>
              </a:rPr>
              <a:t>instituição de programa social mediante decreto </a:t>
            </a:r>
            <a:r>
              <a:rPr lang="pt-BR" sz="2400" dirty="0">
                <a:latin typeface="Futura Bk BT" panose="020B0502020204020303"/>
              </a:rPr>
              <a:t>não atende à ressalva prevista no art. 73, § 10, da Lei n° 9.504197. A </a:t>
            </a:r>
            <a:r>
              <a:rPr lang="pt-BR" sz="2400" u="sng" dirty="0">
                <a:latin typeface="Futura Bk BT" panose="020B0502020204020303"/>
              </a:rPr>
              <a:t>mera previsão na lei orçamentária anual </a:t>
            </a:r>
            <a:r>
              <a:rPr lang="pt-BR" sz="2400" dirty="0">
                <a:latin typeface="Futura Bk BT" panose="020B0502020204020303"/>
              </a:rPr>
              <a:t>dos recursos destinados a esses programas não tem o condão de legitimar sua criação.</a:t>
            </a:r>
          </a:p>
          <a:p>
            <a:r>
              <a:rPr lang="pt-BR" sz="2000" dirty="0">
                <a:latin typeface="Futura Bk BT" panose="020B0502020204020303"/>
              </a:rPr>
              <a:t>(TSE. AGRAVO REGIMENTAL NO AGRAVO DE INSTRUMENTO N° 1169-67. Relatora Ministra Nancy </a:t>
            </a:r>
            <a:r>
              <a:rPr lang="pt-BR" sz="2000" dirty="0" err="1">
                <a:latin typeface="Futura Bk BT" panose="020B0502020204020303"/>
              </a:rPr>
              <a:t>Andrighi</a:t>
            </a:r>
            <a:r>
              <a:rPr lang="pt-BR" sz="2000" dirty="0">
                <a:latin typeface="Futura Bk BT" panose="020B0502020204020303"/>
              </a:rPr>
              <a:t>)</a:t>
            </a:r>
          </a:p>
          <a:p>
            <a:endParaRPr lang="pt-BR" sz="2400" dirty="0">
              <a:latin typeface="Futura Bk BT" panose="020B0502020204020303" pitchFamily="34" charset="0"/>
            </a:endParaRPr>
          </a:p>
        </p:txBody>
      </p:sp>
    </p:spTree>
    <p:extLst>
      <p:ext uri="{BB962C8B-B14F-4D97-AF65-F5344CB8AC3E}">
        <p14:creationId xmlns:p14="http://schemas.microsoft.com/office/powerpoint/2010/main" val="34008267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37031" y="1648187"/>
            <a:ext cx="11271076" cy="5201424"/>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2400" dirty="0">
              <a:latin typeface="Futura Bk BT" panose="020B0502020204020303" pitchFamily="34" charset="0"/>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não vedadas</a:t>
            </a:r>
            <a:r>
              <a:rPr lang="pt-BR" sz="2400" dirty="0">
                <a:latin typeface="Futura Bk BT" panose="020B0502020204020303" pitchFamily="34" charset="0"/>
              </a:rPr>
              <a:t>: </a:t>
            </a:r>
          </a:p>
          <a:p>
            <a:endParaRPr lang="pt-BR" sz="2400" dirty="0">
              <a:latin typeface="Futura Bk BT" panose="020B0502020204020303" pitchFamily="34" charset="0"/>
            </a:endParaRPr>
          </a:p>
          <a:p>
            <a:r>
              <a:rPr lang="pt-BR" sz="2400" dirty="0">
                <a:latin typeface="Futura Bk BT" panose="020B0502020204020303" pitchFamily="34" charset="0"/>
              </a:rPr>
              <a:t>O repasse gratuito de recursos públicos a entidades sem fins lucrativos, destinado a atender </a:t>
            </a:r>
            <a:r>
              <a:rPr lang="pt-BR" sz="2400" u="sng" dirty="0">
                <a:latin typeface="Futura Bk BT" panose="020B0502020204020303" pitchFamily="34" charset="0"/>
              </a:rPr>
              <a:t>programa social instituído por lei publicada no exercício anterior e cuja execução orçamentária </a:t>
            </a:r>
            <a:r>
              <a:rPr lang="pt-BR" sz="2400" dirty="0">
                <a:latin typeface="Futura Bk BT" panose="020B0502020204020303" pitchFamily="34" charset="0"/>
              </a:rPr>
              <a:t>encontra-se em andamento. </a:t>
            </a:r>
            <a:r>
              <a:rPr lang="pt-BR" sz="2000" dirty="0">
                <a:latin typeface="Futura Bk BT" panose="020B0502020204020303" pitchFamily="34" charset="0"/>
              </a:rPr>
              <a:t>(TRESC. Acórdão n. 24.426, de 01.12.2009, Juiz Heitor </a:t>
            </a:r>
            <a:r>
              <a:rPr lang="pt-BR" sz="2000" dirty="0" err="1">
                <a:latin typeface="Futura Bk BT" panose="020B0502020204020303" pitchFamily="34" charset="0"/>
              </a:rPr>
              <a:t>Wensing</a:t>
            </a:r>
            <a:r>
              <a:rPr lang="pt-BR" sz="2000" dirty="0">
                <a:latin typeface="Futura Bk BT" panose="020B0502020204020303" pitchFamily="34" charset="0"/>
              </a:rPr>
              <a:t> Júnior), </a:t>
            </a:r>
            <a:r>
              <a:rPr lang="pt-BR" sz="2000" dirty="0">
                <a:latin typeface="Futura Bk BT" panose="020B0502020204020303"/>
              </a:rPr>
              <a:t>(TRESC. Acórdão n. 29.271, de 12.05.2014, Juiz </a:t>
            </a:r>
            <a:r>
              <a:rPr lang="pt-BR" sz="2000" dirty="0" err="1">
                <a:latin typeface="Futura Bk BT" panose="020B0502020204020303"/>
              </a:rPr>
              <a:t>Antonio</a:t>
            </a:r>
            <a:r>
              <a:rPr lang="pt-BR" sz="2000" dirty="0">
                <a:latin typeface="Futura Bk BT" panose="020B0502020204020303"/>
              </a:rPr>
              <a:t> do Rêgo Monteiro Rocha).</a:t>
            </a:r>
          </a:p>
          <a:p>
            <a:endParaRPr lang="pt-BR" sz="2400" dirty="0">
              <a:latin typeface="Futura Bk BT" panose="020B0502020204020303" pitchFamily="34" charset="0"/>
            </a:endParaRPr>
          </a:p>
          <a:p>
            <a:endParaRPr lang="pt-BR" sz="2400" dirty="0">
              <a:latin typeface="Futura Bk BT" panose="020B0502020204020303"/>
            </a:endParaRPr>
          </a:p>
          <a:p>
            <a:endParaRPr lang="pt-BR" sz="2400" dirty="0">
              <a:latin typeface="Futura Bk BT" panose="020B0502020204020303" pitchFamily="34" charset="0"/>
            </a:endParaRPr>
          </a:p>
          <a:p>
            <a:endParaRPr lang="pt-BR" sz="2400" dirty="0">
              <a:latin typeface="Futura Bk BT" panose="020B0502020204020303" pitchFamily="34" charset="0"/>
            </a:endParaRPr>
          </a:p>
          <a:p>
            <a:endParaRPr lang="pt-BR" sz="2400" dirty="0">
              <a:latin typeface="Futura Bk BT" panose="020B0502020204020303" pitchFamily="34" charset="0"/>
            </a:endParaRPr>
          </a:p>
        </p:txBody>
      </p:sp>
    </p:spTree>
    <p:extLst>
      <p:ext uri="{BB962C8B-B14F-4D97-AF65-F5344CB8AC3E}">
        <p14:creationId xmlns:p14="http://schemas.microsoft.com/office/powerpoint/2010/main" val="4877964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r>
              <a:rPr lang="pt-BR" sz="2400" dirty="0">
                <a:solidFill>
                  <a:schemeClr val="tx1"/>
                </a:solidFill>
                <a:latin typeface="Futura Bk BT" panose="020B0502020204020303"/>
              </a:rPr>
              <a:t>- Lei Complementar nº 101 de 04/05/2000, conhecida como Lei de Responsabilidade Fiscal (LRF) - Instrumento importante para coibir os abusos e as irregularidades praticadas contra as finanças públicas.</a:t>
            </a:r>
          </a:p>
          <a:p>
            <a:pPr lvl="1" algn="just"/>
            <a:endParaRPr lang="pt-BR" sz="2400" dirty="0">
              <a:solidFill>
                <a:schemeClr val="tx1"/>
              </a:solidFill>
              <a:latin typeface="Futura Bk BT" panose="020B0502020204020303"/>
            </a:endParaRPr>
          </a:p>
          <a:p>
            <a:pPr lvl="1" algn="just">
              <a:buFontTx/>
              <a:buChar char="-"/>
            </a:pPr>
            <a:r>
              <a:rPr lang="pt-BR" sz="2400" dirty="0">
                <a:solidFill>
                  <a:schemeClr val="tx1"/>
                </a:solidFill>
                <a:latin typeface="Futura Bk BT" panose="020B0502020204020303"/>
              </a:rPr>
              <a:t> Deve ser observada pelos Prefeitos, Presidentes de Câmaras de Vereadores e demais administradores de recursos públicos municipais.</a:t>
            </a:r>
          </a:p>
          <a:p>
            <a:pPr lvl="1" algn="just">
              <a:buFontTx/>
              <a:buChar char="-"/>
            </a:pPr>
            <a:endParaRPr lang="pt-BR" sz="2400" dirty="0">
              <a:solidFill>
                <a:schemeClr val="tx1"/>
              </a:solidFill>
              <a:latin typeface="Futura Bk BT" panose="020B0502020204020303"/>
            </a:endParaRPr>
          </a:p>
          <a:p>
            <a:pPr lvl="1" algn="just">
              <a:buFontTx/>
              <a:buChar char="-"/>
            </a:pPr>
            <a:r>
              <a:rPr lang="pt-BR" sz="2400" dirty="0">
                <a:solidFill>
                  <a:schemeClr val="tx1"/>
                </a:solidFill>
                <a:latin typeface="Futura Bk BT" panose="020B0502020204020303"/>
              </a:rPr>
              <a:t> Possui regras específicas para final de mandato.</a:t>
            </a:r>
          </a:p>
          <a:p>
            <a:pPr lvl="1" algn="just"/>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626007"/>
            <a:ext cx="9549703" cy="584775"/>
          </a:xfrm>
          <a:prstGeom prst="rect">
            <a:avLst/>
          </a:prstGeom>
          <a:noFill/>
        </p:spPr>
        <p:txBody>
          <a:bodyPr wrap="square" rtlCol="0">
            <a:spAutoFit/>
          </a:bodyPr>
          <a:lstStyle/>
          <a:p>
            <a:r>
              <a:rPr lang="pt-BR" sz="3200" dirty="0">
                <a:latin typeface="Futura Bk BT" panose="020B0502020204020303" pitchFamily="34" charset="0"/>
              </a:rPr>
              <a:t>Vedações da LRF no último ano de mandato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380226039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478730"/>
            <a:ext cx="11271076" cy="4401205"/>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2400" dirty="0">
              <a:latin typeface="Futura Bk BT" panose="020B0502020204020303" pitchFamily="34" charset="0"/>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não</a:t>
            </a:r>
            <a:r>
              <a:rPr lang="pt-BR" sz="2400" dirty="0">
                <a:latin typeface="Futura Bk BT" panose="020B0502020204020303" pitchFamily="34" charset="0"/>
              </a:rPr>
              <a:t> vedadas (continuação): </a:t>
            </a:r>
          </a:p>
          <a:p>
            <a:endParaRPr lang="pt-BR" sz="2400" dirty="0">
              <a:latin typeface="Futura Bk BT" panose="020B0502020204020303" pitchFamily="34" charset="0"/>
            </a:endParaRPr>
          </a:p>
          <a:p>
            <a:r>
              <a:rPr lang="pt-BR" sz="2400" dirty="0">
                <a:latin typeface="Futura Bk BT" panose="020B0502020204020303" pitchFamily="34" charset="0"/>
              </a:rPr>
              <a:t>A </a:t>
            </a:r>
            <a:r>
              <a:rPr lang="pt-BR" sz="2400" u="sng" dirty="0">
                <a:latin typeface="Futura Bk BT" panose="020B0502020204020303" pitchFamily="34" charset="0"/>
              </a:rPr>
              <a:t>ampliação, em ano eleitoral</a:t>
            </a:r>
            <a:r>
              <a:rPr lang="pt-BR" sz="2400" dirty="0">
                <a:latin typeface="Futura Bk BT" panose="020B0502020204020303" pitchFamily="34" charset="0"/>
              </a:rPr>
              <a:t>, do número de beneficiários de</a:t>
            </a:r>
          </a:p>
          <a:p>
            <a:r>
              <a:rPr lang="pt-BR" sz="2400" u="sng" dirty="0">
                <a:latin typeface="Futura Bk BT" panose="020B0502020204020303" pitchFamily="34" charset="0"/>
              </a:rPr>
              <a:t>programa social, já em execução</a:t>
            </a:r>
            <a:r>
              <a:rPr lang="pt-BR" sz="2400" dirty="0">
                <a:latin typeface="Futura Bk BT" panose="020B0502020204020303" pitchFamily="34" charset="0"/>
              </a:rPr>
              <a:t>, </a:t>
            </a:r>
            <a:r>
              <a:rPr lang="pt-BR" sz="2400" u="sng" dirty="0">
                <a:latin typeface="Futura Bk BT" panose="020B0502020204020303" pitchFamily="34" charset="0"/>
              </a:rPr>
              <a:t>não é situação expressamente proibida no mencionado dispositivo legal</a:t>
            </a:r>
            <a:r>
              <a:rPr lang="pt-BR" sz="2400" dirty="0">
                <a:latin typeface="Futura Bk BT" panose="020B0502020204020303" pitchFamily="34" charset="0"/>
              </a:rPr>
              <a:t>, não pode ser por ele abrangida.</a:t>
            </a:r>
          </a:p>
          <a:p>
            <a:r>
              <a:rPr lang="pt-BR" dirty="0">
                <a:latin typeface="Futura Bk BT" panose="020B0502020204020303"/>
              </a:rPr>
              <a:t>(</a:t>
            </a:r>
            <a:r>
              <a:rPr lang="pt-BR" sz="2000" dirty="0">
                <a:latin typeface="Futura Bk BT" panose="020B0502020204020303"/>
              </a:rPr>
              <a:t>TRESC. Acórdão n. 24.480, de 12.05.2010, Juiz Oscar Juvêncio Borges Neto), (TSE. </a:t>
            </a:r>
            <a:r>
              <a:rPr lang="pt-BR" sz="2000" dirty="0" err="1">
                <a:latin typeface="Futura Bk BT" panose="020B0502020204020303"/>
              </a:rPr>
              <a:t>AgR-REspe</a:t>
            </a:r>
            <a:r>
              <a:rPr lang="pt-BR" sz="2000" dirty="0">
                <a:latin typeface="Futura Bk BT" panose="020B0502020204020303"/>
              </a:rPr>
              <a:t> nº 9979065-51/SC, rel. Min. Aldir Passarinho Junior, julgado em 1º.3.2011).</a:t>
            </a:r>
            <a:endParaRPr lang="pt-BR" sz="2400" dirty="0">
              <a:latin typeface="Futura Bk BT" panose="020B0502020204020303" pitchFamily="34" charset="0"/>
            </a:endParaRPr>
          </a:p>
          <a:p>
            <a:endParaRPr lang="pt-BR" sz="2400" dirty="0">
              <a:latin typeface="Futura Bk BT" panose="020B0502020204020303" pitchFamily="34" charset="0"/>
            </a:endParaRPr>
          </a:p>
          <a:p>
            <a:endParaRPr lang="pt-BR" sz="2400" dirty="0">
              <a:latin typeface="Futura Bk BT" panose="020B0502020204020303" pitchFamily="34" charset="0"/>
            </a:endParaRPr>
          </a:p>
        </p:txBody>
      </p:sp>
    </p:spTree>
    <p:extLst>
      <p:ext uri="{BB962C8B-B14F-4D97-AF65-F5344CB8AC3E}">
        <p14:creationId xmlns:p14="http://schemas.microsoft.com/office/powerpoint/2010/main" val="6967495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96117" y="1406808"/>
            <a:ext cx="11271076" cy="5055230"/>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1600" dirty="0">
              <a:latin typeface="Futura Bk BT" panose="020B0502020204020303" pitchFamily="34" charset="0"/>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não vedadas </a:t>
            </a:r>
            <a:r>
              <a:rPr lang="pt-BR" sz="2400" dirty="0">
                <a:latin typeface="Futura Bk BT" panose="020B0502020204020303" pitchFamily="34" charset="0"/>
              </a:rPr>
              <a:t>(continuação): </a:t>
            </a:r>
          </a:p>
          <a:p>
            <a:endParaRPr lang="pt-BR" sz="1600" dirty="0">
              <a:latin typeface="Futura Bk BT" panose="020B0502020204020303"/>
            </a:endParaRPr>
          </a:p>
          <a:p>
            <a:r>
              <a:rPr lang="pt-BR" sz="2400" dirty="0">
                <a:latin typeface="Futura Bk BT" panose="020B0502020204020303"/>
              </a:rPr>
              <a:t>Tratando-se de </a:t>
            </a:r>
            <a:r>
              <a:rPr lang="pt-BR" sz="2400" u="sng" dirty="0">
                <a:latin typeface="Futura Bk BT" panose="020B0502020204020303"/>
              </a:rPr>
              <a:t>repasse de valores previstos no orçamento do ano anterior ao das eleições, configura-se a exceção</a:t>
            </a:r>
            <a:r>
              <a:rPr lang="pt-BR" sz="2400" dirty="0">
                <a:latin typeface="Futura Bk BT" panose="020B0502020204020303"/>
              </a:rPr>
              <a:t> prevista na parte final do § 10 do artigo 73 da Lei 9.504/1997, devendo ser observada a limitação do inciso que se segue, ou seja, o programa não pode ser executado por entidade nominalmente </a:t>
            </a:r>
            <a:r>
              <a:rPr lang="pt-BR" sz="2400" u="sng" dirty="0">
                <a:latin typeface="Futura Bk BT" panose="020B0502020204020303"/>
              </a:rPr>
              <a:t>vinculada a candidato ou por esse mantida</a:t>
            </a:r>
            <a:r>
              <a:rPr lang="pt-BR" sz="2400" dirty="0">
                <a:latin typeface="Futura Bk BT" panose="020B0502020204020303"/>
              </a:rPr>
              <a:t>. </a:t>
            </a:r>
          </a:p>
          <a:p>
            <a:r>
              <a:rPr lang="pt-BR" sz="2000" dirty="0">
                <a:latin typeface="Futura Bk BT" panose="020B0502020204020303"/>
              </a:rPr>
              <a:t>(TSE. RESOLUÇÃO N° 23.277. CONSULTA N° 951-39.2010.6.00.0000. SESSÃO DE 8.6.2010.Relator: Ministro Marco Aurélio.)</a:t>
            </a:r>
            <a:endParaRPr lang="pt-BR" sz="2800" dirty="0">
              <a:latin typeface="Futura Bk BT" panose="020B0502020204020303"/>
            </a:endParaRPr>
          </a:p>
          <a:p>
            <a:endParaRPr lang="pt-BR" sz="1050" dirty="0">
              <a:latin typeface="Futura Bk BT" panose="020B0502020204020303" pitchFamily="34" charset="0"/>
            </a:endParaRPr>
          </a:p>
          <a:p>
            <a:r>
              <a:rPr lang="pt-BR" sz="2400" b="1" dirty="0">
                <a:latin typeface="Futura Bk BT" panose="020B0502020204020303" pitchFamily="34" charset="0"/>
              </a:rPr>
              <a:t>Observação</a:t>
            </a:r>
            <a:r>
              <a:rPr lang="pt-BR" sz="2400" dirty="0">
                <a:latin typeface="Futura Bk BT" panose="020B0502020204020303" pitchFamily="34" charset="0"/>
              </a:rPr>
              <a:t>: Entidades privadas beneficentes e sem fins econômicos.</a:t>
            </a:r>
          </a:p>
          <a:p>
            <a:r>
              <a:rPr lang="pt-BR" sz="2400" dirty="0">
                <a:latin typeface="Futura Bk BT" panose="020B0502020204020303" pitchFamily="34" charset="0"/>
              </a:rPr>
              <a:t>Execução orçamentária </a:t>
            </a:r>
            <a:r>
              <a:rPr lang="pt-BR" sz="2400" u="sng" dirty="0">
                <a:latin typeface="Futura Bk BT" panose="020B0502020204020303" pitchFamily="34" charset="0"/>
              </a:rPr>
              <a:t>no ano anterior, com inscrição em restos a pagar</a:t>
            </a:r>
            <a:r>
              <a:rPr lang="pt-BR" sz="2400" dirty="0">
                <a:latin typeface="Futura Bk BT" panose="020B0502020204020303" pitchFamily="34" charset="0"/>
              </a:rPr>
              <a:t>.</a:t>
            </a:r>
          </a:p>
        </p:txBody>
      </p:sp>
    </p:spTree>
    <p:extLst>
      <p:ext uri="{BB962C8B-B14F-4D97-AF65-F5344CB8AC3E}">
        <p14:creationId xmlns:p14="http://schemas.microsoft.com/office/powerpoint/2010/main" val="271730734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a:t>
            </a:r>
            <a:r>
              <a:rPr lang="pt-BR" sz="3200">
                <a:latin typeface="Futura Bk BT" panose="020B0502020204020303" pitchFamily="34" charset="0"/>
              </a:rPr>
              <a:t>– </a:t>
            </a:r>
            <a:r>
              <a:rPr lang="pt-BR" sz="3200" smtClean="0">
                <a:latin typeface="Futura Bk BT" panose="020B0502020204020303" pitchFamily="34" charset="0"/>
              </a:rPr>
              <a:t>Distribuição </a:t>
            </a:r>
            <a:r>
              <a:rPr lang="pt-BR" sz="3200" dirty="0">
                <a:latin typeface="Futura Bk BT" panose="020B0502020204020303" pitchFamily="34" charset="0"/>
              </a:rPr>
              <a:t>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96117" y="1406808"/>
            <a:ext cx="11271076" cy="5047536"/>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1400" dirty="0">
              <a:latin typeface="Futura Bk BT" panose="020B0502020204020303"/>
            </a:endParaRPr>
          </a:p>
          <a:p>
            <a:r>
              <a:rPr lang="pt-BR" sz="2400" b="1" dirty="0">
                <a:latin typeface="Futura Bk BT" panose="020B0502020204020303" pitchFamily="34" charset="0"/>
              </a:rPr>
              <a:t>Casos polêmicos - SEITEC</a:t>
            </a:r>
            <a:r>
              <a:rPr lang="pt-BR" sz="2400" dirty="0">
                <a:latin typeface="Futura Bk BT" panose="020B0502020204020303" pitchFamily="34" charset="0"/>
              </a:rPr>
              <a:t>: </a:t>
            </a:r>
          </a:p>
          <a:p>
            <a:endParaRPr lang="pt-BR" sz="2400" b="1" dirty="0">
              <a:latin typeface="Futura Bk BT" panose="020B0502020204020303" pitchFamily="34" charset="0"/>
            </a:endParaRPr>
          </a:p>
          <a:p>
            <a:r>
              <a:rPr lang="pt-BR" sz="2400" b="1" dirty="0">
                <a:latin typeface="Futura Bk BT" panose="020B0502020204020303" pitchFamily="34" charset="0"/>
              </a:rPr>
              <a:t>“</a:t>
            </a:r>
            <a:r>
              <a:rPr lang="pt-BR" sz="2400" dirty="0">
                <a:latin typeface="Futura Bk BT" panose="020B0502020204020303" pitchFamily="34" charset="0"/>
              </a:rPr>
              <a:t>O repasse de recursos financeiros a entidades privadas para a realização de projetos na área da cultura, do esporte e do turismo não se amoldam ao conceito de distribuição gratuita, previsto no art. 73, § 10, da Lei n. 9504/1997" </a:t>
            </a:r>
          </a:p>
          <a:p>
            <a:r>
              <a:rPr lang="pt-BR" sz="2000" dirty="0">
                <a:latin typeface="Futura Bk BT" panose="020B0502020204020303" pitchFamily="34" charset="0"/>
              </a:rPr>
              <a:t>(TSE. RO nº 17172-31.2010.6.24.0000, de 24.02.2012. Rel. Ministro Marcelo Ribeiro).</a:t>
            </a:r>
          </a:p>
          <a:p>
            <a:endParaRPr lang="pt-BR" sz="2400" dirty="0">
              <a:latin typeface="Futura Bk BT" panose="020B0502020204020303" pitchFamily="34" charset="0"/>
            </a:endParaRPr>
          </a:p>
          <a:p>
            <a:r>
              <a:rPr lang="pt-BR" sz="2400" dirty="0">
                <a:latin typeface="Futura Bk BT" panose="020B0502020204020303" pitchFamily="34" charset="0"/>
              </a:rPr>
              <a:t>Detalhe: recursos públicos repassados às entidades privadas no ano das eleições de 2010 eram oriundos de fundos que já haviam sido criados por lei estadual no ano de 2005, os quais se destinavam "ao fomento da cultura, do esporte e do turismo, com objetivos bem delineados”</a:t>
            </a:r>
            <a:endParaRPr lang="pt-BR" sz="1400" dirty="0">
              <a:latin typeface="Futura Bk BT" panose="020B0502020204020303"/>
            </a:endParaRPr>
          </a:p>
        </p:txBody>
      </p:sp>
    </p:spTree>
    <p:extLst>
      <p:ext uri="{BB962C8B-B14F-4D97-AF65-F5344CB8AC3E}">
        <p14:creationId xmlns:p14="http://schemas.microsoft.com/office/powerpoint/2010/main" val="26677186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420659"/>
            <a:ext cx="11271076" cy="5170646"/>
          </a:xfrm>
          <a:prstGeom prst="rect">
            <a:avLst/>
          </a:prstGeom>
          <a:noFill/>
        </p:spPr>
        <p:txBody>
          <a:bodyPr wrap="square" rtlCol="0">
            <a:spAutoFit/>
          </a:bodyPr>
          <a:lstStyle/>
          <a:p>
            <a:r>
              <a:rPr lang="pt-BR" sz="2400" b="1" dirty="0">
                <a:latin typeface="Futura Bk BT" panose="020B0502020204020303" pitchFamily="34" charset="0"/>
              </a:rPr>
              <a:t>PROGRAMAS SOCIAIS</a:t>
            </a:r>
            <a:endParaRPr lang="pt-BR" sz="2400" dirty="0">
              <a:latin typeface="Futura Bk BT" panose="020B0502020204020303"/>
            </a:endParaRPr>
          </a:p>
          <a:p>
            <a:endParaRPr lang="pt-BR" sz="1400" dirty="0">
              <a:latin typeface="Futura Bk BT" panose="020B0502020204020303"/>
            </a:endParaRPr>
          </a:p>
          <a:p>
            <a:r>
              <a:rPr lang="pt-BR" sz="2400" b="1" dirty="0">
                <a:latin typeface="Futura Bk BT" panose="020B0502020204020303" pitchFamily="34" charset="0"/>
              </a:rPr>
              <a:t>Casos polêmicos - Gaspar: </a:t>
            </a:r>
          </a:p>
          <a:p>
            <a:r>
              <a:rPr lang="pt-BR" sz="2400" dirty="0">
                <a:latin typeface="Futura Bk BT" panose="020B0502020204020303" pitchFamily="34" charset="0"/>
              </a:rPr>
              <a:t>O repasse de subvenção pelo município a entidades privadas para custear sua manutenção, bem como propiciar a realização de eventos culturais e esportivos, configura distribuição de valores do erário vedada pelo parágrafo 10 do artigo 73 da Lei n. 9.504/1997, </a:t>
            </a:r>
            <a:r>
              <a:rPr lang="pt-BR" sz="2400" u="sng" dirty="0">
                <a:latin typeface="Futura Bk BT" panose="020B0502020204020303" pitchFamily="34" charset="0"/>
              </a:rPr>
              <a:t>especialmente quando ausente prova de atendimento à programa social previamente instituído por lei, com execução orçamentária iniciada no exercício anterior ao da eleição</a:t>
            </a:r>
            <a:r>
              <a:rPr lang="pt-BR" sz="2400" dirty="0">
                <a:latin typeface="Futura Bk BT" panose="020B0502020204020303" pitchFamily="34" charset="0"/>
              </a:rPr>
              <a:t>.</a:t>
            </a:r>
          </a:p>
          <a:p>
            <a:r>
              <a:rPr lang="pt-BR" sz="2000" dirty="0">
                <a:latin typeface="Futura Bk BT" panose="020B0502020204020303" pitchFamily="34" charset="0"/>
              </a:rPr>
              <a:t>(TRESC. Acórdão n. 28.051, Rel. Juiz Marcelo Ramos Peregrino Ferreira (voto vencido), em 28 de fevereiro de 2013) </a:t>
            </a:r>
          </a:p>
          <a:p>
            <a:r>
              <a:rPr lang="pt-BR" sz="2000" dirty="0">
                <a:latin typeface="Futura Bk BT" panose="020B0502020204020303" pitchFamily="34" charset="0"/>
              </a:rPr>
              <a:t>Observação: Os repasses financeiros realizados </a:t>
            </a:r>
            <a:r>
              <a:rPr lang="pt-BR" sz="2000" u="sng" dirty="0">
                <a:latin typeface="Futura Bk BT" panose="020B0502020204020303" pitchFamily="34" charset="0"/>
              </a:rPr>
              <a:t>não decorreram de programa social instituído pela municipalidade, nem estavam sendo transferidos de forma contínua</a:t>
            </a:r>
            <a:r>
              <a:rPr lang="pt-BR" sz="2000" dirty="0">
                <a:latin typeface="Futura Bk BT" panose="020B0502020204020303" pitchFamily="34" charset="0"/>
              </a:rPr>
              <a:t>, ao longo do tempo, consoante cronograma de pagamentos iniciado antes de 2012. </a:t>
            </a:r>
            <a:endParaRPr lang="pt-BR" sz="1400" dirty="0">
              <a:latin typeface="Futura Bk BT" panose="020B0502020204020303" pitchFamily="34" charset="0"/>
            </a:endParaRPr>
          </a:p>
        </p:txBody>
      </p:sp>
    </p:spTree>
    <p:extLst>
      <p:ext uri="{BB962C8B-B14F-4D97-AF65-F5344CB8AC3E}">
        <p14:creationId xmlns:p14="http://schemas.microsoft.com/office/powerpoint/2010/main" val="835597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57351" y="1576014"/>
            <a:ext cx="11271076" cy="3754874"/>
          </a:xfrm>
          <a:prstGeom prst="rect">
            <a:avLst/>
          </a:prstGeom>
          <a:noFill/>
        </p:spPr>
        <p:txBody>
          <a:bodyPr wrap="square" rtlCol="0">
            <a:spAutoFit/>
          </a:bodyPr>
          <a:lstStyle/>
          <a:p>
            <a:r>
              <a:rPr lang="pt-BR" sz="2400" b="1" dirty="0">
                <a:latin typeface="Futura Bk BT" panose="020B0502020204020303" pitchFamily="34" charset="0"/>
              </a:rPr>
              <a:t>CESSÃO DE BENS</a:t>
            </a:r>
          </a:p>
          <a:p>
            <a:endParaRPr lang="pt-BR" sz="1100" dirty="0">
              <a:latin typeface="Futura Bk BT" panose="020B0502020204020303"/>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não vedadas</a:t>
            </a:r>
            <a:r>
              <a:rPr lang="pt-BR" sz="2400" dirty="0">
                <a:latin typeface="Futura Bk BT" panose="020B0502020204020303" pitchFamily="34" charset="0"/>
              </a:rPr>
              <a:t>: </a:t>
            </a:r>
          </a:p>
          <a:p>
            <a:endParaRPr lang="pt-BR" sz="1100" dirty="0">
              <a:latin typeface="Futura Bk BT" panose="020B0502020204020303"/>
            </a:endParaRPr>
          </a:p>
          <a:p>
            <a:r>
              <a:rPr lang="pt-BR" sz="2400" dirty="0">
                <a:latin typeface="Futura Bk BT" panose="020B0502020204020303"/>
              </a:rPr>
              <a:t>Concessão de direito real de uso Lotes, em continuidade a </a:t>
            </a:r>
            <a:r>
              <a:rPr lang="pt-BR" sz="2400" u="sng" dirty="0">
                <a:latin typeface="Futura Bk BT" panose="020B0502020204020303"/>
              </a:rPr>
              <a:t>programa social estabelecido em lei</a:t>
            </a:r>
            <a:r>
              <a:rPr lang="pt-BR" sz="2400" dirty="0">
                <a:latin typeface="Futura Bk BT" panose="020B0502020204020303"/>
              </a:rPr>
              <a:t> e em </a:t>
            </a:r>
            <a:r>
              <a:rPr lang="pt-BR" sz="2400" u="sng" dirty="0">
                <a:latin typeface="Futura Bk BT" panose="020B0502020204020303"/>
              </a:rPr>
              <a:t>execução orçamentária no ano anterior </a:t>
            </a:r>
            <a:r>
              <a:rPr lang="pt-BR" sz="2400" dirty="0">
                <a:latin typeface="Futura Bk BT" panose="020B0502020204020303"/>
              </a:rPr>
              <a:t>ao da eleição. Ausência de provas de desvio de finalidade. </a:t>
            </a:r>
            <a:r>
              <a:rPr lang="pt-BR" sz="2400" u="sng" dirty="0">
                <a:latin typeface="Futura Bk BT" panose="020B0502020204020303"/>
              </a:rPr>
              <a:t>Lei Municipal </a:t>
            </a:r>
            <a:r>
              <a:rPr lang="pt-BR" sz="2400" dirty="0">
                <a:latin typeface="Futura Bk BT" panose="020B0502020204020303"/>
              </a:rPr>
              <a:t>estabelecendo regramento específico a respeito da possibilidade de </a:t>
            </a:r>
            <a:r>
              <a:rPr lang="pt-BR" sz="2400" u="sng" dirty="0">
                <a:latin typeface="Futura Bk BT" panose="020B0502020204020303"/>
              </a:rPr>
              <a:t>concessão de direito real de uso de modo oneroso</a:t>
            </a:r>
            <a:r>
              <a:rPr lang="pt-BR" sz="2400" dirty="0">
                <a:latin typeface="Futura Bk BT" panose="020B0502020204020303"/>
              </a:rPr>
              <a:t>. </a:t>
            </a:r>
            <a:r>
              <a:rPr lang="pt-BR" dirty="0">
                <a:latin typeface="Futura Bk BT" panose="020B0502020204020303"/>
              </a:rPr>
              <a:t>(TSE. Recurso Especial Eleitoral nº 15297, de 20/09/2016. </a:t>
            </a:r>
            <a:r>
              <a:rPr lang="sv-SE" dirty="0">
                <a:latin typeface="Futura Bk BT" panose="020B0502020204020303"/>
              </a:rPr>
              <a:t>Relator Min. Gilmar Mendes. No mesmo sentido Ac. De 5.8.2014 no Respe nº 1429, rel. Min. Laurita Vaz.) </a:t>
            </a:r>
            <a:r>
              <a:rPr lang="sv-SE" b="1" dirty="0">
                <a:latin typeface="Futura Bk BT" panose="020B0502020204020303"/>
              </a:rPr>
              <a:t>(Relação com art. 73, IV)</a:t>
            </a:r>
          </a:p>
          <a:p>
            <a:endParaRPr lang="sv-SE" sz="1200" dirty="0">
              <a:latin typeface="Futura Bk BT" panose="020B0502020204020303"/>
            </a:endParaRPr>
          </a:p>
        </p:txBody>
      </p:sp>
    </p:spTree>
    <p:extLst>
      <p:ext uri="{BB962C8B-B14F-4D97-AF65-F5344CB8AC3E}">
        <p14:creationId xmlns:p14="http://schemas.microsoft.com/office/powerpoint/2010/main" val="38988142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24807" y="1597981"/>
            <a:ext cx="11271076" cy="3323987"/>
          </a:xfrm>
          <a:prstGeom prst="rect">
            <a:avLst/>
          </a:prstGeom>
          <a:noFill/>
        </p:spPr>
        <p:txBody>
          <a:bodyPr wrap="square" rtlCol="0">
            <a:spAutoFit/>
          </a:bodyPr>
          <a:lstStyle/>
          <a:p>
            <a:r>
              <a:rPr lang="pt-BR" sz="2400" b="1" dirty="0">
                <a:latin typeface="Futura Bk BT" panose="020B0502020204020303" pitchFamily="34" charset="0"/>
              </a:rPr>
              <a:t>CESSÃO DE BENS</a:t>
            </a:r>
          </a:p>
          <a:p>
            <a:endParaRPr lang="pt-BR" sz="1100" dirty="0">
              <a:latin typeface="Futura Bk BT" panose="020B0502020204020303"/>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não vedadas</a:t>
            </a:r>
            <a:r>
              <a:rPr lang="pt-BR" sz="2400" dirty="0">
                <a:latin typeface="Futura Bk BT" panose="020B0502020204020303" pitchFamily="34" charset="0"/>
              </a:rPr>
              <a:t>: </a:t>
            </a:r>
          </a:p>
          <a:p>
            <a:endParaRPr lang="pt-BR" sz="1100" dirty="0">
              <a:latin typeface="Futura Bk BT" panose="020B0502020204020303"/>
            </a:endParaRPr>
          </a:p>
          <a:p>
            <a:endParaRPr lang="sv-SE" sz="1200" dirty="0">
              <a:latin typeface="Futura Bk BT" panose="020B0502020204020303"/>
            </a:endParaRPr>
          </a:p>
          <a:p>
            <a:r>
              <a:rPr lang="pt-BR" sz="2400" dirty="0">
                <a:latin typeface="Futura Bk BT" panose="020B0502020204020303" pitchFamily="34" charset="0"/>
              </a:rPr>
              <a:t>Cessão de uso de área pública à associação de servidores da Prefeitura no período eleitoral. Aprovação pela Câmara de Lei autorizativa. Projeto encaminhado pelo Prefeito em período eleitoral. </a:t>
            </a:r>
            <a:r>
              <a:rPr lang="pt-BR" sz="2400" u="sng" dirty="0">
                <a:latin typeface="Futura Bk BT" panose="020B0502020204020303" pitchFamily="34" charset="0"/>
              </a:rPr>
              <a:t>Lei apenas autoriza a cessão, sem a comprovação da mesma. Conduta vedada não caracterizada</a:t>
            </a:r>
            <a:r>
              <a:rPr lang="pt-BR" sz="3200" dirty="0">
                <a:latin typeface="Futura Bk BT" panose="020B0502020204020303" pitchFamily="34" charset="0"/>
              </a:rPr>
              <a:t>. </a:t>
            </a:r>
            <a:r>
              <a:rPr lang="pt-BR" sz="2000" dirty="0">
                <a:latin typeface="Futura Bk BT" panose="020B0502020204020303" pitchFamily="34" charset="0"/>
              </a:rPr>
              <a:t>(TRESC. Acórdão n. 32.786, de 09.10.2017, Juíza Luísa </a:t>
            </a:r>
            <a:r>
              <a:rPr lang="pt-BR" sz="2000" dirty="0" err="1">
                <a:latin typeface="Futura Bk BT" panose="020B0502020204020303" pitchFamily="34" charset="0"/>
              </a:rPr>
              <a:t>Hickel</a:t>
            </a:r>
            <a:r>
              <a:rPr lang="pt-BR" sz="2000" dirty="0">
                <a:latin typeface="Futura Bk BT" panose="020B0502020204020303" pitchFamily="34" charset="0"/>
              </a:rPr>
              <a:t> Gamba).</a:t>
            </a:r>
          </a:p>
        </p:txBody>
      </p:sp>
    </p:spTree>
    <p:extLst>
      <p:ext uri="{BB962C8B-B14F-4D97-AF65-F5344CB8AC3E}">
        <p14:creationId xmlns:p14="http://schemas.microsoft.com/office/powerpoint/2010/main" val="21643745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57351" y="1593420"/>
            <a:ext cx="11271076" cy="2569934"/>
          </a:xfrm>
          <a:prstGeom prst="rect">
            <a:avLst/>
          </a:prstGeom>
          <a:noFill/>
        </p:spPr>
        <p:txBody>
          <a:bodyPr wrap="square" rtlCol="0">
            <a:spAutoFit/>
          </a:bodyPr>
          <a:lstStyle/>
          <a:p>
            <a:r>
              <a:rPr lang="pt-BR" sz="2400" b="1" dirty="0">
                <a:latin typeface="Futura Bk BT" panose="020B0502020204020303" pitchFamily="34" charset="0"/>
              </a:rPr>
              <a:t>DOAÇÃO DE BENS</a:t>
            </a:r>
          </a:p>
          <a:p>
            <a:endParaRPr lang="pt-BR" sz="1200" dirty="0">
              <a:latin typeface="Futura Bk BT" panose="020B0502020204020303" pitchFamily="34" charset="0"/>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vedadas:</a:t>
            </a:r>
            <a:r>
              <a:rPr lang="pt-BR" sz="2400" dirty="0">
                <a:latin typeface="Futura Bk BT" panose="020B0502020204020303" pitchFamily="34" charset="0"/>
              </a:rPr>
              <a:t> </a:t>
            </a:r>
          </a:p>
          <a:p>
            <a:endParaRPr lang="pt-BR" sz="1100" dirty="0">
              <a:latin typeface="Futura Bk BT" panose="020B0502020204020303" pitchFamily="34" charset="0"/>
            </a:endParaRPr>
          </a:p>
          <a:p>
            <a:r>
              <a:rPr lang="pt-BR" sz="2400" dirty="0">
                <a:latin typeface="Futura Bk BT" panose="020B0502020204020303" pitchFamily="34" charset="0"/>
              </a:rPr>
              <a:t>DOAÇÃO DE BENS - PODER PÚBLICO. A teor do § 10 do artigo 73 da Lei nº 9.504/1997, </a:t>
            </a:r>
            <a:r>
              <a:rPr lang="pt-BR" sz="2400" u="sng" dirty="0">
                <a:latin typeface="Futura Bk BT" panose="020B0502020204020303" pitchFamily="34" charset="0"/>
              </a:rPr>
              <a:t>é proibida a doação de bens em época de eleições</a:t>
            </a:r>
            <a:r>
              <a:rPr lang="pt-BR" sz="2400" dirty="0">
                <a:latin typeface="Futura Bk BT" panose="020B0502020204020303" pitchFamily="34" charset="0"/>
              </a:rPr>
              <a:t>, não cabendo distinção quando envolvidos perecíveis.</a:t>
            </a:r>
          </a:p>
          <a:p>
            <a:r>
              <a:rPr lang="pt-BR" dirty="0">
                <a:latin typeface="Futura Bk BT" panose="020B0502020204020303" pitchFamily="34" charset="0"/>
              </a:rPr>
              <a:t>(TSE. PETIÇÃO N° 1000-80.2010.6.00.0000, de 20.09.2011, Ministro Marco Aurélio).</a:t>
            </a:r>
          </a:p>
        </p:txBody>
      </p:sp>
    </p:spTree>
    <p:extLst>
      <p:ext uri="{BB962C8B-B14F-4D97-AF65-F5344CB8AC3E}">
        <p14:creationId xmlns:p14="http://schemas.microsoft.com/office/powerpoint/2010/main" val="4134570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57351" y="1687316"/>
            <a:ext cx="11271076" cy="4301177"/>
          </a:xfrm>
          <a:prstGeom prst="rect">
            <a:avLst/>
          </a:prstGeom>
          <a:noFill/>
        </p:spPr>
        <p:txBody>
          <a:bodyPr wrap="square" rtlCol="0">
            <a:spAutoFit/>
          </a:bodyPr>
          <a:lstStyle/>
          <a:p>
            <a:r>
              <a:rPr lang="pt-BR" sz="2400" b="1" dirty="0">
                <a:latin typeface="Futura Bk BT" panose="020B0502020204020303" pitchFamily="34" charset="0"/>
              </a:rPr>
              <a:t>DOAÇÃO DE BENS</a:t>
            </a:r>
          </a:p>
          <a:p>
            <a:endParaRPr lang="pt-BR" sz="1200" dirty="0">
              <a:latin typeface="Futura Bk BT" panose="020B0502020204020303" pitchFamily="34" charset="0"/>
            </a:endParaRPr>
          </a:p>
          <a:p>
            <a:r>
              <a:rPr lang="pt-BR" sz="2400" dirty="0">
                <a:latin typeface="Futura Bk BT" panose="020B0502020204020303" pitchFamily="34" charset="0"/>
              </a:rPr>
              <a:t>Exemplos de condutas </a:t>
            </a:r>
            <a:r>
              <a:rPr lang="pt-BR" sz="2400" b="1" dirty="0">
                <a:latin typeface="Futura Bk BT" panose="020B0502020204020303" pitchFamily="34" charset="0"/>
              </a:rPr>
              <a:t>vedadas:</a:t>
            </a:r>
            <a:r>
              <a:rPr lang="pt-BR" sz="2400" dirty="0">
                <a:latin typeface="Futura Bk BT" panose="020B0502020204020303" pitchFamily="34" charset="0"/>
              </a:rPr>
              <a:t> </a:t>
            </a:r>
          </a:p>
          <a:p>
            <a:endParaRPr lang="pt-BR" sz="1100" dirty="0">
              <a:latin typeface="Futura Bk BT" panose="020B0502020204020303" pitchFamily="34" charset="0"/>
            </a:endParaRPr>
          </a:p>
          <a:p>
            <a:r>
              <a:rPr lang="pt-BR" sz="2400" dirty="0">
                <a:latin typeface="Futura Bk BT" panose="020B0502020204020303" pitchFamily="34" charset="0"/>
              </a:rPr>
              <a:t>Alimentos perecíveis apreendidos em razão de infração legal. </a:t>
            </a:r>
            <a:r>
              <a:rPr lang="pt-BR" sz="2400" u="sng" dirty="0">
                <a:latin typeface="Futura Bk BT" panose="020B0502020204020303" pitchFamily="34" charset="0"/>
              </a:rPr>
              <a:t>É possível, em ano de eleição, a realização de doação de pescados ou de produtos perecíveis </a:t>
            </a:r>
            <a:r>
              <a:rPr lang="pt-BR" sz="2400" dirty="0">
                <a:latin typeface="Futura Bk BT" panose="020B0502020204020303" pitchFamily="34" charset="0"/>
              </a:rPr>
              <a:t>quando justificada nas situações de calamidade pública ou estado de emergência ou, ainda, se </a:t>
            </a:r>
            <a:r>
              <a:rPr lang="pt-BR" sz="2400" u="sng" dirty="0">
                <a:latin typeface="Futura Bk BT" panose="020B0502020204020303" pitchFamily="34" charset="0"/>
              </a:rPr>
              <a:t>destinada a programas sociais com autorização específica em lei e com execução orçamentária já no ano anterior ao pleito</a:t>
            </a:r>
            <a:r>
              <a:rPr lang="pt-BR" sz="2400" dirty="0">
                <a:latin typeface="Futura Bk BT" panose="020B0502020204020303" pitchFamily="34" charset="0"/>
              </a:rPr>
              <a:t>. No caso dos programas sociais, deve haver </a:t>
            </a:r>
            <a:r>
              <a:rPr lang="pt-BR" sz="2400" u="sng" dirty="0">
                <a:latin typeface="Futura Bk BT" panose="020B0502020204020303" pitchFamily="34" charset="0"/>
              </a:rPr>
              <a:t>correlação entre o seu objeto e a coleta de alimentos perecíveis </a:t>
            </a:r>
            <a:r>
              <a:rPr lang="pt-BR" sz="2400" dirty="0">
                <a:latin typeface="Futura Bk BT" panose="020B0502020204020303" pitchFamily="34" charset="0"/>
              </a:rPr>
              <a:t>apreendidos em razão de infração legal. </a:t>
            </a:r>
            <a:r>
              <a:rPr lang="pt-BR" dirty="0">
                <a:latin typeface="Futura Bk BT" panose="020B0502020204020303" pitchFamily="34" charset="0"/>
              </a:rPr>
              <a:t>(Ac. de 2.6.2015 no </a:t>
            </a:r>
            <a:r>
              <a:rPr lang="pt-BR" dirty="0" err="1">
                <a:latin typeface="Futura Bk BT" panose="020B0502020204020303" pitchFamily="34" charset="0"/>
              </a:rPr>
              <a:t>Cta</a:t>
            </a:r>
            <a:r>
              <a:rPr lang="pt-BR" dirty="0">
                <a:latin typeface="Futura Bk BT" panose="020B0502020204020303" pitchFamily="34" charset="0"/>
              </a:rPr>
              <a:t> nº 5639, rel. Min. Gilmar Mendes.)</a:t>
            </a:r>
            <a:endParaRPr lang="pt-BR" sz="2400" dirty="0">
              <a:latin typeface="Futura Bk BT" panose="020B0502020204020303" pitchFamily="34" charset="0"/>
            </a:endParaRPr>
          </a:p>
        </p:txBody>
      </p:sp>
    </p:spTree>
    <p:extLst>
      <p:ext uri="{BB962C8B-B14F-4D97-AF65-F5344CB8AC3E}">
        <p14:creationId xmlns:p14="http://schemas.microsoft.com/office/powerpoint/2010/main" val="12307166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430222"/>
            <a:ext cx="11271076" cy="5355312"/>
          </a:xfrm>
          <a:prstGeom prst="rect">
            <a:avLst/>
          </a:prstGeom>
          <a:noFill/>
        </p:spPr>
        <p:txBody>
          <a:bodyPr wrap="square" rtlCol="0">
            <a:spAutoFit/>
          </a:bodyPr>
          <a:lstStyle/>
          <a:p>
            <a:r>
              <a:rPr lang="pt-BR" sz="2400" b="1" dirty="0">
                <a:latin typeface="Futura Bk BT" panose="020B0502020204020303" pitchFamily="34" charset="0"/>
              </a:rPr>
              <a:t>BENEFÍCIOS FISCAIS</a:t>
            </a:r>
          </a:p>
          <a:p>
            <a:endParaRPr lang="pt-BR" sz="1400" dirty="0">
              <a:latin typeface="Futura Bk BT" panose="020B0502020204020303" pitchFamily="34" charset="0"/>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a:t>
            </a:r>
            <a:r>
              <a:rPr lang="pt-BR" sz="2400" dirty="0">
                <a:latin typeface="Futura Bk BT" panose="020B0502020204020303" pitchFamily="34" charset="0"/>
              </a:rPr>
              <a:t>vedadas: </a:t>
            </a:r>
          </a:p>
          <a:p>
            <a:endParaRPr lang="pt-BR" sz="1200" dirty="0">
              <a:latin typeface="Futura Bk BT" panose="020B0502020204020303" pitchFamily="34" charset="0"/>
            </a:endParaRPr>
          </a:p>
          <a:p>
            <a:r>
              <a:rPr lang="pt-BR" sz="2400" dirty="0">
                <a:latin typeface="Futura Bk BT" panose="020B0502020204020303" pitchFamily="34" charset="0"/>
              </a:rPr>
              <a:t>DÍVIDA ATIVA DO MUNICÍPIO - BENEFÍCIOS FISCAIS - ANO DAS ELEIÇÕES. A norma do § 10 do artigo 73 da Lei n° 9.504/1997 </a:t>
            </a:r>
            <a:r>
              <a:rPr lang="pt-BR" sz="2400" u="sng" dirty="0">
                <a:latin typeface="Futura Bk BT" panose="020B0502020204020303" pitchFamily="34" charset="0"/>
              </a:rPr>
              <a:t>é obstáculo a ter-se, no ano das eleições, o implemento de benefício fiscal referente à dívida ativa do Município bem como o encaminhamento à Câmara de Vereadores de projeto de lei, no aludido período</a:t>
            </a:r>
            <a:r>
              <a:rPr lang="pt-BR" sz="2400" dirty="0">
                <a:latin typeface="Futura Bk BT" panose="020B0502020204020303" pitchFamily="34" charset="0"/>
              </a:rPr>
              <a:t>, objetivando a previsão normativa voltada a favorecer inadimplentes.</a:t>
            </a:r>
          </a:p>
          <a:p>
            <a:r>
              <a:rPr lang="pt-BR" sz="2400" dirty="0">
                <a:latin typeface="Futura Bk BT" panose="020B0502020204020303" pitchFamily="34" charset="0"/>
              </a:rPr>
              <a:t>Respondo à consulta consignando </a:t>
            </a:r>
            <a:r>
              <a:rPr lang="pt-BR" sz="2400" u="sng" dirty="0">
                <a:latin typeface="Futura Bk BT" panose="020B0502020204020303" pitchFamily="34" charset="0"/>
              </a:rPr>
              <a:t>não só a impossibilidade de implemento de benefício tributário previsto em lei no ano das eleições como também de encaminhamento de lei com essa finalidade </a:t>
            </a:r>
            <a:r>
              <a:rPr lang="pt-BR" sz="2400" dirty="0">
                <a:latin typeface="Futura Bk BT" panose="020B0502020204020303" pitchFamily="34" charset="0"/>
              </a:rPr>
              <a:t>em tal período.</a:t>
            </a:r>
          </a:p>
          <a:p>
            <a:r>
              <a:rPr lang="pt-BR" sz="2000" dirty="0">
                <a:latin typeface="Futura Bk BT" panose="020B0502020204020303" pitchFamily="34" charset="0"/>
              </a:rPr>
              <a:t>(TSE. CONSULTA N° 1531-69.2010.6.00.00, de 20.09.2011, Ministro Marco Aurélio).</a:t>
            </a:r>
          </a:p>
        </p:txBody>
      </p:sp>
    </p:spTree>
    <p:extLst>
      <p:ext uri="{BB962C8B-B14F-4D97-AF65-F5344CB8AC3E}">
        <p14:creationId xmlns:p14="http://schemas.microsoft.com/office/powerpoint/2010/main" val="32925354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482045"/>
            <a:ext cx="11271076" cy="4462760"/>
          </a:xfrm>
          <a:prstGeom prst="rect">
            <a:avLst/>
          </a:prstGeom>
          <a:noFill/>
        </p:spPr>
        <p:txBody>
          <a:bodyPr wrap="square" rtlCol="0">
            <a:spAutoFit/>
          </a:bodyPr>
          <a:lstStyle/>
          <a:p>
            <a:r>
              <a:rPr lang="pt-BR" sz="2400" b="1" dirty="0">
                <a:latin typeface="Futura Bk BT" panose="020B0502020204020303" pitchFamily="34" charset="0"/>
              </a:rPr>
              <a:t>BENEFÍCIOS FISCAIS</a:t>
            </a:r>
          </a:p>
          <a:p>
            <a:endParaRPr lang="pt-BR" sz="2400" dirty="0">
              <a:latin typeface="Futura Bk BT" panose="020B0502020204020303"/>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a:t>
            </a:r>
            <a:r>
              <a:rPr lang="pt-BR" sz="2400" dirty="0">
                <a:latin typeface="Futura Bk BT" panose="020B0502020204020303" pitchFamily="34" charset="0"/>
              </a:rPr>
              <a:t>vedadas (continuação): </a:t>
            </a:r>
          </a:p>
          <a:p>
            <a:endParaRPr lang="pt-BR" sz="2400" dirty="0">
              <a:latin typeface="Futura Bk BT" panose="020B0502020204020303"/>
            </a:endParaRPr>
          </a:p>
          <a:p>
            <a:r>
              <a:rPr lang="pt-BR" sz="2400" dirty="0">
                <a:latin typeface="Futura Bk BT" panose="020B0502020204020303"/>
              </a:rPr>
              <a:t>CONSULTA. VEDAÇÃO. ART. 73, § 10, DA LEI N° 9.504/1997. LANÇAMENTO DE PROGRAMA DE RECUPERAÇÃO FISCAL (REFIS). MUNICÍPIOS. ANO DE ELEIÇÕES FEDERAIS E ESTADUAIS. A validade ou não de lançamento de Programa de Recuperação Fiscal (Refis) em face do disposto no art. 73, § 10, da Lei n° 9.504/1997 </a:t>
            </a:r>
            <a:r>
              <a:rPr lang="pt-BR" sz="2400" u="sng" dirty="0">
                <a:latin typeface="Futura Bk BT" panose="020B0502020204020303"/>
              </a:rPr>
              <a:t>deve ser apreciada com base no quadro fático-jurídico extraído do caso concreto</a:t>
            </a:r>
            <a:r>
              <a:rPr lang="pt-BR" sz="2400" dirty="0">
                <a:latin typeface="Futura Bk BT" panose="020B0502020204020303"/>
              </a:rPr>
              <a:t>. </a:t>
            </a:r>
          </a:p>
          <a:p>
            <a:r>
              <a:rPr lang="pt-BR" sz="2000" dirty="0">
                <a:latin typeface="Futura Bk BT" panose="020B0502020204020303"/>
              </a:rPr>
              <a:t>(TSE. CONSULTA N° 368-15.2014.6.00.0000, de 03.03.2015, Ministro Gilmar Mendes).</a:t>
            </a:r>
          </a:p>
          <a:p>
            <a:endParaRPr lang="pt-BR" sz="2400" dirty="0">
              <a:latin typeface="Futura Bk BT" panose="020B0502020204020303" pitchFamily="34" charset="0"/>
            </a:endParaRPr>
          </a:p>
        </p:txBody>
      </p:sp>
    </p:spTree>
    <p:extLst>
      <p:ext uri="{BB962C8B-B14F-4D97-AF65-F5344CB8AC3E}">
        <p14:creationId xmlns:p14="http://schemas.microsoft.com/office/powerpoint/2010/main" val="10727694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424807" y="186612"/>
            <a:ext cx="11202334"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Durante os últimos 180 dias do mandato dos prefeitos e presidentes de Câmaras, </a:t>
            </a:r>
            <a:r>
              <a:rPr lang="pt-BR" sz="2400" u="sng" dirty="0">
                <a:solidFill>
                  <a:schemeClr val="tx1"/>
                </a:solidFill>
                <a:latin typeface="Futura Bk BT" panose="020B0502020204020303"/>
              </a:rPr>
              <a:t>os gastos com pessoal dos Poderes Legislativo e Executivo não poderão ser aumentados, sendo considerados nulos de pleno direito os atos produzidos neste período que resultarem em acréscimo.</a:t>
            </a:r>
            <a:r>
              <a:rPr lang="pt-BR" sz="2400" dirty="0">
                <a:solidFill>
                  <a:schemeClr val="tx1"/>
                </a:solidFill>
                <a:latin typeface="Futura Bk BT" panose="020B0502020204020303"/>
              </a:rPr>
              <a:t> (Lei Complementar nº 101/2000, art. 21, Parágrafo Único)</a:t>
            </a:r>
          </a:p>
          <a:p>
            <a:pPr algn="just"/>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É importante destacar que </a:t>
            </a:r>
            <a:r>
              <a:rPr lang="pt-BR" sz="2400" u="sng" dirty="0">
                <a:solidFill>
                  <a:schemeClr val="tx1"/>
                </a:solidFill>
                <a:latin typeface="Futura Bk BT" panose="020B0502020204020303"/>
              </a:rPr>
              <a:t>a verificação é feita pelo percentual resultante do cálculo da despesa com pessoal dos últimos 12 meses em relação à Receita Corrente Líquida do mesmo período</a:t>
            </a:r>
            <a:r>
              <a:rPr lang="pt-BR" sz="2400" dirty="0">
                <a:solidFill>
                  <a:schemeClr val="tx1"/>
                </a:solidFill>
                <a:latin typeface="Futura Bk BT" panose="020B0502020204020303"/>
              </a:rPr>
              <a:t>.</a:t>
            </a:r>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318038484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11" name="CaixaDeTexto 10">
            <a:extLst>
              <a:ext uri="{FF2B5EF4-FFF2-40B4-BE49-F238E27FC236}">
                <a16:creationId xmlns:a16="http://schemas.microsoft.com/office/drawing/2014/main" id="{10425929-C5F1-47A5-8EE5-5972394E827B}"/>
              </a:ext>
            </a:extLst>
          </p:cNvPr>
          <p:cNvSpPr txBox="1"/>
          <p:nvPr/>
        </p:nvSpPr>
        <p:spPr>
          <a:xfrm>
            <a:off x="496117" y="1348800"/>
            <a:ext cx="11271076" cy="5509200"/>
          </a:xfrm>
          <a:prstGeom prst="rect">
            <a:avLst/>
          </a:prstGeom>
          <a:noFill/>
        </p:spPr>
        <p:txBody>
          <a:bodyPr wrap="square" rtlCol="0">
            <a:spAutoFit/>
          </a:bodyPr>
          <a:lstStyle/>
          <a:p>
            <a:r>
              <a:rPr lang="pt-BR" sz="2400" b="1" dirty="0">
                <a:latin typeface="Futura Bk BT" panose="020B0502020204020303" pitchFamily="34" charset="0"/>
              </a:rPr>
              <a:t>BENEFÍCIOS FISCAIS</a:t>
            </a:r>
          </a:p>
          <a:p>
            <a:endParaRPr lang="pt-BR" sz="1200" dirty="0">
              <a:latin typeface="Futura Bk BT" panose="020B0502020204020303"/>
            </a:endParaRPr>
          </a:p>
          <a:p>
            <a:r>
              <a:rPr lang="pt-BR" sz="2400" dirty="0">
                <a:latin typeface="Futura Bk BT" panose="020B0502020204020303" pitchFamily="34" charset="0"/>
              </a:rPr>
              <a:t>Exemplos de </a:t>
            </a:r>
            <a:r>
              <a:rPr lang="pt-BR" sz="2400" b="1" dirty="0">
                <a:latin typeface="Futura Bk BT" panose="020B0502020204020303" pitchFamily="34" charset="0"/>
              </a:rPr>
              <a:t>condutas </a:t>
            </a:r>
            <a:r>
              <a:rPr lang="pt-BR" sz="2400" dirty="0">
                <a:latin typeface="Futura Bk BT" panose="020B0502020204020303" pitchFamily="34" charset="0"/>
              </a:rPr>
              <a:t>vedadas (continuação): </a:t>
            </a:r>
          </a:p>
          <a:p>
            <a:endParaRPr lang="pt-BR" sz="1200" dirty="0">
              <a:latin typeface="Futura Bk BT" panose="020B0502020204020303"/>
            </a:endParaRPr>
          </a:p>
          <a:p>
            <a:r>
              <a:rPr lang="pt-BR" sz="2400" dirty="0">
                <a:latin typeface="Futura Bk BT" panose="020B0502020204020303"/>
              </a:rPr>
              <a:t>Sorteio de prêmios em ano eleitoral (2008), para incentivar pagamento de IPTU. </a:t>
            </a:r>
            <a:r>
              <a:rPr lang="pt-BR" sz="2400" u="sng" dirty="0">
                <a:latin typeface="Futura Bk BT" panose="020B0502020204020303"/>
              </a:rPr>
              <a:t>Reconhecimento da conduta vedada </a:t>
            </a:r>
            <a:r>
              <a:rPr lang="pt-BR" sz="2400" dirty="0">
                <a:latin typeface="Futura Bk BT" panose="020B0502020204020303"/>
              </a:rPr>
              <a:t>pelo Tribunal de origem. </a:t>
            </a:r>
          </a:p>
          <a:p>
            <a:r>
              <a:rPr lang="pt-BR" sz="2000" dirty="0">
                <a:latin typeface="Futura Bk BT" panose="020B0502020204020303"/>
              </a:rPr>
              <a:t>(TSE – Agravo regimental no Recurso Especial Eleitoral N° 255762-55.2008.6.26.0082. Relator originário: Ministra Arnaldo </a:t>
            </a:r>
            <a:r>
              <a:rPr lang="pt-BR" sz="2000" dirty="0" err="1">
                <a:latin typeface="Futura Bk BT" panose="020B0502020204020303"/>
              </a:rPr>
              <a:t>Versiani</a:t>
            </a:r>
            <a:r>
              <a:rPr lang="pt-BR" sz="2000" dirty="0">
                <a:latin typeface="Futura Bk BT" panose="020B0502020204020303"/>
              </a:rPr>
              <a:t>. Redatora para o acórdão: Ministra </a:t>
            </a:r>
            <a:r>
              <a:rPr lang="pt-BR" sz="2000" dirty="0" err="1">
                <a:latin typeface="Futura Bk BT" panose="020B0502020204020303"/>
              </a:rPr>
              <a:t>Cármen</a:t>
            </a:r>
            <a:r>
              <a:rPr lang="pt-BR" sz="2000" dirty="0">
                <a:latin typeface="Futura Bk BT" panose="020B0502020204020303"/>
              </a:rPr>
              <a:t> Lúcia)</a:t>
            </a:r>
          </a:p>
          <a:p>
            <a:endParaRPr lang="pt-BR" sz="2000" dirty="0">
              <a:latin typeface="Futura Bk BT" panose="020B0502020204020303" pitchFamily="34" charset="0"/>
            </a:endParaRPr>
          </a:p>
          <a:p>
            <a:r>
              <a:rPr lang="pt-BR" sz="2400" dirty="0">
                <a:latin typeface="Futura Bk BT" panose="020B0502020204020303"/>
              </a:rPr>
              <a:t>Ficou configurada a prática da conduta vedada a </a:t>
            </a:r>
            <a:r>
              <a:rPr lang="pt-BR" sz="2400" u="sng" dirty="0">
                <a:latin typeface="Futura Bk BT" panose="020B0502020204020303"/>
              </a:rPr>
              <a:t>sanção da Lei Municipal de iniciativa do então prefeito</a:t>
            </a:r>
            <a:r>
              <a:rPr lang="pt-BR" sz="2400" dirty="0">
                <a:latin typeface="Futura Bk BT" panose="020B0502020204020303"/>
              </a:rPr>
              <a:t>, em ano eleitoral, concedendo a isenção de ITBI a 272 famílias, </a:t>
            </a:r>
            <a:r>
              <a:rPr lang="pt-BR" sz="2400" u="sng" dirty="0">
                <a:latin typeface="Futura Bk BT" panose="020B0502020204020303"/>
              </a:rPr>
              <a:t>sem estimativa orçamentária específica</a:t>
            </a:r>
            <a:r>
              <a:rPr lang="pt-BR" sz="2400" dirty="0">
                <a:latin typeface="Futura Bk BT" panose="020B0502020204020303"/>
              </a:rPr>
              <a:t>, foi suficiente, por si só, para gerar benefício aos moradores, </a:t>
            </a:r>
            <a:r>
              <a:rPr lang="pt-BR" sz="2400" u="sng" dirty="0">
                <a:latin typeface="Futura Bk BT" panose="020B0502020204020303"/>
              </a:rPr>
              <a:t>independentemente do registro das escrituras na matrícula dos imóveis</a:t>
            </a:r>
            <a:r>
              <a:rPr lang="pt-BR" sz="2400" dirty="0">
                <a:latin typeface="Futura Bk BT" panose="020B0502020204020303"/>
              </a:rPr>
              <a:t>.</a:t>
            </a:r>
          </a:p>
          <a:p>
            <a:r>
              <a:rPr lang="pt-BR" sz="2000" dirty="0">
                <a:latin typeface="Futura Bk BT" panose="020B0502020204020303"/>
              </a:rPr>
              <a:t>(TSE. RESPE - Recurso Especial Eleitoral nº 82203. Acórdão de 09/08/2018. </a:t>
            </a:r>
            <a:r>
              <a:rPr lang="sv-SE" sz="2000" dirty="0">
                <a:latin typeface="Futura Bk BT" panose="020B0502020204020303"/>
              </a:rPr>
              <a:t>Relator. Min. Herman Benjamin. </a:t>
            </a:r>
            <a:r>
              <a:rPr lang="pt-BR" sz="2000" dirty="0">
                <a:latin typeface="Futura Bk BT" panose="020B0502020204020303"/>
              </a:rPr>
              <a:t>Relator designado Min. </a:t>
            </a:r>
            <a:r>
              <a:rPr lang="pt-BR" sz="2000" dirty="0" err="1">
                <a:latin typeface="Futura Bk BT" panose="020B0502020204020303"/>
              </a:rPr>
              <a:t>Admar</a:t>
            </a:r>
            <a:r>
              <a:rPr lang="pt-BR" sz="2000" dirty="0">
                <a:latin typeface="Futura Bk BT" panose="020B0502020204020303"/>
              </a:rPr>
              <a:t> Gonzaga)</a:t>
            </a:r>
            <a:endParaRPr lang="pt-BR" sz="2400" dirty="0">
              <a:latin typeface="Futura Bk BT" panose="020B0502020204020303" pitchFamily="34" charset="0"/>
            </a:endParaRPr>
          </a:p>
        </p:txBody>
      </p:sp>
    </p:spTree>
    <p:extLst>
      <p:ext uri="{BB962C8B-B14F-4D97-AF65-F5344CB8AC3E}">
        <p14:creationId xmlns:p14="http://schemas.microsoft.com/office/powerpoint/2010/main" val="11033126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10 – Distribuição gratuita de bens, valores e benefícios</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549786"/>
            <a:ext cx="11271076" cy="2893100"/>
          </a:xfrm>
          <a:prstGeom prst="rect">
            <a:avLst/>
          </a:prstGeom>
          <a:noFill/>
        </p:spPr>
        <p:txBody>
          <a:bodyPr wrap="square" rtlCol="0">
            <a:spAutoFit/>
          </a:bodyPr>
          <a:lstStyle/>
          <a:p>
            <a:r>
              <a:rPr lang="pt-BR" sz="2400" b="1" dirty="0">
                <a:latin typeface="Futura Bk BT" panose="020B0502020204020303" pitchFamily="34" charset="0"/>
              </a:rPr>
              <a:t>BENEFÍCIOS FISCAIS</a:t>
            </a:r>
          </a:p>
          <a:p>
            <a:endParaRPr lang="pt-BR" sz="1400" dirty="0">
              <a:latin typeface="Futura Bk BT" panose="020B0502020204020303"/>
            </a:endParaRPr>
          </a:p>
          <a:p>
            <a:r>
              <a:rPr lang="pt-BR" sz="2400" dirty="0">
                <a:latin typeface="Futura Bk BT" panose="020B0502020204020303" pitchFamily="34" charset="0"/>
              </a:rPr>
              <a:t>Exemplos de condutas</a:t>
            </a:r>
            <a:r>
              <a:rPr lang="pt-BR" sz="2400" b="1" dirty="0">
                <a:latin typeface="Futura Bk BT" panose="020B0502020204020303" pitchFamily="34" charset="0"/>
              </a:rPr>
              <a:t> não vedadas</a:t>
            </a:r>
            <a:r>
              <a:rPr lang="pt-BR" sz="2400" dirty="0">
                <a:latin typeface="Futura Bk BT" panose="020B0502020204020303" pitchFamily="34" charset="0"/>
              </a:rPr>
              <a:t>: </a:t>
            </a:r>
          </a:p>
          <a:p>
            <a:endParaRPr lang="pt-BR" sz="1400" dirty="0">
              <a:latin typeface="Futura Bk BT" panose="020B0502020204020303"/>
            </a:endParaRPr>
          </a:p>
          <a:p>
            <a:r>
              <a:rPr lang="pt-BR" sz="2400" dirty="0">
                <a:latin typeface="Futura Bk BT" panose="020B0502020204020303" pitchFamily="34" charset="0"/>
              </a:rPr>
              <a:t>Não há prática de conduta meramente eleitoreira quando a mesma regra para cobrança de dívida tributária </a:t>
            </a:r>
            <a:r>
              <a:rPr lang="pt-BR" sz="2400" u="sng" dirty="0">
                <a:latin typeface="Futura Bk BT" panose="020B0502020204020303" pitchFamily="34" charset="0"/>
              </a:rPr>
              <a:t>restou instituída nos exercícios anteriores</a:t>
            </a:r>
            <a:r>
              <a:rPr lang="pt-BR" sz="2400" dirty="0">
                <a:latin typeface="Futura Bk BT" panose="020B0502020204020303" pitchFamily="34" charset="0"/>
              </a:rPr>
              <a:t>.</a:t>
            </a:r>
          </a:p>
          <a:p>
            <a:r>
              <a:rPr lang="pt-BR" sz="2000" dirty="0">
                <a:latin typeface="Futura Bk BT" panose="020B0502020204020303" pitchFamily="34" charset="0"/>
              </a:rPr>
              <a:t>(TRESC. Acórdão n. 23.327, Rei. Juiz </a:t>
            </a:r>
            <a:r>
              <a:rPr lang="pt-BR" sz="2000" dirty="0" err="1">
                <a:latin typeface="Futura Bk BT" panose="020B0502020204020303" pitchFamily="34" charset="0"/>
              </a:rPr>
              <a:t>Odson</a:t>
            </a:r>
            <a:r>
              <a:rPr lang="pt-BR" sz="2000" dirty="0">
                <a:latin typeface="Futura Bk BT" panose="020B0502020204020303" pitchFamily="34" charset="0"/>
              </a:rPr>
              <a:t> Cardoso, em 3 de dezembro de 2.008) </a:t>
            </a:r>
          </a:p>
          <a:p>
            <a:endParaRPr lang="pt-BR" sz="1400" dirty="0">
              <a:latin typeface="Futura Bk BT" panose="020B0502020204020303" pitchFamily="34" charset="0"/>
            </a:endParaRPr>
          </a:p>
        </p:txBody>
      </p:sp>
    </p:spTree>
    <p:extLst>
      <p:ext uri="{BB962C8B-B14F-4D97-AF65-F5344CB8AC3E}">
        <p14:creationId xmlns:p14="http://schemas.microsoft.com/office/powerpoint/2010/main" val="16203021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11– Repasse à Entidade nominalmente Vinculada à Candidato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96117" y="1406808"/>
            <a:ext cx="11271076" cy="5078313"/>
          </a:xfrm>
          <a:prstGeom prst="rect">
            <a:avLst/>
          </a:prstGeom>
          <a:noFill/>
        </p:spPr>
        <p:txBody>
          <a:bodyPr wrap="square" rtlCol="0">
            <a:spAutoFit/>
          </a:bodyPr>
          <a:lstStyle/>
          <a:p>
            <a:r>
              <a:rPr lang="pt-BR" sz="2400" dirty="0">
                <a:latin typeface="Futura Bk BT" panose="020B0502020204020303" pitchFamily="34" charset="0"/>
              </a:rPr>
              <a:t>- Nos anos eleitorais, os programas sociais de que trata o § 10 não poderão ser executados por entidade nominalmente vinculada a candidato ou por esse mantida.</a:t>
            </a:r>
          </a:p>
          <a:p>
            <a:endParaRPr lang="pt-BR" sz="2400" dirty="0">
              <a:latin typeface="Futura Bk BT" panose="020B0502020204020303" pitchFamily="34" charset="0"/>
            </a:endParaRPr>
          </a:p>
          <a:p>
            <a:r>
              <a:rPr lang="pt-BR" sz="2400" dirty="0">
                <a:latin typeface="Futura Bk BT" panose="020B0502020204020303" pitchFamily="34" charset="0"/>
              </a:rPr>
              <a:t>Exemplos de condutas</a:t>
            </a:r>
            <a:r>
              <a:rPr lang="pt-BR" sz="2400" b="1" dirty="0">
                <a:latin typeface="Futura Bk BT" panose="020B0502020204020303" pitchFamily="34" charset="0"/>
              </a:rPr>
              <a:t> vedadas</a:t>
            </a:r>
            <a:r>
              <a:rPr lang="pt-BR" sz="2400" dirty="0">
                <a:latin typeface="Futura Bk BT" panose="020B0502020204020303" pitchFamily="34" charset="0"/>
              </a:rPr>
              <a:t>: </a:t>
            </a:r>
          </a:p>
          <a:p>
            <a:endParaRPr lang="pt-BR" sz="2400" dirty="0">
              <a:latin typeface="Futura Bk BT" panose="020B0502020204020303" pitchFamily="34" charset="0"/>
            </a:endParaRPr>
          </a:p>
          <a:p>
            <a:r>
              <a:rPr lang="pt-BR" sz="2400" dirty="0">
                <a:latin typeface="Futura Bk BT" panose="020B0502020204020303" pitchFamily="34" charset="0"/>
              </a:rPr>
              <a:t>Candidato que foi </a:t>
            </a:r>
            <a:r>
              <a:rPr lang="pt-BR" sz="2400" u="sng" dirty="0">
                <a:latin typeface="Futura Bk BT" panose="020B0502020204020303" pitchFamily="34" charset="0"/>
              </a:rPr>
              <a:t>fundador de uma associação</a:t>
            </a:r>
            <a:r>
              <a:rPr lang="pt-BR" sz="2400" dirty="0">
                <a:latin typeface="Futura Bk BT" panose="020B0502020204020303" pitchFamily="34" charset="0"/>
              </a:rPr>
              <a:t>, presidindo-a por cerca de 15 (quinze) meses, tornando-se, posteriormente, </a:t>
            </a:r>
            <a:r>
              <a:rPr lang="pt-BR" sz="2400" u="sng" dirty="0">
                <a:latin typeface="Futura Bk BT" panose="020B0502020204020303" pitchFamily="34" charset="0"/>
              </a:rPr>
              <a:t>presidente de honra vitalício</a:t>
            </a:r>
            <a:r>
              <a:rPr lang="pt-BR" sz="2400" dirty="0">
                <a:latin typeface="Futura Bk BT" panose="020B0502020204020303" pitchFamily="34" charset="0"/>
              </a:rPr>
              <a:t>, contribuindo  financeiramente para a manutenção da instituição. Atuação ativa na captação de recursos para a entidade e em eventos sociais por ela realizados. </a:t>
            </a:r>
          </a:p>
          <a:p>
            <a:r>
              <a:rPr lang="pt-BR" sz="2000" dirty="0">
                <a:latin typeface="Futura Bk BT" panose="020B0502020204020303" pitchFamily="34" charset="0"/>
              </a:rPr>
              <a:t>(TSE - RE Nº 397-92.2012.6.24.0024, de 04.08.2015. Relator Ministro Henrique Neves da Silva)</a:t>
            </a:r>
          </a:p>
          <a:p>
            <a:r>
              <a:rPr lang="pt-BR" sz="2000" dirty="0">
                <a:latin typeface="Futura Bk BT" panose="020B0502020204020303" pitchFamily="34" charset="0"/>
              </a:rPr>
              <a:t>No mesmo sentido (TSE - RO nº 244002, de 10/03/2016. Relator Min. Henrique Neves da Silva)</a:t>
            </a:r>
          </a:p>
        </p:txBody>
      </p:sp>
    </p:spTree>
    <p:extLst>
      <p:ext uri="{BB962C8B-B14F-4D97-AF65-F5344CB8AC3E}">
        <p14:creationId xmlns:p14="http://schemas.microsoft.com/office/powerpoint/2010/main" val="1814638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11– Repasse à Entidade nominalmente Vinculada à Candidato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692034"/>
            <a:ext cx="11271076" cy="3046988"/>
          </a:xfrm>
          <a:prstGeom prst="rect">
            <a:avLst/>
          </a:prstGeom>
          <a:noFill/>
        </p:spPr>
        <p:txBody>
          <a:bodyPr wrap="square" rtlCol="0">
            <a:spAutoFit/>
          </a:bodyPr>
          <a:lstStyle/>
          <a:p>
            <a:r>
              <a:rPr lang="pt-BR" sz="2400" dirty="0">
                <a:latin typeface="Futura Bk BT" panose="020B0502020204020303" pitchFamily="34" charset="0"/>
              </a:rPr>
              <a:t>Exemplos de condutas</a:t>
            </a:r>
            <a:r>
              <a:rPr lang="pt-BR" sz="2400" b="1" dirty="0">
                <a:latin typeface="Futura Bk BT" panose="020B0502020204020303" pitchFamily="34" charset="0"/>
              </a:rPr>
              <a:t> vedadas (continuação)</a:t>
            </a:r>
            <a:r>
              <a:rPr lang="pt-BR" sz="2400" dirty="0">
                <a:latin typeface="Futura Bk BT" panose="020B0502020204020303" pitchFamily="34" charset="0"/>
              </a:rPr>
              <a:t>: </a:t>
            </a:r>
          </a:p>
          <a:p>
            <a:endParaRPr lang="pt-BR" sz="2400" dirty="0">
              <a:latin typeface="Futura Bk BT" panose="020B0502020204020303" pitchFamily="34" charset="0"/>
            </a:endParaRPr>
          </a:p>
          <a:p>
            <a:r>
              <a:rPr lang="pt-BR" sz="2400" dirty="0">
                <a:latin typeface="Futura Bk BT" panose="020B0502020204020303" pitchFamily="34" charset="0"/>
              </a:rPr>
              <a:t>A vedação de que trata o § 11 do art. 73 da Lei n° 9.504/97 </a:t>
            </a:r>
            <a:r>
              <a:rPr lang="pt-BR" sz="2400" u="sng" dirty="0">
                <a:latin typeface="Futura Bk BT" panose="020B0502020204020303" pitchFamily="34" charset="0"/>
              </a:rPr>
              <a:t>tem caráter absoluto</a:t>
            </a:r>
            <a:r>
              <a:rPr lang="pt-BR" sz="2400" dirty="0">
                <a:latin typeface="Futura Bk BT" panose="020B0502020204020303" pitchFamily="34" charset="0"/>
              </a:rPr>
              <a:t> e proíbe, no ano da eleição, a execução por entidade vinculada nominalmente a candidato ou por ele mantida de qualquer programa social da Administração</a:t>
            </a:r>
            <a:r>
              <a:rPr lang="pt-BR" sz="2400" u="sng" dirty="0">
                <a:latin typeface="Futura Bk BT" panose="020B0502020204020303" pitchFamily="34" charset="0"/>
              </a:rPr>
              <a:t>, incluindo os autorizados em lei e já em execução orçamentária no exercício anterior</a:t>
            </a:r>
            <a:r>
              <a:rPr lang="pt-BR" sz="2400" dirty="0">
                <a:latin typeface="Futura Bk BT" panose="020B0502020204020303" pitchFamily="34" charset="0"/>
              </a:rPr>
              <a:t>. </a:t>
            </a:r>
          </a:p>
          <a:p>
            <a:r>
              <a:rPr lang="pt-BR" sz="2000" dirty="0">
                <a:latin typeface="Futura Bk BT" panose="020B0502020204020303" pitchFamily="34" charset="0"/>
              </a:rPr>
              <a:t>(TSE - RE Nº 39306, de 10.05.2016. Relatora Ministra Luciana </a:t>
            </a:r>
            <a:r>
              <a:rPr lang="pt-BR" sz="2000" dirty="0" err="1">
                <a:latin typeface="Futura Bk BT" panose="020B0502020204020303" pitchFamily="34" charset="0"/>
              </a:rPr>
              <a:t>Lóssio</a:t>
            </a:r>
            <a:r>
              <a:rPr lang="pt-BR" sz="2000" dirty="0">
                <a:latin typeface="Futura Bk BT" panose="020B0502020204020303" pitchFamily="34" charset="0"/>
              </a:rPr>
              <a:t>)</a:t>
            </a:r>
          </a:p>
        </p:txBody>
      </p:sp>
    </p:spTree>
    <p:extLst>
      <p:ext uri="{BB962C8B-B14F-4D97-AF65-F5344CB8AC3E}">
        <p14:creationId xmlns:p14="http://schemas.microsoft.com/office/powerpoint/2010/main" val="421022318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 11– Repasse à Entidade nominalmente Vinculada à Candidato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57351" y="1503147"/>
            <a:ext cx="11271076" cy="2923877"/>
          </a:xfrm>
          <a:prstGeom prst="rect">
            <a:avLst/>
          </a:prstGeom>
          <a:noFill/>
        </p:spPr>
        <p:txBody>
          <a:bodyPr wrap="square" rtlCol="0">
            <a:spAutoFit/>
          </a:bodyPr>
          <a:lstStyle/>
          <a:p>
            <a:r>
              <a:rPr lang="pt-BR" sz="2400" dirty="0">
                <a:latin typeface="Futura Bk BT" panose="020B0502020204020303" pitchFamily="34" charset="0"/>
              </a:rPr>
              <a:t>Exemplos de condutas</a:t>
            </a:r>
            <a:r>
              <a:rPr lang="pt-BR" sz="2400" b="1" dirty="0">
                <a:latin typeface="Futura Bk BT" panose="020B0502020204020303" pitchFamily="34" charset="0"/>
              </a:rPr>
              <a:t> não vedadas</a:t>
            </a:r>
            <a:r>
              <a:rPr lang="pt-BR" sz="2400" dirty="0">
                <a:latin typeface="Futura Bk BT" panose="020B0502020204020303" pitchFamily="34" charset="0"/>
              </a:rPr>
              <a:t>: </a:t>
            </a:r>
          </a:p>
          <a:p>
            <a:endParaRPr lang="pt-BR" sz="2400" dirty="0">
              <a:latin typeface="Futura Bk BT" panose="020B0502020204020303"/>
            </a:endParaRPr>
          </a:p>
          <a:p>
            <a:r>
              <a:rPr lang="pt-BR" sz="2400" dirty="0">
                <a:latin typeface="Futura Bk BT" panose="020B0502020204020303"/>
              </a:rPr>
              <a:t>A assinatura de convênio e o repasse de recursos públicos a entidade assistencial </a:t>
            </a:r>
            <a:r>
              <a:rPr lang="pt-BR" sz="2400" u="sng" dirty="0">
                <a:latin typeface="Futura Bk BT" panose="020B0502020204020303"/>
              </a:rPr>
              <a:t>presidida por parente de candidato </a:t>
            </a:r>
            <a:r>
              <a:rPr lang="pt-BR" sz="2400" dirty="0">
                <a:latin typeface="Futura Bk BT" panose="020B0502020204020303"/>
              </a:rPr>
              <a:t>não caracteriza, por si só, infração às normas previstas no art. 73, §§ 10 e 11, da Lei nº 9.504/97.</a:t>
            </a:r>
          </a:p>
          <a:p>
            <a:r>
              <a:rPr lang="pt-BR" sz="2000" dirty="0">
                <a:latin typeface="Futura Bk BT" panose="020B0502020204020303"/>
              </a:rPr>
              <a:t>(TSE - RO - Agravo Regimental em Recurso Ordinário nº 505393, Acórdão de 09/05/2013. Relator Min. Dias Toffoli)</a:t>
            </a:r>
          </a:p>
          <a:p>
            <a:pPr marL="342900" indent="-342900">
              <a:buFontTx/>
              <a:buChar char="-"/>
            </a:pPr>
            <a:endParaRPr lang="pt-BR" sz="2400" dirty="0">
              <a:latin typeface="Futura Bk BT" panose="020B0502020204020303" pitchFamily="34" charset="0"/>
            </a:endParaRPr>
          </a:p>
        </p:txBody>
      </p:sp>
    </p:spTree>
    <p:extLst>
      <p:ext uri="{BB962C8B-B14F-4D97-AF65-F5344CB8AC3E}">
        <p14:creationId xmlns:p14="http://schemas.microsoft.com/office/powerpoint/2010/main" val="39246644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23845" y="1237733"/>
            <a:ext cx="11271076" cy="2431435"/>
          </a:xfrm>
          <a:prstGeom prst="rect">
            <a:avLst/>
          </a:prstGeom>
          <a:noFill/>
        </p:spPr>
        <p:txBody>
          <a:bodyPr wrap="square" rtlCol="0">
            <a:spAutoFit/>
          </a:bodyPr>
          <a:lstStyle/>
          <a:p>
            <a:pPr algn="ctr"/>
            <a:r>
              <a:rPr lang="pt-BR" sz="4400" dirty="0">
                <a:latin typeface="Futura Bk BT" panose="020B0502020204020303" pitchFamily="34" charset="0"/>
              </a:rPr>
              <a:t>Conduta vedada no primeiro semestre do ano eleitoral. </a:t>
            </a:r>
            <a:endParaRPr lang="pt-BR" sz="3200" dirty="0">
              <a:latin typeface="Futura Bk BT" panose="020B0502020204020303" pitchFamily="34" charset="0"/>
            </a:endParaRPr>
          </a:p>
          <a:p>
            <a:pPr algn="ctr"/>
            <a:endParaRPr lang="pt-BR" sz="3200" dirty="0">
              <a:latin typeface="Futura Bk BT" panose="020B0502020204020303" pitchFamily="34" charset="0"/>
            </a:endParaRPr>
          </a:p>
          <a:p>
            <a:endParaRPr lang="pt-BR" sz="3200" dirty="0">
              <a:latin typeface="Futura Bk BT" panose="020B0502020204020303" pitchFamily="34" charset="0"/>
            </a:endParaRPr>
          </a:p>
        </p:txBody>
      </p:sp>
    </p:spTree>
    <p:extLst>
      <p:ext uri="{BB962C8B-B14F-4D97-AF65-F5344CB8AC3E}">
        <p14:creationId xmlns:p14="http://schemas.microsoft.com/office/powerpoint/2010/main" val="15055591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44667"/>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Inciso VII – Despesas com publicidade acima da média.</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551475"/>
            <a:ext cx="11271076" cy="3724096"/>
          </a:xfrm>
          <a:prstGeom prst="rect">
            <a:avLst/>
          </a:prstGeom>
          <a:noFill/>
        </p:spPr>
        <p:txBody>
          <a:bodyPr wrap="square" rtlCol="0">
            <a:spAutoFit/>
          </a:bodyPr>
          <a:lstStyle/>
          <a:p>
            <a:r>
              <a:rPr lang="pt-BR" sz="2400" dirty="0">
                <a:latin typeface="Futura Bk BT" panose="020B0502020204020303" pitchFamily="34" charset="0"/>
              </a:rPr>
              <a:t>- Realizar, no primeiro semestre do ano de eleição, despesas com publicidade dos órgãos públicos municipais, ou das respectivas entidades da administração indireta, que excedam a média dos gastos no primeiro semestre dos três últimos anos que antecedem o pleito. </a:t>
            </a:r>
          </a:p>
          <a:p>
            <a:endParaRPr lang="pt-BR" sz="2400" dirty="0">
              <a:latin typeface="Futura Bk BT" panose="020B0502020204020303" pitchFamily="34" charset="0"/>
            </a:endParaRPr>
          </a:p>
          <a:p>
            <a:r>
              <a:rPr lang="pt-BR" sz="2400" dirty="0">
                <a:latin typeface="Futura Bk BT" panose="020B0502020204020303" pitchFamily="34" charset="0"/>
              </a:rPr>
              <a:t>Critérios de apuração:</a:t>
            </a:r>
          </a:p>
          <a:p>
            <a:endParaRPr lang="pt-BR" sz="2400" dirty="0">
              <a:latin typeface="Futura Bk BT" panose="020B0502020204020303" pitchFamily="34" charset="0"/>
            </a:endParaRPr>
          </a:p>
          <a:p>
            <a:r>
              <a:rPr lang="pt-BR" sz="2400" dirty="0">
                <a:latin typeface="Futura Bk BT" panose="020B0502020204020303" pitchFamily="34" charset="0"/>
              </a:rPr>
              <a:t>A valor limite deve ser apurado pela média semestral dos gastos </a:t>
            </a:r>
            <a:r>
              <a:rPr lang="pt-BR" sz="2400" u="sng" dirty="0">
                <a:latin typeface="Futura Bk BT" panose="020B0502020204020303" pitchFamily="34" charset="0"/>
              </a:rPr>
              <a:t>liquidados</a:t>
            </a:r>
            <a:r>
              <a:rPr lang="pt-BR" sz="2400" dirty="0">
                <a:latin typeface="Futura Bk BT" panose="020B0502020204020303" pitchFamily="34" charset="0"/>
              </a:rPr>
              <a:t> no primeiro semestre dos </a:t>
            </a:r>
            <a:r>
              <a:rPr lang="pt-BR" sz="2400" dirty="0" smtClean="0">
                <a:latin typeface="Futura Bk BT" panose="020B0502020204020303" pitchFamily="34" charset="0"/>
              </a:rPr>
              <a:t>três </a:t>
            </a:r>
            <a:r>
              <a:rPr lang="pt-BR" sz="2400" dirty="0">
                <a:latin typeface="Futura Bk BT" panose="020B0502020204020303" pitchFamily="34" charset="0"/>
              </a:rPr>
              <a:t>(03) </a:t>
            </a:r>
            <a:r>
              <a:rPr lang="pt-BR" sz="2400" dirty="0" smtClean="0">
                <a:latin typeface="Futura Bk BT" panose="020B0502020204020303" pitchFamily="34" charset="0"/>
              </a:rPr>
              <a:t>últimos anos </a:t>
            </a:r>
            <a:r>
              <a:rPr lang="pt-BR" sz="2400" dirty="0">
                <a:latin typeface="Futura Bk BT" panose="020B0502020204020303" pitchFamily="34" charset="0"/>
              </a:rPr>
              <a:t>que antecedem o pleito. </a:t>
            </a:r>
          </a:p>
          <a:p>
            <a:r>
              <a:rPr lang="pt-BR" sz="2000" dirty="0">
                <a:latin typeface="Futura Bk BT" panose="020B0502020204020303" pitchFamily="34" charset="0"/>
              </a:rPr>
              <a:t>(TSE. RESPE nº 67994. Acórdão de 24/10/2013. Relator Min. Henrique Neves Da Silva)</a:t>
            </a:r>
            <a:endParaRPr lang="pt-BR" sz="2400" dirty="0">
              <a:latin typeface="Futura Bk BT" panose="020B0502020204020303" pitchFamily="34" charset="0"/>
            </a:endParaRPr>
          </a:p>
        </p:txBody>
      </p:sp>
    </p:spTree>
    <p:extLst>
      <p:ext uri="{BB962C8B-B14F-4D97-AF65-F5344CB8AC3E}">
        <p14:creationId xmlns:p14="http://schemas.microsoft.com/office/powerpoint/2010/main" val="38855248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23845" y="1237733"/>
            <a:ext cx="11271076" cy="3785652"/>
          </a:xfrm>
          <a:prstGeom prst="rect">
            <a:avLst/>
          </a:prstGeom>
          <a:noFill/>
        </p:spPr>
        <p:txBody>
          <a:bodyPr wrap="square" rtlCol="0">
            <a:spAutoFit/>
          </a:bodyPr>
          <a:lstStyle/>
          <a:p>
            <a:pPr algn="ctr"/>
            <a:r>
              <a:rPr lang="pt-BR" sz="4400" dirty="0">
                <a:latin typeface="Futura Bk BT" panose="020B0502020204020303" pitchFamily="34" charset="0"/>
              </a:rPr>
              <a:t>Condutas vedadas nos três meses que antecedem o pleito. </a:t>
            </a:r>
            <a:endParaRPr lang="pt-BR" sz="3200" dirty="0">
              <a:latin typeface="Futura Bk BT" panose="020B0502020204020303" pitchFamily="34" charset="0"/>
            </a:endParaRPr>
          </a:p>
          <a:p>
            <a:pPr algn="ctr"/>
            <a:endParaRPr lang="pt-BR" sz="3200" dirty="0">
              <a:latin typeface="Futura Bk BT" panose="020B0502020204020303" pitchFamily="34" charset="0"/>
            </a:endParaRPr>
          </a:p>
          <a:p>
            <a:pPr algn="ctr"/>
            <a:r>
              <a:rPr lang="pt-BR" sz="3200" dirty="0">
                <a:latin typeface="Futura Bk BT" panose="020B0502020204020303" pitchFamily="34" charset="0"/>
              </a:rPr>
              <a:t>Data de início da vedação: 04 de julho de 2020, sábado</a:t>
            </a:r>
          </a:p>
          <a:p>
            <a:pPr algn="ctr"/>
            <a:r>
              <a:rPr lang="pt-BR" sz="2400" dirty="0">
                <a:latin typeface="Futura Bk BT" panose="020B0502020204020303" pitchFamily="34" charset="0"/>
              </a:rPr>
              <a:t>(Resolução TSE nº 23.606/2019). </a:t>
            </a:r>
          </a:p>
          <a:p>
            <a:endParaRPr lang="pt-BR" sz="3200" dirty="0">
              <a:latin typeface="Futura Bk BT" panose="020B0502020204020303" pitchFamily="34" charset="0"/>
            </a:endParaRPr>
          </a:p>
        </p:txBody>
      </p:sp>
    </p:spTree>
    <p:extLst>
      <p:ext uri="{BB962C8B-B14F-4D97-AF65-F5344CB8AC3E}">
        <p14:creationId xmlns:p14="http://schemas.microsoft.com/office/powerpoint/2010/main" val="44119195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Inciso VI, “a” – Realização de transferências voluntárias pela União e Estado.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634763"/>
            <a:ext cx="11271076" cy="4893647"/>
          </a:xfrm>
          <a:prstGeom prst="rect">
            <a:avLst/>
          </a:prstGeom>
          <a:noFill/>
        </p:spPr>
        <p:txBody>
          <a:bodyPr wrap="square" rtlCol="0">
            <a:spAutoFit/>
          </a:bodyPr>
          <a:lstStyle/>
          <a:p>
            <a:r>
              <a:rPr lang="pt-BR" sz="2400" dirty="0">
                <a:latin typeface="Futura Bk BT" panose="020B0502020204020303" pitchFamily="34" charset="0"/>
              </a:rPr>
              <a:t>- Realizar transferência voluntária de recursos da União </a:t>
            </a:r>
            <a:r>
              <a:rPr lang="pt-BR" sz="2400" u="sng" dirty="0">
                <a:latin typeface="Futura Bk BT" panose="020B0502020204020303" pitchFamily="34" charset="0"/>
              </a:rPr>
              <a:t>aos Municípios</a:t>
            </a:r>
            <a:r>
              <a:rPr lang="pt-BR" sz="2400" dirty="0">
                <a:latin typeface="Futura Bk BT" panose="020B0502020204020303" pitchFamily="34" charset="0"/>
              </a:rPr>
              <a:t>, e dos Estados </a:t>
            </a:r>
            <a:r>
              <a:rPr lang="pt-BR" sz="2400" u="sng" dirty="0">
                <a:latin typeface="Futura Bk BT" panose="020B0502020204020303" pitchFamily="34" charset="0"/>
              </a:rPr>
              <a:t>aos Municípios</a:t>
            </a:r>
            <a:r>
              <a:rPr lang="pt-BR" sz="2400" dirty="0">
                <a:latin typeface="Futura Bk BT" panose="020B0502020204020303" pitchFamily="34" charset="0"/>
              </a:rPr>
              <a:t>, sob pena de nulidade de pleno direito, ressalvados os recursos destinados a cumprir obrigação formal preexistente para execução de obra ou serviço em andamento e com cronograma prefixado, e os destinados a atender situações de emergência e de calamidade pública.</a:t>
            </a:r>
          </a:p>
          <a:p>
            <a:endParaRPr lang="pt-BR" sz="2400" dirty="0">
              <a:latin typeface="Futura Bk BT" panose="020B0502020204020303" pitchFamily="34" charset="0"/>
            </a:endParaRPr>
          </a:p>
          <a:p>
            <a:r>
              <a:rPr lang="pt-BR" sz="2400" dirty="0">
                <a:latin typeface="Futura Bk BT" panose="020B0502020204020303" pitchFamily="34" charset="0"/>
              </a:rPr>
              <a:t>Definição de transferência voluntária de acordo com a LC nº 101/2000 </a:t>
            </a:r>
          </a:p>
          <a:p>
            <a:endParaRPr lang="pt-BR" sz="2400" dirty="0">
              <a:latin typeface="Futura Bk BT" panose="020B0502020204020303" pitchFamily="34" charset="0"/>
            </a:endParaRPr>
          </a:p>
          <a:p>
            <a:r>
              <a:rPr lang="pt-BR" sz="2400" dirty="0">
                <a:latin typeface="Futura Bk BT" panose="020B0502020204020303" pitchFamily="34" charset="0"/>
              </a:rPr>
              <a:t>“Entrega de recursos correntes ou de capital a outro ente da Federação, a título de cooperação, auxílio ou assistência financeira, que não decorra de determinação constitucional, legal ou os destinados ao Sistema Único de Saúde”.</a:t>
            </a:r>
          </a:p>
        </p:txBody>
      </p:sp>
    </p:spTree>
    <p:extLst>
      <p:ext uri="{BB962C8B-B14F-4D97-AF65-F5344CB8AC3E}">
        <p14:creationId xmlns:p14="http://schemas.microsoft.com/office/powerpoint/2010/main" val="336277545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Inciso VI, “a” – Realização de transferências voluntárias pela União e Estado.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634763"/>
            <a:ext cx="11271076" cy="3416320"/>
          </a:xfrm>
          <a:prstGeom prst="rect">
            <a:avLst/>
          </a:prstGeom>
          <a:noFill/>
        </p:spPr>
        <p:txBody>
          <a:bodyPr wrap="square" rtlCol="0">
            <a:spAutoFit/>
          </a:bodyPr>
          <a:lstStyle/>
          <a:p>
            <a:r>
              <a:rPr lang="pt-BR" sz="2400" dirty="0">
                <a:latin typeface="Futura Bk BT" panose="020B0502020204020303" pitchFamily="34" charset="0"/>
              </a:rPr>
              <a:t>Exemplos de condutas</a:t>
            </a:r>
            <a:r>
              <a:rPr lang="pt-BR" sz="2400" b="1" dirty="0">
                <a:latin typeface="Futura Bk BT" panose="020B0502020204020303" pitchFamily="34" charset="0"/>
              </a:rPr>
              <a:t> vedadas</a:t>
            </a:r>
            <a:r>
              <a:rPr lang="pt-BR" sz="2400" dirty="0">
                <a:latin typeface="Futura Bk BT" panose="020B0502020204020303" pitchFamily="34" charset="0"/>
              </a:rPr>
              <a:t>: </a:t>
            </a:r>
          </a:p>
          <a:p>
            <a:endParaRPr lang="pt-BR" sz="2400" dirty="0">
              <a:latin typeface="Futura Bk BT" panose="020B0502020204020303"/>
            </a:endParaRPr>
          </a:p>
          <a:p>
            <a:r>
              <a:rPr lang="pt-BR" sz="2400" dirty="0">
                <a:latin typeface="Futura Bk BT" panose="020B0502020204020303" pitchFamily="34" charset="0"/>
              </a:rPr>
              <a:t>A vedação do art. 73, VI, a, da Lei no 9.504/97 compreende a transferência voluntária e efetiva dos recursos nos três meses que antecedem o pleito, </a:t>
            </a:r>
            <a:r>
              <a:rPr lang="pt-BR" sz="2400" u="sng" dirty="0">
                <a:latin typeface="Futura Bk BT" panose="020B0502020204020303" pitchFamily="34" charset="0"/>
              </a:rPr>
              <a:t>ressalvado o cumprimento de obrigação formal preexistente para execução de obra ou serviço em andamento e com cronograma prefixado</a:t>
            </a:r>
            <a:r>
              <a:rPr lang="pt-BR" sz="2400" dirty="0">
                <a:latin typeface="Futura Bk BT" panose="020B0502020204020303" pitchFamily="34" charset="0"/>
              </a:rPr>
              <a:t>, e, ainda, os casos de atendimento de </a:t>
            </a:r>
            <a:r>
              <a:rPr lang="pt-BR" sz="2400" u="sng" dirty="0">
                <a:latin typeface="Futura Bk BT" panose="020B0502020204020303" pitchFamily="34" charset="0"/>
              </a:rPr>
              <a:t>situações de emergência e de calamidade pública</a:t>
            </a:r>
            <a:r>
              <a:rPr lang="pt-BR" sz="2400" dirty="0">
                <a:latin typeface="Futura Bk BT" panose="020B0502020204020303" pitchFamily="34" charset="0"/>
              </a:rPr>
              <a:t>.</a:t>
            </a:r>
          </a:p>
          <a:p>
            <a:r>
              <a:rPr lang="pt-BR" sz="2000" dirty="0">
                <a:latin typeface="Futura Bk BT" panose="020B0502020204020303" pitchFamily="34" charset="0"/>
              </a:rPr>
              <a:t>(TSE. Ac. de 15.2.2007 no </a:t>
            </a:r>
            <a:r>
              <a:rPr lang="pt-BR" sz="2000" dirty="0" err="1">
                <a:latin typeface="Futura Bk BT" panose="020B0502020204020303" pitchFamily="34" charset="0"/>
              </a:rPr>
              <a:t>AgRgREspe</a:t>
            </a:r>
            <a:r>
              <a:rPr lang="pt-BR" sz="2000" dirty="0">
                <a:latin typeface="Futura Bk BT" panose="020B0502020204020303" pitchFamily="34" charset="0"/>
              </a:rPr>
              <a:t> no 25.980, rel. Min. Gerardo Grossi.)</a:t>
            </a:r>
          </a:p>
        </p:txBody>
      </p:sp>
    </p:spTree>
    <p:extLst>
      <p:ext uri="{BB962C8B-B14F-4D97-AF65-F5344CB8AC3E}">
        <p14:creationId xmlns:p14="http://schemas.microsoft.com/office/powerpoint/2010/main" val="30874680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220081"/>
            <a:ext cx="11812555" cy="6398518"/>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a:solidFill>
                <a:schemeClr val="tx1"/>
              </a:solidFill>
              <a:latin typeface="Futura Bk BT" panose="020B0502020204020303"/>
            </a:endParaRPr>
          </a:p>
          <a:p>
            <a:endParaRPr lang="pt-BR" sz="2400" dirty="0">
              <a:solidFill>
                <a:schemeClr val="tx1"/>
              </a:solidFill>
              <a:latin typeface="Futura Bk BT" panose="020B0502020204020303"/>
            </a:endParaRPr>
          </a:p>
          <a:p>
            <a:r>
              <a:rPr lang="pt-BR" sz="2400" dirty="0">
                <a:solidFill>
                  <a:schemeClr val="tx1"/>
                </a:solidFill>
                <a:latin typeface="Futura Bk BT" panose="020B0502020204020303"/>
              </a:rPr>
              <a:t>Prejulgado nº 1252 do Tribunal de Contas do Estado de SC.</a:t>
            </a:r>
          </a:p>
          <a:p>
            <a:endParaRPr lang="pt-BR" sz="2000" dirty="0">
              <a:solidFill>
                <a:schemeClr val="tx1"/>
              </a:solidFill>
              <a:latin typeface="Futura Bk BT" panose="020B0502020204020303"/>
            </a:endParaRPr>
          </a:p>
          <a:p>
            <a:pPr algn="just"/>
            <a:r>
              <a:rPr lang="pt-BR" sz="2400" dirty="0">
                <a:solidFill>
                  <a:schemeClr val="tx1"/>
                </a:solidFill>
                <a:latin typeface="Futura Bk BT" panose="020B0502020204020303"/>
              </a:rPr>
              <a:t>Item 1</a:t>
            </a:r>
          </a:p>
          <a:p>
            <a:pPr algn="just">
              <a:buFontTx/>
              <a:buChar char="-"/>
            </a:pPr>
            <a:r>
              <a:rPr lang="pt-BR" sz="2400" dirty="0">
                <a:solidFill>
                  <a:schemeClr val="tx1"/>
                </a:solidFill>
                <a:latin typeface="Futura Bk BT" panose="020B0502020204020303"/>
              </a:rPr>
              <a:t> A regra da nulidade  do art. 21, parágrafo único, da LRF é </a:t>
            </a:r>
            <a:r>
              <a:rPr lang="pt-BR" sz="2400" dirty="0" err="1">
                <a:solidFill>
                  <a:schemeClr val="tx1"/>
                </a:solidFill>
                <a:latin typeface="Futura Bk BT" panose="020B0502020204020303"/>
              </a:rPr>
              <a:t>vedatória</a:t>
            </a:r>
            <a:r>
              <a:rPr lang="pt-BR" sz="2400" dirty="0">
                <a:solidFill>
                  <a:schemeClr val="tx1"/>
                </a:solidFill>
                <a:latin typeface="Futura Bk BT" panose="020B0502020204020303"/>
              </a:rPr>
              <a:t>, porém </a:t>
            </a:r>
            <a:r>
              <a:rPr lang="pt-BR" sz="2400" u="sng" dirty="0">
                <a:solidFill>
                  <a:schemeClr val="tx1"/>
                </a:solidFill>
                <a:latin typeface="Futura Bk BT" panose="020B0502020204020303"/>
              </a:rPr>
              <a:t>deve ser interpretada com o princípio da indisponibilidade do interesse público e o da continuidade dos serviços públicos</a:t>
            </a:r>
            <a:r>
              <a:rPr lang="pt-BR" sz="2400" dirty="0">
                <a:solidFill>
                  <a:schemeClr val="tx1"/>
                </a:solidFill>
                <a:latin typeface="Futura Bk BT" panose="020B0502020204020303"/>
              </a:rPr>
              <a:t>;</a:t>
            </a:r>
          </a:p>
          <a:p>
            <a:pPr algn="just"/>
            <a:endParaRPr lang="pt-BR" sz="2400" dirty="0">
              <a:solidFill>
                <a:schemeClr val="tx1"/>
              </a:solidFill>
              <a:latin typeface="Futura Bk BT" panose="020B0502020204020303"/>
            </a:endParaRPr>
          </a:p>
          <a:p>
            <a:pPr algn="just">
              <a:buFontTx/>
              <a:buChar char="-"/>
            </a:pPr>
            <a:r>
              <a:rPr lang="pt-BR" sz="2400" u="sng" dirty="0">
                <a:solidFill>
                  <a:schemeClr val="tx1"/>
                </a:solidFill>
                <a:latin typeface="Futura Bk BT" panose="020B0502020204020303"/>
              </a:rPr>
              <a:t> Estariam fora da vedação legal </a:t>
            </a:r>
            <a:r>
              <a:rPr lang="pt-BR" sz="2400" dirty="0">
                <a:solidFill>
                  <a:schemeClr val="tx1"/>
                </a:solidFill>
                <a:latin typeface="Futura Bk BT" panose="020B0502020204020303"/>
              </a:rPr>
              <a:t>os atos que conferem direitos aos servidores à percepção de adicionais por tempo de serviço e progressões funcionais horizontais na tabela de vencimentos do quadro de cargos e vencimentos do Poder ou órgão, </a:t>
            </a:r>
            <a:r>
              <a:rPr lang="pt-BR" sz="2400" u="sng" dirty="0">
                <a:solidFill>
                  <a:schemeClr val="tx1"/>
                </a:solidFill>
                <a:latin typeface="Futura Bk BT" panose="020B0502020204020303"/>
              </a:rPr>
              <a:t>decorrentes de aplicação de leis aprovadas antes do início do 180º (centésimo </a:t>
            </a:r>
            <a:r>
              <a:rPr lang="pt-BR" sz="2400" u="sng" dirty="0" err="1">
                <a:solidFill>
                  <a:schemeClr val="tx1"/>
                </a:solidFill>
                <a:latin typeface="Futura Bk BT" panose="020B0502020204020303"/>
              </a:rPr>
              <a:t>octagésimo</a:t>
            </a:r>
            <a:r>
              <a:rPr lang="pt-BR" sz="2400" u="sng" dirty="0">
                <a:solidFill>
                  <a:schemeClr val="tx1"/>
                </a:solidFill>
                <a:latin typeface="Futura Bk BT" panose="020B0502020204020303"/>
              </a:rPr>
              <a:t>) dia anterior ao final do mandato</a:t>
            </a:r>
            <a:r>
              <a:rPr lang="pt-BR" sz="2400" dirty="0">
                <a:solidFill>
                  <a:schemeClr val="tx1"/>
                </a:solidFill>
                <a:latin typeface="Futura Bk BT" panose="020B0502020204020303"/>
              </a:rPr>
              <a:t>;</a:t>
            </a:r>
            <a:endParaRPr lang="pt-BR" sz="2000"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278434322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Art. 73, Inciso VI, “a” – Realização de transferências voluntárias pela União e Estado.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424807" y="1634763"/>
            <a:ext cx="11271076" cy="5047536"/>
          </a:xfrm>
          <a:prstGeom prst="rect">
            <a:avLst/>
          </a:prstGeom>
          <a:noFill/>
        </p:spPr>
        <p:txBody>
          <a:bodyPr wrap="square" rtlCol="0">
            <a:spAutoFit/>
          </a:bodyPr>
          <a:lstStyle/>
          <a:p>
            <a:r>
              <a:rPr lang="pt-BR" sz="2400" dirty="0">
                <a:latin typeface="Futura Bk BT" panose="020B0502020204020303" pitchFamily="34" charset="0"/>
              </a:rPr>
              <a:t>Exemplos de condutas</a:t>
            </a:r>
            <a:r>
              <a:rPr lang="pt-BR" sz="2400" b="1" dirty="0">
                <a:latin typeface="Futura Bk BT" panose="020B0502020204020303" pitchFamily="34" charset="0"/>
              </a:rPr>
              <a:t> não vedadas</a:t>
            </a:r>
            <a:r>
              <a:rPr lang="pt-BR" sz="2400" dirty="0">
                <a:latin typeface="Futura Bk BT" panose="020B0502020204020303" pitchFamily="34" charset="0"/>
              </a:rPr>
              <a:t>:</a:t>
            </a:r>
          </a:p>
          <a:p>
            <a:endParaRPr lang="pt-BR" sz="2400" dirty="0">
              <a:latin typeface="Futura Bk BT" panose="020B0502020204020303" pitchFamily="34" charset="0"/>
            </a:endParaRPr>
          </a:p>
          <a:p>
            <a:r>
              <a:rPr lang="pt-BR" sz="2400" dirty="0">
                <a:latin typeface="Futura Bk BT" panose="020B0502020204020303" pitchFamily="34" charset="0"/>
              </a:rPr>
              <a:t>Transferências voluntárias de recursos entre entes federados, feitas durante o período vedado, destinadas a cumprir obrigação formal preexistente para </a:t>
            </a:r>
            <a:r>
              <a:rPr lang="pt-BR" sz="2400" u="sng" dirty="0">
                <a:latin typeface="Futura Bk BT" panose="020B0502020204020303" pitchFamily="34" charset="0"/>
              </a:rPr>
              <a:t>execução de obra em andamento, ou seja, iniciada antes do período vedado</a:t>
            </a:r>
            <a:r>
              <a:rPr lang="pt-BR" sz="2400" dirty="0">
                <a:latin typeface="Futura Bk BT" panose="020B0502020204020303" pitchFamily="34" charset="0"/>
              </a:rPr>
              <a:t>. </a:t>
            </a:r>
          </a:p>
          <a:p>
            <a:r>
              <a:rPr lang="pt-BR" sz="2000" dirty="0">
                <a:latin typeface="Futura Bk BT" panose="020B0502020204020303" pitchFamily="34" charset="0"/>
              </a:rPr>
              <a:t>(TRESC. Acórdão n. 32.310, Rel. Juiz Wilson Pereira Júnior, em 21 de fevereiro de 2017)</a:t>
            </a:r>
          </a:p>
          <a:p>
            <a:endParaRPr lang="pt-BR" sz="2000" dirty="0">
              <a:latin typeface="Futura Bk BT" panose="020B0502020204020303" pitchFamily="34" charset="0"/>
            </a:endParaRPr>
          </a:p>
          <a:p>
            <a:r>
              <a:rPr lang="pt-BR" sz="2400" dirty="0">
                <a:latin typeface="Futura Bk BT" panose="020B0502020204020303" pitchFamily="34" charset="0"/>
              </a:rPr>
              <a:t>A transferência de recursos </a:t>
            </a:r>
            <a:r>
              <a:rPr lang="pt-BR" sz="2400" u="sng" dirty="0">
                <a:latin typeface="Futura Bk BT" panose="020B0502020204020303" pitchFamily="34" charset="0"/>
              </a:rPr>
              <a:t>do governo estadual a comunidades carentes </a:t>
            </a:r>
            <a:r>
              <a:rPr lang="pt-BR" sz="2400" dirty="0">
                <a:latin typeface="Futura Bk BT" panose="020B0502020204020303" pitchFamily="34" charset="0"/>
              </a:rPr>
              <a:t>de diversos municípios não caracteriza violação ao art. 73, VI, a, da Lei no 9.504/97, porquanto os </a:t>
            </a:r>
            <a:r>
              <a:rPr lang="pt-BR" sz="2400" u="sng" dirty="0">
                <a:latin typeface="Futura Bk BT" panose="020B0502020204020303" pitchFamily="34" charset="0"/>
              </a:rPr>
              <a:t>destinatários são associações, pessoas jurídicas de direito privado</a:t>
            </a:r>
            <a:r>
              <a:rPr lang="pt-BR" sz="2400" dirty="0">
                <a:latin typeface="Futura Bk BT" panose="020B0502020204020303" pitchFamily="34" charset="0"/>
              </a:rPr>
              <a:t>. </a:t>
            </a:r>
          </a:p>
          <a:p>
            <a:r>
              <a:rPr lang="es-ES" sz="2000" dirty="0">
                <a:latin typeface="Futura Bk BT" panose="020B0502020204020303" pitchFamily="34" charset="0"/>
              </a:rPr>
              <a:t>(Ac. no 266, de 9.12.2004, </a:t>
            </a:r>
            <a:r>
              <a:rPr lang="es-ES" sz="2000" dirty="0" err="1">
                <a:latin typeface="Futura Bk BT" panose="020B0502020204020303" pitchFamily="34" charset="0"/>
              </a:rPr>
              <a:t>rel.</a:t>
            </a:r>
            <a:r>
              <a:rPr lang="es-ES" sz="2000" dirty="0">
                <a:latin typeface="Futura Bk BT" panose="020B0502020204020303" pitchFamily="34" charset="0"/>
              </a:rPr>
              <a:t> Min. Carlos Velloso.)</a:t>
            </a:r>
            <a:endParaRPr lang="pt-BR" sz="2000" dirty="0">
              <a:latin typeface="Futura Bk BT" panose="020B0502020204020303" pitchFamily="34" charset="0"/>
            </a:endParaRPr>
          </a:p>
          <a:p>
            <a:endParaRPr lang="pt-BR" sz="2400" dirty="0">
              <a:latin typeface="Futura Bk BT" panose="020B0502020204020303"/>
            </a:endParaRPr>
          </a:p>
        </p:txBody>
      </p:sp>
    </p:spTree>
    <p:extLst>
      <p:ext uri="{BB962C8B-B14F-4D97-AF65-F5344CB8AC3E}">
        <p14:creationId xmlns:p14="http://schemas.microsoft.com/office/powerpoint/2010/main" val="114884807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pitchFamily="34" charset="0"/>
              </a:rPr>
              <a:t>Art. 73, Inciso VI, “b” – Publicidade Institucional.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23845" y="1237733"/>
            <a:ext cx="11271076" cy="5139869"/>
          </a:xfrm>
          <a:prstGeom prst="rect">
            <a:avLst/>
          </a:prstGeom>
          <a:noFill/>
        </p:spPr>
        <p:txBody>
          <a:bodyPr wrap="square" rtlCol="0">
            <a:spAutoFit/>
          </a:bodyPr>
          <a:lstStyle/>
          <a:p>
            <a:r>
              <a:rPr lang="pt-BR" sz="2400" dirty="0">
                <a:latin typeface="Futura Bk BT" panose="020B0502020204020303" pitchFamily="34" charset="0"/>
              </a:rPr>
              <a:t>- Com exceção da propaganda de produtos e serviços que tenham concorrência no mercado, </a:t>
            </a:r>
            <a:r>
              <a:rPr lang="pt-BR" sz="2400" u="sng" dirty="0">
                <a:latin typeface="Futura Bk BT" panose="020B0502020204020303" pitchFamily="34" charset="0"/>
              </a:rPr>
              <a:t>autorizar publicidade institucional dos atos, programas, obras, serviços e campanhas dos órgãos públicos </a:t>
            </a:r>
            <a:r>
              <a:rPr lang="pt-BR" sz="2400" dirty="0">
                <a:latin typeface="Futura Bk BT" panose="020B0502020204020303" pitchFamily="34" charset="0"/>
              </a:rPr>
              <a:t>federais, estaduais ou </a:t>
            </a:r>
            <a:r>
              <a:rPr lang="pt-BR" sz="2400" u="sng" dirty="0">
                <a:latin typeface="Futura Bk BT" panose="020B0502020204020303" pitchFamily="34" charset="0"/>
              </a:rPr>
              <a:t>municipais</a:t>
            </a:r>
            <a:r>
              <a:rPr lang="pt-BR" sz="2400" dirty="0">
                <a:latin typeface="Futura Bk BT" panose="020B0502020204020303" pitchFamily="34" charset="0"/>
              </a:rPr>
              <a:t>, ou das respectivas entidades da administração indireta, salvo em caso de grave e urgente necessidade pública, assim reconhecida pela Justiça Eleitoral.</a:t>
            </a:r>
          </a:p>
          <a:p>
            <a:endParaRPr lang="pt-BR" sz="2400" dirty="0">
              <a:latin typeface="Futura Bk BT" panose="020B0502020204020303" pitchFamily="34" charset="0"/>
            </a:endParaRPr>
          </a:p>
          <a:p>
            <a:r>
              <a:rPr lang="pt-BR" sz="2400" dirty="0">
                <a:latin typeface="Futura Bk BT" panose="020B0502020204020303" pitchFamily="34" charset="0"/>
              </a:rPr>
              <a:t>Para a configuração da conduta vedada </a:t>
            </a:r>
            <a:r>
              <a:rPr lang="pt-BR" sz="2400" u="sng" dirty="0">
                <a:latin typeface="Futura Bk BT" panose="020B0502020204020303" pitchFamily="34" charset="0"/>
              </a:rPr>
              <a:t>basta a ocorrência de veiculação de publicidade institucional no período vedado</a:t>
            </a:r>
            <a:r>
              <a:rPr lang="pt-BR" sz="2400" dirty="0">
                <a:latin typeface="Futura Bk BT" panose="020B0502020204020303" pitchFamily="34" charset="0"/>
              </a:rPr>
              <a:t>, posto que afeta, por presunção legal, a igualdade de oportunidades entre os candidatos nos pleitos eleitorais. Assim é </a:t>
            </a:r>
            <a:r>
              <a:rPr lang="pt-BR" sz="2400" u="sng" dirty="0">
                <a:latin typeface="Futura Bk BT" panose="020B0502020204020303" pitchFamily="34" charset="0"/>
              </a:rPr>
              <a:t>desnecessária a verificação de intuito eleitoreiro.</a:t>
            </a:r>
            <a:r>
              <a:rPr lang="pt-BR" sz="2400" dirty="0">
                <a:latin typeface="Futura Bk BT" panose="020B0502020204020303" pitchFamily="34" charset="0"/>
              </a:rPr>
              <a:t> </a:t>
            </a:r>
          </a:p>
          <a:p>
            <a:r>
              <a:rPr lang="pt-BR" sz="2000" dirty="0">
                <a:latin typeface="Futura Bk BT" panose="020B0502020204020303" pitchFamily="34" charset="0"/>
              </a:rPr>
              <a:t>(Agravo Regimental no Agravo de Instrumento n. 719-90/MS, de 4.8.2011, Rei. Min. Ministro Marcelo Ribeiro).</a:t>
            </a:r>
          </a:p>
        </p:txBody>
      </p:sp>
    </p:spTree>
    <p:extLst>
      <p:ext uri="{BB962C8B-B14F-4D97-AF65-F5344CB8AC3E}">
        <p14:creationId xmlns:p14="http://schemas.microsoft.com/office/powerpoint/2010/main" val="29909195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584775"/>
          </a:xfrm>
          <a:prstGeom prst="rect">
            <a:avLst/>
          </a:prstGeom>
          <a:noFill/>
        </p:spPr>
        <p:txBody>
          <a:bodyPr wrap="square" rtlCol="0">
            <a:spAutoFit/>
          </a:bodyPr>
          <a:lstStyle/>
          <a:p>
            <a:r>
              <a:rPr lang="pt-BR" sz="3200" dirty="0">
                <a:latin typeface="Futura Bk BT" panose="020B0502020204020303" pitchFamily="34" charset="0"/>
              </a:rPr>
              <a:t>Art. 73, Inciso VI, “b” – Publicidade Institucional. </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23845" y="1237733"/>
            <a:ext cx="11271076" cy="5324535"/>
          </a:xfrm>
          <a:prstGeom prst="rect">
            <a:avLst/>
          </a:prstGeom>
          <a:noFill/>
        </p:spPr>
        <p:txBody>
          <a:bodyPr wrap="square" rtlCol="0">
            <a:spAutoFit/>
          </a:bodyPr>
          <a:lstStyle/>
          <a:p>
            <a:r>
              <a:rPr lang="pt-BR" sz="2400" dirty="0">
                <a:latin typeface="Futura Bk BT" panose="020B0502020204020303" pitchFamily="34" charset="0"/>
              </a:rPr>
              <a:t>Exemplos de conduta</a:t>
            </a:r>
            <a:r>
              <a:rPr lang="pt-BR" sz="2400" b="1" dirty="0">
                <a:latin typeface="Futura Bk BT" panose="020B0502020204020303" pitchFamily="34" charset="0"/>
              </a:rPr>
              <a:t> vedada</a:t>
            </a:r>
            <a:r>
              <a:rPr lang="pt-BR" sz="2400" dirty="0">
                <a:latin typeface="Futura Bk BT" panose="020B0502020204020303" pitchFamily="34" charset="0"/>
              </a:rPr>
              <a:t>:</a:t>
            </a:r>
          </a:p>
          <a:p>
            <a:endParaRPr lang="pt-BR" sz="2400" dirty="0">
              <a:latin typeface="Futura Bk BT" panose="020B0502020204020303" pitchFamily="34" charset="0"/>
            </a:endParaRPr>
          </a:p>
          <a:p>
            <a:r>
              <a:rPr lang="pt-BR" sz="2400" dirty="0">
                <a:latin typeface="Futura Bk BT" panose="020B0502020204020303" pitchFamily="34" charset="0"/>
              </a:rPr>
              <a:t>“[...]. - Configura propaganda institucional vedada </a:t>
            </a:r>
            <a:r>
              <a:rPr lang="pt-BR" sz="2400" u="sng" dirty="0">
                <a:latin typeface="Futura Bk BT" panose="020B0502020204020303" pitchFamily="34" charset="0"/>
              </a:rPr>
              <a:t>a manutenção de placas de obras públicas colocadas anteriormente ao período previsto </a:t>
            </a:r>
            <a:r>
              <a:rPr lang="pt-BR" sz="2400" dirty="0">
                <a:latin typeface="Futura Bk BT" panose="020B0502020204020303" pitchFamily="34" charset="0"/>
              </a:rPr>
              <a:t>no art. 73, VI, b, da Lei das Eleições, quando </a:t>
            </a:r>
            <a:r>
              <a:rPr lang="pt-BR" sz="2400" u="sng" dirty="0">
                <a:latin typeface="Futura Bk BT" panose="020B0502020204020303" pitchFamily="34" charset="0"/>
              </a:rPr>
              <a:t>delas constar expressões que possam identificar autoridades, servidores ou administrações cujos cargos estejam em disputa</a:t>
            </a:r>
            <a:r>
              <a:rPr lang="pt-BR" sz="2400" dirty="0">
                <a:latin typeface="Futura Bk BT" panose="020B0502020204020303" pitchFamily="34" charset="0"/>
              </a:rPr>
              <a:t> na campanha eleitoral. [...].”</a:t>
            </a:r>
          </a:p>
          <a:p>
            <a:r>
              <a:rPr lang="pt-BR" sz="2000" dirty="0">
                <a:latin typeface="Futura Bk BT" panose="020B0502020204020303" pitchFamily="34" charset="0"/>
              </a:rPr>
              <a:t>(Ac. de 15.4.2010 no ED-ED-</a:t>
            </a:r>
            <a:r>
              <a:rPr lang="pt-BR" sz="2000" dirty="0" err="1">
                <a:latin typeface="Futura Bk BT" panose="020B0502020204020303" pitchFamily="34" charset="0"/>
              </a:rPr>
              <a:t>AgR</a:t>
            </a:r>
            <a:r>
              <a:rPr lang="pt-BR" sz="2000" dirty="0">
                <a:latin typeface="Futura Bk BT" panose="020B0502020204020303" pitchFamily="34" charset="0"/>
              </a:rPr>
              <a:t>-AI nº 10.783, rel. Min. Marcelo Ribeiro.)</a:t>
            </a:r>
          </a:p>
          <a:p>
            <a:endParaRPr lang="pt-BR" sz="2000" dirty="0">
              <a:latin typeface="Futura Bk BT" panose="020B0502020204020303" pitchFamily="34" charset="0"/>
            </a:endParaRPr>
          </a:p>
          <a:p>
            <a:r>
              <a:rPr lang="pt-BR" sz="2000" dirty="0">
                <a:latin typeface="Futura Bk BT" panose="020B0502020204020303" pitchFamily="34" charset="0"/>
              </a:rPr>
              <a:t>Exemplos de conduta</a:t>
            </a:r>
            <a:r>
              <a:rPr lang="pt-BR" sz="2000" b="1" dirty="0">
                <a:latin typeface="Futura Bk BT" panose="020B0502020204020303" pitchFamily="34" charset="0"/>
              </a:rPr>
              <a:t> não vedada</a:t>
            </a:r>
            <a:r>
              <a:rPr lang="pt-BR" sz="2000" dirty="0">
                <a:latin typeface="Futura Bk BT" panose="020B0502020204020303" pitchFamily="34" charset="0"/>
              </a:rPr>
              <a:t>:</a:t>
            </a:r>
          </a:p>
          <a:p>
            <a:r>
              <a:rPr lang="pt-BR" sz="2400" dirty="0">
                <a:latin typeface="Futura Bk BT" panose="020B0502020204020303" pitchFamily="34" charset="0"/>
              </a:rPr>
              <a:t>“[...] 1. A publicação de </a:t>
            </a:r>
            <a:r>
              <a:rPr lang="pt-BR" sz="2400" u="sng" dirty="0">
                <a:latin typeface="Futura Bk BT" panose="020B0502020204020303" pitchFamily="34" charset="0"/>
              </a:rPr>
              <a:t>atos oficiais, tais como leis e decretos</a:t>
            </a:r>
            <a:r>
              <a:rPr lang="pt-BR" sz="2400" dirty="0">
                <a:latin typeface="Futura Bk BT" panose="020B0502020204020303" pitchFamily="34" charset="0"/>
              </a:rPr>
              <a:t>, não caracteriza publicidade institucional. [...]”</a:t>
            </a:r>
          </a:p>
          <a:p>
            <a:r>
              <a:rPr lang="pt-BR" sz="2000" dirty="0">
                <a:latin typeface="Futura Bk BT" panose="020B0502020204020303" pitchFamily="34" charset="0"/>
              </a:rPr>
              <a:t>(TSE. Ac. de 7.11.2006 no </a:t>
            </a:r>
            <a:r>
              <a:rPr lang="pt-BR" sz="2000" dirty="0" err="1">
                <a:latin typeface="Futura Bk BT" panose="020B0502020204020303" pitchFamily="34" charset="0"/>
              </a:rPr>
              <a:t>AgRgREspe</a:t>
            </a:r>
            <a:r>
              <a:rPr lang="pt-BR" sz="2000" dirty="0">
                <a:latin typeface="Futura Bk BT" panose="020B0502020204020303" pitchFamily="34" charset="0"/>
              </a:rPr>
              <a:t> no 25748, rel. Min. Caputo Bastos.)</a:t>
            </a:r>
          </a:p>
          <a:p>
            <a:endParaRPr lang="pt-BR" sz="2000" dirty="0">
              <a:latin typeface="Futura Bk BT" panose="020B0502020204020303" pitchFamily="34" charset="0"/>
            </a:endParaRPr>
          </a:p>
          <a:p>
            <a:endParaRPr lang="pt-BR" sz="2000" dirty="0">
              <a:latin typeface="Futura Bk BT" panose="020B0502020204020303" pitchFamily="34" charset="0"/>
            </a:endParaRPr>
          </a:p>
        </p:txBody>
      </p:sp>
    </p:spTree>
    <p:extLst>
      <p:ext uri="{BB962C8B-B14F-4D97-AF65-F5344CB8AC3E}">
        <p14:creationId xmlns:p14="http://schemas.microsoft.com/office/powerpoint/2010/main" val="176561987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935597" cy="584775"/>
          </a:xfrm>
          <a:prstGeom prst="rect">
            <a:avLst/>
          </a:prstGeom>
          <a:noFill/>
        </p:spPr>
        <p:txBody>
          <a:bodyPr wrap="square" rtlCol="0">
            <a:spAutoFit/>
          </a:bodyPr>
          <a:lstStyle/>
          <a:p>
            <a:r>
              <a:rPr lang="pt-BR" sz="3200" dirty="0">
                <a:latin typeface="Futura Bk BT" panose="020B0502020204020303" pitchFamily="34" charset="0"/>
              </a:rPr>
              <a:t>Outra condutas vedadas pela Lei nº  9.504/1997</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
        <p:nvSpPr>
          <p:cNvPr id="8" name="CaixaDeTexto 7">
            <a:extLst>
              <a:ext uri="{FF2B5EF4-FFF2-40B4-BE49-F238E27FC236}">
                <a16:creationId xmlns:a16="http://schemas.microsoft.com/office/drawing/2014/main" id="{3D13C1C9-72EE-4904-BDF6-C50C7ABDD9EF}"/>
              </a:ext>
            </a:extLst>
          </p:cNvPr>
          <p:cNvSpPr txBox="1"/>
          <p:nvPr/>
        </p:nvSpPr>
        <p:spPr>
          <a:xfrm>
            <a:off x="557401" y="1198222"/>
            <a:ext cx="11271076" cy="4524315"/>
          </a:xfrm>
          <a:prstGeom prst="rect">
            <a:avLst/>
          </a:prstGeom>
          <a:noFill/>
        </p:spPr>
        <p:txBody>
          <a:bodyPr wrap="square" rtlCol="0">
            <a:spAutoFit/>
          </a:bodyPr>
          <a:lstStyle/>
          <a:p>
            <a:r>
              <a:rPr lang="pt-BR" sz="2400" dirty="0">
                <a:latin typeface="Futura Bk BT" panose="020B0502020204020303" pitchFamily="34" charset="0"/>
              </a:rPr>
              <a:t>- Fazer pronunciamento em cadeia de rádio e televisão, fora do horário eleitoral gratuito, salvo quando, a critério da Justiça Eleitoral, tratar-se de matéria urgente, relevante e característica das funções de governo (Art. 73, Inciso VI, “c”).</a:t>
            </a:r>
          </a:p>
          <a:p>
            <a:endParaRPr lang="pt-BR" sz="2400" dirty="0">
              <a:latin typeface="Futura Bk BT" panose="020B0502020204020303" pitchFamily="34" charset="0"/>
            </a:endParaRPr>
          </a:p>
          <a:p>
            <a:r>
              <a:rPr lang="pt-BR" sz="2400" dirty="0">
                <a:latin typeface="Futura Bk BT" panose="020B0502020204020303" pitchFamily="34" charset="0"/>
              </a:rPr>
              <a:t>- Nos três meses que antecederem as eleições, na realização de inaugurações é vedada a contratação de shows artísticos pagos com recursos públicos (Art. 75).</a:t>
            </a:r>
          </a:p>
          <a:p>
            <a:pPr marL="342900" indent="-342900">
              <a:buFontTx/>
              <a:buChar char="-"/>
            </a:pPr>
            <a:endParaRPr lang="pt-BR" sz="2400" dirty="0">
              <a:latin typeface="Futura Bk BT" panose="020B0502020204020303" pitchFamily="34" charset="0"/>
            </a:endParaRPr>
          </a:p>
          <a:p>
            <a:r>
              <a:rPr lang="pt-BR" sz="2400" dirty="0">
                <a:latin typeface="Futura Bk BT" panose="020B0502020204020303" pitchFamily="34" charset="0"/>
              </a:rPr>
              <a:t>- É proibido a qualquer candidato comparecer, nos 3 (três) meses que precedem o pleito, a inaugurações de obras públicas (Art. 77).  </a:t>
            </a:r>
          </a:p>
          <a:p>
            <a:pPr marL="342900" indent="-342900">
              <a:buFontTx/>
              <a:buChar char="-"/>
            </a:pPr>
            <a:endParaRPr lang="pt-BR" sz="2400" dirty="0">
              <a:latin typeface="Futura Bk BT" panose="020B0502020204020303" pitchFamily="34" charset="0"/>
            </a:endParaRPr>
          </a:p>
        </p:txBody>
      </p:sp>
    </p:spTree>
    <p:extLst>
      <p:ext uri="{BB962C8B-B14F-4D97-AF65-F5344CB8AC3E}">
        <p14:creationId xmlns:p14="http://schemas.microsoft.com/office/powerpoint/2010/main" val="162926252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id="{7D4B5CAB-E9B8-4AB9-93DC-6BB6856DBBF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992"/>
          <a:stretch/>
        </p:blipFill>
        <p:spPr>
          <a:xfrm rot="10800000">
            <a:off x="5065516" y="0"/>
            <a:ext cx="7126484" cy="6858000"/>
          </a:xfrm>
          <a:prstGeom prst="rect">
            <a:avLst/>
          </a:prstGeom>
        </p:spPr>
      </p:pic>
      <p:pic>
        <p:nvPicPr>
          <p:cNvPr id="8" name="Imagem 7">
            <a:extLst>
              <a:ext uri="{FF2B5EF4-FFF2-40B4-BE49-F238E27FC236}">
                <a16:creationId xmlns:a16="http://schemas.microsoft.com/office/drawing/2014/main" id="{3AABE419-F7A8-4B47-AE12-E7E6CDD7364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243375"/>
            <a:ext cx="12192000" cy="1140647"/>
          </a:xfrm>
          <a:prstGeom prst="rect">
            <a:avLst/>
          </a:prstGeom>
        </p:spPr>
      </p:pic>
      <p:pic>
        <p:nvPicPr>
          <p:cNvPr id="10" name="Imagem 9">
            <a:extLst>
              <a:ext uri="{FF2B5EF4-FFF2-40B4-BE49-F238E27FC236}">
                <a16:creationId xmlns:a16="http://schemas.microsoft.com/office/drawing/2014/main" id="{BE4D998B-9EC5-4A86-8010-4CFFDCD7E80C}"/>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780110" y="559618"/>
            <a:ext cx="8342180" cy="4160655"/>
          </a:xfrm>
          <a:prstGeom prst="rect">
            <a:avLst/>
          </a:prstGeom>
        </p:spPr>
      </p:pic>
    </p:spTree>
    <p:extLst>
      <p:ext uri="{BB962C8B-B14F-4D97-AF65-F5344CB8AC3E}">
        <p14:creationId xmlns:p14="http://schemas.microsoft.com/office/powerpoint/2010/main" val="4145765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400" dirty="0">
              <a:solidFill>
                <a:schemeClr val="tx1"/>
              </a:solidFill>
              <a:latin typeface="Futura Bk BT" panose="020B0502020204020303"/>
            </a:endParaRPr>
          </a:p>
          <a:p>
            <a:endParaRPr lang="pt-BR" sz="2400" dirty="0">
              <a:solidFill>
                <a:schemeClr val="tx1"/>
              </a:solidFill>
              <a:latin typeface="Futura Bk BT" panose="020B0502020204020303"/>
            </a:endParaRPr>
          </a:p>
          <a:p>
            <a:r>
              <a:rPr lang="pt-BR" sz="2400" dirty="0">
                <a:solidFill>
                  <a:schemeClr val="tx1"/>
                </a:solidFill>
                <a:latin typeface="Futura Bk BT" panose="020B0502020204020303"/>
              </a:rPr>
              <a:t>Prejulgado nº 1252 (Continuação):</a:t>
            </a:r>
          </a:p>
          <a:p>
            <a:endParaRPr lang="pt-BR" sz="2400" dirty="0">
              <a:solidFill>
                <a:schemeClr val="tx1"/>
              </a:solidFill>
              <a:latin typeface="Futura Bk BT" panose="020B0502020204020303"/>
            </a:endParaRPr>
          </a:p>
          <a:p>
            <a:r>
              <a:rPr lang="pt-BR" sz="2400" dirty="0">
                <a:solidFill>
                  <a:schemeClr val="tx1"/>
                </a:solidFill>
                <a:latin typeface="Futura Bk BT" panose="020B0502020204020303"/>
              </a:rPr>
              <a:t>Exceções: </a:t>
            </a:r>
          </a:p>
          <a:p>
            <a:endParaRPr lang="pt-BR" sz="2400" dirty="0">
              <a:solidFill>
                <a:schemeClr val="tx1"/>
              </a:solidFill>
              <a:latin typeface="Futura Bk BT" panose="020B0502020204020303"/>
            </a:endParaRPr>
          </a:p>
          <a:p>
            <a:r>
              <a:rPr lang="pt-BR" sz="2400" dirty="0">
                <a:solidFill>
                  <a:schemeClr val="tx1"/>
                </a:solidFill>
                <a:latin typeface="Futura Bk BT" panose="020B0502020204020303"/>
              </a:rPr>
              <a:t>- Aumentos de despesas decorrentes de fatos que provocam estado de emergência ou de calamidade pública; e</a:t>
            </a:r>
          </a:p>
          <a:p>
            <a:endParaRPr lang="pt-BR" sz="2400" dirty="0">
              <a:solidFill>
                <a:schemeClr val="tx1"/>
              </a:solidFill>
              <a:latin typeface="Futura Bk BT" panose="020B0502020204020303"/>
            </a:endParaRPr>
          </a:p>
          <a:p>
            <a:pPr>
              <a:buFontTx/>
              <a:buChar char="-"/>
            </a:pPr>
            <a:r>
              <a:rPr lang="pt-BR" sz="2400" dirty="0">
                <a:solidFill>
                  <a:schemeClr val="tx1"/>
                </a:solidFill>
                <a:latin typeface="Futura Bk BT" panose="020B0502020204020303"/>
              </a:rPr>
              <a:t> Proporcional compensação pelo aumento da receita corrente líquida ou pela diminuição de outras despesas com pessoal. </a:t>
            </a:r>
          </a:p>
          <a:p>
            <a:endParaRPr lang="pt-BR" sz="2400" dirty="0">
              <a:solidFill>
                <a:schemeClr val="tx1"/>
              </a:solidFill>
              <a:latin typeface="Futura Bk BT" panose="020B0502020204020303"/>
            </a:endParaRPr>
          </a:p>
          <a:p>
            <a:r>
              <a:rPr lang="pt-BR" sz="2400" dirty="0">
                <a:solidFill>
                  <a:schemeClr val="tx1"/>
                </a:solidFill>
                <a:latin typeface="Futura Bk BT" panose="020B0502020204020303"/>
              </a:rPr>
              <a:t>(</a:t>
            </a:r>
            <a:r>
              <a:rPr lang="pt-BR" sz="2400" b="1" dirty="0">
                <a:solidFill>
                  <a:schemeClr val="tx1"/>
                </a:solidFill>
                <a:latin typeface="Futura Bk BT" panose="020B0502020204020303"/>
              </a:rPr>
              <a:t>Deve ser avaliado, também, a luz da legislação eleitoral face à vedação de concessão de aumento real</a:t>
            </a:r>
            <a:r>
              <a:rPr lang="pt-BR" sz="2400" dirty="0">
                <a:solidFill>
                  <a:schemeClr val="tx1"/>
                </a:solidFill>
                <a:latin typeface="Futura Bk BT" panose="020B0502020204020303"/>
              </a:rPr>
              <a:t>)</a:t>
            </a:r>
            <a:endParaRPr lang="pt-BR" dirty="0"/>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1791293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pt-BR" sz="2000" dirty="0">
              <a:solidFill>
                <a:schemeClr val="tx1"/>
              </a:solidFill>
              <a:latin typeface="Futura Bk BT" panose="020B0502020204020303"/>
            </a:endParaRPr>
          </a:p>
          <a:p>
            <a:endParaRPr lang="pt-BR" sz="2000" dirty="0">
              <a:solidFill>
                <a:schemeClr val="tx1"/>
              </a:solidFill>
              <a:latin typeface="Futura Bk BT" panose="020B0502020204020303"/>
            </a:endParaRPr>
          </a:p>
          <a:p>
            <a:r>
              <a:rPr lang="pt-BR" sz="2400" dirty="0">
                <a:solidFill>
                  <a:schemeClr val="tx1"/>
                </a:solidFill>
                <a:latin typeface="Futura Bk BT" panose="020B0502020204020303"/>
              </a:rPr>
              <a:t>Prejulgado nº 1252:</a:t>
            </a:r>
          </a:p>
          <a:p>
            <a:endParaRPr lang="pt-BR" sz="2400" dirty="0">
              <a:solidFill>
                <a:schemeClr val="tx1"/>
              </a:solidFill>
              <a:latin typeface="Futura Bk BT" panose="020B0502020204020303"/>
            </a:endParaRPr>
          </a:p>
          <a:p>
            <a:pPr algn="just"/>
            <a:r>
              <a:rPr lang="pt-BR" sz="2400" dirty="0">
                <a:solidFill>
                  <a:schemeClr val="tx1"/>
                </a:solidFill>
                <a:latin typeface="Futura Bk BT" panose="020B0502020204020303"/>
              </a:rPr>
              <a:t> - A nomeação de candidatos em concurso público dentro dos últimos 180 dias de final de mandato </a:t>
            </a:r>
            <a:r>
              <a:rPr lang="pt-BR" sz="2400" u="sng" dirty="0">
                <a:solidFill>
                  <a:schemeClr val="tx1"/>
                </a:solidFill>
                <a:latin typeface="Futura Bk BT" panose="020B0502020204020303"/>
              </a:rPr>
              <a:t>somente é possível se as despesas decorrentes destas nomeações tiverem a proporcional compensação</a:t>
            </a:r>
            <a:r>
              <a:rPr lang="pt-BR" sz="2400" dirty="0">
                <a:solidFill>
                  <a:schemeClr val="tx1"/>
                </a:solidFill>
                <a:latin typeface="Futura Bk BT" panose="020B0502020204020303"/>
              </a:rPr>
              <a:t>. </a:t>
            </a:r>
            <a:endParaRPr lang="pt-BR" sz="2400" u="sng" dirty="0">
              <a:solidFill>
                <a:schemeClr val="tx1"/>
              </a:solidFill>
              <a:latin typeface="Futura Bk BT" panose="020B0502020204020303"/>
            </a:endParaRPr>
          </a:p>
          <a:p>
            <a:pPr algn="just">
              <a:buFontTx/>
              <a:buChar char="-"/>
            </a:pPr>
            <a:endParaRPr lang="pt-BR" sz="2400" u="sng" dirty="0">
              <a:solidFill>
                <a:schemeClr val="tx1"/>
              </a:solidFill>
              <a:latin typeface="Futura Bk BT" panose="020B0502020204020303"/>
            </a:endParaRPr>
          </a:p>
          <a:p>
            <a:pPr algn="just">
              <a:buFontTx/>
              <a:buChar char="-"/>
            </a:pPr>
            <a:r>
              <a:rPr lang="pt-BR" sz="2400" dirty="0">
                <a:solidFill>
                  <a:schemeClr val="tx1"/>
                </a:solidFill>
                <a:latin typeface="Futura Bk BT" panose="020B0502020204020303"/>
              </a:rPr>
              <a:t> A verificação do cumprimento ao art. 21, parágrafo único, da LRF </a:t>
            </a:r>
            <a:r>
              <a:rPr lang="pt-BR" sz="2400" u="sng" dirty="0">
                <a:solidFill>
                  <a:schemeClr val="tx1"/>
                </a:solidFill>
                <a:latin typeface="Futura Bk BT" panose="020B0502020204020303"/>
              </a:rPr>
              <a:t>deverá ser apurada no período móvel, ou seja, antes e depois do período de vedação</a:t>
            </a:r>
            <a:r>
              <a:rPr lang="pt-BR" sz="2400" dirty="0">
                <a:solidFill>
                  <a:schemeClr val="tx1"/>
                </a:solidFill>
                <a:latin typeface="Futura Bk BT" panose="020B0502020204020303"/>
              </a:rPr>
              <a:t>,  independente da periodicidade de publicação do Relatório de </a:t>
            </a:r>
            <a:r>
              <a:rPr lang="pt-BR" sz="2400" dirty="0" err="1">
                <a:solidFill>
                  <a:schemeClr val="tx1"/>
                </a:solidFill>
                <a:latin typeface="Futura Bk BT" panose="020B0502020204020303"/>
              </a:rPr>
              <a:t>Gestal</a:t>
            </a:r>
            <a:r>
              <a:rPr lang="pt-BR" sz="2400" dirty="0">
                <a:solidFill>
                  <a:schemeClr val="tx1"/>
                </a:solidFill>
                <a:latin typeface="Futura Bk BT" panose="020B0502020204020303"/>
              </a:rPr>
              <a:t> Fiscal – RGF (quadrimestral ou semestral) pelo Município. </a:t>
            </a:r>
          </a:p>
          <a:p>
            <a:pPr algn="just">
              <a:buFontTx/>
              <a:buChar char="-"/>
            </a:pPr>
            <a:endParaRPr lang="pt-BR" sz="2400"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28915147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2DF3B2EC-83B2-4EC1-83D2-F5C2FA11E4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8797210" cy="6858000"/>
          </a:xfrm>
          <a:prstGeom prst="rect">
            <a:avLst/>
          </a:prstGeom>
        </p:spPr>
      </p:pic>
      <p:pic>
        <p:nvPicPr>
          <p:cNvPr id="10" name="Imagem 9">
            <a:extLst>
              <a:ext uri="{FF2B5EF4-FFF2-40B4-BE49-F238E27FC236}">
                <a16:creationId xmlns:a16="http://schemas.microsoft.com/office/drawing/2014/main" id="{916B5152-01F7-4C30-8FF4-E75115EACF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42" t="16292" r="3111" b="15961"/>
          <a:stretch/>
        </p:blipFill>
        <p:spPr>
          <a:xfrm>
            <a:off x="6873357" y="4043178"/>
            <a:ext cx="5025006" cy="2575421"/>
          </a:xfrm>
          <a:prstGeom prst="rect">
            <a:avLst/>
          </a:prstGeom>
        </p:spPr>
      </p:pic>
      <p:sp>
        <p:nvSpPr>
          <p:cNvPr id="7" name="Retângulo 6">
            <a:extLst>
              <a:ext uri="{FF2B5EF4-FFF2-40B4-BE49-F238E27FC236}">
                <a16:creationId xmlns:a16="http://schemas.microsoft.com/office/drawing/2014/main" id="{8E646959-4A45-4200-82AA-D2B3991022BD}"/>
              </a:ext>
            </a:extLst>
          </p:cNvPr>
          <p:cNvSpPr/>
          <p:nvPr/>
        </p:nvSpPr>
        <p:spPr>
          <a:xfrm>
            <a:off x="186612" y="186612"/>
            <a:ext cx="11812555" cy="6466115"/>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400" dirty="0">
                <a:solidFill>
                  <a:schemeClr val="tx1"/>
                </a:solidFill>
                <a:latin typeface="Futura Bk BT" panose="020B0502020204020303"/>
              </a:rPr>
              <a:t>Prejulgado nº 1252:</a:t>
            </a:r>
          </a:p>
          <a:p>
            <a:pPr algn="just"/>
            <a:r>
              <a:rPr lang="pt-BR" sz="2400" dirty="0">
                <a:solidFill>
                  <a:schemeClr val="tx1"/>
                </a:solidFill>
                <a:latin typeface="Futura Bk BT" panose="020B0502020204020303"/>
              </a:rPr>
              <a:t> </a:t>
            </a:r>
          </a:p>
          <a:p>
            <a:pPr algn="just">
              <a:buFontTx/>
              <a:buChar char="-"/>
            </a:pPr>
            <a:r>
              <a:rPr lang="pt-BR" sz="2400" dirty="0">
                <a:solidFill>
                  <a:schemeClr val="tx1"/>
                </a:solidFill>
                <a:latin typeface="Futura Bk BT" panose="020B0502020204020303"/>
              </a:rPr>
              <a:t> A vedação não possui exceção, sendo, portanto, </a:t>
            </a:r>
            <a:r>
              <a:rPr lang="pt-BR" sz="2400" u="sng" dirty="0">
                <a:solidFill>
                  <a:schemeClr val="tx1"/>
                </a:solidFill>
                <a:latin typeface="Futura Bk BT" panose="020B0502020204020303"/>
              </a:rPr>
              <a:t>aplicada também aos administradores que venham a ser reeleitos</a:t>
            </a:r>
            <a:r>
              <a:rPr lang="pt-BR" sz="2400" dirty="0">
                <a:solidFill>
                  <a:schemeClr val="tx1"/>
                </a:solidFill>
                <a:latin typeface="Futura Bk BT" panose="020B0502020204020303"/>
              </a:rPr>
              <a:t>.</a:t>
            </a:r>
          </a:p>
          <a:p>
            <a:pPr algn="just">
              <a:buFontTx/>
              <a:buChar char="-"/>
            </a:pPr>
            <a:endParaRPr lang="pt-BR" sz="2400" dirty="0">
              <a:solidFill>
                <a:schemeClr val="tx1"/>
              </a:solidFill>
              <a:latin typeface="Futura Bk BT" panose="020B0502020204020303"/>
            </a:endParaRPr>
          </a:p>
          <a:p>
            <a:pPr algn="just">
              <a:buFontTx/>
              <a:buChar char="-"/>
            </a:pPr>
            <a:r>
              <a:rPr lang="pt-BR" sz="2400" u="sng" dirty="0">
                <a:solidFill>
                  <a:schemeClr val="tx1"/>
                </a:solidFill>
                <a:latin typeface="Futura Bk BT" panose="020B0502020204020303"/>
              </a:rPr>
              <a:t>  O percentual de comprometimento verificado no mês anterior ao início do 180º (centésimo octogésimo) dia não deve ser ultrapassado até o último dia do mandato.</a:t>
            </a:r>
            <a:endParaRPr lang="pt-BR" sz="2400" dirty="0">
              <a:solidFill>
                <a:schemeClr val="tx1"/>
              </a:solidFill>
              <a:latin typeface="Futura Bk BT" panose="020B0502020204020303"/>
            </a:endParaRPr>
          </a:p>
        </p:txBody>
      </p:sp>
      <p:sp>
        <p:nvSpPr>
          <p:cNvPr id="6" name="CaixaDeTexto 5">
            <a:extLst>
              <a:ext uri="{FF2B5EF4-FFF2-40B4-BE49-F238E27FC236}">
                <a16:creationId xmlns:a16="http://schemas.microsoft.com/office/drawing/2014/main" id="{15AA823A-C949-4399-93F1-B9D5A252F11F}"/>
              </a:ext>
            </a:extLst>
          </p:cNvPr>
          <p:cNvSpPr txBox="1"/>
          <p:nvPr/>
        </p:nvSpPr>
        <p:spPr>
          <a:xfrm>
            <a:off x="424807" y="329590"/>
            <a:ext cx="9549703" cy="1077218"/>
          </a:xfrm>
          <a:prstGeom prst="rect">
            <a:avLst/>
          </a:prstGeom>
          <a:noFill/>
        </p:spPr>
        <p:txBody>
          <a:bodyPr wrap="square" rtlCol="0">
            <a:spAutoFit/>
          </a:bodyPr>
          <a:lstStyle/>
          <a:p>
            <a:r>
              <a:rPr lang="pt-BR" sz="3200" dirty="0">
                <a:latin typeface="Futura Bk BT" panose="020B0502020204020303" pitchFamily="34" charset="0"/>
              </a:rPr>
              <a:t>Aumento da despesa com pessoal nos últimos 180 dias do mandato</a:t>
            </a:r>
          </a:p>
        </p:txBody>
      </p:sp>
      <p:pic>
        <p:nvPicPr>
          <p:cNvPr id="9" name="Imagem 8">
            <a:extLst>
              <a:ext uri="{FF2B5EF4-FFF2-40B4-BE49-F238E27FC236}">
                <a16:creationId xmlns:a16="http://schemas.microsoft.com/office/drawing/2014/main" id="{7D39029C-1923-44BE-8E11-0CE147AC7BD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11349887" y="186612"/>
            <a:ext cx="649280" cy="878790"/>
          </a:xfrm>
          <a:prstGeom prst="rect">
            <a:avLst/>
          </a:prstGeom>
        </p:spPr>
      </p:pic>
    </p:spTree>
    <p:extLst>
      <p:ext uri="{BB962C8B-B14F-4D97-AF65-F5344CB8AC3E}">
        <p14:creationId xmlns:p14="http://schemas.microsoft.com/office/powerpoint/2010/main" val="2062891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1587</TotalTime>
  <Words>6157</Words>
  <Application>Microsoft Office PowerPoint</Application>
  <PresentationFormat>Widescreen</PresentationFormat>
  <Paragraphs>436</Paragraphs>
  <Slides>64</Slides>
  <Notes>0</Notes>
  <HiddenSlides>0</HiddenSlides>
  <MMClips>0</MMClips>
  <ScaleCrop>false</ScaleCrop>
  <HeadingPairs>
    <vt:vector size="8" baseType="variant">
      <vt:variant>
        <vt:lpstr>Fontes usadas</vt:lpstr>
      </vt:variant>
      <vt:variant>
        <vt:i4>5</vt:i4>
      </vt:variant>
      <vt:variant>
        <vt:lpstr>Tema</vt:lpstr>
      </vt:variant>
      <vt:variant>
        <vt:i4>1</vt:i4>
      </vt:variant>
      <vt:variant>
        <vt:lpstr>Servidores OLE inseridos</vt:lpstr>
      </vt:variant>
      <vt:variant>
        <vt:i4>1</vt:i4>
      </vt:variant>
      <vt:variant>
        <vt:lpstr>Títulos de slides</vt:lpstr>
      </vt:variant>
      <vt:variant>
        <vt:i4>64</vt:i4>
      </vt:variant>
    </vt:vector>
  </HeadingPairs>
  <TitlesOfParts>
    <vt:vector size="71" baseType="lpstr">
      <vt:lpstr>Arial</vt:lpstr>
      <vt:lpstr>Calibri</vt:lpstr>
      <vt:lpstr>Calibri Light</vt:lpstr>
      <vt:lpstr>Futura Bk BT</vt:lpstr>
      <vt:lpstr>Tahoma</vt:lpstr>
      <vt:lpstr>Tema do Office</vt:lpstr>
      <vt:lpstr>Worksheet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 Gonçalves Martins</dc:creator>
  <cp:lastModifiedBy>DOUGLAS QUADROS DOS SANTOS</cp:lastModifiedBy>
  <cp:revision>221</cp:revision>
  <dcterms:created xsi:type="dcterms:W3CDTF">2019-08-27T15:03:51Z</dcterms:created>
  <dcterms:modified xsi:type="dcterms:W3CDTF">2020-03-11T11:19:35Z</dcterms:modified>
</cp:coreProperties>
</file>