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91" r:id="rId12"/>
    <p:sldId id="287" r:id="rId13"/>
    <p:sldId id="289" r:id="rId14"/>
    <p:sldId id="290" r:id="rId15"/>
    <p:sldId id="292" r:id="rId16"/>
    <p:sldId id="302" r:id="rId17"/>
    <p:sldId id="293" r:id="rId18"/>
    <p:sldId id="294" r:id="rId19"/>
    <p:sldId id="295" r:id="rId20"/>
    <p:sldId id="296" r:id="rId21"/>
    <p:sldId id="297" r:id="rId22"/>
    <p:sldId id="301" r:id="rId23"/>
    <p:sldId id="299" r:id="rId24"/>
    <p:sldId id="298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4A7"/>
    <a:srgbClr val="6EB586"/>
    <a:srgbClr val="94C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3"/>
    <p:restoredTop sz="94740"/>
  </p:normalViewPr>
  <p:slideViewPr>
    <p:cSldViewPr snapToGrid="0" snapToObjects="1"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3390-60BA-7247-8C3A-0EE81CA14F1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3745-E69D-774B-8756-7ACC6941BD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2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2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6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0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6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xa.gov.br/auxilio/PAGINAS/DEFAULT2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br.gov.caixa.auxilio" TargetMode="External"/><Relationship Id="rId5" Type="http://schemas.openxmlformats.org/officeDocument/2006/relationships/hyperlink" Target="https://apps.apple.com/br/app/caixa-aux%C3%ADlio-emergencial/id1506494331" TargetMode="External"/><Relationship Id="rId4" Type="http://schemas.openxmlformats.org/officeDocument/2006/relationships/hyperlink" Target="https://auxilio.caixa.gov.b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bfsc2014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34" y="1975104"/>
            <a:ext cx="4952932" cy="27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1579" y="1909170"/>
            <a:ext cx="7964905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que o cadastro da família esteja desatualizado (última atualização com mais de 24 meses) será considerado para fins de concessão do Auxílio Emergencial, caso esta família atenda aos critérios.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468313" y="4221163"/>
            <a:ext cx="8280400" cy="1200329"/>
          </a:xfrm>
          <a:prstGeom prst="rect">
            <a:avLst/>
          </a:prstGeom>
          <a:noFill/>
          <a:ln w="28575">
            <a:solidFill>
              <a:srgbClr val="006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FF0000"/>
                </a:solidFill>
              </a:rPr>
              <a:t>ATENÇÃO!!!</a:t>
            </a:r>
          </a:p>
          <a:p>
            <a:pPr algn="ctr"/>
            <a:endParaRPr lang="pt-BR" altLang="pt-BR" b="1" dirty="0">
              <a:solidFill>
                <a:srgbClr val="FF0000"/>
              </a:solidFill>
            </a:endParaRPr>
          </a:p>
          <a:p>
            <a:pPr algn="ctr"/>
            <a:r>
              <a:rPr lang="pt-BR" altLang="pt-BR" b="1" dirty="0" smtClean="0">
                <a:solidFill>
                  <a:srgbClr val="FF0000"/>
                </a:solidFill>
              </a:rPr>
              <a:t>Serão considerados </a:t>
            </a:r>
            <a:r>
              <a:rPr lang="pt-BR" altLang="pt-BR" b="1" u="sng" dirty="0" smtClean="0">
                <a:solidFill>
                  <a:srgbClr val="FF0000"/>
                </a:solidFill>
              </a:rPr>
              <a:t>INELEGÍVEIS </a:t>
            </a:r>
            <a:r>
              <a:rPr lang="pt-BR" altLang="pt-BR" b="1" dirty="0" smtClean="0">
                <a:solidFill>
                  <a:srgbClr val="FF0000"/>
                </a:solidFill>
              </a:rPr>
              <a:t>os trabalhadores com indicativo de óbito  no Sistema Nacional de Informações de Registro Civil.  </a:t>
            </a:r>
            <a:endParaRPr lang="pt-BR" alt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4095" y="882758"/>
            <a:ext cx="7175810" cy="541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ATENÇÃO!!!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exigência do CPF se dá apenas para as pessoas que não são de famílias inscritas no CadÚnico ou não beneficiarias do Bolsa Família.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as pessoas inscritas através do aplicativo ou do site, se torna obrigatório o CPF válido e regular junto a Receita Federal. </a:t>
            </a:r>
            <a:endParaRPr lang="pt-BR" altLang="pt-B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pessoa que esteja com CPF suspenso ou irregular poderá solicitar a regularização por meio do site </a:t>
            </a:r>
            <a:r>
              <a:rPr lang="pt-BR" altLang="pt-BR" sz="2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http://receita.economia.gov.br/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possuo Cadastro, como me inscrevo?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93180" y="1312734"/>
            <a:ext cx="7175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disponibilizado o aplicativo </a:t>
            </a:r>
            <a: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Caixa Auxílio Emergencial</a:t>
            </a:r>
            <a:r>
              <a:rPr lang="pt-BR" alt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a pessoa poderá se inscrever.</a:t>
            </a: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13655" r="30077" b="19885"/>
          <a:stretch>
            <a:fillRect/>
          </a:stretch>
        </p:blipFill>
        <p:spPr bwMode="auto">
          <a:xfrm>
            <a:off x="2244438" y="2294117"/>
            <a:ext cx="45354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2053" y="619330"/>
            <a:ext cx="7586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2053" y="1327216"/>
            <a:ext cx="7074568" cy="363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 Emergencial Informações sobre o benefício: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http://www.caixa.gov.br/auxilio/PAGINAS/DEFAULT2.ASPX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para requerimento do benefício: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https://auxilio.caixa.gov.br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pt-BR" alt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https://apps.apple.com/br/app/caixa-aux%C3%ADlio-emergencial/id1506494331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pt-BR" alt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Playstore</a:t>
            </a: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https://play.google.com/store/apps/details?id=br.gov.caixa.auxilio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48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será a inscrição?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2921" y="1925605"/>
            <a:ext cx="6918158" cy="43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Beneficiários do Programa Bolsa Família e inscritos no Cadastro Único não precisam de nenhuma inscrição;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Pessoas inscritas no cadastro único até o dia 20 de março (mesmo com o cadastro desatualizado) poderão receber, se obedecerem os critérios anteriores;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Não é necessário que o  cadastro esteja atualizado, basta estar na base do cadastro único em 20 de março de 2020;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Pessoas </a:t>
            </a:r>
            <a:r>
              <a:rPr lang="pt-BR" alt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inscritas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cadastro único terão que fazer sua </a:t>
            </a:r>
            <a:r>
              <a:rPr lang="pt-BR" alt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autodeclaração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renda no aplicativo ou site disponibilizados pela Caixa Econômica;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Caso a pessoa </a:t>
            </a:r>
            <a:r>
              <a:rPr lang="pt-BR" alt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 no acesso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aplicativo ou site para realizar a inscrição, deverá, em momento posterior a ser divulgado, procurar uma Agência da Caixa ou Representante Lotérico.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367239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5394" y="1506012"/>
            <a:ext cx="7375358" cy="487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verificação da limitação de pagamento do auxílio emergencial e até dois membros da mesma família, terão preferência os trabalhadores: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2400" dirty="0" smtClean="0"/>
              <a:t>I – do sexo feminino;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II – com data de nascimento mais antiga;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III – com menor renda individual; e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IV – pela ordem alfabética do primeiro nome, se necessário, para fins de desempate.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4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367239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</a:t>
            </a:r>
            <a:endParaRPr lang="pt-BR" alt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5394" y="1936899"/>
            <a:ext cx="7375358" cy="223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 351 de 07 de Abril de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4° Sem prejuízo das sanções civis e penais cabíveis, o trabalhador que prestar declarações falsas ou utilizar qualquer outro meio ilícito para indevidamente ingressar ou se manter como beneficiário do auxílio emergencial, será obrigado a ressarcir os valores recebidos de forma indevida. 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1767361"/>
            <a:ext cx="7002378" cy="437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folha de pagamento dos contemplados pelo auxílio será disponibilizada por meio do </a:t>
            </a:r>
            <a:r>
              <a:rPr lang="pt-BR" alt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SIGPBF 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relatórios diferenciados para cada situação;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município poderá disponibilizar um canal de atendimento (por telefone) para esclarecimento de dúvidas da população;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famílias que possuem o cartão Caixa Fácil (poupança ou corrente) deverão ser orientadas a utilizar o cartão como débito para evitar aglomerações nas agências bancárias;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casos de municípios que tenham mais de um canal para acesso ao saque do auxílio, deverão ser divulgados todos os canais;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2526" y="1269592"/>
            <a:ext cx="740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Para 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beneficiários do Bolsa Família o pagamento seguirá o calendário já estabelecido conforme imagem abaixo:</a:t>
            </a:r>
          </a:p>
          <a:p>
            <a:endParaRPr lang="pt-BR" sz="1600" dirty="0"/>
          </a:p>
        </p:txBody>
      </p:sp>
      <p:pic>
        <p:nvPicPr>
          <p:cNvPr id="7" name="Picture 2" descr="Confira o calendário de pagamento do Bolsa Família para 2020; e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92" y="2432390"/>
            <a:ext cx="52546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2526" y="1447505"/>
            <a:ext cx="7406464" cy="291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 que esteja recebendo algum benefício como seguro desemprego ou seguro defeso, entre outros, </a:t>
            </a:r>
            <a:r>
              <a:rPr lang="pt-BR" altLang="pt-B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terão direito ao auxílio;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família que, por ventura, esteja com o benefício do Bolsa Família cancelado, será entendida como família do cadastro único;</a:t>
            </a:r>
          </a:p>
          <a:p>
            <a:endParaRPr lang="pt-BR" sz="1600" dirty="0"/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468313" y="4221163"/>
            <a:ext cx="8280400" cy="1754187"/>
          </a:xfrm>
          <a:prstGeom prst="rect">
            <a:avLst/>
          </a:prstGeom>
          <a:noFill/>
          <a:ln w="28575">
            <a:solidFill>
              <a:srgbClr val="006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</a:rPr>
              <a:t>ATENÇÃO</a:t>
            </a:r>
          </a:p>
          <a:p>
            <a:pPr algn="ctr"/>
            <a:endParaRPr lang="pt-BR" altLang="pt-BR" b="1" dirty="0">
              <a:solidFill>
                <a:srgbClr val="FF0000"/>
              </a:solidFill>
            </a:endParaRPr>
          </a:p>
          <a:p>
            <a:pPr algn="just"/>
            <a:r>
              <a:rPr lang="pt-BR" altLang="pt-BR" b="1" dirty="0">
                <a:solidFill>
                  <a:srgbClr val="FF0000"/>
                </a:solidFill>
              </a:rPr>
              <a:t>O desempregado ou pescador que esteja recebendo seguro desemprego ou seguro defeso não recebe, se estiver recebendo parcelas nos 3 meses. Se por exemplo, estiver recebendo a última parcela em abril, em maio já se torna elegível para o auxílio emergencial. </a:t>
            </a:r>
          </a:p>
        </p:txBody>
      </p:sp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685800" y="487108"/>
            <a:ext cx="7772400" cy="2003429"/>
          </a:xfrm>
        </p:spPr>
        <p:txBody>
          <a:bodyPr>
            <a:normAutofit/>
          </a:bodyPr>
          <a:lstStyle/>
          <a:p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Auxílio </a:t>
            </a:r>
            <a:r>
              <a:rPr lang="it-IT" alt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Emergencial</a:t>
            </a:r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CIDADÃO</a:t>
            </a:r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08393"/>
              </p:ext>
            </p:extLst>
          </p:nvPr>
        </p:nvGraphicFramePr>
        <p:xfrm>
          <a:off x="1142999" y="3117151"/>
          <a:ext cx="69903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347">
                  <a:extLst>
                    <a:ext uri="{9D8B030D-6E8A-4147-A177-3AD203B41FA5}">
                      <a16:colId xmlns:a16="http://schemas.microsoft.com/office/drawing/2014/main" xmlns="" val="3463837736"/>
                    </a:ext>
                  </a:extLst>
                </a:gridCol>
              </a:tblGrid>
              <a:tr h="16593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Diretoria de Assistência Social – DIAS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Gerência de Benefícios, Transferência de Renda e Programas – GEBTP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Coordenação Estadual do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CadÚnico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Programa Bolsa Família/PBF 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780068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65586"/>
              </p:ext>
            </p:extLst>
          </p:nvPr>
        </p:nvGraphicFramePr>
        <p:xfrm>
          <a:off x="1143000" y="5329990"/>
          <a:ext cx="6990346" cy="67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346">
                  <a:extLst>
                    <a:ext uri="{9D8B030D-6E8A-4147-A177-3AD203B41FA5}">
                      <a16:colId xmlns:a16="http://schemas.microsoft.com/office/drawing/2014/main" xmlns="" val="2002442238"/>
                    </a:ext>
                  </a:extLst>
                </a:gridCol>
              </a:tblGrid>
              <a:tr h="67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Estado do Desenvolvimento Social – SDS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606815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547" y="5364840"/>
            <a:ext cx="685799" cy="3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8768" y="2964865"/>
            <a:ext cx="740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Para atender os Usuários do Cadastro Único e Bolsa Família, durante o período de risco de propagação da Infecção Humana pelo </a:t>
            </a:r>
            <a:r>
              <a:rPr lang="pt-BR" sz="2000" dirty="0" err="1"/>
              <a:t>Coronavírus</a:t>
            </a:r>
            <a:r>
              <a:rPr lang="pt-BR" sz="2000" dirty="0"/>
              <a:t>, alguns cuidados e garantias mínimas são necessários. Nesse sentido seguem as orientações em conformidade com o que preconiza a Organização Mundial de Saúde - OMS e Ministério da Saúde – MS.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20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301925"/>
            <a:ext cx="740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Disponibilizar nas unidades, na recepção do atendimento, recipientes com álcool gel 70% e pia com água, sabão, toalha de papel. Importante ter uma torneira que permita abrir e fechar com o cotovelo e lixeira para o descarte do papel toalha utilizado;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Disponibilizar copos descartáveis para tomar água;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Fixar ilustrações de como deve ser a higienização das mãos;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Garantir Equipamentos de Proteção Individual - EPIs (máscaras, luvas), álcool gel para todos os trabalhadores. Para o usuário que buscar os serviços, garantir máscara caso esteja com tosse e/ou espirro.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283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098591"/>
            <a:ext cx="7406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dirty="0"/>
              <a:t>Manter uma lixeira na porta de saída para que as pessoas possam descartar suas máscaras.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O ambiente de atendimento deve ser higienizado a cada 3 horas por servidores devidamente protegidos com EPIs;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Manter os ambientes com janelas e portas abertas para circulação do ar, de preferência com ar condicionado e ventilador desligado;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Zelar pela desinfecção de objetos e superfícies tocados com frequência, como celulares, maçanetas, corrimão. A mesa de atendimento, computador, celular precisa ser higienizada ao final de cada atendimento.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Atender um usuário por vez, garantindo a distância mínima de 1 metro entre o atendente e o usuário.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68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098591"/>
            <a:ext cx="740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Promover nos espaços de espera para atendimento o distanciamento de, no mínimo, 2 metros entre usuários;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Higienizar as mãos com água e sabão seguindo os 4 (quatro) momentos: 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           1. Antes do contato com o usuário;</a:t>
            </a:r>
          </a:p>
          <a:p>
            <a:pPr algn="just">
              <a:defRPr/>
            </a:pPr>
            <a:r>
              <a:rPr lang="pt-BR" sz="2000" dirty="0"/>
              <a:t>           2. Após risco de exposição a fluidos biológicos;</a:t>
            </a:r>
          </a:p>
          <a:p>
            <a:pPr algn="just">
              <a:defRPr/>
            </a:pPr>
            <a:r>
              <a:rPr lang="pt-BR" sz="2000" dirty="0"/>
              <a:t>           3. Após contato com o usuário e; </a:t>
            </a:r>
          </a:p>
          <a:p>
            <a:pPr algn="just">
              <a:defRPr/>
            </a:pPr>
            <a:r>
              <a:rPr lang="pt-BR" sz="2000" dirty="0"/>
              <a:t>           4. Após contato com objetos tocados pelo usuário;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Evitar tocar na mucosa dos olhos, nariz e boca e não compartilhar objetos de uso pessoal.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882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375318"/>
            <a:ext cx="740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Disponibilizar, se possível, para cada guichê de atendimento uma barreira de acrílico que impeça um contato direto do beneficiário com o servidor, evitando assim, uma possível infecção;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No informe 707 de 25 de março de 2020, foram sugeridas algumas atividades que podem ser custeadas com recursos do IGD/PBF nesse período de pandemia. Dentre elas: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Aquisição de Equipamentos de Proteção Individual (EPI), adequação da estrutura de atendimento às famílias, instrumentalizar o atendimento remoto ao público do Cadastro Único e PBF, adquirir veículos e meios de manutenção, dentre outras.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30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51980"/>
            <a:ext cx="690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Obrigado !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58481" y="1606087"/>
            <a:ext cx="5257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2400" b="1" u="sng" dirty="0"/>
              <a:t>Coordenação Estadual do </a:t>
            </a:r>
            <a:r>
              <a:rPr lang="pt-BR" altLang="pt-BR" sz="2400" b="1" u="sng" dirty="0" err="1"/>
              <a:t>Cadúnico</a:t>
            </a:r>
            <a:r>
              <a:rPr lang="pt-BR" altLang="pt-BR" sz="2400" b="1" u="sng" dirty="0"/>
              <a:t> / Bolsa Família</a:t>
            </a:r>
            <a:r>
              <a:rPr lang="pt-BR" altLang="pt-BR" sz="2400" b="1" dirty="0"/>
              <a:t>:</a:t>
            </a:r>
            <a:endParaRPr lang="pt-BR" alt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286000" y="26903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 smtClean="0"/>
              <a:t>Magna de Paula</a:t>
            </a:r>
            <a:endParaRPr lang="pt-BR" sz="2000" b="1" dirty="0"/>
          </a:p>
          <a:p>
            <a:pPr algn="ctr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Coordenadora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Estadual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 algn="ctr">
              <a:defRPr/>
            </a:pPr>
            <a:endParaRPr lang="pt-BR" sz="2000" dirty="0"/>
          </a:p>
          <a:p>
            <a:pPr algn="ctr">
              <a:defRPr/>
            </a:pPr>
            <a:r>
              <a:rPr lang="pt-BR" sz="2000" b="1" dirty="0" smtClean="0">
                <a:hlinkClick r:id="rId3"/>
              </a:rPr>
              <a:t>pbfsc2014@hotmail.com</a:t>
            </a:r>
            <a:endParaRPr lang="pt-BR" sz="2000" b="1" dirty="0"/>
          </a:p>
          <a:p>
            <a:pPr algn="ctr">
              <a:defRPr/>
            </a:pPr>
            <a:r>
              <a:rPr lang="pt-BR" sz="2000" b="1" dirty="0" smtClean="0"/>
              <a:t>(48) 3664-0789</a:t>
            </a:r>
            <a:endParaRPr lang="pt-BR" sz="2000" b="1" dirty="0"/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6" y="3429000"/>
            <a:ext cx="11890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 Auxílio Emergencial?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9863" y="1859340"/>
            <a:ext cx="7279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/>
              <a:t>É </a:t>
            </a:r>
            <a:r>
              <a:rPr lang="pt-BR" sz="2000" dirty="0" smtClean="0"/>
              <a:t>um auxílio financeiro, </a:t>
            </a:r>
            <a:r>
              <a:rPr lang="pt-BR" sz="2000" dirty="0"/>
              <a:t>no valor mínimo de R$ 600,00 que será paga por 3 meses a pessoas de baixa renda durante a crise provocada pelo </a:t>
            </a:r>
            <a:r>
              <a:rPr lang="pt-BR" sz="2000" dirty="0" err="1"/>
              <a:t>coronavírus</a:t>
            </a:r>
            <a:r>
              <a:rPr lang="pt-BR" sz="2000" dirty="0"/>
              <a:t> (Covid-19) de acordo </a:t>
            </a:r>
            <a:r>
              <a:rPr lang="pt-BR" sz="2000" dirty="0" smtClean="0"/>
              <a:t>a PORTARIA Nº 351, DE 7 DE ABRIL DE 2020 que Regulamenta os procedimentos de que trata o Decreto nº 10.316/2020, a respeito do Auxílio Emergencial instituído pela Lei nº 13.982, de 2 de abril de 2020.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Vale ressaltar que este benefício poderá ser prorrogado caso haja necessidade.</a:t>
            </a:r>
          </a:p>
          <a:p>
            <a:pPr algn="just">
              <a:defRPr/>
            </a:pPr>
            <a:endParaRPr lang="pt-BR" altLang="pt-BR" sz="2000" dirty="0"/>
          </a:p>
          <a:p>
            <a:pPr algn="just"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02 (dois) integrantes poderão receber auxílio emergencial por família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01544" y="398899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tem direito ao benefício?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9656" y="1097280"/>
            <a:ext cx="7569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/>
              <a:t>Para receber o benefício </a:t>
            </a:r>
            <a:r>
              <a:rPr lang="pt-BR" b="1" dirty="0"/>
              <a:t>A PESSOA</a:t>
            </a:r>
            <a:r>
              <a:rPr lang="pt-BR" dirty="0"/>
              <a:t> deve preencher </a:t>
            </a:r>
            <a:r>
              <a:rPr lang="pt-BR" b="1" u="sng" dirty="0">
                <a:solidFill>
                  <a:srgbClr val="FF0000"/>
                </a:solidFill>
              </a:rPr>
              <a:t>todos</a:t>
            </a:r>
            <a:r>
              <a:rPr lang="pt-BR" dirty="0"/>
              <a:t> os requisitos abaixo: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Ser </a:t>
            </a:r>
            <a:r>
              <a:rPr lang="pt-BR" dirty="0"/>
              <a:t>maior de 18 anos</a:t>
            </a:r>
            <a:r>
              <a:rPr lang="pt-BR" dirty="0" smtClean="0"/>
              <a:t>;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Não existir vínculo ativo ou renda nos últimos três meses identificada no Cadastro Nacional de Informações  Sociais (CNIS) </a:t>
            </a:r>
            <a:endParaRPr lang="pt-BR" dirty="0"/>
          </a:p>
          <a:p>
            <a:pPr algn="just">
              <a:defRPr/>
            </a:pPr>
            <a:r>
              <a:rPr lang="pt-BR" dirty="0"/>
              <a:t>- Estar com o CPF regularizado na Receita </a:t>
            </a:r>
            <a:r>
              <a:rPr lang="pt-BR" dirty="0" smtClean="0"/>
              <a:t>Federal, exceto no caso de trabalhadores </a:t>
            </a:r>
            <a:r>
              <a:rPr lang="pt-BR" dirty="0" err="1" smtClean="0"/>
              <a:t>incluidos</a:t>
            </a:r>
            <a:r>
              <a:rPr lang="pt-BR" dirty="0" smtClean="0"/>
              <a:t> em famílias beneficiárias do PBF ;</a:t>
            </a:r>
            <a:endParaRPr lang="pt-BR" dirty="0"/>
          </a:p>
          <a:p>
            <a:pPr algn="just">
              <a:defRPr/>
            </a:pPr>
            <a:r>
              <a:rPr lang="pt-BR" dirty="0"/>
              <a:t>- Não ter emprego formal;</a:t>
            </a:r>
          </a:p>
          <a:p>
            <a:pPr algn="just">
              <a:defRPr/>
            </a:pPr>
            <a:r>
              <a:rPr lang="pt-BR" dirty="0"/>
              <a:t>- Não receber benefício assistencial; </a:t>
            </a:r>
          </a:p>
          <a:p>
            <a:pPr algn="just">
              <a:defRPr/>
            </a:pPr>
            <a:r>
              <a:rPr lang="pt-BR" dirty="0"/>
              <a:t>- Não receber nenhum benefício da previdência social;</a:t>
            </a:r>
          </a:p>
          <a:p>
            <a:pPr algn="just">
              <a:defRPr/>
            </a:pPr>
            <a:r>
              <a:rPr lang="pt-BR" dirty="0"/>
              <a:t>- Não esteja recebendo o seguro-desemprego;</a:t>
            </a:r>
          </a:p>
          <a:p>
            <a:pPr algn="just">
              <a:defRPr/>
            </a:pPr>
            <a:r>
              <a:rPr lang="pt-BR" dirty="0"/>
              <a:t>- Não pode receber nenhum programa de transferência de renda, exceto o Bolsa Família;</a:t>
            </a:r>
          </a:p>
          <a:p>
            <a:pPr algn="just">
              <a:defRPr/>
            </a:pPr>
            <a:r>
              <a:rPr lang="pt-BR" dirty="0"/>
              <a:t>- </a:t>
            </a:r>
            <a:r>
              <a:rPr lang="pt-BR" dirty="0" smtClean="0"/>
              <a:t>No ano de 2018, não tenha recebido rendimento tributário acima de 28.559,70 (vinte e oito mil, quinhentos e cinquenta e nove reais e setenta centavos) </a:t>
            </a:r>
            <a:endParaRPr lang="pt-BR" dirty="0"/>
          </a:p>
          <a:p>
            <a:pPr algn="just">
              <a:buFontTx/>
              <a:buChar char="-"/>
              <a:defRPr/>
            </a:pPr>
            <a:r>
              <a:rPr lang="pt-BR" dirty="0" smtClean="0"/>
              <a:t>Ter </a:t>
            </a:r>
            <a:r>
              <a:rPr lang="pt-BR" dirty="0"/>
              <a:t>renda familiar por pessoa de até </a:t>
            </a:r>
            <a:r>
              <a:rPr lang="pt-BR" dirty="0" smtClean="0"/>
              <a:t>½ meio </a:t>
            </a:r>
            <a:r>
              <a:rPr lang="pt-BR" dirty="0"/>
              <a:t>salário mínimo (R$ 522,50) ou renda familiar total de até </a:t>
            </a:r>
            <a:r>
              <a:rPr lang="pt-BR" dirty="0" smtClean="0"/>
              <a:t>03 (três) </a:t>
            </a:r>
            <a:r>
              <a:rPr lang="pt-BR" dirty="0"/>
              <a:t>salários mínimos (3.135,00</a:t>
            </a:r>
            <a:r>
              <a:rPr lang="pt-BR" dirty="0" smtClean="0"/>
              <a:t>);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Não ser agente Público.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0088" y="464234"/>
            <a:ext cx="717581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Será contemplada também a pessoa que exercer uma das seguintes atividades:</a:t>
            </a:r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Microempreendedor Individual </a:t>
            </a:r>
            <a:r>
              <a:rPr lang="pt-BR" sz="2000" dirty="0"/>
              <a:t>(MEI</a:t>
            </a:r>
            <a:r>
              <a:rPr lang="pt-BR" sz="2000" dirty="0" smtClean="0"/>
              <a:t>), na forma do disposto no art. 18-A da Lei Complementar nº 123, de 14 de dezembro de 2006; ou</a:t>
            </a:r>
            <a:endParaRPr lang="pt-BR" sz="2000" dirty="0"/>
          </a:p>
          <a:p>
            <a:pPr marL="342900" indent="-342900" algn="just">
              <a:buFontTx/>
              <a:buChar char="-"/>
              <a:defRPr/>
            </a:pPr>
            <a:endParaRPr lang="pt-BR" sz="1000" dirty="0"/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Contribuinte </a:t>
            </a:r>
            <a:r>
              <a:rPr lang="pt-BR" sz="2000" dirty="0"/>
              <a:t>individual </a:t>
            </a:r>
            <a:r>
              <a:rPr lang="pt-BR" sz="2000" dirty="0" smtClean="0"/>
              <a:t>do </a:t>
            </a:r>
            <a:r>
              <a:rPr lang="pt-BR" sz="2000" dirty="0"/>
              <a:t>Regime Geral da Previdência </a:t>
            </a:r>
            <a:r>
              <a:rPr lang="pt-BR" sz="2000" dirty="0" smtClean="0"/>
              <a:t>Social e que contribua na forma do disposto no caput ou do inciso I do § 2º do art. 21 da Lei nº8.212, de 24 de julho de 1991; ou </a:t>
            </a:r>
            <a:endParaRPr lang="pt-BR" sz="2000" dirty="0"/>
          </a:p>
          <a:p>
            <a:pPr marL="800100" lvl="1" indent="-342900" algn="just">
              <a:buFontTx/>
              <a:buChar char="-"/>
              <a:defRPr/>
            </a:pPr>
            <a:endParaRPr lang="pt-BR" sz="900" dirty="0"/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Trabalhador informal, seja empregado, autônomo ou desempregado, de qualquer natureza, inclusive o intermitente inativo, inscrito no Cadastro para Programas Sociais do Governo Federal – Cadastro Único, independentemente da marcação  do Bloco 8.</a:t>
            </a:r>
            <a:endParaRPr lang="pt-BR" sz="2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25188"/>
              </p:ext>
            </p:extLst>
          </p:nvPr>
        </p:nvGraphicFramePr>
        <p:xfrm>
          <a:off x="1068978" y="5373858"/>
          <a:ext cx="6635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905">
                  <a:extLst>
                    <a:ext uri="{9D8B030D-6E8A-4147-A177-3AD203B41FA5}">
                      <a16:colId xmlns:a16="http://schemas.microsoft.com/office/drawing/2014/main" xmlns="" val="1585500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Os beneficiários do Bolsa Família serão contemplados desde que atendam os requisitos da Lei.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52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tenho Cadastro Único, o que fazer?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8986" y="2030187"/>
            <a:ext cx="7486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Para as </a:t>
            </a:r>
            <a:r>
              <a:rPr lang="pt-BR" sz="2000" b="1" dirty="0"/>
              <a:t>pessoas</a:t>
            </a:r>
            <a:r>
              <a:rPr lang="pt-BR" sz="2000" dirty="0">
                <a:solidFill>
                  <a:prstClr val="black"/>
                </a:solidFill>
              </a:rPr>
              <a:t> que não estavam inscritas no Cadastro Único até o dia 20 de março de 2020, o governo disponibilizou o aplicativo </a:t>
            </a:r>
            <a:r>
              <a:rPr lang="pt-BR" sz="2000" b="1" dirty="0">
                <a:solidFill>
                  <a:prstClr val="black"/>
                </a:solidFill>
              </a:rPr>
              <a:t>Caixa </a:t>
            </a:r>
            <a:r>
              <a:rPr lang="pt-BR" sz="2000" b="1" dirty="0"/>
              <a:t>Auxílio Emergencial </a:t>
            </a:r>
            <a:r>
              <a:rPr lang="pt-BR" sz="2000" dirty="0">
                <a:solidFill>
                  <a:prstClr val="black"/>
                </a:solidFill>
              </a:rPr>
              <a:t>para que cada</a:t>
            </a:r>
            <a:r>
              <a:rPr lang="pt-BR" sz="2000" b="1" dirty="0">
                <a:solidFill>
                  <a:prstClr val="black"/>
                </a:solidFill>
              </a:rPr>
              <a:t> </a:t>
            </a:r>
            <a:r>
              <a:rPr lang="pt-BR" sz="2000" dirty="0"/>
              <a:t>pessoa</a:t>
            </a:r>
            <a:r>
              <a:rPr lang="pt-BR" sz="2000" dirty="0">
                <a:solidFill>
                  <a:prstClr val="black"/>
                </a:solidFill>
              </a:rPr>
              <a:t> preencha o formulário de inscrição por meio de autodeclaração </a:t>
            </a:r>
            <a:r>
              <a:rPr lang="pt-BR" sz="2000" dirty="0" smtClean="0">
                <a:solidFill>
                  <a:prstClr val="black"/>
                </a:solidFill>
              </a:rPr>
              <a:t>desde que esteja dentro dos critérios de renda por pessoa ou familiar. </a:t>
            </a:r>
            <a:endParaRPr lang="pt-BR" sz="2000" dirty="0">
              <a:solidFill>
                <a:prstClr val="black"/>
              </a:solidFill>
            </a:endParaRPr>
          </a:p>
          <a:p>
            <a:pPr lvl="1" algn="just">
              <a:defRPr/>
            </a:pPr>
            <a:endParaRPr lang="pt-BR" sz="2000" dirty="0">
              <a:solidFill>
                <a:prstClr val="black"/>
              </a:solidFill>
            </a:endParaRP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180" y="4400067"/>
            <a:ext cx="6635220" cy="20005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pessoa poderá se inscrever no aplicativo diretamente de seu celular ou computador, sem a necessidade de comparecer ao CRAS ou qualquer outro lugar, muito menos pagar por esta inscrição!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DÚVIDAS: 111 (Central de dúvidas da Caixa)</a:t>
            </a:r>
            <a:endParaRPr lang="pt-BR" alt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Especiais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84095" y="1252406"/>
            <a:ext cx="7175810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mulher provedora da família monoparental 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pelo menos (01) pessoa menor de 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anos, sem cônjuge ou companheiro(a) terá direito 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(02) duas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cotas de auxílio emergencial, ou seja  2 x R$ 600,00 =  R$ 1.200,00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Observação: Nesta condição, caso a família possua outro membro que cumpra os critérios de elegibilidade, este terá direito ao Benefício de R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$ 600,00 estabelecendo o total de benefícios: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18372" y="3942661"/>
            <a:ext cx="356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1193180" y="4568243"/>
            <a:ext cx="4828484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Mulher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Monoparental –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R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$ 1.200,00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Segundo membro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        R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    600,00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Valor dos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Auxílios 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       R$ 1.800,00</a:t>
            </a:r>
          </a:p>
        </p:txBody>
      </p:sp>
      <p:sp>
        <p:nvSpPr>
          <p:cNvPr id="11" name="Mais 10"/>
          <p:cNvSpPr/>
          <p:nvPr/>
        </p:nvSpPr>
        <p:spPr>
          <a:xfrm>
            <a:off x="1607794" y="4762910"/>
            <a:ext cx="351924" cy="508517"/>
          </a:xfrm>
          <a:prstGeom prst="mathPlus">
            <a:avLst>
              <a:gd name="adj1" fmla="val 2951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enos 11"/>
          <p:cNvSpPr/>
          <p:nvPr/>
        </p:nvSpPr>
        <p:spPr>
          <a:xfrm>
            <a:off x="1783756" y="4920917"/>
            <a:ext cx="3036051" cy="96252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6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5167" y="2390433"/>
            <a:ext cx="8542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altLang="pt-BR" sz="2000" dirty="0">
                <a:solidFill>
                  <a:prstClr val="black"/>
                </a:solidFill>
              </a:rPr>
              <a:t>Caso a família receba benefício do Programa Bolsa Família superior ao valor do auxílio (R$ 600,00), este não sofrerá alteração, permanecendo o benefício do Programa Bolsa Família.</a:t>
            </a: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57210" y="268040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vou saber se tenho cadastro no </a:t>
            </a:r>
            <a:r>
              <a:rPr lang="pt-BR" altLang="pt-BR" sz="2800" b="1" dirty="0" err="1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CadÚnico</a:t>
            </a:r>
            <a:r>
              <a:rPr lang="pt-BR" altLang="pt-BR" sz="2800" b="1" dirty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altLang="pt-BR" sz="2800" dirty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63680" y="1171466"/>
            <a:ext cx="717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o aplicativo Meu </a:t>
            </a:r>
            <a:r>
              <a:rPr lang="pt-BR" alt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Cadúnico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através do qual a família poderá consultar a existência do seu cadastro.</a:t>
            </a:r>
          </a:p>
          <a:p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66" y="2432390"/>
            <a:ext cx="1895740" cy="357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5" t="13655" r="39485" b="15730"/>
          <a:stretch>
            <a:fillRect/>
          </a:stretch>
        </p:blipFill>
        <p:spPr bwMode="auto">
          <a:xfrm>
            <a:off x="5795963" y="2327865"/>
            <a:ext cx="211296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7397750" y="4076700"/>
            <a:ext cx="2079625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Celular</a:t>
            </a:r>
            <a:endParaRPr lang="pt-BR" altLang="pt-BR" sz="2400" dirty="0" smtClean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t="18848" r="29565" b="11577"/>
          <a:stretch>
            <a:fillRect/>
          </a:stretch>
        </p:blipFill>
        <p:spPr bwMode="auto">
          <a:xfrm>
            <a:off x="384175" y="2327865"/>
            <a:ext cx="417671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2745051" y="4908550"/>
            <a:ext cx="18065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Computador</a:t>
            </a:r>
            <a:endParaRPr lang="pt-BR" altLang="pt-BR" sz="2400" dirty="0" smtClean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8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1924</Words>
  <Application>Microsoft Office PowerPoint</Application>
  <PresentationFormat>Apresentação na tela (4:3)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Auxílio Emergencial CIDADÃO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Sandra Spricigo</dc:creator>
  <cp:lastModifiedBy>Acer</cp:lastModifiedBy>
  <cp:revision>111</cp:revision>
  <dcterms:created xsi:type="dcterms:W3CDTF">2019-01-24T20:38:11Z</dcterms:created>
  <dcterms:modified xsi:type="dcterms:W3CDTF">2020-04-14T20:29:16Z</dcterms:modified>
</cp:coreProperties>
</file>