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sldIdLst>
    <p:sldId id="259" r:id="rId2"/>
    <p:sldId id="271" r:id="rId3"/>
    <p:sldId id="260" r:id="rId4"/>
    <p:sldId id="261" r:id="rId5"/>
    <p:sldId id="263" r:id="rId6"/>
    <p:sldId id="264" r:id="rId7"/>
    <p:sldId id="265" r:id="rId8"/>
    <p:sldId id="266" r:id="rId9"/>
    <p:sldId id="267" r:id="rId10"/>
    <p:sldId id="268" r:id="rId11"/>
    <p:sldId id="269" r:id="rId12"/>
    <p:sldId id="270" r:id="rId13"/>
    <p:sldId id="272" r:id="rId14"/>
    <p:sldId id="273" r:id="rId15"/>
    <p:sldId id="274" r:id="rId16"/>
    <p:sldId id="276" r:id="rId17"/>
    <p:sldId id="278" r:id="rId18"/>
    <p:sldId id="279" r:id="rId19"/>
    <p:sldId id="280" r:id="rId20"/>
    <p:sldId id="281" r:id="rId21"/>
    <p:sldId id="282" r:id="rId22"/>
    <p:sldId id="283" r:id="rId23"/>
    <p:sldId id="284" r:id="rId24"/>
    <p:sldId id="285" r:id="rId25"/>
    <p:sldId id="286" r:id="rId26"/>
    <p:sldId id="287" r:id="rId27"/>
    <p:sldId id="288" r:id="rId28"/>
    <p:sldId id="292" r:id="rId29"/>
    <p:sldId id="289" r:id="rId30"/>
    <p:sldId id="290" r:id="rId31"/>
    <p:sldId id="291" r:id="rId32"/>
    <p:sldId id="293" r:id="rId33"/>
    <p:sldId id="294" r:id="rId34"/>
    <p:sldId id="295" r:id="rId35"/>
    <p:sldId id="296" r:id="rId36"/>
    <p:sldId id="298" r:id="rId37"/>
    <p:sldId id="299" r:id="rId38"/>
    <p:sldId id="300" r:id="rId39"/>
    <p:sldId id="301" r:id="rId40"/>
    <p:sldId id="302" r:id="rId41"/>
    <p:sldId id="303" r:id="rId42"/>
    <p:sldId id="304" r:id="rId43"/>
    <p:sldId id="306" r:id="rId44"/>
    <p:sldId id="308" r:id="rId45"/>
    <p:sldId id="309" r:id="rId46"/>
    <p:sldId id="307" r:id="rId47"/>
    <p:sldId id="310" r:id="rId48"/>
    <p:sldId id="313" r:id="rId49"/>
    <p:sldId id="312" r:id="rId50"/>
    <p:sldId id="311" r:id="rId51"/>
    <p:sldId id="314" r:id="rId52"/>
    <p:sldId id="315" r:id="rId53"/>
    <p:sldId id="316" r:id="rId54"/>
    <p:sldId id="317" r:id="rId55"/>
    <p:sldId id="318" r:id="rId56"/>
    <p:sldId id="319" r:id="rId57"/>
    <p:sldId id="320" r:id="rId58"/>
    <p:sldId id="321" r:id="rId59"/>
    <p:sldId id="323" r:id="rId60"/>
    <p:sldId id="324" r:id="rId61"/>
    <p:sldId id="322"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6" r:id="rId94"/>
    <p:sldId id="357" r:id="rId95"/>
    <p:sldId id="358" r:id="rId96"/>
    <p:sldId id="360" r:id="rId97"/>
    <p:sldId id="359" r:id="rId98"/>
    <p:sldId id="361" r:id="rId99"/>
    <p:sldId id="362" r:id="rId100"/>
    <p:sldId id="363" r:id="rId101"/>
    <p:sldId id="364" r:id="rId102"/>
    <p:sldId id="365" r:id="rId103"/>
    <p:sldId id="366" r:id="rId104"/>
    <p:sldId id="368" r:id="rId105"/>
    <p:sldId id="367" r:id="rId106"/>
    <p:sldId id="369" r:id="rId107"/>
    <p:sldId id="370" r:id="rId108"/>
    <p:sldId id="371" r:id="rId109"/>
    <p:sldId id="372" r:id="rId110"/>
    <p:sldId id="374" r:id="rId111"/>
    <p:sldId id="375" r:id="rId112"/>
    <p:sldId id="376" r:id="rId113"/>
    <p:sldId id="377" r:id="rId114"/>
    <p:sldId id="373" r:id="rId115"/>
    <p:sldId id="378" r:id="rId116"/>
    <p:sldId id="380" r:id="rId117"/>
    <p:sldId id="381" r:id="rId118"/>
    <p:sldId id="382" r:id="rId119"/>
    <p:sldId id="383" r:id="rId120"/>
    <p:sldId id="384" r:id="rId121"/>
    <p:sldId id="385" r:id="rId122"/>
    <p:sldId id="386" r:id="rId123"/>
    <p:sldId id="387" r:id="rId124"/>
    <p:sldId id="388" r:id="rId125"/>
    <p:sldId id="389" r:id="rId126"/>
    <p:sldId id="379" r:id="rId127"/>
    <p:sldId id="390" r:id="rId128"/>
    <p:sldId id="391" r:id="rId129"/>
    <p:sldId id="392" r:id="rId130"/>
    <p:sldId id="393" r:id="rId131"/>
    <p:sldId id="394" r:id="rId132"/>
    <p:sldId id="395" r:id="rId133"/>
    <p:sldId id="396" r:id="rId134"/>
    <p:sldId id="397" r:id="rId135"/>
    <p:sldId id="399" r:id="rId136"/>
    <p:sldId id="400" r:id="rId137"/>
    <p:sldId id="413" r:id="rId138"/>
    <p:sldId id="401" r:id="rId139"/>
    <p:sldId id="402" r:id="rId140"/>
    <p:sldId id="403" r:id="rId141"/>
    <p:sldId id="404" r:id="rId142"/>
    <p:sldId id="405" r:id="rId143"/>
    <p:sldId id="398" r:id="rId144"/>
    <p:sldId id="406" r:id="rId145"/>
    <p:sldId id="407" r:id="rId146"/>
    <p:sldId id="409" r:id="rId147"/>
    <p:sldId id="410" r:id="rId148"/>
    <p:sldId id="411" r:id="rId149"/>
    <p:sldId id="412" r:id="rId150"/>
    <p:sldId id="262" r:id="rId151"/>
  </p:sldIdLst>
  <p:sldSz cx="10621963" cy="7561263"/>
  <p:notesSz cx="6858000" cy="9144000"/>
  <p:defaultTextStyle>
    <a:defPPr>
      <a:defRPr lang="pt-BR"/>
    </a:defPPr>
    <a:lvl1pPr marL="0" algn="l" defTabSz="1039033" rtl="0" eaLnBrk="1" latinLnBrk="0" hangingPunct="1">
      <a:defRPr sz="2000" kern="1200">
        <a:solidFill>
          <a:schemeClr val="tx1"/>
        </a:solidFill>
        <a:latin typeface="+mn-lt"/>
        <a:ea typeface="+mn-ea"/>
        <a:cs typeface="+mn-cs"/>
      </a:defRPr>
    </a:lvl1pPr>
    <a:lvl2pPr marL="519516" algn="l" defTabSz="1039033" rtl="0" eaLnBrk="1" latinLnBrk="0" hangingPunct="1">
      <a:defRPr sz="2000" kern="1200">
        <a:solidFill>
          <a:schemeClr val="tx1"/>
        </a:solidFill>
        <a:latin typeface="+mn-lt"/>
        <a:ea typeface="+mn-ea"/>
        <a:cs typeface="+mn-cs"/>
      </a:defRPr>
    </a:lvl2pPr>
    <a:lvl3pPr marL="1039033" algn="l" defTabSz="1039033" rtl="0" eaLnBrk="1" latinLnBrk="0" hangingPunct="1">
      <a:defRPr sz="2000" kern="1200">
        <a:solidFill>
          <a:schemeClr val="tx1"/>
        </a:solidFill>
        <a:latin typeface="+mn-lt"/>
        <a:ea typeface="+mn-ea"/>
        <a:cs typeface="+mn-cs"/>
      </a:defRPr>
    </a:lvl3pPr>
    <a:lvl4pPr marL="1558549" algn="l" defTabSz="1039033" rtl="0" eaLnBrk="1" latinLnBrk="0" hangingPunct="1">
      <a:defRPr sz="2000" kern="1200">
        <a:solidFill>
          <a:schemeClr val="tx1"/>
        </a:solidFill>
        <a:latin typeface="+mn-lt"/>
        <a:ea typeface="+mn-ea"/>
        <a:cs typeface="+mn-cs"/>
      </a:defRPr>
    </a:lvl4pPr>
    <a:lvl5pPr marL="2078065" algn="l" defTabSz="1039033" rtl="0" eaLnBrk="1" latinLnBrk="0" hangingPunct="1">
      <a:defRPr sz="2000" kern="1200">
        <a:solidFill>
          <a:schemeClr val="tx1"/>
        </a:solidFill>
        <a:latin typeface="+mn-lt"/>
        <a:ea typeface="+mn-ea"/>
        <a:cs typeface="+mn-cs"/>
      </a:defRPr>
    </a:lvl5pPr>
    <a:lvl6pPr marL="2597582" algn="l" defTabSz="1039033" rtl="0" eaLnBrk="1" latinLnBrk="0" hangingPunct="1">
      <a:defRPr sz="2000" kern="1200">
        <a:solidFill>
          <a:schemeClr val="tx1"/>
        </a:solidFill>
        <a:latin typeface="+mn-lt"/>
        <a:ea typeface="+mn-ea"/>
        <a:cs typeface="+mn-cs"/>
      </a:defRPr>
    </a:lvl6pPr>
    <a:lvl7pPr marL="3117098" algn="l" defTabSz="1039033" rtl="0" eaLnBrk="1" latinLnBrk="0" hangingPunct="1">
      <a:defRPr sz="2000" kern="1200">
        <a:solidFill>
          <a:schemeClr val="tx1"/>
        </a:solidFill>
        <a:latin typeface="+mn-lt"/>
        <a:ea typeface="+mn-ea"/>
        <a:cs typeface="+mn-cs"/>
      </a:defRPr>
    </a:lvl7pPr>
    <a:lvl8pPr marL="3636615" algn="l" defTabSz="1039033" rtl="0" eaLnBrk="1" latinLnBrk="0" hangingPunct="1">
      <a:defRPr sz="2000" kern="1200">
        <a:solidFill>
          <a:schemeClr val="tx1"/>
        </a:solidFill>
        <a:latin typeface="+mn-lt"/>
        <a:ea typeface="+mn-ea"/>
        <a:cs typeface="+mn-cs"/>
      </a:defRPr>
    </a:lvl8pPr>
    <a:lvl9pPr marL="4156131" algn="l" defTabSz="1039033"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4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F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2" autoAdjust="0"/>
    <p:restoredTop sz="94638" autoAdjust="0"/>
  </p:normalViewPr>
  <p:slideViewPr>
    <p:cSldViewPr snapToObjects="1">
      <p:cViewPr varScale="1">
        <p:scale>
          <a:sx n="64" d="100"/>
          <a:sy n="64" d="100"/>
        </p:scale>
        <p:origin x="1308" y="48"/>
      </p:cViewPr>
      <p:guideLst>
        <p:guide orient="horz" pos="2382"/>
        <p:guide pos="3346"/>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BFA1EF-9669-465B-8431-0B167AA7F661}" type="datetimeFigureOut">
              <a:rPr lang="pt-BR" smtClean="0"/>
              <a:pPr/>
              <a:t>24/04/2020</a:t>
            </a:fld>
            <a:endParaRPr lang="pt-BR"/>
          </a:p>
        </p:txBody>
      </p:sp>
      <p:sp>
        <p:nvSpPr>
          <p:cNvPr id="4" name="Espaço Reservado para Imagem de Slide 3"/>
          <p:cNvSpPr>
            <a:spLocks noGrp="1" noRot="1" noChangeAspect="1"/>
          </p:cNvSpPr>
          <p:nvPr>
            <p:ph type="sldImg" idx="2"/>
          </p:nvPr>
        </p:nvSpPr>
        <p:spPr>
          <a:xfrm>
            <a:off x="1020763" y="685800"/>
            <a:ext cx="4816475"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FD32B2-96A4-48D4-95B1-72AB0FA7E8E3}" type="slidenum">
              <a:rPr lang="pt-BR" smtClean="0"/>
              <a:pPr/>
              <a:t>‹nº›</a:t>
            </a:fld>
            <a:endParaRPr lang="pt-BR"/>
          </a:p>
        </p:txBody>
      </p:sp>
    </p:spTree>
    <p:extLst>
      <p:ext uri="{BB962C8B-B14F-4D97-AF65-F5344CB8AC3E}">
        <p14:creationId xmlns:p14="http://schemas.microsoft.com/office/powerpoint/2010/main" val="1733428450"/>
      </p:ext>
    </p:extLst>
  </p:cSld>
  <p:clrMap bg1="lt1" tx1="dk1" bg2="lt2" tx2="dk2" accent1="accent1" accent2="accent2" accent3="accent3" accent4="accent4" accent5="accent5" accent6="accent6" hlink="hlink" folHlink="folHlink"/>
  <p:notesStyle>
    <a:lvl1pPr marL="0" algn="l" defTabSz="1039033" rtl="0" eaLnBrk="1" latinLnBrk="0" hangingPunct="1">
      <a:defRPr sz="1400" kern="1200">
        <a:solidFill>
          <a:schemeClr val="tx1"/>
        </a:solidFill>
        <a:latin typeface="+mn-lt"/>
        <a:ea typeface="+mn-ea"/>
        <a:cs typeface="+mn-cs"/>
      </a:defRPr>
    </a:lvl1pPr>
    <a:lvl2pPr marL="519516" algn="l" defTabSz="1039033" rtl="0" eaLnBrk="1" latinLnBrk="0" hangingPunct="1">
      <a:defRPr sz="1400" kern="1200">
        <a:solidFill>
          <a:schemeClr val="tx1"/>
        </a:solidFill>
        <a:latin typeface="+mn-lt"/>
        <a:ea typeface="+mn-ea"/>
        <a:cs typeface="+mn-cs"/>
      </a:defRPr>
    </a:lvl2pPr>
    <a:lvl3pPr marL="1039033" algn="l" defTabSz="1039033" rtl="0" eaLnBrk="1" latinLnBrk="0" hangingPunct="1">
      <a:defRPr sz="1400" kern="1200">
        <a:solidFill>
          <a:schemeClr val="tx1"/>
        </a:solidFill>
        <a:latin typeface="+mn-lt"/>
        <a:ea typeface="+mn-ea"/>
        <a:cs typeface="+mn-cs"/>
      </a:defRPr>
    </a:lvl3pPr>
    <a:lvl4pPr marL="1558549" algn="l" defTabSz="1039033" rtl="0" eaLnBrk="1" latinLnBrk="0" hangingPunct="1">
      <a:defRPr sz="1400" kern="1200">
        <a:solidFill>
          <a:schemeClr val="tx1"/>
        </a:solidFill>
        <a:latin typeface="+mn-lt"/>
        <a:ea typeface="+mn-ea"/>
        <a:cs typeface="+mn-cs"/>
      </a:defRPr>
    </a:lvl4pPr>
    <a:lvl5pPr marL="2078065" algn="l" defTabSz="1039033" rtl="0" eaLnBrk="1" latinLnBrk="0" hangingPunct="1">
      <a:defRPr sz="1400" kern="1200">
        <a:solidFill>
          <a:schemeClr val="tx1"/>
        </a:solidFill>
        <a:latin typeface="+mn-lt"/>
        <a:ea typeface="+mn-ea"/>
        <a:cs typeface="+mn-cs"/>
      </a:defRPr>
    </a:lvl5pPr>
    <a:lvl6pPr marL="2597582" algn="l" defTabSz="1039033" rtl="0" eaLnBrk="1" latinLnBrk="0" hangingPunct="1">
      <a:defRPr sz="1400" kern="1200">
        <a:solidFill>
          <a:schemeClr val="tx1"/>
        </a:solidFill>
        <a:latin typeface="+mn-lt"/>
        <a:ea typeface="+mn-ea"/>
        <a:cs typeface="+mn-cs"/>
      </a:defRPr>
    </a:lvl6pPr>
    <a:lvl7pPr marL="3117098" algn="l" defTabSz="1039033" rtl="0" eaLnBrk="1" latinLnBrk="0" hangingPunct="1">
      <a:defRPr sz="1400" kern="1200">
        <a:solidFill>
          <a:schemeClr val="tx1"/>
        </a:solidFill>
        <a:latin typeface="+mn-lt"/>
        <a:ea typeface="+mn-ea"/>
        <a:cs typeface="+mn-cs"/>
      </a:defRPr>
    </a:lvl7pPr>
    <a:lvl8pPr marL="3636615" algn="l" defTabSz="1039033" rtl="0" eaLnBrk="1" latinLnBrk="0" hangingPunct="1">
      <a:defRPr sz="1400" kern="1200">
        <a:solidFill>
          <a:schemeClr val="tx1"/>
        </a:solidFill>
        <a:latin typeface="+mn-lt"/>
        <a:ea typeface="+mn-ea"/>
        <a:cs typeface="+mn-cs"/>
      </a:defRPr>
    </a:lvl8pPr>
    <a:lvl9pPr marL="4156131" algn="l" defTabSz="1039033"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5EFD32B2-96A4-48D4-95B1-72AB0FA7E8E3}" type="slidenum">
              <a:rPr lang="pt-BR" smtClean="0"/>
              <a:pPr/>
              <a:t>6</a:t>
            </a:fld>
            <a:endParaRPr lang="pt-BR"/>
          </a:p>
        </p:txBody>
      </p:sp>
    </p:spTree>
    <p:extLst>
      <p:ext uri="{BB962C8B-B14F-4D97-AF65-F5344CB8AC3E}">
        <p14:creationId xmlns:p14="http://schemas.microsoft.com/office/powerpoint/2010/main" val="1969503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5EFD32B2-96A4-48D4-95B1-72AB0FA7E8E3}" type="slidenum">
              <a:rPr lang="pt-BR" smtClean="0"/>
              <a:pPr/>
              <a:t>101</a:t>
            </a:fld>
            <a:endParaRPr lang="pt-BR"/>
          </a:p>
        </p:txBody>
      </p:sp>
    </p:spTree>
    <p:extLst>
      <p:ext uri="{BB962C8B-B14F-4D97-AF65-F5344CB8AC3E}">
        <p14:creationId xmlns:p14="http://schemas.microsoft.com/office/powerpoint/2010/main" val="354651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796647" y="2348893"/>
            <a:ext cx="9028669" cy="1620771"/>
          </a:xfrm>
          <a:prstGeom prst="rect">
            <a:avLst/>
          </a:prstGeom>
        </p:spPr>
        <p:txBody>
          <a:bodyPr lIns="103903" tIns="51952" rIns="103903" bIns="51952"/>
          <a:lstStyle/>
          <a:p>
            <a:r>
              <a:rPr lang="pt-BR" dirty="0"/>
              <a:t>Clique para editar o estilo do título mestre</a:t>
            </a:r>
          </a:p>
        </p:txBody>
      </p:sp>
      <p:sp>
        <p:nvSpPr>
          <p:cNvPr id="3" name="Subtítulo 2"/>
          <p:cNvSpPr>
            <a:spLocks noGrp="1"/>
          </p:cNvSpPr>
          <p:nvPr>
            <p:ph type="subTitle" idx="1"/>
          </p:nvPr>
        </p:nvSpPr>
        <p:spPr>
          <a:xfrm>
            <a:off x="1593295" y="4284716"/>
            <a:ext cx="7435374" cy="1932323"/>
          </a:xfrm>
          <a:prstGeom prst="rect">
            <a:avLst/>
          </a:prstGeom>
        </p:spPr>
        <p:txBody>
          <a:bodyPr lIns="103903" tIns="51952" rIns="103903" bIns="51952"/>
          <a:lstStyle>
            <a:lvl1pPr marL="0" indent="0" algn="ctr">
              <a:buNone/>
              <a:defRPr>
                <a:solidFill>
                  <a:schemeClr val="tx1">
                    <a:tint val="75000"/>
                  </a:schemeClr>
                </a:solidFill>
              </a:defRPr>
            </a:lvl1pPr>
            <a:lvl2pPr marL="519516" indent="0" algn="ctr">
              <a:buNone/>
              <a:defRPr>
                <a:solidFill>
                  <a:schemeClr val="tx1">
                    <a:tint val="75000"/>
                  </a:schemeClr>
                </a:solidFill>
              </a:defRPr>
            </a:lvl2pPr>
            <a:lvl3pPr marL="1039033" indent="0" algn="ctr">
              <a:buNone/>
              <a:defRPr>
                <a:solidFill>
                  <a:schemeClr val="tx1">
                    <a:tint val="75000"/>
                  </a:schemeClr>
                </a:solidFill>
              </a:defRPr>
            </a:lvl3pPr>
            <a:lvl4pPr marL="1558549" indent="0" algn="ctr">
              <a:buNone/>
              <a:defRPr>
                <a:solidFill>
                  <a:schemeClr val="tx1">
                    <a:tint val="75000"/>
                  </a:schemeClr>
                </a:solidFill>
              </a:defRPr>
            </a:lvl4pPr>
            <a:lvl5pPr marL="2078065" indent="0" algn="ctr">
              <a:buNone/>
              <a:defRPr>
                <a:solidFill>
                  <a:schemeClr val="tx1">
                    <a:tint val="75000"/>
                  </a:schemeClr>
                </a:solidFill>
              </a:defRPr>
            </a:lvl5pPr>
            <a:lvl6pPr marL="2597582" indent="0" algn="ctr">
              <a:buNone/>
              <a:defRPr>
                <a:solidFill>
                  <a:schemeClr val="tx1">
                    <a:tint val="75000"/>
                  </a:schemeClr>
                </a:solidFill>
              </a:defRPr>
            </a:lvl6pPr>
            <a:lvl7pPr marL="3117098" indent="0" algn="ctr">
              <a:buNone/>
              <a:defRPr>
                <a:solidFill>
                  <a:schemeClr val="tx1">
                    <a:tint val="75000"/>
                  </a:schemeClr>
                </a:solidFill>
              </a:defRPr>
            </a:lvl7pPr>
            <a:lvl8pPr marL="3636615" indent="0" algn="ctr">
              <a:buNone/>
              <a:defRPr>
                <a:solidFill>
                  <a:schemeClr val="tx1">
                    <a:tint val="75000"/>
                  </a:schemeClr>
                </a:solidFill>
              </a:defRPr>
            </a:lvl8pPr>
            <a:lvl9pPr marL="4156131" indent="0" algn="ctr">
              <a:buNone/>
              <a:defRPr>
                <a:solidFill>
                  <a:schemeClr val="tx1">
                    <a:tint val="75000"/>
                  </a:schemeClr>
                </a:solidFill>
              </a:defRPr>
            </a:lvl9pPr>
          </a:lstStyle>
          <a:p>
            <a:r>
              <a:rPr lang="pt-BR" dirty="0"/>
              <a:t>Clique para editar o estilo do subtítulo mestre</a:t>
            </a:r>
          </a:p>
        </p:txBody>
      </p:sp>
      <p:sp>
        <p:nvSpPr>
          <p:cNvPr id="9" name="Espaço Reservado para Data 8"/>
          <p:cNvSpPr>
            <a:spLocks noGrp="1"/>
          </p:cNvSpPr>
          <p:nvPr>
            <p:ph type="dt" sz="half" idx="10"/>
          </p:nvPr>
        </p:nvSpPr>
        <p:spPr/>
        <p:txBody>
          <a:bodyPr/>
          <a:lstStyle/>
          <a:p>
            <a:fld id="{0700F802-E7A8-427A-BD16-EE7614A5B533}" type="datetimeFigureOut">
              <a:rPr lang="pt-BR" smtClean="0"/>
              <a:pPr/>
              <a:t>24/04/2020</a:t>
            </a:fld>
            <a:endParaRPr lang="pt-BR"/>
          </a:p>
        </p:txBody>
      </p:sp>
      <p:sp>
        <p:nvSpPr>
          <p:cNvPr id="11" name="Espaço Reservado para Rodapé 10"/>
          <p:cNvSpPr>
            <a:spLocks noGrp="1"/>
          </p:cNvSpPr>
          <p:nvPr>
            <p:ph type="ftr" sz="quarter" idx="12"/>
          </p:nvPr>
        </p:nvSpPr>
        <p:spPr/>
        <p:txBody>
          <a:bodyPr/>
          <a:lstStyle/>
          <a:p>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531098" y="302801"/>
            <a:ext cx="9559767" cy="1260211"/>
          </a:xfrm>
          <a:prstGeom prst="rect">
            <a:avLst/>
          </a:prstGeom>
        </p:spPr>
        <p:txBody>
          <a:bodyPr lIns="103903" tIns="51952" rIns="103903" bIns="51952"/>
          <a:lstStyle/>
          <a:p>
            <a:r>
              <a:rPr lang="pt-BR"/>
              <a:t>Clique para editar o estilo do título mestre</a:t>
            </a:r>
          </a:p>
        </p:txBody>
      </p:sp>
      <p:sp>
        <p:nvSpPr>
          <p:cNvPr id="3" name="Espaço Reservado para Texto Vertical 2"/>
          <p:cNvSpPr>
            <a:spLocks noGrp="1"/>
          </p:cNvSpPr>
          <p:nvPr>
            <p:ph type="body" orient="vert" idx="1"/>
          </p:nvPr>
        </p:nvSpPr>
        <p:spPr>
          <a:xfrm>
            <a:off x="531098" y="1764295"/>
            <a:ext cx="9559767" cy="4990084"/>
          </a:xfrm>
          <a:prstGeom prst="rect">
            <a:avLst/>
          </a:prstGeom>
        </p:spPr>
        <p:txBody>
          <a:bodyPr vert="eaVert" lIns="103903" tIns="51952" rIns="103903" bIns="51952"/>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700F802-E7A8-427A-BD16-EE7614A5B533}" type="datetimeFigureOut">
              <a:rPr lang="pt-BR" smtClean="0"/>
              <a:pPr/>
              <a:t>24/04/2020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235E4AA-1568-4E78-A700-96CBCE7CEC9C}"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700923" y="302802"/>
            <a:ext cx="2389942" cy="6451578"/>
          </a:xfrm>
          <a:prstGeom prst="rect">
            <a:avLst/>
          </a:prstGeom>
        </p:spPr>
        <p:txBody>
          <a:bodyPr vert="eaVert" lIns="103903" tIns="51952" rIns="103903" bIns="51952"/>
          <a:lstStyle/>
          <a:p>
            <a:r>
              <a:rPr lang="pt-BR"/>
              <a:t>Clique para editar o estilo do título mestre</a:t>
            </a:r>
          </a:p>
        </p:txBody>
      </p:sp>
      <p:sp>
        <p:nvSpPr>
          <p:cNvPr id="3" name="Espaço Reservado para Texto Vertical 2"/>
          <p:cNvSpPr>
            <a:spLocks noGrp="1"/>
          </p:cNvSpPr>
          <p:nvPr>
            <p:ph type="body" orient="vert" idx="1"/>
          </p:nvPr>
        </p:nvSpPr>
        <p:spPr>
          <a:xfrm>
            <a:off x="531098" y="302802"/>
            <a:ext cx="6992792" cy="6451578"/>
          </a:xfrm>
          <a:prstGeom prst="rect">
            <a:avLst/>
          </a:prstGeom>
        </p:spPr>
        <p:txBody>
          <a:bodyPr vert="eaVert" lIns="103903" tIns="51952" rIns="103903" bIns="51952"/>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700F802-E7A8-427A-BD16-EE7614A5B533}" type="datetimeFigureOut">
              <a:rPr lang="pt-BR" smtClean="0"/>
              <a:pPr/>
              <a:t>24/04/2020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235E4AA-1568-4E78-A700-96CBCE7CEC9C}"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531098" y="302801"/>
            <a:ext cx="9559767" cy="1260211"/>
          </a:xfrm>
          <a:prstGeom prst="rect">
            <a:avLst/>
          </a:prstGeom>
        </p:spPr>
        <p:txBody>
          <a:bodyPr lIns="103903" tIns="51952" rIns="103903" bIns="51952"/>
          <a:lstStyle/>
          <a:p>
            <a:r>
              <a:rPr lang="pt-BR"/>
              <a:t>Clique para editar o estilo do título mestre</a:t>
            </a:r>
          </a:p>
        </p:txBody>
      </p:sp>
      <p:sp>
        <p:nvSpPr>
          <p:cNvPr id="3" name="Espaço Reservado para Conteúdo 2"/>
          <p:cNvSpPr>
            <a:spLocks noGrp="1"/>
          </p:cNvSpPr>
          <p:nvPr>
            <p:ph idx="1"/>
          </p:nvPr>
        </p:nvSpPr>
        <p:spPr>
          <a:xfrm>
            <a:off x="531098" y="1764295"/>
            <a:ext cx="9559767" cy="4990084"/>
          </a:xfrm>
          <a:prstGeom prst="rect">
            <a:avLst/>
          </a:prstGeom>
        </p:spPr>
        <p:txBody>
          <a:bodyPr lIns="103903" tIns="51952" rIns="103903" bIns="51952"/>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700F802-E7A8-427A-BD16-EE7614A5B533}" type="datetimeFigureOut">
              <a:rPr lang="pt-BR" smtClean="0"/>
              <a:pPr/>
              <a:t>24/04/2020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235E4AA-1568-4E78-A700-96CBCE7CEC9C}"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9062" y="4858812"/>
            <a:ext cx="9028669" cy="1501751"/>
          </a:xfrm>
          <a:prstGeom prst="rect">
            <a:avLst/>
          </a:prstGeom>
        </p:spPr>
        <p:txBody>
          <a:bodyPr lIns="103903" tIns="51952" rIns="103903" bIns="51952" anchor="t"/>
          <a:lstStyle>
            <a:lvl1pPr algn="l">
              <a:defRPr sz="4500" b="1" cap="all"/>
            </a:lvl1pPr>
          </a:lstStyle>
          <a:p>
            <a:r>
              <a:rPr lang="pt-BR"/>
              <a:t>Clique para editar o estilo do título mestre</a:t>
            </a:r>
          </a:p>
        </p:txBody>
      </p:sp>
      <p:sp>
        <p:nvSpPr>
          <p:cNvPr id="3" name="Espaço Reservado para Texto 2"/>
          <p:cNvSpPr>
            <a:spLocks noGrp="1"/>
          </p:cNvSpPr>
          <p:nvPr>
            <p:ph type="body" idx="1"/>
          </p:nvPr>
        </p:nvSpPr>
        <p:spPr>
          <a:xfrm>
            <a:off x="839062" y="3204786"/>
            <a:ext cx="9028669" cy="1654026"/>
          </a:xfrm>
          <a:prstGeom prst="rect">
            <a:avLst/>
          </a:prstGeom>
        </p:spPr>
        <p:txBody>
          <a:bodyPr lIns="103903" tIns="51952" rIns="103903" bIns="51952" anchor="b"/>
          <a:lstStyle>
            <a:lvl1pPr marL="0" indent="0">
              <a:buNone/>
              <a:defRPr sz="2300">
                <a:solidFill>
                  <a:schemeClr val="tx1">
                    <a:tint val="75000"/>
                  </a:schemeClr>
                </a:solidFill>
              </a:defRPr>
            </a:lvl1pPr>
            <a:lvl2pPr marL="519516" indent="0">
              <a:buNone/>
              <a:defRPr sz="2000">
                <a:solidFill>
                  <a:schemeClr val="tx1">
                    <a:tint val="75000"/>
                  </a:schemeClr>
                </a:solidFill>
              </a:defRPr>
            </a:lvl2pPr>
            <a:lvl3pPr marL="1039033" indent="0">
              <a:buNone/>
              <a:defRPr sz="1800">
                <a:solidFill>
                  <a:schemeClr val="tx1">
                    <a:tint val="75000"/>
                  </a:schemeClr>
                </a:solidFill>
              </a:defRPr>
            </a:lvl3pPr>
            <a:lvl4pPr marL="1558549" indent="0">
              <a:buNone/>
              <a:defRPr sz="1600">
                <a:solidFill>
                  <a:schemeClr val="tx1">
                    <a:tint val="75000"/>
                  </a:schemeClr>
                </a:solidFill>
              </a:defRPr>
            </a:lvl4pPr>
            <a:lvl5pPr marL="2078065" indent="0">
              <a:buNone/>
              <a:defRPr sz="1600">
                <a:solidFill>
                  <a:schemeClr val="tx1">
                    <a:tint val="75000"/>
                  </a:schemeClr>
                </a:solidFill>
              </a:defRPr>
            </a:lvl5pPr>
            <a:lvl6pPr marL="2597582" indent="0">
              <a:buNone/>
              <a:defRPr sz="1600">
                <a:solidFill>
                  <a:schemeClr val="tx1">
                    <a:tint val="75000"/>
                  </a:schemeClr>
                </a:solidFill>
              </a:defRPr>
            </a:lvl6pPr>
            <a:lvl7pPr marL="3117098" indent="0">
              <a:buNone/>
              <a:defRPr sz="1600">
                <a:solidFill>
                  <a:schemeClr val="tx1">
                    <a:tint val="75000"/>
                  </a:schemeClr>
                </a:solidFill>
              </a:defRPr>
            </a:lvl7pPr>
            <a:lvl8pPr marL="3636615" indent="0">
              <a:buNone/>
              <a:defRPr sz="1600">
                <a:solidFill>
                  <a:schemeClr val="tx1">
                    <a:tint val="75000"/>
                  </a:schemeClr>
                </a:solidFill>
              </a:defRPr>
            </a:lvl8pPr>
            <a:lvl9pPr marL="4156131" indent="0">
              <a:buNone/>
              <a:defRPr sz="16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0700F802-E7A8-427A-BD16-EE7614A5B533}" type="datetimeFigureOut">
              <a:rPr lang="pt-BR" smtClean="0"/>
              <a:pPr/>
              <a:t>24/04/2020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235E4AA-1568-4E78-A700-96CBCE7CEC9C}"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531098" y="302801"/>
            <a:ext cx="9559767" cy="1260211"/>
          </a:xfrm>
          <a:prstGeom prst="rect">
            <a:avLst/>
          </a:prstGeom>
        </p:spPr>
        <p:txBody>
          <a:bodyPr lIns="103903" tIns="51952" rIns="103903" bIns="51952"/>
          <a:lstStyle/>
          <a:p>
            <a:r>
              <a:rPr lang="pt-BR"/>
              <a:t>Clique para editar o estilo do título mestre</a:t>
            </a:r>
          </a:p>
        </p:txBody>
      </p:sp>
      <p:sp>
        <p:nvSpPr>
          <p:cNvPr id="3" name="Espaço Reservado para Conteúdo 2"/>
          <p:cNvSpPr>
            <a:spLocks noGrp="1"/>
          </p:cNvSpPr>
          <p:nvPr>
            <p:ph sz="half" idx="1"/>
          </p:nvPr>
        </p:nvSpPr>
        <p:spPr>
          <a:xfrm>
            <a:off x="531098" y="1764295"/>
            <a:ext cx="4691367" cy="4990084"/>
          </a:xfrm>
          <a:prstGeom prst="rect">
            <a:avLst/>
          </a:prstGeom>
        </p:spPr>
        <p:txBody>
          <a:bodyPr lIns="103903" tIns="51952" rIns="103903" bIns="51952"/>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5399498" y="1764295"/>
            <a:ext cx="4691367" cy="4990084"/>
          </a:xfrm>
          <a:prstGeom prst="rect">
            <a:avLst/>
          </a:prstGeom>
        </p:spPr>
        <p:txBody>
          <a:bodyPr lIns="103903" tIns="51952" rIns="103903" bIns="51952"/>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0700F802-E7A8-427A-BD16-EE7614A5B533}" type="datetimeFigureOut">
              <a:rPr lang="pt-BR" smtClean="0"/>
              <a:pPr/>
              <a:t>24/04/2020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235E4AA-1568-4E78-A700-96CBCE7CEC9C}"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531098" y="302801"/>
            <a:ext cx="9559767" cy="1260211"/>
          </a:xfrm>
          <a:prstGeom prst="rect">
            <a:avLst/>
          </a:prstGeom>
        </p:spPr>
        <p:txBody>
          <a:bodyPr lIns="103903" tIns="51952" rIns="103903" bIns="51952"/>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531098" y="1692533"/>
            <a:ext cx="4693212" cy="705367"/>
          </a:xfrm>
          <a:prstGeom prst="rect">
            <a:avLst/>
          </a:prstGeom>
        </p:spPr>
        <p:txBody>
          <a:bodyPr lIns="103903" tIns="51952" rIns="103903" bIns="51952" anchor="b"/>
          <a:lstStyle>
            <a:lvl1pPr marL="0" indent="0">
              <a:buNone/>
              <a:defRPr sz="2700" b="1"/>
            </a:lvl1pPr>
            <a:lvl2pPr marL="519516" indent="0">
              <a:buNone/>
              <a:defRPr sz="2300" b="1"/>
            </a:lvl2pPr>
            <a:lvl3pPr marL="1039033" indent="0">
              <a:buNone/>
              <a:defRPr sz="2000" b="1"/>
            </a:lvl3pPr>
            <a:lvl4pPr marL="1558549" indent="0">
              <a:buNone/>
              <a:defRPr sz="1800" b="1"/>
            </a:lvl4pPr>
            <a:lvl5pPr marL="2078065" indent="0">
              <a:buNone/>
              <a:defRPr sz="1800" b="1"/>
            </a:lvl5pPr>
            <a:lvl6pPr marL="2597582" indent="0">
              <a:buNone/>
              <a:defRPr sz="1800" b="1"/>
            </a:lvl6pPr>
            <a:lvl7pPr marL="3117098" indent="0">
              <a:buNone/>
              <a:defRPr sz="1800" b="1"/>
            </a:lvl7pPr>
            <a:lvl8pPr marL="3636615" indent="0">
              <a:buNone/>
              <a:defRPr sz="1800" b="1"/>
            </a:lvl8pPr>
            <a:lvl9pPr marL="4156131" indent="0">
              <a:buNone/>
              <a:defRPr sz="1800" b="1"/>
            </a:lvl9pPr>
          </a:lstStyle>
          <a:p>
            <a:pPr lvl="0"/>
            <a:r>
              <a:rPr lang="pt-BR"/>
              <a:t>Clique para editar os estilos do texto mestre</a:t>
            </a:r>
          </a:p>
        </p:txBody>
      </p:sp>
      <p:sp>
        <p:nvSpPr>
          <p:cNvPr id="4" name="Espaço Reservado para Conteúdo 3"/>
          <p:cNvSpPr>
            <a:spLocks noGrp="1"/>
          </p:cNvSpPr>
          <p:nvPr>
            <p:ph sz="half" idx="2"/>
          </p:nvPr>
        </p:nvSpPr>
        <p:spPr>
          <a:xfrm>
            <a:off x="531098" y="2397901"/>
            <a:ext cx="4693212" cy="4356478"/>
          </a:xfrm>
          <a:prstGeom prst="rect">
            <a:avLst/>
          </a:prstGeom>
        </p:spPr>
        <p:txBody>
          <a:bodyPr lIns="103903" tIns="51952" rIns="103903" bIns="51952"/>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5395810" y="1692533"/>
            <a:ext cx="4695055" cy="705367"/>
          </a:xfrm>
          <a:prstGeom prst="rect">
            <a:avLst/>
          </a:prstGeom>
        </p:spPr>
        <p:txBody>
          <a:bodyPr lIns="103903" tIns="51952" rIns="103903" bIns="51952" anchor="b"/>
          <a:lstStyle>
            <a:lvl1pPr marL="0" indent="0">
              <a:buNone/>
              <a:defRPr sz="2700" b="1"/>
            </a:lvl1pPr>
            <a:lvl2pPr marL="519516" indent="0">
              <a:buNone/>
              <a:defRPr sz="2300" b="1"/>
            </a:lvl2pPr>
            <a:lvl3pPr marL="1039033" indent="0">
              <a:buNone/>
              <a:defRPr sz="2000" b="1"/>
            </a:lvl3pPr>
            <a:lvl4pPr marL="1558549" indent="0">
              <a:buNone/>
              <a:defRPr sz="1800" b="1"/>
            </a:lvl4pPr>
            <a:lvl5pPr marL="2078065" indent="0">
              <a:buNone/>
              <a:defRPr sz="1800" b="1"/>
            </a:lvl5pPr>
            <a:lvl6pPr marL="2597582" indent="0">
              <a:buNone/>
              <a:defRPr sz="1800" b="1"/>
            </a:lvl6pPr>
            <a:lvl7pPr marL="3117098" indent="0">
              <a:buNone/>
              <a:defRPr sz="1800" b="1"/>
            </a:lvl7pPr>
            <a:lvl8pPr marL="3636615" indent="0">
              <a:buNone/>
              <a:defRPr sz="1800" b="1"/>
            </a:lvl8pPr>
            <a:lvl9pPr marL="4156131" indent="0">
              <a:buNone/>
              <a:defRPr sz="1800" b="1"/>
            </a:lvl9pPr>
          </a:lstStyle>
          <a:p>
            <a:pPr lvl="0"/>
            <a:r>
              <a:rPr lang="pt-BR"/>
              <a:t>Clique para editar os estilos do texto mestre</a:t>
            </a:r>
          </a:p>
        </p:txBody>
      </p:sp>
      <p:sp>
        <p:nvSpPr>
          <p:cNvPr id="6" name="Espaço Reservado para Conteúdo 5"/>
          <p:cNvSpPr>
            <a:spLocks noGrp="1"/>
          </p:cNvSpPr>
          <p:nvPr>
            <p:ph sz="quarter" idx="4"/>
          </p:nvPr>
        </p:nvSpPr>
        <p:spPr>
          <a:xfrm>
            <a:off x="5395810" y="2397901"/>
            <a:ext cx="4695055" cy="4356478"/>
          </a:xfrm>
          <a:prstGeom prst="rect">
            <a:avLst/>
          </a:prstGeom>
        </p:spPr>
        <p:txBody>
          <a:bodyPr lIns="103903" tIns="51952" rIns="103903" bIns="51952"/>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0700F802-E7A8-427A-BD16-EE7614A5B533}" type="datetimeFigureOut">
              <a:rPr lang="pt-BR" smtClean="0"/>
              <a:pPr/>
              <a:t>24/04/2020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235E4AA-1568-4E78-A700-96CBCE7CEC9C}"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531098" y="302801"/>
            <a:ext cx="9559767" cy="1260211"/>
          </a:xfrm>
          <a:prstGeom prst="rect">
            <a:avLst/>
          </a:prstGeom>
        </p:spPr>
        <p:txBody>
          <a:bodyPr lIns="103903" tIns="51952" rIns="103903" bIns="51952"/>
          <a:lstStyle/>
          <a:p>
            <a:r>
              <a:rPr lang="pt-BR"/>
              <a:t>Clique para editar o estilo do título mestre</a:t>
            </a:r>
          </a:p>
        </p:txBody>
      </p:sp>
      <p:sp>
        <p:nvSpPr>
          <p:cNvPr id="3" name="Espaço Reservado para Data 2"/>
          <p:cNvSpPr>
            <a:spLocks noGrp="1"/>
          </p:cNvSpPr>
          <p:nvPr>
            <p:ph type="dt" sz="half" idx="10"/>
          </p:nvPr>
        </p:nvSpPr>
        <p:spPr/>
        <p:txBody>
          <a:bodyPr/>
          <a:lstStyle/>
          <a:p>
            <a:fld id="{0700F802-E7A8-427A-BD16-EE7614A5B533}" type="datetimeFigureOut">
              <a:rPr lang="pt-BR" smtClean="0"/>
              <a:pPr/>
              <a:t>24/04/2020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235E4AA-1568-4E78-A700-96CBCE7CEC9C}"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700F802-E7A8-427A-BD16-EE7614A5B533}" type="datetimeFigureOut">
              <a:rPr lang="pt-BR" smtClean="0"/>
              <a:pPr/>
              <a:t>24/04/2020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235E4AA-1568-4E78-A700-96CBCE7CEC9C}"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31099" y="301050"/>
            <a:ext cx="3494553" cy="1281214"/>
          </a:xfrm>
          <a:prstGeom prst="rect">
            <a:avLst/>
          </a:prstGeom>
        </p:spPr>
        <p:txBody>
          <a:bodyPr lIns="103903" tIns="51952" rIns="103903" bIns="51952" anchor="b"/>
          <a:lstStyle>
            <a:lvl1pPr algn="l">
              <a:defRPr sz="2300" b="1"/>
            </a:lvl1pPr>
          </a:lstStyle>
          <a:p>
            <a:r>
              <a:rPr lang="pt-BR"/>
              <a:t>Clique para editar o estilo do título mestre</a:t>
            </a:r>
          </a:p>
        </p:txBody>
      </p:sp>
      <p:sp>
        <p:nvSpPr>
          <p:cNvPr id="3" name="Espaço Reservado para Conteúdo 2"/>
          <p:cNvSpPr>
            <a:spLocks noGrp="1"/>
          </p:cNvSpPr>
          <p:nvPr>
            <p:ph idx="1"/>
          </p:nvPr>
        </p:nvSpPr>
        <p:spPr>
          <a:xfrm>
            <a:off x="4152893" y="301051"/>
            <a:ext cx="5937972" cy="6453328"/>
          </a:xfrm>
          <a:prstGeom prst="rect">
            <a:avLst/>
          </a:prstGeom>
        </p:spPr>
        <p:txBody>
          <a:bodyPr lIns="103903" tIns="51952" rIns="103903" bIns="51952"/>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531099" y="1582265"/>
            <a:ext cx="3494553" cy="5172114"/>
          </a:xfrm>
          <a:prstGeom prst="rect">
            <a:avLst/>
          </a:prstGeom>
        </p:spPr>
        <p:txBody>
          <a:bodyPr lIns="103903" tIns="51952" rIns="103903" bIns="51952"/>
          <a:lstStyle>
            <a:lvl1pPr marL="0" indent="0">
              <a:buNone/>
              <a:defRPr sz="1600"/>
            </a:lvl1pPr>
            <a:lvl2pPr marL="519516" indent="0">
              <a:buNone/>
              <a:defRPr sz="1400"/>
            </a:lvl2pPr>
            <a:lvl3pPr marL="1039033" indent="0">
              <a:buNone/>
              <a:defRPr sz="1100"/>
            </a:lvl3pPr>
            <a:lvl4pPr marL="1558549" indent="0">
              <a:buNone/>
              <a:defRPr sz="1000"/>
            </a:lvl4pPr>
            <a:lvl5pPr marL="2078065" indent="0">
              <a:buNone/>
              <a:defRPr sz="1000"/>
            </a:lvl5pPr>
            <a:lvl6pPr marL="2597582" indent="0">
              <a:buNone/>
              <a:defRPr sz="1000"/>
            </a:lvl6pPr>
            <a:lvl7pPr marL="3117098" indent="0">
              <a:buNone/>
              <a:defRPr sz="1000"/>
            </a:lvl7pPr>
            <a:lvl8pPr marL="3636615" indent="0">
              <a:buNone/>
              <a:defRPr sz="1000"/>
            </a:lvl8pPr>
            <a:lvl9pPr marL="4156131" indent="0">
              <a:buNone/>
              <a:defRPr sz="10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0700F802-E7A8-427A-BD16-EE7614A5B533}" type="datetimeFigureOut">
              <a:rPr lang="pt-BR" smtClean="0"/>
              <a:pPr/>
              <a:t>24/04/2020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235E4AA-1568-4E78-A700-96CBCE7CEC9C}"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081979" y="5292884"/>
            <a:ext cx="6373178" cy="624855"/>
          </a:xfrm>
          <a:prstGeom prst="rect">
            <a:avLst/>
          </a:prstGeom>
        </p:spPr>
        <p:txBody>
          <a:bodyPr lIns="103903" tIns="51952" rIns="103903" bIns="51952" anchor="b"/>
          <a:lstStyle>
            <a:lvl1pPr algn="l">
              <a:defRPr sz="2300" b="1"/>
            </a:lvl1pPr>
          </a:lstStyle>
          <a:p>
            <a:r>
              <a:rPr lang="pt-BR"/>
              <a:t>Clique para editar o estilo do título mestre</a:t>
            </a:r>
          </a:p>
        </p:txBody>
      </p:sp>
      <p:sp>
        <p:nvSpPr>
          <p:cNvPr id="3" name="Espaço Reservado para Imagem 2"/>
          <p:cNvSpPr>
            <a:spLocks noGrp="1"/>
          </p:cNvSpPr>
          <p:nvPr>
            <p:ph type="pic" idx="1"/>
          </p:nvPr>
        </p:nvSpPr>
        <p:spPr>
          <a:xfrm>
            <a:off x="2081979" y="675613"/>
            <a:ext cx="6373178" cy="4536758"/>
          </a:xfrm>
          <a:prstGeom prst="rect">
            <a:avLst/>
          </a:prstGeom>
        </p:spPr>
        <p:txBody>
          <a:bodyPr lIns="103903" tIns="51952" rIns="103903" bIns="51952"/>
          <a:lstStyle>
            <a:lvl1pPr marL="0" indent="0">
              <a:buNone/>
              <a:defRPr sz="3600"/>
            </a:lvl1pPr>
            <a:lvl2pPr marL="519516" indent="0">
              <a:buNone/>
              <a:defRPr sz="3200"/>
            </a:lvl2pPr>
            <a:lvl3pPr marL="1039033" indent="0">
              <a:buNone/>
              <a:defRPr sz="2700"/>
            </a:lvl3pPr>
            <a:lvl4pPr marL="1558549" indent="0">
              <a:buNone/>
              <a:defRPr sz="2300"/>
            </a:lvl4pPr>
            <a:lvl5pPr marL="2078065" indent="0">
              <a:buNone/>
              <a:defRPr sz="2300"/>
            </a:lvl5pPr>
            <a:lvl6pPr marL="2597582" indent="0">
              <a:buNone/>
              <a:defRPr sz="2300"/>
            </a:lvl6pPr>
            <a:lvl7pPr marL="3117098" indent="0">
              <a:buNone/>
              <a:defRPr sz="2300"/>
            </a:lvl7pPr>
            <a:lvl8pPr marL="3636615" indent="0">
              <a:buNone/>
              <a:defRPr sz="2300"/>
            </a:lvl8pPr>
            <a:lvl9pPr marL="4156131" indent="0">
              <a:buNone/>
              <a:defRPr sz="2300"/>
            </a:lvl9pPr>
          </a:lstStyle>
          <a:p>
            <a:endParaRPr lang="pt-BR"/>
          </a:p>
        </p:txBody>
      </p:sp>
      <p:sp>
        <p:nvSpPr>
          <p:cNvPr id="4" name="Espaço Reservado para Texto 3"/>
          <p:cNvSpPr>
            <a:spLocks noGrp="1"/>
          </p:cNvSpPr>
          <p:nvPr>
            <p:ph type="body" sz="half" idx="2"/>
          </p:nvPr>
        </p:nvSpPr>
        <p:spPr>
          <a:xfrm>
            <a:off x="2081979" y="5917739"/>
            <a:ext cx="6373178" cy="887398"/>
          </a:xfrm>
          <a:prstGeom prst="rect">
            <a:avLst/>
          </a:prstGeom>
        </p:spPr>
        <p:txBody>
          <a:bodyPr lIns="103903" tIns="51952" rIns="103903" bIns="51952"/>
          <a:lstStyle>
            <a:lvl1pPr marL="0" indent="0">
              <a:buNone/>
              <a:defRPr sz="1600"/>
            </a:lvl1pPr>
            <a:lvl2pPr marL="519516" indent="0">
              <a:buNone/>
              <a:defRPr sz="1400"/>
            </a:lvl2pPr>
            <a:lvl3pPr marL="1039033" indent="0">
              <a:buNone/>
              <a:defRPr sz="1100"/>
            </a:lvl3pPr>
            <a:lvl4pPr marL="1558549" indent="0">
              <a:buNone/>
              <a:defRPr sz="1000"/>
            </a:lvl4pPr>
            <a:lvl5pPr marL="2078065" indent="0">
              <a:buNone/>
              <a:defRPr sz="1000"/>
            </a:lvl5pPr>
            <a:lvl6pPr marL="2597582" indent="0">
              <a:buNone/>
              <a:defRPr sz="1000"/>
            </a:lvl6pPr>
            <a:lvl7pPr marL="3117098" indent="0">
              <a:buNone/>
              <a:defRPr sz="1000"/>
            </a:lvl7pPr>
            <a:lvl8pPr marL="3636615" indent="0">
              <a:buNone/>
              <a:defRPr sz="1000"/>
            </a:lvl8pPr>
            <a:lvl9pPr marL="4156131" indent="0">
              <a:buNone/>
              <a:defRPr sz="10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0700F802-E7A8-427A-BD16-EE7614A5B533}" type="datetimeFigureOut">
              <a:rPr lang="pt-BR" smtClean="0"/>
              <a:pPr/>
              <a:t>24/04/2020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235E4AA-1568-4E78-A700-96CBCE7CEC9C}"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ço Reservado para Data 3"/>
          <p:cNvSpPr>
            <a:spLocks noGrp="1"/>
          </p:cNvSpPr>
          <p:nvPr>
            <p:ph type="dt" sz="half" idx="2"/>
          </p:nvPr>
        </p:nvSpPr>
        <p:spPr>
          <a:xfrm>
            <a:off x="531098" y="7008171"/>
            <a:ext cx="2478458" cy="402567"/>
          </a:xfrm>
          <a:prstGeom prst="rect">
            <a:avLst/>
          </a:prstGeom>
        </p:spPr>
        <p:txBody>
          <a:bodyPr vert="horz" lIns="103903" tIns="51952" rIns="103903" bIns="51952" rtlCol="0" anchor="ctr"/>
          <a:lstStyle>
            <a:lvl1pPr algn="l">
              <a:defRPr sz="1400">
                <a:solidFill>
                  <a:schemeClr val="tx1">
                    <a:tint val="75000"/>
                  </a:schemeClr>
                </a:solidFill>
              </a:defRPr>
            </a:lvl1pPr>
          </a:lstStyle>
          <a:p>
            <a:fld id="{0700F802-E7A8-427A-BD16-EE7614A5B533}" type="datetimeFigureOut">
              <a:rPr lang="pt-BR" smtClean="0"/>
              <a:pPr/>
              <a:t>24/04/2020</a:t>
            </a:fld>
            <a:endParaRPr lang="pt-BR"/>
          </a:p>
        </p:txBody>
      </p:sp>
      <p:sp>
        <p:nvSpPr>
          <p:cNvPr id="5" name="Espaço Reservado para Rodapé 4"/>
          <p:cNvSpPr>
            <a:spLocks noGrp="1"/>
          </p:cNvSpPr>
          <p:nvPr>
            <p:ph type="ftr" sz="quarter" idx="3"/>
          </p:nvPr>
        </p:nvSpPr>
        <p:spPr>
          <a:xfrm>
            <a:off x="3629171" y="7008171"/>
            <a:ext cx="3363622" cy="402567"/>
          </a:xfrm>
          <a:prstGeom prst="rect">
            <a:avLst/>
          </a:prstGeom>
        </p:spPr>
        <p:txBody>
          <a:bodyPr vert="horz" lIns="103903" tIns="51952" rIns="103903" bIns="51952" rtlCol="0" anchor="ctr"/>
          <a:lstStyle>
            <a:lvl1pPr algn="ctr">
              <a:defRPr sz="14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7612407" y="7008171"/>
            <a:ext cx="2478458" cy="402567"/>
          </a:xfrm>
          <a:prstGeom prst="rect">
            <a:avLst/>
          </a:prstGeom>
        </p:spPr>
        <p:txBody>
          <a:bodyPr vert="horz" lIns="103903" tIns="51952" rIns="103903" bIns="51952" rtlCol="0" anchor="ctr"/>
          <a:lstStyle>
            <a:lvl1pPr algn="r">
              <a:defRPr sz="1400">
                <a:solidFill>
                  <a:schemeClr val="tx1">
                    <a:tint val="75000"/>
                  </a:schemeClr>
                </a:solidFill>
              </a:defRPr>
            </a:lvl1pPr>
          </a:lstStyle>
          <a:p>
            <a:fld id="{1235E4AA-1568-4E78-A700-96CBCE7CEC9C}" type="slidenum">
              <a:rPr lang="pt-BR" smtClean="0"/>
              <a:pPr/>
              <a:t>‹nº›</a:t>
            </a:fld>
            <a:endParaRPr lang="pt-BR"/>
          </a:p>
        </p:txBody>
      </p:sp>
      <p:pic>
        <p:nvPicPr>
          <p:cNvPr id="7" name="Picture 3"/>
          <p:cNvPicPr>
            <a:picLocks noChangeAspect="1" noChangeArrowheads="1"/>
          </p:cNvPicPr>
          <p:nvPr userDrawn="1"/>
        </p:nvPicPr>
        <p:blipFill>
          <a:blip r:embed="rId13" cstate="print"/>
          <a:srcRect l="28822" t="84119" r="19749" b="10121"/>
          <a:stretch>
            <a:fillRect/>
          </a:stretch>
        </p:blipFill>
        <p:spPr bwMode="auto">
          <a:xfrm>
            <a:off x="-1" y="6956318"/>
            <a:ext cx="10621964" cy="635137"/>
          </a:xfrm>
          <a:prstGeom prst="rect">
            <a:avLst/>
          </a:prstGeom>
          <a:noFill/>
          <a:ln w="9525">
            <a:noFill/>
            <a:miter lim="800000"/>
            <a:headEnd/>
            <a:tailEnd/>
          </a:ln>
        </p:spPr>
      </p:pic>
      <p:pic>
        <p:nvPicPr>
          <p:cNvPr id="8" name="Imagem 7" descr="sst-doc.jpg"/>
          <p:cNvPicPr>
            <a:picLocks noChangeAspect="1"/>
          </p:cNvPicPr>
          <p:nvPr userDrawn="1"/>
        </p:nvPicPr>
        <p:blipFill>
          <a:blip r:embed="rId14" cstate="print"/>
          <a:srcRect b="16247"/>
          <a:stretch>
            <a:fillRect/>
          </a:stretch>
        </p:blipFill>
        <p:spPr>
          <a:xfrm>
            <a:off x="365915" y="396255"/>
            <a:ext cx="1128642" cy="1022795"/>
          </a:xfrm>
          <a:prstGeom prst="rect">
            <a:avLst/>
          </a:prstGeom>
        </p:spPr>
      </p:pic>
      <p:cxnSp>
        <p:nvCxnSpPr>
          <p:cNvPr id="9" name="Conector reto 8"/>
          <p:cNvCxnSpPr/>
          <p:nvPr userDrawn="1"/>
        </p:nvCxnSpPr>
        <p:spPr>
          <a:xfrm>
            <a:off x="1494557" y="1081298"/>
            <a:ext cx="88569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CaixaDeTexto 9"/>
          <p:cNvSpPr txBox="1"/>
          <p:nvPr userDrawn="1"/>
        </p:nvSpPr>
        <p:spPr>
          <a:xfrm>
            <a:off x="1714169" y="300181"/>
            <a:ext cx="8615620" cy="566584"/>
          </a:xfrm>
          <a:prstGeom prst="rect">
            <a:avLst/>
          </a:prstGeom>
          <a:noFill/>
        </p:spPr>
        <p:txBody>
          <a:bodyPr wrap="square" lIns="103903" tIns="51952" rIns="103903" bIns="51952" rtlCol="0">
            <a:spAutoFit/>
          </a:bodyPr>
          <a:lstStyle/>
          <a:p>
            <a:r>
              <a:rPr lang="pt-BR" sz="3000" dirty="0">
                <a:effectLst>
                  <a:outerShdw blurRad="38100" dist="38100" dir="2700000" algn="tl">
                    <a:srgbClr val="000000">
                      <a:alpha val="43137"/>
                    </a:srgbClr>
                  </a:outerShdw>
                </a:effectLst>
              </a:rPr>
              <a:t>Secretaria de Assistência Social, Trabalho e Habitação</a:t>
            </a:r>
          </a:p>
        </p:txBody>
      </p:sp>
      <p:sp>
        <p:nvSpPr>
          <p:cNvPr id="11" name="CaixaDeTexto 10"/>
          <p:cNvSpPr txBox="1"/>
          <p:nvPr userDrawn="1"/>
        </p:nvSpPr>
        <p:spPr>
          <a:xfrm>
            <a:off x="9415437" y="7127446"/>
            <a:ext cx="2802758" cy="566584"/>
          </a:xfrm>
          <a:prstGeom prst="rect">
            <a:avLst/>
          </a:prstGeom>
          <a:noFill/>
        </p:spPr>
        <p:txBody>
          <a:bodyPr wrap="square" lIns="103903" tIns="51952" rIns="103903" bIns="51952" rtlCol="0">
            <a:spAutoFit/>
          </a:bodyPr>
          <a:lstStyle/>
          <a:p>
            <a:r>
              <a:rPr lang="pt-BR" sz="3000"/>
              <a:t>2016</a:t>
            </a:r>
            <a:endParaRPr lang="pt-BR" sz="30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39033" rtl="0" eaLnBrk="1" latinLnBrk="0" hangingPunct="1">
        <a:spcBef>
          <a:spcPct val="0"/>
        </a:spcBef>
        <a:buNone/>
        <a:defRPr sz="5000" kern="1200">
          <a:solidFill>
            <a:schemeClr val="tx1"/>
          </a:solidFill>
          <a:latin typeface="+mj-lt"/>
          <a:ea typeface="+mj-ea"/>
          <a:cs typeface="+mj-cs"/>
        </a:defRPr>
      </a:lvl1pPr>
    </p:titleStyle>
    <p:bodyStyle>
      <a:lvl1pPr marL="389637" indent="-389637" algn="l" defTabSz="1039033"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44214" indent="-324698" algn="l" defTabSz="1039033"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298791" indent="-259758" algn="l" defTabSz="1039033"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18307" indent="-259758" algn="l" defTabSz="1039033"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37824" indent="-259758" algn="l" defTabSz="1039033"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57340" indent="-259758" algn="l" defTabSz="1039033"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76856" indent="-259758" algn="l" defTabSz="1039033"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96373" indent="-259758" algn="l" defTabSz="1039033"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15889" indent="-259758" algn="l" defTabSz="1039033"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pt-BR"/>
      </a:defPPr>
      <a:lvl1pPr marL="0" algn="l" defTabSz="1039033" rtl="0" eaLnBrk="1" latinLnBrk="0" hangingPunct="1">
        <a:defRPr sz="2000" kern="1200">
          <a:solidFill>
            <a:schemeClr val="tx1"/>
          </a:solidFill>
          <a:latin typeface="+mn-lt"/>
          <a:ea typeface="+mn-ea"/>
          <a:cs typeface="+mn-cs"/>
        </a:defRPr>
      </a:lvl1pPr>
      <a:lvl2pPr marL="519516" algn="l" defTabSz="1039033" rtl="0" eaLnBrk="1" latinLnBrk="0" hangingPunct="1">
        <a:defRPr sz="2000" kern="1200">
          <a:solidFill>
            <a:schemeClr val="tx1"/>
          </a:solidFill>
          <a:latin typeface="+mn-lt"/>
          <a:ea typeface="+mn-ea"/>
          <a:cs typeface="+mn-cs"/>
        </a:defRPr>
      </a:lvl2pPr>
      <a:lvl3pPr marL="1039033" algn="l" defTabSz="1039033" rtl="0" eaLnBrk="1" latinLnBrk="0" hangingPunct="1">
        <a:defRPr sz="2000" kern="1200">
          <a:solidFill>
            <a:schemeClr val="tx1"/>
          </a:solidFill>
          <a:latin typeface="+mn-lt"/>
          <a:ea typeface="+mn-ea"/>
          <a:cs typeface="+mn-cs"/>
        </a:defRPr>
      </a:lvl3pPr>
      <a:lvl4pPr marL="1558549" algn="l" defTabSz="1039033" rtl="0" eaLnBrk="1" latinLnBrk="0" hangingPunct="1">
        <a:defRPr sz="2000" kern="1200">
          <a:solidFill>
            <a:schemeClr val="tx1"/>
          </a:solidFill>
          <a:latin typeface="+mn-lt"/>
          <a:ea typeface="+mn-ea"/>
          <a:cs typeface="+mn-cs"/>
        </a:defRPr>
      </a:lvl4pPr>
      <a:lvl5pPr marL="2078065" algn="l" defTabSz="1039033" rtl="0" eaLnBrk="1" latinLnBrk="0" hangingPunct="1">
        <a:defRPr sz="2000" kern="1200">
          <a:solidFill>
            <a:schemeClr val="tx1"/>
          </a:solidFill>
          <a:latin typeface="+mn-lt"/>
          <a:ea typeface="+mn-ea"/>
          <a:cs typeface="+mn-cs"/>
        </a:defRPr>
      </a:lvl5pPr>
      <a:lvl6pPr marL="2597582" algn="l" defTabSz="1039033" rtl="0" eaLnBrk="1" latinLnBrk="0" hangingPunct="1">
        <a:defRPr sz="2000" kern="1200">
          <a:solidFill>
            <a:schemeClr val="tx1"/>
          </a:solidFill>
          <a:latin typeface="+mn-lt"/>
          <a:ea typeface="+mn-ea"/>
          <a:cs typeface="+mn-cs"/>
        </a:defRPr>
      </a:lvl6pPr>
      <a:lvl7pPr marL="3117098" algn="l" defTabSz="1039033" rtl="0" eaLnBrk="1" latinLnBrk="0" hangingPunct="1">
        <a:defRPr sz="2000" kern="1200">
          <a:solidFill>
            <a:schemeClr val="tx1"/>
          </a:solidFill>
          <a:latin typeface="+mn-lt"/>
          <a:ea typeface="+mn-ea"/>
          <a:cs typeface="+mn-cs"/>
        </a:defRPr>
      </a:lvl7pPr>
      <a:lvl8pPr marL="3636615" algn="l" defTabSz="1039033" rtl="0" eaLnBrk="1" latinLnBrk="0" hangingPunct="1">
        <a:defRPr sz="2000" kern="1200">
          <a:solidFill>
            <a:schemeClr val="tx1"/>
          </a:solidFill>
          <a:latin typeface="+mn-lt"/>
          <a:ea typeface="+mn-ea"/>
          <a:cs typeface="+mn-cs"/>
        </a:defRPr>
      </a:lvl8pPr>
      <a:lvl9pPr marL="4156131" algn="l" defTabSz="103903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hyperlink" Target="http://aplicacoes.mds.gov.br/suasweb" TargetMode="External"/><Relationship Id="rId3" Type="http://schemas.openxmlformats.org/officeDocument/2006/relationships/hyperlink" Target="http://aplicacoes.mds.gov.br/carteiraidoso" TargetMode="External"/><Relationship Id="rId7" Type="http://schemas.openxmlformats.org/officeDocument/2006/relationships/hyperlink" Target="http://aplicacoes.mds.gov.br/suasnob" TargetMode="External"/><Relationship Id="rId2" Type="http://schemas.openxmlformats.org/officeDocument/2006/relationships/hyperlink" Target="http://aplicacoes.mds.gov.br/cadsuas/" TargetMode="External"/><Relationship Id="rId1" Type="http://schemas.openxmlformats.org/officeDocument/2006/relationships/slideLayout" Target="../slideLayouts/slideLayout2.xml"/><Relationship Id="rId6" Type="http://schemas.openxmlformats.org/officeDocument/2006/relationships/hyperlink" Target="http://aplicacoes.mds.gov.br/sispeti" TargetMode="External"/><Relationship Id="rId11" Type="http://schemas.openxmlformats.org/officeDocument/2006/relationships/hyperlink" Target="http://aplicacoes.mds.gov.br/sagi/atendimento/auth/index.php" TargetMode="External"/><Relationship Id="rId5" Type="http://schemas.openxmlformats.org/officeDocument/2006/relationships/hyperlink" Target="http://aplicacoes.mds.gov.br/sisjovem" TargetMode="External"/><Relationship Id="rId10" Type="http://schemas.openxmlformats.org/officeDocument/2006/relationships/hyperlink" Target="http://blog.mds.gov.br/redesuas/?page_id=488" TargetMode="External"/><Relationship Id="rId4" Type="http://schemas.openxmlformats.org/officeDocument/2006/relationships/hyperlink" Target="http://aplicacoes.mds.gov.br/saa-web-gestao" TargetMode="External"/><Relationship Id="rId9" Type="http://schemas.openxmlformats.org/officeDocument/2006/relationships/hyperlink" Target="http://aplicacoes.mds.gov.br/sisc"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mds.gov.b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hyperlink" Target="mailto:vigilancia@sst.sc.gov.br"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mds.gov.b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mds.gov.br/"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024833" y="2280433"/>
            <a:ext cx="6572296" cy="2308324"/>
          </a:xfrm>
          <a:prstGeom prst="rect">
            <a:avLst/>
          </a:prstGeom>
        </p:spPr>
        <p:txBody>
          <a:bodyPr wrap="square">
            <a:spAutoFit/>
          </a:bodyPr>
          <a:lstStyle/>
          <a:p>
            <a:pPr algn="ctr"/>
            <a:r>
              <a:rPr lang="pt-BR" sz="7200" b="1" dirty="0">
                <a:effectLst>
                  <a:outerShdw blurRad="50800" dist="50800" dir="5400000" algn="ctr" rotWithShape="0">
                    <a:schemeClr val="bg1">
                      <a:lumMod val="65000"/>
                    </a:schemeClr>
                  </a:outerShdw>
                </a:effectLst>
              </a:rPr>
              <a:t>Vigilância </a:t>
            </a:r>
            <a:r>
              <a:rPr lang="pt-BR" sz="7200" b="1" dirty="0" err="1">
                <a:effectLst>
                  <a:outerShdw blurRad="50800" dist="50800" dir="5400000" algn="ctr" rotWithShape="0">
                    <a:schemeClr val="bg1">
                      <a:lumMod val="65000"/>
                    </a:schemeClr>
                  </a:outerShdw>
                </a:effectLst>
              </a:rPr>
              <a:t>Socioassistencial</a:t>
            </a:r>
            <a:r>
              <a:rPr lang="pt-BR" sz="7200" b="1" dirty="0">
                <a:effectLst>
                  <a:outerShdw blurRad="50800" dist="50800" dir="5400000" algn="ctr" rotWithShape="0">
                    <a:schemeClr val="bg1">
                      <a:lumMod val="65000"/>
                    </a:schemeClr>
                  </a:outerShdw>
                </a:effectLst>
              </a:rPr>
              <a:t> </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280301"/>
            <a:ext cx="9559767" cy="5357850"/>
          </a:xfrm>
        </p:spPr>
        <p:txBody>
          <a:bodyPr/>
          <a:lstStyle/>
          <a:p>
            <a:pPr algn="ctr">
              <a:buNone/>
            </a:pPr>
            <a:r>
              <a:rPr lang="pt-BR" sz="2800" b="1" dirty="0">
                <a:solidFill>
                  <a:srgbClr val="FF0000"/>
                </a:solidFill>
              </a:rPr>
              <a:t>Vulnerabilidade</a:t>
            </a:r>
          </a:p>
          <a:p>
            <a:pPr algn="just">
              <a:buNone/>
            </a:pPr>
            <a:r>
              <a:rPr lang="pt-BR" sz="2000" dirty="0"/>
              <a:t> 	Segundo a PNAS (2004) a vulnerabilidade se constitui </a:t>
            </a:r>
            <a:r>
              <a:rPr lang="pt-BR" sz="2000" b="1" dirty="0"/>
              <a:t>em situações ou ainda em identidades que podem levar a exclusão social dos sujeitos. </a:t>
            </a:r>
            <a:r>
              <a:rPr lang="pt-BR" sz="2000" dirty="0"/>
              <a:t> </a:t>
            </a:r>
            <a:r>
              <a:rPr lang="pt-BR" sz="1800" dirty="0"/>
              <a:t>Estas situações se originam no processo de produção e reprodução de desigualdades sociais, nos processos discriminatórios, </a:t>
            </a:r>
            <a:r>
              <a:rPr lang="pt-BR" sz="1800" dirty="0" err="1"/>
              <a:t>segregacionais</a:t>
            </a:r>
            <a:r>
              <a:rPr lang="pt-BR" sz="1800" dirty="0"/>
              <a:t> engendrados nas construções </a:t>
            </a:r>
            <a:r>
              <a:rPr lang="pt-BR" sz="1800" dirty="0" err="1"/>
              <a:t>sociohistóricas</a:t>
            </a:r>
            <a:r>
              <a:rPr lang="pt-BR" sz="1800" dirty="0"/>
              <a:t> que privilegiam alguns pertencimentos em relação a outros</a:t>
            </a:r>
          </a:p>
          <a:p>
            <a:pPr algn="ctr">
              <a:buNone/>
            </a:pPr>
            <a:r>
              <a:rPr lang="pt-BR" sz="2800" b="1" dirty="0">
                <a:solidFill>
                  <a:srgbClr val="FF0000"/>
                </a:solidFill>
              </a:rPr>
              <a:t>Risco</a:t>
            </a:r>
          </a:p>
          <a:p>
            <a:pPr algn="just">
              <a:buNone/>
            </a:pPr>
            <a:r>
              <a:rPr lang="pt-BR" sz="1800" dirty="0"/>
              <a:t>	O conceito de risco visa identificar </a:t>
            </a:r>
            <a:r>
              <a:rPr lang="pt-BR" sz="1800" b="1" dirty="0"/>
              <a:t>a probabilidade ou a iminência de um evento acontecer </a:t>
            </a:r>
            <a:r>
              <a:rPr lang="pt-BR" sz="1800" dirty="0"/>
              <a:t>e, conseqüentemente, está articulado com a disposição ou capacidade de antecipar-se para preveni-lo, ou de organizar-se para minorar seus efeitos, quando não é possível evitar sua ocorrência</a:t>
            </a:r>
          </a:p>
          <a:p>
            <a:pPr algn="ctr">
              <a:buNone/>
            </a:pPr>
            <a:r>
              <a:rPr lang="pt-BR" sz="2800" b="1" dirty="0">
                <a:solidFill>
                  <a:srgbClr val="FF0000"/>
                </a:solidFill>
              </a:rPr>
              <a:t>Território </a:t>
            </a:r>
          </a:p>
          <a:p>
            <a:pPr algn="just">
              <a:buNone/>
            </a:pPr>
            <a:r>
              <a:rPr lang="pt-BR" sz="1800" dirty="0"/>
              <a:t>	O território é muito mais do que a paisagem física ou o perímetro que delimita uma comunidade, bairro ou cidade. O território é o espaço recheado pelas relações sociais, a forma  de apropriação e interação com o ambiente físico, as ofertas e as ausências de políticas públicas, as relações políticas e econômicas que o perpassam, os conflitos e os laços de solidariedade nele existentes.... </a:t>
            </a:r>
          </a:p>
          <a:p>
            <a:pPr algn="ctr">
              <a:buNone/>
            </a:pPr>
            <a:endParaRPr lang="pt-BR" sz="2800" dirty="0"/>
          </a:p>
          <a:p>
            <a:pPr>
              <a:buNone/>
            </a:pPr>
            <a:endParaRPr lang="pt-BR" sz="2000" b="1"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94615"/>
            <a:ext cx="9559767" cy="5259764"/>
          </a:xfrm>
        </p:spPr>
        <p:txBody>
          <a:bodyPr/>
          <a:lstStyle/>
          <a:p>
            <a:pPr>
              <a:buNone/>
            </a:pPr>
            <a:r>
              <a:rPr lang="pt-BR" sz="1600" b="1" dirty="0"/>
              <a:t>	Perfis de Acesso por Sistema</a:t>
            </a:r>
          </a:p>
          <a:p>
            <a:pPr>
              <a:buNone/>
            </a:pPr>
            <a:r>
              <a:rPr lang="pt-BR" sz="1000" dirty="0"/>
              <a:t>	Cada sistema possui um conjunto de perfis e cada perfil possui um conjunto de permissões.</a:t>
            </a:r>
          </a:p>
          <a:p>
            <a:pPr>
              <a:buNone/>
            </a:pPr>
            <a:r>
              <a:rPr lang="pt-BR" sz="1000" dirty="0"/>
              <a:t> </a:t>
            </a:r>
          </a:p>
          <a:p>
            <a:pPr algn="just"/>
            <a:r>
              <a:rPr lang="pt-BR" sz="1000" b="1" dirty="0"/>
              <a:t>BPC na Escola </a:t>
            </a:r>
            <a:r>
              <a:rPr lang="pt-BR" sz="1000" dirty="0"/>
              <a:t>- O programa BPC na Escola tem como objetivo desenvolver ações </a:t>
            </a:r>
            <a:r>
              <a:rPr lang="pt-BR" sz="1000" dirty="0" err="1"/>
              <a:t>intersetoriais</a:t>
            </a:r>
            <a:r>
              <a:rPr lang="pt-BR" sz="1000" dirty="0"/>
              <a:t>, visando garantir o acesso e a permanência na escola de crianças e adolescentes com deficiência, de 0 a 18 anos, beneficiários do Benefício de Prestação Continuada da Assistência Social (BPC). Esse sistema operacionaliza através do </a:t>
            </a:r>
            <a:r>
              <a:rPr lang="pt-BR" sz="1000" i="1" dirty="0"/>
              <a:t>link </a:t>
            </a:r>
            <a:r>
              <a:rPr lang="pt-BR" sz="1000" u="sng" dirty="0"/>
              <a:t>http://aplicacoes.mds.gov.br/bpcnaescola</a:t>
            </a:r>
            <a:r>
              <a:rPr lang="pt-BR" sz="1000" b="1" dirty="0"/>
              <a:t> </a:t>
            </a:r>
            <a:endParaRPr lang="pt-BR" sz="1000" dirty="0"/>
          </a:p>
          <a:p>
            <a:pPr algn="just"/>
            <a:r>
              <a:rPr lang="pt-BR" sz="1000" b="1" dirty="0" err="1"/>
              <a:t>CadSUAS</a:t>
            </a:r>
            <a:r>
              <a:rPr lang="pt-BR" sz="1000" dirty="0"/>
              <a:t>  - Sistema de Cadastro do SUAS (Sistema Único de Assistência Social). Nele são inseridas informações cadastrais da Rede </a:t>
            </a:r>
            <a:r>
              <a:rPr lang="pt-BR" sz="1000" dirty="0" err="1"/>
              <a:t>Socioassistencial</a:t>
            </a:r>
            <a:r>
              <a:rPr lang="pt-BR" sz="1000" dirty="0"/>
              <a:t>, Órgãos Governamentais e trabalhadores do SUAS. O link de acesso é </a:t>
            </a:r>
            <a:r>
              <a:rPr lang="pt-BR" sz="1000" u="sng" dirty="0">
                <a:hlinkClick r:id="rId2"/>
              </a:rPr>
              <a:t>http://aplicacoes.mds.gov.br/cadsuas/</a:t>
            </a:r>
            <a:r>
              <a:rPr lang="pt-BR" sz="1000" dirty="0"/>
              <a:t> </a:t>
            </a:r>
          </a:p>
          <a:p>
            <a:pPr algn="just"/>
            <a:r>
              <a:rPr lang="pt-BR" sz="1000" b="1" dirty="0"/>
              <a:t>Carteira do Idoso</a:t>
            </a:r>
            <a:r>
              <a:rPr lang="pt-BR" sz="1000" dirty="0"/>
              <a:t> – É um instrumento de acesso à garantia da gratuidade de vagas e desconto de 50% (</a:t>
            </a:r>
            <a:r>
              <a:rPr lang="pt-BR" sz="1000" dirty="0" err="1"/>
              <a:t>cinquenta</a:t>
            </a:r>
            <a:r>
              <a:rPr lang="pt-BR" sz="1000" dirty="0"/>
              <a:t> por cento), no mínimo, do valor das passagens interestaduais para idosos cuja idade seja igual ou superior a 60 (sessenta) anos, com renda individual igual ou inferior a 2 (dois) salários mínimos, sem meios de comprovação de renda, mediante a inserção no Cadastro Único. Esse documento é emitido através do Sistema Carteira do Idoso que é acesso pelo link </a:t>
            </a:r>
            <a:r>
              <a:rPr lang="pt-BR" sz="1000" u="sng" dirty="0">
                <a:hlinkClick r:id="rId3"/>
              </a:rPr>
              <a:t>http://aplicacoes.mds.gov.br/carteiraidoso</a:t>
            </a:r>
            <a:r>
              <a:rPr lang="pt-BR" sz="1000" dirty="0"/>
              <a:t> </a:t>
            </a:r>
          </a:p>
          <a:p>
            <a:pPr algn="just"/>
            <a:r>
              <a:rPr lang="pt-BR" sz="1000" b="1" dirty="0"/>
              <a:t>SAA</a:t>
            </a:r>
            <a:r>
              <a:rPr lang="pt-BR" sz="1000" dirty="0"/>
              <a:t> - Responsável pela gestão do acesso a Rede SUAS e de outros aplicativos que vierem a ser alocados sob o seu gerenciamento. O link que acesso é </a:t>
            </a:r>
            <a:r>
              <a:rPr lang="pt-BR" sz="1000" u="sng" dirty="0">
                <a:hlinkClick r:id="rId4"/>
              </a:rPr>
              <a:t>http://aplicacoes.mds.gov.br/saa-web-gestao</a:t>
            </a:r>
            <a:r>
              <a:rPr lang="pt-BR" sz="1000" dirty="0"/>
              <a:t> )</a:t>
            </a:r>
          </a:p>
          <a:p>
            <a:pPr algn="just"/>
            <a:r>
              <a:rPr lang="pt-BR" sz="1000" dirty="0"/>
              <a:t> </a:t>
            </a:r>
            <a:r>
              <a:rPr lang="pt-BR" sz="1000" b="1" dirty="0"/>
              <a:t>SISJOVEM</a:t>
            </a:r>
            <a:r>
              <a:rPr lang="pt-BR" sz="1000" dirty="0"/>
              <a:t> - Sistema de Acompanhamento e Gestão do </a:t>
            </a:r>
            <a:r>
              <a:rPr lang="pt-BR" sz="1000" dirty="0" err="1"/>
              <a:t>Projovem</a:t>
            </a:r>
            <a:r>
              <a:rPr lang="pt-BR" sz="1000" dirty="0"/>
              <a:t> Adolescente que atualmente é utilizado apenas para a consulta das informações já registradas. O link de acesso é </a:t>
            </a:r>
            <a:r>
              <a:rPr lang="pt-BR" sz="1000" u="sng" dirty="0">
                <a:hlinkClick r:id="rId5"/>
              </a:rPr>
              <a:t>http://aplicacoes.mds.gov.br/sisjovem</a:t>
            </a:r>
            <a:r>
              <a:rPr lang="pt-BR" sz="1000" dirty="0"/>
              <a:t> )</a:t>
            </a:r>
          </a:p>
          <a:p>
            <a:pPr algn="just"/>
            <a:r>
              <a:rPr lang="pt-BR" sz="1000" b="1" dirty="0"/>
              <a:t>SISPETI</a:t>
            </a:r>
            <a:r>
              <a:rPr lang="pt-BR" sz="1000" dirty="0"/>
              <a:t> - Sistema de Controle e Acompanhamento da </a:t>
            </a:r>
            <a:r>
              <a:rPr lang="pt-BR" sz="1000" dirty="0" err="1"/>
              <a:t>Frequência</a:t>
            </a:r>
            <a:r>
              <a:rPr lang="pt-BR" sz="1000" dirty="0"/>
              <a:t> no Serviço </a:t>
            </a:r>
            <a:r>
              <a:rPr lang="pt-BR" sz="1000" dirty="0" err="1"/>
              <a:t>Socioeducativo</a:t>
            </a:r>
            <a:r>
              <a:rPr lang="pt-BR" sz="1000" dirty="0"/>
              <a:t> do PETI que atualmente é utilizado apenas para a consulta das informações já registradas. O link de acesso é </a:t>
            </a:r>
            <a:r>
              <a:rPr lang="pt-BR" sz="1000" u="sng" dirty="0">
                <a:hlinkClick r:id="rId6"/>
              </a:rPr>
              <a:t>http://aplicacoes.mds.gov.br/sispeti</a:t>
            </a:r>
            <a:r>
              <a:rPr lang="pt-BR" sz="1000" dirty="0"/>
              <a:t> )</a:t>
            </a:r>
          </a:p>
          <a:p>
            <a:pPr algn="just"/>
            <a:r>
              <a:rPr lang="pt-BR" sz="1000" b="1" dirty="0"/>
              <a:t>SUASWEB (Antigo)</a:t>
            </a:r>
            <a:r>
              <a:rPr lang="pt-BR" sz="1000" dirty="0"/>
              <a:t> - Disponibiliza para consulta os Planos de Ação anteriores ao ano de 2011 e os Demonstrativos anteriores ao ano de 2012. Esse sistema pode ser acessado através do link </a:t>
            </a:r>
            <a:r>
              <a:rPr lang="pt-BR" sz="1000" u="sng" dirty="0">
                <a:hlinkClick r:id="rId7"/>
              </a:rPr>
              <a:t>http://aplicacoes.mds.gov.br/suasnob</a:t>
            </a:r>
            <a:r>
              <a:rPr lang="pt-BR" sz="1000" dirty="0"/>
              <a:t> )</a:t>
            </a:r>
          </a:p>
          <a:p>
            <a:pPr algn="just"/>
            <a:r>
              <a:rPr lang="pt-BR" sz="1000" b="1" dirty="0"/>
              <a:t>SUASWEB (Atual)</a:t>
            </a:r>
            <a:r>
              <a:rPr lang="pt-BR" sz="1000" dirty="0"/>
              <a:t> - Sistema de funcionalidades específico para a gestão do SUAS, e compreende informações sobre: Plano de Ação, Demonstrativo Sintético de Execução Físico-Financeira, consulta a dados financeiros e consulta a base cadastral dos beneficiários do BPC (Benefício de Prestação Continuada). Esse sistema pode ser acessado através do link </a:t>
            </a:r>
            <a:r>
              <a:rPr lang="pt-BR" sz="1000" u="sng" dirty="0">
                <a:hlinkClick r:id="rId8"/>
              </a:rPr>
              <a:t>http://aplicacoes.mds.gov.br/suasweb</a:t>
            </a:r>
            <a:r>
              <a:rPr lang="pt-BR" sz="1000" dirty="0"/>
              <a:t> )</a:t>
            </a:r>
          </a:p>
          <a:p>
            <a:pPr algn="just"/>
            <a:r>
              <a:rPr lang="pt-BR" sz="1000" b="1" dirty="0"/>
              <a:t>SISC</a:t>
            </a:r>
            <a:r>
              <a:rPr lang="pt-BR" sz="1000" dirty="0"/>
              <a:t> - Sistema de informações criado pelo MDS para ser uma ferramenta de acompanhamento e gestão do Serviço de Convivência e Fortalecimento de Vínculos (SCFV). O link de acesso é </a:t>
            </a:r>
            <a:r>
              <a:rPr lang="pt-BR" sz="1000" u="sng" dirty="0">
                <a:hlinkClick r:id="rId9"/>
              </a:rPr>
              <a:t>http://aplicacoes.mds.gov.br/sisc</a:t>
            </a:r>
            <a:r>
              <a:rPr lang="pt-BR" sz="1000" dirty="0"/>
              <a:t> )</a:t>
            </a:r>
          </a:p>
          <a:p>
            <a:pPr algn="just"/>
            <a:r>
              <a:rPr lang="pt-BR" sz="1000" b="1" dirty="0"/>
              <a:t>Acompanhamento dos Estados</a:t>
            </a:r>
            <a:r>
              <a:rPr lang="pt-BR" sz="1000" dirty="0"/>
              <a:t> - Sistema de informações criado pelo MDS para ser uma ferramenta de acompanhamento das Expansões a partir de 2011. O link de acesso aos Módulos é </a:t>
            </a:r>
            <a:r>
              <a:rPr lang="pt-BR" sz="1000" u="sng" dirty="0">
                <a:hlinkClick r:id="rId10"/>
              </a:rPr>
              <a:t>http://blog.mds.gov.br/redesuas/?</a:t>
            </a:r>
            <a:r>
              <a:rPr lang="pt-BR" sz="1000" u="sng" dirty="0" err="1">
                <a:hlinkClick r:id="rId10"/>
              </a:rPr>
              <a:t>page_id</a:t>
            </a:r>
            <a:r>
              <a:rPr lang="pt-BR" sz="1000" u="sng" dirty="0">
                <a:hlinkClick r:id="rId10"/>
              </a:rPr>
              <a:t>=488</a:t>
            </a:r>
            <a:r>
              <a:rPr lang="pt-BR" sz="1000" dirty="0"/>
              <a:t> )</a:t>
            </a:r>
          </a:p>
          <a:p>
            <a:pPr algn="just"/>
            <a:r>
              <a:rPr lang="pt-BR" sz="1000" b="1" dirty="0"/>
              <a:t>Registro Mensal de Atendimento (RMA)</a:t>
            </a:r>
            <a:r>
              <a:rPr lang="pt-BR" sz="1000" dirty="0"/>
              <a:t> - </a:t>
            </a:r>
            <a:r>
              <a:rPr lang="pt-BR" sz="1000" dirty="0" err="1"/>
              <a:t>Siistema</a:t>
            </a:r>
            <a:r>
              <a:rPr lang="pt-BR" sz="1000" dirty="0"/>
              <a:t> de informações criado pelo MDS para registrar informações sobre as famílias atendidas nos CRAS e CREAS. O link de acesso ao RMA é </a:t>
            </a:r>
            <a:r>
              <a:rPr lang="pt-BR" sz="1000" u="sng" dirty="0">
                <a:hlinkClick r:id="rId11"/>
              </a:rPr>
              <a:t>http://aplicacoes.mds.gov.br/sagi/atendimento/auth/index.</a:t>
            </a:r>
            <a:r>
              <a:rPr lang="pt-BR" sz="1000" u="sng" dirty="0" err="1">
                <a:hlinkClick r:id="rId11"/>
              </a:rPr>
              <a:t>php</a:t>
            </a:r>
            <a:r>
              <a:rPr lang="pt-BR" sz="1000" dirty="0"/>
              <a:t>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3" cstate="print"/>
          <a:srcRect/>
          <a:stretch>
            <a:fillRect/>
          </a:stretch>
        </p:blipFill>
        <p:spPr bwMode="auto">
          <a:xfrm>
            <a:off x="872282" y="1763713"/>
            <a:ext cx="8877399" cy="4991100"/>
          </a:xfrm>
          <a:prstGeom prst="rect">
            <a:avLst/>
          </a:prstGeom>
          <a:noFill/>
          <a:ln w="9525">
            <a:solidFill>
              <a:schemeClr val="tx1"/>
            </a:solidFill>
            <a:miter lim="800000"/>
            <a:headEnd/>
            <a:tailEnd/>
          </a:ln>
        </p:spPr>
      </p:pic>
      <p:sp>
        <p:nvSpPr>
          <p:cNvPr id="117765" name="Rectangle 5"/>
          <p:cNvSpPr>
            <a:spLocks noChangeArrowheads="1"/>
          </p:cNvSpPr>
          <p:nvPr/>
        </p:nvSpPr>
        <p:spPr bwMode="auto">
          <a:xfrm>
            <a:off x="5953923" y="4495011"/>
            <a:ext cx="1225550" cy="1206500"/>
          </a:xfrm>
          <a:prstGeom prst="rect">
            <a:avLst/>
          </a:prstGeom>
          <a:solidFill>
            <a:srgbClr val="FFFFFF"/>
          </a:solidFill>
          <a:ln w="38100">
            <a:solidFill>
              <a:srgbClr val="FF0000"/>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900" b="0" i="0" u="none" strike="noStrike" cap="none" normalizeH="0" baseline="0" dirty="0">
                <a:ln>
                  <a:noFill/>
                </a:ln>
                <a:solidFill>
                  <a:schemeClr val="tx1"/>
                </a:solidFill>
                <a:effectLst/>
                <a:latin typeface="Arial" pitchFamily="34" charset="0"/>
                <a:cs typeface="Arial" pitchFamily="34" charset="0"/>
              </a:rPr>
              <a:t>Para vincular um perfil ao usuário, basta selecionar o perfil desejado e acionar esta opção. O perfil selecionado será adicionado à lista da direita.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sp>
        <p:nvSpPr>
          <p:cNvPr id="117766" name="Rectangle 6"/>
          <p:cNvSpPr>
            <a:spLocks noChangeArrowheads="1"/>
          </p:cNvSpPr>
          <p:nvPr/>
        </p:nvSpPr>
        <p:spPr bwMode="auto">
          <a:xfrm>
            <a:off x="3739345" y="3637755"/>
            <a:ext cx="1149350" cy="1000132"/>
          </a:xfrm>
          <a:prstGeom prst="rect">
            <a:avLst/>
          </a:prstGeom>
          <a:noFill/>
          <a:ln w="38100">
            <a:solidFill>
              <a:srgbClr val="FF0000"/>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900" b="0" u="none" strike="noStrike" cap="none" normalizeH="0" dirty="0">
                <a:ln>
                  <a:noFill/>
                </a:ln>
                <a:solidFill>
                  <a:schemeClr val="tx1"/>
                </a:solidFill>
                <a:latin typeface="Arial" pitchFamily="34" charset="0"/>
                <a:cs typeface="Arial" pitchFamily="34" charset="0"/>
              </a:rPr>
              <a:t>Selecionando esta opção, todos os perfis serão automaticamente adicionados à lista da direita</a:t>
            </a:r>
          </a:p>
          <a:p>
            <a:pPr marL="0" marR="0" lvl="0" indent="0" algn="just" defTabSz="914400" rtl="0" eaLnBrk="1" fontAlgn="base" latinLnBrk="0" hangingPunct="1">
              <a:lnSpc>
                <a:spcPct val="100000"/>
              </a:lnSpc>
              <a:spcBef>
                <a:spcPct val="0"/>
              </a:spcBef>
              <a:spcAft>
                <a:spcPts val="1000"/>
              </a:spcAft>
              <a:buClrTx/>
              <a:buSzTx/>
              <a:buFontTx/>
              <a:buNone/>
              <a:tabLst/>
            </a:pPr>
            <a:endParaRPr kumimoji="0" lang="pt-BR" sz="1100" b="1" i="0" u="none" strike="noStrike" cap="none" normalizeH="0" baseline="0" noProof="1">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sp>
        <p:nvSpPr>
          <p:cNvPr id="117767" name="Rectangle 7"/>
          <p:cNvSpPr>
            <a:spLocks noChangeArrowheads="1"/>
          </p:cNvSpPr>
          <p:nvPr/>
        </p:nvSpPr>
        <p:spPr bwMode="auto">
          <a:xfrm>
            <a:off x="3382155" y="4953000"/>
            <a:ext cx="1104900" cy="470705"/>
          </a:xfrm>
          <a:prstGeom prst="rect">
            <a:avLst/>
          </a:prstGeom>
          <a:solidFill>
            <a:srgbClr val="FFFFFF"/>
          </a:solidFill>
          <a:ln w="38100">
            <a:solidFill>
              <a:srgbClr val="FF0000"/>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900" b="0" i="0" u="none" strike="noStrike" cap="none" normalizeH="0" baseline="0" dirty="0">
                <a:ln>
                  <a:noFill/>
                </a:ln>
                <a:solidFill>
                  <a:schemeClr val="tx1"/>
                </a:solidFill>
                <a:effectLst/>
                <a:latin typeface="Arial" pitchFamily="34" charset="0"/>
                <a:cs typeface="Arial" pitchFamily="34" charset="0"/>
              </a:rPr>
              <a:t>Estas opções executam o processo inverso</a:t>
            </a: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5" name="Conector reto 14"/>
          <p:cNvCxnSpPr>
            <a:stCxn id="117766" idx="3"/>
          </p:cNvCxnSpPr>
          <p:nvPr/>
        </p:nvCxnSpPr>
        <p:spPr>
          <a:xfrm>
            <a:off x="4888695" y="4137821"/>
            <a:ext cx="350848" cy="357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rot="10800000">
            <a:off x="5453857" y="4780764"/>
            <a:ext cx="500066" cy="172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flipV="1">
            <a:off x="4487055" y="4953000"/>
            <a:ext cx="752488" cy="256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to 21"/>
          <p:cNvCxnSpPr>
            <a:stCxn id="117767" idx="3"/>
          </p:cNvCxnSpPr>
          <p:nvPr/>
        </p:nvCxnSpPr>
        <p:spPr>
          <a:xfrm flipV="1">
            <a:off x="4487055" y="5066515"/>
            <a:ext cx="752488" cy="12183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800" dirty="0"/>
              <a:t>	Após selecionar os perfis desejados, acionar a opção “Salvar” e os perfis estarão vinculados ao usuário criado</a:t>
            </a:r>
          </a:p>
          <a:p>
            <a:pPr>
              <a:buNone/>
            </a:pPr>
            <a:r>
              <a:rPr lang="pt-BR" sz="1800" dirty="0"/>
              <a:t> </a:t>
            </a:r>
          </a:p>
          <a:p>
            <a:pPr>
              <a:buNone/>
            </a:pPr>
            <a:r>
              <a:rPr lang="pt-BR" sz="1800" dirty="0"/>
              <a:t>	O sistema retornará a mensagem: Operação realizada com sucesso</a:t>
            </a:r>
          </a:p>
          <a:p>
            <a:pPr>
              <a:buNone/>
            </a:pPr>
            <a:endParaRPr lang="pt-BR" sz="1800" dirty="0"/>
          </a:p>
          <a:p>
            <a:pPr>
              <a:buNone/>
            </a:pPr>
            <a:endParaRPr lang="pt-BR" sz="1800" dirty="0"/>
          </a:p>
          <a:p>
            <a:pPr>
              <a:buNone/>
            </a:pPr>
            <a:endParaRPr lang="pt-BR" sz="1800" dirty="0"/>
          </a:p>
          <a:p>
            <a:pPr>
              <a:buNone/>
            </a:pPr>
            <a:endParaRPr lang="pt-BR" sz="1800" dirty="0"/>
          </a:p>
          <a:p>
            <a:endParaRPr lang="pt-BR" dirty="0"/>
          </a:p>
        </p:txBody>
      </p:sp>
      <p:pic>
        <p:nvPicPr>
          <p:cNvPr id="4" name="Imagem 3"/>
          <p:cNvPicPr/>
          <p:nvPr/>
        </p:nvPicPr>
        <p:blipFill>
          <a:blip r:embed="rId2" cstate="print"/>
          <a:srcRect l="16868" t="38209" r="16048" b="46119"/>
          <a:stretch>
            <a:fillRect/>
          </a:stretch>
        </p:blipFill>
        <p:spPr bwMode="auto">
          <a:xfrm>
            <a:off x="1123221" y="3780631"/>
            <a:ext cx="8375520" cy="1121433"/>
          </a:xfrm>
          <a:prstGeom prst="rect">
            <a:avLst/>
          </a:prstGeom>
          <a:noFill/>
          <a:ln w="9525">
            <a:solidFill>
              <a:schemeClr val="tx1"/>
            </a:solid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processo saa 1.png"/>
          <p:cNvPicPr>
            <a:picLocks noGrp="1"/>
          </p:cNvPicPr>
          <p:nvPr>
            <p:ph idx="1"/>
          </p:nvPr>
        </p:nvPicPr>
        <p:blipFill>
          <a:blip r:embed="rId2" cstate="print"/>
          <a:stretch>
            <a:fillRect/>
          </a:stretch>
        </p:blipFill>
        <p:spPr>
          <a:xfrm>
            <a:off x="1424239" y="1858628"/>
            <a:ext cx="7773485" cy="4801270"/>
          </a:xfrm>
          <a:prstGeom prst="rect">
            <a:avLst/>
          </a:prstGeom>
          <a:ln>
            <a:solidFill>
              <a:schemeClr val="tx1"/>
            </a:solid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Recuperação de senha</a:t>
            </a:r>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endParaRPr lang="pt-BR" sz="2000" dirty="0"/>
          </a:p>
          <a:p>
            <a:pPr>
              <a:buNone/>
            </a:pPr>
            <a:r>
              <a:rPr lang="pt-BR" sz="2000" dirty="0"/>
              <a:t>Confirmação dos dados cadastrados no SAA – Nova senha será enviada por e-mail</a:t>
            </a:r>
          </a:p>
          <a:p>
            <a:pPr>
              <a:buNone/>
            </a:pPr>
            <a:r>
              <a:rPr lang="pt-BR" sz="2000" dirty="0"/>
              <a:t> </a:t>
            </a:r>
          </a:p>
          <a:p>
            <a:pPr>
              <a:buNone/>
            </a:pPr>
            <a:endParaRPr lang="pt-BR" sz="2000" dirty="0"/>
          </a:p>
        </p:txBody>
      </p:sp>
      <p:pic>
        <p:nvPicPr>
          <p:cNvPr id="4" name="Imagem 3"/>
          <p:cNvPicPr/>
          <p:nvPr/>
        </p:nvPicPr>
        <p:blipFill>
          <a:blip r:embed="rId2" cstate="print"/>
          <a:srcRect/>
          <a:stretch>
            <a:fillRect/>
          </a:stretch>
        </p:blipFill>
        <p:spPr bwMode="auto">
          <a:xfrm>
            <a:off x="1715294" y="2637623"/>
            <a:ext cx="7191375" cy="2714625"/>
          </a:xfrm>
          <a:prstGeom prst="rect">
            <a:avLst/>
          </a:prstGeom>
          <a:noFill/>
          <a:ln w="9525">
            <a:solidFill>
              <a:schemeClr val="tx1"/>
            </a:solidFill>
            <a:miter lim="800000"/>
            <a:headEnd/>
            <a:tailEnd/>
          </a:ln>
        </p:spPr>
      </p:pic>
      <p:sp>
        <p:nvSpPr>
          <p:cNvPr id="5" name="Retângulo 4"/>
          <p:cNvSpPr/>
          <p:nvPr/>
        </p:nvSpPr>
        <p:spPr>
          <a:xfrm>
            <a:off x="6096799" y="3923507"/>
            <a:ext cx="1428760" cy="500066"/>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9810" name="AutoShape 2"/>
          <p:cNvSpPr>
            <a:spLocks noChangeArrowheads="1"/>
          </p:cNvSpPr>
          <p:nvPr/>
        </p:nvSpPr>
        <p:spPr bwMode="auto">
          <a:xfrm>
            <a:off x="7739873" y="4068000"/>
            <a:ext cx="381000" cy="230188"/>
          </a:xfrm>
          <a:prstGeom prst="leftArrow">
            <a:avLst>
              <a:gd name="adj1" fmla="val 50000"/>
              <a:gd name="adj2" fmla="val 41379"/>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994681"/>
            <a:ext cx="9559767" cy="4759698"/>
          </a:xfrm>
        </p:spPr>
        <p:txBody>
          <a:bodyPr/>
          <a:lstStyle/>
          <a:p>
            <a:pPr>
              <a:buNone/>
            </a:pPr>
            <a:endParaRPr lang="pt-BR" sz="1600" dirty="0"/>
          </a:p>
          <a:p>
            <a:pPr>
              <a:buNone/>
            </a:pPr>
            <a:endParaRPr lang="pt-BR" sz="1600" dirty="0"/>
          </a:p>
          <a:p>
            <a:pPr>
              <a:buNone/>
            </a:pPr>
            <a:endParaRPr lang="pt-BR" sz="1600" dirty="0"/>
          </a:p>
          <a:p>
            <a:pPr algn="just">
              <a:buNone/>
            </a:pPr>
            <a:r>
              <a:rPr lang="pt-BR" sz="1600" dirty="0"/>
              <a:t>	É o sistema de funcionalidades específico para a gestão do SUAS, e compreende informações sobre:</a:t>
            </a:r>
          </a:p>
          <a:p>
            <a:pPr algn="just" fontAlgn="base"/>
            <a:r>
              <a:rPr lang="pt-BR" sz="1600" b="1" dirty="0"/>
              <a:t>Plano de Ação: </a:t>
            </a:r>
            <a:r>
              <a:rPr lang="pt-BR" sz="1600" dirty="0"/>
              <a:t>planejamento das ações co financiadas;</a:t>
            </a:r>
          </a:p>
          <a:p>
            <a:pPr algn="just" fontAlgn="base"/>
            <a:r>
              <a:rPr lang="pt-BR" sz="1600" dirty="0"/>
              <a:t> </a:t>
            </a:r>
            <a:r>
              <a:rPr lang="pt-BR" sz="1600" b="1" dirty="0"/>
              <a:t>Demonstrativo Sintético de Execução Físico Financeira</a:t>
            </a:r>
            <a:r>
              <a:rPr lang="pt-BR" sz="1600" dirty="0"/>
              <a:t>: prestação de contas;</a:t>
            </a:r>
          </a:p>
          <a:p>
            <a:pPr algn="just" fontAlgn="base"/>
            <a:r>
              <a:rPr lang="pt-BR" sz="1600" b="1" dirty="0"/>
              <a:t>Consulta a dados financeiros</a:t>
            </a:r>
            <a:r>
              <a:rPr lang="pt-BR" sz="1600" dirty="0"/>
              <a:t>: contas correntes, saldos e repasses;</a:t>
            </a:r>
          </a:p>
          <a:p>
            <a:pPr algn="just" fontAlgn="base"/>
            <a:r>
              <a:rPr lang="pt-BR" sz="1600" b="1" dirty="0"/>
              <a:t>Consulta a base cadastral dos beneficiários do BPC: </a:t>
            </a:r>
            <a:r>
              <a:rPr lang="pt-BR" sz="1600" dirty="0"/>
              <a:t>benefício de prestação continuada.</a:t>
            </a:r>
          </a:p>
          <a:p>
            <a:pPr algn="just" fontAlgn="base">
              <a:buNone/>
            </a:pPr>
            <a:r>
              <a:rPr lang="pt-BR" sz="1600" dirty="0"/>
              <a:t>	</a:t>
            </a:r>
          </a:p>
          <a:p>
            <a:pPr algn="just" fontAlgn="base">
              <a:buNone/>
            </a:pPr>
            <a:r>
              <a:rPr lang="pt-BR" sz="1600" dirty="0"/>
              <a:t>	Os módulos Plano de Ação e Demonstrativo Sintético são abertos anualmente para preenchimento por parte dos gestores e aprovação pelos conselhos de assistência social, os quais possuem </a:t>
            </a:r>
            <a:r>
              <a:rPr lang="pt-BR" sz="1600" dirty="0" err="1"/>
              <a:t>login</a:t>
            </a:r>
            <a:r>
              <a:rPr lang="pt-BR" sz="1600" dirty="0"/>
              <a:t> e senha individualizado. É importante destacar que seu preenchimento só pode ser realizado pelos administradores titular ou adjunto do Estado/Município.</a:t>
            </a:r>
          </a:p>
          <a:p>
            <a:pPr algn="just" fontAlgn="base"/>
            <a:endParaRPr lang="pt-BR" sz="1600" dirty="0"/>
          </a:p>
          <a:p>
            <a:pPr algn="just"/>
            <a:r>
              <a:rPr lang="pt-BR" sz="1600" b="1" dirty="0"/>
              <a:t>Portaria MDS nº 625 de 10/08/2010 </a:t>
            </a:r>
            <a:r>
              <a:rPr lang="pt-BR" sz="1600" i="1" dirty="0"/>
              <a:t>Dispõe sobre a forma de repasse dos recursos do </a:t>
            </a:r>
            <a:r>
              <a:rPr lang="pt-BR" sz="1600" i="1" dirty="0" err="1"/>
              <a:t>cofinanciamento</a:t>
            </a:r>
            <a:r>
              <a:rPr lang="pt-BR" sz="1600" i="1" dirty="0"/>
              <a:t> federal aos Estados, Distrito Federal e Municípios e sua prestação de contas, por meio de sistema eletrônico no âmbito do Sistema Único de Assistência Social - SUAS</a:t>
            </a:r>
            <a:endParaRPr lang="pt-BR" sz="1600" dirty="0"/>
          </a:p>
          <a:p>
            <a:pPr fontAlgn="base"/>
            <a:endParaRPr lang="pt-BR" sz="1600" dirty="0"/>
          </a:p>
          <a:p>
            <a:pPr>
              <a:buNone/>
            </a:pPr>
            <a:endParaRPr lang="pt-BR" sz="1600" dirty="0"/>
          </a:p>
        </p:txBody>
      </p:sp>
      <p:sp>
        <p:nvSpPr>
          <p:cNvPr id="4" name="Retângulo de cantos arredondados 3"/>
          <p:cNvSpPr/>
          <p:nvPr/>
        </p:nvSpPr>
        <p:spPr>
          <a:xfrm>
            <a:off x="3596469" y="1307095"/>
            <a:ext cx="2857520" cy="68758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b="1" dirty="0"/>
              <a:t>SUAS WEB</a:t>
            </a:r>
          </a:p>
        </p:txBody>
      </p:sp>
      <p:sp>
        <p:nvSpPr>
          <p:cNvPr id="5" name="Retângulo de cantos arredondados 4"/>
          <p:cNvSpPr/>
          <p:nvPr/>
        </p:nvSpPr>
        <p:spPr>
          <a:xfrm>
            <a:off x="1060420" y="1994681"/>
            <a:ext cx="1500198" cy="64294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dirty="0"/>
              <a:t> </a:t>
            </a:r>
            <a:r>
              <a:rPr lang="pt-BR" b="1" dirty="0"/>
              <a:t>O que é?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3137689"/>
            <a:ext cx="9559767" cy="3616690"/>
          </a:xfrm>
        </p:spPr>
        <p:txBody>
          <a:bodyPr/>
          <a:lstStyle/>
          <a:p>
            <a:pPr algn="just"/>
            <a:r>
              <a:rPr lang="pt-BR" sz="1600" dirty="0"/>
              <a:t>O Plano de Ação é o instrumento eletrônico de planejamento utilizado para ordenar e garantir o lançamento e validação anual das informações necessárias ao início ou à continuidade da transferência regular automática de recursos do </a:t>
            </a:r>
            <a:r>
              <a:rPr lang="pt-BR" sz="1600" dirty="0" err="1"/>
              <a:t>cofinanciamento</a:t>
            </a:r>
            <a:r>
              <a:rPr lang="pt-BR" sz="1600" dirty="0"/>
              <a:t> federal dos serviços </a:t>
            </a:r>
            <a:r>
              <a:rPr lang="pt-BR" sz="1600" dirty="0" err="1"/>
              <a:t>socioassistenciais</a:t>
            </a:r>
            <a:r>
              <a:rPr lang="pt-BR" sz="1600" dirty="0"/>
              <a:t> ;</a:t>
            </a:r>
          </a:p>
          <a:p>
            <a:pPr algn="just">
              <a:buNone/>
            </a:pPr>
            <a:r>
              <a:rPr lang="pt-BR" sz="1600" dirty="0"/>
              <a:t> </a:t>
            </a:r>
          </a:p>
          <a:p>
            <a:pPr algn="just"/>
            <a:r>
              <a:rPr lang="pt-BR" sz="1600" dirty="0"/>
              <a:t>As informações contidas no Plano de Ação deverão estar em consonância com os respectivos Planos de Assistência Social ;</a:t>
            </a:r>
          </a:p>
          <a:p>
            <a:pPr algn="just"/>
            <a:endParaRPr lang="pt-BR" sz="1600" dirty="0"/>
          </a:p>
          <a:p>
            <a:pPr algn="just"/>
            <a:r>
              <a:rPr lang="pt-BR" sz="1600" dirty="0"/>
              <a:t>O Plano de Ação possibilita que os Fundos de Assistência Social dos municípios, Estados e Distrito Federal recebam continuamente as parcelas referentes ao </a:t>
            </a:r>
            <a:r>
              <a:rPr lang="pt-BR" sz="1600" dirty="0" err="1"/>
              <a:t>cofinanciamento</a:t>
            </a:r>
            <a:r>
              <a:rPr lang="pt-BR" sz="1600" dirty="0"/>
              <a:t> federal destinados à gestão, aos serviços, aos programas e aos projetos do Sistema Único de Assistência Social (SUAS) .</a:t>
            </a:r>
          </a:p>
          <a:p>
            <a:pPr algn="just">
              <a:buNone/>
            </a:pPr>
            <a:r>
              <a:rPr lang="pt-BR" dirty="0"/>
              <a:t> </a:t>
            </a:r>
          </a:p>
          <a:p>
            <a:endParaRPr lang="pt-BR" dirty="0"/>
          </a:p>
        </p:txBody>
      </p:sp>
      <p:sp>
        <p:nvSpPr>
          <p:cNvPr id="4" name="Retângulo de cantos arredondados 3"/>
          <p:cNvSpPr/>
          <p:nvPr/>
        </p:nvSpPr>
        <p:spPr>
          <a:xfrm>
            <a:off x="4167973" y="1399069"/>
            <a:ext cx="2428892" cy="73045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b="1" dirty="0"/>
              <a:t>Plano de Ação </a:t>
            </a:r>
          </a:p>
        </p:txBody>
      </p:sp>
      <p:sp>
        <p:nvSpPr>
          <p:cNvPr id="5" name="Retângulo de cantos arredondados 4"/>
          <p:cNvSpPr/>
          <p:nvPr/>
        </p:nvSpPr>
        <p:spPr>
          <a:xfrm>
            <a:off x="953263" y="2129521"/>
            <a:ext cx="1512000" cy="648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b="1" dirty="0"/>
              <a:t>O que é?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637623"/>
            <a:ext cx="9559767" cy="4116756"/>
          </a:xfrm>
        </p:spPr>
        <p:txBody>
          <a:bodyPr/>
          <a:lstStyle/>
          <a:p>
            <a:pPr algn="just"/>
            <a:r>
              <a:rPr lang="pt-BR" sz="1600" dirty="0"/>
              <a:t>Somente os municípios, estados e Distrito Federal que recebem </a:t>
            </a:r>
            <a:r>
              <a:rPr lang="pt-BR" sz="1600" dirty="0" err="1"/>
              <a:t>cofinanciamento</a:t>
            </a:r>
            <a:r>
              <a:rPr lang="pt-BR" sz="1600" dirty="0"/>
              <a:t> federal para o aprimoramento da gestão e para os serviços </a:t>
            </a:r>
            <a:r>
              <a:rPr lang="pt-BR" sz="1600" dirty="0" err="1"/>
              <a:t>socioassistencias</a:t>
            </a:r>
            <a:r>
              <a:rPr lang="pt-BR" sz="1600" dirty="0"/>
              <a:t> das Proteções Básica e/ou Especial, bem como os municípios e estados contemplados com a expansão dos serviços </a:t>
            </a:r>
            <a:r>
              <a:rPr lang="pt-BR" sz="1600" dirty="0" err="1"/>
              <a:t>socioassistenciais</a:t>
            </a:r>
            <a:r>
              <a:rPr lang="pt-BR" sz="1600" dirty="0"/>
              <a:t> </a:t>
            </a:r>
            <a:r>
              <a:rPr lang="pt-BR" sz="1600" dirty="0" err="1"/>
              <a:t>cofinanciados</a:t>
            </a:r>
            <a:r>
              <a:rPr lang="pt-BR" sz="1600" dirty="0"/>
              <a:t> pelo Governo Federal. </a:t>
            </a:r>
          </a:p>
          <a:p>
            <a:pPr algn="just"/>
            <a:endParaRPr lang="pt-BR" sz="1600" dirty="0"/>
          </a:p>
          <a:p>
            <a:pPr algn="just"/>
            <a:r>
              <a:rPr lang="pt-BR" sz="1600" dirty="0"/>
              <a:t> O </a:t>
            </a:r>
            <a:r>
              <a:rPr lang="pt-BR" sz="1600" b="1" dirty="0"/>
              <a:t>Administrador Titular ou Adjunto da Secretaria de Assistência Social</a:t>
            </a:r>
            <a:r>
              <a:rPr lang="pt-BR" sz="1600" dirty="0"/>
              <a:t> é responsável pelo preenchimento dos dados no Plano de Ação e, após a sua finalização, o parecer do conselho só poderá ser preenchido e finalizado pelo </a:t>
            </a:r>
            <a:r>
              <a:rPr lang="pt-BR" sz="1600" b="1" dirty="0"/>
              <a:t>Administrador Titular ou Adjunto do Conselho de Assistência Social</a:t>
            </a:r>
            <a:r>
              <a:rPr lang="pt-BR" sz="1600" dirty="0"/>
              <a:t>.</a:t>
            </a:r>
          </a:p>
          <a:p>
            <a:pPr algn="just"/>
            <a:endParaRPr lang="pt-BR" sz="1600" dirty="0"/>
          </a:p>
          <a:p>
            <a:pPr algn="just"/>
            <a:r>
              <a:rPr lang="pt-BR" sz="1600" b="1" dirty="0"/>
              <a:t>Campos do CADSUAS  influenciam o preenchimento do Plano de Ação – cadastro deve estar atualizado</a:t>
            </a:r>
            <a:endParaRPr lang="pt-BR" sz="1600" dirty="0"/>
          </a:p>
          <a:p>
            <a:pPr>
              <a:buNone/>
            </a:pPr>
            <a:endParaRPr lang="pt-BR" dirty="0"/>
          </a:p>
        </p:txBody>
      </p:sp>
      <p:sp>
        <p:nvSpPr>
          <p:cNvPr id="4" name="Retângulo de cantos arredondados 3"/>
          <p:cNvSpPr/>
          <p:nvPr/>
        </p:nvSpPr>
        <p:spPr>
          <a:xfrm>
            <a:off x="3096403" y="1494615"/>
            <a:ext cx="4714908" cy="85725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b="1" dirty="0"/>
              <a:t>Quem deverá preencher o Plano de Ação?</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38949" y="1494615"/>
            <a:ext cx="8851849" cy="5201424"/>
          </a:xfrm>
          <a:prstGeom prst="rect">
            <a:avLst/>
          </a:prstGeom>
        </p:spPr>
        <p:txBody>
          <a:bodyPr wrap="square">
            <a:spAutoFit/>
          </a:bodyPr>
          <a:lstStyle/>
          <a:p>
            <a:pPr algn="just" fontAlgn="base"/>
            <a:r>
              <a:rPr lang="pt-BR" b="1" dirty="0"/>
              <a:t>Emissão do Parecer pelo Conselho referente ao Plano de Ação</a:t>
            </a:r>
          </a:p>
          <a:p>
            <a:pPr algn="just" fontAlgn="base"/>
            <a:endParaRPr lang="pt-BR" dirty="0"/>
          </a:p>
          <a:p>
            <a:pPr algn="just" fontAlgn="base">
              <a:buFont typeface="Arial" pitchFamily="34" charset="0"/>
              <a:buChar char="•"/>
            </a:pPr>
            <a:r>
              <a:rPr lang="pt-BR" sz="1600" dirty="0"/>
              <a:t> A emissão do Parecer do Conselho referente ao Plano de Ação só será possível após a finalização do preenchimento do Plano pelo Gestor.</a:t>
            </a:r>
          </a:p>
          <a:p>
            <a:pPr algn="just" fontAlgn="base"/>
            <a:r>
              <a:rPr lang="pt-BR" sz="1600" dirty="0"/>
              <a:t>Para certificar-se que o Plano foi finalizado com sucesso pelo Gestor, é necessário verificar se a Situação do Plano saiu do status “Em Preenchimento” para “Conselho Aprovando”.</a:t>
            </a:r>
          </a:p>
          <a:p>
            <a:pPr algn="just" fontAlgn="base"/>
            <a:r>
              <a:rPr lang="pt-BR" sz="1600" dirty="0"/>
              <a:t> </a:t>
            </a:r>
          </a:p>
          <a:p>
            <a:pPr algn="just"/>
            <a:r>
              <a:rPr lang="pt-BR" b="1" dirty="0"/>
              <a:t>Prazos </a:t>
            </a:r>
          </a:p>
          <a:p>
            <a:pPr algn="just"/>
            <a:endParaRPr lang="pt-BR" sz="1600" dirty="0"/>
          </a:p>
          <a:p>
            <a:pPr algn="just"/>
            <a:r>
              <a:rPr lang="pt-BR" sz="1600" dirty="0"/>
              <a:t>Com o advento da Portaria MDS nº 113/2015, foram disciplinadas regras claras quanto ao período de abertura do Plano de Ação, prazo de preenchimento a ser observado tanto para o gestor local quanto para os Conselhos de Assistência Social, bem como define sanções administrativas para aqueles que não observarem o prazo de preenchimento.</a:t>
            </a:r>
          </a:p>
          <a:p>
            <a:pPr algn="just"/>
            <a:r>
              <a:rPr lang="pt-BR" sz="1600" dirty="0"/>
              <a:t> </a:t>
            </a:r>
          </a:p>
          <a:p>
            <a:pPr algn="just"/>
            <a:r>
              <a:rPr lang="pt-BR" sz="1600" dirty="0"/>
              <a:t>De acordo com a Portaria MDS nº 113/2015, a abertura do Plano de Ação dar-se-á por meio de Portaria da Secretaria Nacional de Assistência Social – SNAS. O gestor deverá realizar o lançamento das informações em até 60 (sessenta) dias, a contar da abertura deste. Após o término do prazo de lançamento das informações pelos gestores nos termos do parágrafo anterior, o Conselho de Assistência Social competente deverá se manifestar em até 30 (trinta) dias mediante preenchimento de parecer disponibilizado junto ao Plano de Ação.</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708929"/>
            <a:ext cx="9559767" cy="5045450"/>
          </a:xfrm>
        </p:spPr>
        <p:txBody>
          <a:bodyPr/>
          <a:lstStyle/>
          <a:p>
            <a:pPr algn="ctr">
              <a:buNone/>
            </a:pPr>
            <a:endParaRPr lang="pt-BR" sz="1600" u="sng" dirty="0">
              <a:hlinkClick r:id="rId2"/>
            </a:endParaRPr>
          </a:p>
          <a:p>
            <a:pPr algn="ctr">
              <a:buNone/>
            </a:pPr>
            <a:endParaRPr lang="pt-BR" sz="1600" u="sng" dirty="0">
              <a:hlinkClick r:id="rId2"/>
            </a:endParaRPr>
          </a:p>
          <a:p>
            <a:pPr algn="ctr">
              <a:buNone/>
            </a:pPr>
            <a:r>
              <a:rPr lang="pt-BR" sz="1600" u="sng" dirty="0">
                <a:hlinkClick r:id="rId2"/>
              </a:rPr>
              <a:t>WWW.MDS.GOV.BR</a:t>
            </a:r>
            <a:r>
              <a:rPr lang="pt-BR" sz="1600" dirty="0"/>
              <a:t> -  Ao entrar no site, clique em </a:t>
            </a:r>
            <a:r>
              <a:rPr lang="pt-BR" sz="1600" b="1" dirty="0"/>
              <a:t>“sistemas”</a:t>
            </a:r>
            <a:endParaRPr lang="pt-BR" sz="1600" dirty="0"/>
          </a:p>
          <a:p>
            <a:pPr>
              <a:buNone/>
            </a:pPr>
            <a:endParaRPr lang="pt-BR" dirty="0"/>
          </a:p>
          <a:p>
            <a:endParaRPr lang="pt-BR" dirty="0"/>
          </a:p>
        </p:txBody>
      </p:sp>
      <p:sp>
        <p:nvSpPr>
          <p:cNvPr id="4" name="Retângulo de cantos arredondados 3"/>
          <p:cNvSpPr/>
          <p:nvPr/>
        </p:nvSpPr>
        <p:spPr>
          <a:xfrm>
            <a:off x="3453593" y="1392819"/>
            <a:ext cx="3643338" cy="74295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b="1" dirty="0"/>
              <a:t>Como acessar o Plano de Ação? </a:t>
            </a:r>
          </a:p>
        </p:txBody>
      </p:sp>
      <p:pic>
        <p:nvPicPr>
          <p:cNvPr id="6" name="Imagem 5"/>
          <p:cNvPicPr/>
          <p:nvPr/>
        </p:nvPicPr>
        <p:blipFill>
          <a:blip r:embed="rId3" cstate="print"/>
          <a:srcRect/>
          <a:stretch>
            <a:fillRect/>
          </a:stretch>
        </p:blipFill>
        <p:spPr bwMode="auto">
          <a:xfrm>
            <a:off x="1796256" y="2802242"/>
            <a:ext cx="7029450" cy="3952137"/>
          </a:xfrm>
          <a:prstGeom prst="rect">
            <a:avLst/>
          </a:prstGeom>
          <a:noFill/>
          <a:ln w="9525">
            <a:solidFill>
              <a:schemeClr val="tx1"/>
            </a:solidFill>
            <a:miter lim="800000"/>
            <a:headEnd/>
            <a:tailEnd/>
          </a:ln>
        </p:spPr>
      </p:pic>
      <p:sp>
        <p:nvSpPr>
          <p:cNvPr id="120834" name="AutoShape 2"/>
          <p:cNvSpPr>
            <a:spLocks noChangeArrowheads="1"/>
          </p:cNvSpPr>
          <p:nvPr/>
        </p:nvSpPr>
        <p:spPr bwMode="auto">
          <a:xfrm rot="5400000">
            <a:off x="5329236" y="3870325"/>
            <a:ext cx="358775" cy="179388"/>
          </a:xfrm>
          <a:prstGeom prst="rightArrow">
            <a:avLst>
              <a:gd name="adj1" fmla="val 50000"/>
              <a:gd name="adj2" fmla="val 50000"/>
            </a:avLst>
          </a:prstGeom>
          <a:solidFill>
            <a:srgbClr val="FF0000"/>
          </a:solidFill>
          <a:ln w="38100">
            <a:solidFill>
              <a:srgbClr val="FF0000"/>
            </a:solidFill>
            <a:miter lim="800000"/>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vigilncia-socioassistencial-6-638.jpg"/>
          <p:cNvPicPr>
            <a:picLocks noChangeAspect="1"/>
          </p:cNvPicPr>
          <p:nvPr/>
        </p:nvPicPr>
        <p:blipFill>
          <a:blip r:embed="rId2" cstate="print"/>
          <a:stretch>
            <a:fillRect/>
          </a:stretch>
        </p:blipFill>
        <p:spPr>
          <a:xfrm>
            <a:off x="524635" y="1994681"/>
            <a:ext cx="5734090" cy="4000528"/>
          </a:xfrm>
          <a:prstGeom prst="rect">
            <a:avLst/>
          </a:prstGeom>
        </p:spPr>
      </p:pic>
      <p:sp>
        <p:nvSpPr>
          <p:cNvPr id="8" name="Retângulo de cantos arredondados 7"/>
          <p:cNvSpPr/>
          <p:nvPr/>
        </p:nvSpPr>
        <p:spPr>
          <a:xfrm>
            <a:off x="7096931" y="2208995"/>
            <a:ext cx="2786082" cy="3786214"/>
          </a:xfrm>
          <a:prstGeom prst="roundRect">
            <a:avLst>
              <a:gd name="adj" fmla="val 977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dirty="0"/>
              <a:t>As potencialidades ou vulnerabilidades de uma família ou indivíduo são determinadas pelo território no qual ela está inserida</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600" dirty="0"/>
              <a:t>Em </a:t>
            </a:r>
            <a:r>
              <a:rPr lang="pt-BR" sz="1600" b="1" dirty="0"/>
              <a:t>Assistência Social</a:t>
            </a:r>
            <a:r>
              <a:rPr lang="pt-BR" sz="1600" dirty="0"/>
              <a:t>, clique em </a:t>
            </a:r>
            <a:r>
              <a:rPr lang="pt-BR" sz="1600" b="1" dirty="0"/>
              <a:t>SUASWEB ou PLANO DE AÇÃO</a:t>
            </a:r>
            <a:endParaRPr lang="pt-BR" sz="1600" dirty="0"/>
          </a:p>
          <a:p>
            <a:endParaRPr lang="pt-BR" dirty="0"/>
          </a:p>
        </p:txBody>
      </p:sp>
      <p:pic>
        <p:nvPicPr>
          <p:cNvPr id="4" name="Imagem 3"/>
          <p:cNvPicPr/>
          <p:nvPr/>
        </p:nvPicPr>
        <p:blipFill>
          <a:blip r:embed="rId2" cstate="print"/>
          <a:srcRect/>
          <a:stretch>
            <a:fillRect/>
          </a:stretch>
        </p:blipFill>
        <p:spPr bwMode="auto">
          <a:xfrm>
            <a:off x="1252479" y="2191904"/>
            <a:ext cx="8117005" cy="4562475"/>
          </a:xfrm>
          <a:prstGeom prst="rect">
            <a:avLst/>
          </a:prstGeom>
          <a:noFill/>
          <a:ln w="9525">
            <a:solidFill>
              <a:schemeClr val="tx1"/>
            </a:solidFill>
            <a:miter lim="800000"/>
            <a:headEnd/>
            <a:tailEnd/>
          </a:ln>
        </p:spPr>
      </p:pic>
      <p:sp>
        <p:nvSpPr>
          <p:cNvPr id="121859" name="AutoShape 3"/>
          <p:cNvSpPr>
            <a:spLocks noChangeArrowheads="1"/>
          </p:cNvSpPr>
          <p:nvPr/>
        </p:nvSpPr>
        <p:spPr bwMode="auto">
          <a:xfrm rot="9181436">
            <a:off x="4680000" y="2916000"/>
            <a:ext cx="288000" cy="180000"/>
          </a:xfrm>
          <a:prstGeom prst="rightArrow">
            <a:avLst>
              <a:gd name="adj1" fmla="val 50000"/>
              <a:gd name="adj2" fmla="val 32944"/>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21860" name="AutoShape 4"/>
          <p:cNvSpPr>
            <a:spLocks noChangeArrowheads="1"/>
          </p:cNvSpPr>
          <p:nvPr/>
        </p:nvSpPr>
        <p:spPr bwMode="auto">
          <a:xfrm rot="10800000">
            <a:off x="4239411" y="3637755"/>
            <a:ext cx="171450" cy="158750"/>
          </a:xfrm>
          <a:prstGeom prst="rightArrow">
            <a:avLst>
              <a:gd name="adj1" fmla="val 50000"/>
              <a:gd name="adj2" fmla="val 27000"/>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21861" name="AutoShape 5"/>
          <p:cNvSpPr>
            <a:spLocks noChangeArrowheads="1"/>
          </p:cNvSpPr>
          <p:nvPr/>
        </p:nvSpPr>
        <p:spPr bwMode="auto">
          <a:xfrm rot="10800000">
            <a:off x="4410861" y="4280697"/>
            <a:ext cx="171450" cy="158750"/>
          </a:xfrm>
          <a:prstGeom prst="rightArrow">
            <a:avLst>
              <a:gd name="adj1" fmla="val 50000"/>
              <a:gd name="adj2" fmla="val 27000"/>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800" dirty="0"/>
              <a:t>Tela de </a:t>
            </a:r>
            <a:r>
              <a:rPr lang="pt-BR" sz="1800" dirty="0" err="1"/>
              <a:t>Login</a:t>
            </a:r>
            <a:endParaRPr lang="pt-BR" sz="1800" dirty="0"/>
          </a:p>
          <a:p>
            <a:pPr>
              <a:buNone/>
            </a:pPr>
            <a:endParaRPr lang="pt-BR" sz="1600" dirty="0"/>
          </a:p>
          <a:p>
            <a:pPr>
              <a:buNone/>
            </a:pPr>
            <a:endParaRPr lang="pt-BR" sz="1600" dirty="0"/>
          </a:p>
        </p:txBody>
      </p:sp>
      <p:pic>
        <p:nvPicPr>
          <p:cNvPr id="4" name="Imagem 3"/>
          <p:cNvPicPr/>
          <p:nvPr/>
        </p:nvPicPr>
        <p:blipFill>
          <a:blip r:embed="rId2" cstate="print"/>
          <a:srcRect/>
          <a:stretch>
            <a:fillRect/>
          </a:stretch>
        </p:blipFill>
        <p:spPr bwMode="auto">
          <a:xfrm>
            <a:off x="1696244" y="2551906"/>
            <a:ext cx="7229475" cy="2457450"/>
          </a:xfrm>
          <a:prstGeom prst="rect">
            <a:avLst/>
          </a:prstGeom>
          <a:noFill/>
          <a:ln w="9525">
            <a:solidFill>
              <a:schemeClr val="tx1"/>
            </a:solid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865346" y="1637491"/>
            <a:ext cx="8891270" cy="4998899"/>
          </a:xfrm>
          <a:prstGeom prst="rect">
            <a:avLst/>
          </a:prstGeom>
          <a:noFill/>
          <a:ln w="9525">
            <a:solidFill>
              <a:schemeClr val="tx1"/>
            </a:solidFill>
            <a:miter lim="800000"/>
            <a:headEnd/>
            <a:tailEnd/>
          </a:ln>
        </p:spPr>
      </p:pic>
      <p:sp>
        <p:nvSpPr>
          <p:cNvPr id="122882" name="AutoShape 2"/>
          <p:cNvSpPr>
            <a:spLocks noChangeArrowheads="1"/>
          </p:cNvSpPr>
          <p:nvPr/>
        </p:nvSpPr>
        <p:spPr bwMode="auto">
          <a:xfrm rot="-573485">
            <a:off x="468000" y="5724000"/>
            <a:ext cx="447675" cy="324000"/>
          </a:xfrm>
          <a:prstGeom prst="rightArrow">
            <a:avLst>
              <a:gd name="adj1" fmla="val 50000"/>
              <a:gd name="adj2" fmla="val 32944"/>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1024701" y="1637491"/>
            <a:ext cx="8446163" cy="4785465"/>
          </a:xfrm>
          <a:prstGeom prst="rect">
            <a:avLst/>
          </a:prstGeom>
          <a:noFill/>
          <a:ln w="9525">
            <a:solidFill>
              <a:schemeClr val="tx1"/>
            </a:solid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a:stretch>
            <a:fillRect/>
          </a:stretch>
        </p:blipFill>
        <p:spPr bwMode="auto">
          <a:xfrm>
            <a:off x="872282" y="1763713"/>
            <a:ext cx="8877399" cy="4991100"/>
          </a:xfrm>
          <a:prstGeom prst="rect">
            <a:avLst/>
          </a:prstGeom>
          <a:noFill/>
          <a:ln w="9525">
            <a:solidFill>
              <a:schemeClr val="tx1"/>
            </a:solidFill>
            <a:miter lim="800000"/>
            <a:headEnd/>
            <a:tailEnd/>
          </a:ln>
        </p:spPr>
      </p:pic>
      <p:sp>
        <p:nvSpPr>
          <p:cNvPr id="123906" name="AutoShape 2"/>
          <p:cNvSpPr>
            <a:spLocks noChangeArrowheads="1"/>
          </p:cNvSpPr>
          <p:nvPr/>
        </p:nvSpPr>
        <p:spPr bwMode="auto">
          <a:xfrm rot="-1061291">
            <a:off x="648000" y="4644000"/>
            <a:ext cx="336550" cy="273050"/>
          </a:xfrm>
          <a:prstGeom prst="rightArrow">
            <a:avLst>
              <a:gd name="adj1" fmla="val 50000"/>
              <a:gd name="adj2" fmla="val 30814"/>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1024700" y="1708929"/>
            <a:ext cx="8731915" cy="4571152"/>
          </a:xfrm>
          <a:prstGeom prst="rect">
            <a:avLst/>
          </a:prstGeom>
          <a:noFill/>
          <a:ln w="9525">
            <a:solidFill>
              <a:schemeClr val="tx1"/>
            </a:solidFill>
            <a:miter lim="800000"/>
            <a:headEnd/>
            <a:tailEnd/>
          </a:ln>
        </p:spPr>
      </p:pic>
      <p:sp>
        <p:nvSpPr>
          <p:cNvPr id="124930" name="AutoShape 2"/>
          <p:cNvSpPr>
            <a:spLocks noChangeArrowheads="1"/>
          </p:cNvSpPr>
          <p:nvPr/>
        </p:nvSpPr>
        <p:spPr bwMode="auto">
          <a:xfrm rot="-2117362">
            <a:off x="648000" y="4608000"/>
            <a:ext cx="336550" cy="273050"/>
          </a:xfrm>
          <a:prstGeom prst="rightArrow">
            <a:avLst>
              <a:gd name="adj1" fmla="val 50000"/>
              <a:gd name="adj2" fmla="val 30814"/>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24931" name="AutoShape 3"/>
          <p:cNvSpPr>
            <a:spLocks noChangeArrowheads="1"/>
          </p:cNvSpPr>
          <p:nvPr/>
        </p:nvSpPr>
        <p:spPr bwMode="auto">
          <a:xfrm rot="12438709">
            <a:off x="9792000" y="4608000"/>
            <a:ext cx="336550" cy="288000"/>
          </a:xfrm>
          <a:prstGeom prst="rightArrow">
            <a:avLst>
              <a:gd name="adj1" fmla="val 50000"/>
              <a:gd name="adj2" fmla="val 30814"/>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566053"/>
            <a:ext cx="9559767" cy="5188326"/>
          </a:xfrm>
        </p:spPr>
        <p:txBody>
          <a:bodyPr/>
          <a:lstStyle/>
          <a:p>
            <a:pPr>
              <a:buNone/>
            </a:pPr>
            <a:r>
              <a:rPr lang="pt-BR" sz="1600" dirty="0"/>
              <a:t>Ao clicar no ícone           ou no nome do município será possível encontrar uma tela com informações sobre:</a:t>
            </a:r>
          </a:p>
        </p:txBody>
      </p:sp>
      <p:pic>
        <p:nvPicPr>
          <p:cNvPr id="4" name="Imagem 3"/>
          <p:cNvPicPr/>
          <p:nvPr/>
        </p:nvPicPr>
        <p:blipFill>
          <a:blip r:embed="rId2" cstate="print"/>
          <a:srcRect/>
          <a:stretch>
            <a:fillRect/>
          </a:stretch>
        </p:blipFill>
        <p:spPr bwMode="auto">
          <a:xfrm>
            <a:off x="2196000" y="1584000"/>
            <a:ext cx="360000" cy="324000"/>
          </a:xfrm>
          <a:prstGeom prst="rect">
            <a:avLst/>
          </a:prstGeom>
          <a:noFill/>
          <a:ln w="9525">
            <a:noFill/>
            <a:miter lim="800000"/>
            <a:headEnd/>
            <a:tailEnd/>
          </a:ln>
        </p:spPr>
      </p:pic>
      <p:pic>
        <p:nvPicPr>
          <p:cNvPr id="5" name="Imagem 4"/>
          <p:cNvPicPr/>
          <p:nvPr/>
        </p:nvPicPr>
        <p:blipFill>
          <a:blip r:embed="rId3" cstate="print"/>
          <a:srcRect/>
          <a:stretch>
            <a:fillRect/>
          </a:stretch>
        </p:blipFill>
        <p:spPr bwMode="auto">
          <a:xfrm>
            <a:off x="1481931" y="1908000"/>
            <a:ext cx="7658100" cy="1213995"/>
          </a:xfrm>
          <a:prstGeom prst="rect">
            <a:avLst/>
          </a:prstGeom>
          <a:noFill/>
          <a:ln w="9525">
            <a:noFill/>
            <a:miter lim="800000"/>
            <a:headEnd/>
            <a:tailEnd/>
          </a:ln>
        </p:spPr>
      </p:pic>
      <p:pic>
        <p:nvPicPr>
          <p:cNvPr id="6" name="Imagem 5"/>
          <p:cNvPicPr/>
          <p:nvPr/>
        </p:nvPicPr>
        <p:blipFill>
          <a:blip r:embed="rId4" cstate="print"/>
          <a:srcRect/>
          <a:stretch>
            <a:fillRect/>
          </a:stretch>
        </p:blipFill>
        <p:spPr bwMode="auto">
          <a:xfrm>
            <a:off x="1425193" y="2851937"/>
            <a:ext cx="7714838" cy="3619500"/>
          </a:xfrm>
          <a:prstGeom prst="rect">
            <a:avLst/>
          </a:prstGeom>
          <a:noFill/>
          <a:ln w="9525">
            <a:noFill/>
            <a:miter lim="800000"/>
            <a:headEnd/>
            <a:tailEnd/>
          </a:ln>
        </p:spPr>
      </p:pic>
      <p:sp>
        <p:nvSpPr>
          <p:cNvPr id="7" name="Retângulo 6"/>
          <p:cNvSpPr/>
          <p:nvPr/>
        </p:nvSpPr>
        <p:spPr>
          <a:xfrm>
            <a:off x="1239015" y="3280565"/>
            <a:ext cx="1643074" cy="200026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lgn="just"/>
            <a:r>
              <a:rPr lang="pt-BR" sz="1600" b="1" dirty="0"/>
              <a:t>Abas: Órgão Ente Federativo, Órgão Gestor, Fundo e Conselho</a:t>
            </a:r>
            <a:endParaRPr lang="pt-BR" sz="1600" dirty="0"/>
          </a:p>
          <a:p>
            <a:pPr algn="just">
              <a:buNone/>
            </a:pPr>
            <a:r>
              <a:rPr lang="pt-BR" sz="1600" b="1" dirty="0"/>
              <a:t> </a:t>
            </a:r>
            <a:endParaRPr lang="pt-BR" sz="1600" dirty="0"/>
          </a:p>
          <a:p>
            <a:pPr algn="just"/>
            <a:r>
              <a:rPr lang="pt-BR" sz="1600" dirty="0"/>
              <a:t>Estas trazem os dados cadastrais que constam no </a:t>
            </a:r>
            <a:r>
              <a:rPr lang="pt-BR" sz="1600" dirty="0" err="1"/>
              <a:t>CadSUAS</a:t>
            </a:r>
            <a:r>
              <a:rPr lang="pt-BR" sz="1600" dirty="0"/>
              <a:t>. As abas de preenchimento devem ser clicadas para que sejam “abertas”. Ao clicar em uma aba dos órgãos, aparecerá o botão “Editar Informações”. Ao acionar este botão uma nova janela será aberta com as informações carregadas para alteração no </a:t>
            </a:r>
            <a:r>
              <a:rPr lang="pt-BR" sz="1600" dirty="0" err="1"/>
              <a:t>CadSUAS</a:t>
            </a:r>
            <a:endParaRPr lang="pt-BR" sz="1600" dirty="0"/>
          </a:p>
          <a:p>
            <a:pPr algn="just"/>
            <a:endParaRPr lang="pt-BR" sz="1600" dirty="0"/>
          </a:p>
          <a:p>
            <a:pPr algn="just">
              <a:buNone/>
            </a:pPr>
            <a:r>
              <a:rPr lang="pt-BR" sz="1600" dirty="0"/>
              <a:t> </a:t>
            </a:r>
          </a:p>
          <a:p>
            <a:pPr algn="just"/>
            <a:r>
              <a:rPr lang="pt-BR" sz="1600" b="1" dirty="0"/>
              <a:t>Aba: Previsão de Atendimento Físico</a:t>
            </a:r>
            <a:endParaRPr lang="pt-BR" sz="1600" dirty="0"/>
          </a:p>
          <a:p>
            <a:pPr algn="just">
              <a:buNone/>
            </a:pPr>
            <a:r>
              <a:rPr lang="pt-BR" sz="1600" b="1" dirty="0"/>
              <a:t> </a:t>
            </a:r>
            <a:endParaRPr lang="pt-BR" sz="1600" dirty="0"/>
          </a:p>
          <a:p>
            <a:pPr algn="just"/>
            <a:r>
              <a:rPr lang="pt-BR" sz="1600" dirty="0"/>
              <a:t>Com a Portaria MDS 113/2015, o sistema sofreu algumas adaptações para que os Blocos fossem apresentados. O primeiro Bloco a ser apresentado é referente à Gestão PBF e Gestão SUAS, chamado então de </a:t>
            </a:r>
            <a:r>
              <a:rPr lang="pt-BR" sz="1600" b="1" dirty="0"/>
              <a:t>Bloco da Gestão</a:t>
            </a:r>
            <a:r>
              <a:rPr lang="pt-BR" sz="1600" dirty="0"/>
              <a:t>:</a:t>
            </a:r>
          </a:p>
          <a:p>
            <a:pPr algn="just">
              <a:buNone/>
            </a:pPr>
            <a:r>
              <a:rPr lang="pt-BR" sz="1600" dirty="0"/>
              <a:t> </a:t>
            </a:r>
          </a:p>
          <a:p>
            <a:pPr algn="just"/>
            <a:r>
              <a:rPr lang="pt-BR" sz="1600" dirty="0"/>
              <a:t>Ao passar com o cursor sobre a imagem,         aparecerá a ajuda de preenchimento em uma caixa alaranjada. </a:t>
            </a:r>
          </a:p>
          <a:p>
            <a:pPr algn="just">
              <a:buNone/>
            </a:pPr>
            <a:r>
              <a:rPr lang="pt-BR" sz="1600" dirty="0"/>
              <a:t> </a:t>
            </a:r>
          </a:p>
          <a:p>
            <a:endParaRPr lang="pt-BR" dirty="0"/>
          </a:p>
        </p:txBody>
      </p:sp>
      <p:pic>
        <p:nvPicPr>
          <p:cNvPr id="4" name="Imagem 3" descr="http://aplicacoes.mds.gov.br/suasweb/publico/img/ico_help.jpg"/>
          <p:cNvPicPr/>
          <p:nvPr/>
        </p:nvPicPr>
        <p:blipFill>
          <a:blip r:embed="rId2" cstate="print"/>
          <a:srcRect/>
          <a:stretch>
            <a:fillRect/>
          </a:stretch>
        </p:blipFill>
        <p:spPr bwMode="auto">
          <a:xfrm>
            <a:off x="4382287" y="5352267"/>
            <a:ext cx="332509" cy="332509"/>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a:stretch>
            <a:fillRect/>
          </a:stretch>
        </p:blipFill>
        <p:spPr bwMode="auto">
          <a:xfrm>
            <a:off x="531813" y="1708929"/>
            <a:ext cx="9558337" cy="3380233"/>
          </a:xfrm>
          <a:prstGeom prst="rect">
            <a:avLst/>
          </a:prstGeom>
          <a:noFill/>
          <a:ln w="9525">
            <a:solidFill>
              <a:schemeClr val="tx1"/>
            </a:solid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76000" y="1584000"/>
            <a:ext cx="9559767" cy="5572164"/>
          </a:xfrm>
        </p:spPr>
        <p:txBody>
          <a:bodyPr/>
          <a:lstStyle/>
          <a:p>
            <a:pPr algn="just">
              <a:buNone/>
            </a:pPr>
            <a:r>
              <a:rPr lang="pt-BR" sz="1600" b="1" dirty="0"/>
              <a:t>	</a:t>
            </a:r>
            <a:r>
              <a:rPr lang="pt-BR" sz="1800" b="1" dirty="0"/>
              <a:t>Seção Previsão de Atendimento Físico * Gestão – IGD PBF</a:t>
            </a:r>
            <a:r>
              <a:rPr lang="pt-BR" sz="1800" dirty="0"/>
              <a:t> </a:t>
            </a:r>
          </a:p>
          <a:p>
            <a:pPr algn="just"/>
            <a:r>
              <a:rPr lang="pt-BR" sz="1600" dirty="0"/>
              <a:t>O Gestor deve preencher os campos com base no planejamento especificando as previsões das taxas que pretende alcançar para o ano.</a:t>
            </a:r>
          </a:p>
          <a:p>
            <a:pPr algn="just"/>
            <a:r>
              <a:rPr lang="pt-BR" sz="1600" dirty="0"/>
              <a:t>Na coluna Metas Físicas deve ser incluído o planejamento no ano referente às metas de desempenho esperadas em cada uma das taxas/índices do IGDBPF. O sistema trará preenchido o desempenho médio do município, em cada uma das taxas, do ano anterior (metas físicas). As taxas devem estar entre 0,30 e 1,00 para as Taxas de Educação e Saúde (TAFE e TAAS) e entre 0,55 e 1 para a Taxa de Atualização (TAC). </a:t>
            </a:r>
            <a:r>
              <a:rPr lang="pt-BR" sz="1800" b="1" dirty="0"/>
              <a:t>	</a:t>
            </a:r>
          </a:p>
          <a:p>
            <a:pPr algn="just">
              <a:buNone/>
            </a:pPr>
            <a:r>
              <a:rPr lang="pt-BR" sz="1800" b="1" dirty="0"/>
              <a:t>	Seção Previsão de Atendimento Físico * Gestão – IGD SUAS</a:t>
            </a:r>
            <a:endParaRPr lang="pt-BR" sz="1800" dirty="0"/>
          </a:p>
          <a:p>
            <a:pPr algn="just"/>
            <a:r>
              <a:rPr lang="pt-BR" sz="1600" dirty="0"/>
              <a:t>O Gestor deve preencher os campos (ID CRAS e Execução Financeira) com base no planejamento especificando as previsões das taxas que pretende alcançar para o ano.</a:t>
            </a:r>
          </a:p>
          <a:p>
            <a:pPr algn="just"/>
            <a:r>
              <a:rPr lang="pt-BR" sz="1600" dirty="0"/>
              <a:t>Na coluna Metas Físicas a informação de todas as taxas são obrigatórias e deve estar entre 0,21 e 1,00. </a:t>
            </a:r>
          </a:p>
          <a:p>
            <a:pPr algn="just"/>
            <a:r>
              <a:rPr lang="pt-BR" sz="1600" dirty="0"/>
              <a:t>Para calcular o IGDSUAS é necessário utilizar o IDCRAS que pode ser coletado a partir dos dados do último Censo SUAS disponível e a execução financeira do fundo de assistência social que pode ser baseada a partir das informações do último Demonstrativo Sintético Anual da Execução Físico e Financeira disponível (O IGD SUAS é igual IDCRAS multiplicado pelo peso 4 somado à execução financeira ajustada multiplicada pelo peso 1, dividido pela soma dos pesos, ou seja, 5 (IDCRAS x 4 + execução financeira ajustada x 1 / 5 ). </a:t>
            </a:r>
          </a:p>
          <a:p>
            <a:pPr algn="just">
              <a:buNone/>
            </a:pPr>
            <a:endParaRPr lang="pt-BR" sz="1600" dirty="0"/>
          </a:p>
          <a:p>
            <a:pPr algn="just">
              <a:buNone/>
            </a:pPr>
            <a:r>
              <a:rPr lang="pt-BR" sz="1600" dirty="0"/>
              <a:t>	TODAS AS TAXAS INFORMADAS CONSTITUIRÃO UM VALOR CORRESPONDENTE À MÉDIA QUE IRÁ ALTERAR A ABA “PREVISÃO DE FINANCIAMENTO”</a:t>
            </a:r>
          </a:p>
          <a:p>
            <a:endParaRPr lang="pt-BR" dirty="0"/>
          </a:p>
        </p:txBody>
      </p:sp>
      <p:sp>
        <p:nvSpPr>
          <p:cNvPr id="4" name="Retângulo 3"/>
          <p:cNvSpPr/>
          <p:nvPr/>
        </p:nvSpPr>
        <p:spPr>
          <a:xfrm>
            <a:off x="874865" y="6280961"/>
            <a:ext cx="9216000" cy="46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94615"/>
            <a:ext cx="9559767" cy="5259764"/>
          </a:xfrm>
        </p:spPr>
        <p:txBody>
          <a:bodyPr/>
          <a:lstStyle/>
          <a:p>
            <a:pPr algn="ctr">
              <a:buNone/>
            </a:pPr>
            <a:r>
              <a:rPr lang="pt-BR" b="1" dirty="0"/>
              <a:t>Vigilância de Riscos e Vulnerabilidades</a:t>
            </a:r>
          </a:p>
          <a:p>
            <a:pPr>
              <a:buNone/>
            </a:pPr>
            <a:r>
              <a:rPr lang="pt-BR" dirty="0"/>
              <a:t>	</a:t>
            </a:r>
          </a:p>
          <a:p>
            <a:pPr>
              <a:buNone/>
            </a:pPr>
            <a:r>
              <a:rPr lang="pt-BR" dirty="0"/>
              <a:t>	</a:t>
            </a:r>
          </a:p>
          <a:p>
            <a:pPr>
              <a:buNone/>
            </a:pPr>
            <a:endParaRPr lang="pt-BR" dirty="0"/>
          </a:p>
          <a:p>
            <a:pPr>
              <a:buNone/>
            </a:pPr>
            <a:endParaRPr lang="pt-BR" dirty="0"/>
          </a:p>
          <a:p>
            <a:pPr>
              <a:buNone/>
            </a:pPr>
            <a:endParaRPr lang="pt-BR" dirty="0"/>
          </a:p>
        </p:txBody>
      </p:sp>
      <p:sp>
        <p:nvSpPr>
          <p:cNvPr id="5" name="Retângulo de cantos arredondados 4"/>
          <p:cNvSpPr/>
          <p:nvPr/>
        </p:nvSpPr>
        <p:spPr>
          <a:xfrm>
            <a:off x="2382023" y="2637623"/>
            <a:ext cx="5357850" cy="1571636"/>
          </a:xfrm>
          <a:prstGeom prst="roundRect">
            <a:avLst/>
          </a:prstGeom>
          <a:gradFill>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chemeClr val="tx1"/>
                </a:solidFill>
              </a:rPr>
              <a:t>Monitoramento da Incidência das situações de violência e violação de direitos</a:t>
            </a:r>
          </a:p>
        </p:txBody>
      </p:sp>
      <p:sp>
        <p:nvSpPr>
          <p:cNvPr id="6" name="Retângulo de cantos arredondados 5"/>
          <p:cNvSpPr/>
          <p:nvPr/>
        </p:nvSpPr>
        <p:spPr>
          <a:xfrm>
            <a:off x="5780015" y="5166525"/>
            <a:ext cx="4102998" cy="914400"/>
          </a:xfrm>
          <a:prstGeom prst="roundRect">
            <a:avLst/>
          </a:prstGeom>
          <a:gradFill>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t-BR" dirty="0">
                <a:solidFill>
                  <a:schemeClr val="tx1"/>
                </a:solidFill>
              </a:rPr>
              <a:t>Situações graves que necessitam ser prevenidas e combatidas</a:t>
            </a:r>
          </a:p>
        </p:txBody>
      </p:sp>
      <p:sp>
        <p:nvSpPr>
          <p:cNvPr id="7" name="Retângulo de cantos arredondados 6"/>
          <p:cNvSpPr/>
          <p:nvPr/>
        </p:nvSpPr>
        <p:spPr>
          <a:xfrm>
            <a:off x="1024701" y="5166525"/>
            <a:ext cx="3771920" cy="914400"/>
          </a:xfrm>
          <a:prstGeom prst="roundRect">
            <a:avLst/>
          </a:prstGeom>
          <a:gradFill>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t-BR" dirty="0">
                <a:solidFill>
                  <a:schemeClr val="tx1"/>
                </a:solidFill>
              </a:rPr>
              <a:t>Demanda por serviços</a:t>
            </a:r>
          </a:p>
        </p:txBody>
      </p:sp>
      <p:sp>
        <p:nvSpPr>
          <p:cNvPr id="8" name="Seta para baixo 7"/>
          <p:cNvSpPr/>
          <p:nvPr/>
        </p:nvSpPr>
        <p:spPr>
          <a:xfrm>
            <a:off x="3509597" y="4266411"/>
            <a:ext cx="484632" cy="600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baixo 8"/>
          <p:cNvSpPr/>
          <p:nvPr/>
        </p:nvSpPr>
        <p:spPr>
          <a:xfrm>
            <a:off x="6668303" y="4266411"/>
            <a:ext cx="484632" cy="600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600" dirty="0"/>
              <a:t>	Nesta aba o gestor ainda deverá selecionar as Macro Ações onde serão aplicados os recursos – IGD PBF e IGD SUAS. </a:t>
            </a:r>
          </a:p>
          <a:p>
            <a:endParaRPr lang="pt-BR" dirty="0"/>
          </a:p>
        </p:txBody>
      </p:sp>
      <p:pic>
        <p:nvPicPr>
          <p:cNvPr id="4" name="Imagem 3"/>
          <p:cNvPicPr/>
          <p:nvPr/>
        </p:nvPicPr>
        <p:blipFill>
          <a:blip r:embed="rId2" cstate="print"/>
          <a:srcRect/>
          <a:stretch>
            <a:fillRect/>
          </a:stretch>
        </p:blipFill>
        <p:spPr bwMode="auto">
          <a:xfrm>
            <a:off x="865346" y="2637623"/>
            <a:ext cx="8891270" cy="3548997"/>
          </a:xfrm>
          <a:prstGeom prst="rect">
            <a:avLst/>
          </a:prstGeom>
          <a:noFill/>
          <a:ln w="9525">
            <a:solidFill>
              <a:schemeClr val="tx1"/>
            </a:solid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23177"/>
            <a:ext cx="9559767" cy="5331202"/>
          </a:xfrm>
        </p:spPr>
        <p:txBody>
          <a:bodyPr/>
          <a:lstStyle/>
          <a:p>
            <a:pPr algn="just">
              <a:buNone/>
            </a:pPr>
            <a:r>
              <a:rPr lang="pt-BR" sz="1600" dirty="0"/>
              <a:t>	Na Seção Previsão de Atendimento Físico * Serviços, na coluna “Previsão de Atendimento” os campos devem ser  preenchidos com base no planejamento elaborado para o atendimento do público dos serviços </a:t>
            </a:r>
            <a:r>
              <a:rPr lang="pt-BR" sz="1600" dirty="0" err="1"/>
              <a:t>socioassistenciais</a:t>
            </a:r>
            <a:r>
              <a:rPr lang="pt-BR" sz="1600" dirty="0"/>
              <a:t> no ano em questão</a:t>
            </a:r>
          </a:p>
          <a:p>
            <a:pPr>
              <a:buNone/>
            </a:pPr>
            <a:endParaRPr lang="pt-BR" dirty="0"/>
          </a:p>
          <a:p>
            <a:endParaRPr lang="pt-BR" dirty="0"/>
          </a:p>
        </p:txBody>
      </p:sp>
      <p:pic>
        <p:nvPicPr>
          <p:cNvPr id="4" name="Imagem 3"/>
          <p:cNvPicPr/>
          <p:nvPr/>
        </p:nvPicPr>
        <p:blipFill>
          <a:blip r:embed="rId2" cstate="print"/>
          <a:srcRect/>
          <a:stretch>
            <a:fillRect/>
          </a:stretch>
        </p:blipFill>
        <p:spPr bwMode="auto">
          <a:xfrm>
            <a:off x="1667643" y="2362096"/>
            <a:ext cx="7803220" cy="4392283"/>
          </a:xfrm>
          <a:prstGeom prst="rect">
            <a:avLst/>
          </a:prstGeom>
          <a:noFill/>
          <a:ln w="9525">
            <a:solidFill>
              <a:schemeClr val="tx1"/>
            </a:solid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1310453" y="1566053"/>
            <a:ext cx="8017535" cy="5142165"/>
          </a:xfrm>
          <a:prstGeom prst="rect">
            <a:avLst/>
          </a:prstGeom>
          <a:noFill/>
          <a:ln w="9525">
            <a:solidFill>
              <a:schemeClr val="tx1"/>
            </a:solid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566053"/>
            <a:ext cx="9559767" cy="5188326"/>
          </a:xfrm>
        </p:spPr>
        <p:txBody>
          <a:bodyPr/>
          <a:lstStyle/>
          <a:p>
            <a:pPr>
              <a:buNone/>
            </a:pPr>
            <a:r>
              <a:rPr lang="pt-BR" sz="1600" dirty="0"/>
              <a:t>	</a:t>
            </a:r>
            <a:r>
              <a:rPr lang="pt-BR" sz="1800" b="1" dirty="0"/>
              <a:t>Aba: Previsão de Financiamento</a:t>
            </a:r>
          </a:p>
          <a:p>
            <a:pPr>
              <a:buNone/>
            </a:pPr>
            <a:r>
              <a:rPr lang="pt-BR" sz="1600" dirty="0"/>
              <a:t>	Os valores constantes nessa seção são informados pelo órgão gestor federal, portanto não é necessário o preenchimento dessa aba.</a:t>
            </a:r>
          </a:p>
          <a:p>
            <a:endParaRPr lang="pt-BR" dirty="0"/>
          </a:p>
        </p:txBody>
      </p:sp>
      <p:pic>
        <p:nvPicPr>
          <p:cNvPr id="4" name="Imagem 3"/>
          <p:cNvPicPr/>
          <p:nvPr/>
        </p:nvPicPr>
        <p:blipFill>
          <a:blip r:embed="rId2" cstate="print"/>
          <a:srcRect/>
          <a:stretch>
            <a:fillRect/>
          </a:stretch>
        </p:blipFill>
        <p:spPr bwMode="auto">
          <a:xfrm>
            <a:off x="2810651" y="2494748"/>
            <a:ext cx="4714908" cy="4259632"/>
          </a:xfrm>
          <a:prstGeom prst="rect">
            <a:avLst/>
          </a:prstGeom>
          <a:noFill/>
          <a:ln w="9525">
            <a:solidFill>
              <a:schemeClr val="tx1"/>
            </a:solid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566053"/>
            <a:ext cx="9559767" cy="5188326"/>
          </a:xfrm>
        </p:spPr>
        <p:txBody>
          <a:bodyPr/>
          <a:lstStyle/>
          <a:p>
            <a:pPr>
              <a:buNone/>
            </a:pPr>
            <a:r>
              <a:rPr lang="pt-BR" sz="1600" b="1" dirty="0"/>
              <a:t>	</a:t>
            </a:r>
          </a:p>
          <a:p>
            <a:pPr>
              <a:buNone/>
            </a:pPr>
            <a:endParaRPr lang="pt-BR" sz="1600" b="1" dirty="0"/>
          </a:p>
          <a:p>
            <a:pPr>
              <a:buNone/>
            </a:pPr>
            <a:r>
              <a:rPr lang="pt-BR" sz="1600" b="1" dirty="0"/>
              <a:t>	</a:t>
            </a:r>
            <a:r>
              <a:rPr lang="pt-BR" sz="1800" b="1" dirty="0"/>
              <a:t>Aba: Resumo Executivo</a:t>
            </a:r>
            <a:endParaRPr lang="pt-BR" sz="1800" dirty="0"/>
          </a:p>
          <a:p>
            <a:pPr>
              <a:buNone/>
            </a:pPr>
            <a:r>
              <a:rPr lang="pt-BR" sz="1800" dirty="0"/>
              <a:t> 	</a:t>
            </a:r>
            <a:r>
              <a:rPr lang="pt-BR" sz="1600" dirty="0"/>
              <a:t>O valor constante no campo Valor Total Previsto a ser repassado pelo FNAS é a soma de todos os valores da seção Previsão de Financiamento e multiplicados por 12.</a:t>
            </a:r>
          </a:p>
          <a:p>
            <a:pPr>
              <a:buNone/>
            </a:pPr>
            <a:endParaRPr lang="pt-BR" sz="1600" dirty="0"/>
          </a:p>
          <a:p>
            <a:pPr>
              <a:buNone/>
            </a:pPr>
            <a:endParaRPr lang="pt-BR" sz="1600" dirty="0"/>
          </a:p>
          <a:p>
            <a:pPr>
              <a:buNone/>
            </a:pPr>
            <a:endParaRPr lang="pt-BR" sz="1600" dirty="0"/>
          </a:p>
          <a:p>
            <a:pPr>
              <a:buNone/>
            </a:pPr>
            <a:endParaRPr lang="pt-BR" sz="1600" dirty="0"/>
          </a:p>
          <a:p>
            <a:pPr>
              <a:buNone/>
            </a:pPr>
            <a:endParaRPr lang="pt-BR" sz="1600" dirty="0"/>
          </a:p>
          <a:p>
            <a:pPr>
              <a:buNone/>
            </a:pPr>
            <a:r>
              <a:rPr lang="pt-BR" sz="1600" b="1" dirty="0"/>
              <a:t>	</a:t>
            </a:r>
          </a:p>
          <a:p>
            <a:pPr>
              <a:buNone/>
            </a:pPr>
            <a:r>
              <a:rPr lang="pt-BR" sz="1600" b="1" dirty="0"/>
              <a:t>	</a:t>
            </a:r>
            <a:endParaRPr lang="pt-BR" dirty="0"/>
          </a:p>
        </p:txBody>
      </p:sp>
      <p:pic>
        <p:nvPicPr>
          <p:cNvPr id="4" name="Imagem 3"/>
          <p:cNvPicPr/>
          <p:nvPr/>
        </p:nvPicPr>
        <p:blipFill>
          <a:blip r:embed="rId2" cstate="print"/>
          <a:srcRect/>
          <a:stretch>
            <a:fillRect/>
          </a:stretch>
        </p:blipFill>
        <p:spPr bwMode="auto">
          <a:xfrm>
            <a:off x="1754346" y="3780631"/>
            <a:ext cx="7113270" cy="1045210"/>
          </a:xfrm>
          <a:prstGeom prst="rect">
            <a:avLst/>
          </a:prstGeom>
          <a:noFill/>
          <a:ln w="9525">
            <a:solidFill>
              <a:schemeClr val="tx1"/>
            </a:solid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1040461" y="4780763"/>
            <a:ext cx="8316000" cy="504000"/>
          </a:xfrm>
          <a:prstGeom prst="rect">
            <a:avLst/>
          </a:prstGeom>
          <a:noFill/>
          <a:ln w="9525">
            <a:solidFill>
              <a:schemeClr val="tx1"/>
            </a:solidFill>
            <a:miter lim="800000"/>
            <a:headEnd/>
            <a:tailEnd/>
          </a:ln>
        </p:spPr>
      </p:pic>
      <p:pic>
        <p:nvPicPr>
          <p:cNvPr id="5" name="Espaço Reservado para Conteúdo 4"/>
          <p:cNvPicPr>
            <a:picLocks noGrp="1"/>
          </p:cNvPicPr>
          <p:nvPr>
            <p:ph idx="1"/>
          </p:nvPr>
        </p:nvPicPr>
        <p:blipFill>
          <a:blip r:embed="rId3" cstate="print"/>
          <a:srcRect/>
          <a:stretch>
            <a:fillRect/>
          </a:stretch>
        </p:blipFill>
        <p:spPr bwMode="auto">
          <a:xfrm>
            <a:off x="1040461" y="3662135"/>
            <a:ext cx="8514554" cy="690000"/>
          </a:xfrm>
          <a:prstGeom prst="rect">
            <a:avLst/>
          </a:prstGeom>
          <a:noFill/>
          <a:ln w="9525">
            <a:solidFill>
              <a:schemeClr val="tx1"/>
            </a:solidFill>
            <a:miter lim="800000"/>
            <a:headEnd/>
            <a:tailEnd/>
          </a:ln>
        </p:spPr>
      </p:pic>
      <p:sp>
        <p:nvSpPr>
          <p:cNvPr id="6" name="Retângulo 5"/>
          <p:cNvSpPr/>
          <p:nvPr/>
        </p:nvSpPr>
        <p:spPr>
          <a:xfrm>
            <a:off x="1024701" y="1563012"/>
            <a:ext cx="7358114" cy="2000548"/>
          </a:xfrm>
          <a:prstGeom prst="rect">
            <a:avLst/>
          </a:prstGeom>
        </p:spPr>
        <p:txBody>
          <a:bodyPr wrap="square">
            <a:spAutoFit/>
          </a:bodyPr>
          <a:lstStyle/>
          <a:p>
            <a:pPr>
              <a:buNone/>
            </a:pPr>
            <a:r>
              <a:rPr lang="pt-BR" b="1" dirty="0"/>
              <a:t>	</a:t>
            </a:r>
          </a:p>
          <a:p>
            <a:pPr>
              <a:buNone/>
            </a:pPr>
            <a:r>
              <a:rPr lang="pt-BR" b="1" dirty="0"/>
              <a:t>FINALIZAÇÃO DO PLANO DE AÇÃO</a:t>
            </a:r>
          </a:p>
          <a:p>
            <a:pPr>
              <a:buNone/>
            </a:pPr>
            <a:endParaRPr lang="pt-BR" dirty="0"/>
          </a:p>
          <a:p>
            <a:pPr>
              <a:buNone/>
            </a:pPr>
            <a:r>
              <a:rPr lang="pt-BR" sz="1600" dirty="0"/>
              <a:t>Após salvar as abas e concluir o preenchimento, é possível: </a:t>
            </a:r>
          </a:p>
          <a:p>
            <a:pPr>
              <a:buNone/>
            </a:pPr>
            <a:endParaRPr lang="pt-BR" sz="1600" dirty="0"/>
          </a:p>
          <a:p>
            <a:pPr>
              <a:buFont typeface="Arial" pitchFamily="34" charset="0"/>
              <a:buChar char="•"/>
            </a:pPr>
            <a:r>
              <a:rPr lang="pt-BR" sz="1600" dirty="0"/>
              <a:t> Identificar alguma pendência que precisa ser sanada;</a:t>
            </a:r>
          </a:p>
          <a:p>
            <a:pPr>
              <a:buFont typeface="Arial" pitchFamily="34" charset="0"/>
              <a:buChar char="•"/>
            </a:pPr>
            <a:r>
              <a:rPr lang="pt-BR" sz="1600" dirty="0"/>
              <a:t> Finalizar Plano: para que em seguida o Conselho possa aprovar.</a:t>
            </a:r>
          </a:p>
        </p:txBody>
      </p:sp>
      <p:sp>
        <p:nvSpPr>
          <p:cNvPr id="7" name="Retângulo 6"/>
          <p:cNvSpPr/>
          <p:nvPr/>
        </p:nvSpPr>
        <p:spPr>
          <a:xfrm>
            <a:off x="1381891" y="5923771"/>
            <a:ext cx="1357322" cy="500066"/>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pt-BR" dirty="0">
                <a:solidFill>
                  <a:schemeClr val="tx1"/>
                </a:solidFill>
              </a:rPr>
              <a:t>SALVAR</a:t>
            </a:r>
          </a:p>
        </p:txBody>
      </p:sp>
      <p:sp>
        <p:nvSpPr>
          <p:cNvPr id="8" name="Retângulo 7"/>
          <p:cNvSpPr/>
          <p:nvPr/>
        </p:nvSpPr>
        <p:spPr>
          <a:xfrm>
            <a:off x="3882221" y="5923771"/>
            <a:ext cx="1357322" cy="50006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dirty="0">
                <a:solidFill>
                  <a:schemeClr val="tx1"/>
                </a:solidFill>
              </a:rPr>
              <a:t>FINALIZAR</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600" b="1" dirty="0"/>
              <a:t>APROVAÇÃO DO PLANO DE AÇÃO</a:t>
            </a:r>
            <a:endParaRPr lang="pt-BR" sz="1600" dirty="0"/>
          </a:p>
          <a:p>
            <a:pPr>
              <a:buNone/>
            </a:pPr>
            <a:r>
              <a:rPr lang="pt-BR" sz="1600" b="1" dirty="0"/>
              <a:t> </a:t>
            </a:r>
            <a:endParaRPr lang="pt-BR" sz="1600" dirty="0"/>
          </a:p>
          <a:p>
            <a:pPr>
              <a:buNone/>
            </a:pPr>
            <a:r>
              <a:rPr lang="pt-BR" sz="1600" dirty="0"/>
              <a:t>A seção “Parecer do Conselho” só será visualizada após a finalização do preenchimento pelo Órgão Gestor.</a:t>
            </a:r>
          </a:p>
          <a:p>
            <a:endParaRPr lang="pt-BR" dirty="0"/>
          </a:p>
        </p:txBody>
      </p:sp>
      <p:pic>
        <p:nvPicPr>
          <p:cNvPr id="4" name="Imagem 3"/>
          <p:cNvPicPr/>
          <p:nvPr/>
        </p:nvPicPr>
        <p:blipFill>
          <a:blip r:embed="rId2" cstate="print"/>
          <a:srcRect/>
          <a:stretch>
            <a:fillRect/>
          </a:stretch>
        </p:blipFill>
        <p:spPr bwMode="auto">
          <a:xfrm>
            <a:off x="531098" y="3066251"/>
            <a:ext cx="8891270" cy="3105384"/>
          </a:xfrm>
          <a:prstGeom prst="rect">
            <a:avLst/>
          </a:prstGeom>
          <a:noFill/>
          <a:ln w="9525">
            <a:solidFill>
              <a:schemeClr val="tx1"/>
            </a:solidFill>
            <a:miter lim="800000"/>
            <a:headEnd/>
            <a:tailEnd/>
          </a:ln>
        </p:spPr>
      </p:pic>
      <p:sp>
        <p:nvSpPr>
          <p:cNvPr id="11265" name="AutoShape 1"/>
          <p:cNvSpPr>
            <a:spLocks noChangeArrowheads="1"/>
          </p:cNvSpPr>
          <p:nvPr/>
        </p:nvSpPr>
        <p:spPr bwMode="auto">
          <a:xfrm>
            <a:off x="468000" y="5076000"/>
            <a:ext cx="180000" cy="144000"/>
          </a:xfrm>
          <a:prstGeom prst="rightArrow">
            <a:avLst>
              <a:gd name="adj1" fmla="val 50000"/>
              <a:gd name="adj2" fmla="val 31395"/>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6" name="AutoShape 1"/>
          <p:cNvSpPr>
            <a:spLocks noChangeArrowheads="1"/>
          </p:cNvSpPr>
          <p:nvPr/>
        </p:nvSpPr>
        <p:spPr bwMode="auto">
          <a:xfrm>
            <a:off x="440400" y="5709457"/>
            <a:ext cx="180000" cy="144000"/>
          </a:xfrm>
          <a:prstGeom prst="rightArrow">
            <a:avLst>
              <a:gd name="adj1" fmla="val 50000"/>
              <a:gd name="adj2" fmla="val 31395"/>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566053"/>
            <a:ext cx="9559767" cy="5188326"/>
          </a:xfrm>
        </p:spPr>
        <p:txBody>
          <a:bodyPr/>
          <a:lstStyle/>
          <a:p>
            <a:pPr>
              <a:buNone/>
            </a:pPr>
            <a:r>
              <a:rPr lang="pt-BR" sz="1600" b="1" dirty="0"/>
              <a:t>HISTÓRICO SITUAÇÃO PLANO DE AÇÃO</a:t>
            </a:r>
            <a:endParaRPr lang="pt-BR" sz="1600" dirty="0"/>
          </a:p>
          <a:p>
            <a:endParaRPr lang="pt-BR" dirty="0"/>
          </a:p>
        </p:txBody>
      </p:sp>
      <p:pic>
        <p:nvPicPr>
          <p:cNvPr id="4" name="Imagem 3"/>
          <p:cNvPicPr/>
          <p:nvPr/>
        </p:nvPicPr>
        <p:blipFill>
          <a:blip r:embed="rId2" cstate="print"/>
          <a:srcRect/>
          <a:stretch>
            <a:fillRect/>
          </a:stretch>
        </p:blipFill>
        <p:spPr bwMode="auto">
          <a:xfrm>
            <a:off x="1096139" y="2137557"/>
            <a:ext cx="8303287" cy="4616822"/>
          </a:xfrm>
          <a:prstGeom prst="rect">
            <a:avLst/>
          </a:prstGeom>
          <a:noFill/>
          <a:ln w="9525">
            <a:noFill/>
            <a:miter lim="800000"/>
            <a:headEnd/>
            <a:tailEnd/>
          </a:ln>
        </p:spPr>
      </p:pic>
      <p:sp>
        <p:nvSpPr>
          <p:cNvPr id="5" name="Retângulo 4"/>
          <p:cNvSpPr/>
          <p:nvPr/>
        </p:nvSpPr>
        <p:spPr>
          <a:xfrm>
            <a:off x="810387" y="5066515"/>
            <a:ext cx="8589039" cy="150019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810915" y="5566581"/>
            <a:ext cx="428628"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1667643" y="1204301"/>
            <a:ext cx="7715304" cy="71742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b="1" dirty="0"/>
          </a:p>
          <a:p>
            <a:pPr algn="ctr"/>
            <a:r>
              <a:rPr lang="pt-BR" b="1" dirty="0"/>
              <a:t>DEMONSTRATIVO SINTÉTICO ANUAL DA EXECUÇÃO FÍSICO-FINANCEIRA DO SUAS</a:t>
            </a:r>
            <a:endParaRPr lang="pt-BR" dirty="0"/>
          </a:p>
          <a:p>
            <a:pPr algn="ctr"/>
            <a:endParaRPr lang="pt-BR" dirty="0"/>
          </a:p>
        </p:txBody>
      </p:sp>
      <p:sp>
        <p:nvSpPr>
          <p:cNvPr id="7" name="Retângulo de cantos arredondados 6"/>
          <p:cNvSpPr/>
          <p:nvPr/>
        </p:nvSpPr>
        <p:spPr>
          <a:xfrm>
            <a:off x="3024965" y="2101838"/>
            <a:ext cx="1214446" cy="64294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sz="1800" b="1" dirty="0"/>
              <a:t>O que é? </a:t>
            </a:r>
          </a:p>
        </p:txBody>
      </p:sp>
      <p:sp>
        <p:nvSpPr>
          <p:cNvPr id="8" name="Retângulo de cantos arredondados 7"/>
          <p:cNvSpPr/>
          <p:nvPr/>
        </p:nvSpPr>
        <p:spPr>
          <a:xfrm>
            <a:off x="1239015" y="3066251"/>
            <a:ext cx="5072098" cy="36433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a:solidFill>
                  <a:schemeClr val="tx1"/>
                </a:solidFill>
              </a:rPr>
              <a:t>Um instrumento de prestação de contas do co-financiamento federal dos serviços continuados de Assistência Social, elaborado pelos gestores e submetido à avaliação pelos Conselhos de Assistência Social (regido pela Portaria MDS nº 625/2010).  A Portaria MDS nº 113/2015, irá disciplinar os prazos e os procedimentos relativos à prestação de contas dos exercícios de 2016 e seguintes.</a:t>
            </a:r>
          </a:p>
          <a:p>
            <a:r>
              <a:rPr lang="pt-BR" sz="1600" dirty="0">
                <a:solidFill>
                  <a:schemeClr val="tx1"/>
                </a:solidFill>
              </a:rPr>
              <a:t> </a:t>
            </a:r>
          </a:p>
          <a:p>
            <a:r>
              <a:rPr lang="pt-BR" sz="1600" dirty="0">
                <a:solidFill>
                  <a:schemeClr val="tx1"/>
                </a:solidFill>
              </a:rPr>
              <a:t>O Demonstrativo Sintético Anual da Execução Físico-Financeira encontra-se, no mesmo ambiente que o Plano de Ação</a:t>
            </a:r>
          </a:p>
          <a:p>
            <a:pPr algn="ctr"/>
            <a:endParaRPr lang="pt-BR" dirty="0">
              <a:solidFill>
                <a:schemeClr val="tx1"/>
              </a:solidFill>
            </a:endParaRPr>
          </a:p>
        </p:txBody>
      </p:sp>
      <p:sp>
        <p:nvSpPr>
          <p:cNvPr id="9" name="Retângulo de cantos arredondados 8"/>
          <p:cNvSpPr/>
          <p:nvPr/>
        </p:nvSpPr>
        <p:spPr>
          <a:xfrm>
            <a:off x="6739741" y="3066251"/>
            <a:ext cx="3429024" cy="364333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sz="1600" dirty="0"/>
              <a:t>ALERTA!!! – O usuário só poderá preencher o Demonstrativo do ano em questão caso os Demonstrativos de anos anteriores tenham sido devidamente preenchidos e aprovados pelos respectivos Conselhos. Se houverem pendências em exercícios anteriores, estas precisam ser sanadas para habilitar o preenchimento do Demonstrativo do exercício em questão.</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800" b="1" dirty="0"/>
              <a:t>PESQUISANDO O DEMONSTRATIVO</a:t>
            </a:r>
            <a:endParaRPr lang="pt-BR" sz="1800" dirty="0"/>
          </a:p>
          <a:p>
            <a:endParaRPr lang="pt-BR" dirty="0"/>
          </a:p>
        </p:txBody>
      </p:sp>
      <p:pic>
        <p:nvPicPr>
          <p:cNvPr id="4" name="Imagem 3"/>
          <p:cNvPicPr/>
          <p:nvPr/>
        </p:nvPicPr>
        <p:blipFill>
          <a:blip r:embed="rId2" cstate="print"/>
          <a:srcRect/>
          <a:stretch>
            <a:fillRect/>
          </a:stretch>
        </p:blipFill>
        <p:spPr bwMode="auto">
          <a:xfrm>
            <a:off x="1239014" y="2351871"/>
            <a:ext cx="7858181" cy="4402508"/>
          </a:xfrm>
          <a:prstGeom prst="rect">
            <a:avLst/>
          </a:prstGeom>
          <a:noFill/>
          <a:ln w="9525">
            <a:solidFill>
              <a:schemeClr val="tx1"/>
            </a:solid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060244" y="1494615"/>
            <a:ext cx="6822637" cy="2308324"/>
          </a:xfrm>
          <a:prstGeom prst="rect">
            <a:avLst/>
          </a:prstGeom>
        </p:spPr>
        <p:txBody>
          <a:bodyPr wrap="square">
            <a:spAutoFit/>
          </a:bodyPr>
          <a:lstStyle/>
          <a:p>
            <a:pPr algn="ctr">
              <a:buNone/>
            </a:pPr>
            <a:r>
              <a:rPr lang="pt-BR" sz="3600" b="1" dirty="0"/>
              <a:t>Vigilância de Padrões dos Serviços </a:t>
            </a:r>
          </a:p>
          <a:p>
            <a:pPr algn="ctr">
              <a:buNone/>
            </a:pPr>
            <a:endParaRPr lang="pt-BR" sz="3600" b="1" dirty="0"/>
          </a:p>
          <a:p>
            <a:pPr algn="ctr">
              <a:buNone/>
            </a:pPr>
            <a:endParaRPr lang="pt-BR" sz="3600" b="1" dirty="0"/>
          </a:p>
          <a:p>
            <a:pPr algn="ctr">
              <a:buNone/>
            </a:pPr>
            <a:endParaRPr lang="pt-BR" sz="3600" b="1" dirty="0"/>
          </a:p>
        </p:txBody>
      </p:sp>
      <p:sp>
        <p:nvSpPr>
          <p:cNvPr id="5" name="Retângulo de cantos arredondados 4"/>
          <p:cNvSpPr/>
          <p:nvPr/>
        </p:nvSpPr>
        <p:spPr>
          <a:xfrm>
            <a:off x="3096403" y="2637623"/>
            <a:ext cx="5429288" cy="1643074"/>
          </a:xfrm>
          <a:prstGeom prst="roundRect">
            <a:avLst/>
          </a:prstGeom>
          <a:gradFill>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chemeClr val="tx1"/>
                </a:solidFill>
              </a:rPr>
              <a:t>Produzir e sistematizar informações referentes à oferta dos serviços e benefícios</a:t>
            </a:r>
          </a:p>
        </p:txBody>
      </p:sp>
      <p:sp>
        <p:nvSpPr>
          <p:cNvPr id="6" name="Retângulo de cantos arredondados 5"/>
          <p:cNvSpPr/>
          <p:nvPr/>
        </p:nvSpPr>
        <p:spPr>
          <a:xfrm>
            <a:off x="2060244" y="5137953"/>
            <a:ext cx="3143272" cy="1271590"/>
          </a:xfrm>
          <a:prstGeom prst="roundRect">
            <a:avLst/>
          </a:prstGeom>
          <a:gradFill>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Aprimoramento da qualidade </a:t>
            </a:r>
          </a:p>
        </p:txBody>
      </p:sp>
      <p:sp>
        <p:nvSpPr>
          <p:cNvPr id="7" name="Retângulo de cantos arredondados 6"/>
          <p:cNvSpPr/>
          <p:nvPr/>
        </p:nvSpPr>
        <p:spPr>
          <a:xfrm>
            <a:off x="6239674" y="5137953"/>
            <a:ext cx="3000397" cy="1271590"/>
          </a:xfrm>
          <a:prstGeom prst="roundRect">
            <a:avLst/>
          </a:prstGeom>
          <a:gradFill>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Adequação ao perfil de demandas do território</a:t>
            </a:r>
          </a:p>
        </p:txBody>
      </p:sp>
      <p:sp>
        <p:nvSpPr>
          <p:cNvPr id="8" name="Seta para baixo 7"/>
          <p:cNvSpPr/>
          <p:nvPr/>
        </p:nvSpPr>
        <p:spPr>
          <a:xfrm>
            <a:off x="3851353" y="4352135"/>
            <a:ext cx="484632"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baixo 8"/>
          <p:cNvSpPr/>
          <p:nvPr/>
        </p:nvSpPr>
        <p:spPr>
          <a:xfrm>
            <a:off x="7239807" y="4352135"/>
            <a:ext cx="484632"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a:stretch>
            <a:fillRect/>
          </a:stretch>
        </p:blipFill>
        <p:spPr bwMode="auto">
          <a:xfrm>
            <a:off x="872282" y="1763713"/>
            <a:ext cx="8877399" cy="4991100"/>
          </a:xfrm>
          <a:prstGeom prst="rect">
            <a:avLst/>
          </a:prstGeom>
          <a:noFill/>
          <a:ln w="9525">
            <a:solidFill>
              <a:schemeClr val="tx1"/>
            </a:solidFill>
            <a:miter lim="800000"/>
            <a:headEnd/>
            <a:tailEnd/>
          </a:ln>
        </p:spPr>
      </p:pic>
      <p:sp>
        <p:nvSpPr>
          <p:cNvPr id="148483" name="AutoShape 3"/>
          <p:cNvSpPr>
            <a:spLocks noChangeArrowheads="1"/>
          </p:cNvSpPr>
          <p:nvPr/>
        </p:nvSpPr>
        <p:spPr bwMode="auto">
          <a:xfrm rot="9698022">
            <a:off x="2638216" y="3575715"/>
            <a:ext cx="342900" cy="238125"/>
          </a:xfrm>
          <a:prstGeom prst="rightArrow">
            <a:avLst>
              <a:gd name="adj1" fmla="val 50000"/>
              <a:gd name="adj2" fmla="val 36000"/>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48485" name="AutoShape 5"/>
          <p:cNvSpPr>
            <a:spLocks noChangeArrowheads="1"/>
          </p:cNvSpPr>
          <p:nvPr/>
        </p:nvSpPr>
        <p:spPr bwMode="auto">
          <a:xfrm>
            <a:off x="3917950" y="4306888"/>
            <a:ext cx="282575" cy="273050"/>
          </a:xfrm>
          <a:prstGeom prst="downArrow">
            <a:avLst>
              <a:gd name="adj1" fmla="val 50000"/>
              <a:gd name="adj2" fmla="val 25000"/>
            </a:avLst>
          </a:prstGeom>
          <a:solidFill>
            <a:srgbClr val="FF0000"/>
          </a:solidFill>
          <a:ln w="9525">
            <a:solidFill>
              <a:srgbClr val="FF0000"/>
            </a:solidFill>
            <a:miter lim="800000"/>
            <a:headEnd/>
            <a:tailEnd/>
          </a:ln>
        </p:spPr>
        <p:txBody>
          <a:bodyPr vert="eaVert" wrap="square" lIns="91440" tIns="45720" rIns="91440" bIns="45720" numCol="1" anchor="t" anchorCtr="0" compatLnSpc="1">
            <a:prstTxWarp prst="textNoShape">
              <a:avLst/>
            </a:prstTxWarp>
          </a:bodyPr>
          <a:lstStyle/>
          <a:p>
            <a:endParaRPr lang="pt-BR"/>
          </a:p>
        </p:txBody>
      </p:sp>
      <p:sp>
        <p:nvSpPr>
          <p:cNvPr id="9" name="AutoShape 5"/>
          <p:cNvSpPr>
            <a:spLocks noChangeArrowheads="1"/>
          </p:cNvSpPr>
          <p:nvPr/>
        </p:nvSpPr>
        <p:spPr bwMode="auto">
          <a:xfrm>
            <a:off x="6382551" y="4275138"/>
            <a:ext cx="282575" cy="273050"/>
          </a:xfrm>
          <a:prstGeom prst="downArrow">
            <a:avLst>
              <a:gd name="adj1" fmla="val 50000"/>
              <a:gd name="adj2" fmla="val 25000"/>
            </a:avLst>
          </a:prstGeom>
          <a:solidFill>
            <a:srgbClr val="FF0000"/>
          </a:solidFill>
          <a:ln w="9525">
            <a:solidFill>
              <a:srgbClr val="FF0000"/>
            </a:solidFill>
            <a:miter lim="800000"/>
            <a:headEnd/>
            <a:tailEnd/>
          </a:ln>
        </p:spPr>
        <p:txBody>
          <a:bodyPr vert="eaVert" wrap="square" lIns="91440" tIns="45720" rIns="91440" bIns="45720" numCol="1" anchor="t" anchorCtr="0" compatLnSpc="1">
            <a:prstTxWarp prst="textNoShape">
              <a:avLst/>
            </a:prstTxWarp>
          </a:bodyPr>
          <a:lstStyle/>
          <a:p>
            <a:endParaRPr lang="pt-BR"/>
          </a:p>
        </p:txBody>
      </p:sp>
      <p:sp>
        <p:nvSpPr>
          <p:cNvPr id="10" name="AutoShape 5"/>
          <p:cNvSpPr>
            <a:spLocks noChangeArrowheads="1"/>
          </p:cNvSpPr>
          <p:nvPr/>
        </p:nvSpPr>
        <p:spPr bwMode="auto">
          <a:xfrm>
            <a:off x="8168501" y="4306888"/>
            <a:ext cx="282575" cy="273050"/>
          </a:xfrm>
          <a:prstGeom prst="downArrow">
            <a:avLst>
              <a:gd name="adj1" fmla="val 50000"/>
              <a:gd name="adj2" fmla="val 25000"/>
            </a:avLst>
          </a:prstGeom>
          <a:solidFill>
            <a:srgbClr val="FF0000"/>
          </a:solidFill>
          <a:ln w="9525">
            <a:solidFill>
              <a:srgbClr val="FF0000"/>
            </a:solidFill>
            <a:miter lim="800000"/>
            <a:headEnd/>
            <a:tailEnd/>
          </a:ln>
        </p:spPr>
        <p:txBody>
          <a:bodyPr vert="eaVert" wrap="square" lIns="91440" tIns="45720" rIns="91440" bIns="45720" numCol="1" anchor="t" anchorCtr="0" compatLnSpc="1">
            <a:prstTxWarp prst="textNoShape">
              <a:avLst/>
            </a:prstTxWarp>
          </a:bodyPr>
          <a:lstStyle/>
          <a:p>
            <a:endParaRPr lang="pt-BR"/>
          </a:p>
        </p:txBody>
      </p:sp>
      <p:sp>
        <p:nvSpPr>
          <p:cNvPr id="148486" name="AutoShape 6"/>
          <p:cNvSpPr>
            <a:spLocks noChangeArrowheads="1"/>
          </p:cNvSpPr>
          <p:nvPr/>
        </p:nvSpPr>
        <p:spPr bwMode="auto">
          <a:xfrm rot="10800000">
            <a:off x="9661525" y="4923639"/>
            <a:ext cx="133350" cy="107950"/>
          </a:xfrm>
          <a:prstGeom prst="rightArrow">
            <a:avLst>
              <a:gd name="adj1" fmla="val 50000"/>
              <a:gd name="adj2" fmla="val 30882"/>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1096138" y="1708929"/>
            <a:ext cx="8660477" cy="4570298"/>
          </a:xfrm>
          <a:prstGeom prst="rect">
            <a:avLst/>
          </a:prstGeom>
          <a:noFill/>
          <a:ln w="9525">
            <a:solidFill>
              <a:schemeClr val="tx1"/>
            </a:solidFill>
            <a:miter lim="800000"/>
            <a:headEnd/>
            <a:tailEnd/>
          </a:ln>
        </p:spPr>
      </p:pic>
      <p:sp>
        <p:nvSpPr>
          <p:cNvPr id="149506" name="AutoShape 2"/>
          <p:cNvSpPr>
            <a:spLocks noChangeArrowheads="1"/>
          </p:cNvSpPr>
          <p:nvPr/>
        </p:nvSpPr>
        <p:spPr bwMode="auto">
          <a:xfrm rot="1702300">
            <a:off x="738883" y="4658131"/>
            <a:ext cx="319088" cy="241300"/>
          </a:xfrm>
          <a:prstGeom prst="rightArrow">
            <a:avLst>
              <a:gd name="adj1" fmla="val 50000"/>
              <a:gd name="adj2" fmla="val 33059"/>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800" b="1" dirty="0"/>
              <a:t>DEMONSTRATIVO ABA SERVIÇOS E PROGRAMAS</a:t>
            </a:r>
            <a:endParaRPr lang="pt-BR" sz="1800" dirty="0"/>
          </a:p>
          <a:p>
            <a:endParaRPr lang="pt-BR" dirty="0"/>
          </a:p>
        </p:txBody>
      </p:sp>
      <p:pic>
        <p:nvPicPr>
          <p:cNvPr id="4" name="Imagem 3"/>
          <p:cNvPicPr/>
          <p:nvPr/>
        </p:nvPicPr>
        <p:blipFill>
          <a:blip r:embed="rId2" cstate="print"/>
          <a:srcRect/>
          <a:stretch>
            <a:fillRect/>
          </a:stretch>
        </p:blipFill>
        <p:spPr bwMode="auto">
          <a:xfrm>
            <a:off x="865346" y="2239203"/>
            <a:ext cx="8589039" cy="4515176"/>
          </a:xfrm>
          <a:prstGeom prst="rect">
            <a:avLst/>
          </a:prstGeom>
          <a:noFill/>
          <a:ln w="9525">
            <a:noFill/>
            <a:miter lim="800000"/>
            <a:headEnd/>
            <a:tailEnd/>
          </a:ln>
        </p:spPr>
      </p:pic>
      <p:sp>
        <p:nvSpPr>
          <p:cNvPr id="150530" name="AutoShape 2"/>
          <p:cNvSpPr>
            <a:spLocks noChangeArrowheads="1"/>
          </p:cNvSpPr>
          <p:nvPr/>
        </p:nvSpPr>
        <p:spPr bwMode="auto">
          <a:xfrm rot="5400000">
            <a:off x="1980000" y="3348000"/>
            <a:ext cx="309562" cy="242888"/>
          </a:xfrm>
          <a:prstGeom prst="rightArrow">
            <a:avLst>
              <a:gd name="adj1" fmla="val 50000"/>
              <a:gd name="adj2" fmla="val 31863"/>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50531" name="AutoShape 3"/>
          <p:cNvSpPr>
            <a:spLocks noChangeArrowheads="1"/>
          </p:cNvSpPr>
          <p:nvPr/>
        </p:nvSpPr>
        <p:spPr bwMode="auto">
          <a:xfrm>
            <a:off x="727233" y="4066383"/>
            <a:ext cx="276225" cy="331787"/>
          </a:xfrm>
          <a:prstGeom prst="curvedRightArrow">
            <a:avLst>
              <a:gd name="adj1" fmla="val 24023"/>
              <a:gd name="adj2" fmla="val 48046"/>
              <a:gd name="adj3" fmla="val 33333"/>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50532" name="AutoShape 4"/>
          <p:cNvSpPr>
            <a:spLocks noChangeArrowheads="1"/>
          </p:cNvSpPr>
          <p:nvPr/>
        </p:nvSpPr>
        <p:spPr bwMode="auto">
          <a:xfrm>
            <a:off x="684000" y="4716000"/>
            <a:ext cx="307975" cy="147637"/>
          </a:xfrm>
          <a:prstGeom prst="rightArrow">
            <a:avLst>
              <a:gd name="adj1" fmla="val 50000"/>
              <a:gd name="adj2" fmla="val 52151"/>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8" name="AutoShape 4"/>
          <p:cNvSpPr>
            <a:spLocks noChangeArrowheads="1"/>
          </p:cNvSpPr>
          <p:nvPr/>
        </p:nvSpPr>
        <p:spPr bwMode="auto">
          <a:xfrm>
            <a:off x="684000" y="4932000"/>
            <a:ext cx="307975" cy="147637"/>
          </a:xfrm>
          <a:prstGeom prst="rightArrow">
            <a:avLst>
              <a:gd name="adj1" fmla="val 50000"/>
              <a:gd name="adj2" fmla="val 52151"/>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9" name="Retângulo de cantos arredondados 8"/>
          <p:cNvSpPr/>
          <p:nvPr/>
        </p:nvSpPr>
        <p:spPr>
          <a:xfrm>
            <a:off x="6311113" y="3624225"/>
            <a:ext cx="2500330" cy="187091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200" b="1" dirty="0">
              <a:solidFill>
                <a:schemeClr val="tx1"/>
              </a:solidFill>
            </a:endParaRPr>
          </a:p>
          <a:p>
            <a:r>
              <a:rPr lang="pt-BR" sz="1200" b="1" dirty="0">
                <a:solidFill>
                  <a:schemeClr val="tx1"/>
                </a:solidFill>
              </a:rPr>
              <a:t>SEÇÃO EXECUÇÃO FINANCEIRA</a:t>
            </a:r>
            <a:endParaRPr lang="pt-BR" sz="1200" dirty="0">
              <a:solidFill>
                <a:schemeClr val="tx1"/>
              </a:solidFill>
            </a:endParaRPr>
          </a:p>
          <a:p>
            <a:r>
              <a:rPr lang="pt-BR" sz="1200" dirty="0">
                <a:solidFill>
                  <a:schemeClr val="tx1"/>
                </a:solidFill>
              </a:rPr>
              <a:t> </a:t>
            </a:r>
          </a:p>
          <a:p>
            <a:pPr>
              <a:buFont typeface="Arial" pitchFamily="34" charset="0"/>
              <a:buChar char="•"/>
            </a:pPr>
            <a:r>
              <a:rPr lang="pt-BR" sz="1200" dirty="0">
                <a:solidFill>
                  <a:schemeClr val="tx1"/>
                </a:solidFill>
              </a:rPr>
              <a:t>Receitas disponíveis para execução no exercício</a:t>
            </a:r>
          </a:p>
          <a:p>
            <a:pPr>
              <a:buFont typeface="Arial" pitchFamily="34" charset="0"/>
              <a:buChar char="•"/>
            </a:pPr>
            <a:r>
              <a:rPr lang="pt-BR" sz="1200" dirty="0">
                <a:solidFill>
                  <a:schemeClr val="tx1"/>
                </a:solidFill>
              </a:rPr>
              <a:t>Execução dos recursos federais no exercício </a:t>
            </a:r>
          </a:p>
          <a:p>
            <a:pPr>
              <a:buFont typeface="Arial" pitchFamily="34" charset="0"/>
              <a:buChar char="•"/>
            </a:pPr>
            <a:r>
              <a:rPr lang="pt-BR" sz="1200" dirty="0">
                <a:solidFill>
                  <a:schemeClr val="tx1"/>
                </a:solidFill>
              </a:rPr>
              <a:t>Saldo financeiro ao final do exercício </a:t>
            </a:r>
          </a:p>
          <a:p>
            <a:pPr>
              <a:buFont typeface="Arial" pitchFamily="34" charset="0"/>
              <a:buChar char="•"/>
            </a:pPr>
            <a:r>
              <a:rPr lang="pt-BR" sz="1200" dirty="0">
                <a:solidFill>
                  <a:schemeClr val="tx1"/>
                </a:solidFill>
              </a:rPr>
              <a:t>Reprogramação</a:t>
            </a:r>
          </a:p>
          <a:p>
            <a:pPr algn="ctr"/>
            <a:endParaRPr lang="pt-BR" sz="1400" dirty="0">
              <a:solidFill>
                <a:schemeClr val="tx1"/>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764295"/>
            <a:ext cx="9559767" cy="4990084"/>
          </a:xfrm>
        </p:spPr>
        <p:txBody>
          <a:bodyPr/>
          <a:lstStyle/>
          <a:p>
            <a:pPr>
              <a:buNone/>
            </a:pPr>
            <a:r>
              <a:rPr lang="pt-BR" sz="1800" b="1" dirty="0"/>
              <a:t>SEÇÃO EXECUÇÃO FÍSICA</a:t>
            </a:r>
          </a:p>
          <a:p>
            <a:pPr>
              <a:buNone/>
            </a:pPr>
            <a:endParaRPr lang="pt-BR" sz="1800" dirty="0"/>
          </a:p>
          <a:p>
            <a:endParaRPr lang="pt-BR" dirty="0"/>
          </a:p>
        </p:txBody>
      </p:sp>
      <p:pic>
        <p:nvPicPr>
          <p:cNvPr id="4" name="Imagem 3"/>
          <p:cNvPicPr/>
          <p:nvPr/>
        </p:nvPicPr>
        <p:blipFill>
          <a:blip r:embed="rId2" cstate="print"/>
          <a:srcRect/>
          <a:stretch>
            <a:fillRect/>
          </a:stretch>
        </p:blipFill>
        <p:spPr bwMode="auto">
          <a:xfrm>
            <a:off x="881825" y="2423309"/>
            <a:ext cx="8891270" cy="4106366"/>
          </a:xfrm>
          <a:prstGeom prst="rect">
            <a:avLst/>
          </a:prstGeom>
          <a:noFill/>
          <a:ln w="9525">
            <a:solidFill>
              <a:schemeClr val="tx1"/>
            </a:solid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94615"/>
            <a:ext cx="9559767" cy="5259764"/>
          </a:xfrm>
        </p:spPr>
        <p:txBody>
          <a:bodyPr/>
          <a:lstStyle/>
          <a:p>
            <a:pPr>
              <a:buNone/>
            </a:pPr>
            <a:r>
              <a:rPr lang="pt-BR" sz="1800" b="1" dirty="0"/>
              <a:t>	SEÇÃO RESUMO EXECUTIVO</a:t>
            </a:r>
            <a:endParaRPr lang="pt-BR" sz="1800" dirty="0"/>
          </a:p>
          <a:p>
            <a:pPr>
              <a:buNone/>
            </a:pPr>
            <a:r>
              <a:rPr lang="pt-BR" sz="1600" dirty="0"/>
              <a:t>	Resumo do preenchimento da seção Execução Financeira. Proteções Sociais discriminadas, assim como aos Pisos a elas relacionados</a:t>
            </a:r>
          </a:p>
          <a:p>
            <a:pPr>
              <a:buNone/>
            </a:pPr>
            <a:endParaRPr lang="pt-BR" sz="1600" dirty="0"/>
          </a:p>
          <a:p>
            <a:pPr>
              <a:buNone/>
            </a:pPr>
            <a:endParaRPr lang="pt-BR" sz="1600" dirty="0"/>
          </a:p>
        </p:txBody>
      </p:sp>
      <p:pic>
        <p:nvPicPr>
          <p:cNvPr id="4" name="Imagem 3"/>
          <p:cNvPicPr/>
          <p:nvPr/>
        </p:nvPicPr>
        <p:blipFill>
          <a:blip r:embed="rId2" cstate="print"/>
          <a:srcRect/>
          <a:stretch>
            <a:fillRect/>
          </a:stretch>
        </p:blipFill>
        <p:spPr bwMode="auto">
          <a:xfrm>
            <a:off x="1096140" y="2566185"/>
            <a:ext cx="8660476" cy="4188194"/>
          </a:xfrm>
          <a:prstGeom prst="rect">
            <a:avLst/>
          </a:prstGeom>
          <a:noFill/>
          <a:ln w="9525">
            <a:solidFill>
              <a:schemeClr val="tx1"/>
            </a:solidFill>
            <a:miter lim="800000"/>
            <a:headEnd/>
            <a:tailEnd/>
          </a:ln>
        </p:spPr>
      </p:pic>
      <p:sp>
        <p:nvSpPr>
          <p:cNvPr id="5" name="Seta para a direita 4"/>
          <p:cNvSpPr/>
          <p:nvPr/>
        </p:nvSpPr>
        <p:spPr>
          <a:xfrm>
            <a:off x="396000" y="5616000"/>
            <a:ext cx="756000" cy="4320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sz="800" dirty="0"/>
              <a:t>Não obrigatório</a:t>
            </a:r>
          </a:p>
        </p:txBody>
      </p:sp>
      <p:sp>
        <p:nvSpPr>
          <p:cNvPr id="6" name="Retângulo de cantos arredondados 5"/>
          <p:cNvSpPr/>
          <p:nvPr/>
        </p:nvSpPr>
        <p:spPr>
          <a:xfrm>
            <a:off x="6096799" y="6048000"/>
            <a:ext cx="1143008" cy="44727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1600" dirty="0"/>
          </a:p>
          <a:p>
            <a:pPr algn="ctr"/>
            <a:r>
              <a:rPr lang="pt-BR" sz="1600" dirty="0"/>
              <a:t>SALVAR</a:t>
            </a:r>
            <a:r>
              <a:rPr lang="pt-BR" dirty="0"/>
              <a:t>	</a:t>
            </a:r>
          </a:p>
        </p:txBody>
      </p:sp>
      <p:sp>
        <p:nvSpPr>
          <p:cNvPr id="7" name="Retângulo de cantos arredondados 6"/>
          <p:cNvSpPr/>
          <p:nvPr/>
        </p:nvSpPr>
        <p:spPr>
          <a:xfrm>
            <a:off x="7596997" y="6048000"/>
            <a:ext cx="1143008" cy="44727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sz="1600" dirty="0"/>
              <a:t>FINALIZAR</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800" b="1" dirty="0">
                <a:effectLst>
                  <a:outerShdw blurRad="38100" dist="38100" dir="2700000" algn="tl">
                    <a:srgbClr val="000000">
                      <a:alpha val="43137"/>
                    </a:srgbClr>
                  </a:outerShdw>
                </a:effectLst>
              </a:rPr>
              <a:t>PENDÊNCIAS NO PREENCHIMENTO</a:t>
            </a:r>
            <a:endParaRPr lang="pt-BR" sz="1800" dirty="0">
              <a:effectLst>
                <a:outerShdw blurRad="38100" dist="38100" dir="2700000" algn="tl">
                  <a:srgbClr val="000000">
                    <a:alpha val="43137"/>
                  </a:srgbClr>
                </a:outerShdw>
              </a:effectLst>
            </a:endParaRPr>
          </a:p>
          <a:p>
            <a:pPr>
              <a:buNone/>
            </a:pPr>
            <a:endParaRPr lang="pt-BR" sz="1800" dirty="0"/>
          </a:p>
          <a:p>
            <a:pPr>
              <a:buNone/>
            </a:pPr>
            <a:endParaRPr lang="pt-BR" sz="1800" b="1" dirty="0"/>
          </a:p>
          <a:p>
            <a:pPr>
              <a:buNone/>
            </a:pPr>
            <a:endParaRPr lang="pt-BR" sz="1800" b="1" dirty="0"/>
          </a:p>
          <a:p>
            <a:pPr>
              <a:buNone/>
            </a:pPr>
            <a:r>
              <a:rPr lang="pt-BR" sz="1800" b="1" dirty="0"/>
              <a:t>HABILITANDO A RETIFICAÇÃO DO DEMONSTRATIVO</a:t>
            </a:r>
            <a:endParaRPr lang="pt-BR" sz="1800" dirty="0"/>
          </a:p>
          <a:p>
            <a:pPr>
              <a:buNone/>
            </a:pPr>
            <a:r>
              <a:rPr lang="pt-BR" sz="1800" b="1" dirty="0"/>
              <a:t> </a:t>
            </a:r>
            <a:endParaRPr lang="pt-BR" sz="1800" dirty="0"/>
          </a:p>
          <a:p>
            <a:pPr algn="just">
              <a:buNone/>
            </a:pPr>
            <a:r>
              <a:rPr lang="pt-BR" sz="1800" dirty="0"/>
              <a:t>	O usuário responsável pelo Conselho, para fazer esta autorização, deverá clicar no botão “Habilitar Preenchimento Dem. Serviços”, que pode ser encontrada na aba serviços/programas”, no canto inferior da tela</a:t>
            </a:r>
          </a:p>
          <a:p>
            <a:pPr>
              <a:buNone/>
            </a:pPr>
            <a:endParaRPr lang="pt-BR" sz="1800" b="1" dirty="0"/>
          </a:p>
        </p:txBody>
      </p:sp>
      <p:sp>
        <p:nvSpPr>
          <p:cNvPr id="4" name="Retângulo 3"/>
          <p:cNvSpPr/>
          <p:nvPr/>
        </p:nvSpPr>
        <p:spPr>
          <a:xfrm>
            <a:off x="531098" y="1764295"/>
            <a:ext cx="4279817" cy="3732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chemeClr val="tx1"/>
                </a:solidFill>
              </a:rPr>
              <a:t>PENDÊNCIAS NO PREENCHIMENTO</a:t>
            </a:r>
          </a:p>
        </p:txBody>
      </p:sp>
      <p:sp>
        <p:nvSpPr>
          <p:cNvPr id="5" name="Retângulo 4"/>
          <p:cNvSpPr/>
          <p:nvPr/>
        </p:nvSpPr>
        <p:spPr>
          <a:xfrm>
            <a:off x="531098" y="2351871"/>
            <a:ext cx="4279817" cy="50006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b="1" dirty="0">
              <a:solidFill>
                <a:schemeClr val="tx1"/>
              </a:solidFill>
            </a:endParaRPr>
          </a:p>
          <a:p>
            <a:pPr algn="ctr"/>
            <a:r>
              <a:rPr lang="pt-BR" sz="1800" b="1" dirty="0">
                <a:solidFill>
                  <a:schemeClr val="tx1"/>
                </a:solidFill>
              </a:rPr>
              <a:t>SEM  PENDÊNCIAS NO PREENCHIMENTO</a:t>
            </a:r>
            <a:endParaRPr lang="pt-BR" sz="1800" dirty="0">
              <a:solidFill>
                <a:schemeClr val="tx1"/>
              </a:solidFill>
            </a:endParaRPr>
          </a:p>
          <a:p>
            <a:pPr algn="ctr"/>
            <a:endParaRPr lang="pt-BR" dirty="0"/>
          </a:p>
        </p:txBody>
      </p:sp>
      <p:pic>
        <p:nvPicPr>
          <p:cNvPr id="6" name="Imagem 5"/>
          <p:cNvPicPr/>
          <p:nvPr/>
        </p:nvPicPr>
        <p:blipFill>
          <a:blip r:embed="rId2" cstate="print"/>
          <a:srcRect/>
          <a:stretch>
            <a:fillRect/>
          </a:stretch>
        </p:blipFill>
        <p:spPr bwMode="auto">
          <a:xfrm>
            <a:off x="865346" y="4780763"/>
            <a:ext cx="8891270" cy="1584748"/>
          </a:xfrm>
          <a:prstGeom prst="rect">
            <a:avLst/>
          </a:prstGeom>
          <a:noFill/>
          <a:ln w="9525">
            <a:solidFill>
              <a:schemeClr val="tx1"/>
            </a:solidFill>
            <a:miter lim="800000"/>
            <a:headEnd/>
            <a:tailEnd/>
          </a:ln>
        </p:spPr>
      </p:pic>
      <p:sp>
        <p:nvSpPr>
          <p:cNvPr id="153602" name="AutoShape 2"/>
          <p:cNvSpPr>
            <a:spLocks noChangeArrowheads="1"/>
          </p:cNvSpPr>
          <p:nvPr/>
        </p:nvSpPr>
        <p:spPr bwMode="auto">
          <a:xfrm rot="-3558557">
            <a:off x="2922751" y="6294073"/>
            <a:ext cx="276225" cy="142875"/>
          </a:xfrm>
          <a:prstGeom prst="rightArrow">
            <a:avLst>
              <a:gd name="adj1" fmla="val 50000"/>
              <a:gd name="adj2" fmla="val 48333"/>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566053"/>
            <a:ext cx="9559767" cy="4990084"/>
          </a:xfrm>
        </p:spPr>
        <p:txBody>
          <a:bodyPr/>
          <a:lstStyle/>
          <a:p>
            <a:pPr>
              <a:buNone/>
            </a:pPr>
            <a:r>
              <a:rPr lang="pt-BR" sz="1800" b="1" dirty="0"/>
              <a:t>PARECER DO CONSELHO</a:t>
            </a:r>
          </a:p>
          <a:p>
            <a:pPr>
              <a:buNone/>
            </a:pPr>
            <a:endParaRPr lang="pt-BR" sz="1800" b="1" dirty="0"/>
          </a:p>
          <a:p>
            <a:pPr>
              <a:buNone/>
            </a:pPr>
            <a:r>
              <a:rPr lang="pt-BR" sz="1400" dirty="0"/>
              <a:t>	1 O Conselho acompanhou a elaboração e execução do orçamento da Assistência Social? </a:t>
            </a:r>
          </a:p>
          <a:p>
            <a:pPr>
              <a:buNone/>
            </a:pPr>
            <a:r>
              <a:rPr lang="pt-BR" sz="1400" dirty="0"/>
              <a:t>	2. Os recursos federais destinados a execução dos serviços/programas foram utilizados na finalidade estabelecida pela União? </a:t>
            </a:r>
          </a:p>
          <a:p>
            <a:pPr>
              <a:buNone/>
            </a:pPr>
            <a:r>
              <a:rPr lang="pt-BR" sz="1400" dirty="0"/>
              <a:t>	3. Os relatórios de execução orçamentária e financeira, e de atividades foram apresentados ao Conselho de forma que facilite a compreensão e na periodicidade estabelecida na Lei que institui o Fundo?</a:t>
            </a:r>
          </a:p>
          <a:p>
            <a:pPr>
              <a:buNone/>
            </a:pPr>
            <a:r>
              <a:rPr lang="pt-BR" sz="1400" dirty="0"/>
              <a:t>	 4. A execução dos recursos </a:t>
            </a:r>
            <a:r>
              <a:rPr lang="pt-BR" sz="1400" dirty="0" err="1"/>
              <a:t>cofinanciados</a:t>
            </a:r>
            <a:r>
              <a:rPr lang="pt-BR" sz="1400" dirty="0"/>
              <a:t> pela União foi realizada conforme as normas que regulamentam os serviços/programas? </a:t>
            </a:r>
          </a:p>
          <a:p>
            <a:pPr>
              <a:buNone/>
            </a:pPr>
            <a:r>
              <a:rPr lang="pt-BR" sz="1400" dirty="0"/>
              <a:t>	5. Os serviços/programas </a:t>
            </a:r>
            <a:r>
              <a:rPr lang="pt-BR" sz="1400" dirty="0" err="1"/>
              <a:t>cofinanciados</a:t>
            </a:r>
            <a:r>
              <a:rPr lang="pt-BR" sz="1400" dirty="0"/>
              <a:t> pela União foram prestados à população de forma regular, sem descontinuidade, durante todo o exercício? </a:t>
            </a:r>
          </a:p>
          <a:p>
            <a:pPr>
              <a:buNone/>
            </a:pPr>
            <a:r>
              <a:rPr lang="pt-BR" sz="1400" dirty="0"/>
              <a:t>	6. O ente </a:t>
            </a:r>
            <a:r>
              <a:rPr lang="pt-BR" sz="1400" dirty="0" err="1"/>
              <a:t>cofinanciou</a:t>
            </a:r>
            <a:r>
              <a:rPr lang="pt-BR" sz="1400" dirty="0"/>
              <a:t> os serviços/programas? </a:t>
            </a:r>
          </a:p>
          <a:p>
            <a:pPr>
              <a:buNone/>
            </a:pPr>
            <a:r>
              <a:rPr lang="pt-BR" sz="1400" dirty="0"/>
              <a:t>	7. O Conselho teve algum tipo de dificuldade em analisar as informações prestadas pelo gestor que impactaram na avaliação do Demonstrativo Sintético? </a:t>
            </a:r>
          </a:p>
          <a:p>
            <a:pPr>
              <a:buNone/>
            </a:pPr>
            <a:r>
              <a:rPr lang="pt-BR" sz="1400" dirty="0"/>
              <a:t>	 8. O Conselho de Assistência Social possui livre acesso às documentações comprobatórias dos gastos? </a:t>
            </a:r>
          </a:p>
          <a:p>
            <a:pPr>
              <a:buNone/>
            </a:pPr>
            <a:r>
              <a:rPr lang="pt-BR" sz="1400" dirty="0"/>
              <a:t>	9. A execução dos serviços e programas </a:t>
            </a:r>
            <a:r>
              <a:rPr lang="pt-BR" sz="1400" dirty="0" err="1"/>
              <a:t>socioassistenciais</a:t>
            </a:r>
            <a:r>
              <a:rPr lang="pt-BR" sz="1400" dirty="0"/>
              <a:t> foi realizada de acordo com as prioridades planejadas pelo gestor? </a:t>
            </a:r>
          </a:p>
          <a:p>
            <a:pPr>
              <a:buNone/>
            </a:pPr>
            <a:r>
              <a:rPr lang="pt-BR" sz="1400" dirty="0"/>
              <a:t>	10. As equipes de referência dos serviços e programas </a:t>
            </a:r>
            <a:r>
              <a:rPr lang="pt-BR" sz="1400" dirty="0" err="1"/>
              <a:t>socioassistenciais</a:t>
            </a:r>
            <a:r>
              <a:rPr lang="pt-BR" sz="1400" dirty="0"/>
              <a:t> estão em consonância com o disposto na NOBSUAS-RH e demais normas?</a:t>
            </a:r>
          </a:p>
          <a:p>
            <a:pPr>
              <a:buNone/>
            </a:pPr>
            <a:r>
              <a:rPr lang="pt-BR" sz="1400" dirty="0"/>
              <a:t>	 11. O Conselho considera as despesas efetuadas no exercício como comprovadas?</a:t>
            </a:r>
          </a:p>
          <a:p>
            <a:endParaRPr lang="pt-BR"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881825" y="2254666"/>
            <a:ext cx="8231849" cy="4499713"/>
          </a:xfrm>
          <a:prstGeom prst="rect">
            <a:avLst/>
          </a:prstGeom>
          <a:noFill/>
          <a:ln w="9525">
            <a:solidFill>
              <a:schemeClr val="tx1"/>
            </a:solidFill>
            <a:miter lim="800000"/>
            <a:headEnd/>
            <a:tailEnd/>
          </a:ln>
        </p:spPr>
      </p:pic>
      <p:sp>
        <p:nvSpPr>
          <p:cNvPr id="5" name="Retângulo 4"/>
          <p:cNvSpPr/>
          <p:nvPr/>
        </p:nvSpPr>
        <p:spPr>
          <a:xfrm>
            <a:off x="738949" y="4852201"/>
            <a:ext cx="8374725" cy="121444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utoShape 2"/>
          <p:cNvSpPr>
            <a:spLocks noChangeArrowheads="1"/>
          </p:cNvSpPr>
          <p:nvPr/>
        </p:nvSpPr>
        <p:spPr bwMode="auto">
          <a:xfrm>
            <a:off x="720000" y="6156000"/>
            <a:ext cx="419100" cy="219075"/>
          </a:xfrm>
          <a:prstGeom prst="rightArrow">
            <a:avLst>
              <a:gd name="adj1" fmla="val 50000"/>
              <a:gd name="adj2" fmla="val 47826"/>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5168105" y="5352267"/>
            <a:ext cx="428628"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566053"/>
            <a:ext cx="9559767" cy="5188326"/>
          </a:xfrm>
        </p:spPr>
        <p:txBody>
          <a:bodyPr/>
          <a:lstStyle/>
          <a:p>
            <a:pPr>
              <a:buNone/>
            </a:pPr>
            <a:r>
              <a:rPr lang="pt-BR" sz="1800" b="1" dirty="0"/>
              <a:t>DEMONSTRATIVO ABA GESTÃO</a:t>
            </a:r>
          </a:p>
          <a:p>
            <a:pPr>
              <a:buNone/>
            </a:pPr>
            <a:endParaRPr lang="pt-BR" sz="1800" dirty="0"/>
          </a:p>
        </p:txBody>
      </p:sp>
      <p:pic>
        <p:nvPicPr>
          <p:cNvPr id="5" name="Imagem 4"/>
          <p:cNvPicPr/>
          <p:nvPr/>
        </p:nvPicPr>
        <p:blipFill>
          <a:blip r:embed="rId2" cstate="print"/>
          <a:srcRect/>
          <a:stretch>
            <a:fillRect/>
          </a:stretch>
        </p:blipFill>
        <p:spPr bwMode="auto">
          <a:xfrm>
            <a:off x="865346" y="2137557"/>
            <a:ext cx="8517601" cy="4616822"/>
          </a:xfrm>
          <a:prstGeom prst="rect">
            <a:avLst/>
          </a:prstGeom>
          <a:noFill/>
          <a:ln w="9525">
            <a:solidFill>
              <a:schemeClr val="tx1"/>
            </a:solidFill>
            <a:miter lim="800000"/>
            <a:headEnd/>
            <a:tailEnd/>
          </a:ln>
        </p:spPr>
      </p:pic>
      <p:sp>
        <p:nvSpPr>
          <p:cNvPr id="155650" name="AutoShape 2"/>
          <p:cNvSpPr>
            <a:spLocks noChangeArrowheads="1"/>
          </p:cNvSpPr>
          <p:nvPr/>
        </p:nvSpPr>
        <p:spPr bwMode="auto">
          <a:xfrm>
            <a:off x="2592000" y="4464000"/>
            <a:ext cx="257175" cy="228600"/>
          </a:xfrm>
          <a:prstGeom prst="downArrow">
            <a:avLst>
              <a:gd name="adj1" fmla="val 50000"/>
              <a:gd name="adj2" fmla="val 25000"/>
            </a:avLst>
          </a:prstGeom>
          <a:solidFill>
            <a:srgbClr val="FF0000"/>
          </a:solidFill>
          <a:ln w="9525">
            <a:solidFill>
              <a:srgbClr val="FF0000"/>
            </a:solidFill>
            <a:miter lim="800000"/>
            <a:headEnd/>
            <a:tailEnd/>
          </a:ln>
        </p:spPr>
        <p:txBody>
          <a:bodyPr vert="eaVert" wrap="square" lIns="91440" tIns="45720" rIns="91440" bIns="45720" numCol="1" anchor="t" anchorCtr="0" compatLnSpc="1">
            <a:prstTxWarp prst="textNoShape">
              <a:avLst/>
            </a:prstTxWarp>
          </a:bodyPr>
          <a:lstStyle/>
          <a:p>
            <a:endParaRPr lang="pt-BR"/>
          </a:p>
        </p:txBody>
      </p:sp>
      <p:sp>
        <p:nvSpPr>
          <p:cNvPr id="155651" name="AutoShape 3"/>
          <p:cNvSpPr>
            <a:spLocks noChangeArrowheads="1"/>
          </p:cNvSpPr>
          <p:nvPr/>
        </p:nvSpPr>
        <p:spPr bwMode="auto">
          <a:xfrm>
            <a:off x="756000" y="5040000"/>
            <a:ext cx="190500" cy="133350"/>
          </a:xfrm>
          <a:prstGeom prst="rightArrow">
            <a:avLst>
              <a:gd name="adj1" fmla="val 50000"/>
              <a:gd name="adj2" fmla="val 35714"/>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8" name="AutoShape 3"/>
          <p:cNvSpPr>
            <a:spLocks noChangeArrowheads="1"/>
          </p:cNvSpPr>
          <p:nvPr/>
        </p:nvSpPr>
        <p:spPr bwMode="auto">
          <a:xfrm>
            <a:off x="756000" y="5256000"/>
            <a:ext cx="190500" cy="133350"/>
          </a:xfrm>
          <a:prstGeom prst="rightArrow">
            <a:avLst>
              <a:gd name="adj1" fmla="val 50000"/>
              <a:gd name="adj2" fmla="val 35714"/>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94615"/>
            <a:ext cx="9559767" cy="5259764"/>
          </a:xfrm>
        </p:spPr>
        <p:txBody>
          <a:bodyPr/>
          <a:lstStyle/>
          <a:p>
            <a:pPr>
              <a:buNone/>
            </a:pPr>
            <a:r>
              <a:rPr lang="pt-BR" sz="1800" b="1" dirty="0"/>
              <a:t>DEMONSTRATIVO SINTÉTICO DO IGD PBF</a:t>
            </a:r>
          </a:p>
          <a:p>
            <a:pPr>
              <a:buNone/>
            </a:pPr>
            <a:endParaRPr lang="pt-BR" sz="1800" b="1" dirty="0"/>
          </a:p>
          <a:p>
            <a:pPr>
              <a:buNone/>
            </a:pPr>
            <a:endParaRPr lang="pt-BR" sz="1800" dirty="0"/>
          </a:p>
          <a:p>
            <a:endParaRPr lang="pt-BR" dirty="0"/>
          </a:p>
        </p:txBody>
      </p:sp>
      <p:pic>
        <p:nvPicPr>
          <p:cNvPr id="4" name="Imagem 3"/>
          <p:cNvPicPr/>
          <p:nvPr/>
        </p:nvPicPr>
        <p:blipFill>
          <a:blip r:embed="rId2" cstate="print"/>
          <a:srcRect/>
          <a:stretch>
            <a:fillRect/>
          </a:stretch>
        </p:blipFill>
        <p:spPr bwMode="auto">
          <a:xfrm>
            <a:off x="865346" y="1923243"/>
            <a:ext cx="8446163" cy="4356838"/>
          </a:xfrm>
          <a:prstGeom prst="rect">
            <a:avLst/>
          </a:prstGeom>
          <a:noFill/>
          <a:ln w="9525">
            <a:solidFill>
              <a:schemeClr val="tx1"/>
            </a:solidFill>
            <a:miter lim="800000"/>
            <a:headEnd/>
            <a:tailEnd/>
          </a:ln>
        </p:spPr>
      </p:pic>
      <p:sp>
        <p:nvSpPr>
          <p:cNvPr id="156674" name="AutoShape 2"/>
          <p:cNvSpPr>
            <a:spLocks noChangeArrowheads="1"/>
          </p:cNvSpPr>
          <p:nvPr/>
        </p:nvSpPr>
        <p:spPr bwMode="auto">
          <a:xfrm>
            <a:off x="771525" y="4746625"/>
            <a:ext cx="276225" cy="381000"/>
          </a:xfrm>
          <a:prstGeom prst="curvedRightArrow">
            <a:avLst>
              <a:gd name="adj1" fmla="val 27586"/>
              <a:gd name="adj2" fmla="val 55172"/>
              <a:gd name="adj3" fmla="val 33333"/>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23177"/>
            <a:ext cx="9559767" cy="4990084"/>
          </a:xfrm>
        </p:spPr>
        <p:txBody>
          <a:bodyPr/>
          <a:lstStyle/>
          <a:p>
            <a:pPr algn="ctr">
              <a:buNone/>
            </a:pPr>
            <a:r>
              <a:rPr lang="pt-BR" sz="3200" b="1" dirty="0"/>
              <a:t>DIFICULDADES DE IMPLEMENTAÇÃO</a:t>
            </a:r>
          </a:p>
          <a:p>
            <a:pPr algn="ctr">
              <a:buNone/>
            </a:pPr>
            <a:endParaRPr lang="pt-BR" sz="3200" b="1" dirty="0"/>
          </a:p>
          <a:p>
            <a:pPr algn="ctr">
              <a:buNone/>
            </a:pPr>
            <a:endParaRPr lang="pt-BR" sz="3200" b="1" dirty="0"/>
          </a:p>
        </p:txBody>
      </p:sp>
      <p:sp>
        <p:nvSpPr>
          <p:cNvPr id="4" name="Retângulo de cantos arredondados 3"/>
          <p:cNvSpPr/>
          <p:nvPr/>
        </p:nvSpPr>
        <p:spPr>
          <a:xfrm>
            <a:off x="4025097" y="2366165"/>
            <a:ext cx="2000264" cy="628648"/>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t-BR" b="1" dirty="0">
                <a:solidFill>
                  <a:schemeClr val="tx1"/>
                </a:solidFill>
              </a:rPr>
              <a:t>DESAFIO</a:t>
            </a:r>
          </a:p>
        </p:txBody>
      </p:sp>
      <p:sp>
        <p:nvSpPr>
          <p:cNvPr id="5" name="Retângulo de cantos arredondados 4"/>
          <p:cNvSpPr/>
          <p:nvPr/>
        </p:nvSpPr>
        <p:spPr>
          <a:xfrm>
            <a:off x="2310585" y="3223421"/>
            <a:ext cx="2357454" cy="628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Demanda Potencial</a:t>
            </a:r>
          </a:p>
        </p:txBody>
      </p:sp>
      <p:sp>
        <p:nvSpPr>
          <p:cNvPr id="6" name="Retângulo de cantos arredondados 5"/>
          <p:cNvSpPr/>
          <p:nvPr/>
        </p:nvSpPr>
        <p:spPr>
          <a:xfrm>
            <a:off x="5525295" y="3223421"/>
            <a:ext cx="1928826" cy="628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Necessidades</a:t>
            </a:r>
          </a:p>
        </p:txBody>
      </p:sp>
      <p:sp>
        <p:nvSpPr>
          <p:cNvPr id="7" name="Seta dobrada 6"/>
          <p:cNvSpPr/>
          <p:nvPr/>
        </p:nvSpPr>
        <p:spPr>
          <a:xfrm rot="5400000">
            <a:off x="6286254" y="2612764"/>
            <a:ext cx="406908" cy="35719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Seta dobrada 7"/>
          <p:cNvSpPr/>
          <p:nvPr/>
        </p:nvSpPr>
        <p:spPr>
          <a:xfrm rot="5400000" flipV="1">
            <a:off x="3326339" y="2572283"/>
            <a:ext cx="406908" cy="43815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Retângulo 8"/>
          <p:cNvSpPr/>
          <p:nvPr/>
        </p:nvSpPr>
        <p:spPr>
          <a:xfrm>
            <a:off x="167445" y="4104937"/>
            <a:ext cx="10454518" cy="2308324"/>
          </a:xfrm>
          <a:prstGeom prst="rect">
            <a:avLst/>
          </a:prstGeom>
        </p:spPr>
        <p:txBody>
          <a:bodyPr wrap="square">
            <a:spAutoFit/>
          </a:bodyPr>
          <a:lstStyle/>
          <a:p>
            <a:pPr>
              <a:buFont typeface="Arial" pitchFamily="34" charset="0"/>
              <a:buChar char="•"/>
            </a:pPr>
            <a:r>
              <a:rPr lang="pt-BR" sz="2400" dirty="0"/>
              <a:t> A assistência social enquanto política pública de direitos é recente no país;</a:t>
            </a:r>
          </a:p>
          <a:p>
            <a:pPr>
              <a:buFont typeface="Wingdings" pitchFamily="2" charset="2"/>
              <a:buChar char="Ø"/>
            </a:pPr>
            <a:endParaRPr lang="pt-BR" sz="800" dirty="0"/>
          </a:p>
          <a:p>
            <a:pPr>
              <a:buFont typeface="Arial" pitchFamily="34" charset="0"/>
              <a:buChar char="•"/>
            </a:pPr>
            <a:r>
              <a:rPr lang="pt-BR" sz="2400" dirty="0"/>
              <a:t> A Tipificação Nacional dos Serviços </a:t>
            </a:r>
            <a:r>
              <a:rPr lang="pt-BR" sz="2400" dirty="0" err="1"/>
              <a:t>Socioassistenciais</a:t>
            </a:r>
            <a:r>
              <a:rPr lang="pt-BR" sz="2400" dirty="0"/>
              <a:t> só foi instituída em 2009;</a:t>
            </a:r>
          </a:p>
          <a:p>
            <a:pPr>
              <a:buFont typeface="Wingdings" pitchFamily="2" charset="2"/>
              <a:buChar char="Ø"/>
            </a:pPr>
            <a:endParaRPr lang="pt-BR" sz="800" dirty="0"/>
          </a:p>
          <a:p>
            <a:pPr>
              <a:buFont typeface="Arial" pitchFamily="34" charset="0"/>
              <a:buChar char="•"/>
            </a:pPr>
            <a:r>
              <a:rPr lang="pt-BR" sz="2400" dirty="0"/>
              <a:t> Os dados e informações populacionais disponíveis, embora bastante numerosos, não são suficientes;</a:t>
            </a:r>
          </a:p>
          <a:p>
            <a:pPr>
              <a:buFont typeface="Wingdings" pitchFamily="2" charset="2"/>
              <a:buChar char="Ø"/>
            </a:pPr>
            <a:endParaRPr lang="pt-BR" sz="800" dirty="0"/>
          </a:p>
          <a:p>
            <a:pPr>
              <a:buFont typeface="Arial" pitchFamily="34" charset="0"/>
              <a:buChar char="•"/>
            </a:pPr>
            <a:r>
              <a:rPr lang="pt-BR" sz="2400" dirty="0"/>
              <a:t> Ausência de séries históricas de dados relativos aos atendimentos.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566053"/>
            <a:ext cx="9559767" cy="5188326"/>
          </a:xfrm>
        </p:spPr>
        <p:txBody>
          <a:bodyPr/>
          <a:lstStyle/>
          <a:p>
            <a:pPr>
              <a:buNone/>
            </a:pPr>
            <a:r>
              <a:rPr lang="pt-BR" sz="1800" b="1" dirty="0"/>
              <a:t>A SEÇÃO IGD PBF FÍSICO-FINANCEIRO</a:t>
            </a:r>
            <a:endParaRPr lang="pt-BR" sz="1800" dirty="0"/>
          </a:p>
          <a:p>
            <a:pPr>
              <a:buNone/>
            </a:pPr>
            <a:r>
              <a:rPr lang="pt-BR" sz="1600" dirty="0"/>
              <a:t>Valores executados com os recursos oriundos do IGD PBF</a:t>
            </a:r>
          </a:p>
          <a:p>
            <a:endParaRPr lang="pt-BR" dirty="0"/>
          </a:p>
        </p:txBody>
      </p:sp>
      <p:pic>
        <p:nvPicPr>
          <p:cNvPr id="4" name="Imagem 3"/>
          <p:cNvPicPr/>
          <p:nvPr/>
        </p:nvPicPr>
        <p:blipFill>
          <a:blip r:embed="rId2" cstate="print"/>
          <a:srcRect/>
          <a:stretch>
            <a:fillRect/>
          </a:stretch>
        </p:blipFill>
        <p:spPr bwMode="auto">
          <a:xfrm>
            <a:off x="953263" y="2423309"/>
            <a:ext cx="8589039" cy="3429024"/>
          </a:xfrm>
          <a:prstGeom prst="rect">
            <a:avLst/>
          </a:prstGeom>
          <a:noFill/>
          <a:ln w="9525">
            <a:solidFill>
              <a:schemeClr val="tx1"/>
            </a:solid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dirty="0"/>
          </a:p>
          <a:p>
            <a:endParaRPr lang="pt-BR" sz="1600" b="1" dirty="0"/>
          </a:p>
          <a:p>
            <a:endParaRPr lang="pt-BR" sz="1600" b="1" dirty="0"/>
          </a:p>
          <a:p>
            <a:pPr>
              <a:buNone/>
            </a:pPr>
            <a:endParaRPr lang="pt-BR" sz="1600" b="1" dirty="0"/>
          </a:p>
          <a:p>
            <a:pPr>
              <a:buNone/>
            </a:pPr>
            <a:endParaRPr lang="pt-BR" sz="1600" b="1" dirty="0"/>
          </a:p>
          <a:p>
            <a:pPr>
              <a:buNone/>
            </a:pPr>
            <a:endParaRPr lang="pt-BR" sz="1600" b="1" dirty="0"/>
          </a:p>
          <a:p>
            <a:pPr>
              <a:buNone/>
            </a:pPr>
            <a:r>
              <a:rPr lang="pt-BR" sz="1600" b="1" dirty="0"/>
              <a:t>HABILITANDO A RETIFICAÇÃO DO DEMONSTRATIVO</a:t>
            </a:r>
            <a:endParaRPr lang="pt-BR" sz="1600" dirty="0"/>
          </a:p>
          <a:p>
            <a:endParaRPr lang="pt-BR" dirty="0"/>
          </a:p>
        </p:txBody>
      </p:sp>
      <p:sp>
        <p:nvSpPr>
          <p:cNvPr id="4" name="Retângulo 3"/>
          <p:cNvSpPr/>
          <p:nvPr/>
        </p:nvSpPr>
        <p:spPr>
          <a:xfrm>
            <a:off x="531098" y="2478675"/>
            <a:ext cx="4279817" cy="3732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chemeClr val="tx1"/>
                </a:solidFill>
              </a:rPr>
              <a:t>PENDÊNCIAS NO PREENCHIMENTO</a:t>
            </a:r>
          </a:p>
        </p:txBody>
      </p:sp>
      <p:sp>
        <p:nvSpPr>
          <p:cNvPr id="7" name="Retângulo 6"/>
          <p:cNvSpPr/>
          <p:nvPr/>
        </p:nvSpPr>
        <p:spPr>
          <a:xfrm>
            <a:off x="531098" y="3066251"/>
            <a:ext cx="4279817" cy="50006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b="1" dirty="0">
              <a:solidFill>
                <a:schemeClr val="tx1"/>
              </a:solidFill>
            </a:endParaRPr>
          </a:p>
          <a:p>
            <a:pPr algn="ctr"/>
            <a:r>
              <a:rPr lang="pt-BR" sz="1800" b="1" dirty="0">
                <a:solidFill>
                  <a:schemeClr val="tx1"/>
                </a:solidFill>
              </a:rPr>
              <a:t>SEM  PENDÊNCIAS NO PREENCHIMENTO</a:t>
            </a:r>
            <a:endParaRPr lang="pt-BR" sz="1800" dirty="0">
              <a:solidFill>
                <a:schemeClr val="tx1"/>
              </a:solidFill>
            </a:endParaRPr>
          </a:p>
          <a:p>
            <a:pPr algn="ctr"/>
            <a:endParaRPr lang="pt-BR" dirty="0"/>
          </a:p>
        </p:txBody>
      </p:sp>
      <p:sp>
        <p:nvSpPr>
          <p:cNvPr id="9" name="Retângulo de cantos arredondados 8"/>
          <p:cNvSpPr/>
          <p:nvPr/>
        </p:nvSpPr>
        <p:spPr>
          <a:xfrm>
            <a:off x="6025361" y="2709061"/>
            <a:ext cx="1214446" cy="71438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dirty="0"/>
              <a:t>SALVAR</a:t>
            </a:r>
          </a:p>
        </p:txBody>
      </p:sp>
      <p:sp>
        <p:nvSpPr>
          <p:cNvPr id="10" name="Retângulo de cantos arredondados 9"/>
          <p:cNvSpPr/>
          <p:nvPr/>
        </p:nvSpPr>
        <p:spPr>
          <a:xfrm>
            <a:off x="8025625" y="2709061"/>
            <a:ext cx="1428760" cy="71438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dirty="0"/>
              <a:t>FINALIZAR</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800" b="1" dirty="0"/>
              <a:t>PARECER DO CONSELHO DO IGD PBF</a:t>
            </a:r>
            <a:endParaRPr lang="pt-BR" sz="1800" dirty="0"/>
          </a:p>
          <a:p>
            <a:endParaRPr lang="pt-BR" dirty="0"/>
          </a:p>
        </p:txBody>
      </p:sp>
      <p:pic>
        <p:nvPicPr>
          <p:cNvPr id="4" name="Imagem 3"/>
          <p:cNvPicPr/>
          <p:nvPr/>
        </p:nvPicPr>
        <p:blipFill>
          <a:blip r:embed="rId2" cstate="print"/>
          <a:srcRect/>
          <a:stretch>
            <a:fillRect/>
          </a:stretch>
        </p:blipFill>
        <p:spPr bwMode="auto">
          <a:xfrm>
            <a:off x="865346" y="2423309"/>
            <a:ext cx="7946097" cy="3814664"/>
          </a:xfrm>
          <a:prstGeom prst="rect">
            <a:avLst/>
          </a:prstGeom>
          <a:noFill/>
          <a:ln w="9525">
            <a:solidFill>
              <a:schemeClr val="tx1"/>
            </a:solid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865346" y="1994681"/>
            <a:ext cx="8517601" cy="4285400"/>
          </a:xfrm>
          <a:prstGeom prst="rect">
            <a:avLst/>
          </a:prstGeom>
          <a:noFill/>
          <a:ln w="9525">
            <a:noFill/>
            <a:miter lim="800000"/>
            <a:headEnd/>
            <a:tailEnd/>
          </a:ln>
        </p:spPr>
      </p:pic>
      <p:sp>
        <p:nvSpPr>
          <p:cNvPr id="5" name="Retângulo 4"/>
          <p:cNvSpPr/>
          <p:nvPr/>
        </p:nvSpPr>
        <p:spPr>
          <a:xfrm>
            <a:off x="865346" y="3137689"/>
            <a:ext cx="8517601" cy="121444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9745" name="AutoShape 1"/>
          <p:cNvSpPr>
            <a:spLocks noChangeArrowheads="1"/>
          </p:cNvSpPr>
          <p:nvPr/>
        </p:nvSpPr>
        <p:spPr bwMode="auto">
          <a:xfrm rot="-833349">
            <a:off x="864000" y="4464000"/>
            <a:ext cx="314325" cy="228600"/>
          </a:xfrm>
          <a:prstGeom prst="rightArrow">
            <a:avLst>
              <a:gd name="adj1" fmla="val 50000"/>
              <a:gd name="adj2" fmla="val 34375"/>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4810915" y="3637755"/>
            <a:ext cx="357190" cy="7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4810915" y="3852069"/>
            <a:ext cx="357190"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800" b="1" dirty="0"/>
              <a:t>DEMONSTRATIVO SINTÉTICO DO IGD SUAS</a:t>
            </a:r>
            <a:endParaRPr lang="pt-BR" sz="1800" dirty="0"/>
          </a:p>
          <a:p>
            <a:pPr>
              <a:buNone/>
            </a:pPr>
            <a:r>
              <a:rPr lang="pt-BR" sz="1800" b="1" dirty="0"/>
              <a:t> </a:t>
            </a:r>
            <a:r>
              <a:rPr lang="pt-BR" sz="1600" dirty="0"/>
              <a:t>Preenchimento das informações referentes às receitas e gastos do IGD SUAS</a:t>
            </a:r>
          </a:p>
          <a:p>
            <a:pPr>
              <a:buNone/>
            </a:pPr>
            <a:endParaRPr lang="pt-BR" sz="1600" dirty="0"/>
          </a:p>
          <a:p>
            <a:endParaRPr lang="pt-BR" dirty="0"/>
          </a:p>
        </p:txBody>
      </p:sp>
      <p:pic>
        <p:nvPicPr>
          <p:cNvPr id="4" name="Imagem 3"/>
          <p:cNvPicPr/>
          <p:nvPr/>
        </p:nvPicPr>
        <p:blipFill>
          <a:blip r:embed="rId2" cstate="print"/>
          <a:srcRect/>
          <a:stretch>
            <a:fillRect/>
          </a:stretch>
        </p:blipFill>
        <p:spPr bwMode="auto">
          <a:xfrm>
            <a:off x="1239015" y="2494747"/>
            <a:ext cx="8215370" cy="4259632"/>
          </a:xfrm>
          <a:prstGeom prst="rect">
            <a:avLst/>
          </a:prstGeom>
          <a:noFill/>
          <a:ln w="9525">
            <a:noFill/>
            <a:miter lim="800000"/>
            <a:headEnd/>
            <a:tailEnd/>
          </a:ln>
        </p:spPr>
      </p:pic>
      <p:sp>
        <p:nvSpPr>
          <p:cNvPr id="161795" name="AutoShape 3"/>
          <p:cNvSpPr>
            <a:spLocks noChangeArrowheads="1"/>
          </p:cNvSpPr>
          <p:nvPr/>
        </p:nvSpPr>
        <p:spPr bwMode="auto">
          <a:xfrm>
            <a:off x="1080000" y="4716000"/>
            <a:ext cx="228600" cy="347663"/>
          </a:xfrm>
          <a:prstGeom prst="curvedRightArrow">
            <a:avLst>
              <a:gd name="adj1" fmla="val 30417"/>
              <a:gd name="adj2" fmla="val 60833"/>
              <a:gd name="adj3" fmla="val 33333"/>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94615"/>
            <a:ext cx="9559767" cy="5259764"/>
          </a:xfrm>
        </p:spPr>
        <p:txBody>
          <a:bodyPr/>
          <a:lstStyle/>
          <a:p>
            <a:pPr>
              <a:buNone/>
            </a:pPr>
            <a:r>
              <a:rPr lang="pt-BR" sz="1800" dirty="0"/>
              <a:t>Preenchimento das informações referentes às receitas e gastos do IGD SUAS</a:t>
            </a:r>
          </a:p>
          <a:p>
            <a:pPr>
              <a:buNone/>
            </a:pPr>
            <a:endParaRPr lang="pt-BR" sz="1800" dirty="0"/>
          </a:p>
          <a:p>
            <a:endParaRPr lang="pt-BR" dirty="0"/>
          </a:p>
        </p:txBody>
      </p:sp>
      <p:pic>
        <p:nvPicPr>
          <p:cNvPr id="4" name="Imagem 3"/>
          <p:cNvPicPr/>
          <p:nvPr/>
        </p:nvPicPr>
        <p:blipFill>
          <a:blip r:embed="rId2" cstate="print"/>
          <a:srcRect/>
          <a:stretch>
            <a:fillRect/>
          </a:stretch>
        </p:blipFill>
        <p:spPr bwMode="auto">
          <a:xfrm>
            <a:off x="531098" y="2280433"/>
            <a:ext cx="8891270" cy="4092542"/>
          </a:xfrm>
          <a:prstGeom prst="rect">
            <a:avLst/>
          </a:prstGeom>
          <a:noFill/>
          <a:ln w="9525">
            <a:solidFill>
              <a:schemeClr val="tx1"/>
            </a:solidFill>
            <a:miter lim="800000"/>
            <a:headEnd/>
            <a:tailEnd/>
          </a:ln>
        </p:spPr>
      </p:pic>
      <p:sp>
        <p:nvSpPr>
          <p:cNvPr id="162818" name="AutoShape 2"/>
          <p:cNvSpPr>
            <a:spLocks noChangeArrowheads="1"/>
          </p:cNvSpPr>
          <p:nvPr/>
        </p:nvSpPr>
        <p:spPr bwMode="auto">
          <a:xfrm>
            <a:off x="388223" y="3066251"/>
            <a:ext cx="285750" cy="142875"/>
          </a:xfrm>
          <a:prstGeom prst="rightArrow">
            <a:avLst>
              <a:gd name="adj1" fmla="val 50000"/>
              <a:gd name="adj2" fmla="val 50000"/>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dirty="0"/>
          </a:p>
          <a:p>
            <a:endParaRPr lang="pt-BR" sz="1600" b="1" dirty="0"/>
          </a:p>
          <a:p>
            <a:endParaRPr lang="pt-BR" sz="1600" b="1" dirty="0"/>
          </a:p>
          <a:p>
            <a:pPr>
              <a:buNone/>
            </a:pPr>
            <a:endParaRPr lang="pt-BR" sz="1600" b="1" dirty="0"/>
          </a:p>
          <a:p>
            <a:pPr>
              <a:buNone/>
            </a:pPr>
            <a:endParaRPr lang="pt-BR" sz="1600" b="1" dirty="0"/>
          </a:p>
          <a:p>
            <a:pPr>
              <a:buNone/>
            </a:pPr>
            <a:endParaRPr lang="pt-BR" sz="1600" b="1" dirty="0"/>
          </a:p>
          <a:p>
            <a:pPr>
              <a:buNone/>
            </a:pPr>
            <a:r>
              <a:rPr lang="pt-BR" sz="1600" b="1" dirty="0"/>
              <a:t>HABILITANDO A RETIFICAÇÃO DO DEMONSTRATIVO</a:t>
            </a:r>
            <a:endParaRPr lang="pt-BR" sz="1600" dirty="0"/>
          </a:p>
          <a:p>
            <a:endParaRPr lang="pt-BR" dirty="0"/>
          </a:p>
        </p:txBody>
      </p:sp>
      <p:sp>
        <p:nvSpPr>
          <p:cNvPr id="4" name="Retângulo 3"/>
          <p:cNvSpPr/>
          <p:nvPr/>
        </p:nvSpPr>
        <p:spPr>
          <a:xfrm>
            <a:off x="531098" y="2478675"/>
            <a:ext cx="4279817" cy="3732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b="1" dirty="0">
                <a:solidFill>
                  <a:schemeClr val="tx1"/>
                </a:solidFill>
              </a:rPr>
              <a:t>PENDÊNCIAS NO PREENCHIMENTO</a:t>
            </a:r>
          </a:p>
        </p:txBody>
      </p:sp>
      <p:sp>
        <p:nvSpPr>
          <p:cNvPr id="7" name="Retângulo 6"/>
          <p:cNvSpPr/>
          <p:nvPr/>
        </p:nvSpPr>
        <p:spPr>
          <a:xfrm>
            <a:off x="531098" y="3066251"/>
            <a:ext cx="4279817" cy="50006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b="1" dirty="0">
              <a:solidFill>
                <a:schemeClr val="tx1"/>
              </a:solidFill>
            </a:endParaRPr>
          </a:p>
          <a:p>
            <a:pPr algn="ctr"/>
            <a:r>
              <a:rPr lang="pt-BR" sz="1800" b="1" dirty="0">
                <a:solidFill>
                  <a:schemeClr val="tx1"/>
                </a:solidFill>
              </a:rPr>
              <a:t>SEM  PENDÊNCIAS NO PREENCHIMENTO</a:t>
            </a:r>
            <a:endParaRPr lang="pt-BR" sz="1800" dirty="0">
              <a:solidFill>
                <a:schemeClr val="tx1"/>
              </a:solidFill>
            </a:endParaRPr>
          </a:p>
          <a:p>
            <a:pPr algn="ctr"/>
            <a:endParaRPr lang="pt-BR" dirty="0"/>
          </a:p>
        </p:txBody>
      </p:sp>
      <p:sp>
        <p:nvSpPr>
          <p:cNvPr id="9" name="Retângulo de cantos arredondados 8"/>
          <p:cNvSpPr/>
          <p:nvPr/>
        </p:nvSpPr>
        <p:spPr>
          <a:xfrm>
            <a:off x="6025361" y="2709061"/>
            <a:ext cx="1214446" cy="71438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dirty="0"/>
              <a:t>SALVAR</a:t>
            </a:r>
          </a:p>
        </p:txBody>
      </p:sp>
      <p:sp>
        <p:nvSpPr>
          <p:cNvPr id="10" name="Retângulo de cantos arredondados 9"/>
          <p:cNvSpPr/>
          <p:nvPr/>
        </p:nvSpPr>
        <p:spPr>
          <a:xfrm>
            <a:off x="8025625" y="2709061"/>
            <a:ext cx="1428760" cy="71438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dirty="0"/>
              <a:t>FINALIZAR</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800" b="1" dirty="0"/>
              <a:t>PARECER DO CONSELHO</a:t>
            </a:r>
          </a:p>
          <a:p>
            <a:pPr>
              <a:buNone/>
            </a:pPr>
            <a:endParaRPr lang="pt-BR" sz="1800" dirty="0"/>
          </a:p>
          <a:p>
            <a:endParaRPr lang="pt-BR" dirty="0"/>
          </a:p>
        </p:txBody>
      </p:sp>
      <p:pic>
        <p:nvPicPr>
          <p:cNvPr id="4" name="Imagem 3"/>
          <p:cNvPicPr/>
          <p:nvPr/>
        </p:nvPicPr>
        <p:blipFill>
          <a:blip r:embed="rId2" cstate="print"/>
          <a:srcRect/>
          <a:stretch>
            <a:fillRect/>
          </a:stretch>
        </p:blipFill>
        <p:spPr bwMode="auto">
          <a:xfrm>
            <a:off x="865346" y="2280433"/>
            <a:ext cx="8589039" cy="3957540"/>
          </a:xfrm>
          <a:prstGeom prst="rect">
            <a:avLst/>
          </a:prstGeom>
          <a:noFill/>
          <a:ln w="9525">
            <a:solidFill>
              <a:schemeClr val="tx1"/>
            </a:solid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a:stretch>
            <a:fillRect/>
          </a:stretch>
        </p:blipFill>
        <p:spPr bwMode="auto">
          <a:xfrm>
            <a:off x="531813" y="1896836"/>
            <a:ext cx="9558337" cy="4724853"/>
          </a:xfrm>
          <a:prstGeom prst="rect">
            <a:avLst/>
          </a:prstGeom>
          <a:noFill/>
          <a:ln w="9525">
            <a:solidFill>
              <a:schemeClr val="tx1"/>
            </a:solid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637491"/>
            <a:ext cx="9559767" cy="4786346"/>
          </a:xfrm>
        </p:spPr>
        <p:txBody>
          <a:bodyPr/>
          <a:lstStyle/>
          <a:p>
            <a:endParaRPr lang="pt-BR" dirty="0"/>
          </a:p>
          <a:p>
            <a:pPr algn="r">
              <a:buNone/>
            </a:pPr>
            <a:r>
              <a:rPr lang="pt-BR" sz="2800" b="1" dirty="0">
                <a:solidFill>
                  <a:srgbClr val="002060"/>
                </a:solidFill>
              </a:rPr>
              <a:t>“Ninguém conhece tudo,</a:t>
            </a:r>
          </a:p>
          <a:p>
            <a:pPr algn="r">
              <a:buNone/>
            </a:pPr>
            <a:r>
              <a:rPr lang="pt-BR" sz="2800" b="1" dirty="0">
                <a:solidFill>
                  <a:srgbClr val="002060"/>
                </a:solidFill>
              </a:rPr>
              <a:t>Ninguém ignora tudo,</a:t>
            </a:r>
          </a:p>
          <a:p>
            <a:pPr algn="r">
              <a:buNone/>
            </a:pPr>
            <a:r>
              <a:rPr lang="pt-BR" sz="2800" b="1" dirty="0">
                <a:solidFill>
                  <a:srgbClr val="002060"/>
                </a:solidFill>
              </a:rPr>
              <a:t>Ninguém jamais conhecerá tudo,</a:t>
            </a:r>
          </a:p>
          <a:p>
            <a:pPr algn="r">
              <a:buNone/>
            </a:pPr>
            <a:r>
              <a:rPr lang="pt-BR" sz="2800" b="1" dirty="0">
                <a:solidFill>
                  <a:srgbClr val="002060"/>
                </a:solidFill>
              </a:rPr>
              <a:t>Ninguém jamais ignorará tudo,</a:t>
            </a:r>
          </a:p>
          <a:p>
            <a:pPr algn="r">
              <a:buNone/>
            </a:pPr>
            <a:r>
              <a:rPr lang="pt-BR" sz="2800" b="1" dirty="0">
                <a:solidFill>
                  <a:srgbClr val="002060"/>
                </a:solidFill>
              </a:rPr>
              <a:t>Por isso a vida é um eterno aprender.”</a:t>
            </a:r>
          </a:p>
          <a:p>
            <a:pPr>
              <a:buNone/>
            </a:pPr>
            <a:endParaRPr lang="pt-BR" sz="2800" dirty="0"/>
          </a:p>
          <a:p>
            <a:pPr algn="r">
              <a:buNone/>
            </a:pPr>
            <a:r>
              <a:rPr lang="pt-BR" sz="2400" b="1" dirty="0"/>
              <a:t>Autor desconhecido</a:t>
            </a:r>
          </a:p>
          <a:p>
            <a:pPr>
              <a:buNone/>
            </a:pPr>
            <a:endParaRPr lang="pt-BR" sz="2800" dirty="0"/>
          </a:p>
          <a:p>
            <a:pPr>
              <a:buNone/>
            </a:pPr>
            <a:r>
              <a:rPr lang="pt-BR" sz="2400"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1596205" y="1732041"/>
            <a:ext cx="7643866" cy="2843226"/>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solidFill>
                  <a:schemeClr val="tx1"/>
                </a:solidFill>
              </a:rPr>
              <a:t>E no seu município? </a:t>
            </a:r>
          </a:p>
          <a:p>
            <a:pPr algn="ctr"/>
            <a:r>
              <a:rPr lang="pt-BR" sz="4000" dirty="0">
                <a:solidFill>
                  <a:schemeClr val="tx1"/>
                </a:solidFill>
              </a:rPr>
              <a:t>Quais são as maiores dificuldades que a Vigilância enfrenta(</a:t>
            </a:r>
            <a:r>
              <a:rPr lang="pt-BR" sz="4000" dirty="0" err="1">
                <a:solidFill>
                  <a:schemeClr val="tx1"/>
                </a:solidFill>
              </a:rPr>
              <a:t>rá</a:t>
            </a:r>
            <a:r>
              <a:rPr lang="pt-BR" sz="4000" dirty="0">
                <a:solidFill>
                  <a:schemeClr val="tx1"/>
                </a:solidFill>
              </a:rPr>
              <a:t>)?</a:t>
            </a:r>
          </a:p>
        </p:txBody>
      </p:sp>
      <p:pic>
        <p:nvPicPr>
          <p:cNvPr id="3" name="Imagem 2" descr="problema-abalar-1.jpg"/>
          <p:cNvPicPr>
            <a:picLocks noChangeAspect="1"/>
          </p:cNvPicPr>
          <p:nvPr/>
        </p:nvPicPr>
        <p:blipFill>
          <a:blip r:embed="rId2" cstate="print"/>
          <a:stretch>
            <a:fillRect/>
          </a:stretch>
        </p:blipFill>
        <p:spPr>
          <a:xfrm>
            <a:off x="3953659" y="4923639"/>
            <a:ext cx="3095603" cy="1824021"/>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381759" y="1994682"/>
            <a:ext cx="9753758" cy="60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pt-BR" sz="5400" b="1" dirty="0">
                <a:effectLst>
                  <a:outerShdw blurRad="50800" dist="50800" dir="5400000" algn="ctr" rotWithShape="0">
                    <a:schemeClr val="bg1">
                      <a:lumMod val="65000"/>
                    </a:schemeClr>
                  </a:outerShdw>
                </a:effectLst>
                <a:latin typeface="+mn-lt"/>
              </a:rPr>
              <a:t>Muito Obrigada!</a:t>
            </a:r>
          </a:p>
          <a:p>
            <a:pPr algn="r">
              <a:lnSpc>
                <a:spcPct val="140000"/>
              </a:lnSpc>
              <a:defRPr/>
            </a:pPr>
            <a:endParaRPr lang="pt-BR" sz="2600" dirty="0">
              <a:latin typeface="+mn-lt"/>
            </a:endParaRPr>
          </a:p>
          <a:p>
            <a:pPr algn="r">
              <a:lnSpc>
                <a:spcPct val="140000"/>
              </a:lnSpc>
              <a:defRPr/>
            </a:pPr>
            <a:r>
              <a:rPr lang="pt-BR" sz="2600" b="1" dirty="0">
                <a:latin typeface="+mn-lt"/>
              </a:rPr>
              <a:t>Gerência de Monitoramento e Avaliação do SUAS </a:t>
            </a:r>
          </a:p>
          <a:p>
            <a:pPr algn="r">
              <a:lnSpc>
                <a:spcPct val="140000"/>
              </a:lnSpc>
              <a:defRPr/>
            </a:pPr>
            <a:endParaRPr lang="pt-BR" sz="2600" dirty="0">
              <a:latin typeface="+mn-lt"/>
            </a:endParaRPr>
          </a:p>
          <a:p>
            <a:pPr>
              <a:lnSpc>
                <a:spcPct val="140000"/>
              </a:lnSpc>
              <a:defRPr/>
            </a:pPr>
            <a:r>
              <a:rPr lang="pt-BR" sz="2600" dirty="0" err="1">
                <a:latin typeface="+mn-lt"/>
              </a:rPr>
              <a:t>Alcenira</a:t>
            </a:r>
            <a:r>
              <a:rPr lang="pt-BR" sz="2600" dirty="0">
                <a:latin typeface="+mn-lt"/>
              </a:rPr>
              <a:t> </a:t>
            </a:r>
            <a:r>
              <a:rPr lang="pt-BR" sz="2600" dirty="0" err="1">
                <a:latin typeface="+mn-lt"/>
              </a:rPr>
              <a:t>Vanderlinde</a:t>
            </a:r>
            <a:r>
              <a:rPr lang="pt-BR" sz="2600" dirty="0">
                <a:latin typeface="+mn-lt"/>
              </a:rPr>
              <a:t> - Gerente</a:t>
            </a:r>
          </a:p>
          <a:p>
            <a:pPr>
              <a:lnSpc>
                <a:spcPct val="140000"/>
              </a:lnSpc>
              <a:defRPr/>
            </a:pPr>
            <a:r>
              <a:rPr lang="pt-BR" sz="2600" dirty="0">
                <a:latin typeface="+mn-lt"/>
              </a:rPr>
              <a:t>Paloma </a:t>
            </a:r>
            <a:r>
              <a:rPr lang="pt-BR" sz="2600" dirty="0" err="1">
                <a:latin typeface="+mn-lt"/>
              </a:rPr>
              <a:t>Mariucci</a:t>
            </a:r>
            <a:r>
              <a:rPr lang="pt-BR" sz="2600" dirty="0">
                <a:latin typeface="+mn-lt"/>
              </a:rPr>
              <a:t> – Coordenação da Vigilância </a:t>
            </a:r>
            <a:r>
              <a:rPr lang="pt-BR" sz="2600" dirty="0" err="1">
                <a:latin typeface="+mn-lt"/>
              </a:rPr>
              <a:t>Socioassistencial</a:t>
            </a:r>
            <a:endParaRPr lang="pt-BR" sz="2600" dirty="0">
              <a:latin typeface="+mn-lt"/>
            </a:endParaRPr>
          </a:p>
          <a:p>
            <a:pPr>
              <a:lnSpc>
                <a:spcPct val="140000"/>
              </a:lnSpc>
              <a:defRPr/>
            </a:pPr>
            <a:r>
              <a:rPr lang="pt-BR" sz="2600" dirty="0">
                <a:latin typeface="+mn-lt"/>
              </a:rPr>
              <a:t>Contatos: </a:t>
            </a:r>
            <a:r>
              <a:rPr lang="pt-BR" sz="2600" dirty="0">
                <a:latin typeface="+mn-lt"/>
                <a:hlinkClick r:id="rId2"/>
              </a:rPr>
              <a:t>vigilancia@sst.sc.gov.br</a:t>
            </a:r>
            <a:endParaRPr lang="pt-BR" sz="2600" dirty="0">
              <a:latin typeface="+mn-lt"/>
            </a:endParaRPr>
          </a:p>
          <a:p>
            <a:pPr>
              <a:lnSpc>
                <a:spcPct val="140000"/>
              </a:lnSpc>
              <a:defRPr/>
            </a:pPr>
            <a:r>
              <a:rPr lang="pt-BR" sz="2600" dirty="0">
                <a:latin typeface="+mn-lt"/>
              </a:rPr>
              <a:t>	 (48) 3664-0746 / 0660 / 0622</a:t>
            </a:r>
          </a:p>
          <a:p>
            <a:pPr>
              <a:lnSpc>
                <a:spcPct val="140000"/>
              </a:lnSpc>
              <a:defRPr/>
            </a:pPr>
            <a:endParaRPr lang="pt-BR" sz="5400" dirty="0">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294595"/>
            <a:ext cx="9559767" cy="4990084"/>
          </a:xfrm>
        </p:spPr>
        <p:txBody>
          <a:bodyPr/>
          <a:lstStyle/>
          <a:p>
            <a:pPr algn="ctr">
              <a:buNone/>
            </a:pPr>
            <a:endParaRPr lang="pt-BR" b="1" dirty="0"/>
          </a:p>
          <a:p>
            <a:pPr algn="ctr">
              <a:buNone/>
            </a:pPr>
            <a:r>
              <a:rPr lang="pt-BR" b="1" dirty="0"/>
              <a:t> </a:t>
            </a:r>
          </a:p>
        </p:txBody>
      </p:sp>
      <p:sp>
        <p:nvSpPr>
          <p:cNvPr id="4" name="Retângulo de cantos arredondados 3"/>
          <p:cNvSpPr/>
          <p:nvPr/>
        </p:nvSpPr>
        <p:spPr>
          <a:xfrm>
            <a:off x="2804189" y="1294595"/>
            <a:ext cx="5286412" cy="4143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buNone/>
            </a:pPr>
            <a:r>
              <a:rPr lang="pt-BR" b="1" dirty="0"/>
              <a:t>Marco Normativo da Vigilância</a:t>
            </a:r>
          </a:p>
        </p:txBody>
      </p:sp>
      <p:graphicFrame>
        <p:nvGraphicFramePr>
          <p:cNvPr id="6" name="Tabela 5"/>
          <p:cNvGraphicFramePr>
            <a:graphicFrameLocks noGrp="1"/>
          </p:cNvGraphicFramePr>
          <p:nvPr/>
        </p:nvGraphicFramePr>
        <p:xfrm>
          <a:off x="238883" y="1908597"/>
          <a:ext cx="4929222" cy="5029200"/>
        </p:xfrm>
        <a:graphic>
          <a:graphicData uri="http://schemas.openxmlformats.org/drawingml/2006/table">
            <a:tbl>
              <a:tblPr firstRow="1" bandRow="1">
                <a:tableStyleId>{5C22544A-7EE6-4342-B048-85BDC9FD1C3A}</a:tableStyleId>
              </a:tblPr>
              <a:tblGrid>
                <a:gridCol w="1251265">
                  <a:extLst>
                    <a:ext uri="{9D8B030D-6E8A-4147-A177-3AD203B41FA5}">
                      <a16:colId xmlns:a16="http://schemas.microsoft.com/office/drawing/2014/main" xmlns="" val="20000"/>
                    </a:ext>
                  </a:extLst>
                </a:gridCol>
                <a:gridCol w="3677957">
                  <a:extLst>
                    <a:ext uri="{9D8B030D-6E8A-4147-A177-3AD203B41FA5}">
                      <a16:colId xmlns:a16="http://schemas.microsoft.com/office/drawing/2014/main" xmlns="" val="20001"/>
                    </a:ext>
                  </a:extLst>
                </a:gridCol>
              </a:tblGrid>
              <a:tr h="327897">
                <a:tc>
                  <a:txBody>
                    <a:bodyPr/>
                    <a:lstStyle/>
                    <a:p>
                      <a:r>
                        <a:rPr lang="pt-BR" sz="1600" b="0" dirty="0">
                          <a:solidFill>
                            <a:schemeClr val="tx1"/>
                          </a:solidFill>
                        </a:rPr>
                        <a:t>2004</a:t>
                      </a:r>
                    </a:p>
                  </a:txBody>
                  <a:tcPr>
                    <a:solidFill>
                      <a:schemeClr val="accent3">
                        <a:lumMod val="60000"/>
                        <a:lumOff val="40000"/>
                      </a:schemeClr>
                    </a:solidFill>
                  </a:tcPr>
                </a:tc>
                <a:tc>
                  <a:txBody>
                    <a:bodyPr/>
                    <a:lstStyle/>
                    <a:p>
                      <a:pPr marL="0" marR="0" indent="0" algn="l" defTabSz="1039033" rtl="0" eaLnBrk="1" fontAlgn="auto" latinLnBrk="0" hangingPunct="1">
                        <a:lnSpc>
                          <a:spcPct val="100000"/>
                        </a:lnSpc>
                        <a:spcBef>
                          <a:spcPts val="0"/>
                        </a:spcBef>
                        <a:spcAft>
                          <a:spcPts val="0"/>
                        </a:spcAft>
                        <a:buClrTx/>
                        <a:buSzTx/>
                        <a:buFontTx/>
                        <a:buNone/>
                        <a:tabLst/>
                        <a:defRPr/>
                      </a:pPr>
                      <a:r>
                        <a:rPr lang="pt-BR" sz="1600" b="0" kern="1200" dirty="0">
                          <a:solidFill>
                            <a:schemeClr val="tx1"/>
                          </a:solidFill>
                          <a:latin typeface="+mn-lt"/>
                          <a:ea typeface="+mn-ea"/>
                          <a:cs typeface="+mn-cs"/>
                        </a:rPr>
                        <a:t>Política Nacional de Assistencial Social</a:t>
                      </a:r>
                      <a:endParaRPr lang="pt-BR" sz="1600" b="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xmlns="" val="10000"/>
                  </a:ext>
                </a:extLst>
              </a:tr>
              <a:tr h="327897">
                <a:tc>
                  <a:txBody>
                    <a:bodyPr/>
                    <a:lstStyle/>
                    <a:p>
                      <a:r>
                        <a:rPr lang="pt-BR" sz="1600" b="0" dirty="0">
                          <a:solidFill>
                            <a:schemeClr val="tx1"/>
                          </a:solidFill>
                        </a:rPr>
                        <a:t>2005</a:t>
                      </a:r>
                    </a:p>
                  </a:txBody>
                  <a:tcPr>
                    <a:solidFill>
                      <a:schemeClr val="accent3">
                        <a:lumMod val="60000"/>
                        <a:lumOff val="40000"/>
                      </a:schemeClr>
                    </a:solidFill>
                  </a:tcPr>
                </a:tc>
                <a:tc>
                  <a:txBody>
                    <a:bodyPr/>
                    <a:lstStyle/>
                    <a:p>
                      <a:r>
                        <a:rPr lang="pt-BR" sz="1600" b="0" dirty="0">
                          <a:solidFill>
                            <a:schemeClr val="tx1"/>
                          </a:solidFill>
                        </a:rPr>
                        <a:t>Normas</a:t>
                      </a:r>
                      <a:r>
                        <a:rPr lang="pt-BR" sz="1600" b="0" baseline="0" dirty="0">
                          <a:solidFill>
                            <a:schemeClr val="tx1"/>
                          </a:solidFill>
                        </a:rPr>
                        <a:t> Operacionais Básicas</a:t>
                      </a:r>
                      <a:endParaRPr lang="pt-BR" sz="1600" b="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xmlns="" val="10001"/>
                  </a:ext>
                </a:extLst>
              </a:tr>
              <a:tr h="993071">
                <a:tc>
                  <a:txBody>
                    <a:bodyPr/>
                    <a:lstStyle/>
                    <a:p>
                      <a:r>
                        <a:rPr lang="pt-BR" sz="1600" b="0" dirty="0">
                          <a:solidFill>
                            <a:schemeClr val="tx1"/>
                          </a:solidFill>
                        </a:rPr>
                        <a:t>2007</a:t>
                      </a:r>
                    </a:p>
                  </a:txBody>
                  <a:tcPr>
                    <a:solidFill>
                      <a:schemeClr val="accent3">
                        <a:lumMod val="60000"/>
                        <a:lumOff val="40000"/>
                      </a:schemeClr>
                    </a:solidFill>
                  </a:tcPr>
                </a:tc>
                <a:tc>
                  <a:txBody>
                    <a:bodyPr/>
                    <a:lstStyle/>
                    <a:p>
                      <a:r>
                        <a:rPr lang="pt-BR" sz="1600" b="0" dirty="0">
                          <a:solidFill>
                            <a:schemeClr val="tx1"/>
                          </a:solidFill>
                        </a:rPr>
                        <a:t>Formulário</a:t>
                      </a:r>
                      <a:r>
                        <a:rPr lang="pt-BR" sz="1600" b="0" baseline="0" dirty="0">
                          <a:solidFill>
                            <a:schemeClr val="tx1"/>
                          </a:solidFill>
                        </a:rPr>
                        <a:t> CRAS – Censo SUAS</a:t>
                      </a:r>
                    </a:p>
                    <a:p>
                      <a:r>
                        <a:rPr lang="pt-BR" sz="1600" b="0" baseline="0" dirty="0">
                          <a:solidFill>
                            <a:schemeClr val="tx1"/>
                          </a:solidFill>
                        </a:rPr>
                        <a:t>Fomento a partilha de recursos</a:t>
                      </a:r>
                    </a:p>
                    <a:p>
                      <a:r>
                        <a:rPr lang="pt-BR" sz="1600" b="0" dirty="0">
                          <a:solidFill>
                            <a:schemeClr val="tx1"/>
                          </a:solidFill>
                        </a:rPr>
                        <a:t>Início Expansão Qualificadas</a:t>
                      </a:r>
                      <a:r>
                        <a:rPr lang="pt-BR" sz="1600" b="0" baseline="0" dirty="0">
                          <a:solidFill>
                            <a:schemeClr val="tx1"/>
                          </a:solidFill>
                        </a:rPr>
                        <a:t> e Pactos de Aprimoramento</a:t>
                      </a:r>
                      <a:endParaRPr lang="pt-BR" sz="1600" b="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xmlns="" val="10002"/>
                  </a:ext>
                </a:extLst>
              </a:tr>
              <a:tr h="958468">
                <a:tc>
                  <a:txBody>
                    <a:bodyPr/>
                    <a:lstStyle/>
                    <a:p>
                      <a:r>
                        <a:rPr lang="pt-BR" sz="1600" b="0" dirty="0">
                          <a:solidFill>
                            <a:schemeClr val="tx1"/>
                          </a:solidFill>
                        </a:rPr>
                        <a:t>2008</a:t>
                      </a:r>
                    </a:p>
                  </a:txBody>
                  <a:tcPr>
                    <a:solidFill>
                      <a:schemeClr val="accent3">
                        <a:lumMod val="60000"/>
                        <a:lumOff val="40000"/>
                      </a:schemeClr>
                    </a:solidFill>
                  </a:tcPr>
                </a:tc>
                <a:tc>
                  <a:txBody>
                    <a:bodyPr/>
                    <a:lstStyle/>
                    <a:p>
                      <a:r>
                        <a:rPr lang="pt-BR" sz="1600" b="0" dirty="0">
                          <a:solidFill>
                            <a:schemeClr val="tx1"/>
                          </a:solidFill>
                        </a:rPr>
                        <a:t>Início</a:t>
                      </a:r>
                      <a:r>
                        <a:rPr lang="pt-BR" sz="1600" kern="1200" dirty="0">
                          <a:solidFill>
                            <a:schemeClr val="dk1"/>
                          </a:solidFill>
                          <a:latin typeface="+mn-lt"/>
                          <a:ea typeface="+mn-ea"/>
                          <a:cs typeface="+mn-cs"/>
                        </a:rPr>
                        <a:t> - Encontros Nacionais de Monitoramento  -IDCRAS </a:t>
                      </a:r>
                    </a:p>
                    <a:p>
                      <a:pPr marL="0" marR="0" indent="0" algn="l" defTabSz="1039033" rtl="0" eaLnBrk="1" fontAlgn="auto" latinLnBrk="0" hangingPunct="1">
                        <a:lnSpc>
                          <a:spcPct val="100000"/>
                        </a:lnSpc>
                        <a:spcBef>
                          <a:spcPts val="0"/>
                        </a:spcBef>
                        <a:spcAft>
                          <a:spcPts val="0"/>
                        </a:spcAft>
                        <a:buClrTx/>
                        <a:buSzTx/>
                        <a:buFontTx/>
                        <a:buNone/>
                        <a:tabLst/>
                        <a:defRPr/>
                      </a:pPr>
                      <a:r>
                        <a:rPr lang="pt-BR" sz="1600" kern="1200" dirty="0">
                          <a:solidFill>
                            <a:schemeClr val="dk1"/>
                          </a:solidFill>
                          <a:latin typeface="+mn-lt"/>
                          <a:ea typeface="+mn-ea"/>
                          <a:cs typeface="+mn-cs"/>
                        </a:rPr>
                        <a:t>Início - </a:t>
                      </a:r>
                      <a:r>
                        <a:rPr lang="pt-BR" sz="1600" kern="1200" dirty="0" err="1">
                          <a:solidFill>
                            <a:schemeClr val="dk1"/>
                          </a:solidFill>
                          <a:latin typeface="+mn-lt"/>
                          <a:ea typeface="+mn-ea"/>
                          <a:cs typeface="+mn-cs"/>
                        </a:rPr>
                        <a:t>Pactuação</a:t>
                      </a:r>
                      <a:r>
                        <a:rPr lang="pt-BR" sz="1600" kern="1200" dirty="0">
                          <a:solidFill>
                            <a:schemeClr val="dk1"/>
                          </a:solidFill>
                          <a:latin typeface="+mn-lt"/>
                          <a:ea typeface="+mn-ea"/>
                          <a:cs typeface="+mn-cs"/>
                        </a:rPr>
                        <a:t> das situações insatisfatórias </a:t>
                      </a:r>
                      <a:endParaRPr lang="pt-BR" sz="1600" b="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xmlns="" val="10003"/>
                  </a:ext>
                </a:extLst>
              </a:tr>
              <a:tr h="327897">
                <a:tc>
                  <a:txBody>
                    <a:bodyPr/>
                    <a:lstStyle/>
                    <a:p>
                      <a:r>
                        <a:rPr lang="pt-BR" sz="1600" b="0" dirty="0">
                          <a:solidFill>
                            <a:schemeClr val="tx1"/>
                          </a:solidFill>
                        </a:rPr>
                        <a:t>2009</a:t>
                      </a:r>
                    </a:p>
                  </a:txBody>
                  <a:tcPr>
                    <a:solidFill>
                      <a:schemeClr val="accent3">
                        <a:lumMod val="60000"/>
                        <a:lumOff val="40000"/>
                      </a:schemeClr>
                    </a:solidFill>
                  </a:tcPr>
                </a:tc>
                <a:tc>
                  <a:txBody>
                    <a:bodyPr/>
                    <a:lstStyle/>
                    <a:p>
                      <a:r>
                        <a:rPr lang="pt-BR" sz="1600" kern="1200" dirty="0">
                          <a:solidFill>
                            <a:schemeClr val="dk1"/>
                          </a:solidFill>
                          <a:latin typeface="+mn-lt"/>
                          <a:ea typeface="+mn-ea"/>
                          <a:cs typeface="+mn-cs"/>
                        </a:rPr>
                        <a:t>Protocolo de Gestão Integrada </a:t>
                      </a:r>
                      <a:endParaRPr lang="pt-BR" sz="1600" b="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xmlns="" val="10004"/>
                  </a:ext>
                </a:extLst>
              </a:tr>
              <a:tr h="544587">
                <a:tc>
                  <a:txBody>
                    <a:bodyPr/>
                    <a:lstStyle/>
                    <a:p>
                      <a:r>
                        <a:rPr lang="pt-BR" sz="1600" b="0" dirty="0">
                          <a:solidFill>
                            <a:schemeClr val="tx1"/>
                          </a:solidFill>
                        </a:rPr>
                        <a:t>2010</a:t>
                      </a:r>
                    </a:p>
                  </a:txBody>
                  <a:tcPr>
                    <a:solidFill>
                      <a:schemeClr val="accent3">
                        <a:lumMod val="60000"/>
                        <a:lumOff val="40000"/>
                      </a:schemeClr>
                    </a:solidFill>
                  </a:tcPr>
                </a:tc>
                <a:tc>
                  <a:txBody>
                    <a:bodyPr/>
                    <a:lstStyle/>
                    <a:p>
                      <a:pPr marL="0" marR="0" indent="0" algn="l" defTabSz="1039033" rtl="0" eaLnBrk="1" fontAlgn="auto" latinLnBrk="0" hangingPunct="1">
                        <a:lnSpc>
                          <a:spcPct val="100000"/>
                        </a:lnSpc>
                        <a:spcBef>
                          <a:spcPts val="0"/>
                        </a:spcBef>
                        <a:spcAft>
                          <a:spcPts val="0"/>
                        </a:spcAft>
                        <a:buClrTx/>
                        <a:buSzTx/>
                        <a:buFontTx/>
                        <a:buNone/>
                        <a:tabLst/>
                        <a:defRPr/>
                      </a:pPr>
                      <a:r>
                        <a:rPr lang="pt-BR" sz="1600" kern="1200" dirty="0">
                          <a:solidFill>
                            <a:schemeClr val="dk1"/>
                          </a:solidFill>
                          <a:latin typeface="+mn-lt"/>
                          <a:ea typeface="+mn-ea"/>
                          <a:cs typeface="+mn-cs"/>
                        </a:rPr>
                        <a:t>Decreto 7334/2010 – Institui o Censo SUAS  (CRAS, CREAS, Conselho</a:t>
                      </a:r>
                      <a:r>
                        <a:rPr lang="pt-BR" sz="1600" kern="1200" baseline="0" dirty="0">
                          <a:solidFill>
                            <a:schemeClr val="dk1"/>
                          </a:solidFill>
                          <a:latin typeface="+mn-lt"/>
                          <a:ea typeface="+mn-ea"/>
                          <a:cs typeface="+mn-cs"/>
                        </a:rPr>
                        <a:t> e Gestão) </a:t>
                      </a:r>
                      <a:endParaRPr lang="pt-BR" sz="1600" b="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xmlns="" val="10005"/>
                  </a:ext>
                </a:extLst>
              </a:tr>
              <a:tr h="1177547">
                <a:tc>
                  <a:txBody>
                    <a:bodyPr/>
                    <a:lstStyle/>
                    <a:p>
                      <a:r>
                        <a:rPr lang="pt-BR" sz="1600" b="0" dirty="0">
                          <a:solidFill>
                            <a:schemeClr val="tx1"/>
                          </a:solidFill>
                        </a:rPr>
                        <a:t>2011</a:t>
                      </a:r>
                    </a:p>
                  </a:txBody>
                  <a:tcPr>
                    <a:solidFill>
                      <a:schemeClr val="accent3">
                        <a:lumMod val="60000"/>
                        <a:lumOff val="40000"/>
                      </a:schemeClr>
                    </a:solidFill>
                  </a:tcPr>
                </a:tc>
                <a:tc>
                  <a:txBody>
                    <a:bodyPr/>
                    <a:lstStyle/>
                    <a:p>
                      <a:pPr marL="0" marR="0" indent="0" algn="l" defTabSz="1039033" rtl="0" eaLnBrk="1" fontAlgn="auto" latinLnBrk="0" hangingPunct="1">
                        <a:lnSpc>
                          <a:spcPct val="100000"/>
                        </a:lnSpc>
                        <a:spcBef>
                          <a:spcPts val="0"/>
                        </a:spcBef>
                        <a:spcAft>
                          <a:spcPts val="0"/>
                        </a:spcAft>
                        <a:buClrTx/>
                        <a:buSzTx/>
                        <a:buFontTx/>
                        <a:buNone/>
                        <a:tabLst/>
                        <a:defRPr/>
                      </a:pPr>
                      <a:r>
                        <a:rPr lang="pt-BR" sz="1600" b="0" kern="1200" dirty="0">
                          <a:solidFill>
                            <a:schemeClr val="dk1"/>
                          </a:solidFill>
                          <a:latin typeface="+mn-lt"/>
                          <a:ea typeface="+mn-ea"/>
                          <a:cs typeface="+mn-cs"/>
                        </a:rPr>
                        <a:t>Cria a Coordenação de Vigilância Social/MDS </a:t>
                      </a:r>
                    </a:p>
                    <a:p>
                      <a:pPr marL="0" marR="0" indent="0" algn="l" defTabSz="1039033" rtl="0" eaLnBrk="1" fontAlgn="auto" latinLnBrk="0" hangingPunct="1">
                        <a:lnSpc>
                          <a:spcPct val="100000"/>
                        </a:lnSpc>
                        <a:spcBef>
                          <a:spcPts val="0"/>
                        </a:spcBef>
                        <a:spcAft>
                          <a:spcPts val="0"/>
                        </a:spcAft>
                        <a:buClrTx/>
                        <a:buSzTx/>
                        <a:buFontTx/>
                        <a:buNone/>
                        <a:tabLst/>
                        <a:defRPr/>
                      </a:pPr>
                      <a:r>
                        <a:rPr lang="pt-BR" sz="1600" b="0" kern="1200" dirty="0">
                          <a:solidFill>
                            <a:schemeClr val="dk1"/>
                          </a:solidFill>
                          <a:latin typeface="+mn-lt"/>
                          <a:ea typeface="+mn-ea"/>
                          <a:cs typeface="+mn-cs"/>
                        </a:rPr>
                        <a:t>Resolução CIT nº4 – Institui parâmetros Nacionais de informação (RMA) </a:t>
                      </a:r>
                    </a:p>
                    <a:p>
                      <a:pPr marL="0" marR="0" indent="0" algn="l" defTabSz="1039033" rtl="0" eaLnBrk="1" fontAlgn="auto" latinLnBrk="0" hangingPunct="1">
                        <a:lnSpc>
                          <a:spcPct val="100000"/>
                        </a:lnSpc>
                        <a:spcBef>
                          <a:spcPts val="0"/>
                        </a:spcBef>
                        <a:spcAft>
                          <a:spcPts val="0"/>
                        </a:spcAft>
                        <a:buClrTx/>
                        <a:buSzTx/>
                        <a:buFontTx/>
                        <a:buNone/>
                        <a:tabLst/>
                        <a:defRPr/>
                      </a:pPr>
                      <a:r>
                        <a:rPr lang="pt-BR" sz="1600" b="0" kern="1200" dirty="0">
                          <a:solidFill>
                            <a:schemeClr val="dk1"/>
                          </a:solidFill>
                          <a:latin typeface="+mn-lt"/>
                          <a:ea typeface="+mn-ea"/>
                          <a:cs typeface="+mn-cs"/>
                        </a:rPr>
                        <a:t>IGD-SUAS</a:t>
                      </a:r>
                      <a:endParaRPr lang="pt-BR" sz="1600" b="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xmlns="" val="10006"/>
                  </a:ext>
                </a:extLst>
              </a:tr>
            </a:tbl>
          </a:graphicData>
        </a:graphic>
      </p:graphicFrame>
      <p:graphicFrame>
        <p:nvGraphicFramePr>
          <p:cNvPr id="5" name="Tabela 4"/>
          <p:cNvGraphicFramePr>
            <a:graphicFrameLocks noGrp="1"/>
          </p:cNvGraphicFramePr>
          <p:nvPr/>
        </p:nvGraphicFramePr>
        <p:xfrm>
          <a:off x="5447395" y="1908598"/>
          <a:ext cx="4643470" cy="5073841"/>
        </p:xfrm>
        <a:graphic>
          <a:graphicData uri="http://schemas.openxmlformats.org/drawingml/2006/table">
            <a:tbl>
              <a:tblPr firstRow="1" bandRow="1">
                <a:tableStyleId>{5C22544A-7EE6-4342-B048-85BDC9FD1C3A}</a:tableStyleId>
              </a:tblPr>
              <a:tblGrid>
                <a:gridCol w="750099">
                  <a:extLst>
                    <a:ext uri="{9D8B030D-6E8A-4147-A177-3AD203B41FA5}">
                      <a16:colId xmlns:a16="http://schemas.microsoft.com/office/drawing/2014/main" xmlns="" val="20000"/>
                    </a:ext>
                  </a:extLst>
                </a:gridCol>
                <a:gridCol w="3893371">
                  <a:extLst>
                    <a:ext uri="{9D8B030D-6E8A-4147-A177-3AD203B41FA5}">
                      <a16:colId xmlns:a16="http://schemas.microsoft.com/office/drawing/2014/main" xmlns="" val="20001"/>
                    </a:ext>
                  </a:extLst>
                </a:gridCol>
              </a:tblGrid>
              <a:tr h="1294776">
                <a:tc>
                  <a:txBody>
                    <a:bodyPr/>
                    <a:lstStyle/>
                    <a:p>
                      <a:r>
                        <a:rPr lang="pt-BR" sz="1600" b="0" dirty="0">
                          <a:solidFill>
                            <a:schemeClr val="tx1"/>
                          </a:solidFill>
                        </a:rPr>
                        <a:t>2012</a:t>
                      </a:r>
                    </a:p>
                  </a:txBody>
                  <a:tcPr>
                    <a:solidFill>
                      <a:schemeClr val="accent3">
                        <a:lumMod val="60000"/>
                        <a:lumOff val="40000"/>
                      </a:schemeClr>
                    </a:solidFill>
                  </a:tcPr>
                </a:tc>
                <a:tc>
                  <a:txBody>
                    <a:bodyPr/>
                    <a:lstStyle/>
                    <a:p>
                      <a:r>
                        <a:rPr lang="pt-BR" sz="1600" b="0" kern="1200" dirty="0">
                          <a:solidFill>
                            <a:schemeClr val="dk1"/>
                          </a:solidFill>
                          <a:latin typeface="+mn-lt"/>
                          <a:ea typeface="+mn-ea"/>
                          <a:cs typeface="+mn-cs"/>
                        </a:rPr>
                        <a:t>Lei 12435/2012 – Lei do SUAS – altera a LOAS </a:t>
                      </a:r>
                    </a:p>
                    <a:p>
                      <a:pPr marL="0" marR="0" indent="0" algn="l" defTabSz="1039033" rtl="0" eaLnBrk="1" fontAlgn="auto" latinLnBrk="0" hangingPunct="1">
                        <a:lnSpc>
                          <a:spcPct val="100000"/>
                        </a:lnSpc>
                        <a:spcBef>
                          <a:spcPts val="0"/>
                        </a:spcBef>
                        <a:spcAft>
                          <a:spcPts val="0"/>
                        </a:spcAft>
                        <a:buClrTx/>
                        <a:buSzTx/>
                        <a:buFontTx/>
                        <a:buNone/>
                        <a:tabLst/>
                        <a:defRPr/>
                      </a:pPr>
                      <a:r>
                        <a:rPr lang="pt-BR" sz="1600" b="0" kern="1200" dirty="0">
                          <a:solidFill>
                            <a:schemeClr val="dk1"/>
                          </a:solidFill>
                          <a:latin typeface="+mn-lt"/>
                          <a:ea typeface="+mn-ea"/>
                          <a:cs typeface="+mn-cs"/>
                        </a:rPr>
                        <a:t>Normas Operacionais Básicas </a:t>
                      </a:r>
                    </a:p>
                    <a:p>
                      <a:pPr marL="0" marR="0" indent="0" algn="l" defTabSz="1039033" rtl="0" eaLnBrk="1" fontAlgn="auto" latinLnBrk="0" hangingPunct="1">
                        <a:lnSpc>
                          <a:spcPct val="100000"/>
                        </a:lnSpc>
                        <a:spcBef>
                          <a:spcPts val="0"/>
                        </a:spcBef>
                        <a:spcAft>
                          <a:spcPts val="0"/>
                        </a:spcAft>
                        <a:buClrTx/>
                        <a:buSzTx/>
                        <a:buFontTx/>
                        <a:buNone/>
                        <a:tabLst/>
                        <a:defRPr/>
                      </a:pPr>
                      <a:r>
                        <a:rPr lang="pt-BR" sz="1600" b="0" kern="1200" dirty="0" err="1">
                          <a:solidFill>
                            <a:schemeClr val="dk1"/>
                          </a:solidFill>
                          <a:latin typeface="+mn-lt"/>
                          <a:ea typeface="+mn-ea"/>
                          <a:cs typeface="+mn-cs"/>
                        </a:rPr>
                        <a:t>Reordenamentos</a:t>
                      </a:r>
                      <a:endParaRPr lang="pt-BR" sz="1600" b="0" kern="1200" dirty="0">
                        <a:solidFill>
                          <a:schemeClr val="dk1"/>
                        </a:solidFill>
                        <a:latin typeface="+mn-lt"/>
                        <a:ea typeface="+mn-ea"/>
                        <a:cs typeface="+mn-cs"/>
                      </a:endParaRPr>
                    </a:p>
                    <a:p>
                      <a:pPr marL="0" marR="0" indent="0" algn="l" defTabSz="1039033" rtl="0" eaLnBrk="1" fontAlgn="auto" latinLnBrk="0" hangingPunct="1">
                        <a:lnSpc>
                          <a:spcPct val="100000"/>
                        </a:lnSpc>
                        <a:spcBef>
                          <a:spcPts val="0"/>
                        </a:spcBef>
                        <a:spcAft>
                          <a:spcPts val="0"/>
                        </a:spcAft>
                        <a:buClrTx/>
                        <a:buSzTx/>
                        <a:buFontTx/>
                        <a:buNone/>
                        <a:tabLst/>
                        <a:defRPr/>
                      </a:pPr>
                      <a:r>
                        <a:rPr lang="pt-BR" sz="1600" b="0" kern="1200" dirty="0">
                          <a:solidFill>
                            <a:schemeClr val="dk1"/>
                          </a:solidFill>
                          <a:latin typeface="+mn-lt"/>
                          <a:ea typeface="+mn-ea"/>
                          <a:cs typeface="+mn-cs"/>
                        </a:rPr>
                        <a:t>Censo SUAS Acolhimento e Centro</a:t>
                      </a:r>
                      <a:r>
                        <a:rPr lang="pt-BR" sz="1600" b="0" kern="1200" baseline="0" dirty="0">
                          <a:solidFill>
                            <a:schemeClr val="dk1"/>
                          </a:solidFill>
                          <a:latin typeface="+mn-lt"/>
                          <a:ea typeface="+mn-ea"/>
                          <a:cs typeface="+mn-cs"/>
                        </a:rPr>
                        <a:t> Pop </a:t>
                      </a:r>
                      <a:endParaRPr lang="pt-BR" sz="1600" b="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xmlns="" val="10000"/>
                  </a:ext>
                </a:extLst>
              </a:tr>
              <a:tr h="812999">
                <a:tc>
                  <a:txBody>
                    <a:bodyPr/>
                    <a:lstStyle/>
                    <a:p>
                      <a:r>
                        <a:rPr lang="pt-BR" sz="1600" b="0" dirty="0">
                          <a:solidFill>
                            <a:schemeClr val="tx1"/>
                          </a:solidFill>
                        </a:rPr>
                        <a:t>2013</a:t>
                      </a:r>
                    </a:p>
                  </a:txBody>
                  <a:tcPr>
                    <a:solidFill>
                      <a:schemeClr val="accent3">
                        <a:lumMod val="60000"/>
                        <a:lumOff val="40000"/>
                      </a:schemeClr>
                    </a:solidFill>
                  </a:tcPr>
                </a:tc>
                <a:tc>
                  <a:txBody>
                    <a:bodyPr/>
                    <a:lstStyle/>
                    <a:p>
                      <a:pPr marL="0" marR="0" indent="0" algn="l" defTabSz="1039033" rtl="0" eaLnBrk="1" fontAlgn="auto" latinLnBrk="0" hangingPunct="1">
                        <a:lnSpc>
                          <a:spcPct val="100000"/>
                        </a:lnSpc>
                        <a:spcBef>
                          <a:spcPts val="0"/>
                        </a:spcBef>
                        <a:spcAft>
                          <a:spcPts val="0"/>
                        </a:spcAft>
                        <a:buClrTx/>
                        <a:buSzTx/>
                        <a:buFontTx/>
                        <a:buNone/>
                        <a:tabLst/>
                        <a:defRPr/>
                      </a:pPr>
                      <a:r>
                        <a:rPr lang="pt-BR" sz="1600" b="0" kern="1200" dirty="0">
                          <a:solidFill>
                            <a:schemeClr val="tx1"/>
                          </a:solidFill>
                          <a:latin typeface="+mn-lt"/>
                          <a:ea typeface="+mn-ea"/>
                          <a:cs typeface="+mn-cs"/>
                        </a:rPr>
                        <a:t>Instruções operacionais SNAS-SENARC</a:t>
                      </a:r>
                    </a:p>
                    <a:p>
                      <a:pPr marL="0" marR="0" indent="0" algn="l" defTabSz="1039033" rtl="0" eaLnBrk="1" fontAlgn="auto" latinLnBrk="0" hangingPunct="1">
                        <a:lnSpc>
                          <a:spcPct val="100000"/>
                        </a:lnSpc>
                        <a:spcBef>
                          <a:spcPts val="0"/>
                        </a:spcBef>
                        <a:spcAft>
                          <a:spcPts val="0"/>
                        </a:spcAft>
                        <a:buClrTx/>
                        <a:buSzTx/>
                        <a:buFontTx/>
                        <a:buNone/>
                        <a:tabLst/>
                        <a:defRPr/>
                      </a:pPr>
                      <a:r>
                        <a:rPr lang="pt-BR" sz="1600" b="0" kern="1200" dirty="0">
                          <a:solidFill>
                            <a:schemeClr val="tx1"/>
                          </a:solidFill>
                          <a:latin typeface="+mn-lt"/>
                          <a:ea typeface="+mn-ea"/>
                          <a:cs typeface="+mn-cs"/>
                        </a:rPr>
                        <a:t>Disponibilizado um modelo de Prontuário SUAS </a:t>
                      </a:r>
                      <a:endParaRPr lang="pt-BR" sz="1600" b="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xmlns="" val="10001"/>
                  </a:ext>
                </a:extLst>
              </a:tr>
              <a:tr h="1535664">
                <a:tc>
                  <a:txBody>
                    <a:bodyPr/>
                    <a:lstStyle/>
                    <a:p>
                      <a:r>
                        <a:rPr lang="pt-BR" sz="1600" b="0" dirty="0">
                          <a:solidFill>
                            <a:schemeClr val="tx1"/>
                          </a:solidFill>
                        </a:rPr>
                        <a:t>2014</a:t>
                      </a:r>
                    </a:p>
                  </a:txBody>
                  <a:tcPr>
                    <a:solidFill>
                      <a:schemeClr val="accent3">
                        <a:lumMod val="60000"/>
                        <a:lumOff val="40000"/>
                      </a:schemeClr>
                    </a:solidFill>
                  </a:tcPr>
                </a:tc>
                <a:tc>
                  <a:txBody>
                    <a:bodyPr/>
                    <a:lstStyle/>
                    <a:p>
                      <a:r>
                        <a:rPr lang="pt-BR" sz="1600" b="0" kern="1200" dirty="0">
                          <a:solidFill>
                            <a:schemeClr val="dk1"/>
                          </a:solidFill>
                          <a:latin typeface="+mn-lt"/>
                          <a:ea typeface="+mn-ea"/>
                          <a:cs typeface="+mn-cs"/>
                        </a:rPr>
                        <a:t>Programa de Aprimoramento da Rede </a:t>
                      </a:r>
                      <a:r>
                        <a:rPr lang="pt-BR" sz="1600" b="0" kern="1200" dirty="0" err="1">
                          <a:solidFill>
                            <a:schemeClr val="dk1"/>
                          </a:solidFill>
                          <a:latin typeface="+mn-lt"/>
                          <a:ea typeface="+mn-ea"/>
                          <a:cs typeface="+mn-cs"/>
                        </a:rPr>
                        <a:t>Socioassistencial</a:t>
                      </a:r>
                      <a:r>
                        <a:rPr lang="pt-BR" sz="1600" b="0" kern="1200" dirty="0">
                          <a:solidFill>
                            <a:schemeClr val="dk1"/>
                          </a:solidFill>
                          <a:latin typeface="+mn-lt"/>
                          <a:ea typeface="+mn-ea"/>
                          <a:cs typeface="+mn-cs"/>
                        </a:rPr>
                        <a:t> Privada – Aprimora Rede - Cadastro Nacional de Entidades </a:t>
                      </a:r>
                      <a:r>
                        <a:rPr lang="pt-BR" sz="1600" b="0" kern="1200" dirty="0" err="1">
                          <a:solidFill>
                            <a:schemeClr val="dk1"/>
                          </a:solidFill>
                          <a:latin typeface="+mn-lt"/>
                          <a:ea typeface="+mn-ea"/>
                          <a:cs typeface="+mn-cs"/>
                        </a:rPr>
                        <a:t>Socioassistencial</a:t>
                      </a:r>
                      <a:r>
                        <a:rPr lang="pt-BR" sz="1600" b="0" kern="1200" dirty="0">
                          <a:solidFill>
                            <a:schemeClr val="dk1"/>
                          </a:solidFill>
                          <a:latin typeface="+mn-lt"/>
                          <a:ea typeface="+mn-ea"/>
                          <a:cs typeface="+mn-cs"/>
                        </a:rPr>
                        <a:t> – CNEAS</a:t>
                      </a:r>
                    </a:p>
                    <a:p>
                      <a:r>
                        <a:rPr lang="pt-BR" sz="1600" b="0" kern="1200" dirty="0">
                          <a:solidFill>
                            <a:schemeClr val="dk1"/>
                          </a:solidFill>
                          <a:latin typeface="+mn-lt"/>
                          <a:ea typeface="+mn-ea"/>
                          <a:cs typeface="+mn-cs"/>
                        </a:rPr>
                        <a:t>Questionário</a:t>
                      </a:r>
                      <a:r>
                        <a:rPr lang="pt-BR" sz="1600" b="0" kern="1200" baseline="0" dirty="0">
                          <a:solidFill>
                            <a:schemeClr val="dk1"/>
                          </a:solidFill>
                          <a:latin typeface="+mn-lt"/>
                          <a:ea typeface="+mn-ea"/>
                          <a:cs typeface="+mn-cs"/>
                        </a:rPr>
                        <a:t> Censo SUAS Serviço de Convivência</a:t>
                      </a:r>
                      <a:endParaRPr lang="pt-BR" sz="1600" b="0" kern="1200" dirty="0">
                        <a:solidFill>
                          <a:schemeClr val="dk1"/>
                        </a:solidFill>
                        <a:latin typeface="+mn-lt"/>
                        <a:ea typeface="+mn-ea"/>
                        <a:cs typeface="+mn-cs"/>
                      </a:endParaRPr>
                    </a:p>
                  </a:txBody>
                  <a:tcPr>
                    <a:solidFill>
                      <a:schemeClr val="accent3">
                        <a:lumMod val="60000"/>
                        <a:lumOff val="40000"/>
                      </a:schemeClr>
                    </a:solidFill>
                  </a:tcPr>
                </a:tc>
                <a:extLst>
                  <a:ext uri="{0D108BD9-81ED-4DB2-BD59-A6C34878D82A}">
                    <a16:rowId xmlns:a16="http://schemas.microsoft.com/office/drawing/2014/main" xmlns="" val="10002"/>
                  </a:ext>
                </a:extLst>
              </a:tr>
              <a:tr h="1385761">
                <a:tc>
                  <a:txBody>
                    <a:bodyPr/>
                    <a:lstStyle/>
                    <a:p>
                      <a:r>
                        <a:rPr lang="pt-BR" sz="1600" b="0" dirty="0">
                          <a:solidFill>
                            <a:schemeClr val="tx1"/>
                          </a:solidFill>
                        </a:rPr>
                        <a:t>2015</a:t>
                      </a:r>
                    </a:p>
                  </a:txBody>
                  <a:tcPr>
                    <a:solidFill>
                      <a:schemeClr val="accent3">
                        <a:lumMod val="60000"/>
                        <a:lumOff val="40000"/>
                      </a:schemeClr>
                    </a:solidFill>
                  </a:tcPr>
                </a:tc>
                <a:tc>
                  <a:txBody>
                    <a:bodyPr/>
                    <a:lstStyle/>
                    <a:p>
                      <a:pPr marL="0" marR="0" indent="0" algn="l" defTabSz="1039033" rtl="0" eaLnBrk="1" fontAlgn="auto" latinLnBrk="0" hangingPunct="1">
                        <a:lnSpc>
                          <a:spcPct val="100000"/>
                        </a:lnSpc>
                        <a:spcBef>
                          <a:spcPts val="0"/>
                        </a:spcBef>
                        <a:spcAft>
                          <a:spcPts val="0"/>
                        </a:spcAft>
                        <a:buClrTx/>
                        <a:buSzTx/>
                        <a:buFontTx/>
                        <a:buNone/>
                        <a:tabLst/>
                        <a:defRPr/>
                      </a:pPr>
                      <a:r>
                        <a:rPr lang="pt-BR" sz="1600" b="0" kern="1200" dirty="0">
                          <a:solidFill>
                            <a:schemeClr val="dk1"/>
                          </a:solidFill>
                          <a:latin typeface="+mn-lt"/>
                          <a:ea typeface="+mn-ea"/>
                          <a:cs typeface="+mn-cs"/>
                        </a:rPr>
                        <a:t>Censo SUAS  inclusão de um questionário para as unidades que executam o serviço de Proteção Social Especial para pessoas com deficiência, idosas com algum grau de dependência e suas famílias.</a:t>
                      </a:r>
                      <a:endParaRPr lang="pt-BR" sz="1600" b="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xmlns="" val="10003"/>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351739"/>
            <a:ext cx="9559767" cy="5572164"/>
          </a:xfrm>
        </p:spPr>
        <p:txBody>
          <a:bodyPr/>
          <a:lstStyle/>
          <a:p>
            <a:pPr algn="just">
              <a:buNone/>
            </a:pPr>
            <a:r>
              <a:rPr lang="pt-BR" dirty="0"/>
              <a:t>	</a:t>
            </a:r>
            <a:r>
              <a:rPr lang="pt-BR" sz="2000" b="1" dirty="0"/>
              <a:t>A Política Nacional de Assistência Social, desde 2004, estrutura assertivas sobre a Vigilância </a:t>
            </a:r>
            <a:r>
              <a:rPr lang="pt-BR" sz="2000" b="1" dirty="0" err="1"/>
              <a:t>Socioassistencial</a:t>
            </a:r>
            <a:r>
              <a:rPr lang="pt-BR" sz="2000" b="1" dirty="0"/>
              <a:t>. A PNAS utiliza o termo “vigilância” em duas passagens: </a:t>
            </a:r>
          </a:p>
          <a:p>
            <a:pPr algn="just">
              <a:buNone/>
            </a:pPr>
            <a:endParaRPr lang="pt-BR" sz="1600" dirty="0"/>
          </a:p>
          <a:p>
            <a:pPr algn="just">
              <a:buNone/>
            </a:pPr>
            <a:r>
              <a:rPr lang="pt-BR" sz="1600" i="1" dirty="0"/>
              <a:t>	</a:t>
            </a:r>
            <a:r>
              <a:rPr lang="pt-BR" sz="1800" i="1" dirty="0"/>
              <a:t>Vigilância Social: refere-se à produção, sistematização de informações, indicadores e índices </a:t>
            </a:r>
            <a:r>
              <a:rPr lang="pt-BR" sz="1800" i="1" dirty="0" err="1"/>
              <a:t>territorializados</a:t>
            </a:r>
            <a:r>
              <a:rPr lang="pt-BR" sz="1800" i="1" dirty="0"/>
              <a:t> das situações de vulnerabilidade e risco pessoal e social que incidem sobre famílias/pessoas nos diferentes ciclos da vida (crianças, adolescentes, jovens, adultos e idosos); pessoas com redução da capacidade pessoal, com deficiência ou em abandono; crianças e adultos vítimas de formas de exploração, de violência e de ameaças; vítimas de preconceito por etnia, gênero e opção pessoal; vítimas de apartação social que lhes impossibilite sua autonomia e integridade, fragilizando sua existência; vigilância sobre os padrões de serviços de assistência social em especial aqueles que operam na forma de albergues, abrigos, residências, semi-residências, moradias provisórias para os diversos segmentos etários. Os indicadores a serem construídos devem mensurar no território as situações de riscos sociais e violação de direitos. </a:t>
            </a:r>
          </a:p>
          <a:p>
            <a:pPr algn="just">
              <a:buNone/>
            </a:pPr>
            <a:endParaRPr lang="pt-BR" sz="1100" dirty="0"/>
          </a:p>
          <a:p>
            <a:pPr algn="just">
              <a:buNone/>
            </a:pPr>
            <a:r>
              <a:rPr lang="pt-BR" sz="1600" dirty="0"/>
              <a:t>	</a:t>
            </a:r>
            <a:r>
              <a:rPr lang="pt-BR" sz="2000" dirty="0"/>
              <a:t>Esta citação inicia o difícil trabalho de dar materialidade a Vigilância </a:t>
            </a:r>
            <a:r>
              <a:rPr lang="pt-BR" sz="2000" dirty="0" err="1"/>
              <a:t>Sociossistencial</a:t>
            </a:r>
            <a:r>
              <a:rPr lang="pt-BR" sz="2000" dirty="0"/>
              <a:t>, ligando-a à produção, sistematização das informações, indicadores e índices </a:t>
            </a:r>
            <a:r>
              <a:rPr lang="pt-BR" sz="2000" dirty="0" err="1"/>
              <a:t>territorializados</a:t>
            </a:r>
            <a:r>
              <a:rPr lang="pt-BR" sz="2000" dirty="0"/>
              <a:t>, apontando assim o campo de atuação da Vigilância</a:t>
            </a:r>
            <a:r>
              <a:rPr lang="pt-BR" sz="1600" dirty="0"/>
              <a:t>. </a:t>
            </a:r>
          </a:p>
          <a:p>
            <a:endParaRPr lang="pt-B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38949" y="1494615"/>
            <a:ext cx="5208511" cy="4990084"/>
          </a:xfrm>
        </p:spPr>
        <p:txBody>
          <a:bodyPr/>
          <a:lstStyle/>
          <a:p>
            <a:pPr algn="just">
              <a:buNone/>
            </a:pPr>
            <a:r>
              <a:rPr lang="pt-BR" sz="1600" dirty="0"/>
              <a:t>	</a:t>
            </a:r>
            <a:r>
              <a:rPr lang="pt-BR" sz="2000" dirty="0"/>
              <a:t>A segunda citação é extraída do texto que se refere à construção de medidas de desigualdade </a:t>
            </a:r>
            <a:r>
              <a:rPr lang="pt-BR" sz="2000" dirty="0" err="1"/>
              <a:t>intraurbana</a:t>
            </a:r>
            <a:r>
              <a:rPr lang="pt-BR" sz="2000" dirty="0"/>
              <a:t> para o planejamento da Assistência Social, afirmando que é responsabilidade da Vigilância atualização tais medidas e indicadores para o acompanhamento do Sistema.</a:t>
            </a:r>
          </a:p>
          <a:p>
            <a:pPr algn="just">
              <a:buNone/>
            </a:pPr>
            <a:endParaRPr lang="pt-BR" sz="1600" dirty="0"/>
          </a:p>
          <a:p>
            <a:pPr algn="just">
              <a:buNone/>
            </a:pPr>
            <a:r>
              <a:rPr lang="pt-BR" sz="1600" dirty="0"/>
              <a:t>	 </a:t>
            </a:r>
            <a:r>
              <a:rPr lang="pt-BR" sz="1800" i="1" dirty="0"/>
              <a:t>Esta medida, portanto, sofrerá variações de abrangência de acordo com as características de cada cidade, exigindo ação articulada entre as três esferas no apoio e subsídio de informações, tendo como base o Sistema Nacional de Informações de Assistência Social e os censos do IBGE, compondo com os Campos de Vigilância Social, locais e estaduais, as referências necessárias para sua construção. </a:t>
            </a:r>
          </a:p>
          <a:p>
            <a:endParaRPr lang="pt-BR" dirty="0"/>
          </a:p>
        </p:txBody>
      </p:sp>
      <p:pic>
        <p:nvPicPr>
          <p:cNvPr id="4" name="Imagem 3" descr="PNAS.jpg"/>
          <p:cNvPicPr>
            <a:picLocks noChangeAspect="1"/>
          </p:cNvPicPr>
          <p:nvPr/>
        </p:nvPicPr>
        <p:blipFill>
          <a:blip r:embed="rId2" cstate="print"/>
          <a:stretch>
            <a:fillRect/>
          </a:stretch>
        </p:blipFill>
        <p:spPr>
          <a:xfrm>
            <a:off x="6432139" y="1764295"/>
            <a:ext cx="3025104" cy="423091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nvGraphicFramePr>
        <p:xfrm>
          <a:off x="881826" y="2471245"/>
          <a:ext cx="8715434" cy="3995928"/>
        </p:xfrm>
        <a:graphic>
          <a:graphicData uri="http://schemas.openxmlformats.org/drawingml/2006/table">
            <a:tbl>
              <a:tblPr/>
              <a:tblGrid>
                <a:gridCol w="4022507">
                  <a:extLst>
                    <a:ext uri="{9D8B030D-6E8A-4147-A177-3AD203B41FA5}">
                      <a16:colId xmlns:a16="http://schemas.microsoft.com/office/drawing/2014/main" xmlns="" val="20000"/>
                    </a:ext>
                  </a:extLst>
                </a:gridCol>
                <a:gridCol w="4692927">
                  <a:extLst>
                    <a:ext uri="{9D8B030D-6E8A-4147-A177-3AD203B41FA5}">
                      <a16:colId xmlns:a16="http://schemas.microsoft.com/office/drawing/2014/main" xmlns="" val="20001"/>
                    </a:ext>
                  </a:extLst>
                </a:gridCol>
              </a:tblGrid>
              <a:tr h="0">
                <a:tc>
                  <a:txBody>
                    <a:bodyPr/>
                    <a:lstStyle/>
                    <a:p>
                      <a:pPr algn="ctr">
                        <a:lnSpc>
                          <a:spcPct val="115000"/>
                        </a:lnSpc>
                        <a:spcAft>
                          <a:spcPts val="0"/>
                        </a:spcAft>
                      </a:pPr>
                      <a:r>
                        <a:rPr lang="pt-BR" sz="2000" b="1" dirty="0">
                          <a:latin typeface="+mj-lt"/>
                          <a:ea typeface="Calibri"/>
                          <a:cs typeface="TT15Et00"/>
                        </a:rPr>
                        <a:t>NOB</a:t>
                      </a:r>
                      <a:r>
                        <a:rPr lang="pt-BR" sz="2000" b="1" baseline="0" dirty="0">
                          <a:latin typeface="+mj-lt"/>
                          <a:ea typeface="Calibri"/>
                          <a:cs typeface="TT15Et00"/>
                        </a:rPr>
                        <a:t> </a:t>
                      </a:r>
                      <a:r>
                        <a:rPr lang="pt-BR" sz="2000" b="1" dirty="0">
                          <a:latin typeface="+mj-lt"/>
                          <a:ea typeface="Calibri"/>
                          <a:cs typeface="TT15Et00"/>
                        </a:rPr>
                        <a:t>2005</a:t>
                      </a:r>
                      <a:endParaRPr lang="pt-BR" sz="2000" b="1"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15000"/>
                        </a:lnSpc>
                        <a:spcAft>
                          <a:spcPts val="0"/>
                        </a:spcAft>
                      </a:pPr>
                      <a:r>
                        <a:rPr lang="pt-BR" sz="2000" b="1" dirty="0">
                          <a:latin typeface="+mj-lt"/>
                          <a:ea typeface="Calibri"/>
                          <a:cs typeface="TT15Et00"/>
                        </a:rPr>
                        <a:t>NOB 2012</a:t>
                      </a:r>
                      <a:endParaRPr lang="pt-BR" sz="2000" b="1"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00"/>
                  </a:ext>
                </a:extLst>
              </a:tr>
              <a:tr h="0">
                <a:tc>
                  <a:txBody>
                    <a:bodyPr/>
                    <a:lstStyle/>
                    <a:p>
                      <a:pPr algn="just">
                        <a:lnSpc>
                          <a:spcPct val="115000"/>
                        </a:lnSpc>
                        <a:spcAft>
                          <a:spcPts val="0"/>
                        </a:spcAft>
                      </a:pPr>
                      <a:r>
                        <a:rPr lang="pt-BR" sz="1600" dirty="0">
                          <a:solidFill>
                            <a:srgbClr val="444444"/>
                          </a:solidFill>
                          <a:latin typeface="+mn-lt"/>
                          <a:ea typeface="Calibri"/>
                          <a:cs typeface="Times New Roman"/>
                        </a:rPr>
                        <a:t>Conceituava a vigilância </a:t>
                      </a:r>
                      <a:r>
                        <a:rPr lang="pt-BR" sz="1600" dirty="0" err="1">
                          <a:solidFill>
                            <a:srgbClr val="444444"/>
                          </a:solidFill>
                          <a:latin typeface="+mn-lt"/>
                          <a:ea typeface="Calibri"/>
                          <a:cs typeface="Times New Roman"/>
                        </a:rPr>
                        <a:t>socioassistencial</a:t>
                      </a:r>
                      <a:r>
                        <a:rPr lang="pt-BR" sz="1600" dirty="0">
                          <a:solidFill>
                            <a:srgbClr val="444444"/>
                          </a:solidFill>
                          <a:latin typeface="+mn-lt"/>
                          <a:ea typeface="Calibri"/>
                          <a:cs typeface="Times New Roman"/>
                        </a:rPr>
                        <a:t>, delimitando o escopo de suas ações, porém não deixava claro como seria operacionalizada.</a:t>
                      </a:r>
                      <a:endParaRPr lang="pt-B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just">
                        <a:lnSpc>
                          <a:spcPct val="115000"/>
                        </a:lnSpc>
                        <a:spcAft>
                          <a:spcPts val="0"/>
                        </a:spcAft>
                      </a:pPr>
                      <a:r>
                        <a:rPr lang="pt-BR" sz="1600" dirty="0">
                          <a:solidFill>
                            <a:srgbClr val="444444"/>
                          </a:solidFill>
                          <a:latin typeface="+mj-lt"/>
                          <a:ea typeface="Calibri"/>
                          <a:cs typeface="Times New Roman"/>
                        </a:rPr>
                        <a:t>Cria a obrigação de instituir a área da vigilância </a:t>
                      </a:r>
                      <a:r>
                        <a:rPr lang="pt-BR" sz="1600" dirty="0" err="1">
                          <a:solidFill>
                            <a:srgbClr val="444444"/>
                          </a:solidFill>
                          <a:latin typeface="+mj-lt"/>
                          <a:ea typeface="Calibri"/>
                          <a:cs typeface="Times New Roman"/>
                        </a:rPr>
                        <a:t>socioassistencial</a:t>
                      </a:r>
                      <a:r>
                        <a:rPr lang="pt-BR" sz="1600" dirty="0">
                          <a:solidFill>
                            <a:srgbClr val="444444"/>
                          </a:solidFill>
                          <a:latin typeface="+mj-lt"/>
                          <a:ea typeface="Calibri"/>
                          <a:cs typeface="Times New Roman"/>
                        </a:rPr>
                        <a:t> vinculada aos órgãos gestores da política de assistência social, dispondo de recursos de incentivo à gestão para sua estruturação, desenvolvimento de atividades, manutenção e delimita as responsabilidades dos entes (artigo 87 e seguintes)</a:t>
                      </a:r>
                    </a:p>
                    <a:p>
                      <a:pPr algn="just">
                        <a:lnSpc>
                          <a:spcPct val="115000"/>
                        </a:lnSpc>
                        <a:spcAft>
                          <a:spcPts val="0"/>
                        </a:spcAft>
                      </a:pPr>
                      <a:endParaRPr lang="pt-BR"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01"/>
                  </a:ext>
                </a:extLst>
              </a:tr>
              <a:tr h="0">
                <a:tc>
                  <a:txBody>
                    <a:bodyPr/>
                    <a:lstStyle/>
                    <a:p>
                      <a:pPr algn="just">
                        <a:lnSpc>
                          <a:spcPct val="115000"/>
                        </a:lnSpc>
                        <a:spcAft>
                          <a:spcPts val="0"/>
                        </a:spcAft>
                      </a:pPr>
                      <a:r>
                        <a:rPr lang="pt-BR" sz="1600" dirty="0">
                          <a:solidFill>
                            <a:srgbClr val="444444"/>
                          </a:solidFill>
                          <a:latin typeface="+mn-lt"/>
                          <a:ea typeface="Calibri"/>
                          <a:cs typeface="Times New Roman"/>
                        </a:rPr>
                        <a:t>Atribuía aos Estados a função de gerir a implantação da política de assistência social dentro de seu território, prestando apoio técnico e financeiro aos Municípios para que estruturassem seus Sistemas Municipais.</a:t>
                      </a:r>
                      <a:endParaRPr lang="pt-B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just">
                        <a:lnSpc>
                          <a:spcPct val="115000"/>
                        </a:lnSpc>
                        <a:spcAft>
                          <a:spcPts val="0"/>
                        </a:spcAft>
                      </a:pPr>
                      <a:r>
                        <a:rPr lang="pt-BR" sz="1600" dirty="0">
                          <a:solidFill>
                            <a:srgbClr val="444444"/>
                          </a:solidFill>
                          <a:latin typeface="+mj-lt"/>
                          <a:ea typeface="Calibri"/>
                          <a:cs typeface="Times New Roman"/>
                        </a:rPr>
                        <a:t>O apoio administrativo, técnico e financeiro do Estado em relação ao Município foi definido de forma mais específica, inclusive em relação à implantação da vigilância </a:t>
                      </a:r>
                      <a:r>
                        <a:rPr lang="pt-BR" sz="1600" dirty="0" err="1">
                          <a:solidFill>
                            <a:srgbClr val="444444"/>
                          </a:solidFill>
                          <a:latin typeface="+mj-lt"/>
                          <a:ea typeface="Calibri"/>
                          <a:cs typeface="Times New Roman"/>
                        </a:rPr>
                        <a:t>socioassistencial</a:t>
                      </a:r>
                      <a:r>
                        <a:rPr lang="pt-BR" sz="1600" dirty="0">
                          <a:solidFill>
                            <a:srgbClr val="444444"/>
                          </a:solidFill>
                          <a:latin typeface="+mj-lt"/>
                          <a:ea typeface="Calibri"/>
                          <a:cs typeface="Times New Roman"/>
                        </a:rPr>
                        <a:t>, gestão de informação e trabalho (artigo 15). </a:t>
                      </a:r>
                    </a:p>
                    <a:p>
                      <a:pPr algn="just">
                        <a:lnSpc>
                          <a:spcPct val="115000"/>
                        </a:lnSpc>
                        <a:spcAft>
                          <a:spcPts val="0"/>
                        </a:spcAft>
                      </a:pPr>
                      <a:endParaRPr lang="pt-BR" sz="1600" dirty="0">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0002"/>
                  </a:ext>
                </a:extLst>
              </a:tr>
            </a:tbl>
          </a:graphicData>
        </a:graphic>
      </p:graphicFrame>
      <p:sp>
        <p:nvSpPr>
          <p:cNvPr id="5" name="Retângulo de cantos arredondados 4"/>
          <p:cNvSpPr/>
          <p:nvPr/>
        </p:nvSpPr>
        <p:spPr>
          <a:xfrm>
            <a:off x="2882089" y="1494615"/>
            <a:ext cx="4429156" cy="6429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buNone/>
            </a:pPr>
            <a:r>
              <a:rPr lang="pt-BR" b="1" dirty="0"/>
              <a:t>Normas Operacionais Básicas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2167709" y="2409031"/>
            <a:ext cx="5786478" cy="628648"/>
          </a:xfrm>
          <a:prstGeom prst="roundRect">
            <a:avLst/>
          </a:prstGeom>
          <a:gradFill>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solidFill>
                  <a:schemeClr val="tx1"/>
                </a:solidFill>
              </a:rPr>
              <a:t>Marcos Normativos da Vigilância</a:t>
            </a:r>
          </a:p>
        </p:txBody>
      </p:sp>
      <p:sp>
        <p:nvSpPr>
          <p:cNvPr id="6" name="Retângulo de cantos arredondados 5"/>
          <p:cNvSpPr/>
          <p:nvPr/>
        </p:nvSpPr>
        <p:spPr>
          <a:xfrm>
            <a:off x="2167709" y="3323431"/>
            <a:ext cx="5786478" cy="6286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b="1" dirty="0" err="1">
                <a:solidFill>
                  <a:schemeClr val="tx1"/>
                </a:solidFill>
              </a:rPr>
              <a:t>Macroatividades</a:t>
            </a:r>
            <a:r>
              <a:rPr lang="pt-BR" b="1" dirty="0">
                <a:solidFill>
                  <a:schemeClr val="tx1"/>
                </a:solidFill>
              </a:rPr>
              <a:t> da Vigilância</a:t>
            </a:r>
          </a:p>
        </p:txBody>
      </p:sp>
      <p:sp>
        <p:nvSpPr>
          <p:cNvPr id="7" name="Retângulo de cantos arredondados 6"/>
          <p:cNvSpPr/>
          <p:nvPr/>
        </p:nvSpPr>
        <p:spPr>
          <a:xfrm>
            <a:off x="2167709" y="6359538"/>
            <a:ext cx="5786478" cy="58578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b="1" dirty="0">
                <a:solidFill>
                  <a:schemeClr val="tx1"/>
                </a:solidFill>
              </a:rPr>
              <a:t>Aplicativos da Rede SUAS</a:t>
            </a:r>
          </a:p>
        </p:txBody>
      </p:sp>
      <p:sp>
        <p:nvSpPr>
          <p:cNvPr id="8" name="Retângulo de cantos arredondados 7"/>
          <p:cNvSpPr/>
          <p:nvPr/>
        </p:nvSpPr>
        <p:spPr>
          <a:xfrm>
            <a:off x="2167709" y="4194981"/>
            <a:ext cx="5786478" cy="6572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b="1" dirty="0">
                <a:solidFill>
                  <a:schemeClr val="tx1"/>
                </a:solidFill>
              </a:rPr>
              <a:t>Principais Instrumentos e Fontes de Informação</a:t>
            </a:r>
          </a:p>
        </p:txBody>
      </p:sp>
      <p:sp>
        <p:nvSpPr>
          <p:cNvPr id="10" name="Retângulo de cantos arredondados 9"/>
          <p:cNvSpPr/>
          <p:nvPr/>
        </p:nvSpPr>
        <p:spPr>
          <a:xfrm>
            <a:off x="2167709" y="1483004"/>
            <a:ext cx="5786478" cy="626870"/>
          </a:xfrm>
          <a:prstGeom prst="roundRect">
            <a:avLst/>
          </a:prstGeom>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pt-BR" b="1" dirty="0">
                <a:solidFill>
                  <a:schemeClr val="tx1"/>
                </a:solidFill>
              </a:rPr>
              <a:t>Introdução à Vigilância </a:t>
            </a:r>
            <a:r>
              <a:rPr lang="pt-BR" b="1" dirty="0" err="1">
                <a:solidFill>
                  <a:schemeClr val="tx1"/>
                </a:solidFill>
              </a:rPr>
              <a:t>Socioassistencial</a:t>
            </a:r>
            <a:endParaRPr lang="pt-BR" b="1" dirty="0">
              <a:solidFill>
                <a:schemeClr val="tx1"/>
              </a:solidFill>
            </a:endParaRPr>
          </a:p>
        </p:txBody>
      </p:sp>
      <p:sp>
        <p:nvSpPr>
          <p:cNvPr id="9" name="Retângulo de cantos arredondados 8"/>
          <p:cNvSpPr/>
          <p:nvPr/>
        </p:nvSpPr>
        <p:spPr>
          <a:xfrm>
            <a:off x="2167709" y="5209391"/>
            <a:ext cx="5786478" cy="65722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b="1" dirty="0">
                <a:solidFill>
                  <a:schemeClr val="tx1"/>
                </a:solidFill>
              </a:rPr>
              <a:t>Diagnóstico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81759" y="1351739"/>
            <a:ext cx="6858048" cy="5357850"/>
          </a:xfrm>
        </p:spPr>
        <p:txBody>
          <a:bodyPr/>
          <a:lstStyle/>
          <a:p>
            <a:pPr algn="ctr">
              <a:buNone/>
            </a:pPr>
            <a:r>
              <a:rPr lang="pt-BR" sz="2400" b="1" dirty="0"/>
              <a:t>NOB SUAS 2012 </a:t>
            </a:r>
          </a:p>
          <a:p>
            <a:pPr algn="ctr">
              <a:buNone/>
            </a:pPr>
            <a:endParaRPr lang="pt-BR" sz="1200" b="1" dirty="0"/>
          </a:p>
          <a:p>
            <a:r>
              <a:rPr lang="pt-BR" sz="1800" dirty="0"/>
              <a:t>Reitera a Vigilância </a:t>
            </a:r>
            <a:r>
              <a:rPr lang="pt-BR" sz="1800" dirty="0" err="1"/>
              <a:t>Socioassistencial</a:t>
            </a:r>
            <a:r>
              <a:rPr lang="pt-BR" sz="1800" dirty="0"/>
              <a:t> como função do SUAS (</a:t>
            </a:r>
            <a:r>
              <a:rPr lang="pt-BR" sz="1800" i="1" dirty="0"/>
              <a:t>art.1</a:t>
            </a:r>
            <a:r>
              <a:rPr lang="pt-BR" sz="1800" dirty="0"/>
              <a:t>)</a:t>
            </a:r>
          </a:p>
          <a:p>
            <a:r>
              <a:rPr lang="pt-BR" sz="1800" dirty="0"/>
              <a:t>Afirma que ela deve ser constituída no âmbito federal, estadual e municipal (</a:t>
            </a:r>
            <a:r>
              <a:rPr lang="pt-BR" sz="1800" i="1" dirty="0"/>
              <a:t>art.12 e art.90</a:t>
            </a:r>
            <a:r>
              <a:rPr lang="pt-BR" sz="1800" dirty="0"/>
              <a:t>) </a:t>
            </a:r>
          </a:p>
          <a:p>
            <a:r>
              <a:rPr lang="pt-BR" sz="1800" dirty="0"/>
              <a:t>Ressalta o duplo olhar da vigilância: Riscos e Vulnerabilidades X Padrão de Serviços (</a:t>
            </a:r>
            <a:r>
              <a:rPr lang="pt-BR" sz="1800" i="1" dirty="0"/>
              <a:t>art.87</a:t>
            </a:r>
            <a:r>
              <a:rPr lang="pt-BR" sz="1800" dirty="0"/>
              <a:t>) </a:t>
            </a:r>
          </a:p>
          <a:p>
            <a:r>
              <a:rPr lang="pt-BR" sz="1800" dirty="0"/>
              <a:t>Reafirma a integração entre a Vigilância e as Proteções Sociais (</a:t>
            </a:r>
            <a:r>
              <a:rPr lang="pt-BR" sz="1800" i="1" dirty="0"/>
              <a:t>art.88</a:t>
            </a:r>
            <a:r>
              <a:rPr lang="pt-BR" sz="1800" dirty="0"/>
              <a:t>) </a:t>
            </a:r>
          </a:p>
          <a:p>
            <a:r>
              <a:rPr lang="pt-BR" sz="1800" dirty="0"/>
              <a:t>Reafirma a integração entre a Vigilância e o planejamento e execução dos serviços </a:t>
            </a:r>
            <a:r>
              <a:rPr lang="pt-BR" sz="1800" dirty="0" err="1"/>
              <a:t>socioassistenciais</a:t>
            </a:r>
            <a:r>
              <a:rPr lang="pt-BR" sz="1800" dirty="0"/>
              <a:t> (</a:t>
            </a:r>
            <a:r>
              <a:rPr lang="pt-BR" sz="1800" i="1" dirty="0"/>
              <a:t>art.88)</a:t>
            </a:r>
            <a:r>
              <a:rPr lang="pt-BR" sz="1800" dirty="0"/>
              <a:t> </a:t>
            </a:r>
          </a:p>
          <a:p>
            <a:r>
              <a:rPr lang="pt-BR" sz="1800" dirty="0"/>
              <a:t>Define claramente as atividades próprias da Vigilância (</a:t>
            </a:r>
            <a:r>
              <a:rPr lang="pt-BR" sz="1800" i="1" dirty="0"/>
              <a:t>art.90 a art.94</a:t>
            </a:r>
            <a:r>
              <a:rPr lang="pt-BR" sz="1800" dirty="0"/>
              <a:t>)</a:t>
            </a:r>
          </a:p>
          <a:p>
            <a:r>
              <a:rPr lang="pt-BR" sz="1800" dirty="0"/>
              <a:t>Afirma que os repasses de recursos devem ser realizados com base em diagnósticos da Vigilância (</a:t>
            </a:r>
            <a:r>
              <a:rPr lang="pt-BR" sz="1800" i="1" dirty="0"/>
              <a:t>art.78</a:t>
            </a:r>
            <a:r>
              <a:rPr lang="pt-BR" sz="1800" dirty="0"/>
              <a:t>) </a:t>
            </a:r>
          </a:p>
          <a:p>
            <a:r>
              <a:rPr lang="pt-BR" sz="1800" dirty="0"/>
              <a:t>Afirma que a gestão da informação (</a:t>
            </a:r>
            <a:r>
              <a:rPr lang="pt-BR" sz="1800" i="1" dirty="0"/>
              <a:t>art. 95 a 98</a:t>
            </a:r>
            <a:r>
              <a:rPr lang="pt-BR" sz="1800" dirty="0"/>
              <a:t>), o monitoramento (</a:t>
            </a:r>
            <a:r>
              <a:rPr lang="pt-BR" sz="1800" i="1" dirty="0"/>
              <a:t>art.91 e art.99 a 104</a:t>
            </a:r>
            <a:r>
              <a:rPr lang="pt-BR" sz="1800" dirty="0"/>
              <a:t>) e a avaliação (</a:t>
            </a:r>
            <a:r>
              <a:rPr lang="pt-BR" sz="1800" i="1" dirty="0"/>
              <a:t>art. 105 a 108</a:t>
            </a:r>
            <a:r>
              <a:rPr lang="pt-BR" sz="1800" dirty="0"/>
              <a:t>) são atividades sob responsabilidade da Vigilância </a:t>
            </a:r>
            <a:r>
              <a:rPr lang="pt-BR" sz="1800" dirty="0" err="1"/>
              <a:t>Socioassistencial</a:t>
            </a:r>
            <a:r>
              <a:rPr lang="pt-BR" sz="1800" dirty="0"/>
              <a:t>. </a:t>
            </a:r>
          </a:p>
          <a:p>
            <a:endParaRPr lang="pt-BR" dirty="0"/>
          </a:p>
        </p:txBody>
      </p:sp>
      <p:pic>
        <p:nvPicPr>
          <p:cNvPr id="4" name="Imagem 3" descr="nob_suas_2012_mds.png"/>
          <p:cNvPicPr>
            <a:picLocks noChangeAspect="1"/>
          </p:cNvPicPr>
          <p:nvPr/>
        </p:nvPicPr>
        <p:blipFill>
          <a:blip r:embed="rId2" cstate="print"/>
          <a:stretch>
            <a:fillRect/>
          </a:stretch>
        </p:blipFill>
        <p:spPr>
          <a:xfrm rot="20829987">
            <a:off x="7739873" y="2200842"/>
            <a:ext cx="2366534" cy="3365739"/>
          </a:xfrm>
          <a:prstGeom prst="rect">
            <a:avLst/>
          </a:prstGeom>
          <a:ln>
            <a:solidFill>
              <a:schemeClr val="bg1">
                <a:lumMod val="65000"/>
              </a:schemeClr>
            </a:solidFill>
          </a:ln>
          <a:effectLst>
            <a:outerShdw blurRad="50800" dist="50800" dir="5400000" algn="ctr" rotWithShape="0">
              <a:schemeClr val="bg1">
                <a:lumMod val="50000"/>
              </a:scheme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38949" y="1751806"/>
            <a:ext cx="5279949" cy="4990084"/>
          </a:xfrm>
        </p:spPr>
        <p:txBody>
          <a:bodyPr/>
          <a:lstStyle/>
          <a:p>
            <a:pPr algn="ctr">
              <a:buNone/>
            </a:pPr>
            <a:r>
              <a:rPr lang="pt-BR" sz="2000" b="1" dirty="0"/>
              <a:t>Lei Orgânica da Assistência Social (LOAS) </a:t>
            </a:r>
          </a:p>
          <a:p>
            <a:pPr algn="ctr">
              <a:buNone/>
            </a:pPr>
            <a:r>
              <a:rPr lang="pt-BR" sz="2000" b="1" dirty="0"/>
              <a:t>(Modificada pela Lei nº 12.435, de 2011)</a:t>
            </a:r>
          </a:p>
          <a:p>
            <a:pPr>
              <a:buNone/>
            </a:pPr>
            <a:r>
              <a:rPr lang="pt-BR" sz="2000" dirty="0"/>
              <a:t>	</a:t>
            </a:r>
          </a:p>
          <a:p>
            <a:pPr>
              <a:buNone/>
            </a:pPr>
            <a:r>
              <a:rPr lang="pt-BR" sz="2000" dirty="0"/>
              <a:t>	 </a:t>
            </a:r>
            <a:r>
              <a:rPr lang="pt-BR" sz="1800" dirty="0"/>
              <a:t>Aponta para a importância da Vigilância </a:t>
            </a:r>
            <a:r>
              <a:rPr lang="pt-BR" sz="1800" dirty="0" err="1"/>
              <a:t>Socioassistencial</a:t>
            </a:r>
            <a:r>
              <a:rPr lang="pt-BR" sz="1800" dirty="0"/>
              <a:t> como objetivo da política da Assistência Social, no mesmo patamar que as proteções sociais e a defesa dos direitos, ao mesmo tempo que, estabelece o que é de responsabilidade da Vigilância realizar: analisar territorialmente a capacidade </a:t>
            </a:r>
            <a:r>
              <a:rPr lang="pt-BR" sz="1800" dirty="0" err="1"/>
              <a:t>protetiva</a:t>
            </a:r>
            <a:r>
              <a:rPr lang="pt-BR" sz="1800" dirty="0"/>
              <a:t> das famílias e nela a ocorrência de vulnerabilidades, de ameaças, de </a:t>
            </a:r>
            <a:r>
              <a:rPr lang="pt-BR" sz="1800" dirty="0" err="1"/>
              <a:t>vitimizações</a:t>
            </a:r>
            <a:r>
              <a:rPr lang="pt-BR" sz="1800" dirty="0"/>
              <a:t> e danos. </a:t>
            </a:r>
          </a:p>
          <a:p>
            <a:endParaRPr lang="pt-BR" dirty="0"/>
          </a:p>
        </p:txBody>
      </p:sp>
      <p:pic>
        <p:nvPicPr>
          <p:cNvPr id="4" name="Imagem 3" descr="LOAS.jpg"/>
          <p:cNvPicPr>
            <a:picLocks noChangeAspect="1"/>
          </p:cNvPicPr>
          <p:nvPr/>
        </p:nvPicPr>
        <p:blipFill>
          <a:blip r:embed="rId2" cstate="print"/>
          <a:stretch>
            <a:fillRect/>
          </a:stretch>
        </p:blipFill>
        <p:spPr>
          <a:xfrm rot="628649">
            <a:off x="6882616" y="1751806"/>
            <a:ext cx="2628889" cy="380920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38883" y="1137425"/>
            <a:ext cx="10144196" cy="6000792"/>
          </a:xfrm>
        </p:spPr>
        <p:txBody>
          <a:bodyPr/>
          <a:lstStyle/>
          <a:p>
            <a:pPr algn="ctr">
              <a:buNone/>
            </a:pPr>
            <a:r>
              <a:rPr lang="pt-BR" sz="1600" i="1" dirty="0"/>
              <a:t>	Art. 2º</a:t>
            </a:r>
          </a:p>
          <a:p>
            <a:pPr algn="just">
              <a:buNone/>
            </a:pPr>
            <a:r>
              <a:rPr lang="pt-BR" sz="1600" i="1" dirty="0"/>
              <a:t>	 A assistência social tem por objetivos: </a:t>
            </a:r>
          </a:p>
          <a:p>
            <a:pPr algn="just">
              <a:buNone/>
            </a:pPr>
            <a:r>
              <a:rPr lang="pt-BR" sz="1600" i="1" dirty="0"/>
              <a:t>	I - a proteção social, que visa à garantia da vida, à redução de danos e à prevenção da incidência de riscos, especialmente: (...); </a:t>
            </a:r>
          </a:p>
          <a:p>
            <a:pPr algn="just">
              <a:buNone/>
            </a:pPr>
            <a:r>
              <a:rPr lang="pt-BR" sz="1600" i="1" dirty="0"/>
              <a:t>	II - a </a:t>
            </a:r>
            <a:r>
              <a:rPr lang="pt-BR" sz="1600" b="1" i="1" dirty="0"/>
              <a:t>vigilância </a:t>
            </a:r>
            <a:r>
              <a:rPr lang="pt-BR" sz="1600" b="1" i="1" dirty="0" err="1"/>
              <a:t>socioassistencial</a:t>
            </a:r>
            <a:r>
              <a:rPr lang="pt-BR" sz="1600" i="1" dirty="0"/>
              <a:t>, que visa a analisar territorialmente a capacidade </a:t>
            </a:r>
            <a:r>
              <a:rPr lang="pt-BR" sz="1600" i="1" dirty="0" err="1"/>
              <a:t>protetiva</a:t>
            </a:r>
            <a:r>
              <a:rPr lang="pt-BR" sz="1600" i="1" dirty="0"/>
              <a:t> das famílias e nela a ocorrência de vulnerabilidades, de ameaças, de </a:t>
            </a:r>
            <a:r>
              <a:rPr lang="pt-BR" sz="1600" i="1" dirty="0" err="1"/>
              <a:t>vitimizações</a:t>
            </a:r>
            <a:r>
              <a:rPr lang="pt-BR" sz="1600" i="1" dirty="0"/>
              <a:t> e danos; </a:t>
            </a:r>
          </a:p>
          <a:p>
            <a:pPr algn="just">
              <a:buNone/>
            </a:pPr>
            <a:r>
              <a:rPr lang="pt-BR" sz="1600" i="1" dirty="0"/>
              <a:t>	III - a defesa de direitos, que visa a garantir o pleno acesso aos direitos no conjunto das provisões </a:t>
            </a:r>
            <a:r>
              <a:rPr lang="pt-BR" sz="1600" i="1" dirty="0" err="1"/>
              <a:t>socioassistenciais</a:t>
            </a:r>
            <a:r>
              <a:rPr lang="pt-BR" sz="1600" i="1" dirty="0"/>
              <a:t>.” (Lei nº 8.742, de 1993, segundo redação dada pela Lei nº 12.435, de 2011)</a:t>
            </a:r>
          </a:p>
          <a:p>
            <a:pPr algn="ctr">
              <a:buNone/>
            </a:pPr>
            <a:r>
              <a:rPr lang="pt-BR" sz="1600" i="1" dirty="0"/>
              <a:t>	Art. 6º</a:t>
            </a:r>
          </a:p>
          <a:p>
            <a:pPr algn="just">
              <a:buNone/>
            </a:pPr>
            <a:r>
              <a:rPr lang="pt-BR" sz="1600" i="1" dirty="0"/>
              <a:t>	 A gestão das ações na área de assistência social fica organizada sob a forma de sistema descentralizado e participativo, denominado Sistema Único de Assistência Social (Suas), com os seguintes objetivos:</a:t>
            </a:r>
          </a:p>
          <a:p>
            <a:pPr algn="just">
              <a:buNone/>
            </a:pPr>
            <a:r>
              <a:rPr lang="pt-BR" sz="1600" i="1" dirty="0"/>
              <a:t>	 I - consolidar a gestão compartilhada, o </a:t>
            </a:r>
            <a:r>
              <a:rPr lang="pt-BR" sz="1600" i="1" dirty="0" err="1"/>
              <a:t>cofinanciamento</a:t>
            </a:r>
            <a:r>
              <a:rPr lang="pt-BR" sz="1600" i="1" dirty="0"/>
              <a:t> e a cooperação técnica entre os entes federativos que, de modo articulado, operam a proteção social não contributiva; </a:t>
            </a:r>
          </a:p>
          <a:p>
            <a:pPr algn="just">
              <a:buNone/>
            </a:pPr>
            <a:r>
              <a:rPr lang="pt-BR" sz="1600" i="1" dirty="0"/>
              <a:t>	II - integrar a rede pública e privada de serviços, programas, projetos e benefícios de assistência social, na forma do art. 6 o -C;</a:t>
            </a:r>
          </a:p>
          <a:p>
            <a:pPr algn="just">
              <a:buNone/>
            </a:pPr>
            <a:r>
              <a:rPr lang="pt-BR" sz="1600" i="1" dirty="0"/>
              <a:t>	 III - estabelecer as responsabilidades dos entes federativos na organização, regulação, manutenção e expansão das ações de assistência social; </a:t>
            </a:r>
          </a:p>
          <a:p>
            <a:pPr algn="just">
              <a:buNone/>
            </a:pPr>
            <a:r>
              <a:rPr lang="pt-BR" sz="1600" i="1" dirty="0"/>
              <a:t>	IV - definir os níveis de gestão, respeitadas as diversidades regionais e municipais;</a:t>
            </a:r>
          </a:p>
          <a:p>
            <a:pPr algn="just">
              <a:buNone/>
            </a:pPr>
            <a:r>
              <a:rPr lang="pt-BR" sz="1600" i="1" dirty="0"/>
              <a:t>	 V - implementar a gestão do trabalho e a educação permanente na assistência social;</a:t>
            </a:r>
          </a:p>
          <a:p>
            <a:pPr algn="just">
              <a:buNone/>
            </a:pPr>
            <a:r>
              <a:rPr lang="pt-BR" sz="1600" i="1" dirty="0"/>
              <a:t>	 VI - estabelecer a gestão integrada de serviços e benefícios; </a:t>
            </a:r>
          </a:p>
          <a:p>
            <a:pPr algn="just">
              <a:buNone/>
            </a:pPr>
            <a:r>
              <a:rPr lang="pt-BR" sz="1600" i="1" dirty="0"/>
              <a:t>	VII - afiançar a </a:t>
            </a:r>
            <a:r>
              <a:rPr lang="pt-BR" sz="1600" b="1" i="1" dirty="0"/>
              <a:t>vigilância </a:t>
            </a:r>
            <a:r>
              <a:rPr lang="pt-BR" sz="1600" b="1" i="1" dirty="0" err="1"/>
              <a:t>socioassistencial</a:t>
            </a:r>
            <a:r>
              <a:rPr lang="pt-BR" sz="1600" b="1" i="1" dirty="0"/>
              <a:t> </a:t>
            </a:r>
            <a:r>
              <a:rPr lang="pt-BR" sz="1600" i="1" dirty="0"/>
              <a:t>e a garantia de direitos.. </a:t>
            </a:r>
          </a:p>
          <a:p>
            <a:pPr>
              <a:buNone/>
            </a:pPr>
            <a:endParaRPr lang="pt-B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764295"/>
            <a:ext cx="7351651" cy="4990084"/>
          </a:xfrm>
        </p:spPr>
        <p:txBody>
          <a:bodyPr/>
          <a:lstStyle/>
          <a:p>
            <a:pPr algn="just">
              <a:buNone/>
            </a:pPr>
            <a:r>
              <a:rPr lang="pt-BR" sz="1800" dirty="0"/>
              <a:t>	</a:t>
            </a:r>
            <a:r>
              <a:rPr lang="pt-BR" sz="1800" i="1" dirty="0"/>
              <a:t>Parágrafo único: A vigilância </a:t>
            </a:r>
            <a:r>
              <a:rPr lang="pt-BR" sz="1800" i="1" dirty="0" err="1"/>
              <a:t>socioassistencial</a:t>
            </a:r>
            <a:r>
              <a:rPr lang="pt-BR" sz="1800" i="1" dirty="0"/>
              <a:t> é um dos instrumentos das proteções da assistência social que identifica e previne as situações de risco e vulnerabilidade social e seus agravos no território</a:t>
            </a:r>
          </a:p>
          <a:p>
            <a:pPr algn="just">
              <a:buNone/>
            </a:pPr>
            <a:endParaRPr lang="pt-BR" sz="1800" dirty="0"/>
          </a:p>
          <a:p>
            <a:pPr algn="just">
              <a:buNone/>
            </a:pPr>
            <a:r>
              <a:rPr lang="pt-BR" sz="1800" dirty="0"/>
              <a:t>	Este parágrafo aponta para dois pontos cruciais da concepção de </a:t>
            </a:r>
            <a:r>
              <a:rPr lang="pt-BR" sz="1800" b="1" dirty="0"/>
              <a:t>Vigilância </a:t>
            </a:r>
            <a:r>
              <a:rPr lang="pt-BR" sz="1800" b="1" dirty="0" err="1"/>
              <a:t>Socioassistencial</a:t>
            </a:r>
            <a:r>
              <a:rPr lang="pt-BR" sz="1800" dirty="0"/>
              <a:t>: </a:t>
            </a:r>
          </a:p>
          <a:p>
            <a:pPr algn="just">
              <a:buNone/>
            </a:pPr>
            <a:r>
              <a:rPr lang="pt-BR" sz="1800" dirty="0"/>
              <a:t>	</a:t>
            </a:r>
          </a:p>
          <a:p>
            <a:pPr algn="just"/>
            <a:r>
              <a:rPr lang="pt-BR" sz="1800" dirty="0"/>
              <a:t>Apresenta a intrínseca relação da Vigilância </a:t>
            </a:r>
            <a:r>
              <a:rPr lang="pt-BR" sz="1800" dirty="0" err="1"/>
              <a:t>Socioassistencial</a:t>
            </a:r>
            <a:r>
              <a:rPr lang="pt-BR" sz="1800" dirty="0"/>
              <a:t> e das Proteções Sociais; </a:t>
            </a:r>
          </a:p>
          <a:p>
            <a:pPr algn="just">
              <a:buNone/>
            </a:pPr>
            <a:r>
              <a:rPr lang="pt-BR" sz="1800" dirty="0"/>
              <a:t>	</a:t>
            </a:r>
          </a:p>
          <a:p>
            <a:pPr algn="just"/>
            <a:r>
              <a:rPr lang="pt-BR" sz="1800" dirty="0"/>
              <a:t>Estabelece claramente que o objetivo final da Vigilância é identificar e prevenir as situações de risco e vulnerabilidade social e seus agravos no território. </a:t>
            </a:r>
          </a:p>
          <a:p>
            <a:pPr>
              <a:buNone/>
            </a:pPr>
            <a:endParaRPr lang="pt-BR" i="1" dirty="0"/>
          </a:p>
        </p:txBody>
      </p:sp>
      <p:pic>
        <p:nvPicPr>
          <p:cNvPr id="4" name="Imagem 3" descr="images (2).jpg"/>
          <p:cNvPicPr>
            <a:picLocks noChangeAspect="1"/>
          </p:cNvPicPr>
          <p:nvPr/>
        </p:nvPicPr>
        <p:blipFill>
          <a:blip r:embed="rId2" cstate="print"/>
          <a:stretch>
            <a:fillRect/>
          </a:stretch>
        </p:blipFill>
        <p:spPr>
          <a:xfrm>
            <a:off x="7882749" y="1764295"/>
            <a:ext cx="2252661" cy="1696019"/>
          </a:xfrm>
          <a:prstGeom prst="rect">
            <a:avLst/>
          </a:prstGeom>
        </p:spPr>
      </p:pic>
      <p:pic>
        <p:nvPicPr>
          <p:cNvPr id="5" name="Imagem 4" descr="coracao-comunidade.jpg"/>
          <p:cNvPicPr>
            <a:picLocks noChangeAspect="1"/>
          </p:cNvPicPr>
          <p:nvPr/>
        </p:nvPicPr>
        <p:blipFill>
          <a:blip r:embed="rId3" cstate="print"/>
          <a:stretch>
            <a:fillRect/>
          </a:stretch>
        </p:blipFill>
        <p:spPr>
          <a:xfrm rot="1263458">
            <a:off x="8242278" y="4638054"/>
            <a:ext cx="2128487" cy="179383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199857"/>
            <a:ext cx="9559767" cy="5938360"/>
          </a:xfrm>
        </p:spPr>
        <p:txBody>
          <a:bodyPr/>
          <a:lstStyle/>
          <a:p>
            <a:pPr algn="ctr">
              <a:buNone/>
            </a:pPr>
            <a:r>
              <a:rPr lang="pt-BR" b="1" u="sng" dirty="0" err="1"/>
              <a:t>Macroatividades</a:t>
            </a:r>
            <a:r>
              <a:rPr lang="pt-BR" b="1" u="sng" dirty="0"/>
              <a:t> da Vigilância</a:t>
            </a:r>
          </a:p>
          <a:p>
            <a:endParaRPr lang="pt-BR" sz="1600" dirty="0"/>
          </a:p>
          <a:p>
            <a:pPr algn="ctr">
              <a:buNone/>
            </a:pPr>
            <a:endParaRPr lang="pt-BR" b="1" dirty="0"/>
          </a:p>
        </p:txBody>
      </p:sp>
      <p:sp>
        <p:nvSpPr>
          <p:cNvPr id="4" name="Retângulo de cantos arredondados 3"/>
          <p:cNvSpPr/>
          <p:nvPr/>
        </p:nvSpPr>
        <p:spPr>
          <a:xfrm>
            <a:off x="1381891" y="4457325"/>
            <a:ext cx="7560000" cy="50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dirty="0">
                <a:solidFill>
                  <a:schemeClr val="tx1"/>
                </a:solidFill>
              </a:rPr>
              <a:t>Monitoramento e Avaliação </a:t>
            </a:r>
          </a:p>
        </p:txBody>
      </p:sp>
      <p:sp>
        <p:nvSpPr>
          <p:cNvPr id="5" name="Retângulo de cantos arredondados 4"/>
          <p:cNvSpPr/>
          <p:nvPr/>
        </p:nvSpPr>
        <p:spPr>
          <a:xfrm>
            <a:off x="1381891" y="3028565"/>
            <a:ext cx="7560000" cy="50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dirty="0">
                <a:solidFill>
                  <a:schemeClr val="tx1"/>
                </a:solidFill>
              </a:rPr>
              <a:t>Gerenciamento e consulta de sistemas informatizados </a:t>
            </a:r>
          </a:p>
        </p:txBody>
      </p:sp>
      <p:sp>
        <p:nvSpPr>
          <p:cNvPr id="6" name="Retângulo de cantos arredondados 5"/>
          <p:cNvSpPr/>
          <p:nvPr/>
        </p:nvSpPr>
        <p:spPr>
          <a:xfrm>
            <a:off x="1381891" y="2323299"/>
            <a:ext cx="7560000" cy="50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dirty="0">
                <a:solidFill>
                  <a:schemeClr val="tx1"/>
                </a:solidFill>
              </a:rPr>
              <a:t>Organização,  estruturação e padronização de informações </a:t>
            </a:r>
          </a:p>
        </p:txBody>
      </p:sp>
      <p:sp>
        <p:nvSpPr>
          <p:cNvPr id="7" name="Retângulo de cantos arredondados 6"/>
          <p:cNvSpPr/>
          <p:nvPr/>
        </p:nvSpPr>
        <p:spPr>
          <a:xfrm>
            <a:off x="1381891" y="3728651"/>
            <a:ext cx="7560000" cy="50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dirty="0">
                <a:solidFill>
                  <a:schemeClr val="tx1"/>
                </a:solidFill>
              </a:rPr>
              <a:t>Elaboração de Diagnósticos e estudos </a:t>
            </a:r>
          </a:p>
        </p:txBody>
      </p:sp>
      <p:sp>
        <p:nvSpPr>
          <p:cNvPr id="8" name="Retângulo de cantos arredondados 7"/>
          <p:cNvSpPr/>
          <p:nvPr/>
        </p:nvSpPr>
        <p:spPr>
          <a:xfrm>
            <a:off x="1381891" y="5352267"/>
            <a:ext cx="7560000" cy="50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dirty="0">
                <a:solidFill>
                  <a:schemeClr val="tx1"/>
                </a:solidFill>
              </a:rPr>
              <a:t>Planejamento e organização de ações de busca ativa </a:t>
            </a:r>
          </a:p>
        </p:txBody>
      </p:sp>
      <p:sp>
        <p:nvSpPr>
          <p:cNvPr id="9" name="Retângulo de cantos arredondados 8"/>
          <p:cNvSpPr/>
          <p:nvPr/>
        </p:nvSpPr>
        <p:spPr>
          <a:xfrm>
            <a:off x="1381891" y="6189941"/>
            <a:ext cx="7560000" cy="50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dirty="0">
                <a:solidFill>
                  <a:schemeClr val="tx1"/>
                </a:solidFill>
              </a:rPr>
              <a:t>Notificações de violências e violações de Direitos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51874" y="1137425"/>
            <a:ext cx="9559767" cy="5355344"/>
          </a:xfrm>
        </p:spPr>
        <p:txBody>
          <a:bodyPr/>
          <a:lstStyle/>
          <a:p>
            <a:pPr>
              <a:buNone/>
            </a:pPr>
            <a:r>
              <a:rPr lang="pt-BR" dirty="0"/>
              <a:t>              </a:t>
            </a:r>
          </a:p>
          <a:p>
            <a:endParaRPr lang="pt-BR" sz="2000" dirty="0"/>
          </a:p>
          <a:p>
            <a:endParaRPr lang="pt-BR" sz="2000" dirty="0"/>
          </a:p>
          <a:p>
            <a:pPr algn="ctr">
              <a:buNone/>
            </a:pPr>
            <a:r>
              <a:rPr lang="pt-BR" sz="2000" b="1" dirty="0"/>
              <a:t>	</a:t>
            </a:r>
            <a:endParaRPr lang="pt-BR" sz="2000" dirty="0"/>
          </a:p>
          <a:p>
            <a:endParaRPr lang="pt-BR" sz="2000" dirty="0"/>
          </a:p>
          <a:p>
            <a:endParaRPr lang="pt-BR" sz="2000" dirty="0"/>
          </a:p>
          <a:p>
            <a:r>
              <a:rPr lang="pt-BR" sz="2000" dirty="0"/>
              <a:t>Informações fragmentadas – papel da vigilância montar este “quebra – cabeça” e transformar em conhecimento útil para a assistência Social;</a:t>
            </a:r>
          </a:p>
          <a:p>
            <a:r>
              <a:rPr lang="pt-BR" sz="2000" dirty="0"/>
              <a:t>Nos casos que se fizerem necessários, desenvolver proposta de organização das informações e evitar duplicidades;</a:t>
            </a:r>
          </a:p>
          <a:p>
            <a:r>
              <a:rPr lang="pt-BR" sz="2000" dirty="0"/>
              <a:t>Muitas fontes: pesquisas, informações gerenciais, informações geradas pela vivência dos profissionais nos territórios;</a:t>
            </a:r>
          </a:p>
          <a:p>
            <a:r>
              <a:rPr lang="pt-BR" sz="2000" dirty="0"/>
              <a:t>Informações de outras áreas.</a:t>
            </a:r>
          </a:p>
          <a:p>
            <a:pPr>
              <a:buNone/>
            </a:pPr>
            <a:endParaRPr lang="pt-BR" dirty="0"/>
          </a:p>
        </p:txBody>
      </p:sp>
      <p:sp>
        <p:nvSpPr>
          <p:cNvPr id="6" name="Retângulo de cantos arredondados 5"/>
          <p:cNvSpPr/>
          <p:nvPr/>
        </p:nvSpPr>
        <p:spPr>
          <a:xfrm>
            <a:off x="1524767" y="1366033"/>
            <a:ext cx="8215370" cy="84296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2400" b="1" dirty="0">
                <a:solidFill>
                  <a:schemeClr val="tx1"/>
                </a:solidFill>
              </a:rPr>
              <a:t>1. Organização,  estruturação e padronização de informações </a:t>
            </a:r>
          </a:p>
        </p:txBody>
      </p:sp>
      <p:sp>
        <p:nvSpPr>
          <p:cNvPr id="7" name="Retângulo 6"/>
          <p:cNvSpPr/>
          <p:nvPr/>
        </p:nvSpPr>
        <p:spPr>
          <a:xfrm>
            <a:off x="1953395" y="2509041"/>
            <a:ext cx="7286676" cy="62864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t-BR" b="1" dirty="0">
                <a:solidFill>
                  <a:schemeClr val="accent2">
                    <a:lumMod val="75000"/>
                  </a:schemeClr>
                </a:solidFill>
              </a:rPr>
              <a:t>Quais dados e informações já existem no seu município? </a:t>
            </a:r>
          </a:p>
          <a:p>
            <a:pPr algn="ctr">
              <a:buNone/>
            </a:pPr>
            <a:r>
              <a:rPr lang="pt-BR" b="1" dirty="0">
                <a:solidFill>
                  <a:schemeClr val="accent2">
                    <a:lumMod val="75000"/>
                  </a:schemeClr>
                </a:solidFill>
              </a:rPr>
              <a:t>Vocês sabem quais são e onde buscar essas informações???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1667643" y="1327631"/>
            <a:ext cx="7929618" cy="8733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buNone/>
            </a:pPr>
            <a:r>
              <a:rPr lang="pt-BR" sz="2400" b="1" dirty="0">
                <a:solidFill>
                  <a:schemeClr val="tx1"/>
                </a:solidFill>
              </a:rPr>
              <a:t>2. Gerenciamento e consulta de sistemas informatizados </a:t>
            </a:r>
          </a:p>
        </p:txBody>
      </p:sp>
      <p:sp>
        <p:nvSpPr>
          <p:cNvPr id="35842" name="Rectangle 2"/>
          <p:cNvSpPr>
            <a:spLocks noChangeArrowheads="1"/>
          </p:cNvSpPr>
          <p:nvPr/>
        </p:nvSpPr>
        <p:spPr bwMode="auto">
          <a:xfrm>
            <a:off x="667511" y="2681530"/>
            <a:ext cx="8929750" cy="32470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pt-BR" b="0" i="0" u="none" strike="noStrike" cap="none" normalizeH="0" baseline="0" dirty="0">
                <a:ln>
                  <a:noFill/>
                </a:ln>
                <a:effectLst/>
                <a:ea typeface="Calibri" pitchFamily="34" charset="0"/>
                <a:cs typeface="Times New Roman" pitchFamily="18" charset="0"/>
              </a:rPr>
              <a:t> Propor, quando necessário, sistemas informatizados para a organização, utilização e disseminação de informações; </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endParaRPr kumimoji="0" lang="pt-BR" sz="800" b="0" i="0" u="none" strike="noStrike" cap="none" normalizeH="0" baseline="0" dirty="0">
              <a:ln>
                <a:noFill/>
              </a:ln>
              <a:effectLs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pt-BR" b="0" i="0" u="none" strike="noStrike" cap="none" normalizeH="0" baseline="0" dirty="0">
                <a:ln>
                  <a:noFill/>
                </a:ln>
                <a:effectLst/>
                <a:ea typeface="Calibri" pitchFamily="34" charset="0"/>
                <a:cs typeface="Times New Roman" pitchFamily="18" charset="0"/>
              </a:rPr>
              <a:t> Zelar pela qualidade das informações inseridas nos sistemas nacionais, estaduais e municipais; </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endParaRPr kumimoji="0" lang="pt-BR" sz="800" b="0" i="0" u="none" strike="noStrike" cap="none" normalizeH="0" baseline="0" dirty="0">
              <a:ln>
                <a:noFill/>
              </a:ln>
              <a:effectLs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pt-BR" b="0" i="0" u="none" strike="noStrike" cap="none" normalizeH="0" baseline="0" dirty="0">
                <a:ln>
                  <a:noFill/>
                </a:ln>
                <a:effectLst/>
                <a:ea typeface="Calibri" pitchFamily="34" charset="0"/>
                <a:cs typeface="Times New Roman" pitchFamily="18" charset="0"/>
              </a:rPr>
              <a:t> Gerenciar sistemas de informação relacionados as atividades de vigilância; </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endParaRPr kumimoji="0" lang="pt-BR" sz="800" b="0" i="0" u="none" strike="noStrike" cap="none" normalizeH="0" baseline="0" dirty="0">
              <a:ln>
                <a:noFill/>
              </a:ln>
              <a:effectLs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pt-BR" b="0" i="0" u="none" strike="noStrike" cap="none" normalizeH="0" baseline="0" dirty="0">
                <a:ln>
                  <a:noFill/>
                </a:ln>
                <a:effectLst/>
                <a:ea typeface="Calibri" pitchFamily="34" charset="0"/>
                <a:cs typeface="Times New Roman" pitchFamily="18" charset="0"/>
              </a:rPr>
              <a:t> Se responsabilizar pela guarda e sigilo adequado das informações.</a:t>
            </a:r>
          </a:p>
          <a:p>
            <a:pPr marL="0" marR="0" lvl="0" indent="0" algn="just" defTabSz="914400" rtl="0" eaLnBrk="1" fontAlgn="base" latinLnBrk="0" hangingPunct="1">
              <a:lnSpc>
                <a:spcPct val="100000"/>
              </a:lnSpc>
              <a:spcBef>
                <a:spcPct val="0"/>
              </a:spcBef>
              <a:spcAft>
                <a:spcPct val="0"/>
              </a:spcAft>
              <a:buClrTx/>
              <a:buSzTx/>
              <a:buFontTx/>
              <a:buNone/>
              <a:tabLst/>
            </a:pPr>
            <a:endParaRPr lang="pt-BR" dirty="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pt-BR" b="0" i="0" u="none" strike="noStrike" cap="none" normalizeH="0" baseline="0" dirty="0">
              <a:ln>
                <a:noFill/>
              </a:ln>
              <a:effectLst/>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pt-BR" b="0" i="0" u="none" strike="noStrike" cap="none" normalizeH="0" baseline="0" dirty="0">
              <a:ln>
                <a:noFill/>
              </a:ln>
              <a:effectLst/>
              <a:cs typeface="Arial" pitchFamily="34" charset="0"/>
            </a:endParaRPr>
          </a:p>
        </p:txBody>
      </p:sp>
      <p:sp>
        <p:nvSpPr>
          <p:cNvPr id="7" name="Elipse 6"/>
          <p:cNvSpPr/>
          <p:nvPr/>
        </p:nvSpPr>
        <p:spPr>
          <a:xfrm>
            <a:off x="1667643" y="5517871"/>
            <a:ext cx="1700218" cy="11774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800" dirty="0">
                <a:solidFill>
                  <a:schemeClr val="tx1"/>
                </a:solidFill>
              </a:rPr>
              <a:t>CADSUAS</a:t>
            </a:r>
          </a:p>
        </p:txBody>
      </p:sp>
      <p:sp>
        <p:nvSpPr>
          <p:cNvPr id="8" name="Elipse 7"/>
          <p:cNvSpPr/>
          <p:nvPr/>
        </p:nvSpPr>
        <p:spPr>
          <a:xfrm>
            <a:off x="4525163" y="5517872"/>
            <a:ext cx="1643074" cy="11774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dirty="0">
                <a:solidFill>
                  <a:schemeClr val="tx1"/>
                </a:solidFill>
              </a:rPr>
              <a:t>Censo SUAS</a:t>
            </a:r>
          </a:p>
        </p:txBody>
      </p:sp>
      <p:sp>
        <p:nvSpPr>
          <p:cNvPr id="9" name="Elipse 8"/>
          <p:cNvSpPr/>
          <p:nvPr/>
        </p:nvSpPr>
        <p:spPr>
          <a:xfrm>
            <a:off x="7311245" y="5543852"/>
            <a:ext cx="1500198" cy="11514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dirty="0">
                <a:solidFill>
                  <a:schemeClr val="tx1"/>
                </a:solidFill>
              </a:rPr>
              <a:t>RMA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38949" y="2851937"/>
            <a:ext cx="9559767" cy="3714776"/>
          </a:xfrm>
        </p:spPr>
        <p:txBody>
          <a:bodyPr/>
          <a:lstStyle/>
          <a:p>
            <a:r>
              <a:rPr lang="pt-BR" sz="2000" dirty="0"/>
              <a:t>Uma das principais funções da Vigilância </a:t>
            </a:r>
            <a:r>
              <a:rPr lang="pt-BR" sz="2000" dirty="0" err="1"/>
              <a:t>socioassistencial</a:t>
            </a:r>
            <a:r>
              <a:rPr lang="pt-BR" sz="2000" dirty="0"/>
              <a:t> é a produção de estudos e diagnósticos </a:t>
            </a:r>
            <a:r>
              <a:rPr lang="pt-BR" sz="2000" dirty="0" err="1"/>
              <a:t>socioassistenciais</a:t>
            </a:r>
            <a:r>
              <a:rPr lang="pt-BR" sz="2000" dirty="0"/>
              <a:t>; </a:t>
            </a:r>
          </a:p>
          <a:p>
            <a:r>
              <a:rPr lang="pt-BR" sz="2000" dirty="0"/>
              <a:t>O diagnóstico é uma análise interpretativa que possibilita a leitura de uma determinada realidade social. </a:t>
            </a:r>
          </a:p>
          <a:p>
            <a:pPr algn="just"/>
            <a:r>
              <a:rPr lang="pt-BR" sz="2000" dirty="0"/>
              <a:t>É papel da vigilância contribuir com as áreas de proteção social básica e de proteção social especial na elaboração de planos e diagnósticos dos territórios de abrangência do CRAS e diagnósticos e planos para enfrentamento do trabalho infantil, dentre outros. </a:t>
            </a:r>
          </a:p>
          <a:p>
            <a:r>
              <a:rPr lang="pt-BR" sz="2000" dirty="0"/>
              <a:t>Tem papel fundamental na elaboração do plano municipal da Assistência social, nas ações de Assistência social do Plano plurianual, entre outros</a:t>
            </a:r>
          </a:p>
          <a:p>
            <a:endParaRPr lang="pt-BR" dirty="0"/>
          </a:p>
        </p:txBody>
      </p:sp>
      <p:sp>
        <p:nvSpPr>
          <p:cNvPr id="4" name="Retângulo de cantos arredondados 3"/>
          <p:cNvSpPr/>
          <p:nvPr/>
        </p:nvSpPr>
        <p:spPr>
          <a:xfrm>
            <a:off x="2024833" y="1494615"/>
            <a:ext cx="7429552"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2400" b="1" dirty="0"/>
              <a:t>3. Elaboração de diagnósticos e estudos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764295"/>
            <a:ext cx="6708709" cy="4990084"/>
          </a:xfrm>
        </p:spPr>
        <p:txBody>
          <a:bodyPr/>
          <a:lstStyle/>
          <a:p>
            <a:endParaRPr lang="pt-BR" dirty="0"/>
          </a:p>
          <a:p>
            <a:pPr>
              <a:buNone/>
            </a:pPr>
            <a:r>
              <a:rPr lang="pt-BR" sz="2000" dirty="0"/>
              <a:t>	</a:t>
            </a:r>
          </a:p>
          <a:p>
            <a:pPr algn="just"/>
            <a:r>
              <a:rPr lang="pt-BR" sz="2000" dirty="0"/>
              <a:t>No âmbito do SUAS o monitoramento é uma atividade de vigilância </a:t>
            </a:r>
            <a:r>
              <a:rPr lang="pt-BR" sz="2000" dirty="0" err="1"/>
              <a:t>socioassistencial</a:t>
            </a:r>
            <a:r>
              <a:rPr lang="pt-BR" sz="2000" dirty="0"/>
              <a:t>, por meio da qual procura-se levantar continuamente informações sobre os serviços ofertados à população, particularmente no que diz respeito a aspectos de sua qualidade e de sua adequação quanto ao tipo e volume da oferta. </a:t>
            </a:r>
          </a:p>
          <a:p>
            <a:pPr algn="just">
              <a:buNone/>
            </a:pPr>
            <a:endParaRPr lang="pt-BR" sz="2000" dirty="0"/>
          </a:p>
          <a:p>
            <a:pPr algn="just"/>
            <a:r>
              <a:rPr lang="pt-BR" sz="2000" dirty="0"/>
              <a:t>O monitoramento é fundamental para a identificação de problemas, assim como para subsidiar as estratégias de “correção dos rumos”</a:t>
            </a:r>
          </a:p>
          <a:p>
            <a:pPr>
              <a:buNone/>
            </a:pPr>
            <a:endParaRPr lang="pt-BR" dirty="0"/>
          </a:p>
        </p:txBody>
      </p:sp>
      <p:sp>
        <p:nvSpPr>
          <p:cNvPr id="4" name="Retângulo de cantos arredondados 3"/>
          <p:cNvSpPr/>
          <p:nvPr/>
        </p:nvSpPr>
        <p:spPr>
          <a:xfrm>
            <a:off x="2167709" y="1307095"/>
            <a:ext cx="7143800" cy="9019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2400" b="1" dirty="0">
                <a:solidFill>
                  <a:schemeClr val="tx1"/>
                </a:solidFill>
              </a:rPr>
              <a:t>4. Monitoramento e Avaliação</a:t>
            </a:r>
          </a:p>
        </p:txBody>
      </p:sp>
      <p:pic>
        <p:nvPicPr>
          <p:cNvPr id="6" name="Imagem 5" descr="planoo.jpg"/>
          <p:cNvPicPr>
            <a:picLocks noChangeAspect="1"/>
          </p:cNvPicPr>
          <p:nvPr/>
        </p:nvPicPr>
        <p:blipFill>
          <a:blip r:embed="rId2" cstate="print"/>
          <a:stretch>
            <a:fillRect/>
          </a:stretch>
        </p:blipFill>
        <p:spPr>
          <a:xfrm>
            <a:off x="7482708" y="2994813"/>
            <a:ext cx="2775877" cy="271464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38884" y="2423309"/>
            <a:ext cx="10215634" cy="4357718"/>
          </a:xfrm>
        </p:spPr>
        <p:txBody>
          <a:bodyPr/>
          <a:lstStyle/>
          <a:p>
            <a:pPr algn="just">
              <a:buNone/>
            </a:pPr>
            <a:r>
              <a:rPr lang="pt-BR" sz="1800" dirty="0"/>
              <a:t>	</a:t>
            </a:r>
          </a:p>
          <a:p>
            <a:pPr algn="just">
              <a:buNone/>
            </a:pPr>
            <a:endParaRPr lang="pt-BR" sz="1800" i="1" dirty="0"/>
          </a:p>
          <a:p>
            <a:pPr algn="just">
              <a:buNone/>
            </a:pPr>
            <a:endParaRPr lang="pt-BR" sz="1800" i="1" dirty="0"/>
          </a:p>
          <a:p>
            <a:pPr>
              <a:buNone/>
            </a:pPr>
            <a:endParaRPr lang="pt-BR" sz="800" dirty="0"/>
          </a:p>
        </p:txBody>
      </p:sp>
      <p:sp>
        <p:nvSpPr>
          <p:cNvPr id="4" name="Retângulo de cantos arredondados 3"/>
          <p:cNvSpPr/>
          <p:nvPr/>
        </p:nvSpPr>
        <p:spPr>
          <a:xfrm>
            <a:off x="2096271" y="1307095"/>
            <a:ext cx="7429552"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2400" b="1" dirty="0">
                <a:solidFill>
                  <a:schemeClr val="tx1"/>
                </a:solidFill>
              </a:rPr>
              <a:t>5. Planejamento e organização de ações de busca ativa </a:t>
            </a:r>
          </a:p>
        </p:txBody>
      </p:sp>
      <p:sp>
        <p:nvSpPr>
          <p:cNvPr id="8" name="Texto explicativo em seta para baixo 7"/>
          <p:cNvSpPr/>
          <p:nvPr/>
        </p:nvSpPr>
        <p:spPr>
          <a:xfrm>
            <a:off x="953263" y="2859084"/>
            <a:ext cx="8858312" cy="2128846"/>
          </a:xfrm>
          <a:prstGeom prst="down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i="1" dirty="0"/>
              <a:t>Art. 91: Constituem responsabilidades comuns à União, aos Estados, ao Distrito Federal e aos Municípios acerca da área de vigilância </a:t>
            </a:r>
            <a:r>
              <a:rPr lang="pt-BR" i="1" dirty="0" err="1"/>
              <a:t>Socioassistencial</a:t>
            </a:r>
            <a:r>
              <a:rPr lang="pt-BR" i="1" dirty="0"/>
              <a:t>: Planejar, orientar e coordenar ações de busca ativa a serem executadas pelas equipes dos CRAS e CREAS (NOB/ SUAS 2012)</a:t>
            </a:r>
            <a:endParaRPr lang="pt-BR" dirty="0"/>
          </a:p>
        </p:txBody>
      </p:sp>
      <p:sp>
        <p:nvSpPr>
          <p:cNvPr id="9" name="Retângulo 8"/>
          <p:cNvSpPr/>
          <p:nvPr/>
        </p:nvSpPr>
        <p:spPr>
          <a:xfrm>
            <a:off x="2453461" y="5352267"/>
            <a:ext cx="6153288" cy="523220"/>
          </a:xfrm>
          <a:prstGeom prst="rect">
            <a:avLst/>
          </a:prstGeom>
        </p:spPr>
        <p:txBody>
          <a:bodyPr wrap="none">
            <a:spAutoFit/>
          </a:bodyPr>
          <a:lstStyle/>
          <a:p>
            <a:pPr algn="ctr"/>
            <a:r>
              <a:rPr lang="pt-BR" sz="2400" b="1" dirty="0"/>
              <a:t>A busca ativa se desdobra em três estratégias</a:t>
            </a:r>
            <a:r>
              <a:rPr lang="pt-BR" sz="2800" b="1"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574677" y="1404367"/>
            <a:ext cx="6072188" cy="584200"/>
          </a:xfrm>
          <a:prstGeom prst="rect">
            <a:avLst/>
          </a:prstGeom>
          <a:noFill/>
        </p:spPr>
        <p:txBody>
          <a:bodyPr>
            <a:spAutoFit/>
          </a:bodyPr>
          <a:lstStyle/>
          <a:p>
            <a:pPr algn="ctr">
              <a:spcBef>
                <a:spcPct val="20000"/>
              </a:spcBef>
              <a:defRPr/>
            </a:pPr>
            <a:endParaRPr lang="pt-BR" sz="3200" b="1" dirty="0">
              <a:latin typeface="+mn-lt"/>
            </a:endParaRPr>
          </a:p>
        </p:txBody>
      </p:sp>
      <p:sp>
        <p:nvSpPr>
          <p:cNvPr id="5" name="Retângulo 4"/>
          <p:cNvSpPr/>
          <p:nvPr/>
        </p:nvSpPr>
        <p:spPr>
          <a:xfrm>
            <a:off x="222250" y="2235200"/>
            <a:ext cx="8774113" cy="972574"/>
          </a:xfrm>
          <a:prstGeom prst="rect">
            <a:avLst/>
          </a:prstGeom>
          <a:noFill/>
        </p:spPr>
        <p:txBody>
          <a:bodyPr>
            <a:spAutoFit/>
          </a:bodyPr>
          <a:lstStyle/>
          <a:p>
            <a:pPr>
              <a:spcBef>
                <a:spcPct val="20000"/>
              </a:spcBef>
              <a:defRPr/>
            </a:pPr>
            <a:endParaRPr lang="pt-BR" sz="2600" dirty="0"/>
          </a:p>
          <a:p>
            <a:pPr>
              <a:spcBef>
                <a:spcPct val="20000"/>
              </a:spcBef>
              <a:defRPr/>
            </a:pPr>
            <a:r>
              <a:rPr lang="pt-BR" sz="2600" dirty="0"/>
              <a:t> </a:t>
            </a:r>
            <a:endParaRPr lang="pt-BR" sz="2600" dirty="0">
              <a:latin typeface="+mn-lt"/>
            </a:endParaRPr>
          </a:p>
        </p:txBody>
      </p:sp>
      <p:sp>
        <p:nvSpPr>
          <p:cNvPr id="8" name="Retângulo de cantos arredondados 7"/>
          <p:cNvSpPr/>
          <p:nvPr/>
        </p:nvSpPr>
        <p:spPr>
          <a:xfrm>
            <a:off x="1854207" y="1988567"/>
            <a:ext cx="7743054" cy="1506311"/>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Atribuições da Vigilância </a:t>
            </a:r>
            <a:r>
              <a:rPr lang="pt-BR" sz="2800" b="1" dirty="0" err="1">
                <a:solidFill>
                  <a:schemeClr val="tx1"/>
                </a:solidFill>
              </a:rPr>
              <a:t>Socioassistencial</a:t>
            </a:r>
            <a:endParaRPr lang="pt-BR" sz="2800" b="1" dirty="0">
              <a:solidFill>
                <a:schemeClr val="tx1"/>
              </a:solidFill>
            </a:endParaRPr>
          </a:p>
        </p:txBody>
      </p:sp>
      <p:sp>
        <p:nvSpPr>
          <p:cNvPr id="9" name="Retângulo de cantos arredondados 8"/>
          <p:cNvSpPr/>
          <p:nvPr/>
        </p:nvSpPr>
        <p:spPr>
          <a:xfrm>
            <a:off x="1854207" y="3994945"/>
            <a:ext cx="7743054" cy="1643074"/>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rPr>
              <a:t>Noções mais importantes para o seu funcionamento</a:t>
            </a:r>
          </a:p>
          <a:p>
            <a:pPr algn="ctr"/>
            <a:r>
              <a:rPr lang="pt-BR" sz="2800" b="1" dirty="0">
                <a:solidFill>
                  <a:schemeClr val="tx1"/>
                </a:solidFill>
              </a:rPr>
              <a:t> (Vulnerabilidade, risco, território, gestão)</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738949" y="1764295"/>
            <a:ext cx="2880000" cy="49900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b="1" dirty="0">
                <a:solidFill>
                  <a:schemeClr val="tx1"/>
                </a:solidFill>
              </a:rPr>
              <a:t>Busca ativa para inclusão no Cadastro Único</a:t>
            </a:r>
          </a:p>
          <a:p>
            <a:pPr algn="ctr"/>
            <a:endParaRPr lang="pt-BR" dirty="0">
              <a:solidFill>
                <a:schemeClr val="tx1"/>
              </a:solidFill>
            </a:endParaRPr>
          </a:p>
          <a:p>
            <a:pPr algn="ctr"/>
            <a:endParaRPr lang="pt-BR" dirty="0">
              <a:solidFill>
                <a:schemeClr val="tx1"/>
              </a:solidFill>
            </a:endParaRPr>
          </a:p>
          <a:p>
            <a:pPr algn="ctr"/>
            <a:r>
              <a:rPr lang="pt-BR" dirty="0">
                <a:solidFill>
                  <a:schemeClr val="tx1"/>
                </a:solidFill>
              </a:rPr>
              <a:t>Trata-se de localizar as famílias extremamente pobres, incluí-las no </a:t>
            </a:r>
            <a:r>
              <a:rPr lang="pt-BR" dirty="0" err="1">
                <a:solidFill>
                  <a:schemeClr val="tx1"/>
                </a:solidFill>
              </a:rPr>
              <a:t>CadÚnico</a:t>
            </a:r>
            <a:r>
              <a:rPr lang="pt-BR" dirty="0">
                <a:solidFill>
                  <a:schemeClr val="tx1"/>
                </a:solidFill>
              </a:rPr>
              <a:t> e manter suas informações sempre atualizadas. </a:t>
            </a:r>
          </a:p>
          <a:p>
            <a:pPr algn="ctr"/>
            <a:endParaRPr lang="pt-BR" dirty="0"/>
          </a:p>
        </p:txBody>
      </p:sp>
      <p:sp>
        <p:nvSpPr>
          <p:cNvPr id="5" name="Retângulo de cantos arredondados 4"/>
          <p:cNvSpPr/>
          <p:nvPr/>
        </p:nvSpPr>
        <p:spPr>
          <a:xfrm>
            <a:off x="4096535" y="1764295"/>
            <a:ext cx="2880000" cy="49900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b="1" dirty="0">
                <a:solidFill>
                  <a:schemeClr val="tx1"/>
                </a:solidFill>
              </a:rPr>
              <a:t>Busca ativa para acessar benefícios</a:t>
            </a:r>
          </a:p>
          <a:p>
            <a:pPr algn="ctr"/>
            <a:endParaRPr lang="pt-BR" dirty="0">
              <a:solidFill>
                <a:schemeClr val="tx1"/>
              </a:solidFill>
            </a:endParaRPr>
          </a:p>
          <a:p>
            <a:pPr algn="ctr"/>
            <a:r>
              <a:rPr lang="pt-BR" dirty="0">
                <a:solidFill>
                  <a:schemeClr val="tx1"/>
                </a:solidFill>
              </a:rPr>
              <a:t>Incluir no Bolsa Família, no Fomento a Atividade Produtiva, no Programa de Erradicação do Trabalho Infantil e no Benefício de Prestação Continuada todas as famílias que atendam os critérios de elegibilidade.</a:t>
            </a:r>
          </a:p>
        </p:txBody>
      </p:sp>
      <p:sp>
        <p:nvSpPr>
          <p:cNvPr id="6" name="Retângulo de cantos arredondados 5"/>
          <p:cNvSpPr/>
          <p:nvPr/>
        </p:nvSpPr>
        <p:spPr>
          <a:xfrm>
            <a:off x="7382683" y="1764295"/>
            <a:ext cx="2880000" cy="49900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b="1" dirty="0">
                <a:solidFill>
                  <a:schemeClr val="tx1"/>
                </a:solidFill>
              </a:rPr>
              <a:t> Busca ativa para acessar serviços</a:t>
            </a:r>
          </a:p>
          <a:p>
            <a:pPr algn="ctr"/>
            <a:endParaRPr lang="pt-BR" dirty="0">
              <a:solidFill>
                <a:schemeClr val="tx1"/>
              </a:solidFill>
            </a:endParaRPr>
          </a:p>
          <a:p>
            <a:pPr algn="ctr"/>
            <a:r>
              <a:rPr lang="pt-BR" dirty="0">
                <a:solidFill>
                  <a:schemeClr val="tx1"/>
                </a:solidFill>
              </a:rPr>
              <a:t>Assegurar que as famílias extremamente pobres tenham acesso aos serviços sociais básicos de saúde, saneamento, educação, assistência Social, trabalho e segurança alimentar e nutricional, entre outros</a:t>
            </a:r>
          </a:p>
          <a:p>
            <a:pPr algn="ctr"/>
            <a:endParaRPr lang="pt-B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38949" y="2571179"/>
            <a:ext cx="9559767" cy="2709650"/>
          </a:xfrm>
        </p:spPr>
        <p:txBody>
          <a:bodyPr/>
          <a:lstStyle/>
          <a:p>
            <a:pPr algn="just"/>
            <a:r>
              <a:rPr lang="pt-BR" sz="2000" dirty="0"/>
              <a:t>Constituem responsabilidades da Vigilância </a:t>
            </a:r>
            <a:r>
              <a:rPr lang="pt-BR" sz="2000" dirty="0" err="1"/>
              <a:t>Socioassistencial</a:t>
            </a:r>
            <a:r>
              <a:rPr lang="pt-BR" sz="2000" dirty="0"/>
              <a:t>, de acordo com a NOB SUAS/ 2012: – Implementar o sistema de notificação compulsória contemplando o registro e a notificação ao sistema de garantia de direitos sobre as situações de violência </a:t>
            </a:r>
            <a:r>
              <a:rPr lang="pt-BR" sz="2000" dirty="0" err="1"/>
              <a:t>intrafamiliar</a:t>
            </a:r>
            <a:r>
              <a:rPr lang="pt-BR" sz="2000" dirty="0"/>
              <a:t>, abuso ou exploração sexual de crianças e adolescentes e trabalho infantil, além de outras que venham a ser pactuadas e deliberadas. </a:t>
            </a:r>
          </a:p>
          <a:p>
            <a:pPr algn="just"/>
            <a:r>
              <a:rPr lang="pt-BR" sz="2000" dirty="0"/>
              <a:t>Utilizar os dados provenientes do Sistema de Notificação das Violações de Direitos para monitorar a incidência e o atendimento das situações de risco pessoal e social pertinentes à Assistência Social. </a:t>
            </a:r>
          </a:p>
          <a:p>
            <a:endParaRPr lang="pt-BR" dirty="0"/>
          </a:p>
        </p:txBody>
      </p:sp>
      <p:sp>
        <p:nvSpPr>
          <p:cNvPr id="4" name="Retângulo de cantos arredondados 3"/>
          <p:cNvSpPr/>
          <p:nvPr/>
        </p:nvSpPr>
        <p:spPr>
          <a:xfrm>
            <a:off x="1739081" y="1490681"/>
            <a:ext cx="7786742" cy="71831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2400" b="1" dirty="0">
                <a:solidFill>
                  <a:schemeClr val="tx1"/>
                </a:solidFill>
              </a:rPr>
              <a:t>6. Notificações de violências e violações de Direitos</a:t>
            </a:r>
          </a:p>
        </p:txBody>
      </p:sp>
      <p:pic>
        <p:nvPicPr>
          <p:cNvPr id="5" name="Imagem 4" descr="images (3).jpg"/>
          <p:cNvPicPr>
            <a:picLocks noChangeAspect="1"/>
          </p:cNvPicPr>
          <p:nvPr/>
        </p:nvPicPr>
        <p:blipFill>
          <a:blip r:embed="rId2" cstate="print"/>
          <a:stretch>
            <a:fillRect/>
          </a:stretch>
        </p:blipFill>
        <p:spPr>
          <a:xfrm>
            <a:off x="7642017" y="5221970"/>
            <a:ext cx="1883806" cy="1535248"/>
          </a:xfrm>
          <a:prstGeom prst="rect">
            <a:avLst/>
          </a:prstGeom>
        </p:spPr>
      </p:pic>
      <p:pic>
        <p:nvPicPr>
          <p:cNvPr id="6" name="Imagem 5" descr="elcio0.gif"/>
          <p:cNvPicPr>
            <a:picLocks noChangeAspect="1"/>
          </p:cNvPicPr>
          <p:nvPr/>
        </p:nvPicPr>
        <p:blipFill>
          <a:blip r:embed="rId3" cstate="print"/>
          <a:stretch>
            <a:fillRect/>
          </a:stretch>
        </p:blipFill>
        <p:spPr>
          <a:xfrm>
            <a:off x="1739081" y="5280829"/>
            <a:ext cx="1771666" cy="1476389"/>
          </a:xfrm>
          <a:prstGeom prst="rect">
            <a:avLst/>
          </a:prstGeom>
        </p:spPr>
      </p:pic>
      <p:pic>
        <p:nvPicPr>
          <p:cNvPr id="7" name="Imagem 6" descr="sinase.jpg"/>
          <p:cNvPicPr>
            <a:picLocks noChangeAspect="1"/>
          </p:cNvPicPr>
          <p:nvPr/>
        </p:nvPicPr>
        <p:blipFill>
          <a:blip r:embed="rId4" cstate="print"/>
          <a:stretch>
            <a:fillRect/>
          </a:stretch>
        </p:blipFill>
        <p:spPr>
          <a:xfrm>
            <a:off x="4882353" y="5280828"/>
            <a:ext cx="1399226" cy="147638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423309"/>
            <a:ext cx="9559767" cy="4331070"/>
          </a:xfrm>
        </p:spPr>
        <p:txBody>
          <a:bodyPr/>
          <a:lstStyle/>
          <a:p>
            <a:pPr algn="ctr">
              <a:buNone/>
            </a:pPr>
            <a:r>
              <a:rPr lang="pt-BR" sz="2000" dirty="0"/>
              <a:t>	Para realizar seus estudos a vigilância deverá utilizar-se de</a:t>
            </a:r>
          </a:p>
          <a:p>
            <a:pPr algn="ctr">
              <a:buNone/>
            </a:pPr>
            <a:r>
              <a:rPr lang="pt-BR" sz="2000" dirty="0"/>
              <a:t> variadas fontes e instrumentos de informação</a:t>
            </a:r>
          </a:p>
          <a:p>
            <a:pPr>
              <a:buNone/>
            </a:pPr>
            <a:endParaRPr lang="pt-BR" sz="2000" dirty="0"/>
          </a:p>
          <a:p>
            <a:pPr>
              <a:buNone/>
            </a:pPr>
            <a:endParaRPr lang="pt-BR" sz="2000" dirty="0"/>
          </a:p>
          <a:p>
            <a:pPr>
              <a:buNone/>
            </a:pPr>
            <a:endParaRPr lang="pt-BR" sz="2000" dirty="0"/>
          </a:p>
          <a:p>
            <a:pPr>
              <a:buNone/>
            </a:pPr>
            <a:endParaRPr lang="pt-BR" sz="2000" dirty="0"/>
          </a:p>
          <a:p>
            <a:pPr algn="ctr">
              <a:buNone/>
            </a:pPr>
            <a:r>
              <a:rPr lang="pt-BR" sz="2000" dirty="0"/>
              <a:t>	</a:t>
            </a:r>
          </a:p>
        </p:txBody>
      </p:sp>
      <p:sp>
        <p:nvSpPr>
          <p:cNvPr id="5" name="Retângulo de cantos arredondados 4"/>
          <p:cNvSpPr/>
          <p:nvPr/>
        </p:nvSpPr>
        <p:spPr>
          <a:xfrm>
            <a:off x="2096271" y="1351739"/>
            <a:ext cx="7000924" cy="85725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b="1" dirty="0">
                <a:solidFill>
                  <a:schemeClr val="tx1"/>
                </a:solidFill>
              </a:rPr>
              <a:t>Principais Instrumentos e Fontes de Informação</a:t>
            </a:r>
          </a:p>
        </p:txBody>
      </p:sp>
      <p:sp>
        <p:nvSpPr>
          <p:cNvPr id="6" name="Seta para a direita 5"/>
          <p:cNvSpPr/>
          <p:nvPr/>
        </p:nvSpPr>
        <p:spPr>
          <a:xfrm rot="6928037">
            <a:off x="4154492" y="3300475"/>
            <a:ext cx="330259" cy="17864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pt-BR"/>
          </a:p>
        </p:txBody>
      </p:sp>
      <p:sp>
        <p:nvSpPr>
          <p:cNvPr id="7" name="Seta para a direita 6"/>
          <p:cNvSpPr/>
          <p:nvPr/>
        </p:nvSpPr>
        <p:spPr>
          <a:xfrm rot="3126518">
            <a:off x="6756508" y="3287242"/>
            <a:ext cx="310172" cy="19414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pt-BR"/>
          </a:p>
        </p:txBody>
      </p:sp>
      <p:sp>
        <p:nvSpPr>
          <p:cNvPr id="8" name="Retângulo de cantos arredondados 7"/>
          <p:cNvSpPr/>
          <p:nvPr/>
        </p:nvSpPr>
        <p:spPr>
          <a:xfrm>
            <a:off x="3516257" y="3637755"/>
            <a:ext cx="1303430" cy="5000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dirty="0"/>
              <a:t>Relatórios</a:t>
            </a:r>
          </a:p>
        </p:txBody>
      </p:sp>
      <p:sp>
        <p:nvSpPr>
          <p:cNvPr id="9" name="Retângulo de cantos arredondados 8"/>
          <p:cNvSpPr/>
          <p:nvPr/>
        </p:nvSpPr>
        <p:spPr>
          <a:xfrm>
            <a:off x="6255168" y="3637755"/>
            <a:ext cx="1656558" cy="5000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dirty="0"/>
              <a:t>Diagnósticos</a:t>
            </a:r>
          </a:p>
        </p:txBody>
      </p:sp>
      <p:sp>
        <p:nvSpPr>
          <p:cNvPr id="10" name="Retângulo 9"/>
          <p:cNvSpPr/>
          <p:nvPr/>
        </p:nvSpPr>
        <p:spPr>
          <a:xfrm>
            <a:off x="1381891" y="4925579"/>
            <a:ext cx="4873277" cy="1569696"/>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t-BR" dirty="0">
                <a:solidFill>
                  <a:schemeClr val="tx1"/>
                </a:solidFill>
              </a:rPr>
              <a:t>MDS produziu ao longo dos anos, aplicativos como uma forma de agrupar as inúmeras informações sobre a assistência social </a:t>
            </a:r>
          </a:p>
          <a:p>
            <a:pPr algn="ctr">
              <a:buNone/>
            </a:pPr>
            <a:r>
              <a:rPr lang="pt-BR" dirty="0">
                <a:solidFill>
                  <a:schemeClr val="tx1"/>
                </a:solidFill>
              </a:rPr>
              <a:t>de todo o Brasil.</a:t>
            </a:r>
          </a:p>
        </p:txBody>
      </p:sp>
      <p:pic>
        <p:nvPicPr>
          <p:cNvPr id="11" name="Imagem 10" descr="Rede-SUAS.jpg"/>
          <p:cNvPicPr>
            <a:picLocks noChangeAspect="1"/>
          </p:cNvPicPr>
          <p:nvPr/>
        </p:nvPicPr>
        <p:blipFill>
          <a:blip r:embed="rId2" cstate="print"/>
          <a:stretch>
            <a:fillRect/>
          </a:stretch>
        </p:blipFill>
        <p:spPr>
          <a:xfrm>
            <a:off x="7083448" y="4647425"/>
            <a:ext cx="2466975" cy="18478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94615"/>
            <a:ext cx="9559767" cy="4990084"/>
          </a:xfrm>
        </p:spPr>
        <p:txBody>
          <a:bodyPr/>
          <a:lstStyle/>
          <a:p>
            <a:pPr algn="ctr">
              <a:buNone/>
            </a:pPr>
            <a:r>
              <a:rPr lang="pt-BR" sz="2400" b="1" u="sng" dirty="0"/>
              <a:t>Principais Aplicativos Utilizados</a:t>
            </a:r>
          </a:p>
          <a:p>
            <a:pPr algn="ctr">
              <a:buNone/>
            </a:pPr>
            <a:endParaRPr lang="pt-BR" sz="2000" b="1" dirty="0"/>
          </a:p>
          <a:p>
            <a:pPr algn="just"/>
            <a:r>
              <a:rPr lang="pt-BR" sz="2400" dirty="0"/>
              <a:t>Cadastro Nacional do SUAS – </a:t>
            </a:r>
            <a:r>
              <a:rPr lang="pt-BR" sz="2400" dirty="0" err="1"/>
              <a:t>CadSUAS</a:t>
            </a:r>
            <a:endParaRPr lang="pt-BR" sz="2400" dirty="0"/>
          </a:p>
          <a:p>
            <a:pPr algn="just"/>
            <a:r>
              <a:rPr lang="pt-BR" sz="2400" dirty="0"/>
              <a:t>Registro Mensal de Atendimentos – RMA</a:t>
            </a:r>
          </a:p>
          <a:p>
            <a:pPr algn="just"/>
            <a:r>
              <a:rPr lang="pt-BR" sz="2400" dirty="0"/>
              <a:t>Censo SUAS</a:t>
            </a:r>
          </a:p>
          <a:p>
            <a:pPr algn="just"/>
            <a:r>
              <a:rPr lang="pt-BR" sz="2400" dirty="0"/>
              <a:t>Prontuário SUAS</a:t>
            </a:r>
          </a:p>
          <a:p>
            <a:pPr algn="just"/>
            <a:r>
              <a:rPr lang="pt-BR" sz="2400" dirty="0" err="1"/>
              <a:t>CadÚnico</a:t>
            </a:r>
            <a:r>
              <a:rPr lang="pt-BR" sz="2400" dirty="0"/>
              <a:t> e CECAD</a:t>
            </a:r>
          </a:p>
          <a:p>
            <a:pPr algn="just"/>
            <a:r>
              <a:rPr lang="pt-BR" sz="2400" dirty="0"/>
              <a:t>IDV – Sistema de Identificação de Domicílios em Vulnerabilidade</a:t>
            </a:r>
          </a:p>
          <a:p>
            <a:pPr algn="just"/>
            <a:r>
              <a:rPr lang="pt-BR" sz="2400" dirty="0"/>
              <a:t>MI – SAGI e RI- SAGI</a:t>
            </a:r>
          </a:p>
          <a:p>
            <a:pPr algn="just"/>
            <a:r>
              <a:rPr lang="pt-BR" sz="2400" dirty="0"/>
              <a:t>SUAS WEB</a:t>
            </a:r>
          </a:p>
          <a:p>
            <a:pPr algn="just">
              <a:buNone/>
            </a:pPr>
            <a:endParaRPr lang="pt-BR"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3280565"/>
            <a:ext cx="9559767" cy="1500198"/>
          </a:xfrm>
        </p:spPr>
        <p:txBody>
          <a:bodyPr/>
          <a:lstStyle/>
          <a:p>
            <a:pPr algn="just">
              <a:buNone/>
            </a:pPr>
            <a:r>
              <a:rPr lang="pt-BR" sz="2400" dirty="0"/>
              <a:t>	</a:t>
            </a:r>
            <a:r>
              <a:rPr lang="pt-BR" sz="2000" dirty="0"/>
              <a:t>O </a:t>
            </a:r>
            <a:r>
              <a:rPr lang="pt-BR" sz="2000" dirty="0" err="1"/>
              <a:t>CadSUAS</a:t>
            </a:r>
            <a:r>
              <a:rPr lang="pt-BR" sz="2000" dirty="0"/>
              <a:t> traz todas as informações cadastrais dos órgãos gestores de Assistência Social, das unidades públicas e da rede conveniada de entidades prestadoras de serviços </a:t>
            </a:r>
            <a:r>
              <a:rPr lang="pt-BR" sz="2000" dirty="0" err="1"/>
              <a:t>socioassistenciais</a:t>
            </a:r>
            <a:r>
              <a:rPr lang="pt-BR" sz="2000" dirty="0"/>
              <a:t>, dos fundos de Assistência Social, dos Conselhos de Assistência Social e dos trabalhadores e conselheiros que atuam no âmbito do SUAS</a:t>
            </a:r>
          </a:p>
          <a:p>
            <a:endParaRPr lang="pt-BR" dirty="0"/>
          </a:p>
        </p:txBody>
      </p:sp>
      <p:pic>
        <p:nvPicPr>
          <p:cNvPr id="4" name="Imagem 3" descr="cadSuas.png"/>
          <p:cNvPicPr>
            <a:picLocks noChangeAspect="1"/>
          </p:cNvPicPr>
          <p:nvPr/>
        </p:nvPicPr>
        <p:blipFill>
          <a:blip r:embed="rId2" cstate="print"/>
          <a:stretch>
            <a:fillRect/>
          </a:stretch>
        </p:blipFill>
        <p:spPr>
          <a:xfrm>
            <a:off x="7274335" y="5446238"/>
            <a:ext cx="1931207" cy="812189"/>
          </a:xfrm>
          <a:prstGeom prst="rect">
            <a:avLst/>
          </a:prstGeom>
          <a:ln>
            <a:solidFill>
              <a:schemeClr val="tx1"/>
            </a:solidFill>
          </a:ln>
        </p:spPr>
      </p:pic>
      <p:sp>
        <p:nvSpPr>
          <p:cNvPr id="5" name="Retângulo de cantos arredondados 4"/>
          <p:cNvSpPr/>
          <p:nvPr/>
        </p:nvSpPr>
        <p:spPr>
          <a:xfrm>
            <a:off x="2310585" y="1566053"/>
            <a:ext cx="5929354"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buNone/>
            </a:pPr>
            <a:r>
              <a:rPr lang="pt-BR" sz="2400" b="1" dirty="0">
                <a:solidFill>
                  <a:schemeClr val="tx1"/>
                </a:solidFill>
              </a:rPr>
              <a:t>Cadastro Nacional do SUAS – </a:t>
            </a:r>
            <a:r>
              <a:rPr lang="pt-BR" sz="2400" b="1" dirty="0" err="1">
                <a:solidFill>
                  <a:schemeClr val="tx1"/>
                </a:solidFill>
              </a:rPr>
              <a:t>CadSUAS</a:t>
            </a:r>
            <a:endParaRPr lang="pt-BR" sz="2400" b="1"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81759" y="2637623"/>
            <a:ext cx="7072362" cy="4000528"/>
          </a:xfrm>
        </p:spPr>
        <p:txBody>
          <a:bodyPr/>
          <a:lstStyle/>
          <a:p>
            <a:pPr algn="just"/>
            <a:r>
              <a:rPr lang="pt-BR" sz="2000" dirty="0"/>
              <a:t>O RMA é um instrumento da vigilância sobre o padrão de serviços, atendendo às atividades de monitoramento e de organização, estruturação e padronização de informações.</a:t>
            </a:r>
          </a:p>
          <a:p>
            <a:pPr algn="just"/>
            <a:r>
              <a:rPr lang="pt-BR" sz="2000" dirty="0"/>
              <a:t>Este é o principal instrumento de aferição da demanda assistida nos CRAS e CREAS, na medida em que a análise das suas informações permite quantificar o tipo, o volume e os padrões de qualidade dos serviços ofertados pela rede </a:t>
            </a:r>
            <a:r>
              <a:rPr lang="pt-BR" sz="2000" dirty="0" err="1"/>
              <a:t>socioassistencial</a:t>
            </a:r>
            <a:r>
              <a:rPr lang="pt-BR" sz="2000" dirty="0"/>
              <a:t>.</a:t>
            </a:r>
          </a:p>
          <a:p>
            <a:pPr algn="just"/>
            <a:r>
              <a:rPr lang="pt-BR" sz="2000" dirty="0"/>
              <a:t>É função da Vigilância </a:t>
            </a:r>
            <a:r>
              <a:rPr lang="pt-BR" sz="2000" dirty="0" err="1"/>
              <a:t>Socioassistencial</a:t>
            </a:r>
            <a:r>
              <a:rPr lang="pt-BR" sz="2000" dirty="0"/>
              <a:t> zelas pelas informações prestadas no aplicativo nacional, auxiliar no entendimento das questões e acompanhar o processo de inserção das informações no sistema.</a:t>
            </a:r>
          </a:p>
        </p:txBody>
      </p:sp>
      <p:sp>
        <p:nvSpPr>
          <p:cNvPr id="5" name="Retângulo de cantos arredondados 4"/>
          <p:cNvSpPr/>
          <p:nvPr/>
        </p:nvSpPr>
        <p:spPr>
          <a:xfrm>
            <a:off x="2667775" y="1280301"/>
            <a:ext cx="6000792" cy="9447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b="1" dirty="0">
                <a:solidFill>
                  <a:schemeClr val="tx1"/>
                </a:solidFill>
              </a:rPr>
              <a:t>Registro Mensal de Atendimento – RMA </a:t>
            </a:r>
          </a:p>
        </p:txBody>
      </p:sp>
      <p:pic>
        <p:nvPicPr>
          <p:cNvPr id="6" name="Imagem 5" descr="Formulario1-RelatoriomensaldeatendimentodoCRAS_2014.png"/>
          <p:cNvPicPr>
            <a:picLocks noChangeAspect="1"/>
          </p:cNvPicPr>
          <p:nvPr/>
        </p:nvPicPr>
        <p:blipFill>
          <a:blip r:embed="rId2" cstate="print"/>
          <a:stretch>
            <a:fillRect/>
          </a:stretch>
        </p:blipFill>
        <p:spPr>
          <a:xfrm>
            <a:off x="7686469" y="2780499"/>
            <a:ext cx="2696610" cy="3857652"/>
          </a:xfrm>
          <a:prstGeom prst="rect">
            <a:avLst/>
          </a:prstGeom>
          <a:ln>
            <a:solidFill>
              <a:schemeClr val="tx1"/>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566185"/>
            <a:ext cx="9566229" cy="4188194"/>
          </a:xfrm>
        </p:spPr>
        <p:txBody>
          <a:bodyPr/>
          <a:lstStyle/>
          <a:p>
            <a:pPr algn="just"/>
            <a:r>
              <a:rPr lang="pt-BR" sz="2000" dirty="0"/>
              <a:t>É um dos principais instrumentos de avaliação e monitoramento dos serviços, programas e benefícios ofertados pelo SUAS.  É preenchido desde 2007 por meio de questionários que são respondidos exclusivamente através de aplicativo eletrônico.</a:t>
            </a:r>
          </a:p>
          <a:p>
            <a:pPr algn="just"/>
            <a:r>
              <a:rPr lang="pt-BR" sz="2000" dirty="0"/>
              <a:t>A partir das informações do Censo SUAS é possível definir indicadores dimensionais, índices de desenvolvimento e patamares mínimos anuais para as unidades públicas que ofertam serviços de proteção social básica e de proteção social especial, assim como para as unidades de gestão e de controle social.</a:t>
            </a:r>
          </a:p>
          <a:p>
            <a:pPr algn="just"/>
            <a:r>
              <a:rPr lang="pt-BR" sz="2000" dirty="0"/>
              <a:t>O CENSO é o principal instrumento da vigilância no que diz respeito aos padrões de serviços ofertados pelo SUAS. Atende, primordialmente, a atividades de monitoramento e avaliação, e também pode ser utilizado para auxiliar nas ações voltadas para a organização, estruturação e padronização da informação e diagnósticos assistenciais. </a:t>
            </a:r>
          </a:p>
        </p:txBody>
      </p:sp>
      <p:sp>
        <p:nvSpPr>
          <p:cNvPr id="4" name="Retângulo de cantos arredondados 3"/>
          <p:cNvSpPr/>
          <p:nvPr/>
        </p:nvSpPr>
        <p:spPr>
          <a:xfrm>
            <a:off x="1881957" y="1351738"/>
            <a:ext cx="5286412" cy="91440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b="1" dirty="0"/>
              <a:t>Censo SUAS </a:t>
            </a:r>
          </a:p>
        </p:txBody>
      </p:sp>
      <p:pic>
        <p:nvPicPr>
          <p:cNvPr id="5" name="Imagem 4" descr="download.jpg"/>
          <p:cNvPicPr>
            <a:picLocks noChangeAspect="1"/>
          </p:cNvPicPr>
          <p:nvPr/>
        </p:nvPicPr>
        <p:blipFill>
          <a:blip r:embed="rId2" cstate="print"/>
          <a:stretch>
            <a:fillRect/>
          </a:stretch>
        </p:blipFill>
        <p:spPr>
          <a:xfrm>
            <a:off x="7963239" y="1351740"/>
            <a:ext cx="1848336" cy="9144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38883" y="2221495"/>
            <a:ext cx="7851718" cy="5066516"/>
          </a:xfrm>
        </p:spPr>
        <p:txBody>
          <a:bodyPr/>
          <a:lstStyle/>
          <a:p>
            <a:pPr algn="just"/>
            <a:r>
              <a:rPr lang="pt-BR" sz="2000" dirty="0"/>
              <a:t>É um instrumental técnico que visa  auxiliar o trabalho dos profissionais, organizando as informações indispensáveis à realização do trabalho social com as famílias e registrando o planejamento e o histórico do acompanhamento familiar</a:t>
            </a:r>
          </a:p>
          <a:p>
            <a:pPr algn="just"/>
            <a:r>
              <a:rPr lang="pt-BR" sz="2000" dirty="0"/>
              <a:t>Tem como objetivo contribuir para a qualificação do processo de acompanhamento familiar nos CRAS e CREAS. Através do site do MDS, é possível baixar do arquivo em PDF do instrumental e documentos de referência</a:t>
            </a:r>
          </a:p>
          <a:p>
            <a:pPr algn="just"/>
            <a:r>
              <a:rPr lang="pt-BR" sz="2000" dirty="0"/>
              <a:t>O Prontuário é um formulário em papel que deve ser preenchido para cada família que entra em acompanhamento. Toda família inserida em acompanhamento no Registro Mensal de Atendimento deve possuir um prontuário. </a:t>
            </a:r>
          </a:p>
          <a:p>
            <a:pPr algn="just"/>
            <a:r>
              <a:rPr lang="pt-BR" sz="2000" dirty="0"/>
              <a:t>Ele promove a “organização, estruturação e padronização de informações” nas unidades  de CRAS e CREAS e está dentro do escopo da Vigilância de Riscos e Vulnerabilidades </a:t>
            </a:r>
          </a:p>
          <a:p>
            <a:pPr algn="just"/>
            <a:endParaRPr lang="pt-BR" sz="2000" dirty="0"/>
          </a:p>
        </p:txBody>
      </p:sp>
      <p:sp>
        <p:nvSpPr>
          <p:cNvPr id="4" name="Retângulo de cantos arredondados 3"/>
          <p:cNvSpPr/>
          <p:nvPr/>
        </p:nvSpPr>
        <p:spPr>
          <a:xfrm>
            <a:off x="3167841" y="1423177"/>
            <a:ext cx="5429288" cy="7143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b="1" dirty="0"/>
              <a:t>Prontuário SUAS </a:t>
            </a:r>
          </a:p>
        </p:txBody>
      </p:sp>
      <p:pic>
        <p:nvPicPr>
          <p:cNvPr id="5" name="Imagem 4" descr="prontuario.jpg"/>
          <p:cNvPicPr>
            <a:picLocks noChangeAspect="1"/>
          </p:cNvPicPr>
          <p:nvPr/>
        </p:nvPicPr>
        <p:blipFill>
          <a:blip r:embed="rId2" cstate="print"/>
          <a:stretch>
            <a:fillRect/>
          </a:stretch>
        </p:blipFill>
        <p:spPr>
          <a:xfrm>
            <a:off x="8311377" y="2494747"/>
            <a:ext cx="2019300" cy="327661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423309"/>
            <a:ext cx="9559767" cy="4643470"/>
          </a:xfrm>
        </p:spPr>
        <p:txBody>
          <a:bodyPr/>
          <a:lstStyle/>
          <a:p>
            <a:pPr algn="just"/>
            <a:r>
              <a:rPr lang="pt-BR" sz="2000" dirty="0"/>
              <a:t>O CECAD é uma ferramenta que permite realizar, de modo fácil e rápido, consultas, tabulações e extrações de dados do </a:t>
            </a:r>
            <a:r>
              <a:rPr lang="pt-BR" sz="2000" dirty="0" err="1"/>
              <a:t>CadÚnico</a:t>
            </a:r>
            <a:r>
              <a:rPr lang="pt-BR" sz="2000" dirty="0"/>
              <a:t> que inclui das famílias com renda mensal de até meio salário mínino por pessoa ou de três salários mínimos no total, além de famílias cadastradas em outros programas sociais. Ele possibilita conhecer a realidade socioeconômica dessas famílias, trazendo informações do domicílio e também dados de cada um dos componentes da família.</a:t>
            </a:r>
          </a:p>
          <a:p>
            <a:pPr algn="just"/>
            <a:r>
              <a:rPr lang="pt-BR" sz="2000" dirty="0"/>
              <a:t> O </a:t>
            </a:r>
            <a:r>
              <a:rPr lang="pt-BR" sz="2000" dirty="0" err="1"/>
              <a:t>CadÚnico</a:t>
            </a:r>
            <a:r>
              <a:rPr lang="pt-BR" sz="2000" dirty="0"/>
              <a:t> por meio da ferramenta do CECAD, se torna uma solução viável para identificar as principais vulnerabilidades da população em determinado território, conhecer a realidade socioeconômica das famílias, acessar informações sobre características do domicílio, acesso a serviços públicos, entre outras informações.</a:t>
            </a:r>
          </a:p>
          <a:p>
            <a:pPr algn="just"/>
            <a:r>
              <a:rPr lang="pt-BR" sz="2000" dirty="0"/>
              <a:t>Instrumento primordial para o planejamento e execução  de ações da Vigilância, uma vez que permite quantificar a demanda potencial por serviços, assistindo assim, às tarefas de elaboração de diagnósticos e planejamento de processos de busca ativa pelos serviços </a:t>
            </a:r>
            <a:r>
              <a:rPr lang="pt-BR" sz="2000" dirty="0" err="1"/>
              <a:t>socioassistenciais</a:t>
            </a:r>
            <a:r>
              <a:rPr lang="pt-BR" sz="2000" dirty="0"/>
              <a:t>. </a:t>
            </a:r>
          </a:p>
        </p:txBody>
      </p:sp>
      <p:sp>
        <p:nvSpPr>
          <p:cNvPr id="4" name="Retângulo de cantos arredondados 3"/>
          <p:cNvSpPr/>
          <p:nvPr/>
        </p:nvSpPr>
        <p:spPr>
          <a:xfrm>
            <a:off x="1596205" y="1437471"/>
            <a:ext cx="5072098" cy="7000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b="1" dirty="0" err="1"/>
              <a:t>CadÚnico</a:t>
            </a:r>
            <a:r>
              <a:rPr lang="pt-BR" sz="2400" b="1" dirty="0"/>
              <a:t> e CECAD </a:t>
            </a:r>
          </a:p>
        </p:txBody>
      </p:sp>
      <p:pic>
        <p:nvPicPr>
          <p:cNvPr id="5" name="Imagem 4" descr="Semas_CadÚnico_Bolsa-Família.jpg"/>
          <p:cNvPicPr>
            <a:picLocks noChangeAspect="1"/>
          </p:cNvPicPr>
          <p:nvPr/>
        </p:nvPicPr>
        <p:blipFill>
          <a:blip r:embed="rId2" cstate="print"/>
          <a:stretch>
            <a:fillRect/>
          </a:stretch>
        </p:blipFill>
        <p:spPr>
          <a:xfrm>
            <a:off x="7168368" y="1185062"/>
            <a:ext cx="2740531" cy="1044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70677" y="3137689"/>
            <a:ext cx="8851849" cy="3659410"/>
          </a:xfrm>
        </p:spPr>
        <p:txBody>
          <a:bodyPr/>
          <a:lstStyle/>
          <a:p>
            <a:pPr algn="just"/>
            <a:r>
              <a:rPr lang="pt-BR" sz="2000" dirty="0"/>
              <a:t>Aplicativo  que permite a elaboração de mapas de vulnerabilidade e risco social ao nível de estados, municípios, e por setor censitário, de acesso público e irrestrito.</a:t>
            </a:r>
          </a:p>
          <a:p>
            <a:pPr algn="just"/>
            <a:r>
              <a:rPr lang="pt-BR" sz="2000" dirty="0"/>
              <a:t>A visualização na forma de mapas ressalta a perspectiva de território, sendo importante na produção de diagnósticos </a:t>
            </a:r>
            <a:r>
              <a:rPr lang="pt-BR" sz="2000" dirty="0" err="1"/>
              <a:t>socioassistenciais</a:t>
            </a:r>
            <a:r>
              <a:rPr lang="pt-BR" sz="2000" dirty="0"/>
              <a:t>, ao reunir </a:t>
            </a:r>
            <a:r>
              <a:rPr lang="pt-BR" sz="2000" dirty="0" err="1"/>
              <a:t>simultâneamente</a:t>
            </a:r>
            <a:r>
              <a:rPr lang="pt-BR" sz="2000" dirty="0"/>
              <a:t> dados e indicadores de vulnerabilidade e risco social e informações das unidades prestadoras de serviços. </a:t>
            </a:r>
          </a:p>
          <a:p>
            <a:pPr algn="just"/>
            <a:r>
              <a:rPr lang="pt-BR" sz="2000" dirty="0"/>
              <a:t>Possibilita várias análises, como por exemplo, dimensionar e localizar territórios com maior concentração de famílias em situação de vulnerabilidade e menor número de equipamentos de referência da Assistência Social. </a:t>
            </a:r>
          </a:p>
        </p:txBody>
      </p:sp>
      <p:sp>
        <p:nvSpPr>
          <p:cNvPr id="4" name="Retângulo de cantos arredondados 3"/>
          <p:cNvSpPr/>
          <p:nvPr/>
        </p:nvSpPr>
        <p:spPr>
          <a:xfrm>
            <a:off x="810387" y="1566053"/>
            <a:ext cx="6715172"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b="1" dirty="0">
                <a:solidFill>
                  <a:schemeClr val="tx1"/>
                </a:solidFill>
              </a:rPr>
              <a:t>IDV – Sistema de Identificação de Domicílios em Vulnerabilidade </a:t>
            </a:r>
          </a:p>
        </p:txBody>
      </p:sp>
      <p:pic>
        <p:nvPicPr>
          <p:cNvPr id="5" name="Imagem 4" descr="images (6).jpg"/>
          <p:cNvPicPr>
            <a:picLocks noChangeAspect="1"/>
          </p:cNvPicPr>
          <p:nvPr/>
        </p:nvPicPr>
        <p:blipFill>
          <a:blip r:embed="rId2" cstate="print"/>
          <a:stretch>
            <a:fillRect/>
          </a:stretch>
        </p:blipFill>
        <p:spPr>
          <a:xfrm>
            <a:off x="8025625" y="1351739"/>
            <a:ext cx="1785950" cy="15179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310585" y="1404367"/>
            <a:ext cx="6858048" cy="2948499"/>
          </a:xfrm>
          <a:prstGeom prst="rect">
            <a:avLst/>
          </a:prstGeom>
          <a:noFill/>
        </p:spPr>
        <p:txBody>
          <a:bodyPr wrap="square">
            <a:spAutoFit/>
          </a:bodyPr>
          <a:lstStyle/>
          <a:p>
            <a:pPr algn="ctr">
              <a:spcBef>
                <a:spcPct val="20000"/>
              </a:spcBef>
              <a:defRPr/>
            </a:pPr>
            <a:endParaRPr lang="pt-BR" sz="3200" b="1" dirty="0">
              <a:latin typeface="+mn-lt"/>
            </a:endParaRPr>
          </a:p>
          <a:p>
            <a:pPr algn="ctr">
              <a:spcBef>
                <a:spcPct val="20000"/>
              </a:spcBef>
              <a:defRPr/>
            </a:pPr>
            <a:endParaRPr lang="pt-BR" sz="3200" b="1" dirty="0"/>
          </a:p>
          <a:p>
            <a:pPr algn="ctr">
              <a:spcBef>
                <a:spcPct val="20000"/>
              </a:spcBef>
              <a:defRPr/>
            </a:pPr>
            <a:endParaRPr lang="pt-BR" sz="3200" b="1" dirty="0">
              <a:latin typeface="+mn-lt"/>
            </a:endParaRPr>
          </a:p>
          <a:p>
            <a:pPr algn="ctr">
              <a:spcBef>
                <a:spcPct val="20000"/>
              </a:spcBef>
              <a:defRPr/>
            </a:pPr>
            <a:endParaRPr lang="pt-BR" sz="3200" b="1" dirty="0"/>
          </a:p>
          <a:p>
            <a:pPr algn="ctr">
              <a:spcBef>
                <a:spcPct val="20000"/>
              </a:spcBef>
              <a:defRPr/>
            </a:pPr>
            <a:endParaRPr lang="pt-BR" sz="3200" b="1" dirty="0">
              <a:latin typeface="+mn-lt"/>
            </a:endParaRPr>
          </a:p>
        </p:txBody>
      </p:sp>
      <p:sp>
        <p:nvSpPr>
          <p:cNvPr id="2050" name="Rectangle 2"/>
          <p:cNvSpPr>
            <a:spLocks noChangeArrowheads="1"/>
          </p:cNvSpPr>
          <p:nvPr/>
        </p:nvSpPr>
        <p:spPr bwMode="auto">
          <a:xfrm>
            <a:off x="1424757" y="1637491"/>
            <a:ext cx="8629704" cy="101566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i="0" u="none" strike="noStrike" cap="none" normalizeH="0" baseline="0" dirty="0">
                <a:ln>
                  <a:noFill/>
                </a:ln>
                <a:effectLst/>
                <a:latin typeface="+mj-lt"/>
                <a:ea typeface="Calibri" pitchFamily="34" charset="0"/>
                <a:cs typeface="Times New Roman" pitchFamily="18" charset="0"/>
              </a:rPr>
              <a:t>A Vigilância </a:t>
            </a:r>
            <a:r>
              <a:rPr kumimoji="0" lang="pt-BR" i="0" u="none" strike="noStrike" cap="none" normalizeH="0" baseline="0" dirty="0" err="1">
                <a:ln>
                  <a:noFill/>
                </a:ln>
                <a:effectLst/>
                <a:latin typeface="+mj-lt"/>
                <a:ea typeface="Calibri" pitchFamily="34" charset="0"/>
                <a:cs typeface="Times New Roman" pitchFamily="18" charset="0"/>
              </a:rPr>
              <a:t>Socioassistencial</a:t>
            </a:r>
            <a:r>
              <a:rPr kumimoji="0" lang="pt-BR" i="0" u="none" strike="noStrike" cap="none" normalizeH="0" baseline="0" dirty="0">
                <a:ln>
                  <a:noFill/>
                </a:ln>
                <a:effectLst/>
                <a:latin typeface="+mj-lt"/>
                <a:ea typeface="Calibri" pitchFamily="34" charset="0"/>
                <a:cs typeface="Times New Roman" pitchFamily="18" charset="0"/>
              </a:rPr>
              <a:t> é uma função da política de Assistência Social, juntamente com a Proteção Social e a Defesa de Direitos estabelecida pela Norma Operacional Básica do SUAS (Artigo 1º - NOB SUAS 2012)</a:t>
            </a:r>
            <a:endParaRPr kumimoji="0" lang="pt-BR" i="0" u="none" strike="noStrike" cap="none" normalizeH="0" baseline="0" dirty="0">
              <a:ln>
                <a:noFill/>
              </a:ln>
              <a:effectLst/>
              <a:latin typeface="+mj-lt"/>
              <a:cs typeface="Arial" pitchFamily="34" charset="0"/>
            </a:endParaRPr>
          </a:p>
        </p:txBody>
      </p:sp>
      <p:sp>
        <p:nvSpPr>
          <p:cNvPr id="13" name="Retângulo de cantos arredondados 12"/>
          <p:cNvSpPr/>
          <p:nvPr/>
        </p:nvSpPr>
        <p:spPr>
          <a:xfrm>
            <a:off x="4225117" y="3137689"/>
            <a:ext cx="2347914" cy="914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Política de Assistência Social</a:t>
            </a:r>
          </a:p>
        </p:txBody>
      </p:sp>
      <p:sp>
        <p:nvSpPr>
          <p:cNvPr id="16" name="Retângulo de cantos arredondados 15"/>
          <p:cNvSpPr/>
          <p:nvPr/>
        </p:nvSpPr>
        <p:spPr>
          <a:xfrm>
            <a:off x="4382287" y="5638019"/>
            <a:ext cx="2190744" cy="914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Defesa de Direitos</a:t>
            </a:r>
          </a:p>
        </p:txBody>
      </p:sp>
      <p:sp>
        <p:nvSpPr>
          <p:cNvPr id="17" name="Retângulo de cantos arredondados 16"/>
          <p:cNvSpPr/>
          <p:nvPr/>
        </p:nvSpPr>
        <p:spPr>
          <a:xfrm>
            <a:off x="2467755" y="4332391"/>
            <a:ext cx="2128846" cy="914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Vigilância</a:t>
            </a:r>
          </a:p>
        </p:txBody>
      </p:sp>
      <p:sp>
        <p:nvSpPr>
          <p:cNvPr id="18" name="Retângulo de cantos arredondados 17"/>
          <p:cNvSpPr/>
          <p:nvPr/>
        </p:nvSpPr>
        <p:spPr>
          <a:xfrm>
            <a:off x="5739609" y="4332392"/>
            <a:ext cx="2238412" cy="914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Proteção Social</a:t>
            </a:r>
          </a:p>
        </p:txBody>
      </p:sp>
      <p:sp>
        <p:nvSpPr>
          <p:cNvPr id="20" name="Seta para cima e para baixo 19"/>
          <p:cNvSpPr/>
          <p:nvPr/>
        </p:nvSpPr>
        <p:spPr>
          <a:xfrm rot="3221483">
            <a:off x="3527626" y="3475313"/>
            <a:ext cx="445322" cy="8512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Seta para cima e para baixo 20"/>
          <p:cNvSpPr/>
          <p:nvPr/>
        </p:nvSpPr>
        <p:spPr>
          <a:xfrm rot="2526096">
            <a:off x="6855172" y="5306719"/>
            <a:ext cx="445322" cy="8512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Seta para cima e para baixo 21"/>
          <p:cNvSpPr/>
          <p:nvPr/>
        </p:nvSpPr>
        <p:spPr>
          <a:xfrm rot="7394117">
            <a:off x="3681587" y="5352282"/>
            <a:ext cx="445322" cy="8512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Seta para cima e para baixo 22"/>
          <p:cNvSpPr/>
          <p:nvPr/>
        </p:nvSpPr>
        <p:spPr>
          <a:xfrm rot="18219303">
            <a:off x="6828053" y="3485549"/>
            <a:ext cx="445322" cy="8512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566185"/>
            <a:ext cx="6065767" cy="3857652"/>
          </a:xfrm>
        </p:spPr>
        <p:txBody>
          <a:bodyPr/>
          <a:lstStyle/>
          <a:p>
            <a:pPr algn="just"/>
            <a:r>
              <a:rPr lang="pt-BR" sz="2000" dirty="0"/>
              <a:t>A Matriz de Informação Social  (MI Social) é uma ferramenta que reúne em um único local as informações oriundas de diferentes aplicativos e, dessa forma, permite realizar, através de indicadores gerenciais, o monitoramento de programas, projetos e ações desenvolvidas pelo MDS. Possibilita a construção de gráficos e tabelas a partir das informações escolhidas pelo próprio usuário.</a:t>
            </a:r>
          </a:p>
          <a:p>
            <a:pPr algn="just"/>
            <a:r>
              <a:rPr lang="pt-BR" sz="2000" dirty="0"/>
              <a:t>O Relatório de Informações Sociais (RI) fornece somente informações por município, apresentando dados demográficos e indicadores relacionados às ações da Assistência Social </a:t>
            </a:r>
          </a:p>
          <a:p>
            <a:pPr algn="just"/>
            <a:endParaRPr lang="pt-BR" sz="2000" dirty="0"/>
          </a:p>
        </p:txBody>
      </p:sp>
      <p:sp>
        <p:nvSpPr>
          <p:cNvPr id="4" name="Retângulo de cantos arredondados 3"/>
          <p:cNvSpPr/>
          <p:nvPr/>
        </p:nvSpPr>
        <p:spPr>
          <a:xfrm>
            <a:off x="2382023" y="1494615"/>
            <a:ext cx="6072230" cy="7143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b="1" dirty="0"/>
              <a:t>MI – SAGI e RI – SAGI </a:t>
            </a:r>
          </a:p>
        </p:txBody>
      </p:sp>
      <p:pic>
        <p:nvPicPr>
          <p:cNvPr id="5" name="Imagem 4" descr="slide_20.jpg"/>
          <p:cNvPicPr>
            <a:picLocks noChangeAspect="1"/>
          </p:cNvPicPr>
          <p:nvPr/>
        </p:nvPicPr>
        <p:blipFill>
          <a:blip r:embed="rId2" cstate="print"/>
          <a:stretch>
            <a:fillRect/>
          </a:stretch>
        </p:blipFill>
        <p:spPr>
          <a:xfrm>
            <a:off x="7311245" y="2566185"/>
            <a:ext cx="3027197" cy="3231408"/>
          </a:xfrm>
          <a:prstGeom prst="rect">
            <a:avLst/>
          </a:prstGeom>
          <a:ln>
            <a:solidFill>
              <a:schemeClr val="tx1"/>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637623"/>
            <a:ext cx="9559767" cy="3330938"/>
          </a:xfrm>
        </p:spPr>
        <p:txBody>
          <a:bodyPr/>
          <a:lstStyle/>
          <a:p>
            <a:pPr algn="just"/>
            <a:r>
              <a:rPr lang="pt-BR" sz="2000" dirty="0"/>
              <a:t>Ferramenta criada para agilizar a transferência regular e automática de recursos financeiros do Fundo Nacional de Assistência Social para os fundos estaduais e municipais. Compreende informações sobre contas correntes, saldos, repasses. Traz também os Planos de Ação e os Demonstrativos Sintéticos de Execução Físico- Financeira</a:t>
            </a:r>
          </a:p>
          <a:p>
            <a:pPr algn="just"/>
            <a:r>
              <a:rPr lang="pt-BR" sz="2000" dirty="0"/>
              <a:t>Tais dados ajudam a refletir sobre o volume e tipo de serviços, podendo compor indicadores de padrão de serviços.</a:t>
            </a:r>
          </a:p>
        </p:txBody>
      </p:sp>
      <p:sp>
        <p:nvSpPr>
          <p:cNvPr id="4" name="Retângulo de cantos arredondados 3"/>
          <p:cNvSpPr/>
          <p:nvPr/>
        </p:nvSpPr>
        <p:spPr>
          <a:xfrm>
            <a:off x="3525031" y="1434787"/>
            <a:ext cx="4000528" cy="8456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b="1" dirty="0"/>
              <a:t>SUAS WEB </a:t>
            </a:r>
          </a:p>
        </p:txBody>
      </p:sp>
      <p:pic>
        <p:nvPicPr>
          <p:cNvPr id="5" name="Imagem 4" descr="suasweb.jpg"/>
          <p:cNvPicPr>
            <a:picLocks noChangeAspect="1"/>
          </p:cNvPicPr>
          <p:nvPr/>
        </p:nvPicPr>
        <p:blipFill>
          <a:blip r:embed="rId2" cstate="print"/>
          <a:stretch>
            <a:fillRect/>
          </a:stretch>
        </p:blipFill>
        <p:spPr>
          <a:xfrm>
            <a:off x="6525427" y="5280829"/>
            <a:ext cx="3000371" cy="107213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637623"/>
            <a:ext cx="9559767" cy="2928958"/>
          </a:xfrm>
        </p:spPr>
        <p:txBody>
          <a:bodyPr/>
          <a:lstStyle/>
          <a:p>
            <a:r>
              <a:rPr lang="pt-BR" sz="2000" dirty="0"/>
              <a:t>Ainda é possível trabalhar outras fontes de informação, tanto as propostas pela própria vigilância, como as produzidas por instituições de pesquisa local, outras secretarias de políticas  setoriais, por órgão públicos e uma infinidade de outras fontes, como por exemplo: </a:t>
            </a:r>
          </a:p>
          <a:p>
            <a:r>
              <a:rPr lang="pt-BR" sz="2000" dirty="0"/>
              <a:t>IBGE</a:t>
            </a:r>
          </a:p>
          <a:p>
            <a:r>
              <a:rPr lang="pt-BR" sz="2000" dirty="0"/>
              <a:t>PNAD – Pesquisa Nacional de Amostras por Domicílios</a:t>
            </a:r>
          </a:p>
          <a:p>
            <a:r>
              <a:rPr lang="pt-BR" sz="2000" dirty="0"/>
              <a:t>SINAN – Sistema de Informação de Agravos de Notificação </a:t>
            </a:r>
          </a:p>
          <a:p>
            <a:r>
              <a:rPr lang="pt-BR" sz="2000" dirty="0" err="1"/>
              <a:t>DataSUS</a:t>
            </a:r>
            <a:r>
              <a:rPr lang="pt-BR" sz="2000" dirty="0"/>
              <a:t> – Notificação de Violências</a:t>
            </a:r>
          </a:p>
          <a:p>
            <a:endParaRPr lang="pt-BR" sz="2000" dirty="0"/>
          </a:p>
          <a:p>
            <a:pPr>
              <a:buNone/>
            </a:pPr>
            <a:endParaRPr lang="pt-BR" sz="2000" dirty="0"/>
          </a:p>
        </p:txBody>
      </p:sp>
      <p:sp>
        <p:nvSpPr>
          <p:cNvPr id="4" name="Retângulo de cantos arredondados 3"/>
          <p:cNvSpPr/>
          <p:nvPr/>
        </p:nvSpPr>
        <p:spPr>
          <a:xfrm>
            <a:off x="2667775" y="1307095"/>
            <a:ext cx="4772052"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b="1" dirty="0">
                <a:solidFill>
                  <a:schemeClr val="tx1"/>
                </a:solidFill>
              </a:rPr>
              <a:t>Outras Fontes </a:t>
            </a:r>
          </a:p>
        </p:txBody>
      </p:sp>
      <p:pic>
        <p:nvPicPr>
          <p:cNvPr id="5" name="Imagem 4" descr="logo-maos-a-obra-1999.jpeg"/>
          <p:cNvPicPr>
            <a:picLocks noChangeAspect="1"/>
          </p:cNvPicPr>
          <p:nvPr/>
        </p:nvPicPr>
        <p:blipFill>
          <a:blip r:embed="rId2" cstate="print"/>
          <a:stretch>
            <a:fillRect/>
          </a:stretch>
        </p:blipFill>
        <p:spPr>
          <a:xfrm>
            <a:off x="7668435" y="5352267"/>
            <a:ext cx="2295518" cy="152456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4566449"/>
            <a:ext cx="9559767" cy="2187930"/>
          </a:xfrm>
        </p:spPr>
        <p:txBody>
          <a:bodyPr/>
          <a:lstStyle/>
          <a:p>
            <a:pPr algn="just"/>
            <a:endParaRPr lang="pt-BR" sz="2000" dirty="0"/>
          </a:p>
          <a:p>
            <a:pPr algn="just"/>
            <a:endParaRPr lang="pt-BR" sz="2000" dirty="0"/>
          </a:p>
          <a:p>
            <a:pPr>
              <a:buNone/>
            </a:pPr>
            <a:endParaRPr lang="pt-BR" dirty="0"/>
          </a:p>
        </p:txBody>
      </p:sp>
      <p:sp>
        <p:nvSpPr>
          <p:cNvPr id="4" name="Retângulo de cantos arredondados 3"/>
          <p:cNvSpPr/>
          <p:nvPr/>
        </p:nvSpPr>
        <p:spPr>
          <a:xfrm>
            <a:off x="2453461" y="1437471"/>
            <a:ext cx="5929354"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2400" b="1" dirty="0"/>
              <a:t>Diagnóstico </a:t>
            </a:r>
          </a:p>
        </p:txBody>
      </p:sp>
      <p:sp>
        <p:nvSpPr>
          <p:cNvPr id="5" name="Retângulo de cantos arredondados 4"/>
          <p:cNvSpPr/>
          <p:nvPr/>
        </p:nvSpPr>
        <p:spPr>
          <a:xfrm>
            <a:off x="1675360" y="2887656"/>
            <a:ext cx="5143536" cy="50006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dirty="0"/>
              <a:t>Conhecimento da Realidade do objeto </a:t>
            </a:r>
          </a:p>
        </p:txBody>
      </p:sp>
      <p:sp>
        <p:nvSpPr>
          <p:cNvPr id="6" name="Retângulo de cantos arredondados 5"/>
          <p:cNvSpPr/>
          <p:nvPr/>
        </p:nvSpPr>
        <p:spPr>
          <a:xfrm>
            <a:off x="2236722" y="4137821"/>
            <a:ext cx="1357322" cy="4286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dirty="0">
                <a:solidFill>
                  <a:schemeClr val="tx1"/>
                </a:solidFill>
              </a:rPr>
              <a:t>Impactos </a:t>
            </a:r>
          </a:p>
        </p:txBody>
      </p:sp>
      <p:sp>
        <p:nvSpPr>
          <p:cNvPr id="7" name="Retângulo de cantos arredondados 6"/>
          <p:cNvSpPr/>
          <p:nvPr/>
        </p:nvSpPr>
        <p:spPr>
          <a:xfrm>
            <a:off x="4989510" y="4137821"/>
            <a:ext cx="1214446" cy="4286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dirty="0">
                <a:solidFill>
                  <a:schemeClr val="tx1"/>
                </a:solidFill>
              </a:rPr>
              <a:t>Efeitos</a:t>
            </a:r>
          </a:p>
        </p:txBody>
      </p:sp>
      <p:sp>
        <p:nvSpPr>
          <p:cNvPr id="8" name="Retângulo de cantos arredondados 7"/>
          <p:cNvSpPr/>
          <p:nvPr/>
        </p:nvSpPr>
        <p:spPr>
          <a:xfrm>
            <a:off x="2236722" y="5352267"/>
            <a:ext cx="3750494"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dirty="0">
                <a:solidFill>
                  <a:schemeClr val="tx1"/>
                </a:solidFill>
              </a:rPr>
              <a:t>Objetivos que se pretende alcançar </a:t>
            </a:r>
          </a:p>
        </p:txBody>
      </p:sp>
      <p:sp>
        <p:nvSpPr>
          <p:cNvPr id="9" name="Seta para baixo 8"/>
          <p:cNvSpPr/>
          <p:nvPr/>
        </p:nvSpPr>
        <p:spPr>
          <a:xfrm>
            <a:off x="2810651" y="3602036"/>
            <a:ext cx="270318" cy="21431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10" name="Seta para baixo 9"/>
          <p:cNvSpPr/>
          <p:nvPr/>
        </p:nvSpPr>
        <p:spPr>
          <a:xfrm>
            <a:off x="5453857" y="3709193"/>
            <a:ext cx="270318" cy="21431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11" name="Seta para baixo 10"/>
          <p:cNvSpPr/>
          <p:nvPr/>
        </p:nvSpPr>
        <p:spPr>
          <a:xfrm>
            <a:off x="2810651" y="4923639"/>
            <a:ext cx="270318" cy="21431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12" name="Seta para baixo 11"/>
          <p:cNvSpPr/>
          <p:nvPr/>
        </p:nvSpPr>
        <p:spPr>
          <a:xfrm>
            <a:off x="5589016" y="4923639"/>
            <a:ext cx="270318" cy="21431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p>
        </p:txBody>
      </p:sp>
      <p:sp>
        <p:nvSpPr>
          <p:cNvPr id="14" name="Seta dobrada 13"/>
          <p:cNvSpPr/>
          <p:nvPr/>
        </p:nvSpPr>
        <p:spPr>
          <a:xfrm rot="5400000">
            <a:off x="7315105" y="2994814"/>
            <a:ext cx="349469" cy="500066"/>
          </a:xfrm>
          <a:prstGeom prst="ben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solidFill>
                <a:schemeClr val="tx1"/>
              </a:solidFill>
            </a:endParaRPr>
          </a:p>
        </p:txBody>
      </p:sp>
      <p:sp>
        <p:nvSpPr>
          <p:cNvPr id="15" name="Retângulo de cantos arredondados 14"/>
          <p:cNvSpPr/>
          <p:nvPr/>
        </p:nvSpPr>
        <p:spPr>
          <a:xfrm>
            <a:off x="7239806" y="3923507"/>
            <a:ext cx="1207984" cy="4286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dirty="0"/>
              <a:t>Retrato</a:t>
            </a:r>
          </a:p>
        </p:txBody>
      </p:sp>
      <p:sp>
        <p:nvSpPr>
          <p:cNvPr id="16" name="Retângulo de cantos arredondados 15"/>
          <p:cNvSpPr/>
          <p:nvPr/>
        </p:nvSpPr>
        <p:spPr>
          <a:xfrm>
            <a:off x="8233477" y="4995077"/>
            <a:ext cx="1857388" cy="7143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dirty="0">
                <a:solidFill>
                  <a:schemeClr val="tx1"/>
                </a:solidFill>
              </a:rPr>
              <a:t>1ª etapa do planejamento</a:t>
            </a:r>
          </a:p>
        </p:txBody>
      </p:sp>
      <p:sp>
        <p:nvSpPr>
          <p:cNvPr id="17" name="Seta dobrada 16"/>
          <p:cNvSpPr/>
          <p:nvPr/>
        </p:nvSpPr>
        <p:spPr>
          <a:xfrm rot="5400000">
            <a:off x="8815303" y="4141682"/>
            <a:ext cx="349469" cy="500066"/>
          </a:xfrm>
          <a:prstGeom prst="ben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a:solidFill>
                <a:schemeClr val="tx1"/>
              </a:solidFill>
            </a:endParaRPr>
          </a:p>
        </p:txBody>
      </p:sp>
      <p:sp>
        <p:nvSpPr>
          <p:cNvPr id="18" name="Retângulo de cantos arredondados 17"/>
          <p:cNvSpPr/>
          <p:nvPr/>
        </p:nvSpPr>
        <p:spPr>
          <a:xfrm>
            <a:off x="6818895" y="6066647"/>
            <a:ext cx="2635489" cy="687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b="1" dirty="0"/>
              <a:t>INDICADORES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221495"/>
            <a:ext cx="9559767" cy="4532884"/>
          </a:xfrm>
        </p:spPr>
        <p:txBody>
          <a:bodyPr/>
          <a:lstStyle/>
          <a:p>
            <a:pPr>
              <a:buNone/>
            </a:pPr>
            <a:endParaRPr lang="pt-BR" sz="2400" dirty="0"/>
          </a:p>
          <a:p>
            <a:pPr>
              <a:buNone/>
            </a:pPr>
            <a:endParaRPr lang="pt-BR" sz="2000" b="1" dirty="0"/>
          </a:p>
        </p:txBody>
      </p:sp>
      <p:sp>
        <p:nvSpPr>
          <p:cNvPr id="4" name="Retângulo de cantos arredondados 3"/>
          <p:cNvSpPr/>
          <p:nvPr/>
        </p:nvSpPr>
        <p:spPr>
          <a:xfrm>
            <a:off x="2524899" y="1307095"/>
            <a:ext cx="6215106"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2400" b="1" dirty="0"/>
              <a:t>Diagnóstico </a:t>
            </a:r>
            <a:r>
              <a:rPr lang="pt-BR" sz="2400" b="1" dirty="0" err="1"/>
              <a:t>Socioterritorial</a:t>
            </a:r>
            <a:r>
              <a:rPr lang="pt-BR" sz="2400" b="1" dirty="0"/>
              <a:t> do Município</a:t>
            </a:r>
          </a:p>
        </p:txBody>
      </p:sp>
      <p:sp>
        <p:nvSpPr>
          <p:cNvPr id="5" name="Retângulo de cantos arredondados 4"/>
          <p:cNvSpPr/>
          <p:nvPr/>
        </p:nvSpPr>
        <p:spPr>
          <a:xfrm>
            <a:off x="953263" y="2780499"/>
            <a:ext cx="3922627" cy="39738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buNone/>
            </a:pPr>
            <a:r>
              <a:rPr lang="pt-BR" b="1" dirty="0"/>
              <a:t>Indicadores de Contexto</a:t>
            </a:r>
          </a:p>
          <a:p>
            <a:pPr>
              <a:buNone/>
            </a:pPr>
            <a:endParaRPr lang="pt-BR" sz="800" b="1" dirty="0"/>
          </a:p>
          <a:p>
            <a:pPr>
              <a:buNone/>
            </a:pPr>
            <a:r>
              <a:rPr lang="pt-BR" dirty="0"/>
              <a:t>Informações gerais de desenvolvimento econômico e social: </a:t>
            </a:r>
          </a:p>
          <a:p>
            <a:pPr>
              <a:buFont typeface="Arial" pitchFamily="34" charset="0"/>
              <a:buChar char="•"/>
            </a:pPr>
            <a:r>
              <a:rPr lang="pt-BR" dirty="0"/>
              <a:t>Demografia</a:t>
            </a:r>
          </a:p>
          <a:p>
            <a:pPr>
              <a:buFont typeface="Arial" pitchFamily="34" charset="0"/>
              <a:buChar char="•"/>
            </a:pPr>
            <a:r>
              <a:rPr lang="pt-BR" dirty="0"/>
              <a:t>Educação</a:t>
            </a:r>
          </a:p>
          <a:p>
            <a:pPr>
              <a:buFont typeface="Arial" pitchFamily="34" charset="0"/>
              <a:buChar char="•"/>
            </a:pPr>
            <a:r>
              <a:rPr lang="pt-BR" dirty="0"/>
              <a:t>Saúde </a:t>
            </a:r>
          </a:p>
          <a:p>
            <a:pPr>
              <a:buFont typeface="Arial" pitchFamily="34" charset="0"/>
              <a:buChar char="•"/>
            </a:pPr>
            <a:r>
              <a:rPr lang="pt-BR" dirty="0"/>
              <a:t>Trabalho</a:t>
            </a:r>
          </a:p>
          <a:p>
            <a:pPr>
              <a:buFont typeface="Arial" pitchFamily="34" charset="0"/>
              <a:buChar char="•"/>
            </a:pPr>
            <a:r>
              <a:rPr lang="pt-BR" dirty="0" err="1"/>
              <a:t>Infraestrutura</a:t>
            </a:r>
            <a:r>
              <a:rPr lang="pt-BR" dirty="0"/>
              <a:t> Urbana</a:t>
            </a:r>
          </a:p>
          <a:p>
            <a:pPr>
              <a:buFont typeface="Arial" pitchFamily="34" charset="0"/>
              <a:buChar char="•"/>
            </a:pPr>
            <a:r>
              <a:rPr lang="pt-BR" dirty="0"/>
              <a:t>Economia</a:t>
            </a:r>
          </a:p>
          <a:p>
            <a:pPr>
              <a:buFont typeface="Arial" pitchFamily="34" charset="0"/>
              <a:buChar char="•"/>
            </a:pPr>
            <a:r>
              <a:rPr lang="pt-BR" dirty="0"/>
              <a:t>Meio Ambiente</a:t>
            </a:r>
            <a:endParaRPr lang="pt-BR" b="1" dirty="0"/>
          </a:p>
        </p:txBody>
      </p:sp>
      <p:sp>
        <p:nvSpPr>
          <p:cNvPr id="6" name="Retângulo de cantos arredondados 5"/>
          <p:cNvSpPr/>
          <p:nvPr/>
        </p:nvSpPr>
        <p:spPr>
          <a:xfrm>
            <a:off x="5382419" y="2780499"/>
            <a:ext cx="3924000" cy="39738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buNone/>
            </a:pPr>
            <a:endParaRPr lang="pt-BR" b="1" dirty="0"/>
          </a:p>
          <a:p>
            <a:pPr>
              <a:buNone/>
            </a:pPr>
            <a:endParaRPr lang="pt-BR" b="1" dirty="0"/>
          </a:p>
          <a:p>
            <a:pPr>
              <a:buNone/>
            </a:pPr>
            <a:endParaRPr lang="pt-BR" b="1" dirty="0"/>
          </a:p>
          <a:p>
            <a:pPr>
              <a:buNone/>
            </a:pPr>
            <a:endParaRPr lang="pt-BR" b="1" dirty="0"/>
          </a:p>
          <a:p>
            <a:pPr>
              <a:buNone/>
            </a:pPr>
            <a:endParaRPr lang="pt-BR" b="1" dirty="0"/>
          </a:p>
          <a:p>
            <a:pPr>
              <a:buNone/>
            </a:pPr>
            <a:endParaRPr lang="pt-BR" b="1" dirty="0"/>
          </a:p>
          <a:p>
            <a:pPr>
              <a:buNone/>
            </a:pPr>
            <a:endParaRPr lang="pt-BR" b="1" dirty="0"/>
          </a:p>
          <a:p>
            <a:pPr>
              <a:buNone/>
            </a:pPr>
            <a:endParaRPr lang="pt-BR" b="1" dirty="0"/>
          </a:p>
          <a:p>
            <a:pPr>
              <a:buNone/>
            </a:pPr>
            <a:r>
              <a:rPr lang="pt-BR" b="1" dirty="0"/>
              <a:t>Indicadores de caracterização da demanda potencial para os Serviços e Benefícios da Assistência Social</a:t>
            </a:r>
          </a:p>
          <a:p>
            <a:pPr>
              <a:buNone/>
            </a:pPr>
            <a:endParaRPr lang="pt-BR" b="1" dirty="0"/>
          </a:p>
          <a:p>
            <a:pPr>
              <a:buNone/>
            </a:pPr>
            <a:r>
              <a:rPr lang="pt-BR" dirty="0"/>
              <a:t>Referência Numérica</a:t>
            </a:r>
          </a:p>
          <a:p>
            <a:pPr>
              <a:buNone/>
            </a:pPr>
            <a:endParaRPr lang="pt-BR" dirty="0"/>
          </a:p>
          <a:p>
            <a:pPr>
              <a:buNone/>
            </a:pPr>
            <a:r>
              <a:rPr lang="pt-BR" dirty="0"/>
              <a:t>Demanda potencial </a:t>
            </a:r>
          </a:p>
          <a:p>
            <a:pPr>
              <a:buNone/>
            </a:pPr>
            <a:endParaRPr lang="pt-BR" dirty="0"/>
          </a:p>
          <a:p>
            <a:pPr>
              <a:buNone/>
            </a:pPr>
            <a:r>
              <a:rPr lang="pt-BR" dirty="0"/>
              <a:t>Dimensionar público alvo</a:t>
            </a:r>
          </a:p>
          <a:p>
            <a:pPr>
              <a:buNone/>
            </a:pPr>
            <a:endParaRPr lang="pt-BR" b="1" dirty="0"/>
          </a:p>
          <a:p>
            <a:pPr>
              <a:buNone/>
            </a:pPr>
            <a:endParaRPr lang="pt-BR" b="1" dirty="0"/>
          </a:p>
          <a:p>
            <a:pPr>
              <a:buNone/>
            </a:pPr>
            <a:endParaRPr lang="pt-BR" b="1" dirty="0"/>
          </a:p>
          <a:p>
            <a:pPr>
              <a:buNone/>
            </a:pPr>
            <a:endParaRPr lang="pt-BR" b="1" dirty="0"/>
          </a:p>
          <a:p>
            <a:pPr>
              <a:buNone/>
            </a:pPr>
            <a:endParaRPr lang="pt-BR" b="1" dirty="0"/>
          </a:p>
          <a:p>
            <a:pPr>
              <a:buNone/>
            </a:pPr>
            <a:endParaRPr lang="pt-BR" b="1" dirty="0"/>
          </a:p>
          <a:p>
            <a:pPr>
              <a:buNone/>
            </a:pPr>
            <a:endParaRPr lang="pt-BR" b="1" dirty="0"/>
          </a:p>
          <a:p>
            <a:pPr>
              <a:buNone/>
            </a:pPr>
            <a:endParaRPr lang="pt-BR"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b="1" dirty="0"/>
              <a:t>	</a:t>
            </a:r>
            <a:endParaRPr lang="pt-BR" sz="2000" dirty="0"/>
          </a:p>
          <a:p>
            <a:pPr>
              <a:buNone/>
            </a:pPr>
            <a:endParaRPr lang="pt-BR" sz="2000" b="1" dirty="0"/>
          </a:p>
          <a:p>
            <a:pPr>
              <a:buNone/>
            </a:pPr>
            <a:r>
              <a:rPr lang="pt-BR" sz="2000" dirty="0"/>
              <a:t> </a:t>
            </a:r>
          </a:p>
        </p:txBody>
      </p:sp>
      <p:sp>
        <p:nvSpPr>
          <p:cNvPr id="4" name="Retângulo de cantos arredondados 3"/>
          <p:cNvSpPr/>
          <p:nvPr/>
        </p:nvSpPr>
        <p:spPr>
          <a:xfrm>
            <a:off x="310321" y="1764295"/>
            <a:ext cx="4068000" cy="48024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buNone/>
            </a:pPr>
            <a:r>
              <a:rPr lang="pt-BR" b="1" dirty="0"/>
              <a:t>Indicadores relativos à estrutura de oferta dos Serviços e Benefícios da Assistência Social</a:t>
            </a:r>
          </a:p>
          <a:p>
            <a:pPr>
              <a:buNone/>
            </a:pPr>
            <a:endParaRPr lang="pt-BR" b="1" dirty="0"/>
          </a:p>
          <a:p>
            <a:pPr>
              <a:buFont typeface="Arial" pitchFamily="34" charset="0"/>
              <a:buChar char="•"/>
            </a:pPr>
            <a:r>
              <a:rPr lang="pt-BR" dirty="0"/>
              <a:t>Dados quantitativos</a:t>
            </a:r>
          </a:p>
          <a:p>
            <a:pPr>
              <a:buNone/>
            </a:pPr>
            <a:endParaRPr lang="pt-BR" sz="800" dirty="0"/>
          </a:p>
          <a:p>
            <a:pPr>
              <a:buFont typeface="Arial" pitchFamily="34" charset="0"/>
              <a:buChar char="•"/>
            </a:pPr>
            <a:r>
              <a:rPr lang="pt-BR" dirty="0"/>
              <a:t>Existência ou não de oferta de cada um dos serviços e benefícios</a:t>
            </a:r>
          </a:p>
          <a:p>
            <a:pPr>
              <a:buNone/>
            </a:pPr>
            <a:endParaRPr lang="pt-BR" sz="800" dirty="0"/>
          </a:p>
          <a:p>
            <a:pPr>
              <a:buFont typeface="Arial" pitchFamily="34" charset="0"/>
              <a:buChar char="•"/>
            </a:pPr>
            <a:r>
              <a:rPr lang="pt-BR" dirty="0"/>
              <a:t>Caracterização do volume de oferta e/ou capacidade instalada</a:t>
            </a:r>
          </a:p>
          <a:p>
            <a:pPr>
              <a:buNone/>
            </a:pPr>
            <a:endParaRPr lang="pt-BR" sz="800" dirty="0"/>
          </a:p>
          <a:p>
            <a:pPr>
              <a:buFont typeface="Arial" pitchFamily="34" charset="0"/>
              <a:buChar char="•"/>
            </a:pPr>
            <a:r>
              <a:rPr lang="pt-BR" dirty="0"/>
              <a:t>Qualidade de oferta instalada</a:t>
            </a:r>
          </a:p>
          <a:p>
            <a:pPr>
              <a:buNone/>
            </a:pPr>
            <a:endParaRPr lang="pt-BR" sz="800" dirty="0"/>
          </a:p>
          <a:p>
            <a:pPr>
              <a:buFont typeface="Arial" pitchFamily="34" charset="0"/>
              <a:buChar char="•"/>
            </a:pPr>
            <a:r>
              <a:rPr lang="pt-BR" dirty="0"/>
              <a:t>Existência e volume de financiamento federal  </a:t>
            </a:r>
          </a:p>
          <a:p>
            <a:pPr>
              <a:buNone/>
            </a:pPr>
            <a:endParaRPr lang="pt-BR" b="1" dirty="0"/>
          </a:p>
        </p:txBody>
      </p:sp>
      <p:sp>
        <p:nvSpPr>
          <p:cNvPr id="5" name="Retângulo de cantos arredondados 4"/>
          <p:cNvSpPr/>
          <p:nvPr/>
        </p:nvSpPr>
        <p:spPr>
          <a:xfrm>
            <a:off x="4668039" y="1764295"/>
            <a:ext cx="2571768" cy="48024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buNone/>
            </a:pPr>
            <a:r>
              <a:rPr lang="pt-BR" b="1" dirty="0"/>
              <a:t>Indicadores relativos à estrutura de oferta das demais políticas públicas</a:t>
            </a:r>
          </a:p>
          <a:p>
            <a:pPr algn="ctr">
              <a:buNone/>
            </a:pPr>
            <a:r>
              <a:rPr lang="pt-BR" b="1" dirty="0"/>
              <a:t>(complementares à Assistência Social, dimensão </a:t>
            </a:r>
            <a:r>
              <a:rPr lang="pt-BR" b="1" dirty="0" err="1"/>
              <a:t>intersetorial</a:t>
            </a:r>
            <a:r>
              <a:rPr lang="pt-BR" b="1" dirty="0"/>
              <a:t>)</a:t>
            </a:r>
          </a:p>
          <a:p>
            <a:pPr>
              <a:buNone/>
            </a:pPr>
            <a:endParaRPr lang="pt-BR" sz="3600" b="1" dirty="0"/>
          </a:p>
          <a:p>
            <a:pPr>
              <a:buFont typeface="Arial" pitchFamily="34" charset="0"/>
              <a:buChar char="•"/>
            </a:pPr>
            <a:r>
              <a:rPr lang="pt-BR" dirty="0"/>
              <a:t>Justiça</a:t>
            </a:r>
          </a:p>
          <a:p>
            <a:pPr>
              <a:buFont typeface="Arial" pitchFamily="34" charset="0"/>
              <a:buChar char="•"/>
            </a:pPr>
            <a:r>
              <a:rPr lang="pt-BR" dirty="0"/>
              <a:t>Saúde</a:t>
            </a:r>
          </a:p>
          <a:p>
            <a:pPr>
              <a:buFont typeface="Arial" pitchFamily="34" charset="0"/>
              <a:buChar char="•"/>
            </a:pPr>
            <a:r>
              <a:rPr lang="pt-BR" dirty="0"/>
              <a:t>Educação</a:t>
            </a:r>
          </a:p>
        </p:txBody>
      </p:sp>
      <p:sp>
        <p:nvSpPr>
          <p:cNvPr id="6" name="Retângulo de cantos arredondados 5"/>
          <p:cNvSpPr/>
          <p:nvPr/>
        </p:nvSpPr>
        <p:spPr>
          <a:xfrm>
            <a:off x="7498865" y="1764295"/>
            <a:ext cx="2884214" cy="48024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buNone/>
            </a:pPr>
            <a:r>
              <a:rPr lang="pt-BR" b="1" dirty="0"/>
              <a:t>Indicadores que correlacionem demanda e oferta</a:t>
            </a:r>
          </a:p>
          <a:p>
            <a:pPr>
              <a:buNone/>
            </a:pPr>
            <a:endParaRPr lang="pt-BR" dirty="0"/>
          </a:p>
          <a:p>
            <a:pPr>
              <a:buNone/>
            </a:pPr>
            <a:r>
              <a:rPr lang="pt-BR" dirty="0"/>
              <a:t>Analisar a cobertura dos serviços (direta ou indireta) </a:t>
            </a:r>
          </a:p>
          <a:p>
            <a:pPr>
              <a:buNone/>
            </a:pPr>
            <a:endParaRPr lang="pt-BR" dirty="0"/>
          </a:p>
          <a:p>
            <a:pPr>
              <a:buFont typeface="Arial" pitchFamily="34" charset="0"/>
              <a:buChar char="•"/>
            </a:pPr>
            <a:r>
              <a:rPr lang="pt-BR" dirty="0"/>
              <a:t>Volume da demanda efetiva x oferta existente (Percentual de cobertura)</a:t>
            </a:r>
          </a:p>
          <a:p>
            <a:pPr>
              <a:buNone/>
            </a:pPr>
            <a:endParaRPr lang="pt-BR" dirty="0"/>
          </a:p>
          <a:p>
            <a:pPr>
              <a:buFont typeface="Arial" pitchFamily="34" charset="0"/>
              <a:buChar char="•"/>
            </a:pPr>
            <a:r>
              <a:rPr lang="pt-BR" dirty="0"/>
              <a:t>Público alvo (taxas, razões, médias)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137557"/>
            <a:ext cx="9559767" cy="2802154"/>
          </a:xfrm>
        </p:spPr>
        <p:txBody>
          <a:bodyPr/>
          <a:lstStyle/>
          <a:p>
            <a:pPr algn="ctr">
              <a:buNone/>
            </a:pPr>
            <a:r>
              <a:rPr lang="pt-BR" sz="7200" b="1" dirty="0"/>
              <a:t>Aplicativos </a:t>
            </a:r>
          </a:p>
          <a:p>
            <a:pPr algn="ctr">
              <a:buNone/>
            </a:pPr>
            <a:r>
              <a:rPr lang="pt-BR" sz="7200" b="1" dirty="0"/>
              <a:t>da Rede SUAS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923375"/>
            <a:ext cx="9559767" cy="3831004"/>
          </a:xfrm>
        </p:spPr>
        <p:txBody>
          <a:bodyPr/>
          <a:lstStyle/>
          <a:p>
            <a:pPr>
              <a:buNone/>
            </a:pPr>
            <a:endParaRPr lang="pt-BR" sz="2000" dirty="0"/>
          </a:p>
          <a:p>
            <a:pPr>
              <a:buNone/>
            </a:pPr>
            <a:r>
              <a:rPr lang="pt-BR" sz="2000" dirty="0"/>
              <a:t> </a:t>
            </a:r>
          </a:p>
          <a:p>
            <a:pPr>
              <a:buNone/>
            </a:pPr>
            <a:r>
              <a:rPr lang="pt-BR" sz="2000" b="1" dirty="0"/>
              <a:t> </a:t>
            </a:r>
            <a:endParaRPr lang="pt-BR" sz="2000" dirty="0"/>
          </a:p>
          <a:p>
            <a:endParaRPr lang="pt-BR" sz="2000" dirty="0"/>
          </a:p>
          <a:p>
            <a:endParaRPr lang="pt-BR" sz="2000" dirty="0"/>
          </a:p>
          <a:p>
            <a:endParaRPr lang="pt-BR" sz="2000" dirty="0"/>
          </a:p>
          <a:p>
            <a:endParaRPr lang="pt-BR" sz="2000" dirty="0"/>
          </a:p>
          <a:p>
            <a:pPr>
              <a:buNone/>
            </a:pPr>
            <a:endParaRPr lang="pt-BR" sz="2000" dirty="0"/>
          </a:p>
        </p:txBody>
      </p:sp>
      <p:sp>
        <p:nvSpPr>
          <p:cNvPr id="4" name="Retângulo de cantos arredondados 3"/>
          <p:cNvSpPr/>
          <p:nvPr/>
        </p:nvSpPr>
        <p:spPr>
          <a:xfrm>
            <a:off x="4239411" y="1296000"/>
            <a:ext cx="2428892" cy="64294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b="1" dirty="0">
              <a:solidFill>
                <a:schemeClr val="tx1"/>
              </a:solidFill>
            </a:endParaRPr>
          </a:p>
          <a:p>
            <a:pPr algn="ctr"/>
            <a:r>
              <a:rPr lang="pt-BR" b="1" dirty="0">
                <a:solidFill>
                  <a:schemeClr val="tx1"/>
                </a:solidFill>
              </a:rPr>
              <a:t>CADSUAS</a:t>
            </a:r>
            <a:endParaRPr lang="pt-BR" dirty="0">
              <a:solidFill>
                <a:schemeClr val="tx1"/>
              </a:solidFill>
            </a:endParaRPr>
          </a:p>
          <a:p>
            <a:pPr algn="ctr"/>
            <a:endParaRPr lang="pt-BR" dirty="0"/>
          </a:p>
        </p:txBody>
      </p:sp>
      <p:sp>
        <p:nvSpPr>
          <p:cNvPr id="5" name="Retângulo de cantos arredondados 4"/>
          <p:cNvSpPr/>
          <p:nvPr/>
        </p:nvSpPr>
        <p:spPr>
          <a:xfrm>
            <a:off x="2024833" y="2085766"/>
            <a:ext cx="1285884" cy="55185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b="1" dirty="0"/>
              <a:t>O QUE É?</a:t>
            </a:r>
            <a:endParaRPr lang="pt-BR" dirty="0"/>
          </a:p>
        </p:txBody>
      </p:sp>
      <p:sp>
        <p:nvSpPr>
          <p:cNvPr id="6" name="Retângulo de cantos arredondados 5"/>
          <p:cNvSpPr/>
          <p:nvPr/>
        </p:nvSpPr>
        <p:spPr>
          <a:xfrm>
            <a:off x="6954055" y="2173276"/>
            <a:ext cx="2286016" cy="50006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b="1" dirty="0"/>
              <a:t>PARA QUE SERVE?</a:t>
            </a:r>
            <a:endParaRPr lang="pt-BR" dirty="0"/>
          </a:p>
        </p:txBody>
      </p:sp>
      <p:sp>
        <p:nvSpPr>
          <p:cNvPr id="7" name="Retângulo de cantos arredondados 6"/>
          <p:cNvSpPr/>
          <p:nvPr/>
        </p:nvSpPr>
        <p:spPr>
          <a:xfrm>
            <a:off x="531097" y="2923375"/>
            <a:ext cx="4994197" cy="3831004"/>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pPr algn="just"/>
            <a:r>
              <a:rPr lang="pt-BR" dirty="0"/>
              <a:t>O </a:t>
            </a:r>
            <a:r>
              <a:rPr lang="pt-BR" dirty="0" err="1"/>
              <a:t>CadSUAS</a:t>
            </a:r>
            <a:r>
              <a:rPr lang="pt-BR" dirty="0"/>
              <a:t> é o sistema de cadastro nacional do SUAS, instituído pela Portaria nº 430, de 3 de dezembro de 2008.  Ele comporta todas as informações cadastrais dos órgãos gestores de Assistência Social, das unidades prestadoras de serviços </a:t>
            </a:r>
            <a:r>
              <a:rPr lang="pt-BR" dirty="0" err="1"/>
              <a:t>socioassistenciais</a:t>
            </a:r>
            <a:r>
              <a:rPr lang="pt-BR" dirty="0"/>
              <a:t>, dos fundos de Assistência Social, dos Conselhos de Assistência Social e dos trabalhadores e conselheiros que atuam no âmbito do SUAS</a:t>
            </a:r>
          </a:p>
        </p:txBody>
      </p:sp>
      <p:sp>
        <p:nvSpPr>
          <p:cNvPr id="8" name="Retângulo de cantos arredondados 7"/>
          <p:cNvSpPr/>
          <p:nvPr/>
        </p:nvSpPr>
        <p:spPr>
          <a:xfrm>
            <a:off x="6954055" y="2923375"/>
            <a:ext cx="2286016" cy="3643338"/>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pPr algn="ctr"/>
            <a:r>
              <a:rPr lang="pt-BR" dirty="0"/>
              <a:t>Para centralizar os dados em bases provendo uma interface única de acesso, eliminando problemas de inconsistência e redundância das informações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2382023" y="1494615"/>
            <a:ext cx="6143668" cy="50006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lvl="0" algn="ctr"/>
            <a:endParaRPr lang="pt-BR" b="1" dirty="0"/>
          </a:p>
          <a:p>
            <a:pPr lvl="0" algn="ctr"/>
            <a:r>
              <a:rPr lang="pt-BR" b="1" dirty="0"/>
              <a:t>QUAIS INFORMAÇÕES ESTÃO PRESENTES NO CADSUAS? </a:t>
            </a:r>
            <a:endParaRPr lang="pt-BR" dirty="0"/>
          </a:p>
          <a:p>
            <a:pPr algn="ctr"/>
            <a:endParaRPr lang="pt-BR" dirty="0"/>
          </a:p>
        </p:txBody>
      </p:sp>
      <p:sp>
        <p:nvSpPr>
          <p:cNvPr id="6" name="Texto explicativo em seta para baixo 5"/>
          <p:cNvSpPr/>
          <p:nvPr/>
        </p:nvSpPr>
        <p:spPr>
          <a:xfrm>
            <a:off x="1024701" y="2504271"/>
            <a:ext cx="2304000" cy="1368000"/>
          </a:xfrm>
          <a:prstGeom prst="downArrowCallou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dirty="0"/>
          </a:p>
          <a:p>
            <a:pPr algn="ctr"/>
            <a:r>
              <a:rPr lang="pt-BR" dirty="0"/>
              <a:t>Rede </a:t>
            </a:r>
            <a:r>
              <a:rPr lang="pt-BR" dirty="0" err="1"/>
              <a:t>Socioassistencial</a:t>
            </a:r>
            <a:endParaRPr lang="pt-BR" dirty="0"/>
          </a:p>
          <a:p>
            <a:pPr algn="ctr"/>
            <a:endParaRPr lang="pt-BR" dirty="0"/>
          </a:p>
        </p:txBody>
      </p:sp>
      <p:sp>
        <p:nvSpPr>
          <p:cNvPr id="7" name="Texto explicativo em seta para baixo 6"/>
          <p:cNvSpPr/>
          <p:nvPr/>
        </p:nvSpPr>
        <p:spPr>
          <a:xfrm>
            <a:off x="4167973" y="2504271"/>
            <a:ext cx="2304000" cy="1368000"/>
          </a:xfrm>
          <a:prstGeom prst="downArrowCallou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dirty="0"/>
          </a:p>
          <a:p>
            <a:pPr algn="ctr"/>
            <a:r>
              <a:rPr lang="pt-BR" dirty="0" err="1"/>
              <a:t>Orgãos</a:t>
            </a:r>
            <a:r>
              <a:rPr lang="pt-BR" dirty="0"/>
              <a:t> Governamentais</a:t>
            </a:r>
          </a:p>
          <a:p>
            <a:pPr algn="ctr"/>
            <a:endParaRPr lang="pt-BR" dirty="0"/>
          </a:p>
        </p:txBody>
      </p:sp>
      <p:sp>
        <p:nvSpPr>
          <p:cNvPr id="8" name="Texto explicativo em seta para baixo 7"/>
          <p:cNvSpPr/>
          <p:nvPr/>
        </p:nvSpPr>
        <p:spPr>
          <a:xfrm>
            <a:off x="7382683" y="2504271"/>
            <a:ext cx="2304000" cy="1368000"/>
          </a:xfrm>
          <a:prstGeom prst="downArrowCallou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dirty="0"/>
          </a:p>
          <a:p>
            <a:pPr algn="ctr"/>
            <a:r>
              <a:rPr lang="pt-BR" dirty="0"/>
              <a:t>Pessoa Física</a:t>
            </a:r>
          </a:p>
          <a:p>
            <a:pPr algn="ctr"/>
            <a:endParaRPr lang="pt-BR" dirty="0"/>
          </a:p>
        </p:txBody>
      </p:sp>
      <p:sp>
        <p:nvSpPr>
          <p:cNvPr id="9" name="Retângulo de cantos arredondados 8"/>
          <p:cNvSpPr/>
          <p:nvPr/>
        </p:nvSpPr>
        <p:spPr>
          <a:xfrm>
            <a:off x="1024701" y="4209259"/>
            <a:ext cx="2786082" cy="1714512"/>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endParaRPr lang="pt-BR" sz="1600" dirty="0"/>
          </a:p>
          <a:p>
            <a:r>
              <a:rPr lang="pt-BR" sz="1600" dirty="0"/>
              <a:t>CRAS</a:t>
            </a:r>
          </a:p>
          <a:p>
            <a:r>
              <a:rPr lang="pt-BR" sz="1600" dirty="0"/>
              <a:t>CREAS</a:t>
            </a:r>
          </a:p>
          <a:p>
            <a:r>
              <a:rPr lang="pt-BR" sz="1600" dirty="0"/>
              <a:t>CREAS REGIONAL</a:t>
            </a:r>
          </a:p>
          <a:p>
            <a:r>
              <a:rPr lang="pt-BR" sz="1600" dirty="0"/>
              <a:t>CENTRO POP</a:t>
            </a:r>
          </a:p>
          <a:p>
            <a:r>
              <a:rPr lang="pt-BR" sz="1600" dirty="0"/>
              <a:t>UNIDADE DE ACOLHIMENTO</a:t>
            </a:r>
          </a:p>
          <a:p>
            <a:r>
              <a:rPr lang="pt-BR" sz="1600" dirty="0"/>
              <a:t>CENTRO DE CONVIVÊNCIA</a:t>
            </a:r>
          </a:p>
          <a:p>
            <a:pPr algn="ctr"/>
            <a:endParaRPr lang="pt-BR" dirty="0"/>
          </a:p>
        </p:txBody>
      </p:sp>
      <p:sp>
        <p:nvSpPr>
          <p:cNvPr id="10" name="Retângulo de cantos arredondados 9"/>
          <p:cNvSpPr/>
          <p:nvPr/>
        </p:nvSpPr>
        <p:spPr>
          <a:xfrm>
            <a:off x="4382287" y="4209259"/>
            <a:ext cx="2357454" cy="1714512"/>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endParaRPr lang="pt-BR" sz="1600" dirty="0"/>
          </a:p>
          <a:p>
            <a:r>
              <a:rPr lang="pt-BR" sz="1600" dirty="0"/>
              <a:t>CONSELHO</a:t>
            </a:r>
          </a:p>
          <a:p>
            <a:r>
              <a:rPr lang="pt-BR" sz="1600" dirty="0"/>
              <a:t>FUNDO</a:t>
            </a:r>
          </a:p>
          <a:p>
            <a:r>
              <a:rPr lang="pt-BR" sz="1600" dirty="0"/>
              <a:t>GOVERNO ESTADUAL</a:t>
            </a:r>
          </a:p>
          <a:p>
            <a:r>
              <a:rPr lang="pt-BR" sz="1600" dirty="0"/>
              <a:t>PREFEITURA</a:t>
            </a:r>
          </a:p>
          <a:p>
            <a:r>
              <a:rPr lang="pt-BR" sz="1600" dirty="0"/>
              <a:t>ÓRGÃO GESTOR</a:t>
            </a:r>
          </a:p>
          <a:p>
            <a:r>
              <a:rPr lang="pt-BR" sz="1600" dirty="0"/>
              <a:t>OUTRAS</a:t>
            </a:r>
          </a:p>
          <a:p>
            <a:pPr algn="ctr"/>
            <a:endParaRPr lang="pt-BR" dirty="0"/>
          </a:p>
        </p:txBody>
      </p:sp>
      <p:sp>
        <p:nvSpPr>
          <p:cNvPr id="11" name="Retângulo de cantos arredondados 10"/>
          <p:cNvSpPr/>
          <p:nvPr/>
        </p:nvSpPr>
        <p:spPr>
          <a:xfrm>
            <a:off x="7596997" y="4209259"/>
            <a:ext cx="1928826" cy="1714512"/>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endParaRPr lang="pt-BR" sz="1600" dirty="0"/>
          </a:p>
          <a:p>
            <a:r>
              <a:rPr lang="pt-BR" sz="1600" dirty="0"/>
              <a:t>CADASTRO DOS TRABALHADORES DO SUAS</a:t>
            </a:r>
          </a:p>
          <a:p>
            <a:pPr algn="ctr"/>
            <a:endParaRPr lang="pt-B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endParaRPr lang="pt-BR" sz="1600" u="sng" dirty="0">
              <a:hlinkClick r:id="rId2"/>
            </a:endParaRPr>
          </a:p>
          <a:p>
            <a:pPr algn="ctr">
              <a:buNone/>
            </a:pPr>
            <a:r>
              <a:rPr lang="pt-BR" sz="1600" u="sng" dirty="0">
                <a:hlinkClick r:id="rId2"/>
              </a:rPr>
              <a:t>WWW.MDS.GOV.BR</a:t>
            </a:r>
            <a:r>
              <a:rPr lang="pt-BR" sz="1600" dirty="0"/>
              <a:t> -  Ao entrar no site, clique em </a:t>
            </a:r>
            <a:r>
              <a:rPr lang="pt-BR" sz="1600" b="1" dirty="0"/>
              <a:t>“sistemas”</a:t>
            </a:r>
            <a:endParaRPr lang="pt-BR" sz="1600" dirty="0"/>
          </a:p>
          <a:p>
            <a:pPr>
              <a:buNone/>
            </a:pPr>
            <a:endParaRPr lang="pt-BR" dirty="0"/>
          </a:p>
        </p:txBody>
      </p:sp>
      <p:sp>
        <p:nvSpPr>
          <p:cNvPr id="4" name="Retângulo de cantos arredondados 3"/>
          <p:cNvSpPr/>
          <p:nvPr/>
        </p:nvSpPr>
        <p:spPr>
          <a:xfrm>
            <a:off x="2667775" y="1316020"/>
            <a:ext cx="5286412" cy="50006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lvl="0" algn="ctr"/>
            <a:endParaRPr lang="pt-BR" b="1" dirty="0"/>
          </a:p>
          <a:p>
            <a:pPr lvl="0" algn="ctr"/>
            <a:r>
              <a:rPr lang="pt-BR" b="1" dirty="0"/>
              <a:t>COMO ACESSAR O CADSUAS?</a:t>
            </a:r>
            <a:endParaRPr lang="pt-BR" dirty="0"/>
          </a:p>
          <a:p>
            <a:pPr algn="ctr"/>
            <a:endParaRPr lang="pt-BR" dirty="0"/>
          </a:p>
        </p:txBody>
      </p:sp>
      <p:pic>
        <p:nvPicPr>
          <p:cNvPr id="6" name="Espaço Reservado para Conteúdo 3"/>
          <p:cNvPicPr>
            <a:picLocks/>
          </p:cNvPicPr>
          <p:nvPr/>
        </p:nvPicPr>
        <p:blipFill>
          <a:blip r:embed="rId3" cstate="print"/>
          <a:srcRect/>
          <a:stretch>
            <a:fillRect/>
          </a:stretch>
        </p:blipFill>
        <p:spPr bwMode="auto">
          <a:xfrm>
            <a:off x="1453329" y="2423309"/>
            <a:ext cx="7358114" cy="4331070"/>
          </a:xfrm>
          <a:prstGeom prst="rect">
            <a:avLst/>
          </a:prstGeom>
          <a:noFill/>
          <a:ln w="9525">
            <a:solidFill>
              <a:schemeClr val="tx1"/>
            </a:solidFill>
            <a:miter lim="800000"/>
            <a:headEnd/>
            <a:tailEnd/>
          </a:ln>
        </p:spPr>
      </p:pic>
      <p:sp>
        <p:nvSpPr>
          <p:cNvPr id="7" name="Seta para baixo 6"/>
          <p:cNvSpPr/>
          <p:nvPr/>
        </p:nvSpPr>
        <p:spPr>
          <a:xfrm>
            <a:off x="5220000" y="3566317"/>
            <a:ext cx="270318" cy="35719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280301"/>
            <a:ext cx="9559767" cy="5474078"/>
          </a:xfrm>
        </p:spPr>
        <p:txBody>
          <a:bodyPr/>
          <a:lstStyle/>
          <a:p>
            <a:pPr algn="ctr">
              <a:buNone/>
            </a:pPr>
            <a:r>
              <a:rPr lang="pt-BR" b="1" dirty="0"/>
              <a:t>Vigilância e Gestão do SUAS</a:t>
            </a:r>
          </a:p>
          <a:p>
            <a:pPr algn="ctr">
              <a:buNone/>
            </a:pPr>
            <a:endParaRPr lang="pt-BR" sz="1600" dirty="0"/>
          </a:p>
          <a:p>
            <a:pPr algn="ctr">
              <a:buNone/>
            </a:pPr>
            <a:endParaRPr lang="pt-BR" dirty="0"/>
          </a:p>
          <a:p>
            <a:pPr algn="ctr">
              <a:buNone/>
            </a:pPr>
            <a:endParaRPr lang="pt-BR" dirty="0"/>
          </a:p>
          <a:p>
            <a:pPr algn="ctr">
              <a:buNone/>
            </a:pPr>
            <a:endParaRPr lang="pt-BR" dirty="0"/>
          </a:p>
          <a:p>
            <a:pPr algn="ctr">
              <a:buNone/>
            </a:pPr>
            <a:endParaRPr lang="pt-BR" dirty="0"/>
          </a:p>
        </p:txBody>
      </p:sp>
      <p:sp>
        <p:nvSpPr>
          <p:cNvPr id="4" name="Retângulo 3"/>
          <p:cNvSpPr/>
          <p:nvPr/>
        </p:nvSpPr>
        <p:spPr>
          <a:xfrm>
            <a:off x="2239147" y="2323299"/>
            <a:ext cx="2714644" cy="914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t-BR" dirty="0">
                <a:solidFill>
                  <a:schemeClr val="tx1"/>
                </a:solidFill>
              </a:rPr>
              <a:t>Fortalece as funções de proteção social</a:t>
            </a:r>
          </a:p>
        </p:txBody>
      </p:sp>
      <p:sp>
        <p:nvSpPr>
          <p:cNvPr id="5" name="Retângulo 4"/>
          <p:cNvSpPr/>
          <p:nvPr/>
        </p:nvSpPr>
        <p:spPr>
          <a:xfrm>
            <a:off x="5525295" y="2323299"/>
            <a:ext cx="2571768" cy="914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t-BR" dirty="0">
                <a:solidFill>
                  <a:schemeClr val="tx1"/>
                </a:solidFill>
              </a:rPr>
              <a:t>Defesa de direitos</a:t>
            </a:r>
          </a:p>
        </p:txBody>
      </p:sp>
      <p:sp>
        <p:nvSpPr>
          <p:cNvPr id="6" name="Retângulo 5"/>
          <p:cNvSpPr/>
          <p:nvPr/>
        </p:nvSpPr>
        <p:spPr>
          <a:xfrm>
            <a:off x="3167841" y="3566317"/>
            <a:ext cx="3714776" cy="114300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t-BR" dirty="0">
                <a:solidFill>
                  <a:schemeClr val="tx1"/>
                </a:solidFill>
              </a:rPr>
              <a:t>Caráter técnico e objetivo ao processo de tomada de decisão dos órgão gestores</a:t>
            </a:r>
          </a:p>
        </p:txBody>
      </p:sp>
      <p:sp>
        <p:nvSpPr>
          <p:cNvPr id="9" name="Seta em curva para a direita 8"/>
          <p:cNvSpPr/>
          <p:nvPr/>
        </p:nvSpPr>
        <p:spPr>
          <a:xfrm rot="19824304">
            <a:off x="2405952" y="3598525"/>
            <a:ext cx="399602" cy="80573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Seta em curva para a esquerda 9"/>
          <p:cNvSpPr/>
          <p:nvPr/>
        </p:nvSpPr>
        <p:spPr>
          <a:xfrm rot="1576324">
            <a:off x="7480931" y="3651870"/>
            <a:ext cx="467566" cy="78040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Retângulo 10"/>
          <p:cNvSpPr/>
          <p:nvPr/>
        </p:nvSpPr>
        <p:spPr>
          <a:xfrm>
            <a:off x="1524767" y="5209391"/>
            <a:ext cx="7786742" cy="134302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t-BR" dirty="0">
                <a:solidFill>
                  <a:schemeClr val="tx1"/>
                </a:solidFill>
              </a:rPr>
              <a:t>Condições técnicas e políticas para o desenvolvimento da capacidade </a:t>
            </a:r>
          </a:p>
          <a:p>
            <a:pPr algn="ctr">
              <a:buNone/>
            </a:pPr>
            <a:r>
              <a:rPr lang="pt-BR" dirty="0">
                <a:solidFill>
                  <a:schemeClr val="tx1"/>
                </a:solidFill>
              </a:rPr>
              <a:t>e dos meios de gestão necessários para exercer a função de vigilância</a:t>
            </a:r>
          </a:p>
          <a:p>
            <a:pPr algn="ctr">
              <a:buNone/>
            </a:pPr>
            <a:r>
              <a:rPr lang="pt-BR" dirty="0">
                <a:solidFill>
                  <a:schemeClr val="tx1"/>
                </a:solidFill>
              </a:rPr>
              <a:t> em coordenação com estratégias de avaliação e monitoramento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933571"/>
            <a:ext cx="9559767" cy="4820807"/>
          </a:xfrm>
        </p:spPr>
        <p:txBody>
          <a:bodyPr/>
          <a:lstStyle/>
          <a:p>
            <a:pPr>
              <a:buNone/>
            </a:pPr>
            <a:endParaRPr lang="pt-BR" sz="2000" dirty="0"/>
          </a:p>
          <a:p>
            <a:pPr>
              <a:buNone/>
            </a:pPr>
            <a:endParaRPr lang="pt-BR" sz="2000" dirty="0"/>
          </a:p>
          <a:p>
            <a:pPr>
              <a:buNone/>
            </a:pPr>
            <a:endParaRPr lang="pt-BR" sz="2000" dirty="0"/>
          </a:p>
        </p:txBody>
      </p:sp>
      <p:sp>
        <p:nvSpPr>
          <p:cNvPr id="4097" name="Rectangle 1"/>
          <p:cNvSpPr>
            <a:spLocks noChangeArrowheads="1"/>
          </p:cNvSpPr>
          <p:nvPr/>
        </p:nvSpPr>
        <p:spPr bwMode="auto">
          <a:xfrm>
            <a:off x="3239279" y="1425741"/>
            <a:ext cx="3739345"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dirty="0">
                <a:ln>
                  <a:noFill/>
                </a:ln>
                <a:solidFill>
                  <a:schemeClr val="tx1"/>
                </a:solidFill>
                <a:effectLst/>
                <a:ea typeface="Calibri" pitchFamily="34" charset="0"/>
                <a:cs typeface="Arial" pitchFamily="34" charset="0"/>
              </a:rPr>
              <a:t>Em </a:t>
            </a:r>
            <a:r>
              <a:rPr kumimoji="0" lang="pt-BR" sz="1600" b="1" i="0" u="none" strike="noStrike" cap="none" normalizeH="0" baseline="0" dirty="0">
                <a:ln>
                  <a:noFill/>
                </a:ln>
                <a:solidFill>
                  <a:schemeClr val="tx1"/>
                </a:solidFill>
                <a:effectLst/>
                <a:ea typeface="Calibri" pitchFamily="34" charset="0"/>
                <a:cs typeface="Arial" pitchFamily="34" charset="0"/>
              </a:rPr>
              <a:t>Assistência Social</a:t>
            </a:r>
            <a:r>
              <a:rPr kumimoji="0" lang="pt-BR" sz="1600" b="0" i="0" u="none" strike="noStrike" cap="none" normalizeH="0" baseline="0" dirty="0">
                <a:ln>
                  <a:noFill/>
                </a:ln>
                <a:solidFill>
                  <a:schemeClr val="tx1"/>
                </a:solidFill>
                <a:effectLst/>
                <a:ea typeface="Calibri" pitchFamily="34" charset="0"/>
                <a:cs typeface="Arial" pitchFamily="34" charset="0"/>
              </a:rPr>
              <a:t>, clique em </a:t>
            </a:r>
            <a:r>
              <a:rPr kumimoji="0" lang="pt-BR" sz="1600" b="1" i="0" u="none" strike="noStrike" cap="none" normalizeH="0" baseline="0" dirty="0">
                <a:ln>
                  <a:noFill/>
                </a:ln>
                <a:solidFill>
                  <a:schemeClr val="tx1"/>
                </a:solidFill>
                <a:effectLst/>
                <a:ea typeface="Calibri" pitchFamily="34" charset="0"/>
                <a:cs typeface="Arial" pitchFamily="34" charset="0"/>
              </a:rPr>
              <a:t>CADSUAS</a:t>
            </a:r>
            <a:endParaRPr kumimoji="0" lang="pt-BR" sz="1600" b="0" i="0" u="none" strike="noStrike" cap="none" normalizeH="0" baseline="0" dirty="0">
              <a:ln>
                <a:noFill/>
              </a:ln>
              <a:solidFill>
                <a:schemeClr val="tx1"/>
              </a:solidFill>
              <a:effectLst/>
              <a:cs typeface="Arial" pitchFamily="34" charset="0"/>
            </a:endParaRPr>
          </a:p>
        </p:txBody>
      </p:sp>
      <p:pic>
        <p:nvPicPr>
          <p:cNvPr id="5" name="Imagem 4"/>
          <p:cNvPicPr/>
          <p:nvPr/>
        </p:nvPicPr>
        <p:blipFill>
          <a:blip r:embed="rId2" cstate="print"/>
          <a:srcRect/>
          <a:stretch>
            <a:fillRect/>
          </a:stretch>
        </p:blipFill>
        <p:spPr bwMode="auto">
          <a:xfrm>
            <a:off x="1524767" y="1933572"/>
            <a:ext cx="7630403" cy="4820807"/>
          </a:xfrm>
          <a:prstGeom prst="rect">
            <a:avLst/>
          </a:prstGeom>
          <a:noFill/>
          <a:ln w="9525">
            <a:solidFill>
              <a:schemeClr val="tx1"/>
            </a:solidFill>
            <a:miter lim="800000"/>
            <a:headEnd/>
            <a:tailEnd/>
          </a:ln>
        </p:spPr>
      </p:pic>
      <p:sp>
        <p:nvSpPr>
          <p:cNvPr id="6" name="Seta para a esquerda 5"/>
          <p:cNvSpPr/>
          <p:nvPr/>
        </p:nvSpPr>
        <p:spPr>
          <a:xfrm rot="20511555">
            <a:off x="4739476" y="2851937"/>
            <a:ext cx="192590" cy="14287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esquerda 6"/>
          <p:cNvSpPr/>
          <p:nvPr/>
        </p:nvSpPr>
        <p:spPr>
          <a:xfrm>
            <a:off x="4310849" y="3312000"/>
            <a:ext cx="214314" cy="15831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953263" y="5999956"/>
            <a:ext cx="8501122" cy="923112"/>
          </a:xfrm>
        </p:spPr>
        <p:txBody>
          <a:bodyPr/>
          <a:lstStyle/>
          <a:p>
            <a:pPr>
              <a:buNone/>
            </a:pPr>
            <a:r>
              <a:rPr lang="pt-BR" sz="1600" dirty="0"/>
              <a:t>	Na </a:t>
            </a:r>
            <a:r>
              <a:rPr lang="pt-BR" sz="1600" b="1" dirty="0"/>
              <a:t>Consulta Pública</a:t>
            </a:r>
            <a:r>
              <a:rPr lang="pt-BR" sz="1600" dirty="0"/>
              <a:t>, não é necessário ter senha de acesso. O usuário pode apenas visualizar as informações, não sendo permitido alterar os dados (consulta de todos os entes cadastrados no sistema)</a:t>
            </a:r>
          </a:p>
          <a:p>
            <a:endParaRPr lang="pt-BR" dirty="0"/>
          </a:p>
        </p:txBody>
      </p:sp>
      <p:pic>
        <p:nvPicPr>
          <p:cNvPr id="4" name="Imagem 3"/>
          <p:cNvPicPr/>
          <p:nvPr/>
        </p:nvPicPr>
        <p:blipFill>
          <a:blip r:embed="rId2" cstate="print"/>
          <a:srcRect/>
          <a:stretch>
            <a:fillRect/>
          </a:stretch>
        </p:blipFill>
        <p:spPr bwMode="auto">
          <a:xfrm>
            <a:off x="1362625" y="1561306"/>
            <a:ext cx="7896712" cy="4212000"/>
          </a:xfrm>
          <a:prstGeom prst="rect">
            <a:avLst/>
          </a:prstGeom>
          <a:noFill/>
          <a:ln w="9525">
            <a:solidFill>
              <a:schemeClr val="tx1"/>
            </a:solidFill>
            <a:miter lim="800000"/>
            <a:headEnd/>
            <a:tailEnd/>
          </a:ln>
        </p:spPr>
      </p:pic>
      <p:sp>
        <p:nvSpPr>
          <p:cNvPr id="70658" name="AutoShape 2"/>
          <p:cNvSpPr>
            <a:spLocks noChangeArrowheads="1"/>
          </p:cNvSpPr>
          <p:nvPr/>
        </p:nvSpPr>
        <p:spPr bwMode="auto">
          <a:xfrm>
            <a:off x="7454121" y="3722685"/>
            <a:ext cx="857256" cy="648000"/>
          </a:xfrm>
          <a:prstGeom prst="leftArrow">
            <a:avLst>
              <a:gd name="adj1" fmla="val 50000"/>
              <a:gd name="adj2" fmla="val 33037"/>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800" b="1" i="0" u="none" strike="noStrike" cap="none" normalizeH="0" baseline="0" dirty="0">
                <a:ln>
                  <a:noFill/>
                </a:ln>
                <a:solidFill>
                  <a:schemeClr val="tx1"/>
                </a:solidFill>
                <a:effectLst/>
                <a:latin typeface="Calibri" pitchFamily="34" charset="0"/>
                <a:cs typeface="Arial" pitchFamily="34" charset="0"/>
              </a:rPr>
              <a:t>Consulta Pública</a:t>
            </a:r>
            <a:endParaRPr kumimoji="0" lang="pt-BR" sz="800" b="0" i="0" u="none" strike="noStrike" cap="none" normalizeH="0" baseline="0" dirty="0">
              <a:ln>
                <a:noFill/>
              </a:ln>
              <a:solidFill>
                <a:schemeClr val="tx1"/>
              </a:solidFill>
              <a:effectLst/>
              <a:latin typeface="Arial" pitchFamily="34" charset="0"/>
              <a:cs typeface="Arial" pitchFamily="34" charset="0"/>
            </a:endParaRPr>
          </a:p>
        </p:txBody>
      </p:sp>
      <p:sp>
        <p:nvSpPr>
          <p:cNvPr id="70661" name="AutoShape 5"/>
          <p:cNvSpPr>
            <a:spLocks noChangeArrowheads="1"/>
          </p:cNvSpPr>
          <p:nvPr/>
        </p:nvSpPr>
        <p:spPr bwMode="auto">
          <a:xfrm>
            <a:off x="5453857" y="4280697"/>
            <a:ext cx="714380" cy="612000"/>
          </a:xfrm>
          <a:prstGeom prst="leftArrow">
            <a:avLst>
              <a:gd name="adj1" fmla="val 50000"/>
              <a:gd name="adj2" fmla="val 33037"/>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800" b="1" i="0" u="none" strike="noStrike" cap="none" normalizeH="0" baseline="0" dirty="0">
                <a:ln>
                  <a:noFill/>
                </a:ln>
                <a:solidFill>
                  <a:schemeClr val="tx1"/>
                </a:solidFill>
                <a:effectLst/>
                <a:latin typeface="Calibri" pitchFamily="34" charset="0"/>
                <a:cs typeface="Arial" pitchFamily="34" charset="0"/>
              </a:rPr>
              <a:t>Acesso Restrito</a:t>
            </a:r>
            <a:r>
              <a:rPr kumimoji="0" lang="pt-BR" sz="800" b="1" i="0" u="none" strike="noStrike" cap="none" normalizeH="0" dirty="0">
                <a:ln>
                  <a:noFill/>
                </a:ln>
                <a:solidFill>
                  <a:schemeClr val="tx1"/>
                </a:solidFill>
                <a:effectLst/>
                <a:latin typeface="Calibri" pitchFamily="34" charset="0"/>
                <a:cs typeface="Arial" pitchFamily="34" charset="0"/>
              </a:rPr>
              <a:t> </a:t>
            </a:r>
            <a:endParaRPr kumimoji="0" lang="pt-BR" sz="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lgn="just">
              <a:buNone/>
            </a:pPr>
            <a:r>
              <a:rPr lang="pt-BR" sz="1600" dirty="0"/>
              <a:t>	Na </a:t>
            </a:r>
            <a:r>
              <a:rPr lang="pt-BR" sz="1600" b="1" dirty="0"/>
              <a:t>Consulta Restrita</a:t>
            </a:r>
            <a:r>
              <a:rPr lang="pt-BR" sz="1600" dirty="0"/>
              <a:t>, </a:t>
            </a:r>
            <a:r>
              <a:rPr lang="pt-BR" sz="1600" dirty="0" err="1"/>
              <a:t>login</a:t>
            </a:r>
            <a:r>
              <a:rPr lang="pt-BR" sz="1600" dirty="0"/>
              <a:t> e senha são obrigatório. O usuário pode consultar e editar as informações da Rede </a:t>
            </a:r>
            <a:r>
              <a:rPr lang="pt-BR" sz="1600" dirty="0" err="1"/>
              <a:t>Socioassistencial</a:t>
            </a:r>
            <a:r>
              <a:rPr lang="pt-BR" sz="1600" dirty="0"/>
              <a:t>, Órgãos Governamentais e Trabalhadores do SUAS (restrito aos técnicos do MDS, aos órgãos gestores e conselhos de assistência social)</a:t>
            </a:r>
          </a:p>
          <a:p>
            <a:pPr algn="just">
              <a:buNone/>
            </a:pPr>
            <a:r>
              <a:rPr lang="pt-BR" sz="1600" dirty="0"/>
              <a:t>	Ao clicar em </a:t>
            </a:r>
            <a:r>
              <a:rPr lang="pt-BR" sz="1600" b="1" dirty="0"/>
              <a:t>“Acessar Área Restrita”</a:t>
            </a:r>
            <a:r>
              <a:rPr lang="pt-BR" sz="1600" dirty="0"/>
              <a:t> será aberto o SAA - Sistema de Autorização e Autenticação, para o usuário realizar a autenticação </a:t>
            </a:r>
          </a:p>
          <a:p>
            <a:endParaRPr lang="pt-BR" dirty="0"/>
          </a:p>
        </p:txBody>
      </p:sp>
      <p:pic>
        <p:nvPicPr>
          <p:cNvPr id="4" name="Imagem 3"/>
          <p:cNvPicPr/>
          <p:nvPr/>
        </p:nvPicPr>
        <p:blipFill>
          <a:blip r:embed="rId2" cstate="print"/>
          <a:srcRect/>
          <a:stretch>
            <a:fillRect/>
          </a:stretch>
        </p:blipFill>
        <p:spPr bwMode="auto">
          <a:xfrm>
            <a:off x="1748706" y="4068000"/>
            <a:ext cx="7124551" cy="1543050"/>
          </a:xfrm>
          <a:prstGeom prst="rect">
            <a:avLst/>
          </a:prstGeom>
          <a:noFill/>
          <a:ln w="9525">
            <a:solidFill>
              <a:schemeClr val="tx1"/>
            </a:solidFill>
            <a:miter lim="800000"/>
            <a:headEnd/>
            <a:tailEnd/>
          </a:ln>
        </p:spPr>
      </p:pic>
      <p:sp>
        <p:nvSpPr>
          <p:cNvPr id="71682" name="AutoShape 2"/>
          <p:cNvSpPr>
            <a:spLocks noChangeArrowheads="1"/>
          </p:cNvSpPr>
          <p:nvPr/>
        </p:nvSpPr>
        <p:spPr bwMode="auto">
          <a:xfrm>
            <a:off x="7448550" y="4709325"/>
            <a:ext cx="540000" cy="432000"/>
          </a:xfrm>
          <a:prstGeom prst="leftArrow">
            <a:avLst>
              <a:gd name="adj1" fmla="val 50000"/>
              <a:gd name="adj2" fmla="val 50912"/>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1100" b="1" i="0" u="none" strike="noStrike" cap="none" normalizeH="0" baseline="0" dirty="0">
                <a:ln>
                  <a:noFill/>
                </a:ln>
                <a:solidFill>
                  <a:schemeClr val="tx1"/>
                </a:solidFill>
                <a:effectLst/>
                <a:latin typeface="Calibri" pitchFamily="34" charset="0"/>
                <a:cs typeface="Arial" pitchFamily="34" charset="0"/>
              </a:rPr>
              <a:t>CPF</a:t>
            </a: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3096403" y="1351739"/>
            <a:ext cx="5357850" cy="64294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lvl="0" algn="ctr"/>
            <a:endParaRPr lang="pt-BR" b="1" dirty="0"/>
          </a:p>
          <a:p>
            <a:pPr lvl="0" algn="ctr"/>
            <a:r>
              <a:rPr lang="pt-BR" b="1" dirty="0"/>
              <a:t>Como consultar e editar cadastros no </a:t>
            </a:r>
            <a:r>
              <a:rPr lang="pt-BR" b="1" dirty="0" err="1"/>
              <a:t>CadSUAS</a:t>
            </a:r>
            <a:r>
              <a:rPr lang="pt-BR" b="1" dirty="0"/>
              <a:t>?</a:t>
            </a:r>
            <a:endParaRPr lang="pt-BR" dirty="0"/>
          </a:p>
          <a:p>
            <a:pPr algn="ctr"/>
            <a:endParaRPr lang="pt-BR" dirty="0"/>
          </a:p>
        </p:txBody>
      </p:sp>
      <p:pic>
        <p:nvPicPr>
          <p:cNvPr id="7" name="Espaço Reservado para Conteúdo 6"/>
          <p:cNvPicPr>
            <a:picLocks noGrp="1"/>
          </p:cNvPicPr>
          <p:nvPr>
            <p:ph idx="1"/>
          </p:nvPr>
        </p:nvPicPr>
        <p:blipFill>
          <a:blip r:embed="rId2" cstate="print"/>
          <a:srcRect/>
          <a:stretch>
            <a:fillRect/>
          </a:stretch>
        </p:blipFill>
        <p:spPr bwMode="auto">
          <a:xfrm>
            <a:off x="1521710" y="2280433"/>
            <a:ext cx="7578543" cy="4260850"/>
          </a:xfrm>
          <a:prstGeom prst="rect">
            <a:avLst/>
          </a:prstGeom>
          <a:noFill/>
          <a:ln w="9525">
            <a:solidFill>
              <a:schemeClr val="tx1"/>
            </a:solidFill>
            <a:miter lim="800000"/>
            <a:headEnd/>
            <a:tailEnd/>
          </a:ln>
        </p:spPr>
      </p:pic>
      <p:sp>
        <p:nvSpPr>
          <p:cNvPr id="10" name="Seta para a direita 9"/>
          <p:cNvSpPr/>
          <p:nvPr/>
        </p:nvSpPr>
        <p:spPr>
          <a:xfrm>
            <a:off x="2500117" y="3280565"/>
            <a:ext cx="260970" cy="1428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10"/>
          <p:cNvSpPr/>
          <p:nvPr/>
        </p:nvSpPr>
        <p:spPr>
          <a:xfrm>
            <a:off x="2500117" y="4709325"/>
            <a:ext cx="260970" cy="1428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239015" y="1764295"/>
            <a:ext cx="8523585" cy="4990084"/>
          </a:xfrm>
        </p:spPr>
        <p:txBody>
          <a:bodyPr/>
          <a:lstStyle/>
          <a:p>
            <a:pPr>
              <a:buNone/>
            </a:pPr>
            <a:r>
              <a:rPr lang="pt-BR" sz="1600" dirty="0"/>
              <a:t>	Após selecionar as opções, o sistema apresentará o resultado com todos os entes cadastrados para a UF e Município selecionados, com as seguintes informações: Nome, Nº Identificador, UF, Município, Situação, Cadastro e Editar: </a:t>
            </a:r>
          </a:p>
          <a:p>
            <a:endParaRPr lang="pt-BR" dirty="0"/>
          </a:p>
          <a:p>
            <a:endParaRPr lang="pt-BR" dirty="0"/>
          </a:p>
          <a:p>
            <a:endParaRPr lang="pt-BR" dirty="0"/>
          </a:p>
          <a:p>
            <a:pPr>
              <a:buNone/>
            </a:pPr>
            <a:r>
              <a:rPr lang="pt-BR" sz="1600" dirty="0"/>
              <a:t>	Após realizar a pesquisa, para verificar os dados desta unidade deve clicar na opção “editar” apresentada no resultado da pesquisa.</a:t>
            </a:r>
          </a:p>
          <a:p>
            <a:pPr>
              <a:buNone/>
            </a:pPr>
            <a:r>
              <a:rPr lang="pt-BR" sz="1600" b="1" dirty="0"/>
              <a:t> </a:t>
            </a:r>
            <a:endParaRPr lang="pt-BR" sz="1600" dirty="0"/>
          </a:p>
          <a:p>
            <a:pPr>
              <a:buNone/>
            </a:pPr>
            <a:r>
              <a:rPr lang="pt-BR" sz="1600" dirty="0"/>
              <a:t>	Se na pesquisa o sistema informar que nenhum ente foi encontrado, clicar no botão </a:t>
            </a:r>
            <a:r>
              <a:rPr lang="pt-BR" sz="1600" b="1" dirty="0"/>
              <a:t>“Adicionar”</a:t>
            </a:r>
            <a:r>
              <a:rPr lang="pt-BR" sz="1600" dirty="0"/>
              <a:t> na parte inferior esquerda para cadastrar a entidade.</a:t>
            </a:r>
          </a:p>
          <a:p>
            <a:endParaRPr lang="pt-BR" dirty="0"/>
          </a:p>
        </p:txBody>
      </p:sp>
      <p:pic>
        <p:nvPicPr>
          <p:cNvPr id="4" name="Imagem 3"/>
          <p:cNvPicPr/>
          <p:nvPr/>
        </p:nvPicPr>
        <p:blipFill>
          <a:blip r:embed="rId2" cstate="print"/>
          <a:srcRect/>
          <a:stretch>
            <a:fillRect/>
          </a:stretch>
        </p:blipFill>
        <p:spPr bwMode="auto">
          <a:xfrm>
            <a:off x="1600994" y="2932906"/>
            <a:ext cx="7419975" cy="1204915"/>
          </a:xfrm>
          <a:prstGeom prst="rect">
            <a:avLst/>
          </a:prstGeom>
          <a:noFill/>
          <a:ln w="9525">
            <a:solidFill>
              <a:schemeClr val="tx1"/>
            </a:solidFill>
            <a:miter lim="800000"/>
            <a:headEnd/>
            <a:tailEnd/>
          </a:ln>
        </p:spPr>
      </p:pic>
      <p:sp>
        <p:nvSpPr>
          <p:cNvPr id="6" name="Seta para a esquerda 5"/>
          <p:cNvSpPr/>
          <p:nvPr/>
        </p:nvSpPr>
        <p:spPr>
          <a:xfrm>
            <a:off x="9289046" y="3637755"/>
            <a:ext cx="473554" cy="28575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1453329" y="1566053"/>
            <a:ext cx="8072494" cy="5000660"/>
          </a:xfrm>
          <a:prstGeom prst="rect">
            <a:avLst/>
          </a:prstGeom>
          <a:noFill/>
          <a:ln w="9525">
            <a:solidFill>
              <a:schemeClr val="tx1"/>
            </a:solidFill>
            <a:miter lim="800000"/>
            <a:headEnd/>
            <a:tailEnd/>
          </a:ln>
        </p:spPr>
      </p:pic>
      <p:sp>
        <p:nvSpPr>
          <p:cNvPr id="5" name="Seta para baixo 4"/>
          <p:cNvSpPr/>
          <p:nvPr/>
        </p:nvSpPr>
        <p:spPr>
          <a:xfrm>
            <a:off x="3040399" y="3566317"/>
            <a:ext cx="127442" cy="144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baixo 5"/>
          <p:cNvSpPr/>
          <p:nvPr/>
        </p:nvSpPr>
        <p:spPr>
          <a:xfrm>
            <a:off x="3688762" y="3566317"/>
            <a:ext cx="127442" cy="144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baixo 6"/>
          <p:cNvSpPr/>
          <p:nvPr/>
        </p:nvSpPr>
        <p:spPr>
          <a:xfrm>
            <a:off x="4374570" y="3566317"/>
            <a:ext cx="127442" cy="144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baixo 7"/>
          <p:cNvSpPr/>
          <p:nvPr/>
        </p:nvSpPr>
        <p:spPr>
          <a:xfrm>
            <a:off x="4938357" y="3566317"/>
            <a:ext cx="127442" cy="144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baixo 8"/>
          <p:cNvSpPr/>
          <p:nvPr/>
        </p:nvSpPr>
        <p:spPr>
          <a:xfrm>
            <a:off x="5573582" y="3566317"/>
            <a:ext cx="127442" cy="144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baixo 9"/>
          <p:cNvSpPr/>
          <p:nvPr/>
        </p:nvSpPr>
        <p:spPr>
          <a:xfrm>
            <a:off x="5191256" y="4781887"/>
            <a:ext cx="127442" cy="144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94615"/>
            <a:ext cx="9559767" cy="4990084"/>
          </a:xfrm>
        </p:spPr>
        <p:txBody>
          <a:bodyPr/>
          <a:lstStyle/>
          <a:p>
            <a:pPr>
              <a:buNone/>
            </a:pPr>
            <a:r>
              <a:rPr lang="pt-BR" sz="1600" dirty="0"/>
              <a:t>	É de grande importância que além do endereço, os campos de e-mail e Telefone sejam constantemente verificados e atualizados quando necessário, pois são utilizados por todo o MDS como canais de comunicação com os Entes.</a:t>
            </a:r>
          </a:p>
          <a:p>
            <a:pPr>
              <a:buNone/>
            </a:pPr>
            <a:r>
              <a:rPr lang="pt-BR" sz="1600" dirty="0"/>
              <a:t> </a:t>
            </a:r>
          </a:p>
          <a:p>
            <a:pPr>
              <a:buNone/>
            </a:pPr>
            <a:r>
              <a:rPr lang="pt-BR" sz="1600" dirty="0"/>
              <a:t>	Não é permitido cadastrar um novo Secretário(a) de Assistência Social ou Conselheiro(a) Presidente se já existir alguém cadastrado com estes cargos e com mandato vigente. Neste caso é necessário primeiro atualizar a data fim de mandato/função de quem está sendo substituído;</a:t>
            </a:r>
          </a:p>
          <a:p>
            <a:pPr>
              <a:buNone/>
            </a:pPr>
            <a:r>
              <a:rPr lang="pt-BR" sz="1600" dirty="0"/>
              <a:t> </a:t>
            </a:r>
          </a:p>
          <a:p>
            <a:pPr>
              <a:buNone/>
            </a:pPr>
            <a:r>
              <a:rPr lang="pt-BR" sz="1600" dirty="0"/>
              <a:t>	Na aba recursos humanos, o gestor encontrará o histórico de exclusão, com os dados que foram excluídos, bem como, a data da exclusão e o nome do usuário que executou esse procedimento. Para retornar a aba de Recursos Humanos, basta acionar o botão voltar.</a:t>
            </a:r>
          </a:p>
          <a:p>
            <a:endParaRPr lang="pt-BR" dirty="0"/>
          </a:p>
        </p:txBody>
      </p:sp>
      <p:pic>
        <p:nvPicPr>
          <p:cNvPr id="4" name="Imagem 3"/>
          <p:cNvPicPr/>
          <p:nvPr/>
        </p:nvPicPr>
        <p:blipFill>
          <a:blip r:embed="rId2" cstate="print"/>
          <a:srcRect/>
          <a:stretch>
            <a:fillRect/>
          </a:stretch>
        </p:blipFill>
        <p:spPr bwMode="auto">
          <a:xfrm>
            <a:off x="1524767" y="4627896"/>
            <a:ext cx="7858180" cy="1856803"/>
          </a:xfrm>
          <a:prstGeom prst="rect">
            <a:avLst/>
          </a:prstGeom>
          <a:noFill/>
          <a:ln w="9525">
            <a:solidFill>
              <a:schemeClr val="tx1"/>
            </a:solid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637623"/>
            <a:ext cx="9559767" cy="4116756"/>
          </a:xfrm>
        </p:spPr>
        <p:txBody>
          <a:bodyPr/>
          <a:lstStyle/>
          <a:p>
            <a:pPr>
              <a:buNone/>
            </a:pPr>
            <a:r>
              <a:rPr lang="pt-BR" sz="1600" dirty="0"/>
              <a:t>	Ao clicar na opção “Pessoa Física” do menu principal o sistema abrirá a página “Pesquisar Pessoas</a:t>
            </a:r>
          </a:p>
          <a:p>
            <a:pPr>
              <a:buNone/>
            </a:pPr>
            <a:endParaRPr lang="pt-BR" sz="1600" dirty="0"/>
          </a:p>
          <a:p>
            <a:pPr>
              <a:buNone/>
            </a:pPr>
            <a:endParaRPr lang="pt-BR" sz="1600" dirty="0"/>
          </a:p>
          <a:p>
            <a:pPr>
              <a:buNone/>
            </a:pPr>
            <a:endParaRPr lang="pt-BR" sz="1600" dirty="0"/>
          </a:p>
          <a:p>
            <a:pPr>
              <a:buNone/>
            </a:pPr>
            <a:endParaRPr lang="pt-BR" sz="1600" dirty="0"/>
          </a:p>
          <a:p>
            <a:pPr>
              <a:buNone/>
            </a:pPr>
            <a:endParaRPr lang="pt-BR" sz="1600" dirty="0"/>
          </a:p>
          <a:p>
            <a:pPr>
              <a:buNone/>
            </a:pPr>
            <a:endParaRPr lang="pt-BR" sz="1600" dirty="0"/>
          </a:p>
          <a:p>
            <a:pPr>
              <a:buNone/>
            </a:pPr>
            <a:endParaRPr lang="pt-BR" sz="1600" dirty="0"/>
          </a:p>
          <a:p>
            <a:pPr>
              <a:buNone/>
            </a:pPr>
            <a:endParaRPr lang="pt-BR" sz="1600" dirty="0"/>
          </a:p>
          <a:p>
            <a:pPr>
              <a:buNone/>
            </a:pPr>
            <a:r>
              <a:rPr lang="pt-BR" sz="1600" dirty="0"/>
              <a:t>	Após a pesquisa duas situações podem ser encontradas: pessoas cadastradas ou nenhuma pessoa cadastrada. No Caso de pessoas cadastradas, o resultado da consulta apresenta um quadro com os campos “CPF, Nome, Sexo, UF, Município, Histórico e Editar”.</a:t>
            </a:r>
          </a:p>
          <a:p>
            <a:pPr>
              <a:buNone/>
            </a:pPr>
            <a:endParaRPr lang="pt-BR" sz="1600" dirty="0"/>
          </a:p>
          <a:p>
            <a:endParaRPr lang="pt-BR" dirty="0"/>
          </a:p>
        </p:txBody>
      </p:sp>
      <p:sp>
        <p:nvSpPr>
          <p:cNvPr id="4" name="Retângulo de cantos arredondados 3"/>
          <p:cNvSpPr/>
          <p:nvPr/>
        </p:nvSpPr>
        <p:spPr>
          <a:xfrm>
            <a:off x="2596337" y="1423177"/>
            <a:ext cx="6215106" cy="50006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lvl="0" algn="ctr"/>
            <a:endParaRPr lang="pt-BR" b="1" dirty="0"/>
          </a:p>
          <a:p>
            <a:pPr lvl="0" algn="ctr"/>
            <a:r>
              <a:rPr lang="pt-BR" b="1" dirty="0"/>
              <a:t>Como pesquisar uma Pessoa Física? </a:t>
            </a:r>
            <a:endParaRPr lang="pt-BR" dirty="0"/>
          </a:p>
          <a:p>
            <a:pPr algn="ctr"/>
            <a:endParaRPr lang="pt-BR" dirty="0"/>
          </a:p>
        </p:txBody>
      </p:sp>
      <p:pic>
        <p:nvPicPr>
          <p:cNvPr id="9" name="Imagem 8"/>
          <p:cNvPicPr/>
          <p:nvPr/>
        </p:nvPicPr>
        <p:blipFill>
          <a:blip r:embed="rId2" cstate="print"/>
          <a:srcRect/>
          <a:stretch>
            <a:fillRect/>
          </a:stretch>
        </p:blipFill>
        <p:spPr bwMode="auto">
          <a:xfrm>
            <a:off x="1167577" y="3280565"/>
            <a:ext cx="3689350" cy="1467485"/>
          </a:xfrm>
          <a:prstGeom prst="rect">
            <a:avLst/>
          </a:prstGeom>
          <a:noFill/>
          <a:ln w="9525">
            <a:solidFill>
              <a:schemeClr val="tx1"/>
            </a:solidFill>
            <a:miter lim="800000"/>
            <a:headEnd/>
            <a:tailEnd/>
          </a:ln>
        </p:spPr>
      </p:pic>
      <p:sp>
        <p:nvSpPr>
          <p:cNvPr id="11" name="Texto explicativo em seta para a esquerda 10"/>
          <p:cNvSpPr/>
          <p:nvPr/>
        </p:nvSpPr>
        <p:spPr>
          <a:xfrm>
            <a:off x="5168105" y="3280565"/>
            <a:ext cx="2643206" cy="1214446"/>
          </a:xfrm>
          <a:prstGeom prst="leftArrowCallout">
            <a:avLst/>
          </a:prstGeom>
          <a:noFill/>
          <a:ln w="12700">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pt-BR" sz="1200" dirty="0"/>
          </a:p>
          <a:p>
            <a:pPr algn="ctr"/>
            <a:r>
              <a:rPr lang="pt-BR" sz="1200" dirty="0"/>
              <a:t>Para consultar o cadastro de qualquer trabalhador do SUAS, informar o “CPF” e clicar no botão “Pesquisar”</a:t>
            </a:r>
          </a:p>
          <a:p>
            <a:pPr algn="ctr"/>
            <a:endParaRPr lang="pt-BR" sz="12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a:stretch>
            <a:fillRect/>
          </a:stretch>
        </p:blipFill>
        <p:spPr bwMode="auto">
          <a:xfrm>
            <a:off x="872282" y="1494615"/>
            <a:ext cx="8877399" cy="5260198"/>
          </a:xfrm>
          <a:prstGeom prst="rect">
            <a:avLst/>
          </a:prstGeom>
          <a:noFill/>
          <a:ln w="9525">
            <a:solidFill>
              <a:schemeClr val="tx1"/>
            </a:solidFill>
            <a:miter lim="800000"/>
            <a:headEnd/>
            <a:tailEnd/>
          </a:ln>
        </p:spPr>
      </p:pic>
      <p:sp>
        <p:nvSpPr>
          <p:cNvPr id="6" name="Retângulo 5"/>
          <p:cNvSpPr/>
          <p:nvPr/>
        </p:nvSpPr>
        <p:spPr>
          <a:xfrm>
            <a:off x="2596337" y="4923639"/>
            <a:ext cx="414334"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1881957" y="4459291"/>
            <a:ext cx="6786610" cy="13930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3163071" y="3852069"/>
            <a:ext cx="414334"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	</a:t>
            </a:r>
            <a:r>
              <a:rPr lang="pt-BR" sz="1800" dirty="0"/>
              <a:t>No Caso de pessoas não cadastradas, o resultado da consulta apresentará o campo adicionar:</a:t>
            </a:r>
          </a:p>
          <a:p>
            <a:endParaRPr lang="pt-BR" dirty="0"/>
          </a:p>
        </p:txBody>
      </p:sp>
      <p:pic>
        <p:nvPicPr>
          <p:cNvPr id="4" name="Imagem 3"/>
          <p:cNvPicPr/>
          <p:nvPr/>
        </p:nvPicPr>
        <p:blipFill>
          <a:blip r:embed="rId2" cstate="print"/>
          <a:srcRect/>
          <a:stretch>
            <a:fillRect/>
          </a:stretch>
        </p:blipFill>
        <p:spPr bwMode="auto">
          <a:xfrm>
            <a:off x="2596356" y="2802889"/>
            <a:ext cx="5429250" cy="1955484"/>
          </a:xfrm>
          <a:prstGeom prst="rect">
            <a:avLst/>
          </a:prstGeom>
          <a:noFill/>
          <a:ln w="9525">
            <a:solidFill>
              <a:schemeClr val="tx1"/>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74602" y="1072649"/>
            <a:ext cx="10215634" cy="6065568"/>
          </a:xfrm>
        </p:spPr>
        <p:txBody>
          <a:bodyPr/>
          <a:lstStyle/>
          <a:p>
            <a:pPr algn="ctr">
              <a:buNone/>
            </a:pPr>
            <a:r>
              <a:rPr lang="pt-BR" b="1" dirty="0"/>
              <a:t>Atribuições e funções da Vigilância</a:t>
            </a:r>
          </a:p>
          <a:p>
            <a:pPr algn="ctr">
              <a:buNone/>
            </a:pPr>
            <a:endParaRPr lang="pt-BR" sz="800" b="1" dirty="0"/>
          </a:p>
          <a:p>
            <a:pPr algn="ctr">
              <a:buNone/>
            </a:pPr>
            <a:r>
              <a:rPr lang="pt-BR" sz="2000" dirty="0"/>
              <a:t>	A vigilância </a:t>
            </a:r>
            <a:r>
              <a:rPr lang="pt-BR" sz="2000" dirty="0" err="1"/>
              <a:t>socioassistencial</a:t>
            </a:r>
            <a:r>
              <a:rPr lang="pt-BR" sz="2000" dirty="0"/>
              <a:t> tem como atribuição fundamental subsidiar planos de assistência social por meio de diagnósticos que dêem a visão da totalidade das necessidades de proteção de assistência Social</a:t>
            </a:r>
          </a:p>
          <a:p>
            <a:pPr>
              <a:buNone/>
            </a:pPr>
            <a:endParaRPr lang="pt-BR" sz="1800" dirty="0"/>
          </a:p>
          <a:p>
            <a:pPr algn="ctr">
              <a:buNone/>
            </a:pPr>
            <a:r>
              <a:rPr lang="pt-BR" sz="2000" dirty="0"/>
              <a:t>	Planejar melhor o meios necessários para atendê-la</a:t>
            </a:r>
          </a:p>
          <a:p>
            <a:pPr algn="ctr">
              <a:buNone/>
            </a:pPr>
            <a:endParaRPr lang="pt-BR" sz="2000" dirty="0"/>
          </a:p>
          <a:p>
            <a:pPr algn="ctr">
              <a:buNone/>
            </a:pPr>
            <a:r>
              <a:rPr lang="pt-BR" sz="1800" dirty="0"/>
              <a:t>A análise da realidade deve ser tratada não apenas pelos dados numéricos, mas também pelo que pensam e propõem os sujeitos fundamentais que vivem neste território. Portanto, não se deve restringir a coleta de informações apenas a estudos estatísticos. O depoimento de usuários e da população pode revelar outras faces dos problemas e atendimentos oferecidos.</a:t>
            </a:r>
          </a:p>
          <a:p>
            <a:pPr algn="ctr">
              <a:buNone/>
            </a:pPr>
            <a:endParaRPr lang="pt-BR" sz="1600" dirty="0"/>
          </a:p>
          <a:p>
            <a:pPr algn="just">
              <a:buNone/>
            </a:pPr>
            <a:r>
              <a:rPr lang="pt-BR" sz="1600" dirty="0"/>
              <a:t> [...]O processo de investigação da realidade e das vulnerabilidades e riscos sociais e pessoais presentes nos territórios não assume, assim, apenas o caráter quantitativo – baseado em levantamento de dados numéricos e na construção de indicadores e índices; mas exige o estabelecimento de relações, mediações e sistematizações que garantam a análise e interpretação desses dados, reveladores de novos modos de ler a realidade como totalidade. (BRASIL/ MDS, 2008, vol. 3, p.34)</a:t>
            </a:r>
          </a:p>
          <a:p>
            <a:pPr algn="ctr">
              <a:buNone/>
            </a:pPr>
            <a:endParaRPr lang="pt-BR" sz="2000" dirty="0"/>
          </a:p>
        </p:txBody>
      </p:sp>
      <p:sp>
        <p:nvSpPr>
          <p:cNvPr id="11" name="Seta para baixo 10"/>
          <p:cNvSpPr/>
          <p:nvPr/>
        </p:nvSpPr>
        <p:spPr>
          <a:xfrm>
            <a:off x="5382419" y="2923375"/>
            <a:ext cx="285752" cy="285752"/>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para baixo 11"/>
          <p:cNvSpPr/>
          <p:nvPr/>
        </p:nvSpPr>
        <p:spPr>
          <a:xfrm>
            <a:off x="5382419" y="3566317"/>
            <a:ext cx="285752" cy="285752"/>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olchete duplo 13"/>
          <p:cNvSpPr/>
          <p:nvPr/>
        </p:nvSpPr>
        <p:spPr>
          <a:xfrm>
            <a:off x="274602" y="5137953"/>
            <a:ext cx="10215634" cy="1564974"/>
          </a:xfrm>
          <a:prstGeom prst="bracketPair">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l="12203" t="26866" r="13995" b="26175"/>
          <a:stretch>
            <a:fillRect/>
          </a:stretch>
        </p:blipFill>
        <p:spPr bwMode="auto">
          <a:xfrm>
            <a:off x="531813" y="2358696"/>
            <a:ext cx="9558337" cy="3801133"/>
          </a:xfrm>
          <a:prstGeom prst="rect">
            <a:avLst/>
          </a:prstGeom>
          <a:noFill/>
          <a:ln w="9525">
            <a:solidFill>
              <a:schemeClr val="tx1"/>
            </a:solidFill>
            <a:miter lim="800000"/>
            <a:headEnd/>
            <a:tailEnd/>
          </a:ln>
        </p:spPr>
      </p:pic>
      <p:sp>
        <p:nvSpPr>
          <p:cNvPr id="5" name="Seta para baixo 4"/>
          <p:cNvSpPr/>
          <p:nvPr/>
        </p:nvSpPr>
        <p:spPr>
          <a:xfrm>
            <a:off x="2596337" y="5458581"/>
            <a:ext cx="180000" cy="216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baixo 5"/>
          <p:cNvSpPr/>
          <p:nvPr/>
        </p:nvSpPr>
        <p:spPr>
          <a:xfrm>
            <a:off x="5453857" y="5566581"/>
            <a:ext cx="180000" cy="216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137557"/>
            <a:ext cx="9559767" cy="4616822"/>
          </a:xfrm>
        </p:spPr>
        <p:txBody>
          <a:bodyPr/>
          <a:lstStyle/>
          <a:p>
            <a:pPr>
              <a:buNone/>
            </a:pPr>
            <a:r>
              <a:rPr lang="pt-BR" sz="1600" dirty="0"/>
              <a:t>	Se na pesquisa o sistema informar que nenhum ente foi encontrado, clicar no botão </a:t>
            </a:r>
            <a:r>
              <a:rPr lang="pt-BR" sz="1600" b="1" dirty="0"/>
              <a:t>“Adicionar”</a:t>
            </a:r>
            <a:r>
              <a:rPr lang="pt-BR" sz="1600" dirty="0"/>
              <a:t> na parte inferior esquerda para cadastrar a entidade.</a:t>
            </a:r>
          </a:p>
          <a:p>
            <a:endParaRPr lang="pt-BR" dirty="0"/>
          </a:p>
        </p:txBody>
      </p:sp>
      <p:sp>
        <p:nvSpPr>
          <p:cNvPr id="4" name="Retângulo de cantos arredondados 3"/>
          <p:cNvSpPr/>
          <p:nvPr/>
        </p:nvSpPr>
        <p:spPr>
          <a:xfrm>
            <a:off x="2524899" y="1307095"/>
            <a:ext cx="5786478" cy="4732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lvl="0" algn="ctr"/>
            <a:endParaRPr lang="pt-BR" b="1" dirty="0"/>
          </a:p>
          <a:p>
            <a:pPr lvl="0" algn="ctr"/>
            <a:r>
              <a:rPr lang="pt-BR" b="1" dirty="0"/>
              <a:t>Como efetuar cadastros no </a:t>
            </a:r>
            <a:r>
              <a:rPr lang="pt-BR" b="1" dirty="0" err="1"/>
              <a:t>CadSUAS</a:t>
            </a:r>
            <a:r>
              <a:rPr lang="pt-BR" b="1" dirty="0"/>
              <a:t>?</a:t>
            </a:r>
            <a:endParaRPr lang="pt-BR" dirty="0"/>
          </a:p>
          <a:p>
            <a:pPr algn="ctr"/>
            <a:endParaRPr lang="pt-BR" dirty="0"/>
          </a:p>
        </p:txBody>
      </p:sp>
      <p:pic>
        <p:nvPicPr>
          <p:cNvPr id="6" name="Imagem 5"/>
          <p:cNvPicPr/>
          <p:nvPr/>
        </p:nvPicPr>
        <p:blipFill>
          <a:blip r:embed="rId2" cstate="print"/>
          <a:srcRect/>
          <a:stretch>
            <a:fillRect/>
          </a:stretch>
        </p:blipFill>
        <p:spPr bwMode="auto">
          <a:xfrm>
            <a:off x="1381891" y="2851937"/>
            <a:ext cx="7324725" cy="4117142"/>
          </a:xfrm>
          <a:prstGeom prst="rect">
            <a:avLst/>
          </a:prstGeom>
          <a:noFill/>
          <a:ln w="9525">
            <a:solidFill>
              <a:schemeClr val="tx1"/>
            </a:solidFill>
            <a:miter lim="800000"/>
            <a:headEnd/>
            <a:tailEnd/>
          </a:ln>
        </p:spPr>
      </p:pic>
      <p:sp>
        <p:nvSpPr>
          <p:cNvPr id="7" name="Seta para a direita 6"/>
          <p:cNvSpPr/>
          <p:nvPr/>
        </p:nvSpPr>
        <p:spPr>
          <a:xfrm>
            <a:off x="2239147" y="6138085"/>
            <a:ext cx="285752" cy="1428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a:stretch>
            <a:fillRect/>
          </a:stretch>
        </p:blipFill>
        <p:spPr bwMode="auto">
          <a:xfrm>
            <a:off x="872282" y="1763713"/>
            <a:ext cx="8877399" cy="4991100"/>
          </a:xfrm>
          <a:prstGeom prst="rect">
            <a:avLst/>
          </a:prstGeom>
          <a:noFill/>
          <a:ln w="9525">
            <a:solidFill>
              <a:schemeClr val="tx1"/>
            </a:solid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l="13502" t="50149" r="11629" b="13868"/>
          <a:stretch>
            <a:fillRect/>
          </a:stretch>
        </p:blipFill>
        <p:spPr bwMode="auto">
          <a:xfrm>
            <a:off x="1848110" y="2741148"/>
            <a:ext cx="6925742" cy="2078966"/>
          </a:xfrm>
          <a:prstGeom prst="rect">
            <a:avLst/>
          </a:prstGeom>
          <a:noFill/>
          <a:ln w="9525">
            <a:solidFill>
              <a:schemeClr val="tx1"/>
            </a:solid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a:stretch>
            <a:fillRect/>
          </a:stretch>
        </p:blipFill>
        <p:spPr bwMode="auto">
          <a:xfrm>
            <a:off x="2004867" y="1494615"/>
            <a:ext cx="6612229" cy="4991100"/>
          </a:xfrm>
          <a:prstGeom prst="rect">
            <a:avLst/>
          </a:prstGeom>
          <a:noFill/>
          <a:ln w="9525">
            <a:solidFill>
              <a:schemeClr val="tx1"/>
            </a:solid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1524767" y="1673705"/>
            <a:ext cx="7786742" cy="4821570"/>
          </a:xfrm>
          <a:prstGeom prst="rect">
            <a:avLst/>
          </a:prstGeom>
          <a:noFill/>
          <a:ln w="9525">
            <a:solidFill>
              <a:schemeClr val="dk1">
                <a:shade val="95000"/>
                <a:satMod val="105000"/>
              </a:schemeClr>
            </a:solid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10321" y="1457012"/>
            <a:ext cx="9787006" cy="4990084"/>
          </a:xfrm>
        </p:spPr>
        <p:txBody>
          <a:bodyPr/>
          <a:lstStyle/>
          <a:p>
            <a:pPr algn="just">
              <a:buNone/>
            </a:pPr>
            <a:r>
              <a:rPr lang="pt-BR" sz="1600" dirty="0"/>
              <a:t>	O sistema abrirá a janela de “Pesquisar Pessoas”. Nela informe APENAS o CPF do trabalhador e clique no botão “Pesquisar”. Quando o sistema encontrar o usuário, verifique se é a pessoa procurada, clique em       	“</a:t>
            </a:r>
            <a:r>
              <a:rPr lang="pt-BR" sz="1600" b="1" dirty="0"/>
              <a:t>Selecionar</a:t>
            </a:r>
            <a:r>
              <a:rPr lang="pt-BR" sz="1600" dirty="0"/>
              <a:t>” e dessa forma o sistema carregará os dados do trabalhador na aba de “Recursos Humanos”.</a:t>
            </a:r>
          </a:p>
          <a:p>
            <a:endParaRPr lang="pt-BR" dirty="0"/>
          </a:p>
        </p:txBody>
      </p:sp>
      <p:pic>
        <p:nvPicPr>
          <p:cNvPr id="7" name="Imagem 6"/>
          <p:cNvPicPr/>
          <p:nvPr/>
        </p:nvPicPr>
        <p:blipFill>
          <a:blip r:embed="rId2" cstate="print"/>
          <a:srcRect/>
          <a:stretch>
            <a:fillRect/>
          </a:stretch>
        </p:blipFill>
        <p:spPr bwMode="auto">
          <a:xfrm>
            <a:off x="1596205" y="2637623"/>
            <a:ext cx="7072362" cy="4000528"/>
          </a:xfrm>
          <a:prstGeom prst="rect">
            <a:avLst/>
          </a:prstGeom>
          <a:noFill/>
          <a:ln w="9525">
            <a:solidFill>
              <a:schemeClr val="dk1">
                <a:shade val="95000"/>
                <a:satMod val="105000"/>
              </a:schemeClr>
            </a:solidFill>
            <a:miter lim="800000"/>
            <a:headEnd/>
            <a:tailEnd/>
          </a:ln>
        </p:spPr>
      </p:pic>
      <p:pic>
        <p:nvPicPr>
          <p:cNvPr id="8" name="Imagem 7"/>
          <p:cNvPicPr/>
          <p:nvPr/>
        </p:nvPicPr>
        <p:blipFill>
          <a:blip r:embed="rId3" cstate="print"/>
          <a:srcRect l="85966" t="48358" r="11616" b="47749"/>
          <a:stretch>
            <a:fillRect/>
          </a:stretch>
        </p:blipFill>
        <p:spPr bwMode="auto">
          <a:xfrm>
            <a:off x="955511" y="2002405"/>
            <a:ext cx="288000" cy="288000"/>
          </a:xfrm>
          <a:prstGeom prst="rect">
            <a:avLst/>
          </a:prstGeom>
          <a:noFill/>
          <a:ln w="9525">
            <a:noFill/>
            <a:miter lim="800000"/>
            <a:headEnd/>
            <a:tailEnd/>
          </a:ln>
        </p:spPr>
      </p:pic>
      <p:sp>
        <p:nvSpPr>
          <p:cNvPr id="10" name="Seta para baixo 9"/>
          <p:cNvSpPr/>
          <p:nvPr/>
        </p:nvSpPr>
        <p:spPr>
          <a:xfrm>
            <a:off x="6311113" y="3852069"/>
            <a:ext cx="127442" cy="14287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3239279" y="3423441"/>
            <a:ext cx="285752" cy="7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2739213" y="4209259"/>
            <a:ext cx="285752" cy="7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1381891" y="1494616"/>
            <a:ext cx="8358246" cy="5000660"/>
          </a:xfrm>
          <a:prstGeom prst="rect">
            <a:avLst/>
          </a:prstGeom>
          <a:noFill/>
          <a:ln w="9525">
            <a:solidFill>
              <a:schemeClr val="dk1">
                <a:shade val="95000"/>
                <a:satMod val="105000"/>
              </a:schemeClr>
            </a:solidFill>
            <a:miter lim="800000"/>
            <a:headEnd/>
            <a:tailEnd/>
          </a:ln>
        </p:spPr>
      </p:pic>
      <p:sp>
        <p:nvSpPr>
          <p:cNvPr id="5" name="Seta para a direita 4"/>
          <p:cNvSpPr/>
          <p:nvPr/>
        </p:nvSpPr>
        <p:spPr>
          <a:xfrm>
            <a:off x="4212000" y="5562000"/>
            <a:ext cx="144000" cy="108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baixo 5"/>
          <p:cNvSpPr/>
          <p:nvPr/>
        </p:nvSpPr>
        <p:spPr>
          <a:xfrm>
            <a:off x="7096931" y="3602036"/>
            <a:ext cx="142876" cy="214314"/>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23177"/>
            <a:ext cx="9559767" cy="5643602"/>
          </a:xfrm>
        </p:spPr>
        <p:txBody>
          <a:bodyPr/>
          <a:lstStyle/>
          <a:p>
            <a:pPr>
              <a:buNone/>
            </a:pPr>
            <a:r>
              <a:rPr lang="pt-BR" sz="1600" dirty="0"/>
              <a:t>	</a:t>
            </a:r>
          </a:p>
          <a:p>
            <a:pPr algn="just">
              <a:buNone/>
            </a:pPr>
            <a:r>
              <a:rPr lang="pt-BR" sz="1600" dirty="0"/>
              <a:t> 	No CADSUAS, sempre deverá ser feita a vinculação da pessoa ao órgão ou equipamentos</a:t>
            </a:r>
          </a:p>
          <a:p>
            <a:pPr>
              <a:buNone/>
            </a:pPr>
            <a:endParaRPr lang="pt-BR" sz="1600" dirty="0"/>
          </a:p>
          <a:p>
            <a:pPr>
              <a:buNone/>
            </a:pPr>
            <a:r>
              <a:rPr lang="pt-BR" sz="1600" dirty="0"/>
              <a:t>	</a:t>
            </a:r>
          </a:p>
          <a:p>
            <a:pPr>
              <a:buNone/>
            </a:pPr>
            <a:endParaRPr lang="pt-BR" sz="1600" dirty="0"/>
          </a:p>
          <a:p>
            <a:pPr algn="just">
              <a:buNone/>
            </a:pPr>
            <a:r>
              <a:rPr lang="pt-BR" sz="1600" dirty="0"/>
              <a:t> 	Caso a pessoa não esteja cadastrada no CADSUAS, após realizar a pesquisa através da lupa, retornará com a mensagem “nenhuma pessoa foi encontrada”. Com isso, clicar no botão “Adicionar</a:t>
            </a:r>
          </a:p>
          <a:p>
            <a:pPr algn="just">
              <a:buNone/>
            </a:pPr>
            <a:r>
              <a:rPr lang="pt-BR" sz="1600" dirty="0"/>
              <a:t> </a:t>
            </a:r>
            <a:r>
              <a:rPr lang="pt-BR" sz="1600" b="1" dirty="0"/>
              <a:t>	 </a:t>
            </a:r>
            <a:endParaRPr lang="pt-BR" sz="1600" dirty="0"/>
          </a:p>
          <a:p>
            <a:pPr algn="just">
              <a:buNone/>
            </a:pPr>
            <a:r>
              <a:rPr lang="pt-BR" sz="1600" dirty="0"/>
              <a:t>	O sistema direcionará para o cadastro de pessoa física, onde se deverá preencher todos os campos da aba “Informação”, atentando-se em colocar o email pessoal no campo “Email”. Em seguida, clicar no botão “Avançar”. Posteriormente, preencher todos os campos da aba “Endereço para contato”, e clicar em “Salvar”. </a:t>
            </a:r>
          </a:p>
          <a:p>
            <a:endParaRPr lang="pt-BR" dirty="0"/>
          </a:p>
        </p:txBody>
      </p:sp>
      <p:sp>
        <p:nvSpPr>
          <p:cNvPr id="4" name="Retângulo de cantos arredondados 3"/>
          <p:cNvSpPr/>
          <p:nvPr/>
        </p:nvSpPr>
        <p:spPr>
          <a:xfrm>
            <a:off x="1024701" y="2208995"/>
            <a:ext cx="8429684" cy="500066"/>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pPr algn="ctr"/>
            <a:r>
              <a:rPr lang="pt-BR" sz="1800" dirty="0"/>
              <a:t>Para vinculação em qualquer um dos itens do deverá seguir os mesmos passos.</a:t>
            </a:r>
          </a:p>
        </p:txBody>
      </p:sp>
      <p:sp>
        <p:nvSpPr>
          <p:cNvPr id="5" name="Retângulo de cantos arredondados 4"/>
          <p:cNvSpPr/>
          <p:nvPr/>
        </p:nvSpPr>
        <p:spPr>
          <a:xfrm>
            <a:off x="864000" y="4923639"/>
            <a:ext cx="9066164" cy="1224000"/>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pPr algn="just"/>
            <a:r>
              <a:rPr lang="pt-BR" sz="1800" dirty="0"/>
              <a:t>Caso a pessoa  não pertença mais ao órgão gestor em questão, deve-se atualizar a data de fim de mandato desta pessoa, clicando no item ” Editar” (desenho do lápis) e preenchendo o campo “Fim de Mandato”. Depois deve-se clicar no item “Excluir”   ( desenho da lixeira ). Com isso a pessoa deixará de aparecer nesta relação</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l="11675" t="20205" r="13132" b="15411"/>
          <a:stretch>
            <a:fillRect/>
          </a:stretch>
        </p:blipFill>
        <p:spPr bwMode="auto">
          <a:xfrm>
            <a:off x="238883" y="1763713"/>
            <a:ext cx="9326437" cy="4991100"/>
          </a:xfrm>
          <a:prstGeom prst="rect">
            <a:avLst/>
          </a:prstGeom>
          <a:solidFill>
            <a:schemeClr val="bg1"/>
          </a:solidFill>
          <a:ln w="9525">
            <a:solidFill>
              <a:schemeClr val="tx1"/>
            </a:solidFill>
            <a:miter lim="800000"/>
            <a:headEnd/>
            <a:tailEnd/>
          </a:ln>
        </p:spPr>
      </p:pic>
      <p:sp>
        <p:nvSpPr>
          <p:cNvPr id="6" name="Texto Explicativo 2 5"/>
          <p:cNvSpPr/>
          <p:nvPr/>
        </p:nvSpPr>
        <p:spPr>
          <a:xfrm>
            <a:off x="8597129" y="1763713"/>
            <a:ext cx="1485904" cy="2516984"/>
          </a:xfrm>
          <a:prstGeom prst="borderCallout2">
            <a:avLst>
              <a:gd name="adj1" fmla="val 18750"/>
              <a:gd name="adj2" fmla="val -8333"/>
              <a:gd name="adj3" fmla="val 18750"/>
              <a:gd name="adj4" fmla="val -16667"/>
              <a:gd name="adj5" fmla="val 157534"/>
              <a:gd name="adj6" fmla="val -4974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rPr>
              <a:t>O CADSUAS não permite excluir os dados que uma vez foram cadastrados. Eles podem ser </a:t>
            </a:r>
            <a:r>
              <a:rPr lang="pt-BR" sz="1000" dirty="0" err="1">
                <a:solidFill>
                  <a:schemeClr val="tx1"/>
                </a:solidFill>
              </a:rPr>
              <a:t>inativados</a:t>
            </a:r>
            <a:r>
              <a:rPr lang="pt-BR" sz="1000" dirty="0">
                <a:solidFill>
                  <a:schemeClr val="tx1"/>
                </a:solidFill>
              </a:rPr>
              <a:t>.  Na aba “Recursos Humanos” aparece a opção “excluir”. No entanto, essa opção apenas desvincula a pessoa cadastrada à unidade a qual foi ligada. Mas as informações dela são mantidas no banco de dados do sistema.</a:t>
            </a:r>
          </a:p>
          <a:p>
            <a:pPr algn="ctr"/>
            <a:endParaRPr lang="pt-BR" sz="100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38883" y="1566053"/>
            <a:ext cx="10215634" cy="5188326"/>
          </a:xfrm>
        </p:spPr>
        <p:txBody>
          <a:bodyPr/>
          <a:lstStyle/>
          <a:p>
            <a:pPr algn="ctr">
              <a:buNone/>
            </a:pPr>
            <a:r>
              <a:rPr lang="pt-BR" b="1" dirty="0"/>
              <a:t>Para que servem os dados da Vigilância?</a:t>
            </a:r>
          </a:p>
          <a:p>
            <a:pPr algn="ctr">
              <a:buNone/>
            </a:pPr>
            <a:endParaRPr lang="pt-BR" sz="800" b="1" dirty="0">
              <a:solidFill>
                <a:srgbClr val="FF0000"/>
              </a:solidFill>
            </a:endParaRPr>
          </a:p>
          <a:p>
            <a:pPr algn="ctr">
              <a:buNone/>
            </a:pPr>
            <a:r>
              <a:rPr lang="pt-BR" sz="2800" b="1" dirty="0">
                <a:solidFill>
                  <a:srgbClr val="FF0000"/>
                </a:solidFill>
              </a:rPr>
              <a:t>Dados numéricos são extremamente importantes para a Vigilância</a:t>
            </a:r>
          </a:p>
          <a:p>
            <a:pPr algn="ctr">
              <a:buNone/>
            </a:pPr>
            <a:endParaRPr lang="pt-BR" sz="1800" b="1" dirty="0"/>
          </a:p>
          <a:p>
            <a:pPr algn="ctr">
              <a:buNone/>
            </a:pPr>
            <a:r>
              <a:rPr lang="pt-BR" sz="2000" dirty="0"/>
              <a:t>Ex: Quantitativos de famílias e indivíduos e suas características</a:t>
            </a:r>
          </a:p>
          <a:p>
            <a:pPr algn="ctr">
              <a:buNone/>
            </a:pPr>
            <a:endParaRPr lang="pt-BR" sz="1800" b="1" dirty="0"/>
          </a:p>
          <a:p>
            <a:pPr algn="ctr">
              <a:buNone/>
            </a:pPr>
            <a:endParaRPr lang="pt-BR" sz="1800" dirty="0"/>
          </a:p>
          <a:p>
            <a:pPr algn="ctr">
              <a:buNone/>
            </a:pPr>
            <a:endParaRPr lang="pt-BR" sz="1800" dirty="0"/>
          </a:p>
          <a:p>
            <a:pPr algn="ctr">
              <a:buNone/>
            </a:pPr>
            <a:endParaRPr lang="pt-BR" sz="1800" dirty="0"/>
          </a:p>
          <a:p>
            <a:pPr algn="ctr">
              <a:buNone/>
            </a:pPr>
            <a:endParaRPr lang="pt-BR" sz="1800" dirty="0"/>
          </a:p>
          <a:p>
            <a:pPr algn="ctr">
              <a:buNone/>
            </a:pPr>
            <a:endParaRPr lang="pt-BR" sz="1800" dirty="0"/>
          </a:p>
          <a:p>
            <a:pPr algn="ctr">
              <a:buNone/>
            </a:pPr>
            <a:endParaRPr lang="pt-BR" sz="1800" dirty="0"/>
          </a:p>
          <a:p>
            <a:pPr algn="ctr">
              <a:buNone/>
            </a:pPr>
            <a:endParaRPr lang="pt-BR" sz="1800" dirty="0"/>
          </a:p>
          <a:p>
            <a:pPr algn="ctr">
              <a:buNone/>
            </a:pPr>
            <a:endParaRPr lang="pt-BR" sz="1800" b="1" dirty="0"/>
          </a:p>
        </p:txBody>
      </p:sp>
      <p:sp>
        <p:nvSpPr>
          <p:cNvPr id="4" name="Retângulo de cantos arredondados 3"/>
          <p:cNvSpPr/>
          <p:nvPr/>
        </p:nvSpPr>
        <p:spPr>
          <a:xfrm>
            <a:off x="881825" y="3923507"/>
            <a:ext cx="3357586" cy="12144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solidFill>
                  <a:schemeClr val="tx1"/>
                </a:solidFill>
              </a:rPr>
              <a:t>Quantas famílias, ao longo de seu ciclo de vida, poderão necessitar da proteção de assistência social? </a:t>
            </a:r>
          </a:p>
        </p:txBody>
      </p:sp>
      <p:sp>
        <p:nvSpPr>
          <p:cNvPr id="5" name="Retângulo de cantos arredondados 4"/>
          <p:cNvSpPr/>
          <p:nvPr/>
        </p:nvSpPr>
        <p:spPr>
          <a:xfrm>
            <a:off x="5811047" y="3923507"/>
            <a:ext cx="3286148" cy="121444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solidFill>
                  <a:schemeClr val="tx1"/>
                </a:solidFill>
              </a:rPr>
              <a:t>Quantas famílias que são efetivamente atendidas? </a:t>
            </a:r>
          </a:p>
        </p:txBody>
      </p:sp>
      <p:sp>
        <p:nvSpPr>
          <p:cNvPr id="6" name="Retângulo de cantos arredondados 5"/>
          <p:cNvSpPr/>
          <p:nvPr/>
        </p:nvSpPr>
        <p:spPr>
          <a:xfrm>
            <a:off x="1381891" y="5566581"/>
            <a:ext cx="2500330"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pt-BR" dirty="0"/>
              <a:t> </a:t>
            </a:r>
            <a:r>
              <a:rPr lang="pt-BR" sz="1800" dirty="0"/>
              <a:t>Famílias referenciadas </a:t>
            </a:r>
          </a:p>
        </p:txBody>
      </p:sp>
      <p:sp>
        <p:nvSpPr>
          <p:cNvPr id="7" name="Retângulo de cantos arredondados 6"/>
          <p:cNvSpPr/>
          <p:nvPr/>
        </p:nvSpPr>
        <p:spPr>
          <a:xfrm>
            <a:off x="5811047" y="5566581"/>
            <a:ext cx="3286148"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t>   Grau de cobertura dos serviços, programas, projetos e benefícios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10453" y="1780367"/>
            <a:ext cx="2571767" cy="2571768"/>
          </a:xfrm>
        </p:spPr>
        <p:txBody>
          <a:bodyPr/>
          <a:lstStyle/>
          <a:p>
            <a:pPr>
              <a:buNone/>
            </a:pPr>
            <a:r>
              <a:rPr lang="pt-BR" sz="1800" b="1" dirty="0"/>
              <a:t>	</a:t>
            </a:r>
            <a:endParaRPr lang="pt-BR" dirty="0"/>
          </a:p>
        </p:txBody>
      </p:sp>
      <p:pic>
        <p:nvPicPr>
          <p:cNvPr id="4" name="Imagem 3" descr="C:\Users\palomamariucci.SST\Desktop\Alteração CAD SUAS.png"/>
          <p:cNvPicPr/>
          <p:nvPr/>
        </p:nvPicPr>
        <p:blipFill>
          <a:blip r:embed="rId2" cstate="print"/>
          <a:srcRect/>
          <a:stretch>
            <a:fillRect/>
          </a:stretch>
        </p:blipFill>
        <p:spPr bwMode="auto">
          <a:xfrm>
            <a:off x="4668039" y="1351739"/>
            <a:ext cx="4572032" cy="5429288"/>
          </a:xfrm>
          <a:prstGeom prst="rect">
            <a:avLst/>
          </a:prstGeom>
          <a:noFill/>
          <a:ln w="9525">
            <a:solidFill>
              <a:schemeClr val="tx1"/>
            </a:solidFill>
            <a:miter lim="800000"/>
            <a:headEnd/>
            <a:tailEnd/>
          </a:ln>
        </p:spPr>
      </p:pic>
      <p:sp>
        <p:nvSpPr>
          <p:cNvPr id="5" name="Retângulo de cantos arredondados 4"/>
          <p:cNvSpPr/>
          <p:nvPr/>
        </p:nvSpPr>
        <p:spPr>
          <a:xfrm>
            <a:off x="1739081" y="2216142"/>
            <a:ext cx="1714512" cy="241459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t-BR" b="1" dirty="0"/>
              <a:t>Inativação ou Reativação de Unidades no CAD SUAS</a:t>
            </a:r>
            <a:endParaRPr lang="pt-B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2453461" y="1494615"/>
            <a:ext cx="6500858" cy="100013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b="1" dirty="0"/>
          </a:p>
          <a:p>
            <a:pPr algn="ctr"/>
            <a:endParaRPr lang="pt-BR" b="1" dirty="0"/>
          </a:p>
          <a:p>
            <a:pPr algn="ctr"/>
            <a:r>
              <a:rPr lang="pt-BR" b="1" dirty="0"/>
              <a:t>SAA – Sistema de Autenticação e Autorização </a:t>
            </a:r>
          </a:p>
          <a:p>
            <a:pPr algn="ctr"/>
            <a:r>
              <a:rPr lang="pt-BR" b="1" dirty="0"/>
              <a:t>Política de Senhas de Acesso aos sistemas da Rede SUAS</a:t>
            </a:r>
            <a:endParaRPr lang="pt-BR" dirty="0"/>
          </a:p>
          <a:p>
            <a:pPr algn="ctr"/>
            <a:endParaRPr lang="pt-BR" dirty="0"/>
          </a:p>
          <a:p>
            <a:pPr algn="ctr"/>
            <a:endParaRPr lang="pt-BR" dirty="0"/>
          </a:p>
        </p:txBody>
      </p:sp>
      <p:sp>
        <p:nvSpPr>
          <p:cNvPr id="6" name="Retângulo de cantos arredondados 5"/>
          <p:cNvSpPr/>
          <p:nvPr/>
        </p:nvSpPr>
        <p:spPr>
          <a:xfrm>
            <a:off x="1881957" y="2988000"/>
            <a:ext cx="1814522" cy="59055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lvl="0" algn="ctr"/>
            <a:endParaRPr lang="pt-BR" b="1" dirty="0"/>
          </a:p>
          <a:p>
            <a:pPr lvl="0" algn="ctr"/>
            <a:r>
              <a:rPr lang="pt-BR" b="1" dirty="0"/>
              <a:t>O que é?</a:t>
            </a:r>
            <a:endParaRPr lang="pt-BR" dirty="0"/>
          </a:p>
          <a:p>
            <a:pPr algn="ctr"/>
            <a:endParaRPr lang="pt-BR" dirty="0"/>
          </a:p>
        </p:txBody>
      </p:sp>
      <p:sp>
        <p:nvSpPr>
          <p:cNvPr id="7" name="Retângulo de cantos arredondados 6"/>
          <p:cNvSpPr/>
          <p:nvPr/>
        </p:nvSpPr>
        <p:spPr>
          <a:xfrm>
            <a:off x="5239543" y="2988000"/>
            <a:ext cx="4857784" cy="80486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lvl="0" algn="ctr"/>
            <a:endParaRPr lang="pt-BR" b="1" dirty="0"/>
          </a:p>
          <a:p>
            <a:pPr lvl="0" algn="ctr"/>
            <a:r>
              <a:rPr lang="pt-BR" b="1" dirty="0"/>
              <a:t>Qual o objetivo da política de senha dos sistemas da Rede SUAS?</a:t>
            </a:r>
            <a:endParaRPr lang="pt-BR" dirty="0"/>
          </a:p>
          <a:p>
            <a:pPr algn="ctr"/>
            <a:endParaRPr lang="pt-BR" dirty="0"/>
          </a:p>
        </p:txBody>
      </p:sp>
      <p:sp>
        <p:nvSpPr>
          <p:cNvPr id="8" name="Retângulo de cantos arredondados 7"/>
          <p:cNvSpPr/>
          <p:nvPr/>
        </p:nvSpPr>
        <p:spPr>
          <a:xfrm>
            <a:off x="810387" y="4237831"/>
            <a:ext cx="4429156" cy="2400320"/>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pt-BR" dirty="0"/>
          </a:p>
          <a:p>
            <a:pPr algn="ctr"/>
            <a:r>
              <a:rPr lang="pt-BR" dirty="0"/>
              <a:t>Conforme estabelece a Portaria SNAS Nº 15, de 17 de Dezembro de 2010, o SAA (Sistema de Autorização e Autenticação) é responsável pela gestão do acesso a Rede SUAS e de outros aplicativos que vierem a ser alocados sob o seu gerenciamento.</a:t>
            </a:r>
          </a:p>
          <a:p>
            <a:pPr algn="ctr"/>
            <a:endParaRPr lang="pt-BR" sz="1600" dirty="0"/>
          </a:p>
        </p:txBody>
      </p:sp>
      <p:sp>
        <p:nvSpPr>
          <p:cNvPr id="9" name="Retângulo de cantos arredondados 8"/>
          <p:cNvSpPr/>
          <p:nvPr/>
        </p:nvSpPr>
        <p:spPr>
          <a:xfrm>
            <a:off x="5953923" y="4237831"/>
            <a:ext cx="3810784" cy="2400320"/>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pt-BR" dirty="0"/>
          </a:p>
          <a:p>
            <a:pPr algn="ctr"/>
            <a:r>
              <a:rPr lang="pt-BR" dirty="0"/>
              <a:t>A implantação da Política de senhas para os Sistemas da Rede SUAS, visa o aumento da segurança e o melhor gerenciamento dos processos de admissão de usuários e atribuição de perfis.</a:t>
            </a:r>
          </a:p>
          <a:p>
            <a:pPr algn="ctr"/>
            <a:endParaRPr lang="pt-B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810387" y="2494747"/>
            <a:ext cx="8572560" cy="4093428"/>
          </a:xfrm>
          <a:prstGeom prst="rect">
            <a:avLst/>
          </a:prstGeom>
        </p:spPr>
        <p:txBody>
          <a:bodyPr wrap="square">
            <a:spAutoFit/>
          </a:bodyPr>
          <a:lstStyle/>
          <a:p>
            <a:pPr algn="just">
              <a:buFont typeface="Arial" pitchFamily="34" charset="0"/>
              <a:buChar char="•"/>
            </a:pPr>
            <a:r>
              <a:rPr lang="pt-BR" dirty="0"/>
              <a:t>Acesso descentralizado, com </a:t>
            </a:r>
            <a:r>
              <a:rPr lang="pt-BR" dirty="0" err="1"/>
              <a:t>login</a:t>
            </a:r>
            <a:r>
              <a:rPr lang="pt-BR" dirty="0"/>
              <a:t> individualizado (CPF válido), vinculado a Secretaria/Conselho Diferentes níveis de perfis de acesso, que serão determinados pelo Administrador da Secretaria/Conselho;</a:t>
            </a:r>
          </a:p>
          <a:p>
            <a:pPr algn="just"/>
            <a:r>
              <a:rPr lang="pt-BR" dirty="0"/>
              <a:t> </a:t>
            </a:r>
          </a:p>
          <a:p>
            <a:pPr algn="just">
              <a:buFont typeface="Arial" pitchFamily="34" charset="0"/>
              <a:buChar char="•"/>
            </a:pPr>
            <a:r>
              <a:rPr lang="pt-BR" dirty="0"/>
              <a:t>Solicitação de acesso (</a:t>
            </a:r>
            <a:r>
              <a:rPr lang="pt-BR" dirty="0" err="1"/>
              <a:t>login</a:t>
            </a:r>
            <a:r>
              <a:rPr lang="pt-BR" dirty="0"/>
              <a:t>) será feita ao Administrador do Órgão;</a:t>
            </a:r>
          </a:p>
          <a:p>
            <a:pPr algn="just"/>
            <a:r>
              <a:rPr lang="pt-BR" dirty="0"/>
              <a:t> </a:t>
            </a:r>
          </a:p>
          <a:p>
            <a:pPr algn="just">
              <a:buFont typeface="Arial" pitchFamily="34" charset="0"/>
              <a:buChar char="•"/>
            </a:pPr>
            <a:r>
              <a:rPr lang="pt-BR" dirty="0"/>
              <a:t>Integração dos sistemas, para que o acesso seja feito com um único </a:t>
            </a:r>
            <a:r>
              <a:rPr lang="pt-BR" dirty="0" err="1"/>
              <a:t>login</a:t>
            </a:r>
            <a:r>
              <a:rPr lang="pt-BR" dirty="0"/>
              <a:t> e senha;</a:t>
            </a:r>
          </a:p>
          <a:p>
            <a:pPr algn="just"/>
            <a:r>
              <a:rPr lang="pt-BR" dirty="0"/>
              <a:t> </a:t>
            </a:r>
          </a:p>
          <a:p>
            <a:pPr algn="just">
              <a:buFont typeface="Arial" pitchFamily="34" charset="0"/>
              <a:buChar char="•"/>
            </a:pPr>
            <a:r>
              <a:rPr lang="pt-BR" dirty="0"/>
              <a:t>Termo de Responsabilidade para acesso aos sistemas;</a:t>
            </a:r>
          </a:p>
          <a:p>
            <a:pPr algn="just"/>
            <a:r>
              <a:rPr lang="pt-BR" dirty="0"/>
              <a:t> </a:t>
            </a:r>
          </a:p>
          <a:p>
            <a:pPr algn="just">
              <a:buFont typeface="Arial" pitchFamily="34" charset="0"/>
              <a:buChar char="•"/>
            </a:pPr>
            <a:r>
              <a:rPr lang="pt-BR" dirty="0"/>
              <a:t>Funcionalidade “esqueci minha senha”;</a:t>
            </a:r>
          </a:p>
          <a:p>
            <a:r>
              <a:rPr lang="pt-BR" dirty="0"/>
              <a:t> </a:t>
            </a:r>
          </a:p>
        </p:txBody>
      </p:sp>
      <p:sp>
        <p:nvSpPr>
          <p:cNvPr id="6" name="Retângulo de cantos arredondados 5"/>
          <p:cNvSpPr/>
          <p:nvPr/>
        </p:nvSpPr>
        <p:spPr>
          <a:xfrm>
            <a:off x="1524767" y="1494615"/>
            <a:ext cx="8072494" cy="57150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lvl="0" algn="ctr"/>
            <a:endParaRPr lang="pt-BR" b="1" dirty="0">
              <a:solidFill>
                <a:schemeClr val="tx1"/>
              </a:solidFill>
            </a:endParaRPr>
          </a:p>
          <a:p>
            <a:pPr lvl="0" algn="ctr"/>
            <a:r>
              <a:rPr lang="pt-BR" b="1" dirty="0">
                <a:solidFill>
                  <a:schemeClr val="tx1"/>
                </a:solidFill>
              </a:rPr>
              <a:t>Características da política de senha nos sistemas da Rede SUAS</a:t>
            </a:r>
            <a:endParaRPr lang="pt-BR" dirty="0">
              <a:solidFill>
                <a:schemeClr val="tx1"/>
              </a:solidFill>
            </a:endParaRPr>
          </a:p>
          <a:p>
            <a:pPr algn="ctr"/>
            <a:endParaRPr lang="pt-B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sz="2000" dirty="0"/>
          </a:p>
          <a:p>
            <a:endParaRPr lang="pt-BR" sz="2000" dirty="0"/>
          </a:p>
          <a:p>
            <a:r>
              <a:rPr lang="pt-BR" sz="2000" dirty="0"/>
              <a:t>Perfis diferentes, com níveis de permissão diferentes, inclusive apenas para consulta (O perfil relaciona um usuário a um conjunto de permissões necessárias para execução de suas atividades diárias em um determinado sistema);</a:t>
            </a:r>
          </a:p>
          <a:p>
            <a:pPr>
              <a:buNone/>
            </a:pPr>
            <a:r>
              <a:rPr lang="pt-BR" sz="2000" dirty="0"/>
              <a:t> </a:t>
            </a:r>
          </a:p>
          <a:p>
            <a:r>
              <a:rPr lang="pt-BR" sz="2000" dirty="0"/>
              <a:t>Obrigatório estar cadastrado no </a:t>
            </a:r>
            <a:r>
              <a:rPr lang="pt-BR" sz="2000" dirty="0" err="1"/>
              <a:t>CadSUAS</a:t>
            </a:r>
            <a:r>
              <a:rPr lang="pt-BR" sz="2000" dirty="0"/>
              <a:t> para ser cadastrado e acessar os sistemas;</a:t>
            </a:r>
          </a:p>
          <a:p>
            <a:pPr>
              <a:buNone/>
            </a:pPr>
            <a:r>
              <a:rPr lang="pt-BR" sz="2000" dirty="0"/>
              <a:t> </a:t>
            </a:r>
          </a:p>
          <a:p>
            <a:r>
              <a:rPr lang="pt-BR" sz="2000" dirty="0"/>
              <a:t>O acesso aos aplicativos da Rede SUAS será administrado de forma descentralizada, de competência do gestor em cada esfera de governo.</a:t>
            </a:r>
          </a:p>
          <a:p>
            <a:endParaRPr lang="pt-B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531097" y="2066119"/>
            <a:ext cx="9137601" cy="5016758"/>
          </a:xfrm>
          <a:prstGeom prst="rect">
            <a:avLst/>
          </a:prstGeom>
        </p:spPr>
        <p:txBody>
          <a:bodyPr wrap="square">
            <a:spAutoFit/>
          </a:bodyPr>
          <a:lstStyle/>
          <a:p>
            <a:pPr algn="just">
              <a:buFont typeface="Arial" pitchFamily="34" charset="0"/>
              <a:buChar char="•"/>
            </a:pPr>
            <a:r>
              <a:rPr lang="pt-BR" b="1" dirty="0"/>
              <a:t>Administrador Federal</a:t>
            </a:r>
            <a:r>
              <a:rPr lang="pt-BR" dirty="0"/>
              <a:t>: usuários do MDS responsáveis por administrar o sistema de acesso, sendo os responsáveis por administrar o acesso dos administradores titular e adjunto dos estados, municípios e do Distrito Federal. Acesso ilimitado aos sistemas da Rede SUAS;</a:t>
            </a:r>
          </a:p>
          <a:p>
            <a:pPr algn="just">
              <a:buFont typeface="Arial" pitchFamily="34" charset="0"/>
              <a:buChar char="•"/>
            </a:pPr>
            <a:endParaRPr lang="pt-BR" dirty="0"/>
          </a:p>
          <a:p>
            <a:pPr algn="just">
              <a:buFont typeface="Arial" pitchFamily="34" charset="0"/>
              <a:buChar char="•"/>
            </a:pPr>
            <a:r>
              <a:rPr lang="pt-BR" b="1" dirty="0"/>
              <a:t>Administrador Titular Órgão Gestor:</a:t>
            </a:r>
            <a:r>
              <a:rPr lang="pt-BR" dirty="0"/>
              <a:t> é o </a:t>
            </a:r>
            <a:r>
              <a:rPr lang="pt-BR" b="1" i="1" u="sng" dirty="0"/>
              <a:t>Secretário de Assistência Social</a:t>
            </a:r>
            <a:r>
              <a:rPr lang="pt-BR" dirty="0"/>
              <a:t> no âmbito dos Estados, Municípios e Distrito Federal. Caberá ao </a:t>
            </a:r>
            <a:r>
              <a:rPr lang="pt-BR" i="1" dirty="0"/>
              <a:t>Administrador Titular</a:t>
            </a:r>
            <a:r>
              <a:rPr lang="pt-BR" dirty="0"/>
              <a:t> gerir o acesso do administrador adjunto e de outros usuários. Acesso avançado aos sistemas da Rede SUAS em sua esfera de governo;</a:t>
            </a:r>
          </a:p>
          <a:p>
            <a:pPr algn="just">
              <a:buFont typeface="Arial" pitchFamily="34" charset="0"/>
              <a:buChar char="•"/>
            </a:pPr>
            <a:endParaRPr lang="pt-BR" dirty="0"/>
          </a:p>
          <a:p>
            <a:pPr algn="just">
              <a:buFont typeface="Arial" pitchFamily="34" charset="0"/>
              <a:buChar char="•"/>
            </a:pPr>
            <a:r>
              <a:rPr lang="pt-BR" b="1" dirty="0"/>
              <a:t>Administrador Adjunto Órgão Gestor:</a:t>
            </a:r>
            <a:r>
              <a:rPr lang="pt-BR" dirty="0"/>
              <a:t> Os servidores públicos, empregados públicos e temporários, conforme a Lei nº 8.745, de 9 de Dezembro de 1993. Acesso avançado aos sistemas da Rede SUAS em sua esfera de governo. O Administrador Adjunto é um servidor da confiança do Secretário de Assistência Social e que deverá estar cadastrado no sistema </a:t>
            </a:r>
            <a:r>
              <a:rPr lang="pt-BR" dirty="0" err="1"/>
              <a:t>CadSUAS</a:t>
            </a:r>
            <a:r>
              <a:rPr lang="pt-BR" dirty="0"/>
              <a:t>, na aba Recursos Humanos do cadastro do Órgão Gestor;</a:t>
            </a:r>
          </a:p>
        </p:txBody>
      </p:sp>
      <p:sp>
        <p:nvSpPr>
          <p:cNvPr id="13" name="Retângulo de cantos arredondados 12"/>
          <p:cNvSpPr/>
          <p:nvPr/>
        </p:nvSpPr>
        <p:spPr>
          <a:xfrm>
            <a:off x="3882221" y="1333879"/>
            <a:ext cx="2810652" cy="46434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b="1" dirty="0"/>
          </a:p>
          <a:p>
            <a:pPr algn="ctr"/>
            <a:r>
              <a:rPr lang="pt-BR" b="1" dirty="0"/>
              <a:t>Quem são os Atores?</a:t>
            </a:r>
            <a:endParaRPr lang="pt-BR" dirty="0"/>
          </a:p>
          <a:p>
            <a:pPr algn="ctr"/>
            <a:endParaRPr lang="pt-B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066119"/>
            <a:ext cx="9559767" cy="4688260"/>
          </a:xfrm>
        </p:spPr>
        <p:txBody>
          <a:bodyPr/>
          <a:lstStyle/>
          <a:p>
            <a:r>
              <a:rPr lang="pt-BR" sz="2000" b="1" dirty="0"/>
              <a:t>Administrador Titular Conselho</a:t>
            </a:r>
            <a:r>
              <a:rPr lang="pt-BR" sz="2000" dirty="0"/>
              <a:t>: é o </a:t>
            </a:r>
            <a:r>
              <a:rPr lang="pt-BR" sz="2000" b="1" u="sng" dirty="0"/>
              <a:t>Presidente </a:t>
            </a:r>
            <a:r>
              <a:rPr lang="pt-BR" sz="2000" dirty="0"/>
              <a:t>do Conselho de Assistência Social. Caberá ao seu Vice Presidente a função de titular quando a presidência for exercida pelo Secretário de Assistência Social e este optar por exercer a referida função no âmbito da Secretária de Assistência Social;</a:t>
            </a:r>
          </a:p>
          <a:p>
            <a:endParaRPr lang="pt-BR" sz="2000" dirty="0"/>
          </a:p>
          <a:p>
            <a:r>
              <a:rPr lang="pt-BR" sz="2000" b="1" dirty="0"/>
              <a:t>Administrador Adjunto Conselho:</a:t>
            </a:r>
            <a:r>
              <a:rPr lang="pt-BR" sz="2000" dirty="0"/>
              <a:t> caberá ao Vice Presidente ou Secretário Executivo do Conselho;</a:t>
            </a:r>
          </a:p>
          <a:p>
            <a:endParaRPr lang="pt-BR" sz="2000" dirty="0"/>
          </a:p>
          <a:p>
            <a:r>
              <a:rPr lang="pt-BR" sz="2000" b="1" dirty="0"/>
              <a:t>Usuários:</a:t>
            </a:r>
            <a:r>
              <a:rPr lang="pt-BR" sz="2000" dirty="0"/>
              <a:t> No âmbito dos Estados, Municípios e Distrito Federal os servidores públicos, empregados públicos e temporários. No âmbito dos Conselhos de Assistência o Social Secretário Executivo e os Conselheiros, durante a sua legislatura. Acesso limitado aos sistemas da Rede SUAS, conforme permissão concedida pelo administrador titular ou adjunto</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2208995"/>
            <a:ext cx="9559767" cy="4545384"/>
          </a:xfrm>
        </p:spPr>
        <p:txBody>
          <a:bodyPr/>
          <a:lstStyle/>
          <a:p>
            <a:pPr algn="just">
              <a:buNone/>
            </a:pPr>
            <a:r>
              <a:rPr lang="pt-BR" sz="1600" dirty="0"/>
              <a:t>	Primeiro acesso do administrador titular: </a:t>
            </a:r>
          </a:p>
          <a:p>
            <a:pPr algn="just">
              <a:buNone/>
            </a:pPr>
            <a:r>
              <a:rPr lang="pt-BR" sz="1600" dirty="0"/>
              <a:t>	Após cadastro concluído no CADSUAS como Secretário de Assistência Social / Presidente do Conselho, o administrador titular receberá um e-mail da Rede SUAS com link de acesso ao sistema (atualizações diárias pelo MDS).</a:t>
            </a:r>
          </a:p>
          <a:p>
            <a:pPr>
              <a:buNone/>
            </a:pPr>
            <a:endParaRPr lang="pt-BR" dirty="0"/>
          </a:p>
        </p:txBody>
      </p:sp>
      <p:sp>
        <p:nvSpPr>
          <p:cNvPr id="4" name="Retângulo de cantos arredondados 3"/>
          <p:cNvSpPr/>
          <p:nvPr/>
        </p:nvSpPr>
        <p:spPr>
          <a:xfrm>
            <a:off x="3167841" y="1307095"/>
            <a:ext cx="4357718" cy="61614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b="1" dirty="0"/>
          </a:p>
          <a:p>
            <a:pPr algn="ctr"/>
            <a:r>
              <a:rPr lang="pt-BR" b="1" dirty="0"/>
              <a:t>COMO ACESSAR O SAA</a:t>
            </a:r>
            <a:endParaRPr lang="pt-BR" dirty="0"/>
          </a:p>
          <a:p>
            <a:pPr algn="ctr"/>
            <a:endParaRPr lang="pt-BR" dirty="0"/>
          </a:p>
        </p:txBody>
      </p:sp>
      <p:pic>
        <p:nvPicPr>
          <p:cNvPr id="5" name="Imagem 4"/>
          <p:cNvPicPr/>
          <p:nvPr/>
        </p:nvPicPr>
        <p:blipFill>
          <a:blip r:embed="rId2" cstate="print"/>
          <a:srcRect/>
          <a:stretch>
            <a:fillRect/>
          </a:stretch>
        </p:blipFill>
        <p:spPr bwMode="auto">
          <a:xfrm>
            <a:off x="1453329" y="3423441"/>
            <a:ext cx="7358114" cy="3071834"/>
          </a:xfrm>
          <a:prstGeom prst="rect">
            <a:avLst/>
          </a:prstGeom>
          <a:noFill/>
          <a:ln w="9525">
            <a:solidFill>
              <a:schemeClr val="dk1">
                <a:shade val="95000"/>
                <a:satMod val="105000"/>
              </a:schemeClr>
            </a:solid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94615"/>
            <a:ext cx="9559767" cy="5259764"/>
          </a:xfrm>
        </p:spPr>
        <p:txBody>
          <a:bodyPr/>
          <a:lstStyle/>
          <a:p>
            <a:pPr algn="ctr">
              <a:buNone/>
            </a:pPr>
            <a:r>
              <a:rPr lang="pt-BR" sz="1600" u="sng" dirty="0">
                <a:hlinkClick r:id="rId2"/>
              </a:rPr>
              <a:t>WWW.MDS.GOV.BR</a:t>
            </a:r>
            <a:r>
              <a:rPr lang="pt-BR" sz="1600" dirty="0"/>
              <a:t> -  Ao entrar no site, clique em </a:t>
            </a:r>
            <a:r>
              <a:rPr lang="pt-BR" sz="1600" b="1" dirty="0"/>
              <a:t>“sistemas”</a:t>
            </a:r>
            <a:endParaRPr lang="pt-BR" sz="1600" dirty="0"/>
          </a:p>
          <a:p>
            <a:endParaRPr lang="pt-BR" dirty="0"/>
          </a:p>
        </p:txBody>
      </p:sp>
      <p:pic>
        <p:nvPicPr>
          <p:cNvPr id="4" name="Imagem 3"/>
          <p:cNvPicPr/>
          <p:nvPr/>
        </p:nvPicPr>
        <p:blipFill>
          <a:blip r:embed="rId3" cstate="print"/>
          <a:srcRect/>
          <a:stretch>
            <a:fillRect/>
          </a:stretch>
        </p:blipFill>
        <p:spPr bwMode="auto">
          <a:xfrm>
            <a:off x="1524767" y="2208995"/>
            <a:ext cx="7643866" cy="4545384"/>
          </a:xfrm>
          <a:prstGeom prst="rect">
            <a:avLst/>
          </a:prstGeom>
          <a:noFill/>
          <a:ln w="9525">
            <a:solidFill>
              <a:schemeClr val="tx1"/>
            </a:solidFill>
            <a:miter lim="800000"/>
            <a:headEnd/>
            <a:tailEnd/>
          </a:ln>
        </p:spPr>
      </p:pic>
      <p:sp>
        <p:nvSpPr>
          <p:cNvPr id="5" name="Seta para baixo 4"/>
          <p:cNvSpPr/>
          <p:nvPr/>
        </p:nvSpPr>
        <p:spPr>
          <a:xfrm>
            <a:off x="5508000" y="3636000"/>
            <a:ext cx="180000" cy="180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280301"/>
            <a:ext cx="9559767" cy="5474078"/>
          </a:xfrm>
        </p:spPr>
        <p:txBody>
          <a:bodyPr/>
          <a:lstStyle/>
          <a:p>
            <a:pPr algn="ctr">
              <a:buNone/>
            </a:pPr>
            <a:r>
              <a:rPr lang="pt-BR" sz="1600" dirty="0"/>
              <a:t>Em </a:t>
            </a:r>
            <a:r>
              <a:rPr lang="pt-BR" sz="1600" b="1" dirty="0"/>
              <a:t>Assistência Social</a:t>
            </a:r>
            <a:r>
              <a:rPr lang="pt-BR" sz="1600" dirty="0"/>
              <a:t>, clique em </a:t>
            </a:r>
            <a:r>
              <a:rPr lang="pt-BR" sz="1600" b="1" dirty="0"/>
              <a:t>SAA</a:t>
            </a:r>
            <a:endParaRPr lang="pt-BR" sz="1600" dirty="0"/>
          </a:p>
          <a:p>
            <a:endParaRPr lang="pt-BR" dirty="0"/>
          </a:p>
        </p:txBody>
      </p:sp>
      <p:pic>
        <p:nvPicPr>
          <p:cNvPr id="4" name="Imagem 3"/>
          <p:cNvPicPr/>
          <p:nvPr/>
        </p:nvPicPr>
        <p:blipFill>
          <a:blip r:embed="rId2" cstate="print"/>
          <a:srcRect/>
          <a:stretch>
            <a:fillRect/>
          </a:stretch>
        </p:blipFill>
        <p:spPr bwMode="auto">
          <a:xfrm>
            <a:off x="1310453" y="1851805"/>
            <a:ext cx="8572560" cy="4902574"/>
          </a:xfrm>
          <a:prstGeom prst="rect">
            <a:avLst/>
          </a:prstGeom>
          <a:noFill/>
          <a:ln w="9525">
            <a:solidFill>
              <a:schemeClr val="tx1"/>
            </a:solidFill>
            <a:miter lim="800000"/>
            <a:headEnd/>
            <a:tailEnd/>
          </a:ln>
        </p:spPr>
      </p:pic>
      <p:sp>
        <p:nvSpPr>
          <p:cNvPr id="5" name="Seta para a esquerda 4"/>
          <p:cNvSpPr/>
          <p:nvPr/>
        </p:nvSpPr>
        <p:spPr>
          <a:xfrm>
            <a:off x="4970667" y="2799061"/>
            <a:ext cx="252000" cy="180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a esquerda 5"/>
          <p:cNvSpPr/>
          <p:nvPr/>
        </p:nvSpPr>
        <p:spPr>
          <a:xfrm>
            <a:off x="4248000" y="4248000"/>
            <a:ext cx="180000" cy="144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Tela de </a:t>
            </a:r>
            <a:r>
              <a:rPr lang="pt-BR" sz="2000" dirty="0" err="1"/>
              <a:t>Login</a:t>
            </a:r>
            <a:endParaRPr lang="pt-BR" sz="2000" dirty="0"/>
          </a:p>
        </p:txBody>
      </p:sp>
      <p:pic>
        <p:nvPicPr>
          <p:cNvPr id="4" name="Imagem 3"/>
          <p:cNvPicPr/>
          <p:nvPr/>
        </p:nvPicPr>
        <p:blipFill>
          <a:blip r:embed="rId2" cstate="print"/>
          <a:srcRect/>
          <a:stretch>
            <a:fillRect/>
          </a:stretch>
        </p:blipFill>
        <p:spPr bwMode="auto">
          <a:xfrm>
            <a:off x="1696244" y="2709061"/>
            <a:ext cx="7229475" cy="2457450"/>
          </a:xfrm>
          <a:prstGeom prst="rect">
            <a:avLst/>
          </a:prstGeom>
          <a:noFill/>
          <a:ln w="9525">
            <a:solidFill>
              <a:schemeClr val="tx1"/>
            </a:solidFill>
            <a:miter lim="800000"/>
            <a:headEnd/>
            <a:tailEnd/>
          </a:ln>
        </p:spPr>
      </p:pic>
      <p:sp>
        <p:nvSpPr>
          <p:cNvPr id="5" name="Seta para a esquerda 4"/>
          <p:cNvSpPr/>
          <p:nvPr/>
        </p:nvSpPr>
        <p:spPr>
          <a:xfrm>
            <a:off x="7382683" y="3492000"/>
            <a:ext cx="504000" cy="288000"/>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tx1"/>
                </a:solidFill>
              </a:rPr>
              <a:t>CPF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566053"/>
            <a:ext cx="9559767" cy="5188326"/>
          </a:xfrm>
        </p:spPr>
        <p:txBody>
          <a:bodyPr/>
          <a:lstStyle/>
          <a:p>
            <a:pPr>
              <a:buNone/>
            </a:pPr>
            <a:endParaRPr lang="pt-BR" dirty="0"/>
          </a:p>
          <a:p>
            <a:pPr>
              <a:buNone/>
            </a:pPr>
            <a:r>
              <a:rPr lang="pt-BR" dirty="0"/>
              <a:t>Exemplo de </a:t>
            </a:r>
          </a:p>
          <a:p>
            <a:pPr>
              <a:buNone/>
            </a:pPr>
            <a:r>
              <a:rPr lang="pt-BR" dirty="0"/>
              <a:t>dados que</a:t>
            </a:r>
          </a:p>
          <a:p>
            <a:pPr>
              <a:buNone/>
            </a:pPr>
            <a:r>
              <a:rPr lang="pt-BR" dirty="0"/>
              <a:t>podem ser </a:t>
            </a:r>
          </a:p>
          <a:p>
            <a:pPr>
              <a:buNone/>
            </a:pPr>
            <a:r>
              <a:rPr lang="pt-BR" dirty="0"/>
              <a:t>obtidos pela</a:t>
            </a:r>
          </a:p>
          <a:p>
            <a:pPr>
              <a:buNone/>
            </a:pPr>
            <a:r>
              <a:rPr lang="pt-BR" dirty="0"/>
              <a:t>Vigilância</a:t>
            </a:r>
          </a:p>
        </p:txBody>
      </p:sp>
      <p:pic>
        <p:nvPicPr>
          <p:cNvPr id="4" name="Imagem 3" descr="Mapa Pobreza Formato foto _PNG.png"/>
          <p:cNvPicPr>
            <a:picLocks noChangeAspect="1"/>
          </p:cNvPicPr>
          <p:nvPr/>
        </p:nvPicPr>
        <p:blipFill>
          <a:blip r:embed="rId2" cstate="print"/>
          <a:stretch>
            <a:fillRect/>
          </a:stretch>
        </p:blipFill>
        <p:spPr>
          <a:xfrm>
            <a:off x="3525031" y="1780367"/>
            <a:ext cx="6625766" cy="4500594"/>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Confirmação dos dados</a:t>
            </a:r>
          </a:p>
          <a:p>
            <a:endParaRPr lang="pt-BR" dirty="0"/>
          </a:p>
        </p:txBody>
      </p:sp>
      <p:pic>
        <p:nvPicPr>
          <p:cNvPr id="4" name="Imagem 3"/>
          <p:cNvPicPr/>
          <p:nvPr/>
        </p:nvPicPr>
        <p:blipFill>
          <a:blip r:embed="rId2" cstate="print"/>
          <a:srcRect/>
          <a:stretch>
            <a:fillRect/>
          </a:stretch>
        </p:blipFill>
        <p:spPr bwMode="auto">
          <a:xfrm>
            <a:off x="1677194" y="2518569"/>
            <a:ext cx="7267575" cy="2524125"/>
          </a:xfrm>
          <a:prstGeom prst="rect">
            <a:avLst/>
          </a:prstGeom>
          <a:noFill/>
          <a:ln w="9525">
            <a:solidFill>
              <a:schemeClr val="tx1"/>
            </a:solidFill>
            <a:miter lim="800000"/>
            <a:headEnd/>
            <a:tailEnd/>
          </a:ln>
        </p:spPr>
      </p:pic>
      <p:sp>
        <p:nvSpPr>
          <p:cNvPr id="5" name="Seta para a esquerda 4"/>
          <p:cNvSpPr/>
          <p:nvPr/>
        </p:nvSpPr>
        <p:spPr>
          <a:xfrm>
            <a:off x="7308000" y="3744000"/>
            <a:ext cx="252000" cy="144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a esquerda 5"/>
          <p:cNvSpPr/>
          <p:nvPr/>
        </p:nvSpPr>
        <p:spPr>
          <a:xfrm>
            <a:off x="7308000" y="3924000"/>
            <a:ext cx="252000" cy="144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6660000" y="3204000"/>
            <a:ext cx="360000"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Alterar senha inicial</a:t>
            </a:r>
          </a:p>
          <a:p>
            <a:pPr>
              <a:buNone/>
            </a:pPr>
            <a:endParaRPr lang="pt-BR" sz="2000" dirty="0"/>
          </a:p>
        </p:txBody>
      </p:sp>
      <p:pic>
        <p:nvPicPr>
          <p:cNvPr id="4" name="Imagem 3"/>
          <p:cNvPicPr/>
          <p:nvPr/>
        </p:nvPicPr>
        <p:blipFill>
          <a:blip r:embed="rId2" cstate="print"/>
          <a:srcRect/>
          <a:stretch>
            <a:fillRect/>
          </a:stretch>
        </p:blipFill>
        <p:spPr bwMode="auto">
          <a:xfrm>
            <a:off x="1677194" y="2399506"/>
            <a:ext cx="7267575" cy="2762250"/>
          </a:xfrm>
          <a:prstGeom prst="rect">
            <a:avLst/>
          </a:prstGeom>
          <a:noFill/>
          <a:ln w="9525">
            <a:solidFill>
              <a:schemeClr val="tx1"/>
            </a:solidFill>
            <a:miter lim="800000"/>
            <a:headEnd/>
            <a:tailEnd/>
          </a:ln>
        </p:spPr>
      </p:pic>
      <p:sp>
        <p:nvSpPr>
          <p:cNvPr id="5" name="Retângulo 4"/>
          <p:cNvSpPr/>
          <p:nvPr/>
        </p:nvSpPr>
        <p:spPr>
          <a:xfrm>
            <a:off x="6660000" y="3060000"/>
            <a:ext cx="360000"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5234" name="AutoShape 2"/>
          <p:cNvSpPr>
            <a:spLocks noChangeArrowheads="1"/>
          </p:cNvSpPr>
          <p:nvPr/>
        </p:nvSpPr>
        <p:spPr bwMode="auto">
          <a:xfrm>
            <a:off x="2667775" y="3494879"/>
            <a:ext cx="1198564" cy="485775"/>
          </a:xfrm>
          <a:prstGeom prst="rightArrowCallout">
            <a:avLst>
              <a:gd name="adj1" fmla="val 25000"/>
              <a:gd name="adj2" fmla="val 25000"/>
              <a:gd name="adj3" fmla="val 36220"/>
              <a:gd name="adj4" fmla="val 66667"/>
            </a:avLst>
          </a:prstGeom>
          <a:solidFill>
            <a:srgbClr val="FFFFFF"/>
          </a:solidFill>
          <a:ln w="222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0" i="0" u="none" strike="noStrike" cap="none" normalizeH="0" baseline="0" dirty="0">
                <a:ln>
                  <a:noFill/>
                </a:ln>
                <a:solidFill>
                  <a:schemeClr val="tx1"/>
                </a:solidFill>
                <a:effectLst/>
                <a:latin typeface="Calibri" pitchFamily="34" charset="0"/>
                <a:cs typeface="Arial" pitchFamily="34" charset="0"/>
              </a:rPr>
              <a:t>Recebida   no e-mail</a:t>
            </a: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sp>
        <p:nvSpPr>
          <p:cNvPr id="95236" name="AutoShape 4"/>
          <p:cNvSpPr>
            <a:spLocks noChangeArrowheads="1"/>
          </p:cNvSpPr>
          <p:nvPr/>
        </p:nvSpPr>
        <p:spPr bwMode="auto">
          <a:xfrm>
            <a:off x="6538912" y="3804441"/>
            <a:ext cx="1701027" cy="352425"/>
          </a:xfrm>
          <a:prstGeom prst="leftArrowCallout">
            <a:avLst>
              <a:gd name="adj1" fmla="val 25000"/>
              <a:gd name="adj2" fmla="val 25000"/>
              <a:gd name="adj3" fmla="val 72523"/>
              <a:gd name="adj4" fmla="val 66667"/>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800" b="0" i="0" u="none" strike="noStrike" cap="none" normalizeH="0" baseline="0" dirty="0">
                <a:ln>
                  <a:noFill/>
                </a:ln>
                <a:solidFill>
                  <a:schemeClr val="tx1"/>
                </a:solidFill>
                <a:effectLst/>
                <a:latin typeface="Calibri" pitchFamily="34" charset="0"/>
                <a:cs typeface="Arial" pitchFamily="34" charset="0"/>
              </a:rPr>
              <a:t>Mínimo 6 caracteres, </a:t>
            </a:r>
            <a:endParaRPr kumimoji="0" lang="pt-BR" sz="8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BR" sz="800" b="0" i="0" u="none" strike="noStrike" cap="none" normalizeH="0" baseline="0" dirty="0">
                <a:ln>
                  <a:noFill/>
                </a:ln>
                <a:solidFill>
                  <a:schemeClr val="tx1"/>
                </a:solidFill>
                <a:effectLst/>
                <a:latin typeface="Calibri" pitchFamily="34" charset="0"/>
                <a:cs typeface="Arial" pitchFamily="34" charset="0"/>
              </a:rPr>
              <a:t>letras e números</a:t>
            </a: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94615"/>
            <a:ext cx="9559767" cy="5259764"/>
          </a:xfrm>
        </p:spPr>
        <p:txBody>
          <a:bodyPr/>
          <a:lstStyle/>
          <a:p>
            <a:pPr>
              <a:buNone/>
            </a:pPr>
            <a:r>
              <a:rPr lang="pt-BR" sz="2000" dirty="0"/>
              <a:t>	Após alterar a senha, o sistema apresentará a tela para a indicação do Administrador Adjunto</a:t>
            </a:r>
          </a:p>
          <a:p>
            <a:endParaRPr lang="pt-BR" sz="2000" b="1" dirty="0"/>
          </a:p>
          <a:p>
            <a:endParaRPr lang="pt-BR" sz="2000" b="1" dirty="0"/>
          </a:p>
          <a:p>
            <a:endParaRPr lang="pt-BR" sz="2000" b="1" dirty="0"/>
          </a:p>
          <a:p>
            <a:endParaRPr lang="pt-BR" sz="2000" b="1" dirty="0"/>
          </a:p>
          <a:p>
            <a:endParaRPr lang="pt-BR" sz="2000" b="1" dirty="0"/>
          </a:p>
          <a:p>
            <a:endParaRPr lang="pt-BR" sz="2000" b="1" dirty="0"/>
          </a:p>
          <a:p>
            <a:endParaRPr lang="pt-BR" sz="2000" b="1" dirty="0"/>
          </a:p>
          <a:p>
            <a:endParaRPr lang="pt-BR" sz="2000" b="1" dirty="0"/>
          </a:p>
          <a:p>
            <a:pPr algn="ctr">
              <a:buNone/>
            </a:pPr>
            <a:endParaRPr lang="pt-BR" sz="2000" b="1" dirty="0"/>
          </a:p>
          <a:p>
            <a:pPr algn="ctr">
              <a:buNone/>
            </a:pPr>
            <a:r>
              <a:rPr lang="pt-BR" sz="2000" b="1" dirty="0"/>
              <a:t>ATENÇÃO!!</a:t>
            </a:r>
            <a:endParaRPr lang="pt-BR" sz="2000" dirty="0"/>
          </a:p>
          <a:p>
            <a:pPr algn="just">
              <a:buNone/>
            </a:pPr>
            <a:r>
              <a:rPr lang="pt-BR" sz="2000" b="1" dirty="0"/>
              <a:t>	</a:t>
            </a:r>
            <a:r>
              <a:rPr lang="pt-BR" sz="1800" b="1" dirty="0"/>
              <a:t>É necessário que o Administrador Adjunto esteja cadastrado no </a:t>
            </a:r>
            <a:r>
              <a:rPr lang="pt-BR" sz="1800" b="1" dirty="0" err="1"/>
              <a:t>CadSUAS</a:t>
            </a:r>
            <a:r>
              <a:rPr lang="pt-BR" sz="1800" b="1" dirty="0"/>
              <a:t>, no mesmo município e estado que o Administrador Titular e vinculado ao Órgão Gestor ou conselho Municipal. </a:t>
            </a:r>
            <a:endParaRPr lang="pt-BR" sz="1800" dirty="0"/>
          </a:p>
          <a:p>
            <a:pPr>
              <a:buNone/>
            </a:pPr>
            <a:endParaRPr lang="pt-BR" sz="2000" dirty="0"/>
          </a:p>
          <a:p>
            <a:endParaRPr lang="pt-BR" dirty="0"/>
          </a:p>
        </p:txBody>
      </p:sp>
      <p:pic>
        <p:nvPicPr>
          <p:cNvPr id="4" name="Imagem 3"/>
          <p:cNvPicPr/>
          <p:nvPr/>
        </p:nvPicPr>
        <p:blipFill>
          <a:blip r:embed="rId2" cstate="print"/>
          <a:srcRect/>
          <a:stretch>
            <a:fillRect/>
          </a:stretch>
        </p:blipFill>
        <p:spPr bwMode="auto">
          <a:xfrm>
            <a:off x="1677194" y="2613819"/>
            <a:ext cx="7267575" cy="2333625"/>
          </a:xfrm>
          <a:prstGeom prst="rect">
            <a:avLst/>
          </a:prstGeom>
          <a:noFill/>
          <a:ln w="9525">
            <a:solidFill>
              <a:schemeClr val="tx1"/>
            </a:solidFill>
            <a:miter lim="800000"/>
            <a:headEnd/>
            <a:tailEnd/>
          </a:ln>
        </p:spPr>
      </p:pic>
      <p:sp>
        <p:nvSpPr>
          <p:cNvPr id="96258" name="AutoShape 2"/>
          <p:cNvSpPr>
            <a:spLocks noChangeArrowheads="1"/>
          </p:cNvSpPr>
          <p:nvPr/>
        </p:nvSpPr>
        <p:spPr bwMode="auto">
          <a:xfrm>
            <a:off x="1677194" y="3528000"/>
            <a:ext cx="1509712" cy="792000"/>
          </a:xfrm>
          <a:prstGeom prst="rightArrowCallout">
            <a:avLst>
              <a:gd name="adj1" fmla="val 25000"/>
              <a:gd name="adj2" fmla="val 25000"/>
              <a:gd name="adj3" fmla="val 27234"/>
              <a:gd name="adj4" fmla="val 66667"/>
            </a:avLst>
          </a:prstGeom>
          <a:solidFill>
            <a:srgbClr val="FFFFFF"/>
          </a:solidFill>
          <a:ln w="31750">
            <a:solidFill>
              <a:srgbClr val="C0504D"/>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800" b="0" i="0" u="none" strike="noStrike" cap="none" normalizeH="0" baseline="0" dirty="0">
                <a:ln>
                  <a:noFill/>
                </a:ln>
                <a:solidFill>
                  <a:schemeClr val="tx1"/>
                </a:solidFill>
                <a:effectLst/>
                <a:latin typeface="Arial" pitchFamily="34" charset="0"/>
                <a:cs typeface="Arial" pitchFamily="34" charset="0"/>
              </a:rPr>
              <a:t>Digitar o CPF do Administrador Adjunto que deseja indicar e clicar em Pesquisar</a:t>
            </a: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sp>
        <p:nvSpPr>
          <p:cNvPr id="8" name="Retângulo 7"/>
          <p:cNvSpPr/>
          <p:nvPr/>
        </p:nvSpPr>
        <p:spPr>
          <a:xfrm>
            <a:off x="6660000" y="3312000"/>
            <a:ext cx="360000"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	Depois de digitar o CPF do Administrador Adjunto e clicar no botão Pesquisar, o sistema apresentará a tela com os dados do Administrador Adjunto</a:t>
            </a:r>
          </a:p>
          <a:p>
            <a:endParaRPr lang="pt-BR" dirty="0"/>
          </a:p>
        </p:txBody>
      </p:sp>
      <p:pic>
        <p:nvPicPr>
          <p:cNvPr id="4" name="Imagem 3"/>
          <p:cNvPicPr/>
          <p:nvPr/>
        </p:nvPicPr>
        <p:blipFill>
          <a:blip r:embed="rId2" cstate="print"/>
          <a:srcRect/>
          <a:stretch>
            <a:fillRect/>
          </a:stretch>
        </p:blipFill>
        <p:spPr bwMode="auto">
          <a:xfrm>
            <a:off x="1677194" y="2630054"/>
            <a:ext cx="7267575" cy="4124325"/>
          </a:xfrm>
          <a:prstGeom prst="rect">
            <a:avLst/>
          </a:prstGeom>
          <a:noFill/>
          <a:ln w="9525">
            <a:solidFill>
              <a:schemeClr val="tx1"/>
            </a:solidFill>
            <a:miter lim="800000"/>
            <a:headEnd/>
            <a:tailEnd/>
          </a:ln>
        </p:spPr>
      </p:pic>
      <p:sp>
        <p:nvSpPr>
          <p:cNvPr id="5" name="Seta para a esquerda 4"/>
          <p:cNvSpPr/>
          <p:nvPr/>
        </p:nvSpPr>
        <p:spPr>
          <a:xfrm>
            <a:off x="5953923" y="5256000"/>
            <a:ext cx="478342" cy="28575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6660000" y="3312000"/>
            <a:ext cx="360000"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Termo de Responsabilidade (administrador titular)</a:t>
            </a:r>
          </a:p>
          <a:p>
            <a:endParaRPr lang="pt-BR" sz="2000" dirty="0"/>
          </a:p>
        </p:txBody>
      </p:sp>
      <p:pic>
        <p:nvPicPr>
          <p:cNvPr id="4" name="Imagem 3"/>
          <p:cNvPicPr/>
          <p:nvPr/>
        </p:nvPicPr>
        <p:blipFill>
          <a:blip r:embed="rId2" cstate="print"/>
          <a:srcRect/>
          <a:stretch>
            <a:fillRect/>
          </a:stretch>
        </p:blipFill>
        <p:spPr bwMode="auto">
          <a:xfrm>
            <a:off x="2553494" y="2352518"/>
            <a:ext cx="5514975" cy="4401861"/>
          </a:xfrm>
          <a:prstGeom prst="rect">
            <a:avLst/>
          </a:prstGeom>
          <a:noFill/>
          <a:ln w="9525">
            <a:solidFill>
              <a:schemeClr val="tx1"/>
            </a:solidFill>
            <a:miter lim="800000"/>
            <a:headEnd/>
            <a:tailEnd/>
          </a:ln>
        </p:spPr>
      </p:pic>
      <p:sp>
        <p:nvSpPr>
          <p:cNvPr id="103426" name="AutoShape 2"/>
          <p:cNvSpPr>
            <a:spLocks noChangeArrowheads="1"/>
          </p:cNvSpPr>
          <p:nvPr/>
        </p:nvSpPr>
        <p:spPr bwMode="auto">
          <a:xfrm rot="1540902">
            <a:off x="2382044" y="6271122"/>
            <a:ext cx="342900" cy="257175"/>
          </a:xfrm>
          <a:prstGeom prst="rightArrow">
            <a:avLst>
              <a:gd name="adj1" fmla="val 50000"/>
              <a:gd name="adj2" fmla="val 33333"/>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6" name="Retângulo 5"/>
          <p:cNvSpPr/>
          <p:nvPr/>
        </p:nvSpPr>
        <p:spPr>
          <a:xfrm>
            <a:off x="5389566" y="6374004"/>
            <a:ext cx="700086" cy="380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600" dirty="0"/>
              <a:t>	</a:t>
            </a:r>
            <a:r>
              <a:rPr lang="pt-BR" sz="2000" dirty="0"/>
              <a:t>A página seguinte apresentará duas opções: uma para visualizar e salvar o Termo de Responsabilidade em PDF e outra para acessar os sistemas</a:t>
            </a:r>
            <a:r>
              <a:rPr lang="pt-BR" sz="2000" b="1" dirty="0"/>
              <a:t> </a:t>
            </a:r>
          </a:p>
          <a:p>
            <a:pPr>
              <a:buNone/>
            </a:pPr>
            <a:endParaRPr lang="pt-BR" sz="1600" b="1" dirty="0"/>
          </a:p>
          <a:p>
            <a:pPr>
              <a:buNone/>
            </a:pPr>
            <a:endParaRPr lang="pt-BR" sz="1600" b="1" dirty="0"/>
          </a:p>
          <a:p>
            <a:pPr>
              <a:buNone/>
            </a:pPr>
            <a:endParaRPr lang="pt-BR" sz="1600" b="1" dirty="0"/>
          </a:p>
          <a:p>
            <a:pPr>
              <a:buNone/>
            </a:pPr>
            <a:endParaRPr lang="pt-BR" sz="1600" b="1" dirty="0"/>
          </a:p>
          <a:p>
            <a:pPr>
              <a:buNone/>
            </a:pPr>
            <a:endParaRPr lang="pt-BR" sz="1600" b="1" dirty="0"/>
          </a:p>
          <a:p>
            <a:pPr>
              <a:buNone/>
            </a:pPr>
            <a:endParaRPr lang="pt-BR" sz="1600" b="1" dirty="0"/>
          </a:p>
          <a:p>
            <a:pPr>
              <a:buNone/>
            </a:pPr>
            <a:endParaRPr lang="pt-BR" sz="1600" b="1" dirty="0"/>
          </a:p>
          <a:p>
            <a:pPr>
              <a:buNone/>
            </a:pPr>
            <a:endParaRPr lang="pt-BR" sz="1600" b="1" dirty="0"/>
          </a:p>
          <a:p>
            <a:pPr>
              <a:buNone/>
            </a:pPr>
            <a:endParaRPr lang="pt-BR" sz="1600" b="1" dirty="0"/>
          </a:p>
          <a:p>
            <a:pPr>
              <a:buNone/>
            </a:pPr>
            <a:endParaRPr lang="pt-BR" sz="1600" b="1" dirty="0"/>
          </a:p>
          <a:p>
            <a:pPr>
              <a:buNone/>
            </a:pPr>
            <a:endParaRPr lang="pt-BR" sz="1600" b="1" dirty="0"/>
          </a:p>
          <a:p>
            <a:pPr>
              <a:buNone/>
            </a:pPr>
            <a:r>
              <a:rPr lang="pt-BR" sz="1600" b="1" dirty="0"/>
              <a:t>	</a:t>
            </a:r>
            <a:r>
              <a:rPr lang="pt-BR" sz="2000" dirty="0"/>
              <a:t>Ao clicar em “Acessar Sistemas”, abrirá uma tela que direcionará para o sistema SAA, onde estão localizados todos os sistemas vinculados aos usuários</a:t>
            </a:r>
          </a:p>
          <a:p>
            <a:endParaRPr lang="pt-BR" dirty="0"/>
          </a:p>
        </p:txBody>
      </p:sp>
      <p:pic>
        <p:nvPicPr>
          <p:cNvPr id="4" name="Imagem 3"/>
          <p:cNvPicPr/>
          <p:nvPr/>
        </p:nvPicPr>
        <p:blipFill>
          <a:blip r:embed="rId2" cstate="print"/>
          <a:srcRect/>
          <a:stretch>
            <a:fillRect/>
          </a:stretch>
        </p:blipFill>
        <p:spPr bwMode="auto">
          <a:xfrm>
            <a:off x="1677194" y="2804319"/>
            <a:ext cx="7267575" cy="1952625"/>
          </a:xfrm>
          <a:prstGeom prst="rect">
            <a:avLst/>
          </a:prstGeom>
          <a:noFill/>
          <a:ln w="9525">
            <a:solidFill>
              <a:schemeClr val="tx1"/>
            </a:solidFill>
            <a:miter lim="800000"/>
            <a:headEnd/>
            <a:tailEnd/>
          </a:ln>
        </p:spPr>
      </p:pic>
      <p:sp>
        <p:nvSpPr>
          <p:cNvPr id="5" name="Retângulo 4"/>
          <p:cNvSpPr/>
          <p:nvPr/>
        </p:nvSpPr>
        <p:spPr>
          <a:xfrm>
            <a:off x="6660000" y="3456000"/>
            <a:ext cx="360000"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4450" name="AutoShape 2"/>
          <p:cNvSpPr>
            <a:spLocks noChangeArrowheads="1"/>
          </p:cNvSpPr>
          <p:nvPr/>
        </p:nvSpPr>
        <p:spPr bwMode="auto">
          <a:xfrm>
            <a:off x="1247775" y="4066383"/>
            <a:ext cx="666750" cy="485775"/>
          </a:xfrm>
          <a:prstGeom prst="rightArrow">
            <a:avLst>
              <a:gd name="adj1" fmla="val 50000"/>
              <a:gd name="adj2" fmla="val 34314"/>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0" i="0" u="none" strike="noStrike" cap="none" normalizeH="0" baseline="0">
                <a:ln>
                  <a:noFill/>
                </a:ln>
                <a:solidFill>
                  <a:schemeClr val="tx1"/>
                </a:solidFill>
                <a:effectLst/>
                <a:latin typeface="Calibri" pitchFamily="34" charset="0"/>
                <a:cs typeface="Arial" pitchFamily="34" charset="0"/>
              </a:rPr>
              <a:t>Salvar</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sp>
        <p:nvSpPr>
          <p:cNvPr id="8" name="Retângulo 7"/>
          <p:cNvSpPr/>
          <p:nvPr/>
        </p:nvSpPr>
        <p:spPr>
          <a:xfrm>
            <a:off x="2382023" y="4066383"/>
            <a:ext cx="2143140" cy="485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7525559" y="4385463"/>
            <a:ext cx="1419210" cy="3714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4451" name="AutoShape 3"/>
          <p:cNvSpPr>
            <a:spLocks noChangeArrowheads="1"/>
          </p:cNvSpPr>
          <p:nvPr/>
        </p:nvSpPr>
        <p:spPr bwMode="auto">
          <a:xfrm rot="-1564522">
            <a:off x="9137041" y="4132439"/>
            <a:ext cx="361950" cy="265113"/>
          </a:xfrm>
          <a:prstGeom prst="leftArrow">
            <a:avLst>
              <a:gd name="adj1" fmla="val 50000"/>
              <a:gd name="adj2" fmla="val 34132"/>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a:stretch>
            <a:fillRect/>
          </a:stretch>
        </p:blipFill>
        <p:spPr bwMode="auto">
          <a:xfrm>
            <a:off x="872282" y="1763713"/>
            <a:ext cx="8877399" cy="4991100"/>
          </a:xfrm>
          <a:prstGeom prst="rect">
            <a:avLst/>
          </a:prstGeom>
          <a:noFill/>
          <a:ln w="9525">
            <a:solidFill>
              <a:schemeClr val="tx1"/>
            </a:solidFill>
            <a:miter lim="800000"/>
            <a:headEnd/>
            <a:tailEnd/>
          </a:ln>
        </p:spPr>
      </p:pic>
      <p:sp>
        <p:nvSpPr>
          <p:cNvPr id="105474" name="AutoShape 2"/>
          <p:cNvSpPr>
            <a:spLocks noChangeArrowheads="1"/>
          </p:cNvSpPr>
          <p:nvPr/>
        </p:nvSpPr>
        <p:spPr bwMode="auto">
          <a:xfrm rot="1582520">
            <a:off x="290478" y="5095711"/>
            <a:ext cx="533400" cy="342900"/>
          </a:xfrm>
          <a:prstGeom prst="rightArrow">
            <a:avLst>
              <a:gd name="adj1" fmla="val 50000"/>
              <a:gd name="adj2" fmla="val 38889"/>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Tela inicial do SAA</a:t>
            </a:r>
          </a:p>
          <a:p>
            <a:endParaRPr lang="pt-BR" dirty="0"/>
          </a:p>
        </p:txBody>
      </p:sp>
      <p:pic>
        <p:nvPicPr>
          <p:cNvPr id="4" name="Imagem 3"/>
          <p:cNvPicPr/>
          <p:nvPr/>
        </p:nvPicPr>
        <p:blipFill>
          <a:blip r:embed="rId2" cstate="print"/>
          <a:srcRect/>
          <a:stretch>
            <a:fillRect/>
          </a:stretch>
        </p:blipFill>
        <p:spPr bwMode="auto">
          <a:xfrm>
            <a:off x="1381891" y="2208995"/>
            <a:ext cx="7331776" cy="4122112"/>
          </a:xfrm>
          <a:prstGeom prst="rect">
            <a:avLst/>
          </a:prstGeom>
          <a:noFill/>
          <a:ln w="9525">
            <a:solidFill>
              <a:schemeClr val="tx1"/>
            </a:solidFill>
            <a:miter lim="800000"/>
            <a:headEnd/>
            <a:tailEnd/>
          </a:ln>
        </p:spPr>
      </p:pic>
      <p:sp>
        <p:nvSpPr>
          <p:cNvPr id="106498" name="AutoShape 2"/>
          <p:cNvSpPr>
            <a:spLocks noChangeArrowheads="1"/>
          </p:cNvSpPr>
          <p:nvPr/>
        </p:nvSpPr>
        <p:spPr bwMode="auto">
          <a:xfrm rot="2055245">
            <a:off x="1003736" y="3180553"/>
            <a:ext cx="352425" cy="200025"/>
          </a:xfrm>
          <a:prstGeom prst="rightArrow">
            <a:avLst>
              <a:gd name="adj1" fmla="val 50000"/>
              <a:gd name="adj2" fmla="val 44048"/>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6" name="Retângulo 5"/>
          <p:cNvSpPr/>
          <p:nvPr/>
        </p:nvSpPr>
        <p:spPr>
          <a:xfrm>
            <a:off x="1381891" y="3637755"/>
            <a:ext cx="1143008"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677299" y="3276000"/>
            <a:ext cx="576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810387" y="1956763"/>
            <a:ext cx="8731915" cy="4797616"/>
          </a:xfrm>
          <a:prstGeom prst="rect">
            <a:avLst/>
          </a:prstGeom>
          <a:noFill/>
          <a:ln w="9525">
            <a:solidFill>
              <a:schemeClr val="tx1"/>
            </a:solidFill>
            <a:miter lim="800000"/>
            <a:headEnd/>
            <a:tailEnd/>
          </a:ln>
        </p:spPr>
      </p:pic>
      <p:sp>
        <p:nvSpPr>
          <p:cNvPr id="107522" name="AutoShape 2"/>
          <p:cNvSpPr>
            <a:spLocks noChangeArrowheads="1"/>
          </p:cNvSpPr>
          <p:nvPr/>
        </p:nvSpPr>
        <p:spPr bwMode="auto">
          <a:xfrm rot="-3257893">
            <a:off x="3128981" y="2657815"/>
            <a:ext cx="342900" cy="228600"/>
          </a:xfrm>
          <a:prstGeom prst="leftArrow">
            <a:avLst>
              <a:gd name="adj1" fmla="val 50000"/>
              <a:gd name="adj2" fmla="val 37500"/>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07523" name="AutoShape 3"/>
          <p:cNvSpPr>
            <a:spLocks noChangeArrowheads="1"/>
          </p:cNvSpPr>
          <p:nvPr/>
        </p:nvSpPr>
        <p:spPr bwMode="auto">
          <a:xfrm rot="1828737">
            <a:off x="3452748" y="4624440"/>
            <a:ext cx="285750" cy="209550"/>
          </a:xfrm>
          <a:prstGeom prst="leftArrow">
            <a:avLst>
              <a:gd name="adj1" fmla="val 50000"/>
              <a:gd name="adj2" fmla="val 34091"/>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07524" name="AutoShape 4"/>
          <p:cNvSpPr>
            <a:spLocks noChangeArrowheads="1"/>
          </p:cNvSpPr>
          <p:nvPr/>
        </p:nvSpPr>
        <p:spPr bwMode="auto">
          <a:xfrm>
            <a:off x="515112" y="2952000"/>
            <a:ext cx="295275" cy="190500"/>
          </a:xfrm>
          <a:prstGeom prst="rightArrow">
            <a:avLst>
              <a:gd name="adj1" fmla="val 50000"/>
              <a:gd name="adj2" fmla="val 38750"/>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8" name="Retângulo 7"/>
          <p:cNvSpPr/>
          <p:nvPr/>
        </p:nvSpPr>
        <p:spPr>
          <a:xfrm>
            <a:off x="3107559" y="3566317"/>
            <a:ext cx="664341"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5310981" y="2978046"/>
            <a:ext cx="357190" cy="164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Pesquisar novo adjunto</a:t>
            </a:r>
          </a:p>
          <a:p>
            <a:endParaRPr lang="pt-BR" dirty="0"/>
          </a:p>
        </p:txBody>
      </p:sp>
      <p:pic>
        <p:nvPicPr>
          <p:cNvPr id="4" name="Imagem 3"/>
          <p:cNvPicPr/>
          <p:nvPr/>
        </p:nvPicPr>
        <p:blipFill>
          <a:blip r:embed="rId2" cstate="print"/>
          <a:srcRect/>
          <a:stretch>
            <a:fillRect/>
          </a:stretch>
        </p:blipFill>
        <p:spPr bwMode="auto">
          <a:xfrm>
            <a:off x="2020094" y="2699544"/>
            <a:ext cx="6581775" cy="2162175"/>
          </a:xfrm>
          <a:prstGeom prst="rect">
            <a:avLst/>
          </a:prstGeom>
          <a:noFill/>
          <a:ln w="9525">
            <a:solidFill>
              <a:schemeClr val="tx1"/>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23177"/>
            <a:ext cx="9559767" cy="5331202"/>
          </a:xfrm>
        </p:spPr>
        <p:txBody>
          <a:bodyPr/>
          <a:lstStyle/>
          <a:p>
            <a:pPr algn="ctr">
              <a:buNone/>
            </a:pPr>
            <a:r>
              <a:rPr lang="pt-BR" sz="3200" dirty="0"/>
              <a:t>CONCEITOS IMPORTANTES</a:t>
            </a:r>
          </a:p>
          <a:p>
            <a:pPr algn="ctr">
              <a:buNone/>
            </a:pPr>
            <a:r>
              <a:rPr lang="pt-BR" sz="3200" dirty="0"/>
              <a:t>Vulnerabilidades, Risco e Território</a:t>
            </a:r>
          </a:p>
          <a:p>
            <a:pPr algn="ctr">
              <a:buNone/>
            </a:pPr>
            <a:r>
              <a:rPr lang="pt-BR" sz="1800" dirty="0"/>
              <a:t>(Vulnerabilidade e Risco não são sinônimos de pobreza)</a:t>
            </a:r>
          </a:p>
          <a:p>
            <a:pPr algn="ctr">
              <a:buNone/>
            </a:pPr>
            <a:endParaRPr lang="pt-BR" sz="1800" dirty="0"/>
          </a:p>
          <a:p>
            <a:pPr algn="ctr">
              <a:buNone/>
            </a:pPr>
            <a:r>
              <a:rPr lang="pt-BR" sz="2800" b="1" dirty="0"/>
              <a:t>Vulnerabilidade e Risco </a:t>
            </a:r>
          </a:p>
        </p:txBody>
      </p:sp>
      <p:sp>
        <p:nvSpPr>
          <p:cNvPr id="4" name="Seta à esquerda, à direita e acima 3"/>
          <p:cNvSpPr/>
          <p:nvPr/>
        </p:nvSpPr>
        <p:spPr>
          <a:xfrm rot="10800000">
            <a:off x="4739476" y="4491580"/>
            <a:ext cx="1216152" cy="85039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de cantos arredondados 4"/>
          <p:cNvSpPr/>
          <p:nvPr/>
        </p:nvSpPr>
        <p:spPr>
          <a:xfrm>
            <a:off x="1881957" y="4266972"/>
            <a:ext cx="2200284" cy="1123792"/>
          </a:xfrm>
          <a:prstGeom prst="roundRect">
            <a:avLst/>
          </a:prstGeom>
          <a:gradFill>
            <a:gsLst>
              <a:gs pos="0">
                <a:schemeClr val="accent1">
                  <a:lumMod val="60000"/>
                  <a:lumOff val="40000"/>
                </a:schemeClr>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Características do território</a:t>
            </a:r>
          </a:p>
        </p:txBody>
      </p:sp>
      <p:sp>
        <p:nvSpPr>
          <p:cNvPr id="6" name="Retângulo de cantos arredondados 5"/>
          <p:cNvSpPr/>
          <p:nvPr/>
        </p:nvSpPr>
        <p:spPr>
          <a:xfrm>
            <a:off x="6668303" y="4266972"/>
            <a:ext cx="2786082" cy="1123792"/>
          </a:xfrm>
          <a:prstGeom prst="roundRect">
            <a:avLst/>
          </a:prstGeom>
          <a:gradFill>
            <a:gsLst>
              <a:gs pos="0">
                <a:schemeClr val="accent1">
                  <a:lumMod val="60000"/>
                  <a:lumOff val="40000"/>
                </a:schemeClr>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Fragilidades ou carências das famílias (e indivíduos) </a:t>
            </a:r>
          </a:p>
        </p:txBody>
      </p:sp>
      <p:sp>
        <p:nvSpPr>
          <p:cNvPr id="7" name="Retângulo de cantos arredondados 6"/>
          <p:cNvSpPr/>
          <p:nvPr/>
        </p:nvSpPr>
        <p:spPr>
          <a:xfrm>
            <a:off x="3667907" y="5670455"/>
            <a:ext cx="3429024" cy="1083924"/>
          </a:xfrm>
          <a:prstGeom prst="roundRect">
            <a:avLst/>
          </a:prstGeom>
          <a:gradFill>
            <a:gsLst>
              <a:gs pos="0">
                <a:schemeClr val="accent1">
                  <a:lumMod val="60000"/>
                  <a:lumOff val="40000"/>
                </a:schemeClr>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a:p>
            <a:pPr algn="ctr"/>
            <a:r>
              <a:rPr lang="pt-BR" dirty="0">
                <a:solidFill>
                  <a:schemeClr val="tx1"/>
                </a:solidFill>
              </a:rPr>
              <a:t>Deficiências do acesso, da oferta e da qualidade das Políticas Públicas</a:t>
            </a:r>
          </a:p>
          <a:p>
            <a:pPr algn="ctr"/>
            <a:endParaRPr lang="pt-B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Verificar e confirmar</a:t>
            </a:r>
          </a:p>
          <a:p>
            <a:endParaRPr lang="pt-BR" dirty="0"/>
          </a:p>
        </p:txBody>
      </p:sp>
      <p:pic>
        <p:nvPicPr>
          <p:cNvPr id="5" name="Imagem 4"/>
          <p:cNvPicPr/>
          <p:nvPr/>
        </p:nvPicPr>
        <p:blipFill>
          <a:blip r:embed="rId2" cstate="print"/>
          <a:srcRect/>
          <a:stretch>
            <a:fillRect/>
          </a:stretch>
        </p:blipFill>
        <p:spPr bwMode="auto">
          <a:xfrm>
            <a:off x="2020094" y="2351871"/>
            <a:ext cx="6581775" cy="4029075"/>
          </a:xfrm>
          <a:prstGeom prst="rect">
            <a:avLst/>
          </a:prstGeom>
          <a:noFill/>
          <a:ln w="9525">
            <a:solidFill>
              <a:schemeClr val="tx1"/>
            </a:solid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Confirmação da operação</a:t>
            </a:r>
          </a:p>
          <a:p>
            <a:endParaRPr lang="pt-BR" dirty="0"/>
          </a:p>
        </p:txBody>
      </p:sp>
      <p:pic>
        <p:nvPicPr>
          <p:cNvPr id="4" name="Imagem 3"/>
          <p:cNvPicPr/>
          <p:nvPr/>
        </p:nvPicPr>
        <p:blipFill>
          <a:blip r:embed="rId2" cstate="print"/>
          <a:srcRect/>
          <a:stretch>
            <a:fillRect/>
          </a:stretch>
        </p:blipFill>
        <p:spPr bwMode="auto">
          <a:xfrm>
            <a:off x="865346" y="3300640"/>
            <a:ext cx="8891270" cy="1480123"/>
          </a:xfrm>
          <a:prstGeom prst="rect">
            <a:avLst/>
          </a:prstGeom>
          <a:noFill/>
          <a:ln w="9525">
            <a:solidFill>
              <a:schemeClr val="tx1"/>
            </a:solid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2000" dirty="0"/>
              <a:t>Tela Consultar Usuário</a:t>
            </a:r>
          </a:p>
          <a:p>
            <a:pPr>
              <a:buNone/>
            </a:pPr>
            <a:endParaRPr lang="pt-BR" sz="2000" dirty="0"/>
          </a:p>
          <a:p>
            <a:pPr>
              <a:buNone/>
            </a:pPr>
            <a:endParaRPr lang="pt-BR" sz="1800" dirty="0"/>
          </a:p>
          <a:p>
            <a:endParaRPr lang="pt-BR" dirty="0"/>
          </a:p>
        </p:txBody>
      </p:sp>
      <p:pic>
        <p:nvPicPr>
          <p:cNvPr id="4" name="Imagem 3"/>
          <p:cNvPicPr/>
          <p:nvPr/>
        </p:nvPicPr>
        <p:blipFill>
          <a:blip r:embed="rId2" cstate="print"/>
          <a:srcRect/>
          <a:stretch>
            <a:fillRect/>
          </a:stretch>
        </p:blipFill>
        <p:spPr bwMode="auto">
          <a:xfrm>
            <a:off x="1535933" y="2494747"/>
            <a:ext cx="7550096" cy="3390900"/>
          </a:xfrm>
          <a:prstGeom prst="rect">
            <a:avLst/>
          </a:prstGeom>
          <a:noFill/>
          <a:ln w="9525">
            <a:solidFill>
              <a:schemeClr val="tx1"/>
            </a:solidFill>
            <a:miter lim="800000"/>
            <a:headEnd/>
            <a:tailEnd/>
          </a:ln>
        </p:spPr>
      </p:pic>
      <p:sp>
        <p:nvSpPr>
          <p:cNvPr id="111618" name="Rectangle 2"/>
          <p:cNvSpPr>
            <a:spLocks noChangeArrowheads="1"/>
          </p:cNvSpPr>
          <p:nvPr/>
        </p:nvSpPr>
        <p:spPr bwMode="auto">
          <a:xfrm>
            <a:off x="6601619" y="4209259"/>
            <a:ext cx="2001838" cy="642942"/>
          </a:xfrm>
          <a:prstGeom prst="rect">
            <a:avLst/>
          </a:prstGeom>
          <a:solidFill>
            <a:srgbClr val="FFFFFF"/>
          </a:solidFill>
          <a:ln w="31750">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0" i="0" u="none" strike="noStrike" cap="none" normalizeH="0" baseline="0" dirty="0">
                <a:ln>
                  <a:noFill/>
                </a:ln>
                <a:solidFill>
                  <a:schemeClr val="tx1"/>
                </a:solidFill>
                <a:effectLst/>
                <a:latin typeface="Calibri" pitchFamily="34" charset="0"/>
                <a:cs typeface="Arial" pitchFamily="34" charset="0"/>
              </a:rPr>
              <a:t>Para incluir um novo usuário no sistema, acionar esta</a:t>
            </a:r>
            <a:r>
              <a:rPr kumimoji="0" lang="pt-BR" sz="1100" b="0" i="0" u="none" strike="noStrike" cap="none" normalizeH="0" baseline="0" dirty="0">
                <a:ln>
                  <a:noFill/>
                </a:ln>
                <a:solidFill>
                  <a:schemeClr val="tx1"/>
                </a:solidFill>
                <a:effectLst/>
                <a:latin typeface="Arial" pitchFamily="34" charset="0"/>
                <a:cs typeface="Arial" pitchFamily="34" charset="0"/>
              </a:rPr>
              <a:t> </a:t>
            </a:r>
            <a:r>
              <a:rPr kumimoji="0" lang="pt-BR" sz="1100" b="0" i="0" u="none" strike="noStrike" cap="none" normalizeH="0" baseline="0" dirty="0">
                <a:ln>
                  <a:noFill/>
                </a:ln>
                <a:solidFill>
                  <a:schemeClr val="tx1"/>
                </a:solidFill>
                <a:effectLst/>
                <a:latin typeface="Calibri" pitchFamily="34" charset="0"/>
                <a:cs typeface="Arial" pitchFamily="34" charset="0"/>
              </a:rPr>
              <a:t>opção </a:t>
            </a:r>
            <a:r>
              <a:rPr kumimoji="0" lang="pt-BR" sz="1100" b="0" i="0" u="none" strike="noStrike" cap="none" normalizeH="0" baseline="0" dirty="0">
                <a:ln>
                  <a:noFill/>
                </a:ln>
                <a:solidFill>
                  <a:schemeClr val="tx1"/>
                </a:solidFill>
                <a:effectLst/>
                <a:latin typeface="Arial" pitchFamily="34" charset="0"/>
                <a:cs typeface="Arial" pitchFamily="34" charset="0"/>
              </a:rPr>
              <a:t>“Novo”.</a:t>
            </a:r>
            <a:endParaRPr kumimoji="0" lang="pt-BR" sz="1800" b="0" i="0" u="none" strike="noStrike" cap="none" normalizeH="0" baseline="0" dirty="0">
              <a:ln>
                <a:noFill/>
              </a:ln>
              <a:solidFill>
                <a:schemeClr val="tx1"/>
              </a:solidFill>
              <a:effectLst/>
              <a:latin typeface="Arial" pitchFamily="34" charset="0"/>
              <a:cs typeface="Arial" pitchFamily="34" charset="0"/>
            </a:endParaRPr>
          </a:p>
        </p:txBody>
      </p:sp>
      <p:cxnSp>
        <p:nvCxnSpPr>
          <p:cNvPr id="7" name="Conector reto 6"/>
          <p:cNvCxnSpPr>
            <a:stCxn id="111618" idx="1"/>
          </p:cNvCxnSpPr>
          <p:nvPr/>
        </p:nvCxnSpPr>
        <p:spPr>
          <a:xfrm rot="10800000" flipV="1">
            <a:off x="5382419" y="4530729"/>
            <a:ext cx="1219200" cy="321471"/>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a:stretch>
            <a:fillRect/>
          </a:stretch>
        </p:blipFill>
        <p:spPr bwMode="auto">
          <a:xfrm>
            <a:off x="872282" y="1763713"/>
            <a:ext cx="8877399" cy="4991100"/>
          </a:xfrm>
          <a:prstGeom prst="rect">
            <a:avLst/>
          </a:prstGeom>
          <a:noFill/>
          <a:ln w="9525">
            <a:solidFill>
              <a:schemeClr val="tx1"/>
            </a:solidFill>
            <a:miter lim="800000"/>
            <a:headEnd/>
            <a:tailEnd/>
          </a:ln>
        </p:spPr>
      </p:pic>
      <p:sp>
        <p:nvSpPr>
          <p:cNvPr id="112642" name="AutoShape 2"/>
          <p:cNvSpPr>
            <a:spLocks noChangeArrowheads="1"/>
          </p:cNvSpPr>
          <p:nvPr/>
        </p:nvSpPr>
        <p:spPr bwMode="auto">
          <a:xfrm rot="11888051">
            <a:off x="1543049" y="5545677"/>
            <a:ext cx="368300" cy="273050"/>
          </a:xfrm>
          <a:prstGeom prst="leftArrow">
            <a:avLst>
              <a:gd name="adj1" fmla="val 50000"/>
              <a:gd name="adj2" fmla="val 33721"/>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12643" name="AutoShape 3"/>
          <p:cNvSpPr>
            <a:spLocks noChangeArrowheads="1"/>
          </p:cNvSpPr>
          <p:nvPr/>
        </p:nvSpPr>
        <p:spPr bwMode="auto">
          <a:xfrm rot="-1877583">
            <a:off x="7089732" y="4772795"/>
            <a:ext cx="307975" cy="227012"/>
          </a:xfrm>
          <a:prstGeom prst="leftArrow">
            <a:avLst>
              <a:gd name="adj1" fmla="val 50000"/>
              <a:gd name="adj2" fmla="val 33916"/>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12645" name="Text Box 5"/>
          <p:cNvSpPr txBox="1">
            <a:spLocks noChangeArrowheads="1"/>
          </p:cNvSpPr>
          <p:nvPr/>
        </p:nvSpPr>
        <p:spPr bwMode="auto">
          <a:xfrm>
            <a:off x="7434262" y="6005787"/>
            <a:ext cx="769938" cy="273050"/>
          </a:xfrm>
          <a:prstGeom prst="rect">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0" i="0" u="none" strike="noStrike" cap="none" normalizeH="0" baseline="0">
                <a:ln>
                  <a:noFill/>
                </a:ln>
                <a:solidFill>
                  <a:schemeClr val="tx1"/>
                </a:solidFill>
                <a:effectLst/>
                <a:latin typeface="Calibri" pitchFamily="34" charset="0"/>
                <a:cs typeface="Arial" pitchFamily="34" charset="0"/>
              </a:rPr>
              <a:t>Visualizar</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sp>
        <p:nvSpPr>
          <p:cNvPr id="112647" name="Text Box 7"/>
          <p:cNvSpPr txBox="1">
            <a:spLocks noChangeArrowheads="1"/>
          </p:cNvSpPr>
          <p:nvPr/>
        </p:nvSpPr>
        <p:spPr bwMode="auto">
          <a:xfrm>
            <a:off x="8454253" y="6005787"/>
            <a:ext cx="563562" cy="273050"/>
          </a:xfrm>
          <a:prstGeom prst="rect">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1100" b="0" i="0" u="none" strike="noStrike" cap="none" normalizeH="0" baseline="0">
                <a:ln>
                  <a:noFill/>
                </a:ln>
                <a:solidFill>
                  <a:schemeClr val="tx1"/>
                </a:solidFill>
                <a:effectLst/>
                <a:latin typeface="Calibri" pitchFamily="34" charset="0"/>
                <a:cs typeface="Arial" pitchFamily="34" charset="0"/>
              </a:rPr>
              <a:t>Editar</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cxnSp>
        <p:nvCxnSpPr>
          <p:cNvPr id="12" name="Conector reto 11"/>
          <p:cNvCxnSpPr/>
          <p:nvPr/>
        </p:nvCxnSpPr>
        <p:spPr>
          <a:xfrm rot="5400000" flipH="1" flipV="1">
            <a:off x="7806023" y="5786184"/>
            <a:ext cx="224894" cy="214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rot="10800000">
            <a:off x="8454253" y="5780895"/>
            <a:ext cx="357190" cy="224898"/>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tângulo 19"/>
          <p:cNvSpPr/>
          <p:nvPr/>
        </p:nvSpPr>
        <p:spPr>
          <a:xfrm>
            <a:off x="6096799" y="5698668"/>
            <a:ext cx="357190" cy="164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2" cstate="print"/>
          <a:srcRect/>
          <a:stretch>
            <a:fillRect/>
          </a:stretch>
        </p:blipFill>
        <p:spPr bwMode="auto">
          <a:xfrm>
            <a:off x="872282" y="1763713"/>
            <a:ext cx="8877399" cy="4991100"/>
          </a:xfrm>
          <a:prstGeom prst="rect">
            <a:avLst/>
          </a:prstGeom>
          <a:noFill/>
          <a:ln w="9525">
            <a:solidFill>
              <a:schemeClr val="tx1"/>
            </a:solidFill>
            <a:miter lim="800000"/>
            <a:headEnd/>
            <a:tailEnd/>
          </a:ln>
        </p:spPr>
      </p:pic>
      <p:sp>
        <p:nvSpPr>
          <p:cNvPr id="6" name="Retângulo 5"/>
          <p:cNvSpPr/>
          <p:nvPr/>
        </p:nvSpPr>
        <p:spPr>
          <a:xfrm>
            <a:off x="5418138" y="2330293"/>
            <a:ext cx="357190" cy="593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8"/>
          <p:cNvSpPr/>
          <p:nvPr/>
        </p:nvSpPr>
        <p:spPr>
          <a:xfrm>
            <a:off x="3739345" y="6048000"/>
            <a:ext cx="252000" cy="180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esquerda 10"/>
          <p:cNvSpPr/>
          <p:nvPr/>
        </p:nvSpPr>
        <p:spPr>
          <a:xfrm>
            <a:off x="6480000" y="6048000"/>
            <a:ext cx="252000" cy="180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566053"/>
            <a:ext cx="9559767" cy="5429288"/>
          </a:xfrm>
        </p:spPr>
        <p:txBody>
          <a:bodyPr/>
          <a:lstStyle/>
          <a:p>
            <a:pPr>
              <a:buNone/>
            </a:pPr>
            <a:r>
              <a:rPr lang="pt-BR" sz="2000" dirty="0"/>
              <a:t>Tela Dados do Usuário </a:t>
            </a:r>
          </a:p>
          <a:p>
            <a:pPr>
              <a:buNone/>
            </a:pPr>
            <a:endParaRPr lang="pt-BR" sz="2000" dirty="0"/>
          </a:p>
          <a:p>
            <a:pPr>
              <a:buNone/>
            </a:pPr>
            <a:endParaRPr lang="pt-BR" sz="2000" dirty="0"/>
          </a:p>
          <a:p>
            <a:pPr>
              <a:buNone/>
            </a:pPr>
            <a:endParaRPr lang="pt-BR" sz="2000" dirty="0"/>
          </a:p>
          <a:p>
            <a:pPr>
              <a:buNone/>
            </a:pPr>
            <a:endParaRPr lang="pt-BR" sz="2000" dirty="0"/>
          </a:p>
          <a:p>
            <a:pPr>
              <a:buNone/>
            </a:pPr>
            <a:endParaRPr lang="pt-BR" sz="2000" dirty="0"/>
          </a:p>
          <a:p>
            <a:pPr>
              <a:buNone/>
            </a:pPr>
            <a:endParaRPr lang="pt-BR" sz="2000" dirty="0"/>
          </a:p>
          <a:p>
            <a:pPr>
              <a:buNone/>
            </a:pPr>
            <a:endParaRPr lang="pt-BR" sz="2000" dirty="0"/>
          </a:p>
          <a:p>
            <a:pPr>
              <a:buNone/>
            </a:pPr>
            <a:endParaRPr lang="pt-BR" sz="2000" dirty="0"/>
          </a:p>
          <a:p>
            <a:pPr>
              <a:buNone/>
            </a:pPr>
            <a:endParaRPr lang="pt-BR" sz="2000" dirty="0"/>
          </a:p>
          <a:p>
            <a:pPr>
              <a:buNone/>
            </a:pPr>
            <a:endParaRPr lang="pt-BR" sz="2000" dirty="0"/>
          </a:p>
          <a:p>
            <a:pPr>
              <a:buNone/>
            </a:pPr>
            <a:endParaRPr lang="pt-BR" sz="2000" dirty="0"/>
          </a:p>
          <a:p>
            <a:pPr>
              <a:buNone/>
            </a:pPr>
            <a:endParaRPr lang="pt-BR" sz="1600" dirty="0"/>
          </a:p>
          <a:p>
            <a:pPr>
              <a:buNone/>
            </a:pPr>
            <a:r>
              <a:rPr lang="pt-BR" sz="1600" dirty="0"/>
              <a:t>	Caso o usuário esteja cadastrado no </a:t>
            </a:r>
            <a:r>
              <a:rPr lang="pt-BR" sz="1600" dirty="0" err="1"/>
              <a:t>CadSUAS</a:t>
            </a:r>
            <a:r>
              <a:rPr lang="pt-BR" sz="1600" dirty="0"/>
              <a:t>, ao clicar na tecla </a:t>
            </a:r>
            <a:r>
              <a:rPr lang="pt-BR" sz="1600" dirty="0" err="1"/>
              <a:t>Tab</a:t>
            </a:r>
            <a:r>
              <a:rPr lang="pt-BR" sz="1600" dirty="0"/>
              <a:t>, todos os outros campos serão preenchidos automaticamente</a:t>
            </a:r>
          </a:p>
          <a:p>
            <a:endParaRPr lang="pt-BR" dirty="0"/>
          </a:p>
        </p:txBody>
      </p:sp>
      <p:pic>
        <p:nvPicPr>
          <p:cNvPr id="4" name="Imagem 3"/>
          <p:cNvPicPr/>
          <p:nvPr/>
        </p:nvPicPr>
        <p:blipFill>
          <a:blip r:embed="rId2" cstate="print"/>
          <a:srcRect/>
          <a:stretch>
            <a:fillRect/>
          </a:stretch>
        </p:blipFill>
        <p:spPr bwMode="auto">
          <a:xfrm>
            <a:off x="1596204" y="1994681"/>
            <a:ext cx="7616613" cy="4143404"/>
          </a:xfrm>
          <a:prstGeom prst="rect">
            <a:avLst/>
          </a:prstGeom>
          <a:noFill/>
          <a:ln w="9525">
            <a:solidFill>
              <a:schemeClr val="tx1"/>
            </a:solidFill>
            <a:miter lim="800000"/>
            <a:headEnd/>
            <a:tailEnd/>
          </a:ln>
        </p:spPr>
      </p:pic>
      <p:sp>
        <p:nvSpPr>
          <p:cNvPr id="114690" name="AutoShape 2"/>
          <p:cNvSpPr>
            <a:spLocks noChangeArrowheads="1"/>
          </p:cNvSpPr>
          <p:nvPr/>
        </p:nvSpPr>
        <p:spPr bwMode="auto">
          <a:xfrm>
            <a:off x="4669725" y="2851937"/>
            <a:ext cx="432000" cy="357190"/>
          </a:xfrm>
          <a:prstGeom prst="rightArrow">
            <a:avLst>
              <a:gd name="adj1" fmla="val 50000"/>
              <a:gd name="adj2" fmla="val 30952"/>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900" b="0" i="0" u="none" strike="noStrike" cap="none" normalizeH="0" baseline="0" dirty="0">
                <a:ln>
                  <a:noFill/>
                </a:ln>
                <a:solidFill>
                  <a:schemeClr val="tx1"/>
                </a:solidFill>
                <a:effectLst/>
                <a:latin typeface="Calibri" pitchFamily="34" charset="0"/>
                <a:cs typeface="Arial" pitchFamily="34" charset="0"/>
              </a:rPr>
              <a:t>CPF</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pt-BR" sz="900" b="0" i="0" u="none" strike="noStrike" cap="none" normalizeH="0" baseline="0" dirty="0">
              <a:ln>
                <a:noFill/>
              </a:ln>
              <a:solidFill>
                <a:schemeClr val="tx1"/>
              </a:solidFill>
              <a:effectLst/>
              <a:latin typeface="Arial" pitchFamily="34" charset="0"/>
              <a:cs typeface="Arial" pitchFamily="34" charset="0"/>
            </a:endParaRPr>
          </a:p>
        </p:txBody>
      </p:sp>
      <p:sp>
        <p:nvSpPr>
          <p:cNvPr id="7" name="Retângulo 6"/>
          <p:cNvSpPr/>
          <p:nvPr/>
        </p:nvSpPr>
        <p:spPr>
          <a:xfrm>
            <a:off x="6954055" y="3103716"/>
            <a:ext cx="2000264" cy="1428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900" dirty="0">
              <a:solidFill>
                <a:schemeClr val="tx1"/>
              </a:solidFill>
            </a:endParaRPr>
          </a:p>
          <a:p>
            <a:pPr algn="ctr"/>
            <a:endParaRPr lang="pt-BR" sz="900" dirty="0">
              <a:solidFill>
                <a:schemeClr val="tx1"/>
              </a:solidFill>
            </a:endParaRPr>
          </a:p>
          <a:p>
            <a:pPr algn="ctr"/>
            <a:endParaRPr lang="pt-BR" sz="900" dirty="0">
              <a:solidFill>
                <a:schemeClr val="tx1"/>
              </a:solidFill>
            </a:endParaRPr>
          </a:p>
          <a:p>
            <a:pPr algn="ctr"/>
            <a:endParaRPr lang="pt-BR" sz="900" dirty="0">
              <a:solidFill>
                <a:schemeClr val="tx1"/>
              </a:solidFill>
            </a:endParaRPr>
          </a:p>
          <a:p>
            <a:pPr algn="ctr"/>
            <a:endParaRPr lang="pt-BR" sz="900" dirty="0">
              <a:solidFill>
                <a:schemeClr val="tx1"/>
              </a:solidFill>
            </a:endParaRPr>
          </a:p>
          <a:p>
            <a:pPr algn="ctr"/>
            <a:endParaRPr lang="pt-BR" sz="900" dirty="0">
              <a:solidFill>
                <a:schemeClr val="tx1"/>
              </a:solidFill>
            </a:endParaRPr>
          </a:p>
          <a:p>
            <a:pPr algn="ctr"/>
            <a:endParaRPr lang="pt-BR" sz="900" dirty="0">
              <a:solidFill>
                <a:schemeClr val="tx1"/>
              </a:solidFill>
            </a:endParaRPr>
          </a:p>
          <a:p>
            <a:pPr algn="ctr"/>
            <a:endParaRPr lang="pt-BR" sz="900" dirty="0">
              <a:solidFill>
                <a:schemeClr val="tx1"/>
              </a:solidFill>
            </a:endParaRPr>
          </a:p>
          <a:p>
            <a:pPr algn="ctr"/>
            <a:endParaRPr lang="pt-BR" sz="900" dirty="0">
              <a:solidFill>
                <a:schemeClr val="tx1"/>
              </a:solidFill>
            </a:endParaRPr>
          </a:p>
          <a:p>
            <a:pPr algn="ctr"/>
            <a:r>
              <a:rPr lang="pt-BR" sz="900" dirty="0">
                <a:solidFill>
                  <a:schemeClr val="tx1"/>
                </a:solidFill>
              </a:rPr>
              <a:t>Tecla TAB</a:t>
            </a:r>
          </a:p>
        </p:txBody>
      </p:sp>
      <p:pic>
        <p:nvPicPr>
          <p:cNvPr id="8" name="Imagem 7"/>
          <p:cNvPicPr/>
          <p:nvPr/>
        </p:nvPicPr>
        <p:blipFill>
          <a:blip r:embed="rId3" cstate="print"/>
          <a:srcRect l="34067" t="46260" r="60069" b="43403"/>
          <a:stretch>
            <a:fillRect/>
          </a:stretch>
        </p:blipFill>
        <p:spPr bwMode="auto">
          <a:xfrm>
            <a:off x="7096931" y="3209127"/>
            <a:ext cx="1695702" cy="966159"/>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srcRect/>
          <a:stretch>
            <a:fillRect/>
          </a:stretch>
        </p:blipFill>
        <p:spPr bwMode="auto">
          <a:xfrm>
            <a:off x="1727112" y="1886517"/>
            <a:ext cx="7167739" cy="3788228"/>
          </a:xfrm>
          <a:prstGeom prst="rect">
            <a:avLst/>
          </a:prstGeom>
          <a:noFill/>
          <a:ln w="9525">
            <a:solidFill>
              <a:schemeClr val="tx1"/>
            </a:solidFill>
            <a:miter lim="800000"/>
            <a:headEnd/>
            <a:tailEnd/>
          </a:ln>
        </p:spPr>
      </p:pic>
      <p:sp>
        <p:nvSpPr>
          <p:cNvPr id="5" name="Retângulo 4"/>
          <p:cNvSpPr/>
          <p:nvPr/>
        </p:nvSpPr>
        <p:spPr>
          <a:xfrm>
            <a:off x="4596601" y="3994945"/>
            <a:ext cx="2000264" cy="642942"/>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739477" y="4995077"/>
            <a:ext cx="500066" cy="142876"/>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5714" name="Rectangle 2"/>
          <p:cNvSpPr>
            <a:spLocks noChangeArrowheads="1"/>
          </p:cNvSpPr>
          <p:nvPr/>
        </p:nvSpPr>
        <p:spPr bwMode="auto">
          <a:xfrm>
            <a:off x="7668435" y="4467225"/>
            <a:ext cx="1497012" cy="371475"/>
          </a:xfrm>
          <a:prstGeom prst="rect">
            <a:avLst/>
          </a:prstGeom>
          <a:solidFill>
            <a:srgbClr val="FFFFFF"/>
          </a:solidFill>
          <a:ln w="158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pt-BR" sz="800" b="0" i="0" u="none" strike="noStrike" cap="none" normalizeH="0" baseline="0">
                <a:ln>
                  <a:noFill/>
                </a:ln>
                <a:solidFill>
                  <a:schemeClr val="tx1"/>
                </a:solidFill>
                <a:effectLst/>
                <a:latin typeface="Arial" pitchFamily="34" charset="0"/>
                <a:cs typeface="Arial" pitchFamily="34" charset="0"/>
              </a:rPr>
              <a:t>Selecionar UF e Município e clicar nesta imagem</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cxnSp>
        <p:nvCxnSpPr>
          <p:cNvPr id="9" name="Conector reto 8"/>
          <p:cNvCxnSpPr>
            <a:stCxn id="115714" idx="1"/>
          </p:cNvCxnSpPr>
          <p:nvPr/>
        </p:nvCxnSpPr>
        <p:spPr>
          <a:xfrm rot="10800000" flipV="1">
            <a:off x="7382683" y="4652962"/>
            <a:ext cx="285752" cy="18573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708929"/>
            <a:ext cx="9559767" cy="5045450"/>
          </a:xfrm>
        </p:spPr>
        <p:txBody>
          <a:bodyPr/>
          <a:lstStyle/>
          <a:p>
            <a:pPr>
              <a:buNone/>
            </a:pPr>
            <a:r>
              <a:rPr lang="pt-BR" sz="2000" dirty="0"/>
              <a:t>	</a:t>
            </a:r>
            <a:r>
              <a:rPr lang="pt-BR" sz="1600" dirty="0"/>
              <a:t>No campo “Tipo de Perfil de Usuário”, selecionar a opção Usuários;</a:t>
            </a:r>
          </a:p>
          <a:p>
            <a:pPr>
              <a:buNone/>
            </a:pPr>
            <a:endParaRPr lang="pt-BR" sz="800" dirty="0"/>
          </a:p>
          <a:p>
            <a:pPr>
              <a:buNone/>
            </a:pPr>
            <a:r>
              <a:rPr lang="pt-BR" sz="1600" dirty="0"/>
              <a:t> 	No campo "Tipo de Acesso”, selecionar a opção Usuário;</a:t>
            </a:r>
            <a:r>
              <a:rPr lang="pt-BR" sz="1600" b="1" dirty="0"/>
              <a:t>    </a:t>
            </a:r>
          </a:p>
          <a:p>
            <a:pPr>
              <a:buNone/>
            </a:pPr>
            <a:endParaRPr lang="pt-BR" sz="800" dirty="0"/>
          </a:p>
          <a:p>
            <a:pPr>
              <a:buNone/>
            </a:pPr>
            <a:r>
              <a:rPr lang="pt-BR" sz="1600" b="1" dirty="0"/>
              <a:t>    </a:t>
            </a:r>
            <a:r>
              <a:rPr lang="pt-BR" sz="1600" dirty="0"/>
              <a:t>	Em “Situação” selecionar Ativo;</a:t>
            </a:r>
          </a:p>
          <a:p>
            <a:pPr>
              <a:buNone/>
            </a:pPr>
            <a:endParaRPr lang="pt-BR" sz="800" dirty="0"/>
          </a:p>
          <a:p>
            <a:pPr>
              <a:buNone/>
            </a:pPr>
            <a:r>
              <a:rPr lang="pt-BR" sz="1600" dirty="0"/>
              <a:t> 	No campo “Atualização de Dados”, clicar apenas em caso de atualização de dados;</a:t>
            </a:r>
            <a:r>
              <a:rPr lang="pt-BR" sz="1600" b="1" dirty="0"/>
              <a:t> </a:t>
            </a:r>
          </a:p>
          <a:p>
            <a:pPr>
              <a:buNone/>
            </a:pPr>
            <a:r>
              <a:rPr lang="pt-BR" sz="1600" b="1" dirty="0"/>
              <a:t>                                                           </a:t>
            </a:r>
            <a:endParaRPr lang="pt-BR" sz="1600" dirty="0"/>
          </a:p>
          <a:p>
            <a:pPr>
              <a:buNone/>
            </a:pPr>
            <a:r>
              <a:rPr lang="pt-BR" sz="1600" dirty="0"/>
              <a:t>	Após preencher todos os campos, clicar na opção “Incluir”, para gravar o novo usuário; </a:t>
            </a:r>
          </a:p>
          <a:p>
            <a:pPr>
              <a:buNone/>
            </a:pPr>
            <a:endParaRPr lang="pt-BR" sz="800" dirty="0"/>
          </a:p>
          <a:p>
            <a:pPr>
              <a:buNone/>
            </a:pPr>
            <a:r>
              <a:rPr lang="pt-BR" sz="1600" dirty="0"/>
              <a:t>	Após incluir o novo usuário o sistema apresentará a mensagem “Operação realizada com sucesso” em uma tarja verde na parte superior da tela</a:t>
            </a:r>
          </a:p>
          <a:p>
            <a:pPr>
              <a:buNone/>
            </a:pPr>
            <a:endParaRPr lang="pt-BR" sz="1600" dirty="0"/>
          </a:p>
          <a:p>
            <a:pPr>
              <a:buNone/>
            </a:pPr>
            <a:endParaRPr lang="pt-BR" sz="1600" dirty="0"/>
          </a:p>
          <a:p>
            <a:pPr>
              <a:buNone/>
            </a:pPr>
            <a:endParaRPr lang="pt-BR" sz="2000" dirty="0"/>
          </a:p>
          <a:p>
            <a:endParaRPr lang="pt-BR" dirty="0"/>
          </a:p>
        </p:txBody>
      </p:sp>
      <p:pic>
        <p:nvPicPr>
          <p:cNvPr id="4" name="Imagem 3"/>
          <p:cNvPicPr/>
          <p:nvPr/>
        </p:nvPicPr>
        <p:blipFill>
          <a:blip r:embed="rId2" cstate="print"/>
          <a:srcRect l="9964" t="55522" r="9890" b="26109"/>
          <a:stretch>
            <a:fillRect/>
          </a:stretch>
        </p:blipFill>
        <p:spPr bwMode="auto">
          <a:xfrm>
            <a:off x="1096139" y="4995077"/>
            <a:ext cx="8142059" cy="981075"/>
          </a:xfrm>
          <a:prstGeom prst="rect">
            <a:avLst/>
          </a:prstGeom>
          <a:noFill/>
          <a:ln w="9525">
            <a:solidFill>
              <a:schemeClr val="tx1"/>
            </a:solid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1098" y="1494615"/>
            <a:ext cx="9559767" cy="5259764"/>
          </a:xfrm>
        </p:spPr>
        <p:txBody>
          <a:bodyPr/>
          <a:lstStyle/>
          <a:p>
            <a:pPr>
              <a:buNone/>
            </a:pPr>
            <a:r>
              <a:rPr lang="pt-BR" sz="2000" dirty="0"/>
              <a:t>	Após inclusão de usuário, será  habilitada a opção de Vincular/Delegar Perfil de acesso ao novo usuário criado</a:t>
            </a:r>
          </a:p>
          <a:p>
            <a:pPr>
              <a:buNone/>
            </a:pPr>
            <a:endParaRPr lang="pt-BR" sz="2000" dirty="0"/>
          </a:p>
          <a:p>
            <a:endParaRPr lang="pt-BR" dirty="0"/>
          </a:p>
        </p:txBody>
      </p:sp>
      <p:pic>
        <p:nvPicPr>
          <p:cNvPr id="4" name="Imagem 3"/>
          <p:cNvPicPr/>
          <p:nvPr/>
        </p:nvPicPr>
        <p:blipFill>
          <a:blip r:embed="rId2" cstate="print"/>
          <a:srcRect/>
          <a:stretch>
            <a:fillRect/>
          </a:stretch>
        </p:blipFill>
        <p:spPr bwMode="auto">
          <a:xfrm>
            <a:off x="2810651" y="2280433"/>
            <a:ext cx="4481356" cy="4473946"/>
          </a:xfrm>
          <a:prstGeom prst="rect">
            <a:avLst/>
          </a:prstGeom>
          <a:noFill/>
          <a:ln w="9525">
            <a:solidFill>
              <a:schemeClr val="tx1"/>
            </a:solidFill>
            <a:miter lim="800000"/>
            <a:headEnd/>
            <a:tailEnd/>
          </a:ln>
        </p:spPr>
      </p:pic>
      <p:sp>
        <p:nvSpPr>
          <p:cNvPr id="5" name="Retângulo 4"/>
          <p:cNvSpPr/>
          <p:nvPr/>
        </p:nvSpPr>
        <p:spPr>
          <a:xfrm>
            <a:off x="5025229" y="6352399"/>
            <a:ext cx="1143008" cy="40198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buNone/>
            </a:pPr>
            <a:r>
              <a:rPr lang="pt-BR" sz="1600" b="1" dirty="0"/>
              <a:t>	Tela Vincular/delegar Perfil de Usuário</a:t>
            </a:r>
          </a:p>
          <a:p>
            <a:pPr>
              <a:buNone/>
            </a:pPr>
            <a:endParaRPr lang="pt-BR" sz="1600" dirty="0"/>
          </a:p>
          <a:p>
            <a:pPr>
              <a:buNone/>
            </a:pPr>
            <a:r>
              <a:rPr lang="pt-BR" sz="1600" dirty="0"/>
              <a:t> 	Ao selecionar a caixa </a:t>
            </a:r>
            <a:r>
              <a:rPr lang="pt-BR" sz="1600" b="1" dirty="0"/>
              <a:t>Sistema</a:t>
            </a:r>
            <a:r>
              <a:rPr lang="pt-BR" sz="1600" dirty="0"/>
              <a:t>, serão carregados todos os perfis disponíveis para vinculação/delegação ao usuário criado. A lista </a:t>
            </a:r>
            <a:r>
              <a:rPr lang="pt-BR" sz="1600" b="1" dirty="0"/>
              <a:t>Perfil Disponível</a:t>
            </a:r>
            <a:r>
              <a:rPr lang="pt-BR" sz="1600" dirty="0"/>
              <a:t> exibe os perfis que poderão ser vinculados ao usuário que foi criado.</a:t>
            </a:r>
          </a:p>
          <a:p>
            <a:endParaRPr lang="pt-BR" dirty="0"/>
          </a:p>
        </p:txBody>
      </p:sp>
      <p:pic>
        <p:nvPicPr>
          <p:cNvPr id="4" name="Imagem 3"/>
          <p:cNvPicPr/>
          <p:nvPr/>
        </p:nvPicPr>
        <p:blipFill>
          <a:blip r:embed="rId2" cstate="print"/>
          <a:srcRect/>
          <a:stretch>
            <a:fillRect/>
          </a:stretch>
        </p:blipFill>
        <p:spPr bwMode="auto">
          <a:xfrm>
            <a:off x="1596205" y="2973747"/>
            <a:ext cx="7232413" cy="3780632"/>
          </a:xfrm>
          <a:prstGeom prst="rect">
            <a:avLst/>
          </a:prstGeom>
          <a:noFill/>
          <a:ln w="9525">
            <a:solidFill>
              <a:schemeClr val="tx1"/>
            </a:solidFill>
            <a:miter lim="800000"/>
            <a:headEnd/>
            <a:tailEnd/>
          </a:ln>
        </p:spPr>
      </p:pic>
      <p:sp>
        <p:nvSpPr>
          <p:cNvPr id="116738" name="AutoShape 2"/>
          <p:cNvSpPr>
            <a:spLocks noChangeArrowheads="1"/>
          </p:cNvSpPr>
          <p:nvPr/>
        </p:nvSpPr>
        <p:spPr bwMode="auto">
          <a:xfrm>
            <a:off x="4536000" y="4428000"/>
            <a:ext cx="252000" cy="216000"/>
          </a:xfrm>
          <a:prstGeom prst="rightArrow">
            <a:avLst>
              <a:gd name="adj1" fmla="val 50000"/>
              <a:gd name="adj2" fmla="val 32143"/>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16739" name="AutoShape 3"/>
          <p:cNvSpPr>
            <a:spLocks noChangeArrowheads="1"/>
          </p:cNvSpPr>
          <p:nvPr/>
        </p:nvSpPr>
        <p:spPr bwMode="auto">
          <a:xfrm>
            <a:off x="3060000" y="4644000"/>
            <a:ext cx="247650" cy="252000"/>
          </a:xfrm>
          <a:prstGeom prst="rightArrow">
            <a:avLst>
              <a:gd name="adj1" fmla="val 50000"/>
              <a:gd name="adj2" fmla="val 26000"/>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2175</TotalTime>
  <Words>3996</Words>
  <Application>Microsoft Office PowerPoint</Application>
  <PresentationFormat>Personalizar</PresentationFormat>
  <Paragraphs>835</Paragraphs>
  <Slides>150</Slides>
  <Notes>2</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150</vt:i4>
      </vt:variant>
    </vt:vector>
  </HeadingPairs>
  <TitlesOfParts>
    <vt:vector size="156" baseType="lpstr">
      <vt:lpstr>Arial</vt:lpstr>
      <vt:lpstr>Calibri</vt:lpstr>
      <vt:lpstr>Times New Roman</vt:lpstr>
      <vt:lpstr>TT15Et00</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Decka</dc:creator>
  <cp:lastModifiedBy>Acer</cp:lastModifiedBy>
  <cp:revision>334</cp:revision>
  <dcterms:created xsi:type="dcterms:W3CDTF">2013-09-24T16:43:54Z</dcterms:created>
  <dcterms:modified xsi:type="dcterms:W3CDTF">2020-04-24T12:13:24Z</dcterms:modified>
</cp:coreProperties>
</file>