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DD87-8EC5-4BB7-A0A7-48F78F45A164}" type="datetimeFigureOut">
              <a:rPr lang="pt-BR" smtClean="0"/>
              <a:pPr/>
              <a:t>6/6/2016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8121-C161-4B26-B1D0-04581B06A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igilancia@sst.sc.gov.br" TargetMode="External"/><Relationship Id="rId2" Type="http://schemas.openxmlformats.org/officeDocument/2006/relationships/hyperlink" Target="mailto:gemav@sst.sc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COLEGIADO </a:t>
            </a:r>
            <a:r>
              <a:rPr lang="pt-BR" sz="3600" b="1" dirty="0"/>
              <a:t>REGIONAL DE ASSISTÊNCIA SOCIAL DA REGIÃO SERRANA. 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/>
              <a:t>REGIMENTO INTERNO.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/>
              <a:t> § 3º As </a:t>
            </a:r>
            <a:r>
              <a:rPr lang="pt-BR" b="1" dirty="0" err="1"/>
              <a:t>assembleias</a:t>
            </a:r>
            <a:r>
              <a:rPr lang="pt-BR" b="1" dirty="0"/>
              <a:t> extraordinárias serão realizadas sempre que julgadas necessárias pela Mesa Coordenadora do colegiado, a quem cabe analisar indicações de realização formuladas pelos demais membros do colegiado.</a:t>
            </a:r>
            <a:endParaRPr lang="pt-BR" dirty="0"/>
          </a:p>
          <a:p>
            <a:r>
              <a:rPr lang="pt-BR" b="1" dirty="0"/>
              <a:t> § 4° As convocações serão expedidas </a:t>
            </a:r>
            <a:r>
              <a:rPr lang="pt-BR" b="1" dirty="0" smtClean="0"/>
              <a:t>pela Secretaria Executiva do Colegiado em comum acordo com o Presidente, </a:t>
            </a:r>
            <a:r>
              <a:rPr lang="pt-BR" b="1" dirty="0"/>
              <a:t>com antecedência mínima de 07 (sete) dias, salvo em condições de urgência justificada.</a:t>
            </a:r>
            <a:endParaRPr lang="pt-BR" dirty="0"/>
          </a:p>
          <a:p>
            <a:r>
              <a:rPr lang="pt-BR" b="1" dirty="0"/>
              <a:t> § </a:t>
            </a:r>
            <a:r>
              <a:rPr lang="pt-BR" b="1" dirty="0">
                <a:solidFill>
                  <a:srgbClr val="FF0000"/>
                </a:solidFill>
              </a:rPr>
              <a:t>5° As deliberações do colegiado acontecerão com a presença de, no mínimo, metade mais um dos municípios que compõem a </a:t>
            </a:r>
            <a:r>
              <a:rPr lang="pt-BR" b="1" dirty="0" smtClean="0">
                <a:solidFill>
                  <a:srgbClr val="FF0000"/>
                </a:solidFill>
              </a:rPr>
              <a:t>AMURES em primeira convocação, não havendo com qualquer numero de </a:t>
            </a:r>
            <a:r>
              <a:rPr lang="pt-BR" b="1" dirty="0" err="1" smtClean="0">
                <a:solidFill>
                  <a:srgbClr val="FF0000"/>
                </a:solidFill>
              </a:rPr>
              <a:t>municipios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b="1" dirty="0"/>
              <a:t> § 6º Nas votações, os membros de cada município, terão direito a um voto cada.</a:t>
            </a:r>
            <a:endParaRPr lang="pt-BR" dirty="0"/>
          </a:p>
          <a:p>
            <a:r>
              <a:rPr lang="pt-BR" b="1" dirty="0"/>
              <a:t> § 7° As deliberações em </a:t>
            </a:r>
            <a:r>
              <a:rPr lang="pt-BR" b="1" dirty="0" err="1" smtClean="0"/>
              <a:t>assémbleia</a:t>
            </a:r>
            <a:r>
              <a:rPr lang="pt-BR" b="1" dirty="0" smtClean="0"/>
              <a:t> </a:t>
            </a:r>
            <a:r>
              <a:rPr lang="pt-BR" b="1" dirty="0"/>
              <a:t>serão comunicadas à Secretaria Executiva da AMURES.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Art. 11. É facultada a participação de outros técnicos dos municípios, de dirigentes, representantes ou técnicos de outras entidades públicas ou privadas nas </a:t>
            </a:r>
            <a:r>
              <a:rPr lang="pt-BR" b="1" dirty="0" smtClean="0"/>
              <a:t>assembléias</a:t>
            </a:r>
            <a:r>
              <a:rPr lang="pt-BR" b="1" dirty="0"/>
              <a:t>, sem que tenham direito a voto.   </a:t>
            </a:r>
            <a:endParaRPr lang="pt-BR" dirty="0"/>
          </a:p>
          <a:p>
            <a:r>
              <a:rPr lang="pt-BR" b="1" dirty="0"/>
              <a:t>Art. 12. Compete a Mesa Coordenadora do colegiado:</a:t>
            </a:r>
            <a:endParaRPr lang="pt-BR" dirty="0"/>
          </a:p>
          <a:p>
            <a:r>
              <a:rPr lang="pt-BR" b="1" dirty="0"/>
              <a:t>I - elaborar o planejamento anual do colegiado, colocando-o sob apreciação e aprovação da </a:t>
            </a:r>
            <a:r>
              <a:rPr lang="pt-BR" b="1" dirty="0" smtClean="0"/>
              <a:t>assembléia</a:t>
            </a:r>
            <a:r>
              <a:rPr lang="pt-BR" b="1" dirty="0"/>
              <a:t>;</a:t>
            </a:r>
            <a:endParaRPr lang="pt-BR" dirty="0"/>
          </a:p>
          <a:p>
            <a:r>
              <a:rPr lang="pt-BR" b="1" dirty="0"/>
              <a:t> II - desencadear iniciativas e promover o desenvolvimento de ações inerentes às competências previstas nos artigos 2° e 3° deste Regimento, bem como aquelas aprovadas pelo colegiado através de sua </a:t>
            </a:r>
            <a:r>
              <a:rPr lang="pt-BR" b="1" dirty="0" smtClean="0"/>
              <a:t>assembléia</a:t>
            </a:r>
            <a:r>
              <a:rPr lang="pt-BR" b="1" dirty="0"/>
              <a:t>; </a:t>
            </a:r>
            <a:endParaRPr lang="pt-BR" dirty="0"/>
          </a:p>
          <a:p>
            <a:r>
              <a:rPr lang="pt-BR" b="1" dirty="0"/>
              <a:t>III - organizar as reuniões e </a:t>
            </a:r>
            <a:r>
              <a:rPr lang="pt-BR" b="1" dirty="0" smtClean="0"/>
              <a:t>assembléias </a:t>
            </a:r>
            <a:r>
              <a:rPr lang="pt-BR" b="1" dirty="0"/>
              <a:t>do colegiado;</a:t>
            </a:r>
            <a:endParaRPr lang="pt-BR" dirty="0"/>
          </a:p>
          <a:p>
            <a:r>
              <a:rPr lang="pt-BR" b="1" dirty="0"/>
              <a:t> IV - buscar iniciativas visando o aprimoramento dos trabalhos do colegiado e o aperfeiçoamento de seus integrantes;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V – A Câmara Técnica composta por Assistentes Sociais da Gestão das Secretarias Municipais de Assistência Social tem a atribuição de estudar todas as matérias para subsidiar a mesa Coordenadora dos Gestores (as).</a:t>
            </a:r>
            <a:endParaRPr lang="pt-BR" dirty="0"/>
          </a:p>
          <a:p>
            <a:r>
              <a:rPr lang="pt-BR" b="1" dirty="0"/>
              <a:t>Art. 13 - É de competência do Presidente: </a:t>
            </a:r>
            <a:endParaRPr lang="pt-BR" dirty="0"/>
          </a:p>
          <a:p>
            <a:r>
              <a:rPr lang="pt-BR" b="1" dirty="0"/>
              <a:t>I - representar o colegiado em toda e qualquer circunstância; mantendo a Secretaria Executiva da AMURES informada;</a:t>
            </a:r>
            <a:endParaRPr lang="pt-BR" dirty="0"/>
          </a:p>
          <a:p>
            <a:r>
              <a:rPr lang="pt-BR" b="1" dirty="0"/>
              <a:t> II – convocar as reuniões do colegiado; </a:t>
            </a:r>
            <a:endParaRPr lang="pt-BR" dirty="0"/>
          </a:p>
          <a:p>
            <a:r>
              <a:rPr lang="pt-BR" b="1" dirty="0"/>
              <a:t> III - distribuir, para estudo e relato a Câmara Técnica para apreciação da matéria que posteriormente será submetida à Coordenação do Colegiado para as deliberações do órgão; </a:t>
            </a:r>
            <a:r>
              <a:rPr lang="pt-BR" b="1" dirty="0" smtClean="0"/>
              <a:t>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IV - receber todo o expediente endereçado ao colegiado, registrando-o e levando-o ao conhecimento dos demais membros por ocasião da </a:t>
            </a:r>
            <a:r>
              <a:rPr lang="pt-BR" b="1" dirty="0" err="1"/>
              <a:t>assembleia</a:t>
            </a:r>
            <a:r>
              <a:rPr lang="pt-BR" b="1" dirty="0"/>
              <a:t>, tomando as medidas necessárias;</a:t>
            </a:r>
            <a:endParaRPr lang="pt-BR" dirty="0"/>
          </a:p>
          <a:p>
            <a:r>
              <a:rPr lang="pt-BR" b="1" dirty="0"/>
              <a:t> V - encaminhar toda e qualquer correspondência do colegiado;</a:t>
            </a:r>
            <a:endParaRPr lang="pt-BR" dirty="0"/>
          </a:p>
          <a:p>
            <a:r>
              <a:rPr lang="pt-BR" b="1" dirty="0"/>
              <a:t> VI - assinar as atas das </a:t>
            </a:r>
            <a:r>
              <a:rPr lang="pt-BR" b="1" dirty="0" smtClean="0"/>
              <a:t>assembléias </a:t>
            </a:r>
            <a:r>
              <a:rPr lang="pt-BR" b="1" dirty="0"/>
              <a:t>do colegiado; </a:t>
            </a:r>
            <a:endParaRPr lang="pt-BR" dirty="0"/>
          </a:p>
          <a:p>
            <a:r>
              <a:rPr lang="pt-BR" b="1" dirty="0"/>
              <a:t>VII - fazer cumprir as disposições deste regimento e demais normas estabelecidas pelas instâncias superiores e pela </a:t>
            </a:r>
            <a:r>
              <a:rPr lang="pt-BR" b="1" dirty="0" smtClean="0"/>
              <a:t>assembléia </a:t>
            </a:r>
            <a:r>
              <a:rPr lang="pt-BR" b="1" dirty="0"/>
              <a:t>do colegiado;</a:t>
            </a:r>
            <a:endParaRPr lang="pt-BR" dirty="0"/>
          </a:p>
          <a:p>
            <a:r>
              <a:rPr lang="pt-BR" b="1" dirty="0"/>
              <a:t> VIII - dar encaminhamento às decisões e deliberações</a:t>
            </a:r>
            <a:r>
              <a:rPr lang="pt-BR" b="1" dirty="0" smtClean="0"/>
              <a:t>;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Competência do Vice Presidente</a:t>
            </a:r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Art.14 -  </a:t>
            </a:r>
            <a:r>
              <a:rPr lang="pt-BR" b="1" dirty="0"/>
              <a:t>Compete ao Secretário do colegiado:</a:t>
            </a:r>
            <a:endParaRPr lang="pt-BR" dirty="0"/>
          </a:p>
          <a:p>
            <a:r>
              <a:rPr lang="pt-BR" b="1" dirty="0"/>
              <a:t> I - secretariar as reuniões e </a:t>
            </a:r>
            <a:r>
              <a:rPr lang="pt-BR" b="1" dirty="0" smtClean="0"/>
              <a:t>assembléias</a:t>
            </a:r>
            <a:r>
              <a:rPr lang="pt-BR" b="1" dirty="0"/>
              <a:t>;</a:t>
            </a:r>
            <a:endParaRPr lang="pt-BR" dirty="0"/>
          </a:p>
          <a:p>
            <a:r>
              <a:rPr lang="pt-BR" b="1" dirty="0"/>
              <a:t> II - exercer as demais incumbências que lhe forem atribuídas pelo Presidente.</a:t>
            </a:r>
            <a:endParaRPr lang="pt-BR" dirty="0"/>
          </a:p>
          <a:p>
            <a:r>
              <a:rPr lang="pt-BR" b="1" dirty="0"/>
              <a:t> Parágrafo Único – O segundo secretário auxiliará o primeiro secretário, e o substituirá em caso de ausência;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Art. 15. Compete ao Assessor (a) da Assistência Social da AMURES:</a:t>
            </a:r>
            <a:endParaRPr lang="pt-BR" dirty="0"/>
          </a:p>
          <a:p>
            <a:r>
              <a:rPr lang="pt-BR" b="1" dirty="0"/>
              <a:t> I - realizar estudos e pesquisas necessárias ao embasamento das decisões do colegiado e de sua coordenação juntamente com a Câmara Técnica;</a:t>
            </a:r>
            <a:endParaRPr lang="pt-BR" dirty="0"/>
          </a:p>
          <a:p>
            <a:r>
              <a:rPr lang="pt-BR" b="1" dirty="0"/>
              <a:t> II - participar das </a:t>
            </a:r>
            <a:r>
              <a:rPr lang="pt-BR" b="1" dirty="0" smtClean="0"/>
              <a:t>assembléias </a:t>
            </a:r>
            <a:r>
              <a:rPr lang="pt-BR" b="1" dirty="0"/>
              <a:t>e reuniões da Mesa Coordenadora, prestando informações acerca da Assistência Social no âmbito da AMURES;</a:t>
            </a:r>
            <a:endParaRPr lang="pt-BR" dirty="0"/>
          </a:p>
          <a:p>
            <a:r>
              <a:rPr lang="pt-BR" b="1" dirty="0"/>
              <a:t> III - providenciar os encaminhamentos do colegiado em nível operacional de acordo com as definições da Mesa Coordenadora e/ou decisões da </a:t>
            </a:r>
            <a:r>
              <a:rPr lang="pt-BR" b="1" dirty="0" smtClean="0"/>
              <a:t>assembléia</a:t>
            </a:r>
            <a:r>
              <a:rPr lang="pt-BR" b="1" dirty="0"/>
              <a:t>;</a:t>
            </a:r>
            <a:endParaRPr lang="pt-BR" dirty="0"/>
          </a:p>
          <a:p>
            <a:r>
              <a:rPr lang="pt-BR" b="1" dirty="0"/>
              <a:t> IV - assessorar a Mesa Coordenadora do colegiado e o colegiado;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 V – Elaborar junto à Mesa Coordenadora do colegiado o Plano Anual do colegiado e passar para Câmara Técnica analisar </a:t>
            </a:r>
            <a:r>
              <a:rPr lang="pt-BR" b="1" dirty="0" smtClean="0"/>
              <a:t>o que </a:t>
            </a:r>
            <a:r>
              <a:rPr lang="pt-BR" b="1" dirty="0"/>
              <a:t>deve ser </a:t>
            </a:r>
            <a:r>
              <a:rPr lang="pt-BR" b="1" dirty="0" smtClean="0"/>
              <a:t>deliberado </a:t>
            </a:r>
            <a:r>
              <a:rPr lang="pt-BR" b="1" dirty="0"/>
              <a:t>em </a:t>
            </a:r>
            <a:r>
              <a:rPr lang="pt-BR" b="1" dirty="0" smtClean="0"/>
              <a:t>assembléia; </a:t>
            </a:r>
            <a:endParaRPr lang="pt-BR" dirty="0"/>
          </a:p>
          <a:p>
            <a:r>
              <a:rPr lang="pt-BR" b="1" dirty="0"/>
              <a:t>VI – Elaborar o Relatório Anual, que deve ser encaminhado a Secretaria Executiva da AMURES após aprovação pela </a:t>
            </a:r>
            <a:r>
              <a:rPr lang="pt-BR" b="1" dirty="0" err="1" smtClean="0"/>
              <a:t>assembléa</a:t>
            </a:r>
            <a:r>
              <a:rPr lang="pt-BR" b="1" dirty="0" smtClean="0"/>
              <a:t> </a:t>
            </a:r>
            <a:r>
              <a:rPr lang="pt-BR" b="1" dirty="0"/>
              <a:t>do colegiado;</a:t>
            </a:r>
            <a:endParaRPr lang="pt-BR" dirty="0"/>
          </a:p>
          <a:p>
            <a:r>
              <a:rPr lang="pt-BR" b="1" dirty="0"/>
              <a:t> VII - Fazer a mobilização dos municípios para participarem das reuniões;</a:t>
            </a:r>
            <a:endParaRPr lang="pt-BR" dirty="0"/>
          </a:p>
          <a:p>
            <a:r>
              <a:rPr lang="pt-BR" b="1" dirty="0"/>
              <a:t> VIII – exercer outras funções que lhe forem atribuídas;</a:t>
            </a:r>
            <a:endParaRPr lang="pt-BR" dirty="0"/>
          </a:p>
          <a:p>
            <a:r>
              <a:rPr lang="pt-BR" b="1" dirty="0"/>
              <a:t>IX – manter a guarda dos documentos do Colegiado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Art. 16. São atribuições dos membros do colegiado:</a:t>
            </a:r>
            <a:endParaRPr lang="pt-BR" dirty="0"/>
          </a:p>
          <a:p>
            <a:pPr lvl="0"/>
            <a:r>
              <a:rPr lang="pt-BR" b="1" dirty="0"/>
              <a:t>Comparecer às </a:t>
            </a:r>
            <a:r>
              <a:rPr lang="pt-BR" b="1" dirty="0" err="1"/>
              <a:t>assembleias</a:t>
            </a:r>
            <a:r>
              <a:rPr lang="pt-BR" b="1" dirty="0"/>
              <a:t> do colegiado;</a:t>
            </a:r>
            <a:endParaRPr lang="pt-BR" dirty="0"/>
          </a:p>
          <a:p>
            <a:pPr lvl="0"/>
            <a:r>
              <a:rPr lang="pt-BR" b="1" dirty="0"/>
              <a:t>  Eleger, entre seus pares, a Mesa Coordenadora do colegiado;</a:t>
            </a:r>
            <a:endParaRPr lang="pt-BR" dirty="0"/>
          </a:p>
          <a:p>
            <a:pPr lvl="0"/>
            <a:r>
              <a:rPr lang="pt-BR" b="1" dirty="0"/>
              <a:t>  Requerer à coordenação a convocação para </a:t>
            </a:r>
            <a:r>
              <a:rPr lang="pt-BR" b="1" dirty="0" smtClean="0"/>
              <a:t>assembléia</a:t>
            </a:r>
            <a:r>
              <a:rPr lang="pt-BR" b="1" dirty="0"/>
              <a:t>;</a:t>
            </a:r>
            <a:endParaRPr lang="pt-BR" dirty="0"/>
          </a:p>
          <a:p>
            <a:pPr lvl="0"/>
            <a:r>
              <a:rPr lang="pt-BR" b="1" dirty="0"/>
              <a:t>  Analisar e relatar assuntos que lhe forem atribuídos pela </a:t>
            </a:r>
            <a:r>
              <a:rPr lang="pt-BR" b="1" dirty="0" err="1"/>
              <a:t>assembleia</a:t>
            </a:r>
            <a:r>
              <a:rPr lang="pt-BR" b="1" dirty="0"/>
              <a:t> e pela coordenação, emitindo seu parecer a ser apresentado à </a:t>
            </a:r>
            <a:r>
              <a:rPr lang="pt-BR" b="1" dirty="0" smtClean="0"/>
              <a:t>assembléia</a:t>
            </a:r>
            <a:r>
              <a:rPr lang="pt-BR" b="1" dirty="0"/>
              <a:t>, a qual cabe aprovar;</a:t>
            </a:r>
            <a:endParaRPr lang="pt-BR" dirty="0"/>
          </a:p>
          <a:p>
            <a:pPr lvl="0"/>
            <a:r>
              <a:rPr lang="pt-BR" b="1" dirty="0"/>
              <a:t>Tomar parte das discussões e votações, apresentando pareceres, emendas ou substitutivos às conclusões, sempre à consideração da </a:t>
            </a:r>
            <a:r>
              <a:rPr lang="pt-BR" b="1" dirty="0" smtClean="0"/>
              <a:t>assembléia</a:t>
            </a:r>
            <a:r>
              <a:rPr lang="pt-BR" b="1" dirty="0"/>
              <a:t>;</a:t>
            </a:r>
            <a:endParaRPr lang="pt-BR" dirty="0"/>
          </a:p>
          <a:p>
            <a:pPr lvl="0"/>
            <a:r>
              <a:rPr lang="pt-BR" b="1" dirty="0"/>
              <a:t>  Assinar documentos que venham a ser aprovados pela </a:t>
            </a:r>
            <a:r>
              <a:rPr lang="pt-BR" b="1" dirty="0" err="1"/>
              <a:t>assembleia</a:t>
            </a:r>
            <a:r>
              <a:rPr lang="pt-BR" b="1" dirty="0"/>
              <a:t>, cujo encaminhamento assim o exigir;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b="1" dirty="0"/>
              <a:t> Fazer indicações e propostas relativas a assuntos de competência da </a:t>
            </a:r>
            <a:r>
              <a:rPr lang="pt-BR" b="1" dirty="0" err="1"/>
              <a:t>assembleia</a:t>
            </a:r>
            <a:r>
              <a:rPr lang="pt-BR" b="1" dirty="0"/>
              <a:t> do colegiado; </a:t>
            </a:r>
            <a:endParaRPr lang="pt-BR" dirty="0"/>
          </a:p>
          <a:p>
            <a:pPr lvl="0"/>
            <a:r>
              <a:rPr lang="pt-BR" b="1" dirty="0"/>
              <a:t> Pedir vistas à documentação do colegiado;</a:t>
            </a:r>
            <a:endParaRPr lang="pt-BR" dirty="0"/>
          </a:p>
          <a:p>
            <a:pPr lvl="0"/>
            <a:r>
              <a:rPr lang="pt-BR" b="1" dirty="0"/>
              <a:t>  Justificar a coordenação eventuais ausências às </a:t>
            </a:r>
            <a:r>
              <a:rPr lang="pt-BR" b="1" dirty="0" smtClean="0"/>
              <a:t>assembléias</a:t>
            </a:r>
            <a:r>
              <a:rPr lang="pt-BR" b="1" dirty="0"/>
              <a:t>, sempre por e-mail com até um dia de antecedência da </a:t>
            </a:r>
            <a:r>
              <a:rPr lang="pt-BR" b="1" dirty="0" smtClean="0"/>
              <a:t>assembléia</a:t>
            </a:r>
            <a:r>
              <a:rPr lang="pt-BR" b="1" dirty="0"/>
              <a:t>;</a:t>
            </a:r>
            <a:endParaRPr lang="pt-BR" dirty="0"/>
          </a:p>
          <a:p>
            <a:pPr lvl="0"/>
            <a:r>
              <a:rPr lang="pt-BR" b="1" dirty="0"/>
              <a:t> Colaborar com o bom andamento dos trabalhos do colegiado;</a:t>
            </a:r>
            <a:endParaRPr lang="pt-BR" dirty="0"/>
          </a:p>
          <a:p>
            <a:pPr lvl="0"/>
            <a:r>
              <a:rPr lang="pt-BR" b="1" dirty="0"/>
              <a:t>  Exercer outras atribuições definidas em regulamento. 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CAPÍTULO </a:t>
            </a:r>
            <a:r>
              <a:rPr lang="pt-BR" sz="3600" b="1" dirty="0"/>
              <a:t>IV DAS DISPOSIÇÕES GERAIS E FINAIS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Art. 17. A Coordenação do colegiado enviará à Secretaria Executiva da AMURES:</a:t>
            </a:r>
            <a:endParaRPr lang="pt-BR" dirty="0"/>
          </a:p>
          <a:p>
            <a:r>
              <a:rPr lang="pt-BR" b="1" dirty="0"/>
              <a:t> I - Cronograma de reuniões do ano;</a:t>
            </a:r>
            <a:endParaRPr lang="pt-BR" dirty="0"/>
          </a:p>
          <a:p>
            <a:r>
              <a:rPr lang="pt-BR" b="1" dirty="0"/>
              <a:t> II - Plano Anual de Trabalho, após aprovação pela </a:t>
            </a:r>
            <a:r>
              <a:rPr lang="pt-BR" b="1" dirty="0" smtClean="0"/>
              <a:t>assembléia </a:t>
            </a:r>
            <a:r>
              <a:rPr lang="pt-BR" b="1" dirty="0"/>
              <a:t>do colegiado;</a:t>
            </a:r>
            <a:endParaRPr lang="pt-BR" dirty="0"/>
          </a:p>
          <a:p>
            <a:r>
              <a:rPr lang="pt-BR" b="1" dirty="0"/>
              <a:t> III – Relatório Anual de Trabalho do colegiado;  </a:t>
            </a:r>
            <a:endParaRPr lang="pt-BR" dirty="0"/>
          </a:p>
          <a:p>
            <a:r>
              <a:rPr lang="pt-BR" b="1" dirty="0"/>
              <a:t>Art. 18. O período normal de atividades do colegiado e sua coordenação compreende o período de janeiro a dezembro de cada ano.  </a:t>
            </a:r>
            <a:endParaRPr lang="pt-BR" dirty="0"/>
          </a:p>
          <a:p>
            <a:r>
              <a:rPr lang="pt-BR" b="1" dirty="0"/>
              <a:t>Art. 19. O Colegiado Regional de Assistência Social da AMURES não tomará conhecimento de proposta ou requerimento de natureza estritamente pessoal e/ou de categoria.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CAPÍTULO I DA NATUREZA E FINALIDADE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Art</a:t>
            </a:r>
            <a:r>
              <a:rPr lang="pt-BR" b="1" dirty="0"/>
              <a:t>. 1° O Colegiado Regional de Assistência Social é órgão sem personalidade jurídica, de caráter consultivo e propositivo, que congrega gestores e técnicos dos 18 (Dezoitos) municípios da Associação dos Municípios da Região Serrana - AMURES regido pelo presente Regimento Interno.  </a:t>
            </a:r>
            <a:endParaRPr lang="pt-BR" dirty="0"/>
          </a:p>
          <a:p>
            <a:r>
              <a:rPr lang="pt-BR" b="1" dirty="0"/>
              <a:t>Art. 2° O colegiado tem por objetivo discutir, planejar, construir políticas públicas e desenvolver ações, planejamento e organização, visando promover o desenvolvimento social a nível regional no âmbito da Política de Assistência Social, constituindo-se em instância de integração dos gestores e técnicos municipais de assistência social.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Art. 20. O presente Regimento Interno só poderá ser alterado por votação em </a:t>
            </a:r>
            <a:r>
              <a:rPr lang="pt-BR" b="1" dirty="0" smtClean="0"/>
              <a:t>assembléia </a:t>
            </a:r>
            <a:r>
              <a:rPr lang="pt-BR" b="1" dirty="0"/>
              <a:t>do colegiado, mediante indicação de qualquer um de seus membros, na presença da maioria simples dos municípios.  </a:t>
            </a:r>
            <a:endParaRPr lang="pt-BR" dirty="0"/>
          </a:p>
          <a:p>
            <a:r>
              <a:rPr lang="pt-BR" b="1" dirty="0"/>
              <a:t>Art. 21. As dúvidas e os casos omissos deste Regimento Interno serão apreciados e resolvidos pela </a:t>
            </a:r>
            <a:r>
              <a:rPr lang="pt-BR" b="1" dirty="0" smtClean="0"/>
              <a:t>assembléia </a:t>
            </a:r>
            <a:r>
              <a:rPr lang="pt-BR" b="1" dirty="0"/>
              <a:t>geral do colegiado, observadas as disposições estatutárias e reguladoras da entidade AMURES bem como tendo o parecer Jurídico da AMURES caso seja necessário.</a:t>
            </a:r>
            <a:endParaRPr lang="pt-BR" dirty="0"/>
          </a:p>
          <a:p>
            <a:r>
              <a:rPr lang="pt-BR" b="1" dirty="0"/>
              <a:t>Art. 22. Relatório de cada </a:t>
            </a:r>
            <a:r>
              <a:rPr lang="pt-BR" b="1" dirty="0" smtClean="0"/>
              <a:t>Assembléia </a:t>
            </a:r>
            <a:r>
              <a:rPr lang="pt-BR" b="1" dirty="0"/>
              <a:t>com solicitação de espaço, quando for o caso, para apresentação e debate junto à </a:t>
            </a:r>
            <a:r>
              <a:rPr lang="pt-BR" b="1" dirty="0" smtClean="0"/>
              <a:t>Assembléia </a:t>
            </a:r>
            <a:r>
              <a:rPr lang="pt-BR" b="1" dirty="0"/>
              <a:t>de Prefeitos.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Lages, 11 de Março de 2016.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r>
              <a:rPr lang="pt-BR" b="1" dirty="0"/>
              <a:t>Homologado dia     /     /2016.               Presidente 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Contatos MDS</a:t>
            </a:r>
          </a:p>
          <a:p>
            <a:r>
              <a:rPr lang="pt-BR" b="1" dirty="0" smtClean="0"/>
              <a:t>0xx6120301757/1824/1825</a:t>
            </a:r>
          </a:p>
          <a:p>
            <a:r>
              <a:rPr lang="pt-BR" b="1" smtClean="0"/>
              <a:t>E.mail</a:t>
            </a:r>
            <a:r>
              <a:rPr lang="pt-BR" b="1" dirty="0" smtClean="0"/>
              <a:t> :fnas@mds.gov.br</a:t>
            </a:r>
          </a:p>
          <a:p>
            <a:r>
              <a:rPr lang="pt-BR" dirty="0" err="1" smtClean="0"/>
              <a:t>Fpolis</a:t>
            </a:r>
            <a:r>
              <a:rPr lang="pt-BR" dirty="0" smtClean="0"/>
              <a:t>: </a:t>
            </a:r>
            <a:r>
              <a:rPr lang="pt-BR" dirty="0" err="1" smtClean="0"/>
              <a:t>gemav</a:t>
            </a:r>
            <a:r>
              <a:rPr lang="pt-BR" dirty="0" smtClean="0"/>
              <a:t> – email: </a:t>
            </a:r>
            <a:r>
              <a:rPr lang="pt-BR" dirty="0" smtClean="0">
                <a:hlinkClick r:id="rId2"/>
              </a:rPr>
              <a:t>gemav@sst.sc.gov.br</a:t>
            </a: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3"/>
              </a:rPr>
              <a:t>vigilancia@sst.sc.gov.br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Tel. 48-36640660/36640746</a:t>
            </a:r>
          </a:p>
          <a:p>
            <a:pPr>
              <a:buNone/>
            </a:pPr>
            <a:r>
              <a:rPr lang="pt-BR" dirty="0" smtClean="0"/>
              <a:t>Email:ggestaofeas@sst.sc.gov.br</a:t>
            </a:r>
          </a:p>
          <a:p>
            <a:pPr>
              <a:buNone/>
            </a:pPr>
            <a:r>
              <a:rPr lang="pt-BR" dirty="0" smtClean="0"/>
              <a:t>Tel. 48-36640692/36640841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CAPÍTULO </a:t>
            </a:r>
            <a:r>
              <a:rPr lang="pt-BR" b="1" dirty="0"/>
              <a:t>II DAS COMPETÊNCIAS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Art. 3° Compete ao colegiado:</a:t>
            </a:r>
            <a:endParaRPr lang="pt-BR" dirty="0"/>
          </a:p>
          <a:p>
            <a:pPr lvl="0"/>
            <a:r>
              <a:rPr lang="pt-BR" b="1" dirty="0" smtClean="0"/>
              <a:t>I- Propor </a:t>
            </a:r>
            <a:r>
              <a:rPr lang="pt-BR" b="1" dirty="0"/>
              <a:t>e analisar medidas visando à melhoria na qualidade dos serviços públicos dos Municípios integrantes da AMURES;</a:t>
            </a:r>
            <a:endParaRPr lang="pt-BR" dirty="0"/>
          </a:p>
          <a:p>
            <a:pPr lvl="0"/>
            <a:r>
              <a:rPr lang="pt-BR" b="1" dirty="0" smtClean="0"/>
              <a:t>II - </a:t>
            </a:r>
            <a:r>
              <a:rPr lang="pt-BR" b="1" dirty="0"/>
              <a:t>Manifestar-se sobre questões da Política de Assistência Social.</a:t>
            </a:r>
            <a:endParaRPr lang="pt-BR" dirty="0"/>
          </a:p>
          <a:p>
            <a:pPr lvl="0"/>
            <a:r>
              <a:rPr lang="pt-BR" b="1" dirty="0"/>
              <a:t> </a:t>
            </a:r>
            <a:r>
              <a:rPr lang="pt-BR" b="1" dirty="0" smtClean="0"/>
              <a:t>III- Desenvolver </a:t>
            </a:r>
            <a:r>
              <a:rPr lang="pt-BR" b="1" dirty="0"/>
              <a:t>estudos acerca de questões da Assistência Social e de gestão;</a:t>
            </a:r>
            <a:endParaRPr lang="pt-BR" dirty="0"/>
          </a:p>
          <a:p>
            <a:pPr lvl="0"/>
            <a:r>
              <a:rPr lang="pt-BR" b="1" dirty="0" smtClean="0"/>
              <a:t>IV -Propor </a:t>
            </a:r>
            <a:r>
              <a:rPr lang="pt-BR" b="1" dirty="0"/>
              <a:t>e colaborar na execução de ações de capacitação dos recursos humanos na área de Assistência social;</a:t>
            </a:r>
            <a:endParaRPr lang="pt-BR" dirty="0"/>
          </a:p>
          <a:p>
            <a:pPr lvl="0"/>
            <a:r>
              <a:rPr lang="pt-BR" b="1" dirty="0" smtClean="0"/>
              <a:t>V- Ser </a:t>
            </a:r>
            <a:r>
              <a:rPr lang="pt-BR" b="1" dirty="0"/>
              <a:t>referência dos gestores municipais de Assistência Social e respectivas Secretarias </a:t>
            </a:r>
            <a:r>
              <a:rPr lang="pt-BR" b="1" dirty="0" smtClean="0"/>
              <a:t>Municipais;</a:t>
            </a:r>
            <a:endParaRPr lang="pt-BR" dirty="0"/>
          </a:p>
          <a:p>
            <a:pPr lvl="0"/>
            <a:r>
              <a:rPr lang="pt-BR" b="1" dirty="0" smtClean="0"/>
              <a:t>VI - </a:t>
            </a:r>
            <a:r>
              <a:rPr lang="pt-BR" b="1" dirty="0"/>
              <a:t>Promover eventos, juntamente com órgãos de instância estadual e nacional, no sentido de fomentar o desenvolvimento de atividades de capacitação e repasse de informações acerca de questões da Assistência Social;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Art. 3° Compete ao colegiado: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 smtClean="0"/>
              <a:t>VII -Estimular </a:t>
            </a:r>
            <a:r>
              <a:rPr lang="pt-BR" b="1" dirty="0"/>
              <a:t>atividades que se proponham a colaborar com o poder público municipal no âmbito da Assistência Social;</a:t>
            </a:r>
            <a:endParaRPr lang="pt-BR" dirty="0"/>
          </a:p>
          <a:p>
            <a:pPr lvl="0"/>
            <a:r>
              <a:rPr lang="pt-BR" b="1" dirty="0"/>
              <a:t> </a:t>
            </a:r>
            <a:r>
              <a:rPr lang="pt-BR" b="1" dirty="0" smtClean="0"/>
              <a:t>VIII -  </a:t>
            </a:r>
            <a:r>
              <a:rPr lang="pt-BR" b="1" dirty="0"/>
              <a:t>Prestar apoio e fomentar iniciativas de modernização das Secretarias Municipais de Assistência Social no âmbito técnico e de gestão; </a:t>
            </a:r>
            <a:endParaRPr lang="pt-BR" dirty="0"/>
          </a:p>
          <a:p>
            <a:pPr lvl="0"/>
            <a:r>
              <a:rPr lang="pt-BR" b="1" dirty="0" smtClean="0"/>
              <a:t>IX -  </a:t>
            </a:r>
            <a:r>
              <a:rPr lang="pt-BR" b="1" dirty="0"/>
              <a:t>Organizar e aprovar seu Regimento Interno e suas alterações;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CAPÍTULO </a:t>
            </a:r>
            <a:r>
              <a:rPr lang="pt-BR" sz="3600" b="1" dirty="0"/>
              <a:t>III DA COMPOSIÇÃO, ORGANIZAÇÃO, COMPETÊNCIAS E ATRIBUIÇÕES</a:t>
            </a:r>
            <a:r>
              <a:rPr lang="pt-BR" b="1" dirty="0"/>
              <a:t>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Art. 4° O Colegiado Regional de Assistência Social da AMURES, é constituído pelos gestores e técnicos Assistentes Sociais da gestão dos municípios da região da AMURES, sendo:</a:t>
            </a:r>
            <a:endParaRPr lang="pt-BR" sz="2000" dirty="0"/>
          </a:p>
          <a:p>
            <a:r>
              <a:rPr lang="pt-BR" sz="2000" b="1" dirty="0"/>
              <a:t> a) O gestor (a) da Política de Assistência Social;</a:t>
            </a:r>
            <a:endParaRPr lang="pt-BR" sz="2000" dirty="0"/>
          </a:p>
          <a:p>
            <a:r>
              <a:rPr lang="pt-BR" sz="2000" b="1" dirty="0"/>
              <a:t> b) Um técnico Assistente Social que atue na gestão da Política de Assistência Social; </a:t>
            </a:r>
            <a:endParaRPr lang="pt-BR" sz="2000" b="1" dirty="0" smtClean="0"/>
          </a:p>
          <a:p>
            <a:r>
              <a:rPr lang="pt-BR" sz="2000" b="1" dirty="0" smtClean="0"/>
              <a:t>c) Câmara Temática – Serão criadas a qualquer tempo, por decisão do Colegiado e por solicitação do CISAMA ao Colegiado.</a:t>
            </a:r>
          </a:p>
          <a:p>
            <a:r>
              <a:rPr lang="pt-BR" sz="2000" b="1" dirty="0" smtClean="0"/>
              <a:t>d) A Câmara Temática será regida  pelo Regimento do CISAMA – Seção VI – Art. 38 – 39 – 40 – 41 – 42 .</a:t>
            </a:r>
            <a:endParaRPr lang="pt-BR" sz="2000" b="1" dirty="0" smtClean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Art. 5º O Colegiado Regional de Assistência Social é dirigido por uma Mesa Coordenadora composta de:</a:t>
            </a:r>
            <a:endParaRPr lang="pt-BR" dirty="0"/>
          </a:p>
          <a:p>
            <a:r>
              <a:rPr lang="pt-BR" b="1" dirty="0"/>
              <a:t> I – Presidente (a)</a:t>
            </a:r>
            <a:endParaRPr lang="pt-BR" dirty="0"/>
          </a:p>
          <a:p>
            <a:r>
              <a:rPr lang="pt-BR" b="1" dirty="0"/>
              <a:t> II – Vice-Presidente (a)</a:t>
            </a:r>
            <a:endParaRPr lang="pt-BR" dirty="0"/>
          </a:p>
          <a:p>
            <a:r>
              <a:rPr lang="pt-BR" b="1" dirty="0"/>
              <a:t>III - Primeiro Secretário (a)</a:t>
            </a:r>
            <a:endParaRPr lang="pt-BR" dirty="0"/>
          </a:p>
          <a:p>
            <a:r>
              <a:rPr lang="pt-BR" b="1" dirty="0"/>
              <a:t> IV - Segundo Secretário (a)</a:t>
            </a:r>
            <a:endParaRPr lang="pt-BR" dirty="0"/>
          </a:p>
          <a:p>
            <a:r>
              <a:rPr lang="pt-BR" b="1" dirty="0"/>
              <a:t>V – A Secretaria Executiva fica sobre a Coordenação do (a) Assistente Social da AMURES.</a:t>
            </a:r>
            <a:endParaRPr lang="pt-BR" dirty="0"/>
          </a:p>
          <a:p>
            <a:r>
              <a:rPr lang="pt-BR" b="1" dirty="0"/>
              <a:t>VI – Câmara Técnica – Composta por Assistentes Sociais da Gestão dos Municípios da AMURES.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Art</a:t>
            </a:r>
            <a:r>
              <a:rPr lang="pt-BR" b="1" dirty="0"/>
              <a:t>. 6° Os membros da Mesa Coordenadora do colegiado serão eleitos pelo colegiado, para o mandato de 1 (um) ano, permitida uma recondução. </a:t>
            </a:r>
            <a:endParaRPr lang="pt-BR" dirty="0"/>
          </a:p>
          <a:p>
            <a:r>
              <a:rPr lang="pt-BR" b="1" dirty="0"/>
              <a:t>§1º A função de Presidente deverá ser ocupada por um (a) gestor (a);</a:t>
            </a:r>
            <a:endParaRPr lang="pt-BR" dirty="0"/>
          </a:p>
          <a:p>
            <a:r>
              <a:rPr lang="pt-BR" b="1" dirty="0"/>
              <a:t> §2º No último ano de administração do mandato dos Prefeitos, o mandato da coordenação do colegiado encerra-se no dia 31 de dezembro do respectivo ano, ficando a Secretaria Executiva da AMURES responsável por agendar a primeira reunião do ano seguinte, para escolha da nova coordenação.              </a:t>
            </a:r>
            <a:endParaRPr lang="pt-BR" dirty="0"/>
          </a:p>
          <a:p>
            <a:r>
              <a:rPr lang="pt-BR" b="1" dirty="0"/>
              <a:t> Art. 7° Na hipótese de ocorrer vacância na Mesa Coordenadora do colegiado, o preenchimento dar-se-á na primeira reunião </a:t>
            </a:r>
            <a:r>
              <a:rPr lang="pt-BR" b="1" dirty="0" err="1"/>
              <a:t>subsequente</a:t>
            </a:r>
            <a:r>
              <a:rPr lang="pt-BR" b="1" dirty="0"/>
              <a:t>, cujo eleito completará o mandato.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Art. 8° O mandato dos membros da Mesa Coordenadora, bem como o exercício dos demais integrantes do colegiado, não será remunerado, considerado relevante serviço prestado à região da AMURES.</a:t>
            </a:r>
            <a:endParaRPr lang="pt-BR" dirty="0"/>
          </a:p>
          <a:p>
            <a:r>
              <a:rPr lang="pt-BR" b="1" dirty="0"/>
              <a:t>Art. 9° São órgãos do Colegiado Regional de Assistência Social da AMURES:</a:t>
            </a:r>
            <a:endParaRPr lang="pt-BR" dirty="0"/>
          </a:p>
          <a:p>
            <a:r>
              <a:rPr lang="pt-BR" b="1" dirty="0"/>
              <a:t> I - </a:t>
            </a:r>
            <a:r>
              <a:rPr lang="pt-BR" b="1" dirty="0" smtClean="0"/>
              <a:t>Assembléia </a:t>
            </a:r>
            <a:r>
              <a:rPr lang="pt-BR" b="1" dirty="0"/>
              <a:t>do colegiado (Ordinária e Extraordinária);</a:t>
            </a:r>
            <a:endParaRPr lang="pt-BR" dirty="0"/>
          </a:p>
          <a:p>
            <a:r>
              <a:rPr lang="pt-BR" b="1" dirty="0"/>
              <a:t> II – Mesa Coordenadora;</a:t>
            </a:r>
            <a:endParaRPr lang="pt-BR" dirty="0"/>
          </a:p>
          <a:p>
            <a:r>
              <a:rPr lang="pt-BR" b="1" dirty="0"/>
              <a:t> III - Secretaria;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Art</a:t>
            </a:r>
            <a:r>
              <a:rPr lang="pt-BR" b="1" dirty="0"/>
              <a:t>. 10° A </a:t>
            </a:r>
            <a:r>
              <a:rPr lang="pt-BR" b="1" dirty="0" err="1"/>
              <a:t>Assembleia</a:t>
            </a:r>
            <a:r>
              <a:rPr lang="pt-BR" b="1" dirty="0"/>
              <a:t> é órgão de deliberação máxima do colegiado, respeitadas as determinações da Instituição AMURES, através de seus órgãos, a qual compete:</a:t>
            </a:r>
            <a:endParaRPr lang="pt-BR" dirty="0"/>
          </a:p>
          <a:p>
            <a:r>
              <a:rPr lang="pt-BR" b="1" dirty="0"/>
              <a:t> I - discutir e deliberar acerca de assuntos de que dispõem os artigos 2° e 3° deste Regimento; </a:t>
            </a:r>
            <a:endParaRPr lang="pt-BR" b="1" dirty="0" smtClean="0"/>
          </a:p>
          <a:p>
            <a:r>
              <a:rPr lang="pt-BR" b="1" dirty="0" smtClean="0"/>
              <a:t>II </a:t>
            </a:r>
            <a:r>
              <a:rPr lang="pt-BR" b="1" dirty="0"/>
              <a:t>- dispor sobre normas e regras de funcionamento do colegiado.  </a:t>
            </a:r>
            <a:endParaRPr lang="pt-BR" dirty="0"/>
          </a:p>
          <a:p>
            <a:pPr>
              <a:buNone/>
            </a:pPr>
            <a:r>
              <a:rPr lang="pt-BR" b="1" dirty="0" smtClean="0"/>
              <a:t>	§ </a:t>
            </a:r>
            <a:r>
              <a:rPr lang="pt-BR" b="1" dirty="0"/>
              <a:t>1° As </a:t>
            </a:r>
            <a:r>
              <a:rPr lang="pt-BR" b="1" dirty="0" smtClean="0"/>
              <a:t>Assembléias </a:t>
            </a:r>
            <a:r>
              <a:rPr lang="pt-BR" b="1" dirty="0"/>
              <a:t>ordinárias do colegiado ocorrem </a:t>
            </a:r>
            <a:r>
              <a:rPr lang="pt-BR" b="1" dirty="0" smtClean="0"/>
              <a:t>a cada dois meses, antecedendo a reunião da FECAM e do COEGEMAS, </a:t>
            </a:r>
            <a:r>
              <a:rPr lang="pt-BR" b="1" dirty="0"/>
              <a:t>em data, horário fixados pela mesa coordenadora;</a:t>
            </a:r>
            <a:endParaRPr lang="pt-BR" dirty="0"/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	§ </a:t>
            </a:r>
            <a:r>
              <a:rPr lang="pt-BR" b="1" dirty="0"/>
              <a:t>2º As reuniões do colegiado terão como sede a Associação de Municípios da AMURES, podendo haver reuniões itinerantes e descentralizadas.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1864</Words>
  <Application>Microsoft Office PowerPoint</Application>
  <PresentationFormat>Apresentação na tela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 COLEGIADO REGIONAL DE ASSISTÊNCIA SOCIAL DA REGIÃO SERRANA.   </vt:lpstr>
      <vt:lpstr>CAPÍTULO I DA NATUREZA E FINALIDADE </vt:lpstr>
      <vt:lpstr> CAPÍTULO II DAS COMPETÊNCIAS </vt:lpstr>
      <vt:lpstr>Art. 3° Compete ao colegiado: </vt:lpstr>
      <vt:lpstr> CAPÍTULO III DA COMPOSIÇÃO, ORGANIZAÇÃO, COMPETÊNCIAS E ATRIBUIÇÕES.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CAPÍTULO IV DAS DISPOSIÇÕES GERAIS E FINAIS 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COLEGIADO REGIONAL DE ASSISTÊNCIA SOCIAL DA REGIÃO SERRANA.   </dc:title>
  <dc:creator>Treinamento</dc:creator>
  <cp:lastModifiedBy>Treinamento</cp:lastModifiedBy>
  <cp:revision>13</cp:revision>
  <dcterms:created xsi:type="dcterms:W3CDTF">2016-03-09T12:38:02Z</dcterms:created>
  <dcterms:modified xsi:type="dcterms:W3CDTF">2016-06-06T18:57:20Z</dcterms:modified>
</cp:coreProperties>
</file>