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88" r:id="rId3"/>
    <p:sldId id="258" r:id="rId4"/>
    <p:sldId id="1003" r:id="rId5"/>
    <p:sldId id="999" r:id="rId6"/>
    <p:sldId id="1000" r:id="rId7"/>
    <p:sldId id="1001" r:id="rId8"/>
    <p:sldId id="1002" r:id="rId9"/>
    <p:sldId id="259" r:id="rId10"/>
    <p:sldId id="941" r:id="rId11"/>
    <p:sldId id="987" r:id="rId12"/>
    <p:sldId id="993" r:id="rId13"/>
    <p:sldId id="997" r:id="rId14"/>
    <p:sldId id="998" r:id="rId15"/>
    <p:sldId id="947" r:id="rId16"/>
    <p:sldId id="942" r:id="rId17"/>
    <p:sldId id="946" r:id="rId18"/>
    <p:sldId id="956" r:id="rId19"/>
    <p:sldId id="995" r:id="rId20"/>
    <p:sldId id="980" r:id="rId21"/>
    <p:sldId id="962" r:id="rId22"/>
    <p:sldId id="994" r:id="rId23"/>
    <p:sldId id="963" r:id="rId24"/>
    <p:sldId id="992" r:id="rId25"/>
    <p:sldId id="990" r:id="rId26"/>
    <p:sldId id="989" r:id="rId27"/>
    <p:sldId id="1005" r:id="rId28"/>
    <p:sldId id="1006" r:id="rId29"/>
    <p:sldId id="986" r:id="rId30"/>
    <p:sldId id="974" r:id="rId31"/>
    <p:sldId id="970" r:id="rId32"/>
    <p:sldId id="971" r:id="rId33"/>
    <p:sldId id="973" r:id="rId34"/>
    <p:sldId id="1004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982F8-B1D4-4535-AED4-B458B2873C72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C1D6428-5AB4-43CD-A576-5BEEA2DF2743}">
      <dgm:prSet phldrT="[Texto]" custT="1"/>
      <dgm:spPr/>
      <dgm:t>
        <a:bodyPr/>
        <a:lstStyle/>
        <a:p>
          <a:r>
            <a:rPr lang="pt-BR" sz="2400" b="1" dirty="0"/>
            <a:t>Estratégias de ação dos Colegiados Regionais </a:t>
          </a:r>
        </a:p>
      </dgm:t>
    </dgm:pt>
    <dgm:pt modelId="{1095C221-F5AC-41C2-B9A8-3AFD22D5AC39}" type="parTrans" cxnId="{C915C3D9-3C9B-4A00-9C90-60166F3BC280}">
      <dgm:prSet/>
      <dgm:spPr/>
      <dgm:t>
        <a:bodyPr/>
        <a:lstStyle/>
        <a:p>
          <a:endParaRPr lang="pt-BR"/>
        </a:p>
      </dgm:t>
    </dgm:pt>
    <dgm:pt modelId="{0CA209DC-1D75-4C4A-B1BE-4B05F559095F}" type="sibTrans" cxnId="{C915C3D9-3C9B-4A00-9C90-60166F3BC280}">
      <dgm:prSet/>
      <dgm:spPr/>
      <dgm:t>
        <a:bodyPr/>
        <a:lstStyle/>
        <a:p>
          <a:endParaRPr lang="pt-BR"/>
        </a:p>
      </dgm:t>
    </dgm:pt>
    <dgm:pt modelId="{8696D191-B9D9-4257-8FB3-DF630B5D3EAE}">
      <dgm:prSet phldrT="[Texto]" custT="1"/>
      <dgm:spPr/>
      <dgm:t>
        <a:bodyPr/>
        <a:lstStyle/>
        <a:p>
          <a:r>
            <a:rPr lang="pt-BR" sz="1800" b="1" u="none" dirty="0">
              <a:effectLst/>
            </a:rPr>
            <a:t>Coletivas</a:t>
          </a:r>
          <a:endParaRPr lang="pt-BR" b="1" u="none" dirty="0"/>
        </a:p>
      </dgm:t>
    </dgm:pt>
    <dgm:pt modelId="{FD6901F7-0B15-422F-AFEE-7CF9556FEF07}" type="parTrans" cxnId="{8385DC09-DAA2-4F2C-95D0-4F85FB7F59BB}">
      <dgm:prSet/>
      <dgm:spPr/>
      <dgm:t>
        <a:bodyPr/>
        <a:lstStyle/>
        <a:p>
          <a:endParaRPr lang="pt-BR"/>
        </a:p>
      </dgm:t>
    </dgm:pt>
    <dgm:pt modelId="{FA17A03D-B83F-4C98-8FCD-B7CAE1524D6F}" type="sibTrans" cxnId="{8385DC09-DAA2-4F2C-95D0-4F85FB7F59BB}">
      <dgm:prSet/>
      <dgm:spPr/>
      <dgm:t>
        <a:bodyPr/>
        <a:lstStyle/>
        <a:p>
          <a:endParaRPr lang="pt-BR"/>
        </a:p>
      </dgm:t>
    </dgm:pt>
    <dgm:pt modelId="{CE130C12-EA32-46EF-9715-37DEA0FBA1AE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500" dirty="0">
              <a:effectLst/>
            </a:rPr>
            <a:t>Objetiva realizar ações coletivas de forma a atender simultaneamente as  demandas do total de municípios da região, por meio das </a:t>
          </a:r>
          <a:r>
            <a:rPr lang="pt-BR" sz="1500" b="1" dirty="0">
              <a:effectLst/>
            </a:rPr>
            <a:t>reuniões do colegiado, grupos de estudos, realização de eventos, rodas de conversas, capacitações, entre outras atividades.</a:t>
          </a:r>
          <a:endParaRPr lang="pt-BR" sz="1500" b="1" dirty="0">
            <a:effectLst/>
            <a:latin typeface="Times New Roman"/>
            <a:ea typeface="Times New Roman"/>
          </a:endParaRPr>
        </a:p>
      </dgm:t>
    </dgm:pt>
    <dgm:pt modelId="{A5419130-BACB-4AE8-B8E2-7C888124C6AB}" type="parTrans" cxnId="{D53F8965-FEA4-4263-B68E-AE53FBBB4391}">
      <dgm:prSet/>
      <dgm:spPr/>
      <dgm:t>
        <a:bodyPr/>
        <a:lstStyle/>
        <a:p>
          <a:endParaRPr lang="pt-BR"/>
        </a:p>
      </dgm:t>
    </dgm:pt>
    <dgm:pt modelId="{4DE54270-5D0E-4EA2-A19F-1883381AC030}" type="sibTrans" cxnId="{D53F8965-FEA4-4263-B68E-AE53FBBB4391}">
      <dgm:prSet/>
      <dgm:spPr/>
      <dgm:t>
        <a:bodyPr/>
        <a:lstStyle/>
        <a:p>
          <a:endParaRPr lang="pt-BR"/>
        </a:p>
      </dgm:t>
    </dgm:pt>
    <dgm:pt modelId="{38AA4B79-E5EA-42AB-9429-8101B66565A4}">
      <dgm:prSet phldrT="[Texto]" custT="1"/>
      <dgm:spPr/>
      <dgm:t>
        <a:bodyPr/>
        <a:lstStyle/>
        <a:p>
          <a:r>
            <a:rPr lang="pt-BR" sz="1800" b="1" u="none" dirty="0">
              <a:effectLst/>
            </a:rPr>
            <a:t>Particularizadas </a:t>
          </a:r>
          <a:endParaRPr lang="pt-BR" b="1" u="none" dirty="0"/>
        </a:p>
      </dgm:t>
    </dgm:pt>
    <dgm:pt modelId="{905EB6BA-38F2-43C8-8DBA-F5A713BF26FC}" type="parTrans" cxnId="{D974ED9F-C61C-48BA-8E89-D8D859EC1C74}">
      <dgm:prSet/>
      <dgm:spPr/>
      <dgm:t>
        <a:bodyPr/>
        <a:lstStyle/>
        <a:p>
          <a:endParaRPr lang="pt-BR"/>
        </a:p>
      </dgm:t>
    </dgm:pt>
    <dgm:pt modelId="{1C5B0A95-0CE6-4357-B2BF-0178CBC32A7F}" type="sibTrans" cxnId="{D974ED9F-C61C-48BA-8E89-D8D859EC1C74}">
      <dgm:prSet/>
      <dgm:spPr/>
      <dgm:t>
        <a:bodyPr/>
        <a:lstStyle/>
        <a:p>
          <a:endParaRPr lang="pt-BR"/>
        </a:p>
      </dgm:t>
    </dgm:pt>
    <dgm:pt modelId="{80CF94B8-0E54-464E-8914-64DF6EC550C2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500" dirty="0">
              <a:effectLst/>
            </a:rPr>
            <a:t>Objetiva atender as demandas específicas de cada município de forma particularizada, realizando </a:t>
          </a:r>
          <a:r>
            <a:rPr lang="pt-BR" sz="1500" b="1" dirty="0">
              <a:effectLst/>
            </a:rPr>
            <a:t>atendimentos na sede, visitas aos municípios, consultas técnicas, assessorias as demandas em geral.</a:t>
          </a:r>
          <a:endParaRPr lang="pt-BR" sz="1500" b="1" dirty="0"/>
        </a:p>
      </dgm:t>
    </dgm:pt>
    <dgm:pt modelId="{6769B29C-DABC-49EF-BC61-C506D0A10DE1}" type="parTrans" cxnId="{86F4D9BA-CD48-4674-89EE-330396D7DB4E}">
      <dgm:prSet/>
      <dgm:spPr/>
      <dgm:t>
        <a:bodyPr/>
        <a:lstStyle/>
        <a:p>
          <a:endParaRPr lang="pt-BR"/>
        </a:p>
      </dgm:t>
    </dgm:pt>
    <dgm:pt modelId="{871B5363-5267-4E69-836E-233EB9719942}" type="sibTrans" cxnId="{86F4D9BA-CD48-4674-89EE-330396D7DB4E}">
      <dgm:prSet/>
      <dgm:spPr/>
      <dgm:t>
        <a:bodyPr/>
        <a:lstStyle/>
        <a:p>
          <a:endParaRPr lang="pt-BR"/>
        </a:p>
      </dgm:t>
    </dgm:pt>
    <dgm:pt modelId="{351DE13C-7A11-41F3-AB3A-43577D365C8D}">
      <dgm:prSet custT="1"/>
      <dgm:spPr/>
      <dgm:t>
        <a:bodyPr/>
        <a:lstStyle/>
        <a:p>
          <a:r>
            <a:rPr lang="pt-BR" sz="1800" b="1" dirty="0"/>
            <a:t>Representação, articulação e integração</a:t>
          </a:r>
        </a:p>
      </dgm:t>
    </dgm:pt>
    <dgm:pt modelId="{E73F9F61-1B64-4167-AF8F-112BC474F921}" type="parTrans" cxnId="{45239753-8509-4C02-BB2B-9A633A6C61EB}">
      <dgm:prSet/>
      <dgm:spPr/>
      <dgm:t>
        <a:bodyPr/>
        <a:lstStyle/>
        <a:p>
          <a:endParaRPr lang="pt-BR"/>
        </a:p>
      </dgm:t>
    </dgm:pt>
    <dgm:pt modelId="{2AD3F37E-0EDD-4A9C-BCCE-EA41A1C9DAEA}" type="sibTrans" cxnId="{45239753-8509-4C02-BB2B-9A633A6C61EB}">
      <dgm:prSet/>
      <dgm:spPr/>
      <dgm:t>
        <a:bodyPr/>
        <a:lstStyle/>
        <a:p>
          <a:endParaRPr lang="pt-BR"/>
        </a:p>
      </dgm:t>
    </dgm:pt>
    <dgm:pt modelId="{221C717B-3B75-4C6A-AFBD-166D11F7910B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t-BR" sz="1500" dirty="0"/>
            <a:t>Fortalecer a representação e representatividade dos municípios, promover a articulação e integração com os órgãos públicos e privados regionais, estaduais e nacionais.</a:t>
          </a:r>
        </a:p>
      </dgm:t>
    </dgm:pt>
    <dgm:pt modelId="{1A5107F0-9166-437C-B397-B41AB7C8053E}" type="parTrans" cxnId="{33F104F0-BAAB-4FB0-9451-0B225A5C10BB}">
      <dgm:prSet/>
      <dgm:spPr/>
      <dgm:t>
        <a:bodyPr/>
        <a:lstStyle/>
        <a:p>
          <a:endParaRPr lang="pt-BR"/>
        </a:p>
      </dgm:t>
    </dgm:pt>
    <dgm:pt modelId="{670DC3B8-01BD-4DBA-A05B-8EF3A09EE65F}" type="sibTrans" cxnId="{33F104F0-BAAB-4FB0-9451-0B225A5C10BB}">
      <dgm:prSet/>
      <dgm:spPr/>
      <dgm:t>
        <a:bodyPr/>
        <a:lstStyle/>
        <a:p>
          <a:endParaRPr lang="pt-BR"/>
        </a:p>
      </dgm:t>
    </dgm:pt>
    <dgm:pt modelId="{191F5902-9E9A-4EF5-B52D-3CF459948F2D}" type="pres">
      <dgm:prSet presAssocID="{1C1982F8-B1D4-4535-AED4-B458B2873C7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F80E82B-3730-48F2-98A6-2F1371313B22}" type="pres">
      <dgm:prSet presAssocID="{1C1D6428-5AB4-43CD-A576-5BEEA2DF2743}" presName="root1" presStyleCnt="0"/>
      <dgm:spPr/>
    </dgm:pt>
    <dgm:pt modelId="{2E5ADF8E-B3D1-4023-8B1A-9AAAF184591C}" type="pres">
      <dgm:prSet presAssocID="{1C1D6428-5AB4-43CD-A576-5BEEA2DF2743}" presName="LevelOneTextNode" presStyleLbl="node0" presStyleIdx="0" presStyleCnt="2" custScaleY="222901" custLinFactNeighborX="4298" custLinFactNeighborY="-34285">
        <dgm:presLayoutVars>
          <dgm:chPref val="3"/>
        </dgm:presLayoutVars>
      </dgm:prSet>
      <dgm:spPr/>
    </dgm:pt>
    <dgm:pt modelId="{7E786072-E9A9-4687-9178-183FD67C05EC}" type="pres">
      <dgm:prSet presAssocID="{1C1D6428-5AB4-43CD-A576-5BEEA2DF2743}" presName="level2hierChild" presStyleCnt="0"/>
      <dgm:spPr/>
    </dgm:pt>
    <dgm:pt modelId="{630F6967-790C-4FF1-B4A3-42D29980F9CB}" type="pres">
      <dgm:prSet presAssocID="{FD6901F7-0B15-422F-AFEE-7CF9556FEF07}" presName="conn2-1" presStyleLbl="parChTrans1D2" presStyleIdx="0" presStyleCnt="3"/>
      <dgm:spPr/>
    </dgm:pt>
    <dgm:pt modelId="{E5C2B916-F642-4EAF-9943-9E12C6435486}" type="pres">
      <dgm:prSet presAssocID="{FD6901F7-0B15-422F-AFEE-7CF9556FEF07}" presName="connTx" presStyleLbl="parChTrans1D2" presStyleIdx="0" presStyleCnt="3"/>
      <dgm:spPr/>
    </dgm:pt>
    <dgm:pt modelId="{274FB4F6-9069-477A-9205-45BB89454411}" type="pres">
      <dgm:prSet presAssocID="{8696D191-B9D9-4257-8FB3-DF630B5D3EAE}" presName="root2" presStyleCnt="0"/>
      <dgm:spPr/>
    </dgm:pt>
    <dgm:pt modelId="{F0C63AF0-A8BC-412F-B1F8-147E8BD730B1}" type="pres">
      <dgm:prSet presAssocID="{8696D191-B9D9-4257-8FB3-DF630B5D3EAE}" presName="LevelTwoTextNode" presStyleLbl="node2" presStyleIdx="0" presStyleCnt="3" custLinFactNeighborX="16813" custLinFactNeighborY="2100">
        <dgm:presLayoutVars>
          <dgm:chPref val="3"/>
        </dgm:presLayoutVars>
      </dgm:prSet>
      <dgm:spPr/>
    </dgm:pt>
    <dgm:pt modelId="{AF8419EF-CA65-4BFC-9D23-9187B302CD75}" type="pres">
      <dgm:prSet presAssocID="{8696D191-B9D9-4257-8FB3-DF630B5D3EAE}" presName="level3hierChild" presStyleCnt="0"/>
      <dgm:spPr/>
    </dgm:pt>
    <dgm:pt modelId="{8349F177-FF09-4E48-B021-53CF83726B99}" type="pres">
      <dgm:prSet presAssocID="{A5419130-BACB-4AE8-B8E2-7C888124C6AB}" presName="conn2-1" presStyleLbl="parChTrans1D3" presStyleIdx="0" presStyleCnt="2"/>
      <dgm:spPr/>
    </dgm:pt>
    <dgm:pt modelId="{EEC661A0-F89B-4801-8841-17D79702D03A}" type="pres">
      <dgm:prSet presAssocID="{A5419130-BACB-4AE8-B8E2-7C888124C6AB}" presName="connTx" presStyleLbl="parChTrans1D3" presStyleIdx="0" presStyleCnt="2"/>
      <dgm:spPr/>
    </dgm:pt>
    <dgm:pt modelId="{E2028DA5-4EB4-4224-98F1-49AD7E1C1366}" type="pres">
      <dgm:prSet presAssocID="{CE130C12-EA32-46EF-9715-37DEA0FBA1AE}" presName="root2" presStyleCnt="0"/>
      <dgm:spPr/>
    </dgm:pt>
    <dgm:pt modelId="{505C6B54-B01B-4BB4-8317-AB9BBB536DC5}" type="pres">
      <dgm:prSet presAssocID="{CE130C12-EA32-46EF-9715-37DEA0FBA1AE}" presName="LevelTwoTextNode" presStyleLbl="node3" presStyleIdx="0" presStyleCnt="2" custScaleX="153651" custScaleY="219859" custLinFactNeighborX="-44" custLinFactNeighborY="-35029">
        <dgm:presLayoutVars>
          <dgm:chPref val="3"/>
        </dgm:presLayoutVars>
      </dgm:prSet>
      <dgm:spPr/>
    </dgm:pt>
    <dgm:pt modelId="{A4AB9A45-13C5-415A-86BC-3F0768884BC1}" type="pres">
      <dgm:prSet presAssocID="{CE130C12-EA32-46EF-9715-37DEA0FBA1AE}" presName="level3hierChild" presStyleCnt="0"/>
      <dgm:spPr/>
    </dgm:pt>
    <dgm:pt modelId="{2B3D3580-7114-49CC-A44E-DF5A57FA2F02}" type="pres">
      <dgm:prSet presAssocID="{905EB6BA-38F2-43C8-8DBA-F5A713BF26FC}" presName="conn2-1" presStyleLbl="parChTrans1D2" presStyleIdx="1" presStyleCnt="3"/>
      <dgm:spPr/>
    </dgm:pt>
    <dgm:pt modelId="{4A1AD7E8-F566-4DF7-B65F-0F8D1F264F68}" type="pres">
      <dgm:prSet presAssocID="{905EB6BA-38F2-43C8-8DBA-F5A713BF26FC}" presName="connTx" presStyleLbl="parChTrans1D2" presStyleIdx="1" presStyleCnt="3"/>
      <dgm:spPr/>
    </dgm:pt>
    <dgm:pt modelId="{DE741F3B-FA95-4F9E-BF18-844C57488BE0}" type="pres">
      <dgm:prSet presAssocID="{38AA4B79-E5EA-42AB-9429-8101B66565A4}" presName="root2" presStyleCnt="0"/>
      <dgm:spPr/>
    </dgm:pt>
    <dgm:pt modelId="{F96C7C79-9355-45F8-8373-15F6BD3D616F}" type="pres">
      <dgm:prSet presAssocID="{38AA4B79-E5EA-42AB-9429-8101B66565A4}" presName="LevelTwoTextNode" presStyleLbl="node2" presStyleIdx="1" presStyleCnt="3" custLinFactNeighborX="13342" custLinFactNeighborY="-24316">
        <dgm:presLayoutVars>
          <dgm:chPref val="3"/>
        </dgm:presLayoutVars>
      </dgm:prSet>
      <dgm:spPr/>
    </dgm:pt>
    <dgm:pt modelId="{957FAB72-E30D-4CF3-A3FC-47D0A17519B5}" type="pres">
      <dgm:prSet presAssocID="{38AA4B79-E5EA-42AB-9429-8101B66565A4}" presName="level3hierChild" presStyleCnt="0"/>
      <dgm:spPr/>
    </dgm:pt>
    <dgm:pt modelId="{BECF1871-D15C-4796-AB1B-33953E7A463A}" type="pres">
      <dgm:prSet presAssocID="{6769B29C-DABC-49EF-BC61-C506D0A10DE1}" presName="conn2-1" presStyleLbl="parChTrans1D3" presStyleIdx="1" presStyleCnt="2"/>
      <dgm:spPr/>
    </dgm:pt>
    <dgm:pt modelId="{FED6B4EB-4700-468C-B984-CAAEAECCBEB8}" type="pres">
      <dgm:prSet presAssocID="{6769B29C-DABC-49EF-BC61-C506D0A10DE1}" presName="connTx" presStyleLbl="parChTrans1D3" presStyleIdx="1" presStyleCnt="2"/>
      <dgm:spPr/>
    </dgm:pt>
    <dgm:pt modelId="{D0DE96D8-0491-4AF0-B0D3-C3610C9A19D1}" type="pres">
      <dgm:prSet presAssocID="{80CF94B8-0E54-464E-8914-64DF6EC550C2}" presName="root2" presStyleCnt="0"/>
      <dgm:spPr/>
    </dgm:pt>
    <dgm:pt modelId="{12D88D3D-50FA-47BD-8CE1-CDB92730F2DA}" type="pres">
      <dgm:prSet presAssocID="{80CF94B8-0E54-464E-8914-64DF6EC550C2}" presName="LevelTwoTextNode" presStyleLbl="node3" presStyleIdx="1" presStyleCnt="2" custScaleX="155052" custScaleY="150149" custLinFactNeighborX="-1187" custLinFactNeighborY="13386">
        <dgm:presLayoutVars>
          <dgm:chPref val="3"/>
        </dgm:presLayoutVars>
      </dgm:prSet>
      <dgm:spPr/>
    </dgm:pt>
    <dgm:pt modelId="{48B85C31-A960-4995-B2FE-D2F5D6224FC3}" type="pres">
      <dgm:prSet presAssocID="{80CF94B8-0E54-464E-8914-64DF6EC550C2}" presName="level3hierChild" presStyleCnt="0"/>
      <dgm:spPr/>
    </dgm:pt>
    <dgm:pt modelId="{030B91AA-1BA9-46BD-A342-9F65D5279308}" type="pres">
      <dgm:prSet presAssocID="{E73F9F61-1B64-4167-AF8F-112BC474F921}" presName="conn2-1" presStyleLbl="parChTrans1D2" presStyleIdx="2" presStyleCnt="3"/>
      <dgm:spPr/>
    </dgm:pt>
    <dgm:pt modelId="{419E1502-EE7A-437E-B963-EB73DF912D7F}" type="pres">
      <dgm:prSet presAssocID="{E73F9F61-1B64-4167-AF8F-112BC474F921}" presName="connTx" presStyleLbl="parChTrans1D2" presStyleIdx="2" presStyleCnt="3"/>
      <dgm:spPr/>
    </dgm:pt>
    <dgm:pt modelId="{AF0BBABF-0CD4-4A4C-B829-94C59C79D161}" type="pres">
      <dgm:prSet presAssocID="{351DE13C-7A11-41F3-AB3A-43577D365C8D}" presName="root2" presStyleCnt="0"/>
      <dgm:spPr/>
    </dgm:pt>
    <dgm:pt modelId="{26CC74DF-8B6C-4F63-84AB-D6FA382AC69B}" type="pres">
      <dgm:prSet presAssocID="{351DE13C-7A11-41F3-AB3A-43577D365C8D}" presName="LevelTwoTextNode" presStyleLbl="node2" presStyleIdx="2" presStyleCnt="3" custLinFactNeighborX="13341" custLinFactNeighborY="53667">
        <dgm:presLayoutVars>
          <dgm:chPref val="3"/>
        </dgm:presLayoutVars>
      </dgm:prSet>
      <dgm:spPr/>
    </dgm:pt>
    <dgm:pt modelId="{07882F03-2FD2-45D8-A9F3-D55D315434F7}" type="pres">
      <dgm:prSet presAssocID="{351DE13C-7A11-41F3-AB3A-43577D365C8D}" presName="level3hierChild" presStyleCnt="0"/>
      <dgm:spPr/>
    </dgm:pt>
    <dgm:pt modelId="{C12E224F-6585-4234-9502-6C458B0A00C3}" type="pres">
      <dgm:prSet presAssocID="{221C717B-3B75-4C6A-AFBD-166D11F7910B}" presName="root1" presStyleCnt="0"/>
      <dgm:spPr/>
    </dgm:pt>
    <dgm:pt modelId="{2573B35F-F667-4CE4-9F48-4BF56A49FF7D}" type="pres">
      <dgm:prSet presAssocID="{221C717B-3B75-4C6A-AFBD-166D11F7910B}" presName="LevelOneTextNode" presStyleLbl="node0" presStyleIdx="1" presStyleCnt="2" custScaleX="151311" custScaleY="120172" custLinFactX="100000" custLinFactNeighborX="178813" custLinFactNeighborY="-65695">
        <dgm:presLayoutVars>
          <dgm:chPref val="3"/>
        </dgm:presLayoutVars>
      </dgm:prSet>
      <dgm:spPr/>
    </dgm:pt>
    <dgm:pt modelId="{80B83B9A-0B59-4598-9952-E3A0B4CD4093}" type="pres">
      <dgm:prSet presAssocID="{221C717B-3B75-4C6A-AFBD-166D11F7910B}" presName="level2hierChild" presStyleCnt="0"/>
      <dgm:spPr/>
    </dgm:pt>
  </dgm:ptLst>
  <dgm:cxnLst>
    <dgm:cxn modelId="{60913904-3AA2-43DA-944F-BAD3BB165FAC}" type="presOf" srcId="{A5419130-BACB-4AE8-B8E2-7C888124C6AB}" destId="{8349F177-FF09-4E48-B021-53CF83726B99}" srcOrd="0" destOrd="0" presId="urn:microsoft.com/office/officeart/2005/8/layout/hierarchy2"/>
    <dgm:cxn modelId="{8385DC09-DAA2-4F2C-95D0-4F85FB7F59BB}" srcId="{1C1D6428-5AB4-43CD-A576-5BEEA2DF2743}" destId="{8696D191-B9D9-4257-8FB3-DF630B5D3EAE}" srcOrd="0" destOrd="0" parTransId="{FD6901F7-0B15-422F-AFEE-7CF9556FEF07}" sibTransId="{FA17A03D-B83F-4C98-8FCD-B7CAE1524D6F}"/>
    <dgm:cxn modelId="{59D6E316-A4D7-4D73-8AA7-F5E39CE90273}" type="presOf" srcId="{A5419130-BACB-4AE8-B8E2-7C888124C6AB}" destId="{EEC661A0-F89B-4801-8841-17D79702D03A}" srcOrd="1" destOrd="0" presId="urn:microsoft.com/office/officeart/2005/8/layout/hierarchy2"/>
    <dgm:cxn modelId="{15DFEF17-1255-45A2-9CA9-A706F8A57092}" type="presOf" srcId="{FD6901F7-0B15-422F-AFEE-7CF9556FEF07}" destId="{630F6967-790C-4FF1-B4A3-42D29980F9CB}" srcOrd="0" destOrd="0" presId="urn:microsoft.com/office/officeart/2005/8/layout/hierarchy2"/>
    <dgm:cxn modelId="{F4B13B25-A2EB-426D-835B-F191024CB472}" type="presOf" srcId="{CE130C12-EA32-46EF-9715-37DEA0FBA1AE}" destId="{505C6B54-B01B-4BB4-8317-AB9BBB536DC5}" srcOrd="0" destOrd="0" presId="urn:microsoft.com/office/officeart/2005/8/layout/hierarchy2"/>
    <dgm:cxn modelId="{46783C62-E28F-4D1B-BD0B-9D9ABEBC9785}" type="presOf" srcId="{FD6901F7-0B15-422F-AFEE-7CF9556FEF07}" destId="{E5C2B916-F642-4EAF-9943-9E12C6435486}" srcOrd="1" destOrd="0" presId="urn:microsoft.com/office/officeart/2005/8/layout/hierarchy2"/>
    <dgm:cxn modelId="{D53F8965-FEA4-4263-B68E-AE53FBBB4391}" srcId="{8696D191-B9D9-4257-8FB3-DF630B5D3EAE}" destId="{CE130C12-EA32-46EF-9715-37DEA0FBA1AE}" srcOrd="0" destOrd="0" parTransId="{A5419130-BACB-4AE8-B8E2-7C888124C6AB}" sibTransId="{4DE54270-5D0E-4EA2-A19F-1883381AC030}"/>
    <dgm:cxn modelId="{76314E46-C2B6-4730-A63E-39EE4FF641C7}" type="presOf" srcId="{1C1D6428-5AB4-43CD-A576-5BEEA2DF2743}" destId="{2E5ADF8E-B3D1-4023-8B1A-9AAAF184591C}" srcOrd="0" destOrd="0" presId="urn:microsoft.com/office/officeart/2005/8/layout/hierarchy2"/>
    <dgm:cxn modelId="{A9108C66-B24D-4691-B8FC-ECC2619246E6}" type="presOf" srcId="{221C717B-3B75-4C6A-AFBD-166D11F7910B}" destId="{2573B35F-F667-4CE4-9F48-4BF56A49FF7D}" srcOrd="0" destOrd="0" presId="urn:microsoft.com/office/officeart/2005/8/layout/hierarchy2"/>
    <dgm:cxn modelId="{772FE26C-8D0A-4E5D-AE23-AE7C09DD5F6D}" type="presOf" srcId="{6769B29C-DABC-49EF-BC61-C506D0A10DE1}" destId="{BECF1871-D15C-4796-AB1B-33953E7A463A}" srcOrd="0" destOrd="0" presId="urn:microsoft.com/office/officeart/2005/8/layout/hierarchy2"/>
    <dgm:cxn modelId="{45239753-8509-4C02-BB2B-9A633A6C61EB}" srcId="{1C1D6428-5AB4-43CD-A576-5BEEA2DF2743}" destId="{351DE13C-7A11-41F3-AB3A-43577D365C8D}" srcOrd="2" destOrd="0" parTransId="{E73F9F61-1B64-4167-AF8F-112BC474F921}" sibTransId="{2AD3F37E-0EDD-4A9C-BCCE-EA41A1C9DAEA}"/>
    <dgm:cxn modelId="{31FC0184-D6C4-4E89-800E-D2475192936B}" type="presOf" srcId="{8696D191-B9D9-4257-8FB3-DF630B5D3EAE}" destId="{F0C63AF0-A8BC-412F-B1F8-147E8BD730B1}" srcOrd="0" destOrd="0" presId="urn:microsoft.com/office/officeart/2005/8/layout/hierarchy2"/>
    <dgm:cxn modelId="{E6D7139B-8697-424F-B68B-CD420265A84E}" type="presOf" srcId="{80CF94B8-0E54-464E-8914-64DF6EC550C2}" destId="{12D88D3D-50FA-47BD-8CE1-CDB92730F2DA}" srcOrd="0" destOrd="0" presId="urn:microsoft.com/office/officeart/2005/8/layout/hierarchy2"/>
    <dgm:cxn modelId="{08CACC9F-B00D-47C9-9953-3429A7906D84}" type="presOf" srcId="{905EB6BA-38F2-43C8-8DBA-F5A713BF26FC}" destId="{2B3D3580-7114-49CC-A44E-DF5A57FA2F02}" srcOrd="0" destOrd="0" presId="urn:microsoft.com/office/officeart/2005/8/layout/hierarchy2"/>
    <dgm:cxn modelId="{D974ED9F-C61C-48BA-8E89-D8D859EC1C74}" srcId="{1C1D6428-5AB4-43CD-A576-5BEEA2DF2743}" destId="{38AA4B79-E5EA-42AB-9429-8101B66565A4}" srcOrd="1" destOrd="0" parTransId="{905EB6BA-38F2-43C8-8DBA-F5A713BF26FC}" sibTransId="{1C5B0A95-0CE6-4357-B2BF-0178CBC32A7F}"/>
    <dgm:cxn modelId="{1C2EF0AB-CAA9-4C72-9A9E-BE71957E909F}" type="presOf" srcId="{E73F9F61-1B64-4167-AF8F-112BC474F921}" destId="{030B91AA-1BA9-46BD-A342-9F65D5279308}" srcOrd="0" destOrd="0" presId="urn:microsoft.com/office/officeart/2005/8/layout/hierarchy2"/>
    <dgm:cxn modelId="{86F4D9BA-CD48-4674-89EE-330396D7DB4E}" srcId="{38AA4B79-E5EA-42AB-9429-8101B66565A4}" destId="{80CF94B8-0E54-464E-8914-64DF6EC550C2}" srcOrd="0" destOrd="0" parTransId="{6769B29C-DABC-49EF-BC61-C506D0A10DE1}" sibTransId="{871B5363-5267-4E69-836E-233EB9719942}"/>
    <dgm:cxn modelId="{F38124C6-F1AC-4CAB-BB64-FBE9779D20A1}" type="presOf" srcId="{351DE13C-7A11-41F3-AB3A-43577D365C8D}" destId="{26CC74DF-8B6C-4F63-84AB-D6FA382AC69B}" srcOrd="0" destOrd="0" presId="urn:microsoft.com/office/officeart/2005/8/layout/hierarchy2"/>
    <dgm:cxn modelId="{47BB8CD8-115F-43F6-9909-2D153A544130}" type="presOf" srcId="{905EB6BA-38F2-43C8-8DBA-F5A713BF26FC}" destId="{4A1AD7E8-F566-4DF7-B65F-0F8D1F264F68}" srcOrd="1" destOrd="0" presId="urn:microsoft.com/office/officeart/2005/8/layout/hierarchy2"/>
    <dgm:cxn modelId="{C915C3D9-3C9B-4A00-9C90-60166F3BC280}" srcId="{1C1982F8-B1D4-4535-AED4-B458B2873C72}" destId="{1C1D6428-5AB4-43CD-A576-5BEEA2DF2743}" srcOrd="0" destOrd="0" parTransId="{1095C221-F5AC-41C2-B9A8-3AFD22D5AC39}" sibTransId="{0CA209DC-1D75-4C4A-B1BE-4B05F559095F}"/>
    <dgm:cxn modelId="{8C9196E6-13E7-42EE-8A9B-06D7EB2E2A35}" type="presOf" srcId="{38AA4B79-E5EA-42AB-9429-8101B66565A4}" destId="{F96C7C79-9355-45F8-8373-15F6BD3D616F}" srcOrd="0" destOrd="0" presId="urn:microsoft.com/office/officeart/2005/8/layout/hierarchy2"/>
    <dgm:cxn modelId="{24807EEA-9DCA-47E1-AFC0-A36FC209BBB3}" type="presOf" srcId="{6769B29C-DABC-49EF-BC61-C506D0A10DE1}" destId="{FED6B4EB-4700-468C-B984-CAAEAECCBEB8}" srcOrd="1" destOrd="0" presId="urn:microsoft.com/office/officeart/2005/8/layout/hierarchy2"/>
    <dgm:cxn modelId="{1B7D9DEB-5133-43C7-9FB8-57058F7B655A}" type="presOf" srcId="{1C1982F8-B1D4-4535-AED4-B458B2873C72}" destId="{191F5902-9E9A-4EF5-B52D-3CF459948F2D}" srcOrd="0" destOrd="0" presId="urn:microsoft.com/office/officeart/2005/8/layout/hierarchy2"/>
    <dgm:cxn modelId="{33F104F0-BAAB-4FB0-9451-0B225A5C10BB}" srcId="{1C1982F8-B1D4-4535-AED4-B458B2873C72}" destId="{221C717B-3B75-4C6A-AFBD-166D11F7910B}" srcOrd="1" destOrd="0" parTransId="{1A5107F0-9166-437C-B397-B41AB7C8053E}" sibTransId="{670DC3B8-01BD-4DBA-A05B-8EF3A09EE65F}"/>
    <dgm:cxn modelId="{9991CFF1-F54C-43FA-BE59-AA94FC1D82AC}" type="presOf" srcId="{E73F9F61-1B64-4167-AF8F-112BC474F921}" destId="{419E1502-EE7A-437E-B963-EB73DF912D7F}" srcOrd="1" destOrd="0" presId="urn:microsoft.com/office/officeart/2005/8/layout/hierarchy2"/>
    <dgm:cxn modelId="{160E11A7-A914-4FC3-96BA-A86B9BB0A623}" type="presParOf" srcId="{191F5902-9E9A-4EF5-B52D-3CF459948F2D}" destId="{0F80E82B-3730-48F2-98A6-2F1371313B22}" srcOrd="0" destOrd="0" presId="urn:microsoft.com/office/officeart/2005/8/layout/hierarchy2"/>
    <dgm:cxn modelId="{79A0BAAB-366A-4852-934C-334684B4EE05}" type="presParOf" srcId="{0F80E82B-3730-48F2-98A6-2F1371313B22}" destId="{2E5ADF8E-B3D1-4023-8B1A-9AAAF184591C}" srcOrd="0" destOrd="0" presId="urn:microsoft.com/office/officeart/2005/8/layout/hierarchy2"/>
    <dgm:cxn modelId="{E82F916B-858C-4A3A-B470-42DCB0354828}" type="presParOf" srcId="{0F80E82B-3730-48F2-98A6-2F1371313B22}" destId="{7E786072-E9A9-4687-9178-183FD67C05EC}" srcOrd="1" destOrd="0" presId="urn:microsoft.com/office/officeart/2005/8/layout/hierarchy2"/>
    <dgm:cxn modelId="{BF53DBD5-CC6A-49BE-B993-8AFF666D67C1}" type="presParOf" srcId="{7E786072-E9A9-4687-9178-183FD67C05EC}" destId="{630F6967-790C-4FF1-B4A3-42D29980F9CB}" srcOrd="0" destOrd="0" presId="urn:microsoft.com/office/officeart/2005/8/layout/hierarchy2"/>
    <dgm:cxn modelId="{8EAA068A-B85E-4486-BB59-AFA256D34F88}" type="presParOf" srcId="{630F6967-790C-4FF1-B4A3-42D29980F9CB}" destId="{E5C2B916-F642-4EAF-9943-9E12C6435486}" srcOrd="0" destOrd="0" presId="urn:microsoft.com/office/officeart/2005/8/layout/hierarchy2"/>
    <dgm:cxn modelId="{C2467DC0-F74D-4443-88FB-48BD793ABD0D}" type="presParOf" srcId="{7E786072-E9A9-4687-9178-183FD67C05EC}" destId="{274FB4F6-9069-477A-9205-45BB89454411}" srcOrd="1" destOrd="0" presId="urn:microsoft.com/office/officeart/2005/8/layout/hierarchy2"/>
    <dgm:cxn modelId="{56465096-38F6-499A-8B74-DEB98CF0FD8B}" type="presParOf" srcId="{274FB4F6-9069-477A-9205-45BB89454411}" destId="{F0C63AF0-A8BC-412F-B1F8-147E8BD730B1}" srcOrd="0" destOrd="0" presId="urn:microsoft.com/office/officeart/2005/8/layout/hierarchy2"/>
    <dgm:cxn modelId="{7A7B27C1-FFAA-499D-9883-558AFF10D087}" type="presParOf" srcId="{274FB4F6-9069-477A-9205-45BB89454411}" destId="{AF8419EF-CA65-4BFC-9D23-9187B302CD75}" srcOrd="1" destOrd="0" presId="urn:microsoft.com/office/officeart/2005/8/layout/hierarchy2"/>
    <dgm:cxn modelId="{687A96BB-DC13-4A8A-BCDB-8278BAB03867}" type="presParOf" srcId="{AF8419EF-CA65-4BFC-9D23-9187B302CD75}" destId="{8349F177-FF09-4E48-B021-53CF83726B99}" srcOrd="0" destOrd="0" presId="urn:microsoft.com/office/officeart/2005/8/layout/hierarchy2"/>
    <dgm:cxn modelId="{E4029421-3A93-4AD1-95D5-29C7AC48049D}" type="presParOf" srcId="{8349F177-FF09-4E48-B021-53CF83726B99}" destId="{EEC661A0-F89B-4801-8841-17D79702D03A}" srcOrd="0" destOrd="0" presId="urn:microsoft.com/office/officeart/2005/8/layout/hierarchy2"/>
    <dgm:cxn modelId="{02A67619-98F5-44DF-9573-27E2D7845B24}" type="presParOf" srcId="{AF8419EF-CA65-4BFC-9D23-9187B302CD75}" destId="{E2028DA5-4EB4-4224-98F1-49AD7E1C1366}" srcOrd="1" destOrd="0" presId="urn:microsoft.com/office/officeart/2005/8/layout/hierarchy2"/>
    <dgm:cxn modelId="{6D0336E1-A81F-4D7A-8BC7-2CD5D0AC01D4}" type="presParOf" srcId="{E2028DA5-4EB4-4224-98F1-49AD7E1C1366}" destId="{505C6B54-B01B-4BB4-8317-AB9BBB536DC5}" srcOrd="0" destOrd="0" presId="urn:microsoft.com/office/officeart/2005/8/layout/hierarchy2"/>
    <dgm:cxn modelId="{FB753FB1-E686-44C3-B4EE-AFE169BDB5B6}" type="presParOf" srcId="{E2028DA5-4EB4-4224-98F1-49AD7E1C1366}" destId="{A4AB9A45-13C5-415A-86BC-3F0768884BC1}" srcOrd="1" destOrd="0" presId="urn:microsoft.com/office/officeart/2005/8/layout/hierarchy2"/>
    <dgm:cxn modelId="{7CC5AAFF-8E46-4824-86FA-CEE033B0016C}" type="presParOf" srcId="{7E786072-E9A9-4687-9178-183FD67C05EC}" destId="{2B3D3580-7114-49CC-A44E-DF5A57FA2F02}" srcOrd="2" destOrd="0" presId="urn:microsoft.com/office/officeart/2005/8/layout/hierarchy2"/>
    <dgm:cxn modelId="{66E6F581-1A8D-4085-B2F4-2F4389894F09}" type="presParOf" srcId="{2B3D3580-7114-49CC-A44E-DF5A57FA2F02}" destId="{4A1AD7E8-F566-4DF7-B65F-0F8D1F264F68}" srcOrd="0" destOrd="0" presId="urn:microsoft.com/office/officeart/2005/8/layout/hierarchy2"/>
    <dgm:cxn modelId="{9B4976FE-90A4-473E-8EE6-461B0FB3E18E}" type="presParOf" srcId="{7E786072-E9A9-4687-9178-183FD67C05EC}" destId="{DE741F3B-FA95-4F9E-BF18-844C57488BE0}" srcOrd="3" destOrd="0" presId="urn:microsoft.com/office/officeart/2005/8/layout/hierarchy2"/>
    <dgm:cxn modelId="{7E5A2A83-6D6C-4A2B-8185-07A8F9FDDE4D}" type="presParOf" srcId="{DE741F3B-FA95-4F9E-BF18-844C57488BE0}" destId="{F96C7C79-9355-45F8-8373-15F6BD3D616F}" srcOrd="0" destOrd="0" presId="urn:microsoft.com/office/officeart/2005/8/layout/hierarchy2"/>
    <dgm:cxn modelId="{B052F300-9E20-4F8D-AC47-FAD5C64EC584}" type="presParOf" srcId="{DE741F3B-FA95-4F9E-BF18-844C57488BE0}" destId="{957FAB72-E30D-4CF3-A3FC-47D0A17519B5}" srcOrd="1" destOrd="0" presId="urn:microsoft.com/office/officeart/2005/8/layout/hierarchy2"/>
    <dgm:cxn modelId="{A998C201-9CF5-43B8-8AF0-8238B11EBAEB}" type="presParOf" srcId="{957FAB72-E30D-4CF3-A3FC-47D0A17519B5}" destId="{BECF1871-D15C-4796-AB1B-33953E7A463A}" srcOrd="0" destOrd="0" presId="urn:microsoft.com/office/officeart/2005/8/layout/hierarchy2"/>
    <dgm:cxn modelId="{34B346C6-4C4E-4526-9F76-FBBF2AD232FC}" type="presParOf" srcId="{BECF1871-D15C-4796-AB1B-33953E7A463A}" destId="{FED6B4EB-4700-468C-B984-CAAEAECCBEB8}" srcOrd="0" destOrd="0" presId="urn:microsoft.com/office/officeart/2005/8/layout/hierarchy2"/>
    <dgm:cxn modelId="{C21CDB5B-0542-4AA9-8472-9C999DC2D4C9}" type="presParOf" srcId="{957FAB72-E30D-4CF3-A3FC-47D0A17519B5}" destId="{D0DE96D8-0491-4AF0-B0D3-C3610C9A19D1}" srcOrd="1" destOrd="0" presId="urn:microsoft.com/office/officeart/2005/8/layout/hierarchy2"/>
    <dgm:cxn modelId="{D9E3156D-7F5B-4340-A25C-B68F58970B22}" type="presParOf" srcId="{D0DE96D8-0491-4AF0-B0D3-C3610C9A19D1}" destId="{12D88D3D-50FA-47BD-8CE1-CDB92730F2DA}" srcOrd="0" destOrd="0" presId="urn:microsoft.com/office/officeart/2005/8/layout/hierarchy2"/>
    <dgm:cxn modelId="{60399C38-7352-4505-948A-B9F7F99E0253}" type="presParOf" srcId="{D0DE96D8-0491-4AF0-B0D3-C3610C9A19D1}" destId="{48B85C31-A960-4995-B2FE-D2F5D6224FC3}" srcOrd="1" destOrd="0" presId="urn:microsoft.com/office/officeart/2005/8/layout/hierarchy2"/>
    <dgm:cxn modelId="{885EB21A-C92E-445B-BE96-0CA3282AF813}" type="presParOf" srcId="{7E786072-E9A9-4687-9178-183FD67C05EC}" destId="{030B91AA-1BA9-46BD-A342-9F65D5279308}" srcOrd="4" destOrd="0" presId="urn:microsoft.com/office/officeart/2005/8/layout/hierarchy2"/>
    <dgm:cxn modelId="{10A8EA11-8578-48EB-84B8-2FB2FD21B1F7}" type="presParOf" srcId="{030B91AA-1BA9-46BD-A342-9F65D5279308}" destId="{419E1502-EE7A-437E-B963-EB73DF912D7F}" srcOrd="0" destOrd="0" presId="urn:microsoft.com/office/officeart/2005/8/layout/hierarchy2"/>
    <dgm:cxn modelId="{28B8F7A9-6A7B-4EE8-8A9D-0B59BA75C808}" type="presParOf" srcId="{7E786072-E9A9-4687-9178-183FD67C05EC}" destId="{AF0BBABF-0CD4-4A4C-B829-94C59C79D161}" srcOrd="5" destOrd="0" presId="urn:microsoft.com/office/officeart/2005/8/layout/hierarchy2"/>
    <dgm:cxn modelId="{BEF97529-D46D-4F0C-8162-14E5B02AEAF0}" type="presParOf" srcId="{AF0BBABF-0CD4-4A4C-B829-94C59C79D161}" destId="{26CC74DF-8B6C-4F63-84AB-D6FA382AC69B}" srcOrd="0" destOrd="0" presId="urn:microsoft.com/office/officeart/2005/8/layout/hierarchy2"/>
    <dgm:cxn modelId="{02EF84EE-FB90-4D0B-8B3F-967C03A97EDD}" type="presParOf" srcId="{AF0BBABF-0CD4-4A4C-B829-94C59C79D161}" destId="{07882F03-2FD2-45D8-A9F3-D55D315434F7}" srcOrd="1" destOrd="0" presId="urn:microsoft.com/office/officeart/2005/8/layout/hierarchy2"/>
    <dgm:cxn modelId="{67D3451B-0A40-4A05-8C98-2D6805271BEF}" type="presParOf" srcId="{191F5902-9E9A-4EF5-B52D-3CF459948F2D}" destId="{C12E224F-6585-4234-9502-6C458B0A00C3}" srcOrd="1" destOrd="0" presId="urn:microsoft.com/office/officeart/2005/8/layout/hierarchy2"/>
    <dgm:cxn modelId="{8BF3ED92-87AD-458B-8306-AD475EAB466D}" type="presParOf" srcId="{C12E224F-6585-4234-9502-6C458B0A00C3}" destId="{2573B35F-F667-4CE4-9F48-4BF56A49FF7D}" srcOrd="0" destOrd="0" presId="urn:microsoft.com/office/officeart/2005/8/layout/hierarchy2"/>
    <dgm:cxn modelId="{F4ED0494-0DFE-4198-B9C7-716F19CD369E}" type="presParOf" srcId="{C12E224F-6585-4234-9502-6C458B0A00C3}" destId="{80B83B9A-0B59-4598-9952-E3A0B4CD409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ADF8E-B3D1-4023-8B1A-9AAAF184591C}">
      <dsp:nvSpPr>
        <dsp:cNvPr id="0" name=""/>
        <dsp:cNvSpPr/>
      </dsp:nvSpPr>
      <dsp:spPr>
        <a:xfrm>
          <a:off x="329599" y="1266842"/>
          <a:ext cx="2074109" cy="2311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Estratégias de ação dos Colegiados Regionais </a:t>
          </a:r>
        </a:p>
      </dsp:txBody>
      <dsp:txXfrm>
        <a:off x="390348" y="1327591"/>
        <a:ext cx="1952611" cy="2190107"/>
      </dsp:txXfrm>
    </dsp:sp>
    <dsp:sp modelId="{630F6967-790C-4FF1-B4A3-42D29980F9CB}">
      <dsp:nvSpPr>
        <dsp:cNvPr id="0" name=""/>
        <dsp:cNvSpPr/>
      </dsp:nvSpPr>
      <dsp:spPr>
        <a:xfrm rot="18655867">
          <a:off x="2117045" y="1779890"/>
          <a:ext cx="1662545" cy="29458"/>
        </a:xfrm>
        <a:custGeom>
          <a:avLst/>
          <a:gdLst/>
          <a:ahLst/>
          <a:cxnLst/>
          <a:rect l="0" t="0" r="0" b="0"/>
          <a:pathLst>
            <a:path>
              <a:moveTo>
                <a:pt x="0" y="14729"/>
              </a:moveTo>
              <a:lnTo>
                <a:pt x="1662545" y="1472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906754" y="1753056"/>
        <a:ext cx="83127" cy="83127"/>
      </dsp:txXfrm>
    </dsp:sp>
    <dsp:sp modelId="{F0C63AF0-A8BC-412F-B1F8-147E8BD730B1}">
      <dsp:nvSpPr>
        <dsp:cNvPr id="0" name=""/>
        <dsp:cNvSpPr/>
      </dsp:nvSpPr>
      <dsp:spPr>
        <a:xfrm>
          <a:off x="3492927" y="648067"/>
          <a:ext cx="2074109" cy="1037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none" kern="1200" dirty="0">
              <a:effectLst/>
            </a:rPr>
            <a:t>Coletivas</a:t>
          </a:r>
          <a:endParaRPr lang="pt-BR" b="1" u="none" kern="1200" dirty="0"/>
        </a:p>
      </dsp:txBody>
      <dsp:txXfrm>
        <a:off x="3523301" y="678441"/>
        <a:ext cx="2013361" cy="976306"/>
      </dsp:txXfrm>
    </dsp:sp>
    <dsp:sp modelId="{8349F177-FF09-4E48-B021-53CF83726B99}">
      <dsp:nvSpPr>
        <dsp:cNvPr id="0" name=""/>
        <dsp:cNvSpPr/>
      </dsp:nvSpPr>
      <dsp:spPr>
        <a:xfrm rot="21409932">
          <a:off x="5566669" y="1138582"/>
          <a:ext cx="480745" cy="29458"/>
        </a:xfrm>
        <a:custGeom>
          <a:avLst/>
          <a:gdLst/>
          <a:ahLst/>
          <a:cxnLst/>
          <a:rect l="0" t="0" r="0" b="0"/>
          <a:pathLst>
            <a:path>
              <a:moveTo>
                <a:pt x="0" y="14729"/>
              </a:moveTo>
              <a:lnTo>
                <a:pt x="480745" y="147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795023" y="1141293"/>
        <a:ext cx="24037" cy="24037"/>
      </dsp:txXfrm>
    </dsp:sp>
    <dsp:sp modelId="{505C6B54-B01B-4BB4-8317-AB9BBB536DC5}">
      <dsp:nvSpPr>
        <dsp:cNvPr id="0" name=""/>
        <dsp:cNvSpPr/>
      </dsp:nvSpPr>
      <dsp:spPr>
        <a:xfrm>
          <a:off x="6047048" y="0"/>
          <a:ext cx="3186889" cy="2280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500" kern="1200" dirty="0">
              <a:effectLst/>
            </a:rPr>
            <a:t>Objetiva realizar ações coletivas de forma a atender simultaneamente as  demandas do total de municípios da região, por meio das </a:t>
          </a:r>
          <a:r>
            <a:rPr lang="pt-BR" sz="1500" b="1" kern="1200" dirty="0">
              <a:effectLst/>
            </a:rPr>
            <a:t>reuniões do colegiado, grupos de estudos, realização de eventos, rodas de conversas, capacitações, entre outras atividades.</a:t>
          </a:r>
          <a:endParaRPr lang="pt-BR" sz="1500" b="1" kern="1200" dirty="0">
            <a:effectLst/>
            <a:latin typeface="Times New Roman"/>
            <a:ea typeface="Times New Roman"/>
          </a:endParaRPr>
        </a:p>
      </dsp:txBody>
      <dsp:txXfrm>
        <a:off x="6113829" y="66781"/>
        <a:ext cx="3053327" cy="2146496"/>
      </dsp:txXfrm>
    </dsp:sp>
    <dsp:sp modelId="{2B3D3580-7114-49CC-A44E-DF5A57FA2F02}">
      <dsp:nvSpPr>
        <dsp:cNvPr id="0" name=""/>
        <dsp:cNvSpPr/>
      </dsp:nvSpPr>
      <dsp:spPr>
        <a:xfrm rot="1688641">
          <a:off x="2335509" y="2679992"/>
          <a:ext cx="1153625" cy="29458"/>
        </a:xfrm>
        <a:custGeom>
          <a:avLst/>
          <a:gdLst/>
          <a:ahLst/>
          <a:cxnLst/>
          <a:rect l="0" t="0" r="0" b="0"/>
          <a:pathLst>
            <a:path>
              <a:moveTo>
                <a:pt x="0" y="14729"/>
              </a:moveTo>
              <a:lnTo>
                <a:pt x="1153625" y="1472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83481" y="2665880"/>
        <a:ext cx="57681" cy="57681"/>
      </dsp:txXfrm>
    </dsp:sp>
    <dsp:sp modelId="{F96C7C79-9355-45F8-8373-15F6BD3D616F}">
      <dsp:nvSpPr>
        <dsp:cNvPr id="0" name=""/>
        <dsp:cNvSpPr/>
      </dsp:nvSpPr>
      <dsp:spPr>
        <a:xfrm>
          <a:off x="3420935" y="2448270"/>
          <a:ext cx="2074109" cy="1037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none" kern="1200" dirty="0">
              <a:effectLst/>
            </a:rPr>
            <a:t>Particularizadas </a:t>
          </a:r>
          <a:endParaRPr lang="pt-BR" b="1" u="none" kern="1200" dirty="0"/>
        </a:p>
      </dsp:txBody>
      <dsp:txXfrm>
        <a:off x="3451309" y="2478644"/>
        <a:ext cx="2013361" cy="976306"/>
      </dsp:txXfrm>
    </dsp:sp>
    <dsp:sp modelId="{BECF1871-D15C-4796-AB1B-33953E7A463A}">
      <dsp:nvSpPr>
        <dsp:cNvPr id="0" name=""/>
        <dsp:cNvSpPr/>
      </dsp:nvSpPr>
      <dsp:spPr>
        <a:xfrm rot="2190301">
          <a:off x="5430570" y="3147563"/>
          <a:ext cx="657244" cy="29458"/>
        </a:xfrm>
        <a:custGeom>
          <a:avLst/>
          <a:gdLst/>
          <a:ahLst/>
          <a:cxnLst/>
          <a:rect l="0" t="0" r="0" b="0"/>
          <a:pathLst>
            <a:path>
              <a:moveTo>
                <a:pt x="0" y="14729"/>
              </a:moveTo>
              <a:lnTo>
                <a:pt x="657244" y="147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742761" y="3145861"/>
        <a:ext cx="32862" cy="32862"/>
      </dsp:txXfrm>
    </dsp:sp>
    <dsp:sp modelId="{12D88D3D-50FA-47BD-8CE1-CDB92730F2DA}">
      <dsp:nvSpPr>
        <dsp:cNvPr id="0" name=""/>
        <dsp:cNvSpPr/>
      </dsp:nvSpPr>
      <dsp:spPr>
        <a:xfrm>
          <a:off x="6023340" y="2579224"/>
          <a:ext cx="3215948" cy="15571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500" kern="1200" dirty="0">
              <a:effectLst/>
            </a:rPr>
            <a:t>Objetiva atender as demandas específicas de cada município de forma particularizada, realizando </a:t>
          </a:r>
          <a:r>
            <a:rPr lang="pt-BR" sz="1500" b="1" kern="1200" dirty="0">
              <a:effectLst/>
            </a:rPr>
            <a:t>atendimentos na sede, visitas aos municípios, consultas técnicas, assessorias as demandas em geral.</a:t>
          </a:r>
          <a:endParaRPr lang="pt-BR" sz="1500" b="1" kern="1200" dirty="0"/>
        </a:p>
      </dsp:txBody>
      <dsp:txXfrm>
        <a:off x="6068947" y="2624831"/>
        <a:ext cx="3124734" cy="1465913"/>
      </dsp:txXfrm>
    </dsp:sp>
    <dsp:sp modelId="{030B91AA-1BA9-46BD-A342-9F65D5279308}">
      <dsp:nvSpPr>
        <dsp:cNvPr id="0" name=""/>
        <dsp:cNvSpPr/>
      </dsp:nvSpPr>
      <dsp:spPr>
        <a:xfrm rot="4093070">
          <a:off x="1541706" y="3680661"/>
          <a:ext cx="2741211" cy="29458"/>
        </a:xfrm>
        <a:custGeom>
          <a:avLst/>
          <a:gdLst/>
          <a:ahLst/>
          <a:cxnLst/>
          <a:rect l="0" t="0" r="0" b="0"/>
          <a:pathLst>
            <a:path>
              <a:moveTo>
                <a:pt x="0" y="14729"/>
              </a:moveTo>
              <a:lnTo>
                <a:pt x="2741211" y="1472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/>
        </a:p>
      </dsp:txBody>
      <dsp:txXfrm>
        <a:off x="2843781" y="3626860"/>
        <a:ext cx="137060" cy="137060"/>
      </dsp:txXfrm>
    </dsp:sp>
    <dsp:sp modelId="{26CC74DF-8B6C-4F63-84AB-D6FA382AC69B}">
      <dsp:nvSpPr>
        <dsp:cNvPr id="0" name=""/>
        <dsp:cNvSpPr/>
      </dsp:nvSpPr>
      <dsp:spPr>
        <a:xfrm>
          <a:off x="3420914" y="4449609"/>
          <a:ext cx="2074109" cy="1037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Representação, articulação e integração</a:t>
          </a:r>
        </a:p>
      </dsp:txBody>
      <dsp:txXfrm>
        <a:off x="3451288" y="4479983"/>
        <a:ext cx="2013361" cy="976306"/>
      </dsp:txXfrm>
    </dsp:sp>
    <dsp:sp modelId="{2573B35F-F667-4CE4-9F48-4BF56A49FF7D}">
      <dsp:nvSpPr>
        <dsp:cNvPr id="0" name=""/>
        <dsp:cNvSpPr/>
      </dsp:nvSpPr>
      <dsp:spPr>
        <a:xfrm>
          <a:off x="6023340" y="4404373"/>
          <a:ext cx="3138355" cy="12462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Fortalecer a representação e representatividade dos municípios, promover a articulação e integração com os órgãos públicos e privados regionais, estaduais e nacionais.</a:t>
          </a:r>
        </a:p>
      </dsp:txBody>
      <dsp:txXfrm>
        <a:off x="6059841" y="4440874"/>
        <a:ext cx="3065353" cy="1173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496251-628A-4BE7-86DF-D0B9CE188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39B4BB-A0A7-42D3-A973-3132CA759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D62C12-D0A5-4E8F-9432-DDA3C24F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695A-CF5F-4DC6-8616-061FAEB3B017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12625D-952A-488D-B242-6F9D0BAF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E2E6C0-181D-4EE7-8D55-26B6C10BE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6482-0517-45E7-8D95-3C5153BF2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0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FCA9B-1434-45AE-A800-C700C470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D15C91-A430-4A68-B018-12881BC26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82434A-112F-41F8-8DE9-13B1CD6AF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695A-CF5F-4DC6-8616-061FAEB3B017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A0F285-607F-4062-8237-02399FC9E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A071A0-58C5-4061-8E98-B04283D6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6482-0517-45E7-8D95-3C5153BF2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10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D686D7-4907-4352-A51C-97DCDD77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3BC007-015F-44BB-A543-F01F135D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ED74DF-1D4D-44B5-984E-38D9DC7C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695A-CF5F-4DC6-8616-061FAEB3B017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A956D2-CE2B-4800-AF4E-B85DB939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09CFBE-DA21-471A-AEA5-79A3FBFA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6482-0517-45E7-8D95-3C5153BF2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95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F5B12-E0AC-43AD-BF70-F0138525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287B51-27FD-4F64-953C-7B17DB3E1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8C4673-E7DE-430F-AFC7-0C69BB7F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695A-CF5F-4DC6-8616-061FAEB3B017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EC444D-3606-4805-A801-88E14818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DE07B0-32FE-4502-9087-56FB8B49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6482-0517-45E7-8D95-3C5153BF2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25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E1730-E344-417C-9C58-F6E0B2BD9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07BE5F-05C6-4E1B-A34C-19829EFB1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D0462D-478C-4882-B11F-AC88D4DC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695A-CF5F-4DC6-8616-061FAEB3B017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672DA-CB19-45F3-A621-92025944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95CED2-E0FB-46A6-9A1D-0E34AA1D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6482-0517-45E7-8D95-3C5153BF2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56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47A46-A1DD-420E-9FB0-011BAB32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72E50F-038B-4F86-AE19-29C37AAE5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A36652-6334-4D1C-82FE-BA7F70956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2B4390-CABD-49A0-8ED7-BA4AA5E8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695A-CF5F-4DC6-8616-061FAEB3B017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4FCF37-A6E0-43EC-90BA-CB56E8A7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60FCDE-235B-44B1-ADCD-A89335FEF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6482-0517-45E7-8D95-3C5153BF2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88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6427E-7BD6-4D37-B73E-B5393A14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6AD6C8-3D1A-4C5A-BA2D-64D551669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2BE6BE-B71F-40A1-BC17-B26AF7281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A0BE51A-FE08-4A16-B8E9-FF2D59917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D5F9221-B964-4E9D-8437-503ED17A2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76E712B-64C5-467A-B996-CA835561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695A-CF5F-4DC6-8616-061FAEB3B017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9AE8305-DC3F-4F27-A056-2C5E9B29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9A42809-0961-4F72-B511-60CC0555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6482-0517-45E7-8D95-3C5153BF2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7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A72B1-9CA0-4536-8C89-EF0E08E6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3355AC-BFE7-4EFB-9323-E9506838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695A-CF5F-4DC6-8616-061FAEB3B017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C893325-0BE2-4295-8A6D-6412DC072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CA37D6E-DD83-40EA-A789-514A2703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6482-0517-45E7-8D95-3C5153BF2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83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186AA72-D0EE-40A8-ACCC-10B2E91A9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695A-CF5F-4DC6-8616-061FAEB3B017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DD934F8-8F4A-4FF3-A017-CC4A640C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6E0572-3869-4317-81F9-9D2527147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6482-0517-45E7-8D95-3C5153BF2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80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4B306-BCFB-4461-B1AE-FF6AF045D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7779D6-3207-4727-8A9B-D7F66A0CD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FC3F6E-EC76-43C1-A10E-F437A8533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046954-0CE8-45D6-9438-B6E1343F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695A-CF5F-4DC6-8616-061FAEB3B017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3D8CE7-FFEC-407E-B626-2FC49091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D398D4-554B-4F19-B977-4DC390DF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6482-0517-45E7-8D95-3C5153BF2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80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E5073-2C8A-49A0-884C-FACC53A38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EC723C-5933-4BE8-9C21-3E886C65C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AC1DC0B-E14D-442D-A8C9-74CF2F7F5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3ABF68-FA00-4AA2-A53D-DE19A60F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695A-CF5F-4DC6-8616-061FAEB3B017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009D66-42CF-4262-B5AA-A8CE2B96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C91580-87FB-45A1-824C-06B5DDC9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6482-0517-45E7-8D95-3C5153BF2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37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1E13CF7-D44C-440B-89C4-2E87F34E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066456-727E-47A4-9A3D-CC93BFA96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BF9F73-3D7B-46BC-940A-8DA79CA42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0695A-CF5F-4DC6-8616-061FAEB3B017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C38C50-1309-4D1E-B43B-51A215B36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248A4D-91D0-489E-B8CD-E8F6BAFCC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46482-0517-45E7-8D95-3C5153BF2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11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94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F5537BF-AD95-416D-9112-D2E16B64B5E0}"/>
              </a:ext>
            </a:extLst>
          </p:cNvPr>
          <p:cNvSpPr/>
          <p:nvPr/>
        </p:nvSpPr>
        <p:spPr>
          <a:xfrm>
            <a:off x="1559719" y="333376"/>
            <a:ext cx="8770938" cy="66787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</a:rPr>
              <a:t>Assessor em Políticas Públicas - Assistentes Sociais</a:t>
            </a:r>
          </a:p>
          <a:p>
            <a:pPr algn="ctr">
              <a:defRPr/>
            </a:pPr>
            <a:r>
              <a:rPr lang="pt-BR" sz="2200" dirty="0"/>
              <a:t> </a:t>
            </a:r>
            <a:br>
              <a:rPr lang="pt-BR" sz="2200" dirty="0"/>
            </a:br>
            <a:br>
              <a:rPr lang="pt-BR" sz="2200" dirty="0"/>
            </a:br>
            <a:r>
              <a:rPr lang="pt-BR" sz="2200" dirty="0" err="1"/>
              <a:t>Amauc</a:t>
            </a:r>
            <a:r>
              <a:rPr lang="pt-BR" sz="2200" dirty="0"/>
              <a:t> - Neusa </a:t>
            </a:r>
            <a:br>
              <a:rPr lang="pt-BR" sz="2200" dirty="0"/>
            </a:br>
            <a:r>
              <a:rPr lang="pt-BR" sz="2200" dirty="0" err="1"/>
              <a:t>Amavi</a:t>
            </a:r>
            <a:r>
              <a:rPr lang="pt-BR" sz="2200" dirty="0"/>
              <a:t> – Denise </a:t>
            </a:r>
            <a:br>
              <a:rPr lang="pt-BR" sz="2200" dirty="0"/>
            </a:br>
            <a:r>
              <a:rPr lang="pt-BR" sz="2200" dirty="0" err="1"/>
              <a:t>Amplanorte</a:t>
            </a:r>
            <a:r>
              <a:rPr lang="pt-BR" sz="2200" dirty="0"/>
              <a:t> - Valéria </a:t>
            </a:r>
            <a:br>
              <a:rPr lang="pt-BR" sz="2200" dirty="0"/>
            </a:br>
            <a:r>
              <a:rPr lang="pt-BR" sz="2200" dirty="0" err="1"/>
              <a:t>Granfpolis</a:t>
            </a:r>
            <a:r>
              <a:rPr lang="pt-BR" sz="2200" dirty="0"/>
              <a:t> – Vânia</a:t>
            </a:r>
          </a:p>
          <a:p>
            <a:pPr algn="ctr">
              <a:defRPr/>
            </a:pPr>
            <a:r>
              <a:rPr lang="pt-BR" sz="2200" dirty="0"/>
              <a:t>Amures – Lauro</a:t>
            </a:r>
          </a:p>
          <a:p>
            <a:pPr algn="ctr">
              <a:defRPr/>
            </a:pPr>
            <a:r>
              <a:rPr lang="pt-BR" sz="2200" dirty="0" err="1"/>
              <a:t>Amurel</a:t>
            </a:r>
            <a:r>
              <a:rPr lang="pt-BR" sz="2200" dirty="0"/>
              <a:t> - Ivania </a:t>
            </a:r>
          </a:p>
          <a:p>
            <a:pPr algn="ctr">
              <a:defRPr/>
            </a:pPr>
            <a:r>
              <a:rPr lang="pt-BR" sz="2200" dirty="0" err="1"/>
              <a:t>Amesc</a:t>
            </a:r>
            <a:r>
              <a:rPr lang="pt-BR" sz="2200" dirty="0"/>
              <a:t> – Rosangela</a:t>
            </a:r>
          </a:p>
          <a:p>
            <a:pPr algn="ctr">
              <a:defRPr/>
            </a:pPr>
            <a:r>
              <a:rPr lang="pt-BR" sz="2200" dirty="0" err="1"/>
              <a:t>Amfri</a:t>
            </a:r>
            <a:r>
              <a:rPr lang="pt-BR" sz="2200" dirty="0"/>
              <a:t> - Neuza </a:t>
            </a:r>
          </a:p>
          <a:p>
            <a:pPr algn="ctr">
              <a:defRPr/>
            </a:pPr>
            <a:r>
              <a:rPr lang="pt-BR" sz="2200" dirty="0" err="1"/>
              <a:t>Amunesc</a:t>
            </a:r>
            <a:r>
              <a:rPr lang="pt-BR" sz="2200" dirty="0"/>
              <a:t> - </a:t>
            </a:r>
            <a:r>
              <a:rPr lang="pt-BR" sz="2200" dirty="0" err="1"/>
              <a:t>Evelise</a:t>
            </a:r>
            <a:r>
              <a:rPr lang="pt-BR" sz="2200" dirty="0"/>
              <a:t> </a:t>
            </a:r>
          </a:p>
          <a:p>
            <a:pPr algn="ctr">
              <a:defRPr/>
            </a:pPr>
            <a:r>
              <a:rPr lang="pt-BR" sz="2200" dirty="0" err="1"/>
              <a:t>Amvali</a:t>
            </a:r>
            <a:r>
              <a:rPr lang="pt-BR" sz="2200" dirty="0"/>
              <a:t> – Cilene</a:t>
            </a:r>
          </a:p>
          <a:p>
            <a:pPr algn="ctr">
              <a:defRPr/>
            </a:pPr>
            <a:r>
              <a:rPr lang="pt-BR" sz="2200" dirty="0" err="1"/>
              <a:t>Amosc</a:t>
            </a:r>
            <a:r>
              <a:rPr lang="pt-BR" sz="2200" dirty="0"/>
              <a:t> - </a:t>
            </a:r>
            <a:r>
              <a:rPr lang="pt-BR" sz="2200" dirty="0" err="1"/>
              <a:t>Marlete</a:t>
            </a:r>
            <a:r>
              <a:rPr lang="pt-BR" sz="2200" dirty="0"/>
              <a:t> </a:t>
            </a:r>
          </a:p>
          <a:p>
            <a:pPr algn="ctr">
              <a:defRPr/>
            </a:pPr>
            <a:r>
              <a:rPr lang="pt-BR" sz="2200" dirty="0" err="1"/>
              <a:t>Ammvi</a:t>
            </a:r>
            <a:r>
              <a:rPr lang="pt-BR" sz="2200" dirty="0"/>
              <a:t> – Nayara</a:t>
            </a:r>
          </a:p>
          <a:p>
            <a:pPr algn="ctr">
              <a:defRPr/>
            </a:pPr>
            <a:endParaRPr lang="pt-BR" sz="2200" dirty="0"/>
          </a:p>
          <a:p>
            <a:pPr algn="ctr">
              <a:defRPr/>
            </a:pPr>
            <a:r>
              <a:rPr lang="pt-BR" sz="2000" dirty="0"/>
              <a:t>Fecam – Janice</a:t>
            </a:r>
            <a:br>
              <a:rPr lang="pt-BR" sz="2000" dirty="0"/>
            </a:br>
            <a:br>
              <a:rPr lang="pt-BR" sz="2000" dirty="0"/>
            </a:br>
            <a:endParaRPr lang="pt-BR" dirty="0"/>
          </a:p>
          <a:p>
            <a:pPr algn="ctr" eaLnBrk="1" hangingPunct="1">
              <a:defRPr/>
            </a:pPr>
            <a:endParaRPr lang="pt-BR" dirty="0"/>
          </a:p>
        </p:txBody>
      </p:sp>
      <p:pic>
        <p:nvPicPr>
          <p:cNvPr id="8195" name="Espaço Reservado para Conteúdo 8">
            <a:extLst>
              <a:ext uri="{FF2B5EF4-FFF2-40B4-BE49-F238E27FC236}">
                <a16:creationId xmlns:a16="http://schemas.microsoft.com/office/drawing/2014/main" id="{C3D7B969-240B-49DC-AAA2-2C4ED8D21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58" y="5876925"/>
            <a:ext cx="28797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5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F5537BF-AD95-416D-9112-D2E16B64B5E0}"/>
              </a:ext>
            </a:extLst>
          </p:cNvPr>
          <p:cNvSpPr/>
          <p:nvPr/>
        </p:nvSpPr>
        <p:spPr>
          <a:xfrm>
            <a:off x="1559719" y="333376"/>
            <a:ext cx="8770938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br>
              <a:rPr lang="pt-BR" sz="2000" dirty="0"/>
            </a:br>
            <a:br>
              <a:rPr lang="pt-BR" sz="2000" dirty="0"/>
            </a:b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</a:rPr>
              <a:t>Técnico Responsável das Associações e Coordenadores </a:t>
            </a:r>
          </a:p>
          <a:p>
            <a:pPr algn="ctr">
              <a:defRPr/>
            </a:pPr>
            <a:r>
              <a:rPr lang="pt-BR" sz="2200" dirty="0" err="1"/>
              <a:t>Amnoroeste</a:t>
            </a:r>
            <a:r>
              <a:rPr lang="pt-BR" sz="2200" dirty="0"/>
              <a:t> – Rose</a:t>
            </a:r>
          </a:p>
          <a:p>
            <a:pPr algn="ctr">
              <a:defRPr/>
            </a:pPr>
            <a:r>
              <a:rPr lang="pt-BR" sz="2200" dirty="0"/>
              <a:t>Amai – Fernanda</a:t>
            </a:r>
          </a:p>
          <a:p>
            <a:pPr algn="ctr">
              <a:defRPr/>
            </a:pPr>
            <a:r>
              <a:rPr lang="pt-BR" sz="2200" dirty="0" err="1"/>
              <a:t>Amerios</a:t>
            </a:r>
            <a:r>
              <a:rPr lang="pt-BR" sz="2200" dirty="0"/>
              <a:t> - </a:t>
            </a:r>
            <a:r>
              <a:rPr lang="pt-BR" sz="2200" dirty="0" err="1"/>
              <a:t>Giley</a:t>
            </a:r>
            <a:r>
              <a:rPr lang="pt-BR" sz="2200" dirty="0"/>
              <a:t> e </a:t>
            </a:r>
            <a:r>
              <a:rPr lang="pt-BR" sz="2200" dirty="0" err="1"/>
              <a:t>Kathiucya</a:t>
            </a:r>
            <a:endParaRPr lang="pt-BR" sz="2200" dirty="0"/>
          </a:p>
          <a:p>
            <a:pPr algn="ctr">
              <a:defRPr/>
            </a:pPr>
            <a:r>
              <a:rPr lang="pt-BR" sz="2200" dirty="0" err="1"/>
              <a:t>Amplasc</a:t>
            </a:r>
            <a:r>
              <a:rPr lang="pt-BR" sz="2200" dirty="0"/>
              <a:t> - Fabiane e Andressa </a:t>
            </a:r>
          </a:p>
          <a:p>
            <a:pPr algn="ctr">
              <a:defRPr/>
            </a:pPr>
            <a:r>
              <a:rPr lang="pt-BR" sz="2200" dirty="0" err="1"/>
              <a:t>Amurc</a:t>
            </a:r>
            <a:r>
              <a:rPr lang="pt-BR" sz="2200" dirty="0"/>
              <a:t> - Sandra e Veneranda </a:t>
            </a:r>
          </a:p>
          <a:p>
            <a:pPr algn="ctr">
              <a:defRPr/>
            </a:pPr>
            <a:r>
              <a:rPr lang="pt-BR" sz="2200" dirty="0" err="1"/>
              <a:t>Amrec</a:t>
            </a:r>
            <a:r>
              <a:rPr lang="pt-BR" sz="2200" dirty="0"/>
              <a:t> – a definir </a:t>
            </a:r>
          </a:p>
          <a:p>
            <a:pPr algn="ctr">
              <a:defRPr/>
            </a:pPr>
            <a:r>
              <a:rPr lang="pt-BR" sz="2200" dirty="0" err="1"/>
              <a:t>Ameosc</a:t>
            </a:r>
            <a:r>
              <a:rPr lang="pt-BR" sz="2200" dirty="0"/>
              <a:t> – Ana e a Claudia </a:t>
            </a:r>
          </a:p>
          <a:p>
            <a:pPr algn="ctr">
              <a:defRPr/>
            </a:pPr>
            <a:r>
              <a:rPr lang="pt-BR" sz="2200" dirty="0" err="1"/>
              <a:t>Amarp</a:t>
            </a:r>
            <a:r>
              <a:rPr lang="pt-BR" sz="2200" dirty="0"/>
              <a:t> – a definir </a:t>
            </a:r>
          </a:p>
          <a:p>
            <a:pPr algn="ctr">
              <a:defRPr/>
            </a:pPr>
            <a:r>
              <a:rPr lang="pt-BR" sz="2200" dirty="0" err="1"/>
              <a:t>Ammoc</a:t>
            </a:r>
            <a:r>
              <a:rPr lang="pt-BR" sz="2200" dirty="0"/>
              <a:t> - Sandra e Rúbia</a:t>
            </a:r>
          </a:p>
          <a:p>
            <a:pPr algn="ctr" eaLnBrk="1" hangingPunct="1">
              <a:defRPr/>
            </a:pPr>
            <a:endParaRPr lang="pt-BR" sz="2200" dirty="0"/>
          </a:p>
          <a:p>
            <a:pPr algn="ctr" eaLnBrk="1" hangingPunct="1">
              <a:defRPr/>
            </a:pPr>
            <a:endParaRPr lang="pt-BR" sz="2200" dirty="0"/>
          </a:p>
          <a:p>
            <a:pPr algn="ctr" eaLnBrk="1" hangingPunct="1">
              <a:defRPr/>
            </a:pPr>
            <a:endParaRPr lang="pt-BR" dirty="0"/>
          </a:p>
        </p:txBody>
      </p:sp>
      <p:pic>
        <p:nvPicPr>
          <p:cNvPr id="8195" name="Espaço Reservado para Conteúdo 8">
            <a:extLst>
              <a:ext uri="{FF2B5EF4-FFF2-40B4-BE49-F238E27FC236}">
                <a16:creationId xmlns:a16="http://schemas.microsoft.com/office/drawing/2014/main" id="{C3D7B969-240B-49DC-AAA2-2C4ED8D21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58" y="5876925"/>
            <a:ext cx="28797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99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https://scontent.ffln1-1.fna.fbcdn.net/v/t1.0-9/35173707_1035821716572058_5878416541401219072_o.jpg?_nc_cat=0&amp;oh=dfc5645ee466848e90485e94b3ce6bc2&amp;oe=5BA26EE8">
            <a:extLst>
              <a:ext uri="{FF2B5EF4-FFF2-40B4-BE49-F238E27FC236}">
                <a16:creationId xmlns:a16="http://schemas.microsoft.com/office/drawing/2014/main" id="{EA940848-948D-401A-B75D-8267AAA2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63" y="981390"/>
            <a:ext cx="8191893" cy="489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606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83AFA95-A1B9-43FB-B803-A72FA8C10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177" y="827595"/>
            <a:ext cx="8579645" cy="563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00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E3CEA41-BEB4-49EB-8D82-FC08243A651C}"/>
              </a:ext>
            </a:extLst>
          </p:cNvPr>
          <p:cNvSpPr/>
          <p:nvPr/>
        </p:nvSpPr>
        <p:spPr>
          <a:xfrm>
            <a:off x="1718821" y="2683812"/>
            <a:ext cx="8273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COLEGIADO ESTADUAL DE ASSISTENCIA SOCIAL</a:t>
            </a:r>
          </a:p>
        </p:txBody>
      </p:sp>
    </p:spTree>
    <p:extLst>
      <p:ext uri="{BB962C8B-B14F-4D97-AF65-F5344CB8AC3E}">
        <p14:creationId xmlns:p14="http://schemas.microsoft.com/office/powerpoint/2010/main" val="1363978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A3EE8EF-63DC-4D27-9F86-2343F1029B5B}"/>
              </a:ext>
            </a:extLst>
          </p:cNvPr>
          <p:cNvSpPr/>
          <p:nvPr/>
        </p:nvSpPr>
        <p:spPr>
          <a:xfrm>
            <a:off x="1920083" y="2060576"/>
            <a:ext cx="813752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COAS/SC tem por objetivo congregar os assessores em políticas públicas das 12 Associações e da FECAM, e demais Coordenadores dos Colegiados das 21 Associações de Municípios, oportunizando o debate e a construção de soluções comuns, bem como, o aperfeiçoamento técnico dos servidores municipais na Política de Assistência Social dos municípios filiados à FECAM, considerando sua finalidade estatutária e a sua missão. </a:t>
            </a:r>
          </a:p>
          <a:p>
            <a:pPr algn="ctr" eaLnBrk="1" hangingPunct="1">
              <a:defRPr/>
            </a:pPr>
            <a:endParaRPr lang="pt-BR" sz="2000" dirty="0"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pic>
        <p:nvPicPr>
          <p:cNvPr id="13315" name="Espaço Reservado para Conteúdo 8">
            <a:extLst>
              <a:ext uri="{FF2B5EF4-FFF2-40B4-BE49-F238E27FC236}">
                <a16:creationId xmlns:a16="http://schemas.microsoft.com/office/drawing/2014/main" id="{6F914D5B-AC25-4C0C-9183-FDFE8D1BB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3" y="188913"/>
            <a:ext cx="34559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820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5EE6A08-2D46-4E16-8D59-E27006BCBC27}"/>
              </a:ext>
            </a:extLst>
          </p:cNvPr>
          <p:cNvSpPr/>
          <p:nvPr/>
        </p:nvSpPr>
        <p:spPr>
          <a:xfrm>
            <a:off x="2062958" y="1044576"/>
            <a:ext cx="8353425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  <a:p>
            <a:pPr algn="ctr" eaLnBrk="1" hangingPunct="1">
              <a:buFont typeface="Arial" charset="0"/>
              <a:buChar char="•"/>
              <a:defRPr/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O Colegiado de Assistência Social das Associações dos Municípios Catarinenses – COAS/SC, é um órgão vinculado a FECAM e as 21 Associações de Municípios, com Regimento Interno.</a:t>
            </a:r>
          </a:p>
          <a:p>
            <a:pPr algn="ctr" eaLnBrk="1" hangingPunct="1">
              <a:buFont typeface="Arial" charset="0"/>
              <a:buChar char="•"/>
              <a:defRPr/>
            </a:pPr>
            <a:endParaRPr lang="pt-BR" sz="2000" dirty="0"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* Participam a FECAM e seus 21 Coordenadores Regionais. </a:t>
            </a:r>
          </a:p>
          <a:p>
            <a:pPr algn="ctr" eaLnBrk="1" hangingPunct="1">
              <a:defRPr/>
            </a:pP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ctr" eaLnBrk="1" hangingPunct="1">
              <a:buFont typeface="Arial" charset="0"/>
              <a:buChar char="•"/>
              <a:defRPr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Participam os Assessores em Políticas Públicas - Assistentes Sociais e Coordenadores das demais Associações Regionais.</a:t>
            </a:r>
          </a:p>
          <a:p>
            <a:pPr algn="ctr" eaLnBrk="1" hangingPunct="1">
              <a:buFont typeface="Arial" charset="0"/>
              <a:buChar char="•"/>
              <a:defRPr/>
            </a:pP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ctr" eaLnBrk="1" hangingPunct="1">
              <a:buFont typeface="Arial" charset="0"/>
              <a:buChar char="•"/>
              <a:defRPr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Reuniões anuais presenciais antes da pandemia – 4 encontros por ano, e desde 2020, reuniões virtuais mensais. </a:t>
            </a:r>
          </a:p>
          <a:p>
            <a:pPr algn="ctr" eaLnBrk="1" hangingPunct="1">
              <a:buFont typeface="Arial" charset="0"/>
              <a:buChar char="•"/>
              <a:defRPr/>
            </a:pP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ctr" eaLnBrk="1" hangingPunct="1">
              <a:buFont typeface="Arial" charset="0"/>
              <a:buChar char="•"/>
              <a:defRPr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As demandas a serem debatidas nas reuniões do COAS, vem das regiões e levadas, quando necessário ao </a:t>
            </a:r>
            <a:r>
              <a:rPr lang="pt-B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Coegemas</a:t>
            </a: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 </a:t>
            </a:r>
          </a:p>
          <a:p>
            <a:pPr algn="ctr" eaLnBrk="1" hangingPunct="1">
              <a:defRPr/>
            </a:pP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ctr" eaLnBrk="1" hangingPunct="1">
              <a:buFont typeface="Arial" charset="0"/>
              <a:buChar char="•"/>
              <a:defRPr/>
            </a:pPr>
            <a:endParaRPr lang="pt-BR" sz="2000" dirty="0">
              <a:cs typeface="Arial" charset="0"/>
            </a:endParaRPr>
          </a:p>
        </p:txBody>
      </p:sp>
      <p:pic>
        <p:nvPicPr>
          <p:cNvPr id="12291" name="Espaço Reservado para Conteúdo 8">
            <a:extLst>
              <a:ext uri="{FF2B5EF4-FFF2-40B4-BE49-F238E27FC236}">
                <a16:creationId xmlns:a16="http://schemas.microsoft.com/office/drawing/2014/main" id="{18E7DF29-D8D3-415B-A795-ED7393731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3" y="188913"/>
            <a:ext cx="34559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13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46F5A17-3F2F-4FAB-8405-4CB219C90370}"/>
              </a:ext>
            </a:extLst>
          </p:cNvPr>
          <p:cNvSpPr/>
          <p:nvPr/>
        </p:nvSpPr>
        <p:spPr>
          <a:xfrm>
            <a:off x="1774033" y="1687511"/>
            <a:ext cx="8137525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DIRETORIA DO COLEGIADO ESTADUAL DE ASSISTÊNCIA SOCIAL</a:t>
            </a:r>
          </a:p>
          <a:p>
            <a:pPr algn="ctr" eaLnBrk="1" hangingPunct="1">
              <a:defRPr/>
            </a:pP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  <a:p>
            <a:pPr algn="ctr" eaLnBrk="1" hangingPunct="1">
              <a:buFont typeface="Arial" charset="0"/>
              <a:buChar char="•"/>
              <a:defRPr/>
            </a:pPr>
            <a:endParaRPr lang="pt-BR" sz="2000" dirty="0">
              <a:latin typeface="Arial" charset="0"/>
              <a:cs typeface="Arial" charset="0"/>
            </a:endParaRPr>
          </a:p>
        </p:txBody>
      </p:sp>
      <p:sp>
        <p:nvSpPr>
          <p:cNvPr id="11268" name="Rectangle 1">
            <a:extLst>
              <a:ext uri="{FF2B5EF4-FFF2-40B4-BE49-F238E27FC236}">
                <a16:creationId xmlns:a16="http://schemas.microsoft.com/office/drawing/2014/main" id="{CFF87E14-86E5-40E2-9D29-EA669896E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040" y="2210820"/>
            <a:ext cx="75612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COAS/SC é coordenado por uma diretoria composta de 4 (quatro) membros: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– Coordenador: Denise </a:t>
            </a:r>
            <a:r>
              <a:rPr lang="pt-BR" altLang="pt-BR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Dolejal</a:t>
            </a:r>
            <a:r>
              <a:rPr lang="pt-BR" altLang="pt-BR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(AMAVI)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II – </a:t>
            </a:r>
            <a:r>
              <a:rPr lang="pt-BR" altLang="pt-BR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Vice-Coordenador</a:t>
            </a:r>
            <a:r>
              <a:rPr lang="pt-BR" altLang="pt-BR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Valéria da Silva (AMPLANORTE)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III – 1º Secretário: Nayara Brito (AMMVI)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IV – 2º Secretário: Neuza Botega (AMFRI)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Coordenação que assumiu no dia 22/02/2021. </a:t>
            </a:r>
          </a:p>
        </p:txBody>
      </p:sp>
      <p:pic>
        <p:nvPicPr>
          <p:cNvPr id="15364" name="Espaço Reservado para Conteúdo 8">
            <a:extLst>
              <a:ext uri="{FF2B5EF4-FFF2-40B4-BE49-F238E27FC236}">
                <a16:creationId xmlns:a16="http://schemas.microsoft.com/office/drawing/2014/main" id="{938C340A-15A3-425F-BABF-FA9FA9762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3" y="188913"/>
            <a:ext cx="34559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26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478B44E-EAC3-46E0-AAFB-7CF57A8F2D10}"/>
              </a:ext>
            </a:extLst>
          </p:cNvPr>
          <p:cNvSpPr/>
          <p:nvPr/>
        </p:nvSpPr>
        <p:spPr>
          <a:xfrm>
            <a:off x="2027237" y="646849"/>
            <a:ext cx="81375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ALGUNS REGISTROS DAS REUNIÕES DO COAS...</a:t>
            </a: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87785BC6-970A-4A3D-AC28-7C523D721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958" y="3524250"/>
            <a:ext cx="8353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Baskerville Old Face" panose="020206020805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Baskerville Old Face" panose="020206020805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000">
              <a:latin typeface="Baskerville Old Face" panose="02020602080505020303" pitchFamily="18" charset="0"/>
            </a:endParaRPr>
          </a:p>
        </p:txBody>
      </p:sp>
      <p:pic>
        <p:nvPicPr>
          <p:cNvPr id="14340" name="Picture 2" descr="C:\Users\EGEM\Documents\Janice_2015\FECAM\COAS\Reunião 1404\FOTOS\11014276_829279940474820_8110327719976919127_o.jpg">
            <a:extLst>
              <a:ext uri="{FF2B5EF4-FFF2-40B4-BE49-F238E27FC236}">
                <a16:creationId xmlns:a16="http://schemas.microsoft.com/office/drawing/2014/main" id="{8F4FE962-9AA4-4609-8BAA-C20B14803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44" y="1268413"/>
            <a:ext cx="74104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7F6C6CB-1642-4140-8C05-F806F8A00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900" y="962727"/>
            <a:ext cx="7726199" cy="493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3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E3CEA41-BEB4-49EB-8D82-FC08243A651C}"/>
              </a:ext>
            </a:extLst>
          </p:cNvPr>
          <p:cNvSpPr/>
          <p:nvPr/>
        </p:nvSpPr>
        <p:spPr>
          <a:xfrm>
            <a:off x="1718821" y="2683812"/>
            <a:ext cx="8273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MOVIMENTO MUNICIPALISTA EM SANTA CATARINA </a:t>
            </a:r>
          </a:p>
          <a:p>
            <a:pPr algn="ctr"/>
            <a:r>
              <a:rPr lang="pt-B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pt-B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45850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Imagem 2" descr="Foto de Janice Merigo.">
            <a:extLst>
              <a:ext uri="{FF2B5EF4-FFF2-40B4-BE49-F238E27FC236}">
                <a16:creationId xmlns:a16="http://schemas.microsoft.com/office/drawing/2014/main" id="{653EF723-1BB9-4774-A931-87E17E8A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19" y="1916113"/>
            <a:ext cx="7634288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Espaço Reservado para Conteúdo 8">
            <a:extLst>
              <a:ext uri="{FF2B5EF4-FFF2-40B4-BE49-F238E27FC236}">
                <a16:creationId xmlns:a16="http://schemas.microsoft.com/office/drawing/2014/main" id="{A6112973-2D7A-4525-AC4D-28BDBFDB4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3" y="188913"/>
            <a:ext cx="34559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865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">
            <a:extLst>
              <a:ext uri="{FF2B5EF4-FFF2-40B4-BE49-F238E27FC236}">
                <a16:creationId xmlns:a16="http://schemas.microsoft.com/office/drawing/2014/main" id="{FEC93C1E-0527-4BAD-8514-A48A1A4E1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958" y="3524250"/>
            <a:ext cx="8353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Baskerville Old Face" panose="020206020805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Baskerville Old Face" panose="020206020805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000">
              <a:latin typeface="Baskerville Old Face" panose="02020602080505020303" pitchFamily="18" charset="0"/>
            </a:endParaRPr>
          </a:p>
        </p:txBody>
      </p:sp>
      <p:pic>
        <p:nvPicPr>
          <p:cNvPr id="18436" name="Picture 1" descr="C:\Users\EGEM\Documents\Janice_2015\FECAM\COAS\Reunião COAS_2610\FOTOS_reuniões anteriores\Fotos_COAS_GRANFPOLIS\DSCN3927.JPG">
            <a:extLst>
              <a:ext uri="{FF2B5EF4-FFF2-40B4-BE49-F238E27FC236}">
                <a16:creationId xmlns:a16="http://schemas.microsoft.com/office/drawing/2014/main" id="{6042111B-3AFD-4A29-9E27-F26629DF8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17" y="620168"/>
            <a:ext cx="9012024" cy="5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017401C-50D5-42CB-9600-29DA24D7D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044" y="893190"/>
            <a:ext cx="8433846" cy="53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2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59C7450-8749-447D-8245-BE077C3CA6F5}"/>
              </a:ext>
            </a:extLst>
          </p:cNvPr>
          <p:cNvSpPr/>
          <p:nvPr/>
        </p:nvSpPr>
        <p:spPr>
          <a:xfrm>
            <a:off x="2062958" y="260350"/>
            <a:ext cx="81375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Alguns Registros...</a:t>
            </a: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8797D271-96A5-46C9-92CA-80112E72E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958" y="3524250"/>
            <a:ext cx="8353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Baskerville Old Face" panose="020206020805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Baskerville Old Face" panose="020206020805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000">
              <a:latin typeface="Baskerville Old Face" panose="02020602080505020303" pitchFamily="18" charset="0"/>
            </a:endParaRPr>
          </a:p>
        </p:txBody>
      </p:sp>
      <p:pic>
        <p:nvPicPr>
          <p:cNvPr id="19460" name="Picture 2" descr="C:\Users\EGEM\Documents\Janice_2015\FECAM\COAS\Reunião COAS_2610\FOTOS_reuniões anteriores\Fotos_COAS_GRANFPOLIS\DSCN3932.JPG">
            <a:extLst>
              <a:ext uri="{FF2B5EF4-FFF2-40B4-BE49-F238E27FC236}">
                <a16:creationId xmlns:a16="http://schemas.microsoft.com/office/drawing/2014/main" id="{2593A83E-303F-463F-95DE-94DACEC57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25" y="981075"/>
            <a:ext cx="8644379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59C7450-8749-447D-8245-BE077C3CA6F5}"/>
              </a:ext>
            </a:extLst>
          </p:cNvPr>
          <p:cNvSpPr/>
          <p:nvPr/>
        </p:nvSpPr>
        <p:spPr>
          <a:xfrm>
            <a:off x="2062958" y="260350"/>
            <a:ext cx="81375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 partir de 2020 nossa reuniões virtuais...</a:t>
            </a: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8797D271-96A5-46C9-92CA-80112E72E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958" y="3524250"/>
            <a:ext cx="8353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Baskerville Old Face" panose="020206020805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Baskerville Old Face" panose="020206020805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000">
              <a:latin typeface="Baskerville Old Face" panose="020206020805050203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0197218-55C8-40CE-B677-845E1D029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730" y="899843"/>
            <a:ext cx="9345880" cy="524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82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>
            <a:extLst>
              <a:ext uri="{FF2B5EF4-FFF2-40B4-BE49-F238E27FC236}">
                <a16:creationId xmlns:a16="http://schemas.microsoft.com/office/drawing/2014/main" id="{8797D271-96A5-46C9-92CA-80112E72E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958" y="3524250"/>
            <a:ext cx="8353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dirty="0">
              <a:latin typeface="Baskerville Old Face" panose="020206020805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/>
              <a:t>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dirty="0">
              <a:latin typeface="Baskerville Old Face" panose="020206020805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/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000" dirty="0">
              <a:latin typeface="Baskerville Old Face" panose="020206020805050203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4C98D7F-2DF5-4098-9CE3-4AEC5F9C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60" y="1071575"/>
            <a:ext cx="9352902" cy="522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74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E3CEA41-BEB4-49EB-8D82-FC08243A651C}"/>
              </a:ext>
            </a:extLst>
          </p:cNvPr>
          <p:cNvSpPr/>
          <p:nvPr/>
        </p:nvSpPr>
        <p:spPr>
          <a:xfrm>
            <a:off x="1718821" y="2683812"/>
            <a:ext cx="8273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COLEGIADOS REGIONAIS DE ASSISTENCIA SOCIAL </a:t>
            </a:r>
          </a:p>
        </p:txBody>
      </p:sp>
    </p:spTree>
    <p:extLst>
      <p:ext uri="{BB962C8B-B14F-4D97-AF65-F5344CB8AC3E}">
        <p14:creationId xmlns:p14="http://schemas.microsoft.com/office/powerpoint/2010/main" val="2497085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24FFE00-77C1-4B48-9942-392C5B2A3F57}"/>
              </a:ext>
            </a:extLst>
          </p:cNvPr>
          <p:cNvSpPr/>
          <p:nvPr/>
        </p:nvSpPr>
        <p:spPr>
          <a:xfrm>
            <a:off x="2538951" y="1290829"/>
            <a:ext cx="76042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O Colegiado Regional de Assistência Social das Associações dos Municípios Catarinenses, é um órgão vinculado a Associação de Municípios, organizado por um Regimento Interno.</a:t>
            </a: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Reuniões conforme prevê o Regimento Interno do Colegiado., na sua maioria 1 vez ao mês. </a:t>
            </a:r>
          </a:p>
          <a:p>
            <a:pPr algn="just">
              <a:buFont typeface="Arial" charset="0"/>
              <a:buChar char="•"/>
              <a:defRPr/>
            </a:pP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Os Colegiados Regionais são formados por Gestores e Trabalhadores do SUAS; </a:t>
            </a:r>
          </a:p>
        </p:txBody>
      </p:sp>
    </p:spTree>
    <p:extLst>
      <p:ext uri="{BB962C8B-B14F-4D97-AF65-F5344CB8AC3E}">
        <p14:creationId xmlns:p14="http://schemas.microsoft.com/office/powerpoint/2010/main" val="252884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43C81F5-3A48-49C5-A05B-1F4254E293E4}"/>
              </a:ext>
            </a:extLst>
          </p:cNvPr>
          <p:cNvSpPr/>
          <p:nvPr/>
        </p:nvSpPr>
        <p:spPr>
          <a:xfrm>
            <a:off x="2567233" y="1778839"/>
            <a:ext cx="70575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dirty="0">
                <a:latin typeface="Cambria" panose="02040503050406030204" pitchFamily="18" charset="0"/>
              </a:rPr>
              <a:t>O Colegiado Regional é órgão de decisões, com finalidade de analisar, orientar, promover e executar o planejamento de ações no âmbito da Política de Assistência Social e do Sistema Único de Assistência Social – SUAS, constituindo-se em instância de integração dos gestores e técnicos municipais de Assistência Social, fortalecendo os avanços regionais.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5669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3ED33CE-52EB-45A4-B567-227672F29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8969889"/>
              </p:ext>
            </p:extLst>
          </p:nvPr>
        </p:nvGraphicFramePr>
        <p:xfrm>
          <a:off x="1055441" y="201699"/>
          <a:ext cx="9504363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16AB2094-0041-498C-B61D-E85B8ADF68C4}"/>
              </a:ext>
            </a:extLst>
          </p:cNvPr>
          <p:cNvCxnSpPr/>
          <p:nvPr/>
        </p:nvCxnSpPr>
        <p:spPr>
          <a:xfrm>
            <a:off x="6528595" y="5229225"/>
            <a:ext cx="550863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580" name="Retângulo 4">
            <a:extLst>
              <a:ext uri="{FF2B5EF4-FFF2-40B4-BE49-F238E27FC236}">
                <a16:creationId xmlns:a16="http://schemas.microsoft.com/office/drawing/2014/main" id="{CF856624-2A7B-4807-A7BA-E55B3FAD5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1" y="6243412"/>
            <a:ext cx="9000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 dirty="0"/>
              <a:t>Fonte: Elaborado pela Assistente Social da GRANFPOLIS, Vânia </a:t>
            </a:r>
            <a:r>
              <a:rPr lang="pt-BR" altLang="pt-BR" sz="1400" b="1" dirty="0" err="1"/>
              <a:t>Guareski</a:t>
            </a:r>
            <a:r>
              <a:rPr lang="pt-BR" altLang="pt-BR" sz="1400" b="1" dirty="0"/>
              <a:t> Souto e validado pelo COAS, 2021. </a:t>
            </a:r>
          </a:p>
        </p:txBody>
      </p:sp>
      <p:pic>
        <p:nvPicPr>
          <p:cNvPr id="24581" name="Espaço Reservado para Conteúdo 8">
            <a:extLst>
              <a:ext uri="{FF2B5EF4-FFF2-40B4-BE49-F238E27FC236}">
                <a16:creationId xmlns:a16="http://schemas.microsoft.com/office/drawing/2014/main" id="{0FC3749E-B73D-42E4-BA23-D4EA45000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3" y="188913"/>
            <a:ext cx="26638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E3CEA41-BEB4-49EB-8D82-FC08243A651C}"/>
              </a:ext>
            </a:extLst>
          </p:cNvPr>
          <p:cNvSpPr/>
          <p:nvPr/>
        </p:nvSpPr>
        <p:spPr>
          <a:xfrm>
            <a:off x="1959204" y="826732"/>
            <a:ext cx="82735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 Movimento Municipalista vem consolidar um movimento de referência aos Municípios Catarinenses, em relação ao </a:t>
            </a:r>
            <a:r>
              <a:rPr lang="pt-B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apoio técnico e representatividade política institucional. </a:t>
            </a:r>
          </a:p>
          <a:p>
            <a:pPr algn="ctr"/>
            <a:endParaRPr lang="pt-BR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Em relação ao apoio técnico, em SC o movimento municipalista por meio da FECAM e das 21Associações de Municípios, vem desde a década de 80 atuando na assessoria/consultoria nas políticas sociais, em especial na Política de Assistência Social.</a:t>
            </a:r>
          </a:p>
          <a:p>
            <a:pPr algn="ctr"/>
            <a:endParaRPr lang="pt-BR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 FECAM e as Associações contam com um Conselho Político, composto por Prefeitos(as) e áreas Técnicas.  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25628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>
            <a:extLst>
              <a:ext uri="{FF2B5EF4-FFF2-40B4-BE49-F238E27FC236}">
                <a16:creationId xmlns:a16="http://schemas.microsoft.com/office/drawing/2014/main" id="{B6E58B14-7752-479B-AE75-3519E9812E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66108" y="2133601"/>
            <a:ext cx="8555037" cy="4525963"/>
          </a:xfrm>
        </p:spPr>
        <p:txBody>
          <a:bodyPr/>
          <a:lstStyle/>
          <a:p>
            <a:r>
              <a:rPr lang="pt-BR" altLang="pt-BR" sz="2000" dirty="0">
                <a:latin typeface="Cambria" panose="02040503050406030204" pitchFamily="18" charset="0"/>
              </a:rPr>
              <a:t>Regimento interno, eleição de coordenação</a:t>
            </a:r>
          </a:p>
          <a:p>
            <a:r>
              <a:rPr lang="pt-BR" altLang="pt-BR" sz="2000" dirty="0">
                <a:latin typeface="Cambria" panose="02040503050406030204" pitchFamily="18" charset="0"/>
              </a:rPr>
              <a:t>Definição de representações do colegiado em eventos e outras instâncias;</a:t>
            </a:r>
          </a:p>
          <a:p>
            <a:r>
              <a:rPr lang="pt-BR" altLang="pt-BR" sz="2000" dirty="0">
                <a:latin typeface="Cambria" panose="02040503050406030204" pitchFamily="18" charset="0"/>
              </a:rPr>
              <a:t>Realização de Reuniões mensais;</a:t>
            </a:r>
          </a:p>
          <a:p>
            <a:r>
              <a:rPr lang="pt-BR" altLang="pt-BR" sz="2000" dirty="0">
                <a:latin typeface="Cambria" panose="02040503050406030204" pitchFamily="18" charset="0"/>
              </a:rPr>
              <a:t>Instituição de grupos de trabalho para estudos específicos</a:t>
            </a:r>
          </a:p>
          <a:p>
            <a:r>
              <a:rPr lang="pt-BR" altLang="pt-BR" sz="2000" dirty="0">
                <a:latin typeface="Cambria" panose="02040503050406030204" pitchFamily="18" charset="0"/>
              </a:rPr>
              <a:t>Deliberações e realizações de capacitações, palestras e formações;</a:t>
            </a:r>
          </a:p>
          <a:p>
            <a:r>
              <a:rPr lang="pt-BR" altLang="pt-BR" sz="2000" dirty="0">
                <a:latin typeface="Cambria" panose="02040503050406030204" pitchFamily="18" charset="0"/>
              </a:rPr>
              <a:t>Discussões e encaminhamentos de documentos / manifestações sobre assuntos que envolvam a coletividade dos municípios;</a:t>
            </a:r>
          </a:p>
          <a:p>
            <a:r>
              <a:rPr lang="pt-BR" altLang="pt-BR" sz="2000" dirty="0">
                <a:latin typeface="Cambria" panose="02040503050406030204" pitchFamily="18" charset="0"/>
              </a:rPr>
              <a:t>Fortalecer a representação e representatividade dos municípios, promovendo a articulação e integração com os órgãos regionais, estaduais e nacionais;</a:t>
            </a:r>
          </a:p>
          <a:p>
            <a:r>
              <a:rPr lang="pt-BR" altLang="pt-BR" sz="2000" dirty="0">
                <a:latin typeface="Cambria" panose="02040503050406030204" pitchFamily="18" charset="0"/>
              </a:rPr>
              <a:t>Articular para que tenhamos representação das regiões nas diversas instâncias de articulação, pactuação e deliberação;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E84DC01-A20C-48C1-8BAD-8BDB95A7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108" y="1404422"/>
            <a:ext cx="8555037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AÇÕES REALIZADAS PELOS COLEGIADOS REGIONAIS:  </a:t>
            </a:r>
          </a:p>
        </p:txBody>
      </p:sp>
      <p:pic>
        <p:nvPicPr>
          <p:cNvPr id="22532" name="Espaço Reservado para Conteúdo 8">
            <a:extLst>
              <a:ext uri="{FF2B5EF4-FFF2-40B4-BE49-F238E27FC236}">
                <a16:creationId xmlns:a16="http://schemas.microsoft.com/office/drawing/2014/main" id="{BC9407BE-2CEA-4F41-BAE6-0738A81A6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3" y="188913"/>
            <a:ext cx="34559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9C0C09-AAEC-45F9-B0FD-02A2D79B8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058" y="1268413"/>
            <a:ext cx="8555037" cy="4525962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Coordenação e assessoria técnica ao Colegiado Regional;</a:t>
            </a:r>
          </a:p>
          <a:p>
            <a:pPr algn="just">
              <a:defRPr/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Participação efetiva nas reuniões e demandas do COAS;</a:t>
            </a:r>
          </a:p>
          <a:p>
            <a:pPr algn="just">
              <a:defRPr/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Orientações tecnicamente os Municípios na área da assistência social, direitos humanos e demais políticas, conforme demanda de cada região (Habitação, Saúde, Educação....)</a:t>
            </a:r>
          </a:p>
          <a:p>
            <a:pPr algn="just">
              <a:defRPr/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Articulação com o Colegiado de Conselheiros de Direitos e Tutelares</a:t>
            </a:r>
          </a:p>
          <a:p>
            <a:pPr algn="just">
              <a:defRPr/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Parcerias objetivando apresentação de experiências realizadas de forma intersetorial nos Municípios</a:t>
            </a:r>
          </a:p>
          <a:p>
            <a:pPr algn="just">
              <a:defRPr/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Organiza grupos de estudos relativos a assuntos demandados pelos Municípios</a:t>
            </a:r>
          </a:p>
          <a:p>
            <a:pPr algn="just">
              <a:defRPr/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Organiza grupos para troca de experiência entre os Municípios – CRAS, CREAS, Abrigos</a:t>
            </a:r>
          </a:p>
          <a:p>
            <a:pPr algn="just">
              <a:defRPr/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Organiza Grupo de Estudos de Gestão de Riscos e Eventos Naturais; </a:t>
            </a:r>
          </a:p>
          <a:p>
            <a:pPr algn="just">
              <a:defRPr/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Busca e articula as parceria com órgãos Estaduais e Federais;</a:t>
            </a:r>
          </a:p>
          <a:p>
            <a:pPr algn="just">
              <a:buFontTx/>
              <a:buNone/>
              <a:defRPr/>
            </a:pPr>
            <a:endParaRPr lang="pt-B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defRPr/>
            </a:pPr>
            <a:endParaRPr lang="pt-B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defRPr/>
            </a:pPr>
            <a:endParaRPr lang="pt-BR" sz="1800" dirty="0"/>
          </a:p>
          <a:p>
            <a:pPr algn="just">
              <a:defRPr/>
            </a:pPr>
            <a:endParaRPr lang="pt-BR" sz="1800" dirty="0"/>
          </a:p>
          <a:p>
            <a:pPr marL="0" indent="0" algn="just">
              <a:buNone/>
              <a:defRPr/>
            </a:pPr>
            <a:endParaRPr lang="pt-BR" sz="1800" dirty="0"/>
          </a:p>
          <a:p>
            <a:pPr marL="0" indent="0" algn="just">
              <a:buNone/>
              <a:defRPr/>
            </a:pPr>
            <a:endParaRPr lang="pt-BR" sz="1800" dirty="0"/>
          </a:p>
        </p:txBody>
      </p:sp>
      <p:pic>
        <p:nvPicPr>
          <p:cNvPr id="25603" name="Espaço Reservado para Conteúdo 8">
            <a:extLst>
              <a:ext uri="{FF2B5EF4-FFF2-40B4-BE49-F238E27FC236}">
                <a16:creationId xmlns:a16="http://schemas.microsoft.com/office/drawing/2014/main" id="{5FE6B2F2-1B23-4B16-90FC-20670AC19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2" y="188913"/>
            <a:ext cx="31988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DBCFD7-BEFA-48BF-8F17-FE8815CE4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619" y="1557338"/>
            <a:ext cx="8555038" cy="4525962"/>
          </a:xfrm>
        </p:spPr>
        <p:txBody>
          <a:bodyPr/>
          <a:lstStyle/>
          <a:p>
            <a:pPr algn="just">
              <a:defRPr/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Assessora os Municípios no processo metodológico da realização das Conferência Municipais de Assistência Social;</a:t>
            </a:r>
          </a:p>
          <a:p>
            <a:pPr algn="just">
              <a:defRPr/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Manter-se atualizado e encaminhar periodicamente aos municípios, informes, portarias, leis, comunicados, resoluções e instruções normativas relativas às políticas públicas, orientando sua aplicabilidade e responsabilidades municipais;</a:t>
            </a:r>
          </a:p>
          <a:p>
            <a:pPr algn="just">
              <a:defRPr/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Organiza Câmara Técnica para as reuniões do Colegiado Regional; </a:t>
            </a:r>
          </a:p>
          <a:p>
            <a:pPr algn="just">
              <a:defRPr/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Assessora os Municípios na elaboração dos Planos Decenal dos Direitos da Criança e Adolescente</a:t>
            </a:r>
          </a:p>
          <a:p>
            <a:pPr algn="just">
              <a:defRPr/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Orienta sobre o funcionamento dos Conselhos Municipais e regularização dos FMAS</a:t>
            </a:r>
          </a:p>
          <a:p>
            <a:pPr algn="just">
              <a:defRPr/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Assessora os Municípios na atualização das Leis do SUAS (CMAS, FMAS, Benefícios e Política de AS)</a:t>
            </a:r>
          </a:p>
          <a:p>
            <a:pPr algn="just">
              <a:defRPr/>
            </a:pPr>
            <a:endParaRPr lang="pt-B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Tx/>
              <a:buNone/>
              <a:defRPr/>
            </a:pPr>
            <a:endParaRPr lang="pt-B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defRPr/>
            </a:pPr>
            <a:endParaRPr lang="pt-B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defRPr/>
            </a:pPr>
            <a:endParaRPr lang="pt-BR" sz="1800" dirty="0"/>
          </a:p>
          <a:p>
            <a:pPr algn="just">
              <a:defRPr/>
            </a:pPr>
            <a:endParaRPr lang="pt-BR" sz="1800" dirty="0"/>
          </a:p>
          <a:p>
            <a:pPr algn="just">
              <a:defRPr/>
            </a:pPr>
            <a:endParaRPr lang="pt-BR" sz="1800" dirty="0"/>
          </a:p>
          <a:p>
            <a:pPr algn="just">
              <a:defRPr/>
            </a:pPr>
            <a:endParaRPr lang="pt-BR" sz="1800" dirty="0"/>
          </a:p>
          <a:p>
            <a:pPr algn="just">
              <a:buFontTx/>
              <a:buNone/>
              <a:defRPr/>
            </a:pPr>
            <a:endParaRPr lang="pt-BR" sz="1800" dirty="0"/>
          </a:p>
          <a:p>
            <a:pPr algn="just">
              <a:buFontTx/>
              <a:buNone/>
              <a:defRPr/>
            </a:pPr>
            <a:endParaRPr lang="pt-BR" sz="1800" dirty="0"/>
          </a:p>
          <a:p>
            <a:pPr algn="just">
              <a:defRPr/>
            </a:pPr>
            <a:endParaRPr lang="pt-BR" sz="1800" dirty="0"/>
          </a:p>
          <a:p>
            <a:pPr algn="just">
              <a:defRPr/>
            </a:pPr>
            <a:endParaRPr lang="pt-BR" sz="1800" dirty="0"/>
          </a:p>
          <a:p>
            <a:pPr algn="just">
              <a:defRPr/>
            </a:pPr>
            <a:endParaRPr lang="pt-BR" sz="1800" dirty="0"/>
          </a:p>
          <a:p>
            <a:pPr marL="0" indent="0" algn="just">
              <a:buNone/>
              <a:defRPr/>
            </a:pPr>
            <a:endParaRPr lang="pt-BR" sz="1800" dirty="0"/>
          </a:p>
          <a:p>
            <a:pPr marL="0" indent="0" algn="just">
              <a:buNone/>
              <a:defRPr/>
            </a:pPr>
            <a:endParaRPr lang="pt-BR" sz="1800" dirty="0"/>
          </a:p>
        </p:txBody>
      </p:sp>
      <p:pic>
        <p:nvPicPr>
          <p:cNvPr id="26627" name="Espaço Reservado para Conteúdo 8">
            <a:extLst>
              <a:ext uri="{FF2B5EF4-FFF2-40B4-BE49-F238E27FC236}">
                <a16:creationId xmlns:a16="http://schemas.microsoft.com/office/drawing/2014/main" id="{F55DCF70-BFD9-42B8-9062-8F553D35B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3" y="188913"/>
            <a:ext cx="34559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Conteúdo 2">
            <a:extLst>
              <a:ext uri="{FF2B5EF4-FFF2-40B4-BE49-F238E27FC236}">
                <a16:creationId xmlns:a16="http://schemas.microsoft.com/office/drawing/2014/main" id="{7ACFF268-DBDF-4EC5-8398-DF9C1C4089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5619" y="1412876"/>
            <a:ext cx="8555038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altLang="pt-BR" sz="2000">
                <a:latin typeface="Cambria" panose="02040503050406030204" pitchFamily="18" charset="0"/>
              </a:rPr>
              <a:t>Assessora os Municípios para elaboração dos Planos Municipais de Assistência Social;</a:t>
            </a:r>
          </a:p>
          <a:p>
            <a:pPr algn="just"/>
            <a:r>
              <a:rPr lang="pt-BR" altLang="pt-BR" sz="2000">
                <a:latin typeface="Cambria" panose="02040503050406030204" pitchFamily="18" charset="0"/>
              </a:rPr>
              <a:t>Prestar assessoria particularizada de forma a atender as demandas específicas de cada município, respeitando o porte dos municípios;</a:t>
            </a:r>
          </a:p>
          <a:p>
            <a:pPr algn="just"/>
            <a:r>
              <a:rPr lang="pt-BR" altLang="pt-BR" sz="2000">
                <a:latin typeface="Cambria" panose="02040503050406030204" pitchFamily="18" charset="0"/>
              </a:rPr>
              <a:t>Promover capacitações e formações para os gestores, trabalhadores e conselheiros, visando a troca de experiências, propondo e estimulando iniciativas de acordo com as demandas;</a:t>
            </a:r>
          </a:p>
          <a:p>
            <a:r>
              <a:rPr lang="pt-BR" altLang="pt-BR" sz="2000">
                <a:latin typeface="Cambria" panose="02040503050406030204" pitchFamily="18" charset="0"/>
              </a:rPr>
              <a:t>Elaborar diagnósticos, mapeamentos e estudos técnicos que possam contribuir na estruturação ou reestruturação de oferta de serviços socioassistenciais. </a:t>
            </a:r>
          </a:p>
          <a:p>
            <a:r>
              <a:rPr lang="pt-BR" altLang="pt-BR" sz="2000">
                <a:latin typeface="Cambria" panose="02040503050406030204" pitchFamily="18" charset="0"/>
              </a:rPr>
              <a:t>Participar ativamente das reuniões do Colegiado Estadual de Assistência Social da FECAM - COAS, do Colegiado Estadual de Gestores Municipais de Assistência Social - COEGEMAS e da Câmara Intergestores Bipartite – CIB, dos Conselhos Estaduais, dos eventos regionais, estaduais e nacionais afetos as áreas da assessoria, além de outros de interesse dos municípios; </a:t>
            </a:r>
          </a:p>
          <a:p>
            <a:endParaRPr lang="pt-BR" altLang="pt-BR" sz="2000">
              <a:latin typeface="Cambria" panose="02040503050406030204" pitchFamily="18" charset="0"/>
            </a:endParaRPr>
          </a:p>
          <a:p>
            <a:endParaRPr lang="pt-BR" altLang="pt-BR" sz="2000">
              <a:latin typeface="Cambria" panose="02040503050406030204" pitchFamily="18" charset="0"/>
            </a:endParaRPr>
          </a:p>
        </p:txBody>
      </p:sp>
      <p:pic>
        <p:nvPicPr>
          <p:cNvPr id="27651" name="Espaço Reservado para Conteúdo 8">
            <a:extLst>
              <a:ext uri="{FF2B5EF4-FFF2-40B4-BE49-F238E27FC236}">
                <a16:creationId xmlns:a16="http://schemas.microsoft.com/office/drawing/2014/main" id="{196E776C-3FE3-4B5B-A064-BBD858474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3" y="188913"/>
            <a:ext cx="34559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E3CEA41-BEB4-49EB-8D82-FC08243A651C}"/>
              </a:ext>
            </a:extLst>
          </p:cNvPr>
          <p:cNvSpPr/>
          <p:nvPr/>
        </p:nvSpPr>
        <p:spPr>
          <a:xfrm>
            <a:off x="1662260" y="1873107"/>
            <a:ext cx="8273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AGRADECEMOS  A OPORTUNIDADE </a:t>
            </a:r>
          </a:p>
          <a:p>
            <a:pPr algn="ctr"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DO DIÁLOGO!</a:t>
            </a:r>
          </a:p>
          <a:p>
            <a:pPr algn="ctr">
              <a:defRPr/>
            </a:pP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  <a:p>
            <a:pPr algn="ctr"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ESSE É O MOVIMENTO MUNICIPALISTA DE SANTA CATARINA!</a:t>
            </a:r>
          </a:p>
        </p:txBody>
      </p:sp>
    </p:spTree>
    <p:extLst>
      <p:ext uri="{BB962C8B-B14F-4D97-AF65-F5344CB8AC3E}">
        <p14:creationId xmlns:p14="http://schemas.microsoft.com/office/powerpoint/2010/main" val="124319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:\Users\EGEM\Documents\Janice_2016\FECAM\Mapa_FECAM.jpg">
            <a:extLst>
              <a:ext uri="{FF2B5EF4-FFF2-40B4-BE49-F238E27FC236}">
                <a16:creationId xmlns:a16="http://schemas.microsoft.com/office/drawing/2014/main" id="{E43FED52-8D9E-48AE-BB5F-B5ED5AB3CD3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085" y="0"/>
            <a:ext cx="11632676" cy="6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264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E3CEA41-BEB4-49EB-8D82-FC08243A651C}"/>
              </a:ext>
            </a:extLst>
          </p:cNvPr>
          <p:cNvSpPr/>
          <p:nvPr/>
        </p:nvSpPr>
        <p:spPr>
          <a:xfrm>
            <a:off x="1959204" y="1693998"/>
            <a:ext cx="8273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A Federação Catarinense de Municípios – FECAM possui uma trajetória de 40 anos à frente do Movimento Municipalista em Santa Catarina. 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Em parceria com as 21 Associações de Municípios do Estado vem garantindo conquistas em prol do crescimento e desenvolvimento dos municípios do Estado e, consequentemente, da melhoria da qualidade de vida da população. </a:t>
            </a:r>
            <a:endParaRPr lang="pt-BR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E3CEA41-BEB4-49EB-8D82-FC08243A651C}"/>
              </a:ext>
            </a:extLst>
          </p:cNvPr>
          <p:cNvSpPr/>
          <p:nvPr/>
        </p:nvSpPr>
        <p:spPr>
          <a:xfrm>
            <a:off x="2100606" y="930426"/>
            <a:ext cx="8273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O Movimento Municipalista acredita que com dedicação, empenho e persistência, é possível transformar a realidade dos municípios, colocando-os em posição de destaque entre os entes federados,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com objetivo de fortalecer a gestão pública e dar voz aos Municípios. 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O Movimento Municipalista busca ainda promover o estabelecimento da cooperação intermunicipal e intergovernamental e de ampliar e fortalecer a capacidade administrativa, econômica e social dos municípios, também de promover a melhoria da qualidade dos serviços públicos, a um custo significativamente menor através do modelo </a:t>
            </a:r>
            <a:r>
              <a:rPr lang="pt-BR" sz="2400" dirty="0" err="1"/>
              <a:t>associativista</a:t>
            </a:r>
            <a:r>
              <a:rPr lang="pt-BR" sz="2400" dirty="0"/>
              <a:t> e consorciados. </a:t>
            </a:r>
          </a:p>
          <a:p>
            <a:pPr algn="ctr"/>
            <a:endParaRPr lang="pt-BR" sz="2400" dirty="0"/>
          </a:p>
          <a:p>
            <a:pPr algn="ctr"/>
            <a:endParaRPr lang="pt-BR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E3CEA41-BEB4-49EB-8D82-FC08243A651C}"/>
              </a:ext>
            </a:extLst>
          </p:cNvPr>
          <p:cNvSpPr/>
          <p:nvPr/>
        </p:nvSpPr>
        <p:spPr>
          <a:xfrm>
            <a:off x="1959204" y="826732"/>
            <a:ext cx="8273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dirty="0"/>
          </a:p>
          <a:p>
            <a:pPr algn="ctr"/>
            <a:r>
              <a:rPr lang="pt-BR" sz="2400" dirty="0"/>
              <a:t>Esse modelo promove a integração dos interesses e das ações dos municípios, principalmente através da discussão técnica e desenvolvimento de ações no âmbito dos Colegiados Regionais e Estaduais das áreas, compostos pelas representações de gestores e trabalhadores municipais, amparados pelo respaldo da articulação política da Diretoria Executiva e do Conselho Político da entidade. </a:t>
            </a:r>
          </a:p>
          <a:p>
            <a:pPr algn="ctr"/>
            <a:endParaRPr lang="pt-BR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38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E3CEA41-BEB4-49EB-8D82-FC08243A651C}"/>
              </a:ext>
            </a:extLst>
          </p:cNvPr>
          <p:cNvSpPr/>
          <p:nvPr/>
        </p:nvSpPr>
        <p:spPr>
          <a:xfrm>
            <a:off x="2110033" y="1448901"/>
            <a:ext cx="82735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A CNM, FECAM e as Associações de Municípios atuam também de forma significativa na promoção da capacitação de técnicos e gestores, com vistas à sua qualificação, o que em última instância, gera maior eficiência na prestação de serviços públicos municipais. </a:t>
            </a:r>
          </a:p>
          <a:p>
            <a:pPr algn="ctr"/>
            <a:endParaRPr lang="pt-BR" sz="2400" dirty="0"/>
          </a:p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Além da sua competência técnica, sua isenção político-partidária confere ao movimento municipalista credibilidade junto à sociedade</a:t>
            </a:r>
            <a:r>
              <a:rPr lang="pt-BR" sz="2400" dirty="0"/>
              <a:t>, sendo uma referência no Estado. </a:t>
            </a:r>
          </a:p>
          <a:p>
            <a:pPr algn="ctr"/>
            <a:endParaRPr lang="pt-BR" sz="2400" dirty="0"/>
          </a:p>
          <a:p>
            <a:pPr algn="ctr"/>
            <a:endParaRPr lang="pt-BR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44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446F551C-81C8-40E0-AE9C-EF1555824484}"/>
              </a:ext>
            </a:extLst>
          </p:cNvPr>
          <p:cNvSpPr/>
          <p:nvPr/>
        </p:nvSpPr>
        <p:spPr>
          <a:xfrm>
            <a:off x="4125012" y="145330"/>
            <a:ext cx="2828041" cy="1113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Confederação Nacional dos Municípios - CNM 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97F19236-7B40-4E9D-B87D-B1BE412AFB6F}"/>
              </a:ext>
            </a:extLst>
          </p:cNvPr>
          <p:cNvSpPr/>
          <p:nvPr/>
        </p:nvSpPr>
        <p:spPr>
          <a:xfrm>
            <a:off x="3572758" y="1622199"/>
            <a:ext cx="3932550" cy="1379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Federação de Consórcios, Associações de Municípios e Municípios de SC – FECAM  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D25042B-0FE8-4C8F-B494-DC40311675CE}"/>
              </a:ext>
            </a:extLst>
          </p:cNvPr>
          <p:cNvSpPr/>
          <p:nvPr/>
        </p:nvSpPr>
        <p:spPr>
          <a:xfrm>
            <a:off x="2579799" y="5010733"/>
            <a:ext cx="2620652" cy="1200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Colegiado Estadual </a:t>
            </a:r>
            <a:r>
              <a:rPr lang="pt-BR" dirty="0"/>
              <a:t>de Assistência Social - COAS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AE860C7-962B-4A70-ADD4-1CEA5CBB3C54}"/>
              </a:ext>
            </a:extLst>
          </p:cNvPr>
          <p:cNvSpPr/>
          <p:nvPr/>
        </p:nvSpPr>
        <p:spPr>
          <a:xfrm>
            <a:off x="6140839" y="4987160"/>
            <a:ext cx="2620652" cy="1200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Colegiados Regionais </a:t>
            </a:r>
            <a:r>
              <a:rPr lang="pt-BR" dirty="0"/>
              <a:t>de Assistência Social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066C19D-E8E2-495C-8EF7-9D967872DCAC}"/>
              </a:ext>
            </a:extLst>
          </p:cNvPr>
          <p:cNvSpPr/>
          <p:nvPr/>
        </p:nvSpPr>
        <p:spPr>
          <a:xfrm>
            <a:off x="3710232" y="3428213"/>
            <a:ext cx="3657600" cy="1358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Associações de Municípios de SC (21)</a:t>
            </a: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AE3D6F82-DB5A-4475-8FA8-CF57DBBA380F}"/>
              </a:ext>
            </a:extLst>
          </p:cNvPr>
          <p:cNvSpPr/>
          <p:nvPr/>
        </p:nvSpPr>
        <p:spPr>
          <a:xfrm>
            <a:off x="5296716" y="1247092"/>
            <a:ext cx="484632" cy="386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7DCC32D9-BE07-456A-9DA4-36FE76F756F7}"/>
              </a:ext>
            </a:extLst>
          </p:cNvPr>
          <p:cNvSpPr/>
          <p:nvPr/>
        </p:nvSpPr>
        <p:spPr>
          <a:xfrm>
            <a:off x="5296716" y="3001652"/>
            <a:ext cx="484632" cy="426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B3394FA0-A660-4747-A66B-12DB0DF314A6}"/>
              </a:ext>
            </a:extLst>
          </p:cNvPr>
          <p:cNvSpPr/>
          <p:nvPr/>
        </p:nvSpPr>
        <p:spPr>
          <a:xfrm>
            <a:off x="6143977" y="4682369"/>
            <a:ext cx="484632" cy="426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5BE778EA-3636-4891-A955-2667D7FD8FD9}"/>
              </a:ext>
            </a:extLst>
          </p:cNvPr>
          <p:cNvSpPr/>
          <p:nvPr/>
        </p:nvSpPr>
        <p:spPr>
          <a:xfrm>
            <a:off x="4373280" y="4649767"/>
            <a:ext cx="484632" cy="426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C72D26B-F0BC-4AE5-99BD-868B3ED99FCF}"/>
              </a:ext>
            </a:extLst>
          </p:cNvPr>
          <p:cNvSpPr txBox="1"/>
          <p:nvPr/>
        </p:nvSpPr>
        <p:spPr>
          <a:xfrm>
            <a:off x="9775596" y="4733752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Essa estrutura é em relação a política de Assistência Social. </a:t>
            </a:r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16B256D7-98B2-48E1-BE50-A1756D275EE3}"/>
              </a:ext>
            </a:extLst>
          </p:cNvPr>
          <p:cNvSpPr/>
          <p:nvPr/>
        </p:nvSpPr>
        <p:spPr>
          <a:xfrm>
            <a:off x="8741632" y="53450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745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1517</Words>
  <Application>Microsoft Office PowerPoint</Application>
  <PresentationFormat>Widescreen</PresentationFormat>
  <Paragraphs>157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1" baseType="lpstr">
      <vt:lpstr>Arial</vt:lpstr>
      <vt:lpstr>Baskerville Old Face</vt:lpstr>
      <vt:lpstr>Calibri</vt:lpstr>
      <vt:lpstr>Calibri Light</vt:lpstr>
      <vt:lpstr>Cambria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AÇÕES REALIZADAS PELOS COLEGIADOS REGIONAIS: 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Imprensa</dc:creator>
  <cp:lastModifiedBy>fecam</cp:lastModifiedBy>
  <cp:revision>51</cp:revision>
  <dcterms:created xsi:type="dcterms:W3CDTF">2021-01-13T19:08:17Z</dcterms:created>
  <dcterms:modified xsi:type="dcterms:W3CDTF">2021-02-26T12:26:40Z</dcterms:modified>
</cp:coreProperties>
</file>