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D31-2407-4BA7-87F8-0C6106BD6E11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79A-0937-4872-ACE3-13EBE90351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11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D31-2407-4BA7-87F8-0C6106BD6E11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79A-0937-4872-ACE3-13EBE90351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84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D31-2407-4BA7-87F8-0C6106BD6E11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79A-0937-4872-ACE3-13EBE90351EF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31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D31-2407-4BA7-87F8-0C6106BD6E11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79A-0937-4872-ACE3-13EBE90351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490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D31-2407-4BA7-87F8-0C6106BD6E11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79A-0937-4872-ACE3-13EBE90351EF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0006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D31-2407-4BA7-87F8-0C6106BD6E11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79A-0937-4872-ACE3-13EBE90351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22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D31-2407-4BA7-87F8-0C6106BD6E11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79A-0937-4872-ACE3-13EBE90351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418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D31-2407-4BA7-87F8-0C6106BD6E11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79A-0937-4872-ACE3-13EBE90351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60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D31-2407-4BA7-87F8-0C6106BD6E11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79A-0937-4872-ACE3-13EBE90351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0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D31-2407-4BA7-87F8-0C6106BD6E11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79A-0937-4872-ACE3-13EBE90351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16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D31-2407-4BA7-87F8-0C6106BD6E11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79A-0937-4872-ACE3-13EBE90351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91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D31-2407-4BA7-87F8-0C6106BD6E11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79A-0937-4872-ACE3-13EBE90351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26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D31-2407-4BA7-87F8-0C6106BD6E11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79A-0937-4872-ACE3-13EBE90351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05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D31-2407-4BA7-87F8-0C6106BD6E11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79A-0937-4872-ACE3-13EBE90351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39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D31-2407-4BA7-87F8-0C6106BD6E11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79A-0937-4872-ACE3-13EBE90351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83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CD31-2407-4BA7-87F8-0C6106BD6E11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79A-0937-4872-ACE3-13EBE90351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5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8CD31-2407-4BA7-87F8-0C6106BD6E11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A7979A-0937-4872-ACE3-13EBE90351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42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49B0FB1-F585-4161-B12F-74845150C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13" y="0"/>
            <a:ext cx="5003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25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CD794-6312-4907-9F7A-63323435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27A3E0-A58C-41F3-B82C-8301B3ABD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Ressalta-se que pelas diretrizes estabelecidas pelo CONANDA (Resolução nº 137/10) não é possível o FIA repassar recursos para entidades com o objetivo de adquirir equipamentos (computadores, por exemplo), exceto quando for destinado ao atendimento propriamente dito (serviços), tais como programas específicos de prevenção e proteção especial, socioeducativas e orientação, apoio, promoção familiar, voltados para as crianças, adolescentes e às suas famílias. Estes programas específicos que envolvem o repasse de recursos do FIA devem ser necessariamente chancelados pelo CMDCA.</a:t>
            </a:r>
          </a:p>
        </p:txBody>
      </p:sp>
    </p:spTree>
    <p:extLst>
      <p:ext uri="{BB962C8B-B14F-4D97-AF65-F5344CB8AC3E}">
        <p14:creationId xmlns:p14="http://schemas.microsoft.com/office/powerpoint/2010/main" val="3272470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10858-CE51-47EE-95C7-3AA9021E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3ABA1B-2848-41AD-8FF8-5028C05AD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pPr algn="just"/>
            <a:r>
              <a:rPr lang="pt-BR" b="1" dirty="0"/>
              <a:t>Os recursos do Fundo serão ministrados segundo o plano de aplicação elaborado pelo Conselho Municipal dos Direitos da Criança e do Adolescente e aprovado pelo Poder Legislativo Municipal, constituído parte integrante do orçamento do Município.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649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F0A7D-D3E0-4C9F-9A9C-6FBE3F6AC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B1474D-B76F-49BF-982C-8AA0B766C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Gerir o Fundo para a Infância e Adolescência (FIA), definindo os parâmetros e fixando critérios para a utilização dos recursos, através de Plano de Aplicação das doações subsidiadas e demais receitas. </a:t>
            </a:r>
          </a:p>
          <a:p>
            <a:pPr algn="just"/>
            <a:r>
              <a:rPr lang="pt-BR" b="1" dirty="0"/>
              <a:t>Conforme prescreve a Resolução Conanda nº 137/10. Art. 15 A aplicação dos recursos do FIA , deliberada pelo Conselho de Direitos, deverá ser destinada para o financiamento de ações governamentais e não governamentais relativas a:</a:t>
            </a:r>
          </a:p>
          <a:p>
            <a:pPr algn="just"/>
            <a:r>
              <a:rPr lang="pt-BR" b="1" dirty="0"/>
              <a:t> IV. Programas e projetos de capacitação e formação profissional continuada dos operadores do Sistema de Garantia dos Direitos da Criança e do Adolescente;</a:t>
            </a:r>
          </a:p>
        </p:txBody>
      </p:sp>
    </p:spTree>
    <p:extLst>
      <p:ext uri="{BB962C8B-B14F-4D97-AF65-F5344CB8AC3E}">
        <p14:creationId xmlns:p14="http://schemas.microsoft.com/office/powerpoint/2010/main" val="3826508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97579-B086-4094-B6B0-1D1ECDF7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7DF1BA-1189-4036-A13E-43F270319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b="1" i="0" dirty="0">
              <a:solidFill>
                <a:srgbClr val="333333"/>
              </a:solidFill>
              <a:effectLst/>
              <a:latin typeface="Proxima Nova Rg"/>
            </a:endParaRPr>
          </a:p>
          <a:p>
            <a:pPr algn="just"/>
            <a:r>
              <a:rPr lang="pt-BR" b="1" i="0" dirty="0">
                <a:solidFill>
                  <a:srgbClr val="333333"/>
                </a:solidFill>
                <a:effectLst/>
                <a:latin typeface="Proxima Nova Rg"/>
              </a:rPr>
              <a:t>Os recursos do Fundo Especial para a Infância Adolescência não podem ser utilizados para manutenção dos órgãos públicos encarregados da proteção e atendimento de crianças e adolescentes, aí compreendidos o Conselho Tutelar e o próprio Conselho de Direitos da Criança e do Adolescente, o que deverá ficar a cargo do orçamento das Secretarias e/ou Departamentos aos quais estiverem aqueles vinculados;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32324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86DD0-5923-46AD-A9A3-CD412AB56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1EF36A-D051-41E0-B0D7-91AF962E0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b="0" i="0" dirty="0">
              <a:solidFill>
                <a:srgbClr val="333333"/>
              </a:solidFill>
              <a:effectLst/>
              <a:latin typeface="Proxima Nova Rg"/>
            </a:endParaRPr>
          </a:p>
          <a:p>
            <a:pPr algn="just"/>
            <a:endParaRPr lang="pt-BR" dirty="0">
              <a:solidFill>
                <a:srgbClr val="333333"/>
              </a:solidFill>
              <a:latin typeface="Proxima Nova Rg"/>
            </a:endParaRPr>
          </a:p>
          <a:p>
            <a:pPr algn="just"/>
            <a:r>
              <a:rPr lang="pt-BR" b="0" i="0" dirty="0">
                <a:solidFill>
                  <a:srgbClr val="333333"/>
                </a:solidFill>
                <a:effectLst/>
                <a:latin typeface="Proxima Nova Rg"/>
              </a:rPr>
              <a:t>De igual sorte, os recursos do Fundo Especial para a Infância e Adolescência </a:t>
            </a:r>
            <a:r>
              <a:rPr lang="pt-BR" b="1" i="0" dirty="0">
                <a:solidFill>
                  <a:srgbClr val="333333"/>
                </a:solidFill>
                <a:effectLst/>
                <a:latin typeface="Proxima Nova Rg"/>
              </a:rPr>
              <a:t>não podem ser utilizados para manutenção das entidades não governamentais</a:t>
            </a:r>
            <a:r>
              <a:rPr lang="pt-BR" b="0" i="0" dirty="0">
                <a:solidFill>
                  <a:srgbClr val="333333"/>
                </a:solidFill>
                <a:effectLst/>
                <a:latin typeface="Proxima Nova Rg"/>
              </a:rPr>
              <a:t> de atendimento a crianças e adolescentes, que na forma do art.90, </a:t>
            </a:r>
            <a:r>
              <a:rPr lang="pt-BR" b="0" i="1" dirty="0">
                <a:solidFill>
                  <a:srgbClr val="333333"/>
                </a:solidFill>
                <a:effectLst/>
                <a:latin typeface="Proxima Nova Rg"/>
              </a:rPr>
              <a:t>caput</a:t>
            </a:r>
            <a:r>
              <a:rPr lang="pt-BR" b="0" i="0" dirty="0">
                <a:solidFill>
                  <a:srgbClr val="333333"/>
                </a:solidFill>
                <a:effectLst/>
                <a:latin typeface="Proxima Nova Rg"/>
              </a:rPr>
              <a:t>, da Lei nº 8.069/90, "</a:t>
            </a:r>
            <a:r>
              <a:rPr lang="pt-BR" b="0" i="1" dirty="0">
                <a:solidFill>
                  <a:srgbClr val="333333"/>
                </a:solidFill>
                <a:effectLst/>
                <a:latin typeface="Proxima Nova Rg"/>
              </a:rPr>
              <a:t>são responsáveis pela manutenção das próprias unidades</a:t>
            </a:r>
            <a:r>
              <a:rPr lang="pt-BR" b="0" i="0" dirty="0">
                <a:solidFill>
                  <a:srgbClr val="333333"/>
                </a:solidFill>
                <a:effectLst/>
                <a:latin typeface="Proxima Nova Rg"/>
              </a:rPr>
              <a:t>".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9924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FF0C3-6C09-4C02-A1E7-1207CBDFB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C4A86F-0766-4B6E-9CCA-7526758DB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i="0" dirty="0">
                <a:solidFill>
                  <a:srgbClr val="333333"/>
                </a:solidFill>
                <a:effectLst/>
                <a:latin typeface="Proxima Nova Rg"/>
              </a:rPr>
              <a:t>Os recursos do Fundo Especial para a Infância e Adolescência não podem ser também utilizados para custear as políticas básicas a cargo do Poder Público (saúde, educação, habitação etc.), devendo ser destinados, exclusivamente, à implementação e eventual manutenção de programas específicos de atendimento (diga-se, programas de prevenção e proteção especial, sócio educativos e orientação/apoio/promoção familiar), voltados a crianças, adolescente e, também, às suas famílias (dando-se prioridade ao atendimento da criança ou adolescente no seio de sua família)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09940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0A7F2-4537-4C73-AF13-5FE6DF573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3B4E66-F9CF-4689-A67D-344AC795C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0" i="0" dirty="0">
                <a:solidFill>
                  <a:srgbClr val="333333"/>
                </a:solidFill>
                <a:effectLst/>
                <a:latin typeface="Proxima Nova Rg"/>
              </a:rPr>
              <a:t>Os recursos do Fundo Especial para a Infância e Adolescência </a:t>
            </a:r>
            <a:r>
              <a:rPr lang="pt-BR" b="1" i="0" dirty="0">
                <a:solidFill>
                  <a:srgbClr val="333333"/>
                </a:solidFill>
                <a:effectLst/>
                <a:latin typeface="Proxima Nova Rg"/>
              </a:rPr>
              <a:t>não podem ser utilizados para aquisição de medicamentos, óculos, próteses e outros meios necessários ao tratamento, habilitação ou reabilitação de crianças e adolescentes</a:t>
            </a:r>
            <a:r>
              <a:rPr lang="pt-BR" b="0" i="0" dirty="0">
                <a:solidFill>
                  <a:srgbClr val="333333"/>
                </a:solidFill>
                <a:effectLst/>
                <a:latin typeface="Proxima Nova Rg"/>
              </a:rPr>
              <a:t>. Isto se constitui em </a:t>
            </a:r>
            <a:r>
              <a:rPr lang="pt-BR" b="1" i="0" dirty="0">
                <a:solidFill>
                  <a:srgbClr val="333333"/>
                </a:solidFill>
                <a:effectLst/>
                <a:latin typeface="Proxima Nova Rg"/>
              </a:rPr>
              <a:t>política básica de saúde</a:t>
            </a:r>
            <a:r>
              <a:rPr lang="pt-BR" b="0" i="0" dirty="0">
                <a:solidFill>
                  <a:srgbClr val="333333"/>
                </a:solidFill>
                <a:effectLst/>
                <a:latin typeface="Proxima Nova Rg"/>
              </a:rPr>
              <a:t>, que como tal deve ser prevista </a:t>
            </a:r>
            <a:r>
              <a:rPr lang="pt-BR" b="1" i="0" dirty="0">
                <a:solidFill>
                  <a:srgbClr val="333333"/>
                </a:solidFill>
                <a:effectLst/>
                <a:latin typeface="Proxima Nova Rg"/>
              </a:rPr>
              <a:t>no orçamento do órgão público responsável por sua execução e por ele suportada</a:t>
            </a:r>
            <a:r>
              <a:rPr lang="pt-BR" b="0" i="0" dirty="0">
                <a:solidFill>
                  <a:srgbClr val="333333"/>
                </a:solidFill>
                <a:effectLst/>
                <a:latin typeface="Proxima Nova Rg"/>
              </a:rPr>
              <a:t>. Vale lembrar, a propósito, que a criança e o adolescente </a:t>
            </a:r>
            <a:r>
              <a:rPr lang="pt-BR" b="1" i="0" dirty="0">
                <a:solidFill>
                  <a:srgbClr val="333333"/>
                </a:solidFill>
                <a:effectLst/>
                <a:latin typeface="Proxima Nova Rg"/>
              </a:rPr>
              <a:t>têm direito à mais ABSOLUTA PRIORIDADE de atendimento nos serviços públicos ou de relevância pública</a:t>
            </a:r>
            <a:r>
              <a:rPr lang="pt-BR" b="0" i="0" dirty="0">
                <a:solidFill>
                  <a:srgbClr val="333333"/>
                </a:solidFill>
                <a:effectLst/>
                <a:latin typeface="Proxima Nova Rg"/>
              </a:rPr>
              <a:t> (art.4º, </a:t>
            </a:r>
            <a:r>
              <a:rPr lang="pt-BR" b="0" i="1" dirty="0">
                <a:solidFill>
                  <a:srgbClr val="333333"/>
                </a:solidFill>
                <a:effectLst/>
                <a:latin typeface="Proxima Nova Rg"/>
              </a:rPr>
              <a:t>caput</a:t>
            </a:r>
            <a:r>
              <a:rPr lang="pt-BR" b="0" i="0" dirty="0">
                <a:solidFill>
                  <a:srgbClr val="333333"/>
                </a:solidFill>
                <a:effectLst/>
                <a:latin typeface="Proxima Nova Rg"/>
              </a:rPr>
              <a:t> e par. único, alíneas "b" e "c" c/c art.87, inciso I, da Lei nº 8.069/90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6068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D3B20-D96F-4554-B6B5-091737F4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D2D66B-925D-4C19-8B6C-5AE192453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solidFill>
                  <a:srgbClr val="333333"/>
                </a:solidFill>
                <a:latin typeface="Proxima Nova Rg"/>
              </a:rPr>
              <a:t>O</a:t>
            </a:r>
            <a:r>
              <a:rPr lang="pt-BR" b="0" i="0" dirty="0">
                <a:solidFill>
                  <a:srgbClr val="333333"/>
                </a:solidFill>
                <a:effectLst/>
                <a:latin typeface="Proxima Nova Rg"/>
              </a:rPr>
              <a:t> "Plano de Ação" referido no item anterior </a:t>
            </a:r>
            <a:r>
              <a:rPr lang="pt-BR" b="1" i="0" dirty="0">
                <a:solidFill>
                  <a:srgbClr val="333333"/>
                </a:solidFill>
                <a:effectLst/>
                <a:latin typeface="Proxima Nova Rg"/>
              </a:rPr>
              <a:t>não deve ficar na dependência da existência e/ou limitado aos recursos captados pelo FIA</a:t>
            </a:r>
            <a:r>
              <a:rPr lang="pt-BR" b="0" i="0" dirty="0">
                <a:solidFill>
                  <a:srgbClr val="333333"/>
                </a:solidFill>
                <a:effectLst/>
                <a:latin typeface="Proxima Nova Rg"/>
              </a:rPr>
              <a:t>, mas sim </a:t>
            </a:r>
            <a:r>
              <a:rPr lang="pt-BR" b="1" i="0" dirty="0">
                <a:solidFill>
                  <a:srgbClr val="333333"/>
                </a:solidFill>
                <a:effectLst/>
                <a:latin typeface="Proxima Nova Rg"/>
              </a:rPr>
              <a:t>abranger TAMBÉM os RECURSOS DO PRÓPRIO ORÇAMENTO PÚBLICO MUNICIPAL a serem destinados à área infanto-juvenil</a:t>
            </a:r>
            <a:r>
              <a:rPr lang="pt-BR" b="0" i="0" dirty="0">
                <a:solidFill>
                  <a:srgbClr val="333333"/>
                </a:solidFill>
                <a:effectLst/>
                <a:latin typeface="Proxima Nova Rg"/>
              </a:rPr>
              <a:t> (não podemos esquecer que o Conselho de Direitos é um </a:t>
            </a:r>
            <a:r>
              <a:rPr lang="pt-BR" b="1" i="0" dirty="0">
                <a:solidFill>
                  <a:srgbClr val="333333"/>
                </a:solidFill>
                <a:effectLst/>
                <a:latin typeface="Proxima Nova Rg"/>
              </a:rPr>
              <a:t>órgão deliberativo</a:t>
            </a:r>
            <a:r>
              <a:rPr lang="pt-BR" b="0" i="0" dirty="0">
                <a:solidFill>
                  <a:srgbClr val="333333"/>
                </a:solidFill>
                <a:effectLst/>
                <a:latin typeface="Proxima Nova Rg"/>
              </a:rPr>
              <a:t> de </a:t>
            </a:r>
            <a:r>
              <a:rPr lang="pt-BR" b="1" i="0" dirty="0">
                <a:solidFill>
                  <a:srgbClr val="333333"/>
                </a:solidFill>
                <a:effectLst/>
                <a:latin typeface="Proxima Nova Rg"/>
              </a:rPr>
              <a:t>políticas públicas</a:t>
            </a:r>
            <a:r>
              <a:rPr lang="pt-BR" b="0" i="0" dirty="0">
                <a:solidFill>
                  <a:srgbClr val="333333"/>
                </a:solidFill>
                <a:effectLst/>
                <a:latin typeface="Proxima Nova Rg"/>
              </a:rPr>
              <a:t>, e não mero gestor dos recursos do FIA, devendo zelar para que </a:t>
            </a:r>
            <a:r>
              <a:rPr lang="pt-BR" b="1" i="0" dirty="0">
                <a:solidFill>
                  <a:srgbClr val="333333"/>
                </a:solidFill>
                <a:effectLst/>
                <a:latin typeface="Proxima Nova Rg"/>
              </a:rPr>
              <a:t>o próprio orçamento público PRIORIZE A CRIANÇA E O ADOLESCENTE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5457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7241A83-4B10-45EE-90FA-25EEFDE81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20436"/>
            <a:ext cx="10820400" cy="58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13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3F16E20-F19E-4029-ABAA-01FC285674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126852"/>
              </p:ext>
            </p:extLst>
          </p:nvPr>
        </p:nvGraphicFramePr>
        <p:xfrm>
          <a:off x="92074" y="92075"/>
          <a:ext cx="11429365" cy="676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905" imgH="5667128" progId="AcroExch.Document.DC">
                  <p:embed/>
                </p:oleObj>
              </mc:Choice>
              <mc:Fallback>
                <p:oleObj name="Acrobat Document" r:id="rId2" imgW="8019905" imgH="566712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4" y="92075"/>
                        <a:ext cx="11429365" cy="676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02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D1F6D-3939-4CE9-871C-B6B086D6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ORIENTAÇÃO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01CBF3-9372-4B8A-8D34-7E2CBE3A0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O  Plano de Ação para a área da criança e do adolescente é  elaborado pelo Conselho Municipal dos Direitos da Criança e adolescente-CMDCA. 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O Plano de Ação e Aplicação apresenta as metas a serem alcançadas e onde serão aplicados os recursos captados através do FIA, onde os projetos devem previamente passar pela aprovação do CMDCA, levando em consideração os princípios e as diretrizes da Política Nacional de Direitos Humanos de Crianças e Adolescentes.</a:t>
            </a:r>
          </a:p>
        </p:txBody>
      </p:sp>
    </p:spTree>
    <p:extLst>
      <p:ext uri="{BB962C8B-B14F-4D97-AF65-F5344CB8AC3E}">
        <p14:creationId xmlns:p14="http://schemas.microsoft.com/office/powerpoint/2010/main" val="224387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E100C-622F-4D7E-A92E-DAFB1BA0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ORIENTAÇÃO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D7A8FF-7519-4B01-B619-BEE7868E2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algn="just"/>
            <a:r>
              <a:rPr lang="pt-BR" b="1" dirty="0"/>
              <a:t>O CMDCA, órgão formulador, deliberativo e controlador das ações de implementação da política dos direitos da criança e do adolescente é o responsável por gerir o FIA.</a:t>
            </a:r>
          </a:p>
          <a:p>
            <a:pPr algn="just"/>
            <a:r>
              <a:rPr lang="pt-BR" b="1" dirty="0"/>
              <a:t> Fixar critérios de utilização e elaborar o plano de ação e aplicação dos seus recursos, conforme o disposto no §2º do art.260 da Lei nº 8.069 de 1990 (Estatuto da Criança e do Adolescente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678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A70A8-315E-453A-9BC6-73764A5C2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OBJETIVO GERAL: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ABBA0A-9FF7-4912-9B36-A1BFACC8A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just"/>
            <a:r>
              <a:rPr lang="pt-BR" b="1" dirty="0"/>
              <a:t>Programar a distribuição dos recursos captados pelo FIA para as áreas consideradas prioritárias pelo CMDCA, com a participação da sociedade civil por meio de suas Entidades representativas.</a:t>
            </a:r>
          </a:p>
        </p:txBody>
      </p:sp>
    </p:spTree>
    <p:extLst>
      <p:ext uri="{BB962C8B-B14F-4D97-AF65-F5344CB8AC3E}">
        <p14:creationId xmlns:p14="http://schemas.microsoft.com/office/powerpoint/2010/main" val="413239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EBF5B-7789-4EFC-B978-2CF4B20FA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BF4589-C0BA-470E-AC00-D18AD749F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pPr algn="just"/>
            <a:r>
              <a:rPr lang="pt-BR" b="1" dirty="0"/>
              <a:t>Captar e aplicar recursos a ser utilizada em projetos/programas de atendimento a criança e ao adolescente segundo as deliberações do CMDCA, ao qual está vinculado;</a:t>
            </a:r>
          </a:p>
          <a:p>
            <a:pPr algn="just"/>
            <a:r>
              <a:rPr lang="pt-BR" b="1" dirty="0"/>
              <a:t>Priorizar a seleção de projetos de forma que as execuções desses projetos deem respostas às demandas.</a:t>
            </a:r>
          </a:p>
          <a:p>
            <a:pPr algn="just"/>
            <a:r>
              <a:rPr lang="pt-BR" b="1" dirty="0"/>
              <a:t> Esboçar um plano de acompanhamento pelos Conselheiros: dos projetos em execução, dos resultados alcançados e impactos das ações desenvolvidas.</a:t>
            </a:r>
          </a:p>
          <a:p>
            <a:pPr marL="0" indent="0">
              <a:buNone/>
            </a:pPr>
            <a:r>
              <a:rPr lang="pt-BR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4850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2572A-06D2-4E04-96FD-8C3FF22E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/>
              <a:t>Resolução Conanda no artigo 137/10, que estabelece algumas vedações, sempre buscando o direcionamento eficiente destes recursos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318784-FA06-48A4-AB36-75DC091F0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334"/>
            <a:ext cx="10515600" cy="4351338"/>
          </a:xfrm>
        </p:spPr>
        <p:txBody>
          <a:bodyPr/>
          <a:lstStyle/>
          <a:p>
            <a:pPr algn="just"/>
            <a:r>
              <a:rPr lang="pt-BR" b="1" dirty="0"/>
              <a:t>Art.16. Deve ser vedada a utilização dos recursos do Fundo dos Direitos da Criança e do Adolescente para despesas que não se identifiquem diretamente com a realização de seus objetivos ou serviços determinados pela lei que o instituiu, exceto em situações emergenciais ou de calamidade pública previstas em lei. Esses casos excepcionais devem ser aprovados pelo plenário do Conselho dos Direitos da Criança e do Adolescente. Parágrafo único. Além das condições estabelecidas no caput, deve ser vedada ainda a utilização dos recursos do Fundo dos Direitos da Criança e do Adolescente para:</a:t>
            </a:r>
          </a:p>
        </p:txBody>
      </p:sp>
    </p:spTree>
    <p:extLst>
      <p:ext uri="{BB962C8B-B14F-4D97-AF65-F5344CB8AC3E}">
        <p14:creationId xmlns:p14="http://schemas.microsoft.com/office/powerpoint/2010/main" val="404317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30311-CA8F-4101-9EC8-381E5675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2472E7-643A-4D61-95E6-09E8B4F54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I-A transferência sem a deliberação do respectivo Conselho dos Direitos da Criança e do Adolescente;</a:t>
            </a:r>
          </a:p>
          <a:p>
            <a:pPr algn="just"/>
            <a:r>
              <a:rPr lang="pt-BR" b="1" dirty="0"/>
              <a:t> II-Pagamento, manutenção e funcionamento do Conselho Tutelar;</a:t>
            </a:r>
          </a:p>
          <a:p>
            <a:pPr algn="just"/>
            <a:r>
              <a:rPr lang="pt-BR" b="1" dirty="0"/>
              <a:t> III-Manutenção e funcionamento dos Conselhos dos Direitos da Criança e do Adolescente.</a:t>
            </a:r>
          </a:p>
          <a:p>
            <a:pPr algn="just"/>
            <a:r>
              <a:rPr lang="pt-BR" b="1" dirty="0"/>
              <a:t>IV- O financiamento das políticas públicas sociais básicas, em caráter continuado, e que disponham de fundo especifico, nos termos definidos pela legislação pertinente.</a:t>
            </a:r>
          </a:p>
        </p:txBody>
      </p:sp>
    </p:spTree>
    <p:extLst>
      <p:ext uri="{BB962C8B-B14F-4D97-AF65-F5344CB8AC3E}">
        <p14:creationId xmlns:p14="http://schemas.microsoft.com/office/powerpoint/2010/main" val="1904417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1F8E7-F474-48EC-A926-76A8273AC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5C4E0F-8376-46EC-9B4B-63F44655C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/>
              <a:t>V-Investimentos em aquisição, construção, reforma, manutenção e/ou aluguel de móveis públicos e/ou privados, ainda que de uso exclusivo da política da infância e da adolescência. </a:t>
            </a:r>
          </a:p>
          <a:p>
            <a:pPr algn="just"/>
            <a:r>
              <a:rPr lang="pt-BR" b="1" dirty="0"/>
              <a:t>Verifica-se que a intenção é realmente concentrar os recursos para ações voltadas ao efetivo atendimento da criança e do adolescente, com políticas públicas específicas de média e alta complexidade.</a:t>
            </a:r>
          </a:p>
          <a:p>
            <a:pPr algn="just"/>
            <a:r>
              <a:rPr lang="pt-BR" b="1" dirty="0"/>
              <a:t>Os recursos do Fundo de Direitos da Criança e do adolescente devem ser empregados exclusivamente em programas, projetos e atividades de proteção socioeducativos voltados ao atendimento da criança e do Adolescente. (Prejulgado TCE/SC no 1832, processo COM06/00168506).</a:t>
            </a:r>
          </a:p>
        </p:txBody>
      </p:sp>
    </p:spTree>
    <p:extLst>
      <p:ext uri="{BB962C8B-B14F-4D97-AF65-F5344CB8AC3E}">
        <p14:creationId xmlns:p14="http://schemas.microsoft.com/office/powerpoint/2010/main" val="101103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38E31-3D3A-4520-BDC4-EFA4A8B13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46E00C-4D7C-4E2B-A2CD-CE4C7FF8F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Conselho dos Direitos poderá financiar, utilizando os recursos do FIA, as pesquisas que julgar necessárias à efetivação do atendimento, e elaboração do Plano Decenal dos Direitos da Criança.</a:t>
            </a:r>
          </a:p>
          <a:p>
            <a:r>
              <a:rPr lang="pt-BR" dirty="0"/>
              <a:t>Divulgação do ECA para a sociedade, nos mais diversos meios.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12689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198</TotalTime>
  <Words>1246</Words>
  <Application>Microsoft Office PowerPoint</Application>
  <PresentationFormat>Widescreen</PresentationFormat>
  <Paragraphs>44</Paragraphs>
  <Slides>19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Proxima Nova Rg</vt:lpstr>
      <vt:lpstr>Trebuchet MS</vt:lpstr>
      <vt:lpstr>Wingdings 3</vt:lpstr>
      <vt:lpstr>Facetado</vt:lpstr>
      <vt:lpstr>Adobe Acrobat Document</vt:lpstr>
      <vt:lpstr>Apresentação do PowerPoint</vt:lpstr>
      <vt:lpstr>ORIENTAÇÃO</vt:lpstr>
      <vt:lpstr>ORIENTAÇÃO</vt:lpstr>
      <vt:lpstr>OBJETIVO GERAL:</vt:lpstr>
      <vt:lpstr>Apresentação do PowerPoint</vt:lpstr>
      <vt:lpstr>Resolução Conanda no artigo 137/10, que estabelece algumas vedações, sempre buscando o direcionamento eficiente destes recursos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CISAMA</dc:creator>
  <cp:lastModifiedBy>CISAMA</cp:lastModifiedBy>
  <cp:revision>11</cp:revision>
  <dcterms:created xsi:type="dcterms:W3CDTF">2021-03-01T13:59:54Z</dcterms:created>
  <dcterms:modified xsi:type="dcterms:W3CDTF">2021-03-08T12:22:59Z</dcterms:modified>
</cp:coreProperties>
</file>