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3" r:id="rId5"/>
    <p:sldId id="264" r:id="rId6"/>
    <p:sldId id="265" r:id="rId7"/>
    <p:sldId id="267" r:id="rId8"/>
    <p:sldId id="268" r:id="rId9"/>
    <p:sldId id="269" r:id="rId10"/>
    <p:sldId id="270" r:id="rId11"/>
    <p:sldId id="287" r:id="rId12"/>
    <p:sldId id="272" r:id="rId13"/>
    <p:sldId id="274" r:id="rId14"/>
    <p:sldId id="275" r:id="rId15"/>
    <p:sldId id="276" r:id="rId16"/>
    <p:sldId id="279" r:id="rId17"/>
    <p:sldId id="280" r:id="rId18"/>
    <p:sldId id="290" r:id="rId19"/>
    <p:sldId id="281" r:id="rId20"/>
    <p:sldId id="282" r:id="rId21"/>
    <p:sldId id="283" r:id="rId22"/>
    <p:sldId id="284" r:id="rId23"/>
    <p:sldId id="286" r:id="rId24"/>
    <p:sldId id="291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F4F195-93BC-45C6-9EDF-B6566B5819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611893-5A20-4A32-9AAF-D8492CAC4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FB89B11-E289-4BBB-B822-8162A423A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7445-4468-42C6-A082-0D09B18AA5D5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D8DC21-0611-4A6B-83BC-9F0319DCB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837B2F-1EFD-4689-A314-E47CCF0E7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E78-A279-4F32-9952-06D96A8320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4978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70C3E8-25ED-40D5-B438-215EF4BB2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A2FFC45-ECE8-4D39-9E17-116E93D4D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BD8914-42B6-4027-8F68-48519D8B4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7445-4468-42C6-A082-0D09B18AA5D5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B9F769-7749-43E5-AB55-B9CF69EA1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D27546-1280-42CA-8F26-C94D5F5E5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E78-A279-4F32-9952-06D96A8320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4295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13E8E50-1CC2-47BA-948D-8DA2A8B061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2B8B51D-0E26-4258-8386-1734367398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9B881E-B500-4CDE-933F-E85A7B83D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7445-4468-42C6-A082-0D09B18AA5D5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E48AD34-DFDE-4807-AB9D-6BBE8CEDA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7C7E316-47ED-46C9-88D0-2F7B9A122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E78-A279-4F32-9952-06D96A8320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7459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1C6C8C-49CC-4337-92BC-DDE0C0E21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BE999A-14D0-441F-BC2A-E5CB05573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487F7A-3EC5-4A2F-8B68-EDE1DC42A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7445-4468-42C6-A082-0D09B18AA5D5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00B47E-46F5-4A1F-B50E-76FFC20B2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35987F-8BBB-4FBC-ABEE-D2921ADDB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E78-A279-4F32-9952-06D96A8320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319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B4F50A-645F-45B6-9E5C-6CBD7643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7CDF30-7B0A-4614-9160-8C41CB7BC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FCE6462-F7EB-4964-A443-4AF75C140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7445-4468-42C6-A082-0D09B18AA5D5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5C9CED3-CA38-43E6-9352-5F28E96E6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17608B-597A-4E14-9DB5-6B9CA8EE4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E78-A279-4F32-9952-06D96A8320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0731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EC6712-5F5B-4403-979C-4D04E2044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9D2552-2C2B-42FF-B8A3-0A7E16676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B6E37D-02B7-428B-9D1E-276E75225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5E967F4-1FD8-4DAE-A341-BDF5641E3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7445-4468-42C6-A082-0D09B18AA5D5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FF61D87-168B-428D-B626-110A56118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B5DA95-7B0E-47B6-9CB5-BCE979FAF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E78-A279-4F32-9952-06D96A8320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7817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78EA48-391F-4CE8-B00B-3E575D0DA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5B2059A-35B2-40A7-8552-D67CB1CAF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1950E76-F1FF-4836-AC95-6161875B0F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1D382D2-348D-4B5E-8FD1-955AA5A82A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E0787EA-ACCB-4139-BE72-CA54831DF9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7FC8E18-37E4-496B-8A79-95705BBC1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7445-4468-42C6-A082-0D09B18AA5D5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4464C5E-0D98-4585-9D4E-5177D9B07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9115D8D-2A8F-4151-9516-8EF5FD90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E78-A279-4F32-9952-06D96A8320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586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F88DC1-8969-48CA-9029-08B70F692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BB018B8-3AF1-44A7-A941-8B2769392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7445-4468-42C6-A082-0D09B18AA5D5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B95ACFA-547B-4403-9A1F-650ADEE81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9C36BFD-65BC-453C-8393-E4CD550E1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E78-A279-4F32-9952-06D96A8320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4677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DBE26FA-E440-42AC-BBBC-252A04521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7445-4468-42C6-A082-0D09B18AA5D5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208D15F-F427-430A-90F7-7E477C0F9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9510056-47DA-41C5-838B-17F4AFF16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E78-A279-4F32-9952-06D96A8320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896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C0C125-DCB3-414B-ADBC-CFF1B3F30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72FA89-CC28-49FE-8183-F37D492E2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5FE8719-D7EF-4A1E-9D09-EB01C6103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5A348DE-219C-4CD2-A62F-D15CE200F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7445-4468-42C6-A082-0D09B18AA5D5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B026630-D528-4AC8-B49B-335ED5D78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DC2F489-A95D-498F-8A1E-E13189997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E78-A279-4F32-9952-06D96A8320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9258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24620D-71B4-41AF-8B65-BB9A6A022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B60F40A-A605-476E-955F-FF20103E2B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70399F1-01D6-4FB1-B28C-F30F8A1AF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896A9D4-AC3E-4807-9BB2-D96E0B1D1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D7445-4468-42C6-A082-0D09B18AA5D5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AB55A86-3AF7-4AD9-AAFD-2272A5159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2210E44-1009-44D4-893A-31967598B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96E78-A279-4F32-9952-06D96A8320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55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5438650-31DD-4B47-AE1F-1CB9D593D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EAD6963-ED2C-42BB-8AD0-F4BCF33B2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716A9C4-1322-4FD6-947E-7F7AA1C08D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D7445-4468-42C6-A082-0D09B18AA5D5}" type="datetimeFigureOut">
              <a:rPr lang="pt-BR" smtClean="0"/>
              <a:t>07/06/2021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7CBFCC-2911-4932-9FE0-1464A244DB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AA380DE-13E5-4DE2-AA19-485E8F2E05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96E78-A279-4F32-9952-06D96A8320C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135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social@amures.org.br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A52721-A3C0-4EF0-93BD-6F7A166B7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 chamo Lauro Santos</a:t>
            </a:r>
            <a:b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 Assessor de Politicas Públicas da  Associação dos </a:t>
            </a:r>
            <a:r>
              <a:rPr lang="pt-B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Municipios</a:t>
            </a: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Serra Catarinense – AMURES</a:t>
            </a:r>
            <a:b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24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2D5C6E-7105-479C-A04C-3357D6535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Estou aqui para contribuir com a 12ª Conferência de Assistência Social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Falando um  pouco do  EIXO 2 – Financiamento e orçamento como instrumento para uma gestão </a:t>
            </a: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pt-B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garantia dos direitos socioassistenciais.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421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63E813-6571-4F84-8C3F-7DEFD3A32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RESPONSABILIDADES COMUNS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569D9-6A7C-4026-A7F3-064CC209B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Delegar </a:t>
            </a:r>
            <a:r>
              <a:rPr lang="pt-B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</a:t>
            </a: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estor </a:t>
            </a: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política de assistência social a ordenação de despesa </a:t>
            </a: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dos; </a:t>
            </a: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Autonomia</a:t>
            </a: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Morosidade de informação</a:t>
            </a:r>
            <a:endParaRPr lang="pt-B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• Acompanhar os serviços, programas, projetos e benefícios por meio dos respectivos órgãos de </a:t>
            </a: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controle</a:t>
            </a: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Conselho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Organizar e </a:t>
            </a: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coordena a Politica de Assistência Social   </a:t>
            </a: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seu âmbito, observando as deliberações e pactuações;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Elaborar o pacto de aprimoramento </a:t>
            </a: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Politica; Por  essa razão passa a ser  comando único = Diretrizes.</a:t>
            </a:r>
            <a:endParaRPr lang="pt-B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1222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b="1" dirty="0"/>
              <a:t>Fazer levantamento dos saldos financeiros, das receitas futuras de todas as fontes (recurso próprio, estadual e da União</a:t>
            </a:r>
            <a:r>
              <a:rPr lang="pt-BR" b="1" dirty="0" smtClean="0"/>
              <a:t>);</a:t>
            </a:r>
          </a:p>
          <a:p>
            <a:r>
              <a:rPr lang="pt-BR" b="1" dirty="0" smtClean="0"/>
              <a:t>  </a:t>
            </a:r>
            <a:r>
              <a:rPr lang="pt-BR" b="1" dirty="0"/>
              <a:t>Fazer levantamento de tudo que é gasto com recurso próprio, com recurso estadual e da União e/ou listar o que será gasto com cada recurso; </a:t>
            </a:r>
            <a:r>
              <a:rPr lang="pt-BR" b="1" dirty="0" smtClean="0"/>
              <a:t>( TER PLANILHA )</a:t>
            </a:r>
            <a:endParaRPr lang="pt-BR" b="1" dirty="0" smtClean="0"/>
          </a:p>
          <a:p>
            <a:r>
              <a:rPr lang="pt-BR" b="1" dirty="0" smtClean="0"/>
              <a:t> </a:t>
            </a:r>
            <a:r>
              <a:rPr lang="pt-BR" b="1" dirty="0"/>
              <a:t>Listar o que pode ser gasto com cada recurso; </a:t>
            </a:r>
            <a:endParaRPr lang="pt-BR" b="1" dirty="0" smtClean="0"/>
          </a:p>
          <a:p>
            <a:r>
              <a:rPr lang="pt-BR" b="1" dirty="0" smtClean="0"/>
              <a:t> </a:t>
            </a:r>
            <a:r>
              <a:rPr lang="pt-BR" b="1" dirty="0"/>
              <a:t>Verificar se deve ser realizada a adequação do gasto frente as possibilidades das regras de execução de cada recurso; </a:t>
            </a:r>
            <a:r>
              <a:rPr lang="pt-BR" b="1" dirty="0" smtClean="0"/>
              <a:t>( PORTARIAS)</a:t>
            </a:r>
            <a:endParaRPr lang="pt-BR" b="1" dirty="0" smtClean="0"/>
          </a:p>
          <a:p>
            <a:r>
              <a:rPr lang="pt-BR" b="1" dirty="0"/>
              <a:t>Realizar o planejamento para execução dos recursos que serão recebidos no exercício e realizar a reprogramação de recursos do ano anterior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8399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AC3EA2-FCB6-4543-AEBF-BEF708466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6631AB-3255-4EEC-B884-DBDE9A4DC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Garantir que a elaboração da peça orçamentária esteja de acordo com os planos de assistência </a:t>
            </a: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social;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Dar publicidade ao gasto dos recursos </a:t>
            </a: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públicos;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Definir </a:t>
            </a: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serviços socioassistenciais de alto custo e as responsabilidades dos entes quanto ao financiamento e execução;</a:t>
            </a:r>
          </a:p>
          <a:p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t-BR" sz="2400" b="1" dirty="0"/>
              <a:t>Os recursos do </a:t>
            </a:r>
            <a:r>
              <a:rPr lang="pt-BR" sz="2400" b="1" dirty="0" err="1"/>
              <a:t>cofinanciamento</a:t>
            </a:r>
            <a:r>
              <a:rPr lang="pt-BR" sz="2400" b="1" dirty="0"/>
              <a:t> federal serão depositados e geridos em conta bancária específica, aberta pelo FNAS e aplicadas na área de proteção destinada.</a:t>
            </a:r>
          </a:p>
          <a:p>
            <a:pPr marL="0" indent="0">
              <a:buNone/>
            </a:pPr>
            <a:endParaRPr lang="pt-BR" sz="2400" dirty="0"/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2650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7849DD-1EE5-40B9-8A81-A9B703F6D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702B99-AC25-46AB-B820-DC32B620E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Elaborar e encaminhar a proposta orçamentária da assistência social;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Encaminhar ao </a:t>
            </a: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onselho</a:t>
            </a:r>
            <a:r>
              <a:rPr lang="pt-B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relatórios periódicos de atividades e realização financeira dos recursos;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• Elaborar e submeter </a:t>
            </a:r>
            <a:r>
              <a:rPr lang="pt-B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 Conselho os </a:t>
            </a:r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programas anuais e plurianuais de aplicação dos recursos do FNAS;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2974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4FC14C-8F9B-467E-A05F-302A21031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28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FCD79E0-4101-4348-89B4-AB3C0ACEB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Criar </a:t>
            </a:r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mecanismos técnicos e financeiros para estimular as associações e consórcios municipais na prestação de serviços socioassistenciais;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Prestar serviços </a:t>
            </a:r>
            <a:r>
              <a:rPr lang="pt-B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regionais (regionalização) </a:t>
            </a:r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atendam regiões e municípios cujos serviços tenham custo muito alto ou sejam inexistentes</a:t>
            </a:r>
            <a:r>
              <a:rPr lang="pt-B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9000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FA3B76-EE1F-4D86-B08B-3C29016CA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608CC3-C056-4880-A265-588924287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Financiar o custeio do pagamento dos benefícios </a:t>
            </a:r>
            <a:r>
              <a:rPr lang="pt-B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eventuais</a:t>
            </a: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/>
              <a:t>nascimentos</a:t>
            </a:r>
            <a:r>
              <a:rPr lang="pt-BR" dirty="0"/>
              <a:t>, </a:t>
            </a:r>
            <a:r>
              <a:rPr lang="pt-BR" b="1" dirty="0"/>
              <a:t>mortes</a:t>
            </a:r>
            <a:r>
              <a:rPr lang="pt-BR" dirty="0"/>
              <a:t>, </a:t>
            </a:r>
            <a:r>
              <a:rPr lang="pt-BR" b="1" dirty="0"/>
              <a:t>vulnerabilidades temporárias</a:t>
            </a:r>
            <a:r>
              <a:rPr lang="pt-BR" dirty="0"/>
              <a:t> e </a:t>
            </a:r>
            <a:r>
              <a:rPr lang="pt-BR" b="1" dirty="0"/>
              <a:t>calamidades</a:t>
            </a:r>
            <a:r>
              <a:rPr lang="pt-BR" dirty="0"/>
              <a:t>.</a:t>
            </a:r>
            <a:r>
              <a:rPr lang="pt-BR" dirty="0" smtClean="0"/>
              <a:t> </a:t>
            </a:r>
            <a:r>
              <a:rPr lang="pt-B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</a:t>
            </a:r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 nos critérios estabelecidos pelo </a:t>
            </a:r>
            <a:r>
              <a:rPr lang="pt-B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Conselho e  em forma  de Lei.;</a:t>
            </a:r>
            <a:endParaRPr lang="pt-B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Repasse de recursos para as  entidades prestadoras de  serviços não executados na esfera da Secretaria 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Cadastro  </a:t>
            </a:r>
            <a: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</a:t>
            </a:r>
            <a:r>
              <a:rPr lang="pt-BR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Entridades</a:t>
            </a:r>
            <a:endParaRPr lang="pt-BR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Executar os recursos federais e estaduais transferidos para a melhoria da gestão, dos serviços, dos programas e dos projetos de assistência social em âmbito local; ( muitos recursos em caixa 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5430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BD6A2C-E158-4ED7-9EC7-4D251BF82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CRITÉRIOS DE PARTILHA</a:t>
            </a:r>
            <a:br>
              <a:rPr lang="pt-B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36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E43BFF-6BD7-4C85-8339-60D5DAF8A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pt-B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</a:t>
            </a:r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critérios de partilha de recursos federais são dinâmicos, devendo acompanhar as necessidades da população e a disponibilidade de </a:t>
            </a:r>
            <a: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orçamentaria</a:t>
            </a:r>
            <a:r>
              <a:rPr lang="pt-B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</a:t>
            </a:r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isso, esses critérios são modificados com o tempo</a:t>
            </a:r>
            <a:r>
              <a:rPr lang="pt-B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t-B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(Ter  </a:t>
            </a:r>
            <a:r>
              <a:rPr lang="pt-B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</a:t>
            </a:r>
            <a:r>
              <a:rPr lang="pt-B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percentual).</a:t>
            </a:r>
            <a:endParaRPr lang="pt-B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2075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2172FE-642F-4015-AEA0-958AB5365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892914D-87B0-41A0-A942-4B9CFEEF6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Gestão orçamentária </a:t>
            </a:r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contábil, que tem como objetivo </a:t>
            </a:r>
            <a:r>
              <a:rPr lang="pt-BR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cofinanciar</a:t>
            </a:r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gestão, serviços, programas, projetos e benefícios de assistência </a:t>
            </a:r>
            <a:r>
              <a:rPr lang="pt-B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e  devem conversar   entre  eles.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 smtClean="0"/>
              <a:t>Saber </a:t>
            </a:r>
            <a:r>
              <a:rPr lang="pt-BR" b="1" dirty="0" smtClean="0"/>
              <a:t>como utilizar  os  recursos</a:t>
            </a:r>
            <a:r>
              <a:rPr lang="pt-BR" b="1" dirty="0" smtClean="0"/>
              <a:t>. ( Fazer  uma Planilha )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292058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dirty="0" smtClean="0"/>
          </a:p>
          <a:p>
            <a:r>
              <a:rPr lang="pt-BR" b="1" dirty="0" smtClean="0"/>
              <a:t> </a:t>
            </a:r>
            <a:r>
              <a:rPr lang="pt-BR" b="1" dirty="0"/>
              <a:t>E</a:t>
            </a:r>
            <a:r>
              <a:rPr lang="pt-BR" b="1" dirty="0" smtClean="0"/>
              <a:t>xecução </a:t>
            </a:r>
            <a:r>
              <a:rPr lang="pt-BR" b="1" dirty="0"/>
              <a:t>dos recursos do </a:t>
            </a:r>
            <a:r>
              <a:rPr lang="pt-BR" b="1" dirty="0" err="1"/>
              <a:t>cofinanciamento</a:t>
            </a:r>
            <a:r>
              <a:rPr lang="pt-BR" b="1" dirty="0"/>
              <a:t> federal deverá ser realizada exclusivamente nas contas vinculadas aos respectivos Blocos de </a:t>
            </a:r>
            <a:r>
              <a:rPr lang="pt-BR" b="1" dirty="0" smtClean="0"/>
              <a:t>Financiamento, </a:t>
            </a:r>
            <a:r>
              <a:rPr lang="pt-BR" b="1" dirty="0" smtClean="0"/>
              <a:t>a única </a:t>
            </a:r>
            <a:r>
              <a:rPr lang="pt-BR" b="1" dirty="0" smtClean="0"/>
              <a:t>exceção </a:t>
            </a:r>
            <a:r>
              <a:rPr lang="pt-BR" b="1" dirty="0"/>
              <a:t>à regra os recursos destinados para pagamento de pessoal, desde que observadas as orientações do FNAS, podendo o gestor transferir o valor correspondente para outra unidade administrativa do ente a fim de realizar o pagamento</a:t>
            </a:r>
            <a:r>
              <a:rPr lang="pt-BR" b="1" dirty="0" smtClean="0"/>
              <a:t>.</a:t>
            </a:r>
          </a:p>
          <a:p>
            <a:pPr marL="0" indent="0">
              <a:buNone/>
            </a:pPr>
            <a:r>
              <a:rPr lang="pt-BR" b="1" dirty="0" smtClean="0"/>
              <a:t>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026865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4A353F-D060-423D-A97D-440D241A9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FBB5AC-8DEA-47C0-980E-DE0948C18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 importante que a gestão dos fundos traduza as </a:t>
            </a:r>
            <a:r>
              <a:rPr lang="pt-B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prioridades </a:t>
            </a:r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estabelecidas nos seguintes instrumentos de planejamento: PPA, LDO, LOA e Plano de Assistência Social, que devem ser elaborados de forma articulada, a fim de preservar a continuidade dos </a:t>
            </a:r>
            <a:r>
              <a:rPr lang="pt-B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serviços.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saldo existente em 31 de dezembro de cada ano dos recursos </a:t>
            </a:r>
            <a:r>
              <a:rPr lang="pt-B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repassados </a:t>
            </a:r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pelo </a:t>
            </a:r>
            <a:r>
              <a:rPr lang="pt-B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Fundo de Assistência poderá </a:t>
            </a:r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 reprogramado, dentro de cada nível de proteção social.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7443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D07C9C-8B0C-4E09-83DC-9942E078B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se dá o financiamento na  Politica de Assistência  Social.</a:t>
            </a:r>
            <a:br>
              <a:rPr lang="pt-BR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CF3288-4C75-408C-95F8-9396BA2FB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a constituição de </a:t>
            </a: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88</a:t>
            </a: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assistência social começou a ser entendida como uma política pública de direitos garantida pelo Estado.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partir dai </a:t>
            </a: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iniciou o </a:t>
            </a: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processo de substituição das políticas assistencialistas </a:t>
            </a: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para uma politica de garantia de  direitos não </a:t>
            </a: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contributiva e destinada a qualquer pessoa que dela necessite.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Assegurada na  </a:t>
            </a: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 ORGANICA DE ASSISTENCIA SOCIAL  </a:t>
            </a: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Art. 30 estabelecendo como condições para o repasse a criação do CONSELHO + PLANO + FUNDO.</a:t>
            </a:r>
            <a:endParaRPr lang="pt-B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  </a:t>
            </a: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recursos </a:t>
            </a: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são repassados de </a:t>
            </a: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 regular e automática fundo a fundo, independentemente da celebração de convênio ou contrato;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641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9569DD-3B1A-45C8-8036-DA3AFC0D7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C73663-A00A-4006-A50A-DE4DEA0E6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4000" b="1" dirty="0"/>
              <a:t>A prestação de contas deve ser realizada ao Conselho Municipal de Assistência Social (CMAS</a:t>
            </a:r>
            <a:r>
              <a:rPr lang="pt-BR" sz="4000" b="1" dirty="0" smtClean="0"/>
              <a:t>).</a:t>
            </a:r>
          </a:p>
          <a:p>
            <a:r>
              <a:rPr lang="pt-BR" sz="4000" b="1" dirty="0" smtClean="0"/>
              <a:t>O Conselho deve acessar o SUASWEB e  verificar a  prestação de  contas  e  dar o  parecer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32105071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653555-AA26-43F1-A544-4A90E8895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1CF00C-8D8C-44CD-943F-C2DB33164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pt-BR" sz="3200" b="1"/>
          </a:p>
          <a:p>
            <a:pPr algn="just"/>
            <a:r>
              <a:rPr lang="pt-BR" sz="3200" b="1"/>
              <a:t>É </a:t>
            </a:r>
            <a:r>
              <a:rPr lang="pt-BR" sz="3200" b="1" dirty="0"/>
              <a:t>importante destacar que pelo menos 3% dos recursos transferidos no exercício financeiro, no âmbito do IGD SUAS, devem ser gastos com atividades de apoio técnico e operacional aos conselhos de assistência social.</a:t>
            </a:r>
          </a:p>
        </p:txBody>
      </p:sp>
    </p:spTree>
    <p:extLst>
      <p:ext uri="{BB962C8B-B14F-4D97-AF65-F5344CB8AC3E}">
        <p14:creationId xmlns:p14="http://schemas.microsoft.com/office/powerpoint/2010/main" val="1611824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B52568-1A1A-4D0B-8DC3-083146CB5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Pontos  de Reflexão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A84174-2906-4EA2-883C-FFF32D5AF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sz="3600" b="1" dirty="0" smtClean="0"/>
              <a:t>Quais </a:t>
            </a:r>
            <a:r>
              <a:rPr lang="pt-BR" sz="3600" b="1" dirty="0"/>
              <a:t>os desafios </a:t>
            </a:r>
            <a:r>
              <a:rPr lang="pt-BR" sz="3600" b="1" dirty="0" smtClean="0"/>
              <a:t>que </a:t>
            </a:r>
            <a:r>
              <a:rPr lang="pt-BR" sz="3600" b="1" dirty="0"/>
              <a:t>os municípios enfrentam em relação ao cumprimento de </a:t>
            </a:r>
            <a:r>
              <a:rPr lang="pt-BR" sz="3600" b="1" dirty="0" smtClean="0"/>
              <a:t>legislações   </a:t>
            </a:r>
            <a:r>
              <a:rPr lang="pt-BR" sz="3600" b="1" dirty="0"/>
              <a:t>e normas sobre financiamento e orçamento que impactam na garantia dos direitos socioassistenciais aos usuários? </a:t>
            </a:r>
            <a:endParaRPr lang="pt-BR" sz="3600" b="1" dirty="0" smtClean="0"/>
          </a:p>
          <a:p>
            <a:r>
              <a:rPr lang="pt-BR" sz="3600" b="1" dirty="0" smtClean="0"/>
              <a:t>O </a:t>
            </a:r>
            <a:r>
              <a:rPr lang="pt-BR" sz="3600" b="1" dirty="0"/>
              <a:t>que poderia ser feito para superar esses desafios?</a:t>
            </a:r>
          </a:p>
        </p:txBody>
      </p:sp>
    </p:spTree>
    <p:extLst>
      <p:ext uri="{BB962C8B-B14F-4D97-AF65-F5344CB8AC3E}">
        <p14:creationId xmlns:p14="http://schemas.microsoft.com/office/powerpoint/2010/main" val="12426269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9E98FC-2A12-4CCA-AB98-86235CB5D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DC7264-416F-480F-8A50-FF38F22E5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3600" b="1" dirty="0" smtClean="0"/>
              <a:t>Em </a:t>
            </a:r>
            <a:r>
              <a:rPr lang="pt-BR" sz="3600" b="1" dirty="0"/>
              <a:t>que medida os diagnósticos e planejamentos elaborados a partir da vigilância socioassistencial podem contribuir para a identificação das demandas, organização das ofertas e os respectivos custos de cada serviço para a garantia de </a:t>
            </a:r>
            <a:r>
              <a:rPr lang="pt-BR" sz="3600" b="1" dirty="0" smtClean="0"/>
              <a:t>implantação?</a:t>
            </a:r>
          </a:p>
        </p:txBody>
      </p:sp>
    </p:spTree>
    <p:extLst>
      <p:ext uri="{BB962C8B-B14F-4D97-AF65-F5344CB8AC3E}">
        <p14:creationId xmlns:p14="http://schemas.microsoft.com/office/powerpoint/2010/main" val="8688809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2598004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Arial" charset="0"/>
              </a:rPr>
              <a:t>AGRADECEMOS A OPORTUNIDADE!</a:t>
            </a:r>
          </a:p>
          <a:p>
            <a:pPr algn="ctr">
              <a:defRPr/>
            </a:pPr>
            <a:endParaRPr lang="pt-BR" sz="2400" dirty="0">
              <a:latin typeface="Georgia" pitchFamily="18" charset="0"/>
              <a:cs typeface="Arial" charset="0"/>
            </a:endParaRPr>
          </a:p>
          <a:p>
            <a:pPr algn="ctr">
              <a:defRPr/>
            </a:pP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Arial" charset="0"/>
              </a:rPr>
              <a:t>Colegiado </a:t>
            </a:r>
            <a:r>
              <a:rPr lang="pt-B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Arial" charset="0"/>
              </a:rPr>
              <a:t> </a:t>
            </a:r>
            <a:r>
              <a:rPr lang="pt-B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Arial" charset="0"/>
              </a:rPr>
              <a:t>de Assistência Social </a:t>
            </a:r>
            <a:r>
              <a:rPr lang="pt-B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Arial" charset="0"/>
              </a:rPr>
              <a:t>FECAM  e ASSOCIAÇÃO de </a:t>
            </a:r>
            <a:r>
              <a:rPr lang="pt-BR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Arial" charset="0"/>
              </a:rPr>
              <a:t>Municipios</a:t>
            </a:r>
            <a:r>
              <a:rPr lang="pt-B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Arial" charset="0"/>
              </a:rPr>
              <a:t> </a:t>
            </a:r>
            <a:endParaRPr lang="pt-BR" b="1" dirty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  <a:cs typeface="Arial" charset="0"/>
            </a:endParaRPr>
          </a:p>
          <a:p>
            <a:pPr algn="ctr"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Arial" charset="0"/>
              </a:rPr>
              <a:t>Lauro Santos</a:t>
            </a:r>
          </a:p>
          <a:p>
            <a:pPr algn="ctr"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Arial" charset="0"/>
                <a:hlinkClick r:id="rId2"/>
              </a:rPr>
              <a:t>social@amures.org.br</a:t>
            </a:r>
            <a:r>
              <a:rPr lang="pt-B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Arial" charset="0"/>
              </a:rPr>
              <a:t>  </a:t>
            </a:r>
            <a:endParaRPr lang="pt-BR" b="1" dirty="0">
              <a:effectLst>
                <a:outerShdw blurRad="38100" dist="38100" dir="2700000" algn="tl">
                  <a:srgbClr val="C0C0C0"/>
                </a:outerShdw>
              </a:effectLst>
              <a:latin typeface="Cambria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969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EAD0C8-B4AA-458D-92A8-609E5521A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MODELO DE FINANCIAMENTO </a:t>
            </a:r>
            <a:r>
              <a:rPr lang="pt-B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POLITICA DE ASSISTENCIA SOCIAL.</a:t>
            </a:r>
            <a:r>
              <a:rPr lang="pt-BR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F92300F-78C2-4FED-99A8-E4D31DEFB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Reforça o pacto federativo, com definição de competências dos entes;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Organiza as ações </a:t>
            </a:r>
            <a:r>
              <a:rPr lang="pt-B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nível de </a:t>
            </a: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Proteção </a:t>
            </a: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Básica + Média e Alta Complexidade, levando em consideração o porte do município + Região e  o  Território.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Viabiliza o sistema descentralizado e participativo </a:t>
            </a: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 Conferências + Conselhos )</a:t>
            </a:r>
            <a:endParaRPr lang="pt-B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Propõe a articulação entre os três </a:t>
            </a: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eixos: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Gestão</a:t>
            </a: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endParaRPr lang="pt-B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pt-B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nanciamento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Controle </a:t>
            </a: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ocial</a:t>
            </a: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585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62C139-727B-4802-8378-3E4C56763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PISOS NA ASSISTÊNCIA SOCIAL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7B4CF8F-5B32-4F0C-9ACA-E6B6C6587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piso na Politica de Assistência Social  </a:t>
            </a: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 uma forma de organização dos serviços ofertados a determinado público-alvo. </a:t>
            </a:r>
            <a:endParaRPr lang="pt-B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valor que será repassado aos estados e municípios é calculado a partir de critérios para a oferta dos </a:t>
            </a: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serviços levando em  conta o </a:t>
            </a:r>
            <a:r>
              <a:rPr lang="pt-B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porte  do  município.</a:t>
            </a:r>
            <a:endParaRPr lang="pt-B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1809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399FD5-6009-4E27-B28B-92585E342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pt-BR" sz="28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269E98-2375-45F1-A2B4-B88B22B9D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t-B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Piso Básico Variável (PBV</a:t>
            </a:r>
            <a:r>
              <a:rPr lang="pt-B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Cobertura.</a:t>
            </a:r>
            <a:endParaRPr lang="pt-BR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* CRAS </a:t>
            </a:r>
            <a: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PAIF</a:t>
            </a:r>
            <a:endParaRPr lang="pt-B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Serviços de convivência e fortalecimento de vínculos (SCFV)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7615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093DDA-5A88-4701-B9CA-3AA800ECD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9C50EA-CF81-42A2-930A-3B9F2ABB1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Pisos na Proteção Social Especial Média Complexidade: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Serviço de proteção e atendimento especializado a famílias e indivíduos (PAEFI</a:t>
            </a:r>
            <a:r>
              <a:rPr lang="pt-BR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CREAS</a:t>
            </a:r>
            <a:endParaRPr lang="pt-BR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Serviço de proteção social a adolescentes em cumprimento de medida socioeducativa de liberdade assistida (LA) e de prestação de serviços à comunidade (PSC)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Serviço especializado para pessoas em situação de rua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Serviço especializado em abordagem social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Serviço de proteção social especial em </a:t>
            </a:r>
            <a:r>
              <a:rPr lang="pt-BR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Centro-dia</a:t>
            </a:r>
            <a:r>
              <a:rPr lang="pt-B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referência para pessoas com deficiência e em situação de dependência e suas famílias</a:t>
            </a:r>
            <a:r>
              <a:rPr lang="pt-BR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Serviço </a:t>
            </a: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socioeducativo Programa de Erradicação de Trabalho Infantil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628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29884B-725D-43EB-A765-248F07529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0E4000-84E1-477E-A1CF-8648F962B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Piso Fixo de Alta Complexidade (PAC I)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Serviço de acolhimento institucional para crianças e adolescentes </a:t>
            </a:r>
            <a:endParaRPr lang="pt-BR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Piso </a:t>
            </a: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Fixo de Alta Complexidade (PAC II)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Serviço de acolhimento institucional para pessoas em situação de rua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Serviço de acolhimento institucional para jovens e adultos com deficiência e em situação de dependência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Programa Nacional de Promoção do Acesso ao Mundo do Trabalho (</a:t>
            </a:r>
            <a:r>
              <a:rPr lang="pt-B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Acessuas</a:t>
            </a: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Capacitação dos Trabalhadores do SUAS (</a:t>
            </a:r>
            <a:r>
              <a:rPr lang="pt-BR" sz="24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CapacitaSUAS</a:t>
            </a: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8906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4456E7-CEA3-4BC3-AE21-89ED95FE6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PISOS DA ASSISTÊNCIA SOCIAL</a:t>
            </a:r>
            <a:br>
              <a:rPr lang="pt-B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3200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EB6B11-D342-41EA-A1D2-F36210EC4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IGD </a:t>
            </a:r>
            <a:r>
              <a:rPr lang="pt-BR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SUAS (  INDICE DE  GESTÃO DESCENTRALIZADA</a:t>
            </a:r>
            <a:endParaRPr lang="pt-BR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• IGD PBF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foi visto, os recursos do cofinanciamento federal são repassados sob a lógica de pisos. Cada piso tem uma conta vinculada para execução dos serviços.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1144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4F9CE6-13E8-41BE-92A2-E07A36099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BLOCOS DE FINANCIAMENTO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9234E0-C53D-4A3F-918E-2740FA2F3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tornar mais ágil a execução dos recursos, foi criado </a:t>
            </a:r>
            <a:r>
              <a:rPr lang="pt-BR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blocos </a:t>
            </a:r>
            <a:r>
              <a:rPr lang="pt-BR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financiamento, a fim de dar mais liberdade ao gasto do recurso no mesmo nível de proteção</a:t>
            </a:r>
            <a:r>
              <a:rPr lang="pt-BR" sz="32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32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b="1" dirty="0" smtClean="0"/>
              <a:t>De </a:t>
            </a:r>
            <a:r>
              <a:rPr lang="pt-BR" b="1" dirty="0" smtClean="0"/>
              <a:t>acordo com as demandas dos  municípios </a:t>
            </a:r>
            <a:r>
              <a:rPr lang="pt-BR" b="1" dirty="0" smtClean="0"/>
              <a:t>= </a:t>
            </a:r>
            <a:r>
              <a:rPr lang="pt-BR" b="1" dirty="0" smtClean="0"/>
              <a:t>Flexibilidade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985206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1241</Words>
  <Application>Microsoft Office PowerPoint</Application>
  <PresentationFormat>Widescreen</PresentationFormat>
  <Paragraphs>103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Cambria</vt:lpstr>
      <vt:lpstr>Georgia</vt:lpstr>
      <vt:lpstr>Times New Roman</vt:lpstr>
      <vt:lpstr>Tema do Office</vt:lpstr>
      <vt:lpstr> Me chamo Lauro Santos Sou Assessor de Politicas Públicas da  Associação dos Municipios da Serra Catarinense – AMURES </vt:lpstr>
      <vt:lpstr> Como se dá o financiamento na  Politica de Assistência  Social. </vt:lpstr>
      <vt:lpstr> MODELO DE FINANCIAMENTO DA POLITICA DE ASSISTENCIA SOCIAL.  </vt:lpstr>
      <vt:lpstr> PISOS NA ASSISTÊNCIA SOCIAL </vt:lpstr>
      <vt:lpstr>Apresentação do PowerPoint</vt:lpstr>
      <vt:lpstr>Apresentação do PowerPoint</vt:lpstr>
      <vt:lpstr>Apresentação do PowerPoint</vt:lpstr>
      <vt:lpstr>PISOS DA ASSISTÊNCIA SOCIAL </vt:lpstr>
      <vt:lpstr>BLOCOS DE FINANCIAMENTO </vt:lpstr>
      <vt:lpstr>RESPONSABILIDADES COMUNS </vt:lpstr>
      <vt:lpstr>Apresentação do PowerPoint</vt:lpstr>
      <vt:lpstr>Apresentação do PowerPoint</vt:lpstr>
      <vt:lpstr>Apresentação do PowerPoint</vt:lpstr>
      <vt:lpstr> </vt:lpstr>
      <vt:lpstr>Apresentação do PowerPoint</vt:lpstr>
      <vt:lpstr>CRITÉRIOS DE PARTILHA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Pontos  de Reflexão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 chamo Lauro Santos Sou Assessor de Politicas Públicas da  Associação dos Municipios da Serra Catarinense – AMURES</dc:title>
  <dc:creator>Cliente</dc:creator>
  <cp:lastModifiedBy>Cliente</cp:lastModifiedBy>
  <cp:revision>22</cp:revision>
  <dcterms:created xsi:type="dcterms:W3CDTF">2021-06-02T17:40:43Z</dcterms:created>
  <dcterms:modified xsi:type="dcterms:W3CDTF">2021-06-07T16:32:48Z</dcterms:modified>
</cp:coreProperties>
</file>