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9" r:id="rId6"/>
    <p:sldId id="260" r:id="rId7"/>
    <p:sldId id="264" r:id="rId8"/>
    <p:sldId id="261" r:id="rId9"/>
    <p:sldId id="265" r:id="rId10"/>
    <p:sldId id="270" r:id="rId11"/>
    <p:sldId id="271" r:id="rId12"/>
    <p:sldId id="272" r:id="rId13"/>
    <p:sldId id="268" r:id="rId14"/>
    <p:sldId id="266" r:id="rId15"/>
    <p:sldId id="267" r:id="rId16"/>
    <p:sldId id="263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cb906fd3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cb906fd3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e3eaf8f8a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e3eaf8f8a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cb906fd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cb906fd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ccb906fd3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ccb906fd3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cb906fd3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cb906fd3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cb906fd3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cb906fd3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7/20/2021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01197" y="1114098"/>
            <a:ext cx="8520600" cy="30284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Tutorial de </a:t>
            </a:r>
            <a:r>
              <a:rPr lang="pt-BR" dirty="0" smtClean="0"/>
              <a:t>cadastro e acesso ao Curso para Elaboração do Plano Municipal de Assistência Social (2022 – 2025)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 smtClean="0"/>
              <a:t>Primeiro acesso</a:t>
            </a:r>
            <a:endParaRPr lang="pt-BR" sz="6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capture-20210712-15252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029"/>
            <a:ext cx="9144000" cy="42364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00497" y="977462"/>
            <a:ext cx="1734206" cy="136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6200000">
            <a:off x="8008882" y="195492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7998373" y="1229711"/>
            <a:ext cx="872358" cy="493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capture-20210712-1532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300"/>
            <a:ext cx="9144000" cy="42302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59724" y="3815255"/>
            <a:ext cx="1040524" cy="210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364828" y="4235669"/>
            <a:ext cx="3300248" cy="199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187669" y="367862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5400000">
            <a:off x="6053958" y="3846786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6589986" y="987972"/>
            <a:ext cx="1734207" cy="136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capture-20210712-1535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029"/>
            <a:ext cx="9144000" cy="42364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00497" y="977462"/>
            <a:ext cx="1744717" cy="1366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5400000">
            <a:off x="5822731" y="3825766"/>
            <a:ext cx="484632" cy="97840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04441" y="4183118"/>
            <a:ext cx="1587062" cy="294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547945" y="4014953"/>
            <a:ext cx="199696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Digite sua senha de 1º acesso: </a:t>
            </a:r>
            <a:r>
              <a:rPr lang="pt-BR" b="1" dirty="0" smtClean="0">
                <a:solidFill>
                  <a:schemeClr val="tx1"/>
                </a:solidFill>
              </a:rPr>
              <a:t>pmas2021</a:t>
            </a:r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2211" y="136634"/>
            <a:ext cx="8520600" cy="75674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Página inicial do curso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029"/>
            <a:ext cx="9144000" cy="42364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00496" y="966952"/>
            <a:ext cx="1744717" cy="168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36635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/>
              <a:t>Segundo acesso em diante</a:t>
            </a:r>
            <a:endParaRPr lang="pt-BR" sz="44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3746"/>
            <a:ext cx="9144000" cy="4239754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294290" y="924910"/>
            <a:ext cx="451945" cy="3468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0800000">
            <a:off x="273269" y="1292772"/>
            <a:ext cx="484632" cy="6831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6600497" y="966951"/>
            <a:ext cx="1713184" cy="1786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0" y="1965435"/>
            <a:ext cx="3226675" cy="14773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bg1"/>
                </a:solidFill>
              </a:rPr>
              <a:t>A partir do 2º acesso, após digitar o usuário e senha que você criou, aparece essa tela. Nela você clica no botão do menu acima.</a:t>
            </a:r>
            <a:endParaRPr lang="pt-B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4272"/>
            <a:ext cx="9144000" cy="423922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621517" y="987973"/>
            <a:ext cx="1713186" cy="147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10800000">
            <a:off x="1345324" y="296391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322787" y="2942897"/>
            <a:ext cx="282728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Na coluna do menu clique em “PMAS” para acessar o curso.</a:t>
            </a:r>
            <a:endParaRPr lang="pt-B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7636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Contato</a:t>
            </a:r>
            <a:endParaRPr b="1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 dirty="0" smtClean="0">
                <a:latin typeface="+mj-lt"/>
              </a:rPr>
              <a:t>Em caso de dúvidas sobre o conteúdo, você pode entrar em contato com a SDS por meio dos seguintes </a:t>
            </a:r>
            <a:r>
              <a:rPr lang="pt-BR" sz="1400" i="1" dirty="0" smtClean="0">
                <a:latin typeface="+mj-lt"/>
              </a:rPr>
              <a:t>e-mails</a:t>
            </a:r>
            <a:r>
              <a:rPr lang="pt-BR" sz="1400" dirty="0" smtClean="0">
                <a:latin typeface="+mj-lt"/>
              </a:rPr>
              <a:t>:</a:t>
            </a: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 dirty="0" smtClean="0">
                <a:latin typeface="+mj-lt"/>
              </a:rPr>
              <a:t>gsuas@sst.sc.gov.br</a:t>
            </a: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 dirty="0" smtClean="0">
                <a:latin typeface="+mj-lt"/>
              </a:rPr>
              <a:t>vigilanciasstsc@gmail.com</a:t>
            </a:r>
          </a:p>
          <a:p>
            <a:pPr marL="0" lvl="0" indent="0" algn="just">
              <a:buNone/>
            </a:pPr>
            <a:endParaRPr lang="pt-BR" sz="1400" dirty="0" smtClean="0">
              <a:latin typeface="+mj-lt"/>
            </a:endParaRPr>
          </a:p>
          <a:p>
            <a:pPr marL="0" lvl="0" indent="0" algn="just">
              <a:buNone/>
            </a:pPr>
            <a:r>
              <a:rPr lang="pt-BR" sz="1400" dirty="0" smtClean="0">
                <a:latin typeface="+mj-lt"/>
              </a:rPr>
              <a:t>Para suporte técnico sobre acesso à plataforma </a:t>
            </a:r>
            <a:r>
              <a:rPr lang="pt-BR" sz="1400" i="1" dirty="0" err="1" smtClean="0">
                <a:latin typeface="+mj-lt"/>
              </a:rPr>
              <a:t>moodle</a:t>
            </a:r>
            <a:r>
              <a:rPr lang="pt-BR" sz="1400" dirty="0" smtClean="0">
                <a:latin typeface="+mj-lt"/>
              </a:rPr>
              <a:t> (cadastro, </a:t>
            </a:r>
            <a:r>
              <a:rPr lang="pt-BR" sz="1400" i="1" dirty="0" err="1" smtClean="0">
                <a:latin typeface="+mj-lt"/>
              </a:rPr>
              <a:t>login</a:t>
            </a:r>
            <a:r>
              <a:rPr lang="pt-BR" sz="1400" dirty="0" smtClean="0">
                <a:latin typeface="+mj-lt"/>
              </a:rPr>
              <a:t> e navegação) entre em contato com a GETIN por meio dos telefones:</a:t>
            </a:r>
          </a:p>
          <a:p>
            <a:pPr marL="0" lvl="0" indent="0" algn="ctr">
              <a:spcBef>
                <a:spcPts val="1200"/>
              </a:spcBef>
              <a:buNone/>
            </a:pPr>
            <a:r>
              <a:rPr lang="pt-BR" sz="1400" dirty="0" smtClean="0">
                <a:latin typeface="+mj-lt"/>
              </a:rPr>
              <a:t>(48) 3664 - 0655</a:t>
            </a:r>
          </a:p>
          <a:p>
            <a:pPr marL="0" lv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1400" dirty="0" smtClean="0">
                <a:latin typeface="+mj-lt"/>
              </a:rPr>
              <a:t>(48) 3664 - 0623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43231" y="294289"/>
            <a:ext cx="8520600" cy="6270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/>
              <a:t>Digite no seu navegador de internet: </a:t>
            </a:r>
            <a:r>
              <a:rPr lang="pt-BR" sz="2400" b="1" dirty="0" smtClean="0">
                <a:solidFill>
                  <a:srgbClr val="FF0000"/>
                </a:solidFill>
              </a:rPr>
              <a:t>antigo.</a:t>
            </a:r>
            <a:r>
              <a:rPr lang="pt-BR" sz="2400" b="1" dirty="0" err="1" smtClean="0">
                <a:solidFill>
                  <a:srgbClr val="FF0000"/>
                </a:solidFill>
              </a:rPr>
              <a:t>sst</a:t>
            </a:r>
            <a:r>
              <a:rPr lang="pt-BR" sz="2400" b="1" dirty="0" smtClean="0">
                <a:solidFill>
                  <a:srgbClr val="FF0000"/>
                </a:solidFill>
              </a:rPr>
              <a:t>.sc.</a:t>
            </a:r>
            <a:r>
              <a:rPr lang="pt-BR" sz="2400" b="1" dirty="0" err="1" smtClean="0">
                <a:solidFill>
                  <a:srgbClr val="FF0000"/>
                </a:solidFill>
              </a:rPr>
              <a:t>gov.br/moodle</a:t>
            </a:r>
            <a:endParaRPr sz="2400" b="1">
              <a:solidFill>
                <a:srgbClr val="FF0000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5" name="Imagem 4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3300"/>
            <a:ext cx="9144000" cy="42302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7525407" y="851338"/>
            <a:ext cx="735724" cy="4729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21105295">
            <a:off x="6526925" y="97746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2248" y="2638096"/>
            <a:ext cx="22176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Após entrar no site, clique em “Criar uma conta” no canto superior direito da página.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653048" y="2638097"/>
            <a:ext cx="2490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Se a página não abrir através do link, pesquise por “</a:t>
            </a:r>
            <a:r>
              <a:rPr lang="pt-BR" sz="2000" dirty="0" err="1" smtClean="0">
                <a:solidFill>
                  <a:schemeClr val="bg1"/>
                </a:solidFill>
              </a:rPr>
              <a:t>moodle</a:t>
            </a: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</a:rPr>
              <a:t>sds</a:t>
            </a:r>
            <a:r>
              <a:rPr lang="pt-BR" sz="2000" dirty="0" smtClean="0">
                <a:solidFill>
                  <a:schemeClr val="bg1"/>
                </a:solidFill>
              </a:rPr>
              <a:t>”, será o 1º resultado.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/>
              <a:t>Preenchimento </a:t>
            </a:r>
            <a:r>
              <a:rPr lang="pt-BR" sz="4000" b="1" dirty="0"/>
              <a:t>dos dados </a:t>
            </a:r>
            <a:r>
              <a:rPr lang="pt-BR" sz="4000" b="1" dirty="0" smtClean="0"/>
              <a:t>de </a:t>
            </a:r>
            <a:r>
              <a:rPr lang="pt-BR" sz="4000" b="1" dirty="0"/>
              <a:t>cadastro</a:t>
            </a:r>
            <a:endParaRPr sz="4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000" dirty="0">
                <a:latin typeface="+mj-lt"/>
              </a:rPr>
              <a:t>Sua identificação de usuário e senha serão </a:t>
            </a:r>
            <a:r>
              <a:rPr lang="pt-BR" sz="2000" dirty="0" smtClean="0">
                <a:latin typeface="+mj-lt"/>
              </a:rPr>
              <a:t>usadas </a:t>
            </a:r>
            <a:r>
              <a:rPr lang="pt-BR" sz="2000" dirty="0">
                <a:latin typeface="+mj-lt"/>
              </a:rPr>
              <a:t>para </a:t>
            </a:r>
            <a:r>
              <a:rPr lang="pt-BR" sz="2000" dirty="0" smtClean="0">
                <a:latin typeface="+mj-lt"/>
              </a:rPr>
              <a:t>acessar a </a:t>
            </a:r>
            <a:r>
              <a:rPr lang="pt-BR" sz="2000" dirty="0">
                <a:latin typeface="+mj-lt"/>
              </a:rPr>
              <a:t>plataforma </a:t>
            </a:r>
            <a:r>
              <a:rPr lang="pt-BR" sz="2000" dirty="0" smtClean="0">
                <a:latin typeface="+mj-lt"/>
              </a:rPr>
              <a:t>do curso, </a:t>
            </a:r>
            <a:r>
              <a:rPr lang="pt-BR" sz="2000" dirty="0">
                <a:latin typeface="+mj-lt"/>
              </a:rPr>
              <a:t>mais </a:t>
            </a:r>
            <a:r>
              <a:rPr lang="pt-BR" sz="2000" dirty="0" smtClean="0">
                <a:latin typeface="+mj-lt"/>
              </a:rPr>
              <a:t>informações a seguir.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2000"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000" dirty="0">
                <a:latin typeface="+mj-lt"/>
              </a:rPr>
              <a:t>Sua senha deverá ter no mínimo 8 caracteres, ao menos um número, uma letra maiúscula e um caractere não alfanumérico como @, #, * - 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000" dirty="0">
                <a:latin typeface="+mj-lt"/>
              </a:rPr>
              <a:t>No campo “CPF” só coloque os números </a:t>
            </a:r>
            <a:r>
              <a:rPr lang="pt-BR" sz="2000" dirty="0" smtClean="0">
                <a:latin typeface="+mj-lt"/>
              </a:rPr>
              <a:t>sem pontos nem </a:t>
            </a:r>
            <a:r>
              <a:rPr lang="pt-BR" sz="2000" dirty="0">
                <a:latin typeface="+mj-lt"/>
              </a:rPr>
              <a:t>traço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 dirty="0">
              <a:latin typeface="+mj-l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 sz="2000" dirty="0" smtClean="0">
                <a:latin typeface="+mj-lt"/>
              </a:rPr>
              <a:t>Atente-se à escrita e acentuações em seu nome, pois da mesma forma constará no seu certificado, já que é emitido automaticamente pelo sistema aos aprovados.</a:t>
            </a:r>
            <a:endParaRPr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22210" y="140224"/>
            <a:ext cx="8520600" cy="7111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/>
              <a:t>Preencha as lacunas abaixo</a:t>
            </a:r>
            <a:endParaRPr sz="4000" b="1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" name="Imagem 5" descr="capture-20210711-2005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7029"/>
            <a:ext cx="9144000" cy="4236471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10800000">
            <a:off x="5686097" y="2596055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6663559" y="2217682"/>
            <a:ext cx="2228193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Crie seu usuário. Por exemplo, se seu nome é João da Silva, ele pode ser “</a:t>
            </a:r>
            <a:r>
              <a:rPr lang="pt-BR" dirty="0" err="1" smtClean="0">
                <a:solidFill>
                  <a:schemeClr val="bg1"/>
                </a:solidFill>
              </a:rPr>
              <a:t>joao</a:t>
            </a:r>
            <a:r>
              <a:rPr lang="pt-BR" dirty="0" smtClean="0">
                <a:solidFill>
                  <a:schemeClr val="bg1"/>
                </a:solidFill>
              </a:rPr>
              <a:t>.silva” se ainda não existir esse usuário.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827283" y="3142593"/>
            <a:ext cx="3605048" cy="111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69323" y="2722179"/>
            <a:ext cx="2816774" cy="325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direita 11"/>
          <p:cNvSpPr/>
          <p:nvPr/>
        </p:nvSpPr>
        <p:spPr>
          <a:xfrm>
            <a:off x="1849820" y="3783725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315309" y="3531476"/>
            <a:ext cx="152400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Crie sua senha, conforme as especificações acima.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rot="10800000">
            <a:off x="5686096" y="465886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806262" y="4803228"/>
            <a:ext cx="2869324" cy="340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6663559" y="4708634"/>
            <a:ext cx="1617751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Digite seu </a:t>
            </a:r>
            <a:r>
              <a:rPr lang="pt-BR" i="1" dirty="0" smtClean="0">
                <a:solidFill>
                  <a:schemeClr val="bg1"/>
                </a:solidFill>
              </a:rPr>
              <a:t>e-mail.</a:t>
            </a:r>
            <a:endParaRPr lang="pt-BR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82266"/>
            <a:ext cx="8520600" cy="669071"/>
          </a:xfrm>
        </p:spPr>
        <p:txBody>
          <a:bodyPr>
            <a:noAutofit/>
          </a:bodyPr>
          <a:lstStyle/>
          <a:p>
            <a:pPr algn="ctr"/>
            <a:r>
              <a:rPr lang="pt-BR" sz="4000" b="1" dirty="0" smtClean="0"/>
              <a:t>Conclua o cadastro</a:t>
            </a:r>
            <a:endParaRPr lang="pt-BR" sz="4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capture-20210711-2006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029"/>
            <a:ext cx="9144000" cy="4236471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10800000">
            <a:off x="5675586" y="128226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90345" y="1345324"/>
            <a:ext cx="2774731" cy="493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1923393" y="1807780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41738" y="1660635"/>
            <a:ext cx="168165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Preencha com seu nome. Exemplo: João Maria.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11366" y="1912884"/>
            <a:ext cx="2575034" cy="325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 rot="10800000">
            <a:off x="5686097" y="2228193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90345" y="2301766"/>
            <a:ext cx="2795752" cy="315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663560" y="2091559"/>
            <a:ext cx="219666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Preencha com seu sobrenome. Exemplo: dos Santos Silva.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1881352" y="2617076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879834" y="2680138"/>
            <a:ext cx="2070538" cy="4099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99698" y="2511972"/>
            <a:ext cx="1671144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Digite o nome do município em que atua.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Seta para a direita 15"/>
          <p:cNvSpPr/>
          <p:nvPr/>
        </p:nvSpPr>
        <p:spPr>
          <a:xfrm rot="10800000">
            <a:off x="5675586" y="309004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2858814" y="3163614"/>
            <a:ext cx="280626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6653048" y="3174124"/>
            <a:ext cx="163859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Selecione “Brasil”.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879834" y="4025462"/>
            <a:ext cx="2785242" cy="504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 rot="10800000">
            <a:off x="5675586" y="4035972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20"/>
          <p:cNvSpPr/>
          <p:nvPr/>
        </p:nvSpPr>
        <p:spPr>
          <a:xfrm>
            <a:off x="2490953" y="4658868"/>
            <a:ext cx="978408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3489434" y="4656083"/>
            <a:ext cx="1513490" cy="3573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78070" y="4620280"/>
            <a:ext cx="190237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Por fim, clique em “Criar minha conta”.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1" y="2150957"/>
            <a:ext cx="8520600" cy="2589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IMPORTANTE:</a:t>
            </a:r>
            <a:r>
              <a:rPr lang="pt-BR" sz="3200" dirty="0" smtClean="0">
                <a:latin typeface="+mj-lt"/>
              </a:rPr>
              <a:t> </a:t>
            </a:r>
            <a:r>
              <a:rPr lang="pt-BR" sz="3200" dirty="0">
                <a:latin typeface="+mj-lt"/>
              </a:rPr>
              <a:t>Após clicar em </a:t>
            </a:r>
            <a:r>
              <a:rPr lang="pt-BR" sz="3200" dirty="0" smtClean="0">
                <a:latin typeface="+mj-lt"/>
              </a:rPr>
              <a:t>“Criar </a:t>
            </a:r>
            <a:r>
              <a:rPr lang="pt-BR" sz="3200" dirty="0">
                <a:latin typeface="+mj-lt"/>
              </a:rPr>
              <a:t>minha </a:t>
            </a:r>
            <a:r>
              <a:rPr lang="pt-BR" sz="3200" dirty="0" smtClean="0">
                <a:latin typeface="+mj-lt"/>
              </a:rPr>
              <a:t>conta”, </a:t>
            </a:r>
            <a:r>
              <a:rPr lang="pt-BR" sz="3200" dirty="0">
                <a:latin typeface="+mj-lt"/>
              </a:rPr>
              <a:t>uma 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mensagem de falha </a:t>
            </a:r>
            <a:r>
              <a:rPr lang="pt-BR" sz="3200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envio </a:t>
            </a:r>
            <a:r>
              <a:rPr lang="pt-BR" sz="3200" dirty="0" smtClean="0">
                <a:solidFill>
                  <a:srgbClr val="FF0000"/>
                </a:solidFill>
                <a:latin typeface="+mj-lt"/>
              </a:rPr>
              <a:t>do </a:t>
            </a:r>
            <a:r>
              <a:rPr lang="pt-BR" sz="3200" i="1" dirty="0" smtClean="0">
                <a:solidFill>
                  <a:srgbClr val="FF0000"/>
                </a:solidFill>
                <a:latin typeface="+mj-lt"/>
              </a:rPr>
              <a:t>e-mail</a:t>
            </a:r>
            <a:r>
              <a:rPr lang="pt-BR" sz="32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t-BR" sz="3200" dirty="0">
                <a:solidFill>
                  <a:srgbClr val="FF0000"/>
                </a:solidFill>
                <a:latin typeface="+mj-lt"/>
              </a:rPr>
              <a:t>de confirmação</a:t>
            </a:r>
            <a:r>
              <a:rPr lang="pt-BR" sz="3200" dirty="0">
                <a:latin typeface="+mj-lt"/>
              </a:rPr>
              <a:t> irá aparecer, não se preocupe, sua conta foi criada e </a:t>
            </a:r>
            <a:r>
              <a:rPr lang="pt-BR" sz="3200" dirty="0" smtClean="0">
                <a:latin typeface="+mj-lt"/>
              </a:rPr>
              <a:t>será </a:t>
            </a:r>
            <a:r>
              <a:rPr lang="pt-BR" sz="3200" dirty="0">
                <a:latin typeface="+mj-lt"/>
              </a:rPr>
              <a:t>liberada manualmente por um membro da </a:t>
            </a:r>
            <a:r>
              <a:rPr lang="pt-BR" sz="3200" dirty="0" smtClean="0">
                <a:latin typeface="+mj-lt"/>
              </a:rPr>
              <a:t>GETIN em até 48h.</a:t>
            </a:r>
            <a:endParaRPr sz="3200" dirty="0">
              <a:latin typeface="+mj-lt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117" y="819808"/>
            <a:ext cx="8440675" cy="1157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29714"/>
            <a:ext cx="8520600" cy="77417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Acesso à plataforma</a:t>
            </a:r>
            <a:endParaRPr lang="pt-BR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5" name="Imagem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300"/>
            <a:ext cx="9144000" cy="4230200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229600" y="903890"/>
            <a:ext cx="504497" cy="3573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8229600" y="126124"/>
            <a:ext cx="484632" cy="68317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95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Acesso à </a:t>
            </a:r>
            <a:r>
              <a:rPr lang="pt-BR" b="1" dirty="0"/>
              <a:t>sua </a:t>
            </a:r>
            <a:r>
              <a:rPr lang="pt-BR" b="1" dirty="0" smtClean="0"/>
              <a:t>conta</a:t>
            </a:r>
            <a:endParaRPr b="1"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t-BR" dirty="0">
                <a:latin typeface="+mj-lt"/>
              </a:rPr>
              <a:t>Para ver se sua conta foi liberada, vá em </a:t>
            </a:r>
            <a:r>
              <a:rPr lang="pt-BR" dirty="0" smtClean="0">
                <a:latin typeface="+mj-lt"/>
              </a:rPr>
              <a:t>“Acessar”, </a:t>
            </a:r>
            <a:r>
              <a:rPr lang="pt-BR" dirty="0">
                <a:latin typeface="+mj-lt"/>
              </a:rPr>
              <a:t>no canto superior </a:t>
            </a:r>
            <a:r>
              <a:rPr lang="pt-BR" dirty="0" smtClean="0">
                <a:latin typeface="+mj-lt"/>
              </a:rPr>
              <a:t>direito, </a:t>
            </a:r>
            <a:r>
              <a:rPr lang="pt-BR" dirty="0">
                <a:latin typeface="+mj-lt"/>
              </a:rPr>
              <a:t>e na página seguinte entre com </a:t>
            </a:r>
            <a:r>
              <a:rPr lang="pt-BR" dirty="0" smtClean="0">
                <a:latin typeface="+mj-lt"/>
              </a:rPr>
              <a:t>o usuário e senha que você criou. Se </a:t>
            </a:r>
            <a:r>
              <a:rPr lang="pt-BR" dirty="0">
                <a:latin typeface="+mj-lt"/>
              </a:rPr>
              <a:t>não funcionar, provavelmente sua conta ainda não foi liberada. Não </a:t>
            </a:r>
            <a:r>
              <a:rPr lang="pt-BR" dirty="0" smtClean="0">
                <a:latin typeface="+mj-lt"/>
              </a:rPr>
              <a:t>precisa tentar </a:t>
            </a:r>
            <a:r>
              <a:rPr lang="pt-BR" dirty="0">
                <a:latin typeface="+mj-lt"/>
              </a:rPr>
              <a:t>fazer seu cadastro </a:t>
            </a:r>
            <a:r>
              <a:rPr lang="pt-BR" dirty="0" smtClean="0">
                <a:latin typeface="+mj-lt"/>
              </a:rPr>
              <a:t>novamente, tente acessar mais tarde.</a:t>
            </a:r>
            <a:endParaRPr>
              <a:latin typeface="+mj-lt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0333" y="3305175"/>
            <a:ext cx="4410075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245329"/>
            <a:ext cx="8520600" cy="572700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 smtClean="0"/>
              <a:t>Preencha as lacunas com o usuário e senha que você criou e clique em “Acessar”</a:t>
            </a:r>
            <a:endParaRPr lang="pt-BR" sz="2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BR" dirty="0"/>
          </a:p>
        </p:txBody>
      </p:sp>
      <p:pic>
        <p:nvPicPr>
          <p:cNvPr id="4" name="Imagem 3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7029"/>
            <a:ext cx="9144000" cy="42364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37794" y="3069021"/>
            <a:ext cx="1450428" cy="430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858813" y="3615558"/>
            <a:ext cx="1303283" cy="504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900467">
            <a:off x="1807778" y="4477406"/>
            <a:ext cx="978408" cy="3993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623</TotalTime>
  <Words>503</Words>
  <Application>Microsoft Office PowerPoint</Application>
  <PresentationFormat>Apresentação na tela (16:9)</PresentationFormat>
  <Paragraphs>41</Paragraphs>
  <Slides>16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Fluxo</vt:lpstr>
      <vt:lpstr>Tutorial de cadastro e acesso ao Curso para Elaboração do Plano Municipal de Assistência Social (2022 – 2025)</vt:lpstr>
      <vt:lpstr>Digite no seu navegador de internet: antigo.sst.sc.gov.br/moodle</vt:lpstr>
      <vt:lpstr>Preenchimento dos dados de cadastro </vt:lpstr>
      <vt:lpstr>Preencha as lacunas abaixo</vt:lpstr>
      <vt:lpstr>Conclua o cadastro</vt:lpstr>
      <vt:lpstr>Apresentação do PowerPoint</vt:lpstr>
      <vt:lpstr>Acesso à plataforma</vt:lpstr>
      <vt:lpstr>Acesso à sua conta</vt:lpstr>
      <vt:lpstr>Preencha as lacunas com o usuário e senha que você criou e clique em “Acessar”</vt:lpstr>
      <vt:lpstr>Primeiro acesso</vt:lpstr>
      <vt:lpstr>Apresentação do PowerPoint</vt:lpstr>
      <vt:lpstr>Apresentação do PowerPoint</vt:lpstr>
      <vt:lpstr>Página inicial do curso</vt:lpstr>
      <vt:lpstr>Segundo acesso em diante</vt:lpstr>
      <vt:lpstr>Apresentação do PowerPoint</vt:lpstr>
      <vt:lpstr>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Tutorial de Cadastro no Moodle da SDS/SC</dc:title>
  <dc:creator>LETÍCIA BRAZ</dc:creator>
  <cp:lastModifiedBy>Cliente</cp:lastModifiedBy>
  <cp:revision>68</cp:revision>
  <dcterms:modified xsi:type="dcterms:W3CDTF">2021-07-20T17:15:32Z</dcterms:modified>
</cp:coreProperties>
</file>