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30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44821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370581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99478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861768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7996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1040101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160840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134389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5610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4667DAB-FAB8-420A-8996-ECF5FF3CAC69}" type="datetimeFigureOut">
              <a:rPr lang="pt-BR" smtClean="0"/>
              <a:t>21/07/2021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295978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24667DAB-FAB8-420A-8996-ECF5FF3CAC69}" type="datetimeFigureOut">
              <a:rPr lang="pt-BR" smtClean="0"/>
              <a:t>21/07/2021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215172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24667DAB-FAB8-420A-8996-ECF5FF3CAC69}" type="datetimeFigureOut">
              <a:rPr lang="pt-BR" smtClean="0"/>
              <a:t>21/07/2021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146556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24667DAB-FAB8-420A-8996-ECF5FF3CAC69}" type="datetimeFigureOut">
              <a:rPr lang="pt-BR" smtClean="0"/>
              <a:t>21/07/2021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4069163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67DAB-FAB8-420A-8996-ECF5FF3CAC69}" type="datetimeFigureOut">
              <a:rPr lang="pt-BR" smtClean="0"/>
              <a:t>21/07/2021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303604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24667DAB-FAB8-420A-8996-ECF5FF3CAC69}" type="datetimeFigureOut">
              <a:rPr lang="pt-BR" smtClean="0"/>
              <a:t>21/07/2021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266819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24667DAB-FAB8-420A-8996-ECF5FF3CAC69}" type="datetimeFigureOut">
              <a:rPr lang="pt-BR" smtClean="0"/>
              <a:t>21/07/2021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BE7F0E5-9A72-491B-B43D-BF437FC10552}" type="slidenum">
              <a:rPr lang="pt-BR" smtClean="0"/>
              <a:t>‹nº›</a:t>
            </a:fld>
            <a:endParaRPr lang="pt-BR"/>
          </a:p>
        </p:txBody>
      </p:sp>
    </p:spTree>
    <p:extLst>
      <p:ext uri="{BB962C8B-B14F-4D97-AF65-F5344CB8AC3E}">
        <p14:creationId xmlns:p14="http://schemas.microsoft.com/office/powerpoint/2010/main" val="4269834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667DAB-FAB8-420A-8996-ECF5FF3CAC69}" type="datetimeFigureOut">
              <a:rPr lang="pt-BR" smtClean="0"/>
              <a:t>21/07/2021</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E7F0E5-9A72-491B-B43D-BF437FC10552}" type="slidenum">
              <a:rPr lang="pt-BR" smtClean="0"/>
              <a:t>‹nº›</a:t>
            </a:fld>
            <a:endParaRPr lang="pt-BR"/>
          </a:p>
        </p:txBody>
      </p:sp>
    </p:spTree>
    <p:extLst>
      <p:ext uri="{BB962C8B-B14F-4D97-AF65-F5344CB8AC3E}">
        <p14:creationId xmlns:p14="http://schemas.microsoft.com/office/powerpoint/2010/main" val="135420673"/>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site.cfp.org.br/novos-passos-rumo-a-implementacao-da-lei-que-garante-a-psicologia-e-o-servico-social-na-educacao-basica/" TargetMode="External"/><Relationship Id="rId2" Type="http://schemas.openxmlformats.org/officeDocument/2006/relationships/hyperlink" Target="http://cress-sc.org.br/2021/05/19/audiencia-publica-psicologas-os-e-assistentes-sociais-na-rede-publica-de-educacao-basica/" TargetMode="External"/><Relationship Id="rId1" Type="http://schemas.openxmlformats.org/officeDocument/2006/relationships/slideLayout" Target="../slideLayouts/slideLayout2.xml"/><Relationship Id="rId6" Type="http://schemas.openxmlformats.org/officeDocument/2006/relationships/hyperlink" Target="http://www.primeiranoticia.ufms.br/educacao/assistentes-sociais-e-psicologos-se-mobilizam-para-que-lei-seja-implem/1608/" TargetMode="External"/><Relationship Id="rId5" Type="http://schemas.openxmlformats.org/officeDocument/2006/relationships/hyperlink" Target="https://site.cfp.org.br/lei-13-935-2019-cfp-cfess-e-entidades-da-psicologia-e-do-servico-social-se-reunem-com-undime/" TargetMode="External"/><Relationship Id="rId4" Type="http://schemas.openxmlformats.org/officeDocument/2006/relationships/hyperlink" Target="https://site.cfp.org.br/psicologia-e-servico-social-na-educacao-basica-regulamenta-j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863" y="3531671"/>
            <a:ext cx="8596312" cy="1139270"/>
          </a:xfrm>
        </p:spPr>
      </p:pic>
    </p:spTree>
    <p:extLst>
      <p:ext uri="{BB962C8B-B14F-4D97-AF65-F5344CB8AC3E}">
        <p14:creationId xmlns:p14="http://schemas.microsoft.com/office/powerpoint/2010/main" val="1831282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r>
              <a:rPr lang="pt-BR" b="1" dirty="0" smtClean="0"/>
              <a:t>XIV </a:t>
            </a:r>
            <a:r>
              <a:rPr lang="pt-BR" b="1" dirty="0"/>
              <a:t>– Estimular a organização estudantil em estabelecimentos de ensino e na comunidade por meio de grêmios, conselhos, comissões, fóruns, grupos de trabalhos, associações, federações e demais formas de participação social; </a:t>
            </a:r>
          </a:p>
          <a:p>
            <a:pPr algn="just"/>
            <a:r>
              <a:rPr lang="pt-BR" b="1" dirty="0"/>
              <a:t>XV – Contribuir para fortalecer a gestão democrática das instituições de ensino. </a:t>
            </a:r>
          </a:p>
          <a:p>
            <a:pPr marL="0" indent="0" algn="just">
              <a:buNone/>
            </a:pPr>
            <a:r>
              <a:rPr lang="pt-BR" b="1" dirty="0"/>
              <a:t>XVI – Divulgar o Estatuto da Criança e do Adolescente, o Estatuto da Igualdade Racial, o Estatuto da Juventude, a legislação social em vigor e as políticas públicas, contribuindo para a formação e o exercício da cidadania do estudante e da comunidade escolar; </a:t>
            </a:r>
          </a:p>
        </p:txBody>
      </p:sp>
    </p:spTree>
    <p:extLst>
      <p:ext uri="{BB962C8B-B14F-4D97-AF65-F5344CB8AC3E}">
        <p14:creationId xmlns:p14="http://schemas.microsoft.com/office/powerpoint/2010/main" val="3543786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XVII </a:t>
            </a:r>
            <a:r>
              <a:rPr lang="pt-BR" b="1" dirty="0"/>
              <a:t>– Acompanhar o adolescente em cumprimento de medidas socioeducativas e a respectiva família na consecução de objetivos educacionais; </a:t>
            </a:r>
          </a:p>
          <a:p>
            <a:r>
              <a:rPr lang="pt-BR" b="1" dirty="0"/>
              <a:t>XVIII – Fortalecer a cultura de promoção da saúde física, mental, social, sexual, reprodutiva; </a:t>
            </a:r>
          </a:p>
          <a:p>
            <a:r>
              <a:rPr lang="pt-BR" b="1" dirty="0"/>
              <a:t>XIX – Apoiar o preparo básico para inserção do estudante no mundo do trabalho e na formação profissional continuada; </a:t>
            </a:r>
          </a:p>
          <a:p>
            <a:r>
              <a:rPr lang="pt-BR" b="1" dirty="0"/>
              <a:t>XX – Contribuir na formação continuada de profissionais da educação</a:t>
            </a:r>
            <a:r>
              <a:rPr lang="pt-BR" dirty="0"/>
              <a:t>. </a:t>
            </a:r>
          </a:p>
        </p:txBody>
      </p:sp>
    </p:spTree>
    <p:extLst>
      <p:ext uri="{BB962C8B-B14F-4D97-AF65-F5344CB8AC3E}">
        <p14:creationId xmlns:p14="http://schemas.microsoft.com/office/powerpoint/2010/main" val="3208424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r>
            <a:br>
              <a:rPr lang="pt-BR" dirty="0"/>
            </a:br>
            <a:r>
              <a:rPr lang="pt-BR" dirty="0"/>
              <a:t>DAS ATRIBUIÇÕES DA/O PSICÓLOGA/O </a:t>
            </a:r>
            <a:r>
              <a:rPr lang="pt-BR" b="1" dirty="0"/>
              <a:t>ESCOLAR E EDUCACIONAL </a:t>
            </a:r>
            <a:endParaRPr lang="pt-BR" dirty="0"/>
          </a:p>
        </p:txBody>
      </p:sp>
      <p:sp>
        <p:nvSpPr>
          <p:cNvPr id="3" name="Espaço Reservado para Conteúdo 2"/>
          <p:cNvSpPr>
            <a:spLocks noGrp="1"/>
          </p:cNvSpPr>
          <p:nvPr>
            <p:ph idx="1"/>
          </p:nvPr>
        </p:nvSpPr>
        <p:spPr/>
        <p:txBody>
          <a:bodyPr/>
          <a:lstStyle/>
          <a:p>
            <a:endParaRPr lang="pt-BR" dirty="0"/>
          </a:p>
          <a:p>
            <a:pPr algn="just"/>
            <a:r>
              <a:rPr lang="pt-BR" b="1" dirty="0"/>
              <a:t>A atuação da/o psicóloga/o no campo da educação deve considerar os contextos sociais, escolares, educacionais e o Projeto Político-Pedagógico das Unidades Educacionais atendidas, em articulação, principalmente com as áreas da Saúde, da Assistência Social, dos Direitos Humanos e da Justiça. </a:t>
            </a:r>
          </a:p>
        </p:txBody>
      </p:sp>
    </p:spTree>
    <p:extLst>
      <p:ext uri="{BB962C8B-B14F-4D97-AF65-F5344CB8AC3E}">
        <p14:creationId xmlns:p14="http://schemas.microsoft.com/office/powerpoint/2010/main" val="4160852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dirty="0"/>
          </a:p>
          <a:p>
            <a:pPr algn="just"/>
            <a:r>
              <a:rPr lang="pt-BR" b="1" dirty="0"/>
              <a:t>A/O profissional de Psicologia nesse contexto, amplia a gama de possibilidades de acesso a práxis educacional, podendo promover a (</a:t>
            </a:r>
            <a:r>
              <a:rPr lang="pt-BR" b="1" dirty="0" err="1"/>
              <a:t>re</a:t>
            </a:r>
            <a:r>
              <a:rPr lang="pt-BR" b="1" dirty="0"/>
              <a:t>)formulação, revisão e implementação de atuações mais eficientes para os processos de ensino/aprendizagem</a:t>
            </a:r>
            <a:r>
              <a:rPr lang="pt-BR" b="1" dirty="0" smtClean="0"/>
              <a:t>.</a:t>
            </a:r>
          </a:p>
          <a:p>
            <a:pPr algn="just"/>
            <a:r>
              <a:rPr lang="pt-BR" b="1" dirty="0" smtClean="0"/>
              <a:t> </a:t>
            </a:r>
            <a:r>
              <a:rPr lang="pt-BR" b="1" dirty="0"/>
              <a:t>Poderá executar ações de atenção primárias na promoção de </a:t>
            </a:r>
            <a:r>
              <a:rPr lang="pt-BR" b="1" dirty="0" smtClean="0"/>
              <a:t>saúde mental/emocional;</a:t>
            </a:r>
          </a:p>
          <a:p>
            <a:pPr algn="just"/>
            <a:r>
              <a:rPr lang="pt-BR" b="1" dirty="0" smtClean="0"/>
              <a:t> </a:t>
            </a:r>
            <a:r>
              <a:rPr lang="pt-BR" b="1" dirty="0"/>
              <a:t>orientação e suporte nos casos de dificuldades de ensino/aprendizagem; </a:t>
            </a:r>
            <a:endParaRPr lang="pt-BR" b="1" dirty="0" smtClean="0"/>
          </a:p>
          <a:p>
            <a:pPr algn="just"/>
            <a:r>
              <a:rPr lang="pt-BR" b="1" dirty="0" smtClean="0"/>
              <a:t>aglutinar </a:t>
            </a:r>
            <a:r>
              <a:rPr lang="pt-BR" b="1" dirty="0"/>
              <a:t>atividades de sucesso advindas das famílias; atuar junto aos processos de inclusão, permanência e evolução educacional</a:t>
            </a:r>
            <a:r>
              <a:rPr lang="pt-BR" b="1" dirty="0" smtClean="0"/>
              <a:t>;</a:t>
            </a:r>
          </a:p>
          <a:p>
            <a:pPr marL="0" indent="0">
              <a:buNone/>
            </a:pPr>
            <a:endParaRPr lang="pt-BR" dirty="0"/>
          </a:p>
        </p:txBody>
      </p:sp>
    </p:spTree>
    <p:extLst>
      <p:ext uri="{BB962C8B-B14F-4D97-AF65-F5344CB8AC3E}">
        <p14:creationId xmlns:p14="http://schemas.microsoft.com/office/powerpoint/2010/main" val="1011842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r>
              <a:rPr lang="pt-BR" b="1" dirty="0" smtClean="0"/>
              <a:t>promover junto à comunidade escolar a vinculação dos diversos atores e saberes do processo formativo;</a:t>
            </a:r>
          </a:p>
          <a:p>
            <a:pPr algn="just"/>
            <a:r>
              <a:rPr lang="pt-BR" b="1" dirty="0" smtClean="0"/>
              <a:t> favorecer espaços para acolhida das emoções; atuar no enfrentamento da violência escolar; </a:t>
            </a:r>
          </a:p>
          <a:p>
            <a:pPr algn="just"/>
            <a:r>
              <a:rPr lang="pt-BR" b="1" dirty="0" smtClean="0"/>
              <a:t>orientar projetos de reflexão sobre carreira profissional; </a:t>
            </a:r>
          </a:p>
          <a:p>
            <a:pPr algn="just"/>
            <a:r>
              <a:rPr lang="pt-BR" b="1" dirty="0" smtClean="0"/>
              <a:t>estimular novas perspectivas que promovam a quebra do ciclo de adoecimento mental, entre outras ações de promoção em saúde. </a:t>
            </a:r>
            <a:endParaRPr lang="pt-BR" b="1" dirty="0"/>
          </a:p>
        </p:txBody>
      </p:sp>
    </p:spTree>
    <p:extLst>
      <p:ext uri="{BB962C8B-B14F-4D97-AF65-F5344CB8AC3E}">
        <p14:creationId xmlns:p14="http://schemas.microsoft.com/office/powerpoint/2010/main" val="1034561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a:p>
            <a:pPr algn="just"/>
            <a:r>
              <a:rPr lang="pt-BR" b="1" dirty="0"/>
              <a:t>Importante salientar que a/o profissional em questão não possui apenas competência para desempenhar suas funções em ambiente escolar. Todo e qualquer espaço educacional que promova oportunidades de ensinar e aprender são locais de possibilidades interventivas para a Psicologia Escolar/Educacional.</a:t>
            </a:r>
          </a:p>
        </p:txBody>
      </p:sp>
    </p:spTree>
    <p:extLst>
      <p:ext uri="{BB962C8B-B14F-4D97-AF65-F5344CB8AC3E}">
        <p14:creationId xmlns:p14="http://schemas.microsoft.com/office/powerpoint/2010/main" val="1481520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pt-BR" sz="3600" b="1" dirty="0" smtClean="0"/>
              <a:t>DAS ATRIBUIÇÕES DA/O ASSISTENTE SOCIAL</a:t>
            </a:r>
            <a:br>
              <a:rPr lang="pt-BR" sz="3600" b="1" dirty="0" smtClean="0"/>
            </a:br>
            <a:r>
              <a:rPr lang="pt-BR" sz="3600" b="1" dirty="0" smtClean="0"/>
              <a:t>NAS REDES PÚBLICAS DE EDUCAÇÃO BÁSICA</a:t>
            </a:r>
            <a:endParaRPr lang="pt-BR" sz="3600" b="1" dirty="0"/>
          </a:p>
        </p:txBody>
      </p:sp>
      <p:sp>
        <p:nvSpPr>
          <p:cNvPr id="3" name="Espaço Reservado para Conteúdo 2"/>
          <p:cNvSpPr>
            <a:spLocks noGrp="1"/>
          </p:cNvSpPr>
          <p:nvPr>
            <p:ph idx="1"/>
          </p:nvPr>
        </p:nvSpPr>
        <p:spPr/>
        <p:txBody>
          <a:bodyPr/>
          <a:lstStyle/>
          <a:p>
            <a:pPr algn="just"/>
            <a:endParaRPr lang="pt-BR" b="1" dirty="0" smtClean="0"/>
          </a:p>
          <a:p>
            <a:pPr algn="just"/>
            <a:r>
              <a:rPr lang="pt-BR" b="1" dirty="0" smtClean="0"/>
              <a:t>A </a:t>
            </a:r>
            <a:r>
              <a:rPr lang="pt-BR" b="1" dirty="0"/>
              <a:t>atuação de assistentes sociais na educação compondo equipes multiprofissionais possibilitará o atendimento integral aos diversos sujeitos partícipes do processo ensino‐aprendizagem, pautada na formulação de respostas para o enfrentamento das dificuldades do cotidiano educacional, tais como: evasão escolar, baixo rendimento escolar, sexualidade, violência doméstica, disparidades de gênero, etnia, dentre outras. </a:t>
            </a:r>
          </a:p>
        </p:txBody>
      </p:sp>
    </p:spTree>
    <p:extLst>
      <p:ext uri="{BB962C8B-B14F-4D97-AF65-F5344CB8AC3E}">
        <p14:creationId xmlns:p14="http://schemas.microsoft.com/office/powerpoint/2010/main" val="229126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lgn="just"/>
            <a:r>
              <a:rPr lang="pt-BR" b="1" dirty="0"/>
              <a:t>Contribuirá com o processo de inclusão e permanência de estudantes com necessidades educativas especiais na perspectiva da inclusão escolar. </a:t>
            </a:r>
          </a:p>
          <a:p>
            <a:pPr algn="just"/>
            <a:r>
              <a:rPr lang="pt-BR" b="1" dirty="0"/>
              <a:t>O trabalho da/o assistente social no campo da educação não se restringe ao segmento estudantil e nem às abordagens individuais</a:t>
            </a:r>
            <a:r>
              <a:rPr lang="pt-BR" b="1" dirty="0" smtClean="0"/>
              <a:t>.</a:t>
            </a:r>
          </a:p>
          <a:p>
            <a:pPr algn="just"/>
            <a:r>
              <a:rPr lang="pt-BR" b="1" dirty="0" smtClean="0"/>
              <a:t> </a:t>
            </a:r>
            <a:r>
              <a:rPr lang="pt-BR" b="1" dirty="0"/>
              <a:t>Envolverá ações com as famílias, professores e professoras, trabalhadores e trabalhadoras da educação, com gestores e gestoras dos estabelecimentos públicos, com as/os profissionais e as redes que compõem as políticas sociais, as instâncias de controle social e aos movimentos sociais. </a:t>
            </a:r>
          </a:p>
        </p:txBody>
      </p:sp>
    </p:spTree>
    <p:extLst>
      <p:ext uri="{BB962C8B-B14F-4D97-AF65-F5344CB8AC3E}">
        <p14:creationId xmlns:p14="http://schemas.microsoft.com/office/powerpoint/2010/main" val="2774822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endParaRPr lang="pt-BR" b="1" dirty="0" smtClean="0"/>
          </a:p>
          <a:p>
            <a:pPr algn="just"/>
            <a:r>
              <a:rPr lang="pt-BR" b="1" dirty="0" smtClean="0"/>
              <a:t>Ou </a:t>
            </a:r>
            <a:r>
              <a:rPr lang="pt-BR" b="1" dirty="0"/>
              <a:t>seja, ações não só de caráter individual, mas também coletivo, administrativo-organizacional, de investigação, de articulação, de formação e capacitação profissional. </a:t>
            </a:r>
            <a:endParaRPr lang="pt-BR" b="1" dirty="0" smtClean="0"/>
          </a:p>
          <a:p>
            <a:pPr algn="just"/>
            <a:r>
              <a:rPr lang="pt-BR" b="1" dirty="0" smtClean="0"/>
              <a:t>Além </a:t>
            </a:r>
            <a:r>
              <a:rPr lang="pt-BR" b="1" dirty="0"/>
              <a:t>disso, realizará planejamento, sistematização, monitoramento e avaliação das ações desenvolvidas da atuação profissional na direção da identificação de demandas presentes na sociedade, visando formular respostas profissionais para o seu enfrentamento, considerando as articulações com outras/os profissionais e com a rede de proteção social. </a:t>
            </a:r>
          </a:p>
        </p:txBody>
      </p:sp>
    </p:spTree>
    <p:extLst>
      <p:ext uri="{BB962C8B-B14F-4D97-AF65-F5344CB8AC3E}">
        <p14:creationId xmlns:p14="http://schemas.microsoft.com/office/powerpoint/2010/main" val="2557699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a:t>MINUTA DE PROJETO DE LEI QUE REGULAMENTA A LEI N</a:t>
            </a:r>
            <a:r>
              <a:rPr lang="pt-BR" sz="2400" b="1" u="sng" dirty="0"/>
              <a:t>o </a:t>
            </a:r>
            <a:r>
              <a:rPr lang="pt-BR" sz="2400" b="1" dirty="0"/>
              <a:t>13.935/2019 </a:t>
            </a:r>
          </a:p>
        </p:txBody>
      </p:sp>
      <p:sp>
        <p:nvSpPr>
          <p:cNvPr id="3" name="Espaço Reservado para Conteúdo 2"/>
          <p:cNvSpPr>
            <a:spLocks noGrp="1"/>
          </p:cNvSpPr>
          <p:nvPr>
            <p:ph idx="1"/>
          </p:nvPr>
        </p:nvSpPr>
        <p:spPr/>
        <p:txBody>
          <a:bodyPr>
            <a:normAutofit/>
          </a:bodyPr>
          <a:lstStyle/>
          <a:p>
            <a:pPr algn="just"/>
            <a:r>
              <a:rPr lang="pt-BR" b="1" dirty="0"/>
              <a:t>Apresentamos uma Minuta de Projeto de Lei que regulamenta a Lei n</a:t>
            </a:r>
            <a:r>
              <a:rPr lang="pt-BR" b="1" u="sng" dirty="0"/>
              <a:t>o </a:t>
            </a:r>
            <a:r>
              <a:rPr lang="pt-BR" b="1" dirty="0"/>
              <a:t>13.935/2019, para auxiliar os órgãos gestores municipais no processo de regulamentação da referida lei. </a:t>
            </a:r>
            <a:endParaRPr lang="pt-BR" b="1" dirty="0" smtClean="0"/>
          </a:p>
          <a:p>
            <a:pPr algn="just"/>
            <a:r>
              <a:rPr lang="pt-BR" b="1" dirty="0" smtClean="0"/>
              <a:t>Esta </a:t>
            </a:r>
            <a:r>
              <a:rPr lang="pt-BR" b="1" dirty="0"/>
              <a:t>minuta foi elaborada pelo Grupo Nacional – composto pelo Conselho Federal de Psicologia (CFP) e pelo Conselho Federal de Serviço Social (CFESS), em parceria com a Associação Brasileira de Psicologia Escolar e Educacional (ABRAPEE), a Associação Brasileira de Ensino de Psicologia (ABEP), a Associação Brasileira de Ensino e Pesquisa em Serviço Social (ABEPSS), e a Federação Nacional de Psicólogos (FENAPSI) – no sentido de orientar que a regulamentação deve ocorrer por meio de Lei, tanto nos municípios quanto nos </a:t>
            </a:r>
            <a:r>
              <a:rPr lang="pt-BR" b="1" dirty="0" smtClean="0"/>
              <a:t>estados.</a:t>
            </a:r>
            <a:endParaRPr lang="pt-BR" b="1" dirty="0"/>
          </a:p>
        </p:txBody>
      </p:sp>
    </p:spTree>
    <p:extLst>
      <p:ext uri="{BB962C8B-B14F-4D97-AF65-F5344CB8AC3E}">
        <p14:creationId xmlns:p14="http://schemas.microsoft.com/office/powerpoint/2010/main" val="871754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
            </a:r>
            <a:br>
              <a:rPr lang="pt-BR" dirty="0"/>
            </a:br>
            <a:r>
              <a:rPr lang="pt-BR" b="1" dirty="0"/>
              <a:t>SOBRE A LEI </a:t>
            </a:r>
            <a:r>
              <a:rPr lang="pt-BR" b="1" dirty="0" smtClean="0"/>
              <a:t>13.935/2019 </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endParaRPr lang="pt-BR" dirty="0" smtClean="0"/>
          </a:p>
          <a:p>
            <a:pPr algn="just"/>
            <a:r>
              <a:rPr lang="pt-BR" b="1" dirty="0" smtClean="0"/>
              <a:t>A </a:t>
            </a:r>
            <a:r>
              <a:rPr lang="pt-BR" b="1" dirty="0"/>
              <a:t>Lei n</a:t>
            </a:r>
            <a:r>
              <a:rPr lang="pt-BR" b="1" u="sng" dirty="0"/>
              <a:t>o </a:t>
            </a:r>
            <a:r>
              <a:rPr lang="pt-BR" b="1" dirty="0"/>
              <a:t>13.935/2019 cria a prestação de serviços de psicologia e de serviço social nas redes públicas de educação básica. </a:t>
            </a:r>
            <a:endParaRPr lang="pt-BR" b="1" dirty="0" smtClean="0"/>
          </a:p>
          <a:p>
            <a:pPr algn="just"/>
            <a:endParaRPr lang="pt-BR" b="1" dirty="0" smtClean="0"/>
          </a:p>
          <a:p>
            <a:pPr algn="just"/>
            <a:r>
              <a:rPr lang="pt-BR" b="1" dirty="0" smtClean="0"/>
              <a:t>A </a:t>
            </a:r>
            <a:r>
              <a:rPr lang="pt-BR" b="1" dirty="0"/>
              <a:t>política pública de educação terá a possibilidade da inserção de Psicólogas/os e Assistentes Sociais em equipes multiprofissionais nas redes de ensino de educação básica, com o objetivo de contribuir para o atendimento integral e de qualidade no processo </a:t>
            </a:r>
            <a:r>
              <a:rPr lang="pt-BR" b="1" dirty="0" smtClean="0"/>
              <a:t>ensino aprendizagem.</a:t>
            </a:r>
          </a:p>
          <a:p>
            <a:pPr marL="0" indent="0" algn="just">
              <a:buNone/>
            </a:pPr>
            <a:endParaRPr lang="pt-BR" b="1" dirty="0"/>
          </a:p>
        </p:txBody>
      </p:sp>
    </p:spTree>
    <p:extLst>
      <p:ext uri="{BB962C8B-B14F-4D97-AF65-F5344CB8AC3E}">
        <p14:creationId xmlns:p14="http://schemas.microsoft.com/office/powerpoint/2010/main" val="3368991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Ementa </a:t>
            </a:r>
            <a:endParaRPr lang="pt-BR" dirty="0"/>
          </a:p>
        </p:txBody>
      </p:sp>
      <p:sp>
        <p:nvSpPr>
          <p:cNvPr id="3" name="Espaço Reservado para Conteúdo 2"/>
          <p:cNvSpPr>
            <a:spLocks noGrp="1"/>
          </p:cNvSpPr>
          <p:nvPr>
            <p:ph idx="1"/>
          </p:nvPr>
        </p:nvSpPr>
        <p:spPr/>
        <p:txBody>
          <a:bodyPr/>
          <a:lstStyle/>
          <a:p>
            <a:pPr algn="just"/>
            <a:r>
              <a:rPr lang="pt-BR" b="1" dirty="0"/>
              <a:t>Regulamenta a Lei n</a:t>
            </a:r>
            <a:r>
              <a:rPr lang="pt-BR" b="1" u="sng" dirty="0"/>
              <a:t>o </a:t>
            </a:r>
            <a:r>
              <a:rPr lang="pt-BR" b="1" dirty="0"/>
              <a:t>13.935, de 11 de dezembro de 2019, que dispõe sobre a prestação de serviços de Psicologia e de Serviço Social nas redes públicas de educação básica. </a:t>
            </a:r>
          </a:p>
          <a:p>
            <a:pPr algn="just"/>
            <a:r>
              <a:rPr lang="pt-BR" b="1" dirty="0"/>
              <a:t>Art. 1</a:t>
            </a:r>
            <a:r>
              <a:rPr lang="pt-BR" b="1" u="sng" dirty="0"/>
              <a:t>o </a:t>
            </a:r>
            <a:r>
              <a:rPr lang="pt-BR" b="1" dirty="0"/>
              <a:t>A rede pública de educação básica do sistema de ensino da Secretaria de Educação do (Estado, DF ou Município) disporá de serviços de Psicologia e de Serviço Social. </a:t>
            </a:r>
          </a:p>
        </p:txBody>
      </p:sp>
    </p:spTree>
    <p:extLst>
      <p:ext uri="{BB962C8B-B14F-4D97-AF65-F5344CB8AC3E}">
        <p14:creationId xmlns:p14="http://schemas.microsoft.com/office/powerpoint/2010/main" val="8175980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Lotação e Diretriz </a:t>
            </a:r>
            <a:endParaRPr lang="pt-BR" dirty="0"/>
          </a:p>
        </p:txBody>
      </p:sp>
      <p:sp>
        <p:nvSpPr>
          <p:cNvPr id="3" name="Espaço Reservado para Conteúdo 2"/>
          <p:cNvSpPr>
            <a:spLocks noGrp="1"/>
          </p:cNvSpPr>
          <p:nvPr>
            <p:ph idx="1"/>
          </p:nvPr>
        </p:nvSpPr>
        <p:spPr/>
        <p:txBody>
          <a:bodyPr/>
          <a:lstStyle/>
          <a:p>
            <a:endParaRPr lang="pt-BR" b="1" dirty="0" smtClean="0"/>
          </a:p>
          <a:p>
            <a:endParaRPr lang="pt-BR" b="1" dirty="0"/>
          </a:p>
          <a:p>
            <a:r>
              <a:rPr lang="pt-BR" b="1" dirty="0" smtClean="0"/>
              <a:t>§ </a:t>
            </a:r>
            <a:r>
              <a:rPr lang="pt-BR" b="1" dirty="0"/>
              <a:t>1</a:t>
            </a:r>
            <a:r>
              <a:rPr lang="pt-BR" b="1" u="sng" dirty="0"/>
              <a:t>o</a:t>
            </a:r>
            <a:r>
              <a:rPr lang="pt-BR" b="1" dirty="0"/>
              <a:t>, § 2</a:t>
            </a:r>
            <a:r>
              <a:rPr lang="pt-BR" b="1" u="sng" dirty="0"/>
              <a:t>o </a:t>
            </a:r>
            <a:r>
              <a:rPr lang="pt-BR" b="1" dirty="0"/>
              <a:t>e 3</a:t>
            </a:r>
            <a:r>
              <a:rPr lang="pt-BR" b="1" u="sng" dirty="0"/>
              <a:t>o </a:t>
            </a:r>
            <a:r>
              <a:rPr lang="pt-BR" b="1" dirty="0"/>
              <a:t>Define a lotação; dá a diretriz do trabalho que será desenvolvido, de acordo com o projeto político-pedagógico do estabelecimento de ensino. </a:t>
            </a:r>
          </a:p>
        </p:txBody>
      </p:sp>
    </p:spTree>
    <p:extLst>
      <p:ext uri="{BB962C8B-B14F-4D97-AF65-F5344CB8AC3E}">
        <p14:creationId xmlns:p14="http://schemas.microsoft.com/office/powerpoint/2010/main" val="2650318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Equipe Multiprofissional </a:t>
            </a:r>
            <a:endParaRPr lang="pt-BR" dirty="0"/>
          </a:p>
        </p:txBody>
      </p:sp>
      <p:sp>
        <p:nvSpPr>
          <p:cNvPr id="3" name="Espaço Reservado para Conteúdo 2"/>
          <p:cNvSpPr>
            <a:spLocks noGrp="1"/>
          </p:cNvSpPr>
          <p:nvPr>
            <p:ph idx="1"/>
          </p:nvPr>
        </p:nvSpPr>
        <p:spPr/>
        <p:txBody>
          <a:bodyPr/>
          <a:lstStyle/>
          <a:p>
            <a:r>
              <a:rPr lang="pt-BR" b="1" dirty="0"/>
              <a:t>Art. 2</a:t>
            </a:r>
            <a:r>
              <a:rPr lang="pt-BR" b="1" u="sng" dirty="0"/>
              <a:t>o </a:t>
            </a:r>
            <a:r>
              <a:rPr lang="pt-BR" b="1" dirty="0"/>
              <a:t>Fixa as contribuições de assistentes sociais e psicólogas/os nas equipes multiprofissionais</a:t>
            </a:r>
            <a:r>
              <a:rPr lang="pt-BR" b="1" dirty="0" smtClean="0"/>
              <a:t>.</a:t>
            </a:r>
          </a:p>
          <a:p>
            <a:pPr marL="0" indent="0">
              <a:buNone/>
            </a:pPr>
            <a:endParaRPr lang="pt-BR" b="1" dirty="0" smtClean="0"/>
          </a:p>
          <a:p>
            <a:pPr marL="0" indent="0">
              <a:buNone/>
            </a:pPr>
            <a:r>
              <a:rPr lang="pt-BR" b="1" dirty="0" smtClean="0"/>
              <a:t>Atribuições </a:t>
            </a:r>
            <a:r>
              <a:rPr lang="pt-BR" b="1" dirty="0"/>
              <a:t>das/os respectivos profissionais </a:t>
            </a:r>
            <a:endParaRPr lang="pt-BR" dirty="0"/>
          </a:p>
          <a:p>
            <a:r>
              <a:rPr lang="pt-BR" b="1" dirty="0"/>
              <a:t>Art. 3</a:t>
            </a:r>
            <a:r>
              <a:rPr lang="pt-BR" b="1" u="sng" dirty="0"/>
              <a:t>o </a:t>
            </a:r>
            <a:r>
              <a:rPr lang="pt-BR" b="1" dirty="0"/>
              <a:t>e art. 4</a:t>
            </a:r>
            <a:r>
              <a:rPr lang="pt-BR" b="1" u="sng" dirty="0"/>
              <a:t>o </a:t>
            </a:r>
            <a:r>
              <a:rPr lang="pt-BR" b="1" dirty="0"/>
              <a:t>Indicam as atribuições da/o assistente social e da/o psicóloga da rede pública de educação básica.</a:t>
            </a:r>
            <a:r>
              <a:rPr lang="pt-BR" dirty="0"/>
              <a:t> </a:t>
            </a:r>
          </a:p>
        </p:txBody>
      </p:sp>
    </p:spTree>
    <p:extLst>
      <p:ext uri="{BB962C8B-B14F-4D97-AF65-F5344CB8AC3E}">
        <p14:creationId xmlns:p14="http://schemas.microsoft.com/office/powerpoint/2010/main" val="35031691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buNone/>
            </a:pPr>
            <a:endParaRPr lang="pt-BR" b="1" dirty="0" smtClean="0"/>
          </a:p>
          <a:p>
            <a:pPr marL="0" indent="0">
              <a:buNone/>
            </a:pPr>
            <a:endParaRPr lang="pt-BR" b="1" dirty="0"/>
          </a:p>
          <a:p>
            <a:pPr marL="0" indent="0">
              <a:buNone/>
            </a:pPr>
            <a:r>
              <a:rPr lang="pt-BR" b="1" dirty="0" smtClean="0"/>
              <a:t>Criação </a:t>
            </a:r>
            <a:r>
              <a:rPr lang="pt-BR" b="1" dirty="0"/>
              <a:t>de vagas </a:t>
            </a:r>
            <a:endParaRPr lang="pt-BR" dirty="0"/>
          </a:p>
          <a:p>
            <a:r>
              <a:rPr lang="pt-BR" b="1" dirty="0"/>
              <a:t>Art. 5</a:t>
            </a:r>
            <a:r>
              <a:rPr lang="pt-BR" b="1" u="sng" dirty="0"/>
              <a:t>o </a:t>
            </a:r>
            <a:r>
              <a:rPr lang="pt-BR" b="1" dirty="0"/>
              <a:t>Ficam criadas as vagas para XX psicólogas/os e XX assistentes sociais para a Secretaria de Educação do (Estado, DF ou Município). </a:t>
            </a:r>
          </a:p>
          <a:p>
            <a:pPr marL="0" indent="0">
              <a:buNone/>
            </a:pPr>
            <a:r>
              <a:rPr lang="pt-BR" b="1" dirty="0"/>
              <a:t>Concurso Público </a:t>
            </a:r>
            <a:endParaRPr lang="pt-BR" dirty="0"/>
          </a:p>
          <a:p>
            <a:r>
              <a:rPr lang="pt-BR" b="1" dirty="0"/>
              <a:t>Parágrafo único – Os referidos profissionais serão nomeados após aprovação em concurso público conforme regras estatutárias e comprovação de regularidade do respectivo conselho profissio</a:t>
            </a:r>
            <a:r>
              <a:rPr lang="pt-BR" dirty="0"/>
              <a:t>nal. </a:t>
            </a:r>
          </a:p>
        </p:txBody>
      </p:sp>
    </p:spTree>
    <p:extLst>
      <p:ext uri="{BB962C8B-B14F-4D97-AF65-F5344CB8AC3E}">
        <p14:creationId xmlns:p14="http://schemas.microsoft.com/office/powerpoint/2010/main" val="3337907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
            </a:r>
            <a:br>
              <a:rPr lang="pt-BR" b="1" dirty="0"/>
            </a:br>
            <a:r>
              <a:rPr lang="pt-BR" b="1" dirty="0" smtClean="0"/>
              <a:t>              Fonte </a:t>
            </a:r>
            <a:r>
              <a:rPr lang="pt-BR" b="1" dirty="0"/>
              <a:t>de Custeio </a:t>
            </a:r>
            <a:endParaRPr lang="pt-BR" dirty="0"/>
          </a:p>
        </p:txBody>
      </p:sp>
      <p:sp>
        <p:nvSpPr>
          <p:cNvPr id="3" name="Espaço Reservado para Conteúdo 2"/>
          <p:cNvSpPr>
            <a:spLocks noGrp="1"/>
          </p:cNvSpPr>
          <p:nvPr>
            <p:ph idx="1"/>
          </p:nvPr>
        </p:nvSpPr>
        <p:spPr/>
        <p:txBody>
          <a:bodyPr/>
          <a:lstStyle/>
          <a:p>
            <a:pPr algn="just"/>
            <a:r>
              <a:rPr lang="pt-BR" b="1" dirty="0"/>
              <a:t>Art. 6</a:t>
            </a:r>
            <a:r>
              <a:rPr lang="pt-BR" b="1" u="sng" dirty="0"/>
              <a:t>o</a:t>
            </a:r>
            <a:r>
              <a:rPr lang="pt-BR" b="1" dirty="0"/>
              <a:t>, parágrafo único – O financiamento será efetuado pelo </a:t>
            </a:r>
            <a:r>
              <a:rPr lang="pt-BR" b="1" dirty="0" err="1"/>
              <a:t>Fundeb</a:t>
            </a:r>
            <a:r>
              <a:rPr lang="pt-BR" b="1" dirty="0"/>
              <a:t>, conforme disposto no art. 26, Inciso II, da Lei n</a:t>
            </a:r>
            <a:r>
              <a:rPr lang="pt-BR" b="1" u="sng" dirty="0"/>
              <a:t>o </a:t>
            </a:r>
            <a:r>
              <a:rPr lang="pt-BR" b="1" dirty="0"/>
              <a:t>14.113, de 25 de dezembro de 2020 ou pela fonte de recursos que a gestora ou o gestor definir. </a:t>
            </a:r>
          </a:p>
          <a:p>
            <a:pPr algn="just"/>
            <a:r>
              <a:rPr lang="pt-BR" b="1" dirty="0"/>
              <a:t>Para além da proposta de Minuta de Projeto de lei, também são apontados os documentos e marcos legais indicados no item 8 deste Guia, visando orientar os sistemas educacionais da federação, estados e municípios, no amparo à regulamentação da Lei n</a:t>
            </a:r>
            <a:r>
              <a:rPr lang="pt-BR" b="1" u="sng" dirty="0"/>
              <a:t>o </a:t>
            </a:r>
            <a:r>
              <a:rPr lang="pt-BR" b="1" dirty="0"/>
              <a:t>13.935/19 </a:t>
            </a:r>
          </a:p>
        </p:txBody>
      </p:sp>
    </p:spTree>
    <p:extLst>
      <p:ext uri="{BB962C8B-B14F-4D97-AF65-F5344CB8AC3E}">
        <p14:creationId xmlns:p14="http://schemas.microsoft.com/office/powerpoint/2010/main" val="10848481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r>
            <a:br>
              <a:rPr lang="pt-BR" dirty="0"/>
            </a:br>
            <a:r>
              <a:rPr lang="pt-BR" sz="3100" b="1" dirty="0"/>
              <a:t>COMO INICIAR O PROCESSO PARA IMPLEMENTAÇÃO DA LEI N</a:t>
            </a:r>
            <a:r>
              <a:rPr lang="pt-BR" sz="3100" b="1" u="sng" dirty="0"/>
              <a:t>o </a:t>
            </a:r>
            <a:r>
              <a:rPr lang="pt-BR" sz="3100" b="1" dirty="0"/>
              <a:t>13.935/19 NOS MUNICÍPIOS </a:t>
            </a:r>
            <a:endParaRPr lang="pt-BR" sz="3100" dirty="0"/>
          </a:p>
        </p:txBody>
      </p:sp>
      <p:sp>
        <p:nvSpPr>
          <p:cNvPr id="3" name="Espaço Reservado para Conteúdo 2"/>
          <p:cNvSpPr>
            <a:spLocks noGrp="1"/>
          </p:cNvSpPr>
          <p:nvPr>
            <p:ph idx="1"/>
          </p:nvPr>
        </p:nvSpPr>
        <p:spPr/>
        <p:txBody>
          <a:bodyPr/>
          <a:lstStyle/>
          <a:p>
            <a:endParaRPr lang="pt-BR" dirty="0"/>
          </a:p>
          <a:p>
            <a:endParaRPr lang="pt-BR" dirty="0" smtClean="0"/>
          </a:p>
          <a:p>
            <a:pPr algn="just"/>
            <a:r>
              <a:rPr lang="pt-BR" b="1" dirty="0" smtClean="0"/>
              <a:t>Por </a:t>
            </a:r>
            <a:r>
              <a:rPr lang="pt-BR" b="1" dirty="0"/>
              <a:t>ser prerrogativa do Poder Executivo apresentar Projetos de Lei que interferem na folha de pagamento de pessoal, cabe ao mesmo apresentar à Câmara de Vereadores uma proposta de Projeto de Lei. </a:t>
            </a:r>
          </a:p>
        </p:txBody>
      </p:sp>
    </p:spTree>
    <p:extLst>
      <p:ext uri="{BB962C8B-B14F-4D97-AF65-F5344CB8AC3E}">
        <p14:creationId xmlns:p14="http://schemas.microsoft.com/office/powerpoint/2010/main" val="2031864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a:p>
            <a:pPr algn="just"/>
            <a:r>
              <a:rPr lang="pt-BR" b="1" dirty="0"/>
              <a:t>Em cumprimento a Lei Federal n</a:t>
            </a:r>
            <a:r>
              <a:rPr lang="pt-BR" b="1" u="sng" dirty="0"/>
              <a:t>o </a:t>
            </a:r>
            <a:r>
              <a:rPr lang="pt-BR" b="1" dirty="0"/>
              <a:t>13.935/2019, caso o município não possua o cargo de Psicólogo e de Assistente Social no quadro de servidores da Secretaria Municipal de Educação, cabe ao órgão Gestor Municipal fazer este encaminhamento, ou seja, criar as respectivas vagas em número que atenda às demandas escolares do município via apresentação de Projeto Lei, com a previsão de lotação na respectiva secretaria de educação, juntamente com os demais profissionais que compõem a equipe multiprofissional da rede de educação básica do município. </a:t>
            </a:r>
          </a:p>
        </p:txBody>
      </p:sp>
    </p:spTree>
    <p:extLst>
      <p:ext uri="{BB962C8B-B14F-4D97-AF65-F5344CB8AC3E}">
        <p14:creationId xmlns:p14="http://schemas.microsoft.com/office/powerpoint/2010/main" val="2491019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a:p>
            <a:endParaRPr lang="pt-BR" dirty="0" smtClean="0"/>
          </a:p>
          <a:p>
            <a:pPr algn="just"/>
            <a:r>
              <a:rPr lang="pt-BR" b="1" dirty="0" smtClean="0"/>
              <a:t>Importante </a:t>
            </a:r>
            <a:r>
              <a:rPr lang="pt-BR" b="1" dirty="0"/>
              <a:t>considerar que as duas profissões atuam em diferentes políticas públicas (Saúde, Assistência Social e Educação), e que cada profissional possui atribuições e competências específicas, as quais demandam atenção e intervenções diferenciadas em cada espaço sócio ocupacional. </a:t>
            </a:r>
          </a:p>
        </p:txBody>
      </p:sp>
    </p:spTree>
    <p:extLst>
      <p:ext uri="{BB962C8B-B14F-4D97-AF65-F5344CB8AC3E}">
        <p14:creationId xmlns:p14="http://schemas.microsoft.com/office/powerpoint/2010/main" val="31875685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endParaRPr lang="pt-BR" dirty="0"/>
          </a:p>
          <a:p>
            <a:r>
              <a:rPr lang="pt-BR" b="1" dirty="0" smtClean="0"/>
              <a:t>Por isso, para que não se comprometa a qualidade nos serviços prestados, não é adequado que uma/um única/o profissional acumule atribuições de duas políticas públicas, sendo necessário haver previsão de contratação na respectiva política pública de educação.</a:t>
            </a:r>
            <a:endParaRPr lang="pt-BR" b="1" dirty="0"/>
          </a:p>
        </p:txBody>
      </p:sp>
    </p:spTree>
    <p:extLst>
      <p:ext uri="{BB962C8B-B14F-4D97-AF65-F5344CB8AC3E}">
        <p14:creationId xmlns:p14="http://schemas.microsoft.com/office/powerpoint/2010/main" val="31151701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a:p>
            <a:pPr algn="just"/>
            <a:r>
              <a:rPr lang="pt-BR" b="1" dirty="0"/>
              <a:t>Considerando o porte do município, torna-se importante que a gestão municipal possa estabelecer no PL o quantitativo </a:t>
            </a:r>
            <a:r>
              <a:rPr lang="pt-BR" b="1" dirty="0" smtClean="0"/>
              <a:t> de </a:t>
            </a:r>
            <a:r>
              <a:rPr lang="pt-BR" b="1" dirty="0"/>
              <a:t>equipes multiprofissionais para atender as necessidades e demandas das escolas, levando em conta o número de unidades de ensino e estudantes matriculados.</a:t>
            </a:r>
          </a:p>
        </p:txBody>
      </p:sp>
    </p:spTree>
    <p:extLst>
      <p:ext uri="{BB962C8B-B14F-4D97-AF65-F5344CB8AC3E}">
        <p14:creationId xmlns:p14="http://schemas.microsoft.com/office/powerpoint/2010/main" val="665609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endParaRPr lang="pt-BR" b="1" dirty="0" smtClean="0"/>
          </a:p>
          <a:p>
            <a:pPr algn="just"/>
            <a:r>
              <a:rPr lang="pt-BR" b="1" dirty="0" smtClean="0"/>
              <a:t>A equipe multiprofissional atuará numa lógica de organização do trabalho coletivo na esfera educacional, dentro das escolas, nas unidades gerenciais, bem como em articulação com outras políticas setoriais e, desta forma, contribuirá principalmente na promoção dos processos de ensino-aprendizagem, no desenvolvimento pleno dos sujeitos, em uma perspectiva inclusiva e na busca da emancipação de todas/os as/os envolvidas/os no processo educacional. </a:t>
            </a:r>
          </a:p>
        </p:txBody>
      </p:sp>
    </p:spTree>
    <p:extLst>
      <p:ext uri="{BB962C8B-B14F-4D97-AF65-F5344CB8AC3E}">
        <p14:creationId xmlns:p14="http://schemas.microsoft.com/office/powerpoint/2010/main" val="11741230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pPr algn="just"/>
            <a:r>
              <a:rPr lang="pt-BR" b="1" dirty="0" smtClean="0"/>
              <a:t>Destacamos </a:t>
            </a:r>
            <a:r>
              <a:rPr lang="pt-BR" b="1" dirty="0"/>
              <a:t>que a Lei n</a:t>
            </a:r>
            <a:r>
              <a:rPr lang="pt-BR" b="1" u="sng" dirty="0"/>
              <a:t>o </a:t>
            </a:r>
            <a:r>
              <a:rPr lang="pt-BR" b="1" dirty="0"/>
              <a:t>14.113 de 25 de dezembro de 2020 que regulamenta o FUNDEB (uma das fontes de custeio para implementação da Lei n</a:t>
            </a:r>
            <a:r>
              <a:rPr lang="pt-BR" b="1" u="sng" dirty="0"/>
              <a:t>o </a:t>
            </a:r>
            <a:r>
              <a:rPr lang="pt-BR" b="1" dirty="0"/>
              <a:t>13.935/2019), prevê em seu art. 26 que a </a:t>
            </a:r>
            <a:r>
              <a:rPr lang="pt-BR" b="1" i="1" dirty="0"/>
              <a:t>[…] proporção não inferior a 70% dos recursos anuais totais dos Fundos referidos no art. 1</a:t>
            </a:r>
            <a:r>
              <a:rPr lang="pt-BR" b="1" u="sng" dirty="0"/>
              <a:t>o </a:t>
            </a:r>
            <a:r>
              <a:rPr lang="pt-BR" b="1" i="1" dirty="0"/>
              <a:t>desta Lei será destinada ao pagamento, em cada rede de ensino, da remuneração dos profissionais da educação básica em efetivo exercício.</a:t>
            </a:r>
            <a:endParaRPr lang="pt-BR" b="1" dirty="0"/>
          </a:p>
        </p:txBody>
      </p:sp>
    </p:spTree>
    <p:extLst>
      <p:ext uri="{BB962C8B-B14F-4D97-AF65-F5344CB8AC3E}">
        <p14:creationId xmlns:p14="http://schemas.microsoft.com/office/powerpoint/2010/main" val="40235697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pPr algn="just"/>
            <a:r>
              <a:rPr lang="pt-BR" b="1" dirty="0" smtClean="0"/>
              <a:t>E</a:t>
            </a:r>
            <a:r>
              <a:rPr lang="pt-BR" b="1" dirty="0"/>
              <a:t>, no inciso II do mesmo artigo, indica que: </a:t>
            </a:r>
            <a:r>
              <a:rPr lang="pt-BR" b="1" i="1" dirty="0"/>
              <a:t>II – Profissionais da educação básica: aqueles definidos nos termos do art. 61 da Lei n</a:t>
            </a:r>
            <a:r>
              <a:rPr lang="pt-BR" b="1" i="1" u="sng" dirty="0"/>
              <a:t>o </a:t>
            </a:r>
            <a:r>
              <a:rPr lang="pt-BR" b="1" i="1" dirty="0"/>
              <a:t>9.394, de 20 de dezembro de 1996, bem como aqueles profissionais referidos no art. 1</a:t>
            </a:r>
            <a:r>
              <a:rPr lang="pt-BR" b="1" i="1" u="sng" dirty="0"/>
              <a:t>o </a:t>
            </a:r>
            <a:r>
              <a:rPr lang="pt-BR" b="1" i="1" dirty="0"/>
              <a:t>da Lei n</a:t>
            </a:r>
            <a:r>
              <a:rPr lang="pt-BR" b="1" i="1" u="sng" dirty="0"/>
              <a:t>o </a:t>
            </a:r>
            <a:r>
              <a:rPr lang="pt-BR" b="1" i="1" dirty="0"/>
              <a:t>13.935, de 11 de dezembro de 2019, em efetivo exercício nas redes escolares de educação básica.</a:t>
            </a:r>
            <a:endParaRPr lang="pt-BR" b="1" dirty="0"/>
          </a:p>
        </p:txBody>
      </p:sp>
    </p:spTree>
    <p:extLst>
      <p:ext uri="{BB962C8B-B14F-4D97-AF65-F5344CB8AC3E}">
        <p14:creationId xmlns:p14="http://schemas.microsoft.com/office/powerpoint/2010/main" val="5121559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b="1" dirty="0" smtClean="0"/>
          </a:p>
          <a:p>
            <a:endParaRPr lang="pt-BR" b="1" dirty="0"/>
          </a:p>
          <a:p>
            <a:r>
              <a:rPr lang="pt-BR" b="1" dirty="0" smtClean="0"/>
              <a:t>“Portanto</a:t>
            </a:r>
            <a:r>
              <a:rPr lang="pt-BR" b="1" dirty="0"/>
              <a:t>, assistentes sociais e Psicólogas/os já são reconhecidas/os em Lei como profissionais da Educação</a:t>
            </a:r>
            <a:r>
              <a:rPr lang="pt-BR" b="1" dirty="0" smtClean="0"/>
              <a:t>.”</a:t>
            </a:r>
          </a:p>
          <a:p>
            <a:pPr marL="0" indent="0">
              <a:buNone/>
            </a:pPr>
            <a:endParaRPr lang="pt-BR" dirty="0"/>
          </a:p>
        </p:txBody>
      </p:sp>
    </p:spTree>
    <p:extLst>
      <p:ext uri="{BB962C8B-B14F-4D97-AF65-F5344CB8AC3E}">
        <p14:creationId xmlns:p14="http://schemas.microsoft.com/office/powerpoint/2010/main" val="24978721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r>
              <a:rPr lang="pt-BR" b="1" dirty="0"/>
              <a:t>Ao considerar alguns fatores, como: a realidade dos municípios catarinenses – compostos na sua grande maioria por uma população inferior a 10 mil habitantes; o número de estudantes matriculados em cada unidade escolar; a realidade social; e o contexto histórico, econômico e social de cada território; cabe às Secretarias de Educação, em conjunto com os Conselhos de Educação e demais atores implicados, a responsabilidade de avaliação da capacidade de atendimento de cada equipe multiprofissional. Ressaltamos, contudo, ser imprescindível que as equipes atuem diretamente nas escolas.</a:t>
            </a:r>
          </a:p>
        </p:txBody>
      </p:sp>
    </p:spTree>
    <p:extLst>
      <p:ext uri="{BB962C8B-B14F-4D97-AF65-F5344CB8AC3E}">
        <p14:creationId xmlns:p14="http://schemas.microsoft.com/office/powerpoint/2010/main" val="146559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r>
            <a:br>
              <a:rPr lang="pt-BR" dirty="0"/>
            </a:br>
            <a:r>
              <a:rPr lang="pt-BR" b="1" dirty="0"/>
              <a:t>Pontos de atenção para adequação da Lei:</a:t>
            </a:r>
            <a:endParaRPr lang="pt-BR" dirty="0"/>
          </a:p>
        </p:txBody>
      </p:sp>
      <p:sp>
        <p:nvSpPr>
          <p:cNvPr id="3" name="Espaço Reservado para Conteúdo 2"/>
          <p:cNvSpPr>
            <a:spLocks noGrp="1"/>
          </p:cNvSpPr>
          <p:nvPr>
            <p:ph idx="1"/>
          </p:nvPr>
        </p:nvSpPr>
        <p:spPr/>
        <p:txBody>
          <a:bodyPr>
            <a:normAutofit/>
          </a:bodyPr>
          <a:lstStyle/>
          <a:p>
            <a:endParaRPr lang="pt-BR" dirty="0"/>
          </a:p>
          <a:p>
            <a:pPr algn="just"/>
            <a:r>
              <a:rPr lang="pt-BR" b="1" dirty="0" smtClean="0"/>
              <a:t>Unificação </a:t>
            </a:r>
            <a:r>
              <a:rPr lang="pt-BR" b="1" dirty="0"/>
              <a:t>das nomenclaturas para “equipe multiprofissional da rede pública de educação básica”; </a:t>
            </a:r>
          </a:p>
          <a:p>
            <a:pPr marL="0" indent="0" algn="just">
              <a:buNone/>
            </a:pPr>
            <a:r>
              <a:rPr lang="pt-BR" b="1" dirty="0" smtClean="0"/>
              <a:t> • </a:t>
            </a:r>
            <a:r>
              <a:rPr lang="pt-BR" b="1" dirty="0"/>
              <a:t>Definição ou criação dos cargos de Psicólogo e Assistente Social lotados na Secretaria de Educação e incluídos no Plano de Carreira, Cargos e Salários do município, como profissional da política de Educação; </a:t>
            </a:r>
          </a:p>
          <a:p>
            <a:pPr marL="0" indent="0" algn="just">
              <a:buNone/>
            </a:pPr>
            <a:r>
              <a:rPr lang="pt-BR" b="1" dirty="0"/>
              <a:t>• Adequação das atividades previstas pelas equipes multiprofissionais, respeitando as atribuições e competências profissionais.</a:t>
            </a:r>
          </a:p>
          <a:p>
            <a:pPr marL="0" indent="0" algn="just">
              <a:buNone/>
            </a:pPr>
            <a:endParaRPr lang="pt-BR" b="1" dirty="0"/>
          </a:p>
        </p:txBody>
      </p:sp>
    </p:spTree>
    <p:extLst>
      <p:ext uri="{BB962C8B-B14F-4D97-AF65-F5344CB8AC3E}">
        <p14:creationId xmlns:p14="http://schemas.microsoft.com/office/powerpoint/2010/main" val="34157828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
            </a:r>
            <a:br>
              <a:rPr lang="pt-BR" b="1" dirty="0" smtClean="0"/>
            </a:br>
            <a:r>
              <a:rPr lang="pt-BR" b="1" dirty="0" smtClean="0"/>
              <a:t>CUSTEIO </a:t>
            </a:r>
            <a:r>
              <a:rPr lang="pt-BR" b="1" dirty="0"/>
              <a:t>DAS EQUIPES MULTIPROFISSIONAIS </a:t>
            </a:r>
            <a:r>
              <a:rPr lang="pt-BR" dirty="0"/>
              <a:t/>
            </a:r>
            <a:br>
              <a:rPr lang="pt-BR" dirty="0"/>
            </a:br>
            <a:endParaRPr lang="pt-BR" dirty="0"/>
          </a:p>
        </p:txBody>
      </p:sp>
      <p:sp>
        <p:nvSpPr>
          <p:cNvPr id="3" name="Espaço Reservado para Conteúdo 2"/>
          <p:cNvSpPr>
            <a:spLocks noGrp="1"/>
          </p:cNvSpPr>
          <p:nvPr>
            <p:ph idx="1"/>
          </p:nvPr>
        </p:nvSpPr>
        <p:spPr/>
        <p:txBody>
          <a:bodyPr/>
          <a:lstStyle/>
          <a:p>
            <a:endParaRPr lang="pt-BR" dirty="0" smtClean="0"/>
          </a:p>
          <a:p>
            <a:pPr algn="just"/>
            <a:r>
              <a:rPr lang="pt-BR" b="1" dirty="0" smtClean="0"/>
              <a:t>Para </a:t>
            </a:r>
            <a:r>
              <a:rPr lang="pt-BR" b="1" dirty="0"/>
              <a:t>o custeio das equipes multiprofissionais, é preciso realizar a Previsão de Recursos para a educação no ciclo orçamentário (PPA, LDO e LOA), prevendo a contratação de psicólogas/os e assistentes sociais para as equipes multiprofissionais da educação, conforme as necessidades das escolas que compõe a rede de educação pública municipal.</a:t>
            </a:r>
          </a:p>
        </p:txBody>
      </p:sp>
    </p:spTree>
    <p:extLst>
      <p:ext uri="{BB962C8B-B14F-4D97-AF65-F5344CB8AC3E}">
        <p14:creationId xmlns:p14="http://schemas.microsoft.com/office/powerpoint/2010/main" val="13896772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pPr algn="just"/>
            <a:r>
              <a:rPr lang="pt-BR" b="1" dirty="0" smtClean="0"/>
              <a:t>As </a:t>
            </a:r>
            <a:r>
              <a:rPr lang="pt-BR" b="1" dirty="0"/>
              <a:t>propostas orçamentárias para a contratação das equipes deverão ser apresentadas pelas secretarias de educação, conforme calendário orçamentário, até setembro de 2021, e deverá ser incluída a Lei de Diretrizes Orçamentárias (LDO) para o exercício de 2022.</a:t>
            </a:r>
          </a:p>
        </p:txBody>
      </p:sp>
    </p:spTree>
    <p:extLst>
      <p:ext uri="{BB962C8B-B14F-4D97-AF65-F5344CB8AC3E}">
        <p14:creationId xmlns:p14="http://schemas.microsoft.com/office/powerpoint/2010/main" val="1588298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r>
              <a:rPr lang="pt-BR" b="1" dirty="0"/>
              <a:t>Uma das fontes de custeio para implementação da Lei n</a:t>
            </a:r>
            <a:r>
              <a:rPr lang="pt-BR" b="1" u="sng" dirty="0"/>
              <a:t>o </a:t>
            </a:r>
            <a:r>
              <a:rPr lang="pt-BR" b="1" dirty="0"/>
              <a:t>13.935/2019 é o FUNDEB, regulamentado na Lei n</a:t>
            </a:r>
            <a:r>
              <a:rPr lang="pt-BR" b="1" u="sng" dirty="0"/>
              <a:t>o </a:t>
            </a:r>
            <a:r>
              <a:rPr lang="pt-BR" b="1" dirty="0"/>
              <a:t>14.113/2020, a qual prevê, em seu art. 26, que a </a:t>
            </a:r>
            <a:r>
              <a:rPr lang="pt-BR" b="1" i="1" dirty="0"/>
              <a:t>proporção não inferior a 70% dos recursos anuais totais dos Fundos [...] será destinada ao pagamento, em cada rede de ensino, da remuneração dos profissionais da educação básica em efetivo exercício.</a:t>
            </a:r>
            <a:endParaRPr lang="pt-BR" b="1" dirty="0"/>
          </a:p>
        </p:txBody>
      </p:sp>
    </p:spTree>
    <p:extLst>
      <p:ext uri="{BB962C8B-B14F-4D97-AF65-F5344CB8AC3E}">
        <p14:creationId xmlns:p14="http://schemas.microsoft.com/office/powerpoint/2010/main" val="6430206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endParaRPr lang="pt-BR" dirty="0"/>
          </a:p>
          <a:p>
            <a:endParaRPr lang="pt-BR" dirty="0" smtClean="0"/>
          </a:p>
          <a:p>
            <a:pPr algn="just"/>
            <a:r>
              <a:rPr lang="pt-BR" b="1" dirty="0" smtClean="0"/>
              <a:t>No </a:t>
            </a:r>
            <a:r>
              <a:rPr lang="pt-BR" b="1" dirty="0"/>
              <a:t>inciso II do mesmo artigo, indica que </a:t>
            </a:r>
            <a:r>
              <a:rPr lang="pt-BR" b="1" i="1" dirty="0"/>
              <a:t>aqueles profissionais referidos no art. 1</a:t>
            </a:r>
            <a:r>
              <a:rPr lang="pt-BR" b="1" i="1" u="sng" dirty="0"/>
              <a:t>o </a:t>
            </a:r>
            <a:r>
              <a:rPr lang="pt-BR" b="1" i="1" dirty="0"/>
              <a:t>da Lei n</a:t>
            </a:r>
            <a:r>
              <a:rPr lang="pt-BR" b="1" i="1" u="sng" dirty="0"/>
              <a:t>o </a:t>
            </a:r>
            <a:r>
              <a:rPr lang="pt-BR" b="1" i="1" dirty="0"/>
              <a:t>13.935, de 11 de dezembro de 2019, em efetivo exercício nas redes escolares de educação básica são também considerados profissionais da educação básica.</a:t>
            </a:r>
            <a:endParaRPr lang="pt-BR" b="1" dirty="0"/>
          </a:p>
        </p:txBody>
      </p:sp>
    </p:spTree>
    <p:extLst>
      <p:ext uri="{BB962C8B-B14F-4D97-AF65-F5344CB8AC3E}">
        <p14:creationId xmlns:p14="http://schemas.microsoft.com/office/powerpoint/2010/main" val="19356897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r>
              <a:rPr lang="pt-BR" b="1" dirty="0"/>
              <a:t>Importante destacar que, mesmo levando em conta o impedimento da Lei Complementar n</a:t>
            </a:r>
            <a:r>
              <a:rPr lang="pt-BR" b="1" u="sng" dirty="0"/>
              <a:t>o </a:t>
            </a:r>
            <a:r>
              <a:rPr lang="pt-BR" b="1" dirty="0"/>
              <a:t>173/2020, é possível a realização de Processo Seletivo devidamente justificável em 2021 pelo órgão gestor municipal para contratação emergencial de psicólogas/os e assistentes sociais na educação, considerando as adversidades sociais causadas pela COVID-19 que impactaram diretamente a educação básica.</a:t>
            </a:r>
          </a:p>
        </p:txBody>
      </p:sp>
    </p:spTree>
    <p:extLst>
      <p:ext uri="{BB962C8B-B14F-4D97-AF65-F5344CB8AC3E}">
        <p14:creationId xmlns:p14="http://schemas.microsoft.com/office/powerpoint/2010/main" val="1785517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000" b="0" i="0" u="none" strike="noStrike" baseline="0" dirty="0" smtClean="0">
                <a:solidFill>
                  <a:srgbClr val="000000"/>
                </a:solidFill>
                <a:latin typeface="Aero Matics"/>
              </a:rPr>
              <a:t/>
            </a:r>
            <a:br>
              <a:rPr lang="pt-BR" sz="2000" b="0" i="0" u="none" strike="noStrike" baseline="0" dirty="0" smtClean="0">
                <a:solidFill>
                  <a:srgbClr val="000000"/>
                </a:solidFill>
                <a:latin typeface="Aero Matics"/>
              </a:rPr>
            </a:br>
            <a:r>
              <a:rPr lang="pt-BR" sz="2000" b="1" i="0" u="none" strike="noStrike" baseline="0" dirty="0" smtClean="0">
                <a:latin typeface="Aero Matics"/>
              </a:rPr>
              <a:t>ATRIBUIÇÕES DAS/OS PROFISSIONAIS DE PSICOLOGIA E SERVIÇO SOCIAL JUNTO ÀS EQUIPES MULTIDISCIPL</a:t>
            </a:r>
            <a:r>
              <a:rPr lang="pt-BR" sz="1800" b="1" i="0" u="none" strike="noStrike" baseline="0" dirty="0" smtClean="0">
                <a:latin typeface="Aero Matics"/>
              </a:rPr>
              <a:t>INARES</a:t>
            </a:r>
            <a:r>
              <a:rPr lang="pt-BR" sz="1050" b="1" i="0" u="none" strike="noStrike" baseline="0" dirty="0" smtClean="0">
                <a:latin typeface="Aero Matics"/>
              </a:rPr>
              <a:t> </a:t>
            </a:r>
            <a:endParaRPr lang="pt-BR" sz="1050" dirty="0"/>
          </a:p>
        </p:txBody>
      </p:sp>
      <p:sp>
        <p:nvSpPr>
          <p:cNvPr id="3" name="Espaço Reservado para Conteúdo 2"/>
          <p:cNvSpPr>
            <a:spLocks noGrp="1"/>
          </p:cNvSpPr>
          <p:nvPr>
            <p:ph idx="1"/>
          </p:nvPr>
        </p:nvSpPr>
        <p:spPr/>
        <p:txBody>
          <a:bodyPr/>
          <a:lstStyle/>
          <a:p>
            <a:endParaRPr lang="pt-BR" dirty="0"/>
          </a:p>
          <a:p>
            <a:pPr algn="just"/>
            <a:r>
              <a:rPr lang="pt-BR" b="1" dirty="0"/>
              <a:t>A Proposta de Minuta de Projeto de Lei que regulamenta a Lei n</a:t>
            </a:r>
            <a:r>
              <a:rPr lang="pt-BR" b="1" u="sng" dirty="0"/>
              <a:t>o </a:t>
            </a:r>
            <a:r>
              <a:rPr lang="pt-BR" b="1" dirty="0"/>
              <a:t>13.935/2019 nas Secretarias de Educação de Estados, Distrito Federal e Municípios, em seu artigo 2</a:t>
            </a:r>
            <a:r>
              <a:rPr lang="pt-BR" b="1" u="sng" dirty="0"/>
              <a:t>o</a:t>
            </a:r>
            <a:r>
              <a:rPr lang="pt-BR" b="1" dirty="0"/>
              <a:t>, apresenta um conteúdo importante quanto ao trabalho de assistentes sociais e psicólogas/os junto às equipes multiprofissionais na educação, apontando as seguintes atribuições: </a:t>
            </a:r>
          </a:p>
        </p:txBody>
      </p:sp>
    </p:spTree>
    <p:extLst>
      <p:ext uri="{BB962C8B-B14F-4D97-AF65-F5344CB8AC3E}">
        <p14:creationId xmlns:p14="http://schemas.microsoft.com/office/powerpoint/2010/main" val="41141775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lgn="just">
              <a:buNone/>
            </a:pPr>
            <a:r>
              <a:rPr lang="pt-BR" b="1" dirty="0"/>
              <a:t>Salienta-se que o ingresso de trabalhadoras/es em serviços públicos, incluindo a Educação, seja prioritariamente por meio de concurso público, torna-se imperativo a implementação da Lei n</a:t>
            </a:r>
            <a:r>
              <a:rPr lang="pt-BR" b="1" u="sng" dirty="0"/>
              <a:t>o </a:t>
            </a:r>
            <a:r>
              <a:rPr lang="pt-BR" b="1" dirty="0"/>
              <a:t>13.935/2019 com a </a:t>
            </a:r>
            <a:r>
              <a:rPr lang="pt-BR" b="1" dirty="0" smtClean="0"/>
              <a:t>criação </a:t>
            </a:r>
            <a:r>
              <a:rPr lang="pt-BR" b="1" dirty="0"/>
              <a:t>da equipe multiprofissional até 2022</a:t>
            </a:r>
            <a:r>
              <a:rPr lang="pt-BR" b="1" dirty="0" smtClean="0"/>
              <a:t>.</a:t>
            </a:r>
          </a:p>
          <a:p>
            <a:pPr marL="0" indent="0" algn="just">
              <a:buNone/>
            </a:pPr>
            <a:r>
              <a:rPr lang="pt-BR" b="1" dirty="0" smtClean="0"/>
              <a:t>Contudo</a:t>
            </a:r>
            <a:r>
              <a:rPr lang="pt-BR" b="1" dirty="0"/>
              <a:t>, mediante justificativa do caráter de urgência e emergencial neste período de pandemia, a gestora ou o gestor pode promover a realização de processo seletivo para contratação temporária das/os profissionais para permanência de 1 (um) ano, podendo ser prorrogado por igual período, para que assim os municípios tenham tempo hábil para organização de concurso público. </a:t>
            </a:r>
          </a:p>
        </p:txBody>
      </p:sp>
    </p:spTree>
    <p:extLst>
      <p:ext uri="{BB962C8B-B14F-4D97-AF65-F5344CB8AC3E}">
        <p14:creationId xmlns:p14="http://schemas.microsoft.com/office/powerpoint/2010/main" val="42244378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a:t>Deve ser prevista a capacitação das equipes multiprofissionais da educação pelo órgão gestor municipal responsável, tão logo sejam contratadas/os as/os profissionais pelo município</a:t>
            </a:r>
            <a:r>
              <a:rPr lang="pt-BR" b="1" dirty="0" smtClean="0"/>
              <a:t>.</a:t>
            </a:r>
          </a:p>
          <a:p>
            <a:pPr marL="0" indent="0">
              <a:buNone/>
            </a:pPr>
            <a:endParaRPr lang="pt-BR" dirty="0"/>
          </a:p>
        </p:txBody>
      </p:sp>
    </p:spTree>
    <p:extLst>
      <p:ext uri="{BB962C8B-B14F-4D97-AF65-F5344CB8AC3E}">
        <p14:creationId xmlns:p14="http://schemas.microsoft.com/office/powerpoint/2010/main" val="27110953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r>
            <a:br>
              <a:rPr lang="pt-BR" dirty="0"/>
            </a:br>
            <a:r>
              <a:rPr lang="pt-BR" b="1" dirty="0"/>
              <a:t>DOCUMENTOS E REFERÊNCIAS TÉCNICAS </a:t>
            </a:r>
            <a:r>
              <a:rPr lang="pt-BR" dirty="0"/>
              <a:t/>
            </a:r>
            <a:br>
              <a:rPr lang="pt-BR" dirty="0"/>
            </a:br>
            <a:endParaRPr lang="pt-BR" dirty="0"/>
          </a:p>
        </p:txBody>
      </p:sp>
      <p:sp>
        <p:nvSpPr>
          <p:cNvPr id="3" name="Espaço Reservado para Conteúdo 2"/>
          <p:cNvSpPr>
            <a:spLocks noGrp="1"/>
          </p:cNvSpPr>
          <p:nvPr>
            <p:ph idx="1"/>
          </p:nvPr>
        </p:nvSpPr>
        <p:spPr/>
        <p:txBody>
          <a:bodyPr>
            <a:normAutofit lnSpcReduction="10000"/>
          </a:bodyPr>
          <a:lstStyle/>
          <a:p>
            <a:endParaRPr lang="pt-BR" dirty="0"/>
          </a:p>
          <a:p>
            <a:r>
              <a:rPr lang="pt-BR" dirty="0"/>
              <a:t>1. </a:t>
            </a:r>
            <a:r>
              <a:rPr lang="pt-BR" b="1" dirty="0"/>
              <a:t>Lei n</a:t>
            </a:r>
            <a:r>
              <a:rPr lang="pt-BR" b="1" u="sng" dirty="0"/>
              <a:t>o </a:t>
            </a:r>
            <a:r>
              <a:rPr lang="pt-BR" b="1" dirty="0"/>
              <a:t>13.935/2019. </a:t>
            </a:r>
            <a:r>
              <a:rPr lang="pt-BR" b="1" dirty="0" smtClean="0"/>
              <a:t> </a:t>
            </a:r>
            <a:r>
              <a:rPr lang="pt-BR" dirty="0" smtClean="0"/>
              <a:t>http</a:t>
            </a:r>
            <a:r>
              <a:rPr lang="pt-BR" dirty="0"/>
              <a:t>://www.planalto.gov.br/ccivil_03/_ato2019-2022/2019/lei/ L13935.htm </a:t>
            </a:r>
          </a:p>
          <a:p>
            <a:r>
              <a:rPr lang="pt-BR" dirty="0"/>
              <a:t>2. </a:t>
            </a:r>
            <a:r>
              <a:rPr lang="pt-BR" b="1" dirty="0"/>
              <a:t>Subsídio para a regulamentação da Lei n</a:t>
            </a:r>
            <a:r>
              <a:rPr lang="pt-BR" b="1" u="sng" dirty="0"/>
              <a:t>o </a:t>
            </a:r>
            <a:r>
              <a:rPr lang="pt-BR" b="1" dirty="0"/>
              <a:t>13.935/2019. </a:t>
            </a:r>
            <a:r>
              <a:rPr lang="pt-BR" b="1" dirty="0" smtClean="0"/>
              <a:t> </a:t>
            </a:r>
            <a:r>
              <a:rPr lang="pt-BR" dirty="0" smtClean="0"/>
              <a:t>https</a:t>
            </a:r>
            <a:r>
              <a:rPr lang="pt-BR" dirty="0"/>
              <a:t>://abrapee.files.wordpress.com/2020/09/anexo_0242141_ subsidio_para_a_regulamentacao_da_lei_13.935_2019.pdf </a:t>
            </a:r>
          </a:p>
          <a:p>
            <a:r>
              <a:rPr lang="pt-BR" dirty="0"/>
              <a:t>3. </a:t>
            </a:r>
            <a:r>
              <a:rPr lang="pt-BR" b="1" dirty="0"/>
              <a:t>Manual do GT Nacional “Psicólogas (os) e Assistentes Sociais na rede pública de educação básica: Orientações para regulamentação da Lei n</a:t>
            </a:r>
            <a:r>
              <a:rPr lang="pt-BR" b="1" u="sng" dirty="0"/>
              <a:t>o </a:t>
            </a:r>
            <a:r>
              <a:rPr lang="pt-BR" b="1" dirty="0"/>
              <a:t>13.935, de 2019”. </a:t>
            </a:r>
            <a:r>
              <a:rPr lang="pt-BR" b="1" dirty="0" smtClean="0"/>
              <a:t> </a:t>
            </a:r>
            <a:r>
              <a:rPr lang="pt-BR" dirty="0" smtClean="0"/>
              <a:t>http</a:t>
            </a:r>
            <a:r>
              <a:rPr lang="pt-BR" dirty="0"/>
              <a:t>://www.cfess.org.br/arquivos/manualassistsociaispsicologo2020.pdf </a:t>
            </a:r>
          </a:p>
          <a:p>
            <a:r>
              <a:rPr lang="pt-BR" dirty="0"/>
              <a:t>4. </a:t>
            </a:r>
            <a:r>
              <a:rPr lang="pt-BR" b="1" dirty="0"/>
              <a:t>Nota Técnica da ABRAPEE. </a:t>
            </a:r>
            <a:r>
              <a:rPr lang="pt-BR" b="1" dirty="0" smtClean="0"/>
              <a:t> </a:t>
            </a:r>
            <a:r>
              <a:rPr lang="pt-BR" dirty="0" smtClean="0"/>
              <a:t>https</a:t>
            </a:r>
            <a:r>
              <a:rPr lang="pt-BR" dirty="0"/>
              <a:t>://abrapee.wordpress.com/2020/12/22/nota-tecnica-sobre-atribuicoes-dao-psicologao-escolar-e-educacional/</a:t>
            </a:r>
          </a:p>
        </p:txBody>
      </p:sp>
    </p:spTree>
    <p:extLst>
      <p:ext uri="{BB962C8B-B14F-4D97-AF65-F5344CB8AC3E}">
        <p14:creationId xmlns:p14="http://schemas.microsoft.com/office/powerpoint/2010/main" val="25490601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dirty="0"/>
          </a:p>
          <a:p>
            <a:r>
              <a:rPr lang="pt-BR" dirty="0"/>
              <a:t>5. </a:t>
            </a:r>
            <a:r>
              <a:rPr lang="pt-BR" b="1" dirty="0"/>
              <a:t>Subsídios para a atuação de assistentes sociais na política de educação</a:t>
            </a:r>
            <a:r>
              <a:rPr lang="pt-BR" b="1" dirty="0" smtClean="0"/>
              <a:t>. </a:t>
            </a:r>
            <a:r>
              <a:rPr lang="pt-BR" dirty="0" smtClean="0"/>
              <a:t>http</a:t>
            </a:r>
            <a:r>
              <a:rPr lang="pt-BR" dirty="0"/>
              <a:t>://www.cfess.org.br/arquivos/BROCHURACFESS_SUBSIDIOS-AS-EDUCACAO.pdf </a:t>
            </a:r>
          </a:p>
          <a:p>
            <a:r>
              <a:rPr lang="pt-BR" dirty="0"/>
              <a:t>6. </a:t>
            </a:r>
            <a:r>
              <a:rPr lang="pt-BR" b="1" dirty="0"/>
              <a:t>Referências Técnicas para atuação de Psicólogas/os na Educação Básica. </a:t>
            </a:r>
            <a:r>
              <a:rPr lang="pt-BR" b="1" dirty="0" smtClean="0"/>
              <a:t> </a:t>
            </a:r>
            <a:r>
              <a:rPr lang="pt-BR" dirty="0" smtClean="0"/>
              <a:t>http</a:t>
            </a:r>
            <a:r>
              <a:rPr lang="pt-BR" dirty="0"/>
              <a:t>://crepop.pol.org.br/wp-content/uploads/2019/09/EducacaoBASICA_web-final-2019.pdf </a:t>
            </a:r>
            <a:endParaRPr lang="pt-BR" dirty="0" smtClean="0"/>
          </a:p>
          <a:p>
            <a:r>
              <a:rPr lang="pt-BR" dirty="0" smtClean="0"/>
              <a:t>7</a:t>
            </a:r>
            <a:r>
              <a:rPr lang="pt-BR" dirty="0"/>
              <a:t>. </a:t>
            </a:r>
            <a:r>
              <a:rPr lang="pt-BR" b="1" dirty="0"/>
              <a:t>Sobre o GT Estadual SC. </a:t>
            </a:r>
            <a:r>
              <a:rPr lang="pt-BR" b="1" dirty="0" smtClean="0"/>
              <a:t> </a:t>
            </a:r>
            <a:r>
              <a:rPr lang="pt-BR" dirty="0" smtClean="0"/>
              <a:t>http</a:t>
            </a:r>
            <a:r>
              <a:rPr lang="pt-BR" dirty="0"/>
              <a:t>://cress-sc.org.br/category/ss-na-educacao/</a:t>
            </a:r>
            <a:endParaRPr lang="pt-BR" dirty="0" smtClean="0"/>
          </a:p>
        </p:txBody>
      </p:sp>
    </p:spTree>
    <p:extLst>
      <p:ext uri="{BB962C8B-B14F-4D97-AF65-F5344CB8AC3E}">
        <p14:creationId xmlns:p14="http://schemas.microsoft.com/office/powerpoint/2010/main" val="26691430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Notícias:</a:t>
            </a:r>
            <a:endParaRPr lang="pt-BR" dirty="0"/>
          </a:p>
        </p:txBody>
      </p:sp>
      <p:sp>
        <p:nvSpPr>
          <p:cNvPr id="3" name="Espaço Reservado para Conteúdo 2"/>
          <p:cNvSpPr>
            <a:spLocks noGrp="1"/>
          </p:cNvSpPr>
          <p:nvPr>
            <p:ph idx="1"/>
          </p:nvPr>
        </p:nvSpPr>
        <p:spPr/>
        <p:txBody>
          <a:bodyPr>
            <a:normAutofit/>
          </a:bodyPr>
          <a:lstStyle/>
          <a:p>
            <a:r>
              <a:rPr lang="pt-BR" dirty="0">
                <a:hlinkClick r:id="rId2"/>
              </a:rPr>
              <a:t>http://cress-sc.org.br/2021/05/19/audiencia-publica-psicologas-os-e-assistentes-sociais-na-rede-publica-de-educacao-basica</a:t>
            </a:r>
            <a:r>
              <a:rPr lang="pt-BR" dirty="0" smtClean="0">
                <a:hlinkClick r:id="rId2"/>
              </a:rPr>
              <a:t>/</a:t>
            </a:r>
            <a:r>
              <a:rPr lang="pt-BR" dirty="0" smtClean="0"/>
              <a:t> </a:t>
            </a:r>
          </a:p>
          <a:p>
            <a:r>
              <a:rPr lang="pt-BR" dirty="0">
                <a:hlinkClick r:id="rId3"/>
              </a:rPr>
              <a:t>https://site.cfp.org.br/novos-passos-rumo-a-implementacao-da-lei-que-garante-a-psicologia-e-o-servico-social-na-educacao-basica</a:t>
            </a:r>
            <a:r>
              <a:rPr lang="pt-BR" dirty="0" smtClean="0">
                <a:hlinkClick r:id="rId3"/>
              </a:rPr>
              <a:t>/</a:t>
            </a:r>
            <a:r>
              <a:rPr lang="pt-BR" dirty="0" smtClean="0"/>
              <a:t> </a:t>
            </a:r>
          </a:p>
          <a:p>
            <a:r>
              <a:rPr lang="pt-BR" dirty="0">
                <a:hlinkClick r:id="rId4"/>
              </a:rPr>
              <a:t>https://site.cfp.org.br/psicologia-e-servico-social-na-educacao-basica-regulamenta-ja</a:t>
            </a:r>
            <a:r>
              <a:rPr lang="pt-BR" dirty="0" smtClean="0">
                <a:hlinkClick r:id="rId4"/>
              </a:rPr>
              <a:t>/</a:t>
            </a:r>
            <a:r>
              <a:rPr lang="pt-BR" dirty="0" smtClean="0"/>
              <a:t> </a:t>
            </a:r>
          </a:p>
          <a:p>
            <a:r>
              <a:rPr lang="pt-BR" dirty="0">
                <a:hlinkClick r:id="rId5"/>
              </a:rPr>
              <a:t>https://site.cfp.org.br/lei-13-935-2019-cfp-cfess-e-entidades-da-psicologia-e-do-servico-social-se-reunem-com-undime</a:t>
            </a:r>
            <a:r>
              <a:rPr lang="pt-BR" dirty="0" smtClean="0">
                <a:hlinkClick r:id="rId5"/>
              </a:rPr>
              <a:t>/</a:t>
            </a:r>
            <a:endParaRPr lang="pt-BR" dirty="0" smtClean="0"/>
          </a:p>
          <a:p>
            <a:r>
              <a:rPr lang="pt-BR" dirty="0">
                <a:hlinkClick r:id="rId6"/>
              </a:rPr>
              <a:t>http://www.primeiranoticia.ufms.br/educacao/assistentes-sociais-e-psicologos-se-mobilizam-para-que-lei-seja-implem/1608</a:t>
            </a:r>
            <a:r>
              <a:rPr lang="pt-BR" dirty="0" smtClean="0">
                <a:hlinkClick r:id="rId6"/>
              </a:rPr>
              <a:t>/</a:t>
            </a:r>
            <a:r>
              <a:rPr lang="pt-BR" dirty="0" smtClean="0"/>
              <a:t> </a:t>
            </a:r>
            <a:endParaRPr lang="pt-BR" dirty="0"/>
          </a:p>
        </p:txBody>
      </p:sp>
    </p:spTree>
    <p:extLst>
      <p:ext uri="{BB962C8B-B14F-4D97-AF65-F5344CB8AC3E}">
        <p14:creationId xmlns:p14="http://schemas.microsoft.com/office/powerpoint/2010/main" val="234669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a:p>
            <a:pPr marL="0" indent="0">
              <a:buNone/>
            </a:pPr>
            <a:r>
              <a:rPr lang="pt-BR" dirty="0"/>
              <a:t>I – </a:t>
            </a:r>
            <a:r>
              <a:rPr lang="pt-BR" b="1" dirty="0"/>
              <a:t>Assegurar o direito de acesso e de permanência na escola; </a:t>
            </a:r>
          </a:p>
          <a:p>
            <a:pPr marL="0" indent="0">
              <a:buNone/>
            </a:pPr>
            <a:r>
              <a:rPr lang="pt-BR" b="1" dirty="0"/>
              <a:t>II – Garantir condições de pleno desenvolvimento do estudante; </a:t>
            </a:r>
          </a:p>
          <a:p>
            <a:pPr marL="0" indent="0">
              <a:buNone/>
            </a:pPr>
            <a:r>
              <a:rPr lang="pt-BR" b="1" dirty="0"/>
              <a:t>III – Atuar em processos de ingresso, regresso, permanência e conclusão dos estudos do estudante; </a:t>
            </a:r>
          </a:p>
          <a:p>
            <a:pPr marL="0" indent="0">
              <a:buNone/>
            </a:pPr>
            <a:r>
              <a:rPr lang="pt-BR" b="1" dirty="0"/>
              <a:t>IV – Ampliar e fortalecer a participação familiar e comunitária em projetos oferecidos pelos sistemas de ensino; </a:t>
            </a:r>
          </a:p>
        </p:txBody>
      </p:sp>
    </p:spTree>
    <p:extLst>
      <p:ext uri="{BB962C8B-B14F-4D97-AF65-F5344CB8AC3E}">
        <p14:creationId xmlns:p14="http://schemas.microsoft.com/office/powerpoint/2010/main" val="3859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a:p>
            <a:pPr marL="0" indent="0" algn="just">
              <a:buNone/>
            </a:pPr>
            <a:r>
              <a:rPr lang="pt-BR" dirty="0"/>
              <a:t>V – Viabilizar o direito à educação básica do estudante com deficiência, transtornos globais do desenvolvimento e altas habilidades ou </a:t>
            </a:r>
            <a:r>
              <a:rPr lang="pt-BR" dirty="0" err="1" smtClean="0"/>
              <a:t>super</a:t>
            </a:r>
            <a:r>
              <a:rPr lang="pt-BR" dirty="0" smtClean="0"/>
              <a:t> dotação</a:t>
            </a:r>
            <a:r>
              <a:rPr lang="pt-BR" dirty="0"/>
              <a:t>, jovens e adultos, pessoas em privação de liberdade, estudante internado para tratamento de saúde por longo período, em contextos urbanos, rurais, comunidades tradicionais e indígenas; </a:t>
            </a:r>
          </a:p>
        </p:txBody>
      </p:sp>
    </p:spTree>
    <p:extLst>
      <p:ext uri="{BB962C8B-B14F-4D97-AF65-F5344CB8AC3E}">
        <p14:creationId xmlns:p14="http://schemas.microsoft.com/office/powerpoint/2010/main" val="1760853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a:p>
            <a:pPr marL="0" indent="0" algn="just">
              <a:buNone/>
            </a:pPr>
            <a:r>
              <a:rPr lang="pt-BR" dirty="0"/>
              <a:t>VI </a:t>
            </a:r>
            <a:r>
              <a:rPr lang="pt-BR" b="1" dirty="0"/>
              <a:t>– Promover a valorização do trabalho de professores e de demais trabalhadores da rede pública de educação básica; </a:t>
            </a:r>
          </a:p>
          <a:p>
            <a:pPr marL="0" indent="0" algn="just">
              <a:buNone/>
            </a:pPr>
            <a:r>
              <a:rPr lang="pt-BR" b="1" dirty="0"/>
              <a:t>VII – Propor estratégias de intervenção em dificuldades escolares relacionadas a situações de violência, uso abusivo de drogas, gravidez na adolescência, vulnerabilidade social;</a:t>
            </a:r>
          </a:p>
        </p:txBody>
      </p:sp>
    </p:spTree>
    <p:extLst>
      <p:ext uri="{BB962C8B-B14F-4D97-AF65-F5344CB8AC3E}">
        <p14:creationId xmlns:p14="http://schemas.microsoft.com/office/powerpoint/2010/main" val="2363080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endParaRPr lang="pt-BR" dirty="0" smtClean="0"/>
          </a:p>
          <a:p>
            <a:pPr marL="0" indent="0">
              <a:buNone/>
            </a:pPr>
            <a:r>
              <a:rPr lang="pt-BR" dirty="0" smtClean="0"/>
              <a:t>VIII </a:t>
            </a:r>
            <a:r>
              <a:rPr lang="pt-BR" b="1" dirty="0"/>
              <a:t>– Acompanhar famílias em situações de ameaça, violações de direitos humanos e sociais; </a:t>
            </a:r>
          </a:p>
          <a:p>
            <a:pPr marL="0" indent="0">
              <a:buNone/>
            </a:pPr>
            <a:r>
              <a:rPr lang="pt-BR" b="1" dirty="0"/>
              <a:t>IX – Articular a rede de serviços para assegurar proteção de mulheres, crianças, adolescentes, idosos, vítimas de violência doméstica, de intimidação sistemática (</a:t>
            </a:r>
            <a:r>
              <a:rPr lang="pt-BR" b="1" i="1" dirty="0" err="1"/>
              <a:t>bullying</a:t>
            </a:r>
            <a:r>
              <a:rPr lang="pt-BR" b="1" dirty="0"/>
              <a:t>); </a:t>
            </a:r>
          </a:p>
          <a:p>
            <a:pPr marL="0" indent="0">
              <a:buNone/>
            </a:pPr>
            <a:r>
              <a:rPr lang="pt-BR" b="1" dirty="0"/>
              <a:t>X – Oferecer programas de orientação e apoio às famílias mediante articulação das áreas de educação, saúde, assistência social; </a:t>
            </a:r>
          </a:p>
        </p:txBody>
      </p:sp>
    </p:spTree>
    <p:extLst>
      <p:ext uri="{BB962C8B-B14F-4D97-AF65-F5344CB8AC3E}">
        <p14:creationId xmlns:p14="http://schemas.microsoft.com/office/powerpoint/2010/main" val="85627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lgn="just">
              <a:buNone/>
            </a:pPr>
            <a:endParaRPr lang="pt-BR" dirty="0" smtClean="0"/>
          </a:p>
          <a:p>
            <a:pPr marL="0" indent="0" algn="just">
              <a:buNone/>
            </a:pPr>
            <a:r>
              <a:rPr lang="pt-BR" dirty="0" smtClean="0"/>
              <a:t>XI </a:t>
            </a:r>
            <a:r>
              <a:rPr lang="pt-BR" b="1" dirty="0"/>
              <a:t>– </a:t>
            </a:r>
            <a:r>
              <a:rPr lang="pt-BR" b="1" dirty="0" smtClean="0"/>
              <a:t>Monitorar </a:t>
            </a:r>
            <a:r>
              <a:rPr lang="pt-BR" b="1" dirty="0"/>
              <a:t>o acesso, a permanência e o aproveitamento escolar dos beneficiários de programas de transferência de renda; </a:t>
            </a:r>
          </a:p>
          <a:p>
            <a:pPr marL="0" indent="0" algn="just">
              <a:buNone/>
            </a:pPr>
            <a:r>
              <a:rPr lang="pt-BR" b="1" dirty="0"/>
              <a:t>XII – Incentivar o reconhecimento do território no processo de articulação do estabelecimento de ensino e demais instituições públicas, privadas, organizações comunitárias locais e movimentos sociais; </a:t>
            </a:r>
          </a:p>
          <a:p>
            <a:pPr marL="0" indent="0" algn="just">
              <a:buNone/>
            </a:pPr>
            <a:r>
              <a:rPr lang="pt-BR" b="1" dirty="0"/>
              <a:t>XIII – Promover ações de combate ao racismo, </a:t>
            </a:r>
            <a:r>
              <a:rPr lang="pt-BR" b="1" dirty="0" err="1"/>
              <a:t>sexismo</a:t>
            </a:r>
            <a:r>
              <a:rPr lang="pt-BR" b="1" dirty="0"/>
              <a:t>, </a:t>
            </a:r>
            <a:r>
              <a:rPr lang="pt-BR" b="1" dirty="0" err="1"/>
              <a:t>LGBTfobia</a:t>
            </a:r>
            <a:r>
              <a:rPr lang="pt-BR" b="1" dirty="0"/>
              <a:t>, discriminação social, cultural, religiosa; </a:t>
            </a:r>
          </a:p>
        </p:txBody>
      </p:sp>
    </p:spTree>
    <p:extLst>
      <p:ext uri="{BB962C8B-B14F-4D97-AF65-F5344CB8AC3E}">
        <p14:creationId xmlns:p14="http://schemas.microsoft.com/office/powerpoint/2010/main" val="1419642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154</TotalTime>
  <Words>2665</Words>
  <Application>Microsoft Office PowerPoint</Application>
  <PresentationFormat>Widescreen</PresentationFormat>
  <Paragraphs>139</Paragraphs>
  <Slides>44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44</vt:i4>
      </vt:variant>
    </vt:vector>
  </HeadingPairs>
  <TitlesOfParts>
    <vt:vector size="49" baseType="lpstr">
      <vt:lpstr>Aero Matics</vt:lpstr>
      <vt:lpstr>Arial</vt:lpstr>
      <vt:lpstr>Trebuchet MS</vt:lpstr>
      <vt:lpstr>Wingdings 3</vt:lpstr>
      <vt:lpstr>Facetado</vt:lpstr>
      <vt:lpstr>Apresentação do PowerPoint</vt:lpstr>
      <vt:lpstr> SOBRE A LEI 13.935/2019  </vt:lpstr>
      <vt:lpstr>Apresentação do PowerPoint</vt:lpstr>
      <vt:lpstr> ATRIBUIÇÕES DAS/OS PROFISSIONAIS DE PSICOLOGIA E SERVIÇO SOCIAL JUNTO ÀS EQUIPES MULTIDISCIPLINARES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DAS ATRIBUIÇÕES DA/O PSICÓLOGA/O ESCOLAR E EDUCACIONAL </vt:lpstr>
      <vt:lpstr>Apresentação do PowerPoint</vt:lpstr>
      <vt:lpstr>Apresentação do PowerPoint</vt:lpstr>
      <vt:lpstr>Apresentação do PowerPoint</vt:lpstr>
      <vt:lpstr>DAS ATRIBUIÇÕES DA/O ASSISTENTE SOCIAL NAS REDES PÚBLICAS DE EDUCAÇÃO BÁSICA</vt:lpstr>
      <vt:lpstr>Apresentação do PowerPoint</vt:lpstr>
      <vt:lpstr>Apresentação do PowerPoint</vt:lpstr>
      <vt:lpstr>MINUTA DE PROJETO DE LEI QUE REGULAMENTA A LEI No 13.935/2019 </vt:lpstr>
      <vt:lpstr>Ementa </vt:lpstr>
      <vt:lpstr>Lotação e Diretriz </vt:lpstr>
      <vt:lpstr>Equipe Multiprofissional </vt:lpstr>
      <vt:lpstr>Apresentação do PowerPoint</vt:lpstr>
      <vt:lpstr>               Fonte de Custeio </vt:lpstr>
      <vt:lpstr> COMO INICIAR O PROCESSO PARA IMPLEMENTAÇÃO DA LEI No 13.935/19 NOS MUNICÍPIOS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Pontos de atenção para adequação da Lei:</vt:lpstr>
      <vt:lpstr> CUSTEIO DAS EQUIPES MULTIPROFISSIONAIS  </vt:lpstr>
      <vt:lpstr>Apresentação do PowerPoint</vt:lpstr>
      <vt:lpstr>Apresentação do PowerPoint</vt:lpstr>
      <vt:lpstr>Apresentação do PowerPoint</vt:lpstr>
      <vt:lpstr>Apresentação do PowerPoint</vt:lpstr>
      <vt:lpstr>Apresentação do PowerPoint</vt:lpstr>
      <vt:lpstr>Apresentação do PowerPoint</vt:lpstr>
      <vt:lpstr> DOCUMENTOS E REFERÊNCIAS TÉCNICAS  </vt:lpstr>
      <vt:lpstr>Apresentação do PowerPoint</vt:lpstr>
      <vt:lpstr>Notícias: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Cliente</dc:creator>
  <cp:lastModifiedBy>Cliente</cp:lastModifiedBy>
  <cp:revision>16</cp:revision>
  <dcterms:created xsi:type="dcterms:W3CDTF">2021-07-20T19:31:50Z</dcterms:created>
  <dcterms:modified xsi:type="dcterms:W3CDTF">2021-07-21T12:09:24Z</dcterms:modified>
</cp:coreProperties>
</file>