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8"/>
  </p:notesMasterIdLst>
  <p:sldIdLst>
    <p:sldId id="334" r:id="rId2"/>
    <p:sldId id="359" r:id="rId3"/>
    <p:sldId id="390" r:id="rId4"/>
    <p:sldId id="393" r:id="rId5"/>
    <p:sldId id="395" r:id="rId6"/>
    <p:sldId id="372" r:id="rId7"/>
    <p:sldId id="360" r:id="rId8"/>
    <p:sldId id="374" r:id="rId9"/>
    <p:sldId id="373" r:id="rId10"/>
    <p:sldId id="375" r:id="rId11"/>
    <p:sldId id="376" r:id="rId12"/>
    <p:sldId id="377" r:id="rId13"/>
    <p:sldId id="378" r:id="rId14"/>
    <p:sldId id="379" r:id="rId15"/>
    <p:sldId id="380" r:id="rId16"/>
    <p:sldId id="381" r:id="rId17"/>
    <p:sldId id="382" r:id="rId18"/>
    <p:sldId id="385" r:id="rId19"/>
    <p:sldId id="383" r:id="rId20"/>
    <p:sldId id="391" r:id="rId21"/>
    <p:sldId id="392" r:id="rId22"/>
    <p:sldId id="384" r:id="rId23"/>
    <p:sldId id="386" r:id="rId24"/>
    <p:sldId id="401" r:id="rId25"/>
    <p:sldId id="389" r:id="rId26"/>
    <p:sldId id="396" r:id="rId27"/>
    <p:sldId id="397" r:id="rId28"/>
    <p:sldId id="398" r:id="rId29"/>
    <p:sldId id="399" r:id="rId30"/>
    <p:sldId id="402" r:id="rId31"/>
    <p:sldId id="404" r:id="rId32"/>
    <p:sldId id="387" r:id="rId33"/>
    <p:sldId id="403" r:id="rId34"/>
    <p:sldId id="388" r:id="rId35"/>
    <p:sldId id="368" r:id="rId36"/>
    <p:sldId id="356" r:id="rId37"/>
  </p:sldIdLst>
  <p:sldSz cx="9144000" cy="6858000" type="screen4x3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B4A7"/>
    <a:srgbClr val="6EB586"/>
    <a:srgbClr val="94C1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43"/>
    <p:restoredTop sz="73835" autoAdjust="0"/>
  </p:normalViewPr>
  <p:slideViewPr>
    <p:cSldViewPr snapToGrid="0" snapToObjects="1">
      <p:cViewPr varScale="1">
        <p:scale>
          <a:sx n="73" d="100"/>
          <a:sy n="73" d="100"/>
        </p:scale>
        <p:origin x="10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B3390-60BA-7247-8C3A-0EE81CA14F19}" type="datetimeFigureOut">
              <a:rPr lang="en-US" smtClean="0"/>
              <a:pPr/>
              <a:t>11/19/2021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63745-E69D-774B-8756-7ACC6941BD5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58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63745-E69D-774B-8756-7ACC6941BD5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70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63745-E69D-774B-8756-7ACC6941BD5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70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63745-E69D-774B-8756-7ACC6941BD5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70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63745-E69D-774B-8756-7ACC6941BD5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70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63745-E69D-774B-8756-7ACC6941BD5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708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63745-E69D-774B-8756-7ACC6941BD5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63745-E69D-774B-8756-7ACC6941BD5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566B-FFD9-2F4D-9CD5-C95F48D918C1}" type="datetimeFigureOut">
              <a:rPr lang="pt-BR" smtClean="0"/>
              <a:pPr/>
              <a:t>19/11/2021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C245-AB2D-1C49-BE35-2DA9CA8211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992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566B-FFD9-2F4D-9CD5-C95F48D918C1}" type="datetimeFigureOut">
              <a:rPr lang="pt-BR" smtClean="0"/>
              <a:pPr/>
              <a:t>19/11/2021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C245-AB2D-1C49-BE35-2DA9CA8211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5246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566B-FFD9-2F4D-9CD5-C95F48D918C1}" type="datetimeFigureOut">
              <a:rPr lang="pt-BR" smtClean="0"/>
              <a:pPr/>
              <a:t>19/11/2021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C245-AB2D-1C49-BE35-2DA9CA8211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5447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566B-FFD9-2F4D-9CD5-C95F48D918C1}" type="datetimeFigureOut">
              <a:rPr lang="pt-BR" smtClean="0"/>
              <a:pPr/>
              <a:t>19/11/2021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C245-AB2D-1C49-BE35-2DA9CA8211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052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566B-FFD9-2F4D-9CD5-C95F48D918C1}" type="datetimeFigureOut">
              <a:rPr lang="pt-BR" smtClean="0"/>
              <a:pPr/>
              <a:t>19/11/2021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C245-AB2D-1C49-BE35-2DA9CA8211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4609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566B-FFD9-2F4D-9CD5-C95F48D918C1}" type="datetimeFigureOut">
              <a:rPr lang="pt-BR" smtClean="0"/>
              <a:pPr/>
              <a:t>19/11/2021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C245-AB2D-1C49-BE35-2DA9CA8211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5660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566B-FFD9-2F4D-9CD5-C95F48D918C1}" type="datetimeFigureOut">
              <a:rPr lang="pt-BR" smtClean="0"/>
              <a:pPr/>
              <a:t>19/11/2021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C245-AB2D-1C49-BE35-2DA9CA8211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2048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566B-FFD9-2F4D-9CD5-C95F48D918C1}" type="datetimeFigureOut">
              <a:rPr lang="pt-BR" smtClean="0"/>
              <a:pPr/>
              <a:t>19/11/2021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C245-AB2D-1C49-BE35-2DA9CA8211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768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566B-FFD9-2F4D-9CD5-C95F48D918C1}" type="datetimeFigureOut">
              <a:rPr lang="pt-BR" smtClean="0"/>
              <a:pPr/>
              <a:t>19/11/2021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C245-AB2D-1C49-BE35-2DA9CA8211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4659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566B-FFD9-2F4D-9CD5-C95F48D918C1}" type="datetimeFigureOut">
              <a:rPr lang="pt-BR" smtClean="0"/>
              <a:pPr/>
              <a:t>19/11/2021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C245-AB2D-1C49-BE35-2DA9CA8211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36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7566B-FFD9-2F4D-9CD5-C95F48D918C1}" type="datetimeFigureOut">
              <a:rPr lang="pt-BR" smtClean="0"/>
              <a:pPr/>
              <a:t>19/11/2021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C245-AB2D-1C49-BE35-2DA9CA8211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8941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7566B-FFD9-2F4D-9CD5-C95F48D918C1}" type="datetimeFigureOut">
              <a:rPr lang="pt-BR" smtClean="0"/>
              <a:pPr/>
              <a:t>19/11/2021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C245-AB2D-1C49-BE35-2DA9CA8211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7555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conteudo.gesuas.com.br/loa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suas.com.br/blog/atendimento-emergencia-e-calamidade-publica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usbrasil.com.br/legislacao/103367/Lei-n-9.504-de-30-de-Setembro-de-199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pbfsc2014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beneficioseventuais@sst.sc.gov.br" TargetMode="External"/><Relationship Id="rId4" Type="http://schemas.openxmlformats.org/officeDocument/2006/relationships/hyperlink" Target="mailto:jaquelinemuller@sst.sc.gov.br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gesuas.com.br/blog/cmas/" TargetMode="External"/><Relationship Id="rId4" Type="http://schemas.openxmlformats.org/officeDocument/2006/relationships/hyperlink" Target="https://www.gesuas.com.br/blog/loa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87586"/>
            <a:ext cx="9144000" cy="6851904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99292" y="2540112"/>
            <a:ext cx="86399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Equipe:</a:t>
            </a:r>
            <a:r>
              <a:rPr lang="pt-B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pt-B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Diretora de </a:t>
            </a:r>
            <a:r>
              <a:rPr lang="pt-BR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Assistencia</a:t>
            </a:r>
            <a:r>
              <a:rPr lang="pt-B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Social –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Luciane dos Passos</a:t>
            </a:r>
            <a:endParaRPr lang="pt-BR" sz="24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Gerente –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José Paulo Cunha</a:t>
            </a:r>
          </a:p>
          <a:p>
            <a:pPr algn="ctr"/>
            <a:r>
              <a:rPr lang="pt-B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Técnica – </a:t>
            </a:r>
            <a:r>
              <a:rPr lang="pt-B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Jaqueline Muller (Assistente Social) </a:t>
            </a:r>
          </a:p>
          <a:p>
            <a:pPr algn="ctr"/>
            <a:r>
              <a:rPr lang="pt-B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pt-B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Administrativo </a:t>
            </a:r>
            <a:r>
              <a:rPr lang="pt-B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pt-BR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Michely</a:t>
            </a:r>
            <a:r>
              <a:rPr lang="pt-B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Borges</a:t>
            </a:r>
          </a:p>
          <a:p>
            <a:pPr algn="ctr"/>
            <a:r>
              <a:rPr lang="pt-B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pPr algn="ctr"/>
            <a:r>
              <a:rPr lang="pt-BR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pt-BR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473569" y="5779008"/>
            <a:ext cx="4290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" pitchFamily="34" charset="0"/>
                <a:cs typeface="Arial" pitchFamily="34" charset="0"/>
              </a:rPr>
              <a:t>Florianópolis, 2021</a:t>
            </a:r>
          </a:p>
        </p:txBody>
      </p:sp>
      <p:sp>
        <p:nvSpPr>
          <p:cNvPr id="6" name="Retângulo 5"/>
          <p:cNvSpPr/>
          <p:nvPr/>
        </p:nvSpPr>
        <p:spPr>
          <a:xfrm>
            <a:off x="0" y="353568"/>
            <a:ext cx="8944708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pt-BR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SECRETARIA DE ESTADO DO DESENVOLVIMENTO SOCIAL</a:t>
            </a:r>
          </a:p>
          <a:p>
            <a:pPr algn="ctr">
              <a:spcBef>
                <a:spcPct val="20000"/>
              </a:spcBef>
              <a:defRPr/>
            </a:pPr>
            <a:r>
              <a:rPr lang="pt-BR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Diretoria de Assistência Social</a:t>
            </a:r>
          </a:p>
          <a:p>
            <a:pPr algn="ctr">
              <a:spcBef>
                <a:spcPct val="20000"/>
              </a:spcBef>
              <a:defRPr/>
            </a:pPr>
            <a:r>
              <a:rPr lang="pt-BR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Gerência de Benefícios,Transferência de Renda </a:t>
            </a:r>
            <a:r>
              <a:rPr lang="pt-BR" sz="2600" b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pt-BR" sz="26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Programas/GEBTPR </a:t>
            </a:r>
            <a:endParaRPr lang="pt-BR" sz="26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20000"/>
              </a:spcBef>
              <a:defRPr/>
            </a:pPr>
            <a:endParaRPr lang="pt-BR" sz="32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ct val="20000"/>
              </a:spcBef>
              <a:defRPr/>
            </a:pPr>
            <a:endParaRPr lang="pt-BR" sz="36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" name="Imagem 7" descr="https://i0.wp.com/www.dsvc.com.br/wp-content/uploads/2018/07/Cadastro-unico.jpg"/>
          <p:cNvPicPr/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5"/>
          <a:stretch/>
        </p:blipFill>
        <p:spPr bwMode="auto">
          <a:xfrm>
            <a:off x="1873951" y="5629117"/>
            <a:ext cx="1199235" cy="59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m 9" descr="Bolsa Família – Wikipédia, a enciclopédia livr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2864" y="5629117"/>
            <a:ext cx="826015" cy="610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/>
              <a:t>Esboço de Edital de Chamamento Público - Chancela</a:t>
            </a:r>
          </a:p>
        </p:txBody>
      </p:sp>
    </p:spTree>
    <p:extLst>
      <p:ext uri="{BB962C8B-B14F-4D97-AF65-F5344CB8AC3E}">
        <p14:creationId xmlns:p14="http://schemas.microsoft.com/office/powerpoint/2010/main" val="1768743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519956"/>
            <a:ext cx="8629105" cy="6940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Benefício Eventual Natalidade:</a:t>
            </a:r>
          </a:p>
          <a:p>
            <a:pPr algn="just">
              <a:buFont typeface="Wingdings" pitchFamily="2" charset="2"/>
              <a:buChar char="v"/>
            </a:pPr>
            <a:r>
              <a:rPr lang="pt-BR" sz="1900" b="1" dirty="0" smtClean="0">
                <a:latin typeface="Arial" pitchFamily="34" charset="0"/>
                <a:cs typeface="Arial" pitchFamily="34" charset="0"/>
              </a:rPr>
              <a:t>§1º-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Os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bens de consumo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consistem no enxoval do recém-nascido, incluindo itens de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vestuário, utensílios para alimentação e de higiene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, observada a qualidade que garanta a dignidade e o respeito... </a:t>
            </a:r>
          </a:p>
          <a:p>
            <a:pPr algn="just"/>
            <a:endParaRPr lang="pt-BR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1900" b="1" dirty="0" smtClean="0">
                <a:latin typeface="Arial" pitchFamily="34" charset="0"/>
                <a:cs typeface="Arial" pitchFamily="34" charset="0"/>
              </a:rPr>
              <a:t>§2º-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Quando concedido na forma </a:t>
            </a:r>
            <a:r>
              <a:rPr lang="pt-BR" sz="19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pecuniária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, corresponderá ao valor de um </a:t>
            </a:r>
            <a:r>
              <a:rPr lang="pt-BR" sz="19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salário mínimo nacional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ou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9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valor superior para cobrir os custos dos itens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descritos no parágrafo primeiro. (item valor SM será revisto pelo CEAS)</a:t>
            </a:r>
          </a:p>
          <a:p>
            <a:pPr algn="just"/>
            <a:endParaRPr lang="pt-BR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1900" b="1" dirty="0" smtClean="0">
                <a:latin typeface="Arial" pitchFamily="34" charset="0"/>
                <a:cs typeface="Arial" pitchFamily="34" charset="0"/>
              </a:rPr>
              <a:t>§3º-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Quando concedido em forma de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bens materiais não poderá ser em valor inferior a um salário mínimo nacional. </a:t>
            </a:r>
          </a:p>
          <a:p>
            <a:pPr algn="just">
              <a:buFont typeface="Wingdings" pitchFamily="2" charset="2"/>
              <a:buChar char="v"/>
            </a:pPr>
            <a:endParaRPr lang="pt-BR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1900" b="1" dirty="0" smtClean="0">
                <a:latin typeface="Arial" pitchFamily="34" charset="0"/>
                <a:cs typeface="Arial" pitchFamily="34" charset="0"/>
              </a:rPr>
              <a:t>§4º-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O benefício pode ser solicitado a </a:t>
            </a:r>
            <a:r>
              <a:rPr lang="pt-BR" sz="19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qualquer momento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desde que comprovada a gestação ou em </a:t>
            </a:r>
            <a:r>
              <a:rPr lang="pt-BR" sz="19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até 90 dias após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o nascimento. </a:t>
            </a:r>
          </a:p>
          <a:p>
            <a:pPr algn="just"/>
            <a:endParaRPr lang="pt-BR" sz="19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1900" b="1" dirty="0" smtClean="0">
                <a:latin typeface="Arial" pitchFamily="34" charset="0"/>
                <a:cs typeface="Arial" pitchFamily="34" charset="0"/>
              </a:rPr>
              <a:t>§5º-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O Benefício Eventual em razão de natalidade deve </a:t>
            </a:r>
            <a:r>
              <a:rPr lang="pt-BR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ser pago em até 30 dias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 após o requerimento. </a:t>
            </a:r>
          </a:p>
          <a:p>
            <a:pPr algn="just"/>
            <a:endParaRPr lang="pt-BR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1900" b="1" dirty="0" smtClean="0">
                <a:latin typeface="Arial" pitchFamily="34" charset="0"/>
                <a:cs typeface="Arial" pitchFamily="34" charset="0"/>
              </a:rPr>
              <a:t>§6º- </a:t>
            </a:r>
            <a:r>
              <a:rPr lang="pt-BR" sz="19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 morte da criança não inabilita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a família a receber o Benefício Eventual em razão de natalidade.</a:t>
            </a:r>
            <a:endParaRPr lang="pt-BR" sz="1900" b="1" dirty="0" smtClean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348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519956"/>
            <a:ext cx="862910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Benefício Eventual em virtude de morte:</a:t>
            </a: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66701" y="1031967"/>
            <a:ext cx="8629105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/>
              <a:t>Art. 8º  Atenderá:</a:t>
            </a:r>
          </a:p>
          <a:p>
            <a:pPr algn="just">
              <a:buFont typeface="Wingdings" pitchFamily="2" charset="2"/>
              <a:buChar char="v"/>
            </a:pPr>
            <a:r>
              <a:rPr lang="pt-BR" sz="2000" b="1" dirty="0"/>
              <a:t> I </a:t>
            </a:r>
            <a:r>
              <a:rPr lang="pt-BR" sz="2000" dirty="0"/>
              <a:t>- custeio das despesas de </a:t>
            </a:r>
            <a:r>
              <a:rPr lang="pt-BR" sz="2000" b="1" dirty="0">
                <a:solidFill>
                  <a:srgbClr val="00B050"/>
                </a:solidFill>
              </a:rPr>
              <a:t>urna funerária, velório e sepultamento</a:t>
            </a:r>
            <a:r>
              <a:rPr lang="pt-BR" sz="2000" dirty="0"/>
              <a:t>, incluindo </a:t>
            </a:r>
            <a:r>
              <a:rPr lang="pt-BR" sz="2000" b="1" dirty="0">
                <a:solidFill>
                  <a:srgbClr val="00B050"/>
                </a:solidFill>
              </a:rPr>
              <a:t>transporte funerário, utilização de capela, isenção de taxas e colocação de placa de identificação</a:t>
            </a:r>
            <a:r>
              <a:rPr lang="pt-BR" sz="2000" dirty="0"/>
              <a:t>, </a:t>
            </a:r>
            <a:r>
              <a:rPr lang="pt-BR" sz="2000" b="1" dirty="0">
                <a:solidFill>
                  <a:srgbClr val="00B050"/>
                </a:solidFill>
              </a:rPr>
              <a:t>dentre outros </a:t>
            </a:r>
            <a:r>
              <a:rPr lang="pt-BR" sz="2000" dirty="0"/>
              <a:t>serviços inerentes que garantam a dignidade e o respeito à família beneficiária;</a:t>
            </a:r>
          </a:p>
          <a:p>
            <a:pPr algn="just">
              <a:buFont typeface="Wingdings" pitchFamily="2" charset="2"/>
              <a:buChar char="v"/>
            </a:pPr>
            <a:r>
              <a:rPr lang="pt-BR" sz="2000" b="1" dirty="0"/>
              <a:t> II </a:t>
            </a:r>
            <a:r>
              <a:rPr lang="pt-BR" sz="2000" b="1" dirty="0">
                <a:solidFill>
                  <a:srgbClr val="FF0000"/>
                </a:solidFill>
              </a:rPr>
              <a:t>- custeio das necessidades urgentes </a:t>
            </a:r>
            <a:r>
              <a:rPr lang="pt-BR" sz="2000" dirty="0"/>
              <a:t>da família para enfrentar riscos e vulnerabilidades advindas da morte de seus provedores ou membros. </a:t>
            </a:r>
          </a:p>
          <a:p>
            <a:pPr algn="just"/>
            <a:endParaRPr lang="pt-BR" sz="1100" dirty="0"/>
          </a:p>
          <a:p>
            <a:pPr algn="just"/>
            <a:r>
              <a:rPr lang="pt-BR" sz="2000" b="1" dirty="0"/>
              <a:t>§ 1º - Documentos necessários para requerer o Benefício</a:t>
            </a:r>
            <a:r>
              <a:rPr lang="pt-BR" sz="2000" dirty="0"/>
              <a:t>: </a:t>
            </a:r>
          </a:p>
          <a:p>
            <a:pPr algn="just">
              <a:buFont typeface="Wingdings" pitchFamily="2" charset="2"/>
              <a:buChar char="v"/>
            </a:pPr>
            <a:r>
              <a:rPr lang="pt-BR" sz="2000" b="1" dirty="0"/>
              <a:t> I </a:t>
            </a:r>
            <a:r>
              <a:rPr lang="pt-BR" sz="2000" dirty="0"/>
              <a:t>- declaração e/ou certidão de óbito; </a:t>
            </a:r>
          </a:p>
          <a:p>
            <a:pPr algn="just">
              <a:buFont typeface="Wingdings" pitchFamily="2" charset="2"/>
              <a:buChar char="v"/>
            </a:pPr>
            <a:r>
              <a:rPr lang="pt-BR" sz="2000" b="1" dirty="0"/>
              <a:t> II</a:t>
            </a:r>
            <a:r>
              <a:rPr lang="pt-BR" sz="2000" dirty="0"/>
              <a:t> - comprovante de residência no nome do falecido ou de quem ele comprovadamente residia (familiar, </a:t>
            </a:r>
            <a:r>
              <a:rPr lang="pt-BR" sz="2000" dirty="0" err="1"/>
              <a:t>cuidador</a:t>
            </a:r>
            <a:r>
              <a:rPr lang="pt-BR" sz="2000" dirty="0"/>
              <a:t>, instituição de longa permanência para idosos, </a:t>
            </a:r>
            <a:r>
              <a:rPr lang="pt-BR" sz="2000" dirty="0" err="1"/>
              <a:t>etc</a:t>
            </a:r>
            <a:r>
              <a:rPr lang="pt-BR" sz="2000" dirty="0"/>
              <a:t>), desde que o comprovante de residência seja do próprio município; e </a:t>
            </a:r>
          </a:p>
          <a:p>
            <a:pPr algn="just">
              <a:buFont typeface="Wingdings" pitchFamily="2" charset="2"/>
              <a:buChar char="v"/>
            </a:pPr>
            <a:r>
              <a:rPr lang="pt-BR" sz="2000" b="1" dirty="0"/>
              <a:t> III </a:t>
            </a:r>
            <a:r>
              <a:rPr lang="pt-BR" sz="2000" dirty="0"/>
              <a:t>- documentos pessoais do falecido e do requerente. </a:t>
            </a:r>
          </a:p>
          <a:p>
            <a:pPr algn="just"/>
            <a:endParaRPr lang="pt-BR" sz="1100" dirty="0"/>
          </a:p>
          <a:p>
            <a:pPr algn="just"/>
            <a:r>
              <a:rPr lang="pt-BR" sz="2000" b="1" dirty="0"/>
              <a:t>§ 2º </a:t>
            </a:r>
            <a:r>
              <a:rPr lang="pt-BR" sz="2000" dirty="0"/>
              <a:t>- Em caso das despesas a família pode </a:t>
            </a:r>
            <a:r>
              <a:rPr lang="pt-BR" sz="2000" b="1" dirty="0">
                <a:solidFill>
                  <a:srgbClr val="00B050"/>
                </a:solidFill>
              </a:rPr>
              <a:t>requerer o benefício até 30 dias após o óbito</a:t>
            </a:r>
            <a:r>
              <a:rPr lang="pt-B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4348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519956"/>
            <a:ext cx="862910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Benefício Eventual em virtude de morte:</a:t>
            </a: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66701" y="1201783"/>
            <a:ext cx="840703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t-BR" sz="2000" b="1" dirty="0"/>
              <a:t>§ 3º </a:t>
            </a:r>
            <a:r>
              <a:rPr lang="pt-BR" sz="2000" dirty="0"/>
              <a:t>- Quando se tratar de usuário da Política de Assistência Social de </a:t>
            </a:r>
            <a:r>
              <a:rPr lang="pt-BR" sz="2000" b="1" dirty="0">
                <a:solidFill>
                  <a:srgbClr val="00B050"/>
                </a:solidFill>
              </a:rPr>
              <a:t>Alta complexidade</a:t>
            </a:r>
            <a:r>
              <a:rPr lang="pt-BR" sz="2000" dirty="0"/>
              <a:t> que estiver com os </a:t>
            </a:r>
            <a:r>
              <a:rPr lang="pt-BR" sz="2000" b="1" dirty="0">
                <a:solidFill>
                  <a:srgbClr val="00B050"/>
                </a:solidFill>
              </a:rPr>
              <a:t>vínculos familiares rompidos</a:t>
            </a:r>
            <a:r>
              <a:rPr lang="pt-BR" sz="2000" dirty="0"/>
              <a:t>, inserido nos serviços </a:t>
            </a:r>
            <a:r>
              <a:rPr lang="pt-BR" sz="2000" dirty="0" err="1"/>
              <a:t>socioassistenciais</a:t>
            </a:r>
            <a:r>
              <a:rPr lang="pt-BR" sz="2000" dirty="0"/>
              <a:t> da proteção social especial, </a:t>
            </a:r>
            <a:r>
              <a:rPr lang="pt-BR" sz="2000" b="1" dirty="0">
                <a:solidFill>
                  <a:srgbClr val="00B050"/>
                </a:solidFill>
              </a:rPr>
              <a:t>os responsáveis pelos serviços poderão solicitar o Benefício Eventual concedido em virtude de morte</a:t>
            </a:r>
            <a:r>
              <a:rPr lang="pt-BR" sz="2000" dirty="0"/>
              <a:t>.</a:t>
            </a:r>
          </a:p>
          <a:p>
            <a:pPr algn="just">
              <a:buFont typeface="Wingdings" pitchFamily="2" charset="2"/>
              <a:buChar char="v"/>
            </a:pPr>
            <a:endParaRPr lang="pt-BR" sz="1200" dirty="0"/>
          </a:p>
          <a:p>
            <a:pPr algn="just">
              <a:buFont typeface="Wingdings" pitchFamily="2" charset="2"/>
              <a:buChar char="v"/>
            </a:pPr>
            <a:r>
              <a:rPr lang="pt-BR" sz="2000" b="1" dirty="0"/>
              <a:t>Art. 9º </a:t>
            </a:r>
            <a:r>
              <a:rPr lang="pt-BR" sz="2000" dirty="0"/>
              <a:t>O Município deve </a:t>
            </a:r>
            <a:r>
              <a:rPr lang="pt-BR" sz="2000" dirty="0">
                <a:solidFill>
                  <a:srgbClr val="FF0000"/>
                </a:solidFill>
              </a:rPr>
              <a:t>garantir a existência de unidade de atendimento com plantão 24 horas </a:t>
            </a: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para o requerimento e</a:t>
            </a:r>
            <a:r>
              <a:rPr lang="pt-BR" sz="2000" dirty="0">
                <a:solidFill>
                  <a:srgbClr val="FF0000"/>
                </a:solidFill>
              </a:rPr>
              <a:t> concessão do Benefício Eventual </a:t>
            </a:r>
            <a:r>
              <a:rPr lang="pt-BR" sz="2000" dirty="0"/>
              <a:t>concedido em virtude de morte, podendo este ser </a:t>
            </a:r>
            <a:r>
              <a:rPr lang="pt-BR" sz="2000" dirty="0">
                <a:solidFill>
                  <a:srgbClr val="FF0000"/>
                </a:solidFill>
              </a:rPr>
              <a:t>prestado diretamente </a:t>
            </a:r>
            <a:r>
              <a:rPr lang="pt-BR" sz="2000" dirty="0"/>
              <a:t>pelo órgão gestor </a:t>
            </a:r>
            <a:r>
              <a:rPr lang="pt-BR" sz="2000" dirty="0">
                <a:solidFill>
                  <a:srgbClr val="FF0000"/>
                </a:solidFill>
              </a:rPr>
              <a:t>ou indiretamente</a:t>
            </a:r>
            <a:r>
              <a:rPr lang="pt-BR" sz="2000" dirty="0"/>
              <a:t>, em parceria com outros órgãos ou instituições. </a:t>
            </a:r>
          </a:p>
          <a:p>
            <a:pPr algn="just"/>
            <a:endParaRPr lang="pt-BR" sz="1000" dirty="0"/>
          </a:p>
          <a:p>
            <a:pPr algn="just"/>
            <a:r>
              <a:rPr lang="pt-BR" sz="2000" dirty="0"/>
              <a:t>(...)</a:t>
            </a:r>
          </a:p>
          <a:p>
            <a:pPr algn="just"/>
            <a:endParaRPr lang="pt-BR" sz="1200" dirty="0"/>
          </a:p>
          <a:p>
            <a:pPr algn="just">
              <a:buFont typeface="Wingdings" pitchFamily="2" charset="2"/>
              <a:buChar char="v"/>
            </a:pPr>
            <a:r>
              <a:rPr lang="pt-BR" sz="2000" b="1" dirty="0"/>
              <a:t>Art. 11. </a:t>
            </a:r>
            <a:r>
              <a:rPr lang="pt-BR" sz="2000" dirty="0"/>
              <a:t>Os Benefícios Eventuais em virtude de </a:t>
            </a:r>
            <a:r>
              <a:rPr lang="pt-BR" sz="2000" b="1" dirty="0">
                <a:solidFill>
                  <a:srgbClr val="00B050"/>
                </a:solidFill>
              </a:rPr>
              <a:t>nascimento e/ou morte</a:t>
            </a:r>
            <a:r>
              <a:rPr lang="pt-BR" sz="2000" dirty="0"/>
              <a:t>, serão concedidos à família, </a:t>
            </a:r>
            <a:r>
              <a:rPr lang="pt-BR" sz="2000" b="1" dirty="0">
                <a:solidFill>
                  <a:srgbClr val="00B050"/>
                </a:solidFill>
              </a:rPr>
              <a:t>quantas vezes necessário</a:t>
            </a:r>
            <a:r>
              <a:rPr lang="pt-BR" sz="2000" dirty="0"/>
              <a:t>, conforme vulnerabilidade, </a:t>
            </a:r>
            <a:r>
              <a:rPr lang="pt-BR" sz="2000" b="1" dirty="0">
                <a:solidFill>
                  <a:srgbClr val="00B050"/>
                </a:solidFill>
              </a:rPr>
              <a:t>sem limites de acesso</a:t>
            </a:r>
            <a:r>
              <a:rPr lang="pt-BR" sz="2000" dirty="0"/>
              <a:t>, considerando nascimento de </a:t>
            </a:r>
            <a:r>
              <a:rPr lang="pt-BR" sz="2000" b="1" dirty="0">
                <a:solidFill>
                  <a:srgbClr val="00B050"/>
                </a:solidFill>
              </a:rPr>
              <a:t>gêmeos, trigêmeos </a:t>
            </a:r>
            <a:r>
              <a:rPr lang="pt-BR" sz="2000" dirty="0" err="1"/>
              <a:t>etc</a:t>
            </a:r>
            <a:r>
              <a:rPr lang="pt-BR" sz="2000" dirty="0"/>
              <a:t> e/ou a </a:t>
            </a:r>
            <a:r>
              <a:rPr lang="pt-BR" sz="2000" b="1" dirty="0">
                <a:solidFill>
                  <a:srgbClr val="00B050"/>
                </a:solidFill>
              </a:rPr>
              <a:t>fatalidade da perda de mais de um ente familiar ao mesmo tempo</a:t>
            </a:r>
            <a:r>
              <a:rPr lang="pt-BR" sz="20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84348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519956"/>
            <a:ext cx="8629105" cy="9202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Benefício Eventual Auxilio Vulnerabilidade temporária:</a:t>
            </a: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Art. 12.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 situação de </a:t>
            </a:r>
            <a:r>
              <a:rPr lang="pt-BR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vulnerabilidade temporária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caracteriza-se por:</a:t>
            </a:r>
          </a:p>
          <a:p>
            <a:pPr>
              <a:buFont typeface="Wingdings" pitchFamily="2" charset="2"/>
              <a:buChar char="v"/>
            </a:pPr>
            <a:r>
              <a:rPr lang="pt-BR" sz="2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I - riscos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: ameaça de sérios padecimentos;</a:t>
            </a:r>
          </a:p>
          <a:p>
            <a:pPr>
              <a:buFont typeface="Wingdings" pitchFamily="2" charset="2"/>
              <a:buChar char="v"/>
            </a:pPr>
            <a:r>
              <a:rPr lang="pt-BR" sz="2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II - perdas: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privação de bens e de segurança material; e</a:t>
            </a:r>
          </a:p>
          <a:p>
            <a:pPr>
              <a:buFont typeface="Wingdings" pitchFamily="2" charset="2"/>
              <a:buChar char="v"/>
            </a:pPr>
            <a:r>
              <a:rPr lang="pt-BR" sz="2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III - danos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: agravos sociais e ofensa.</a:t>
            </a:r>
          </a:p>
          <a:p>
            <a:endParaRPr lang="pt-BR" sz="1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podem decorrer:</a:t>
            </a:r>
          </a:p>
          <a:p>
            <a:endParaRPr lang="pt-BR" sz="1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I -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da falta de: a) acesso a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condições e meios para produzir segurança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social e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suprir as necessidades básicas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do solicitante e de sua família, principalmente a de </a:t>
            </a:r>
            <a:r>
              <a:rPr lang="pt-BR" sz="2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alimentação; b) documentação;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c) domicílio;</a:t>
            </a:r>
          </a:p>
          <a:p>
            <a:pPr>
              <a:buFont typeface="Wingdings" pitchFamily="2" charset="2"/>
              <a:buChar char="v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II -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 situação de abandono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ou da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impossibilidade de garantir abrigo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aos filhos;</a:t>
            </a:r>
          </a:p>
          <a:p>
            <a:pPr>
              <a:buFont typeface="Wingdings" pitchFamily="2" charset="2"/>
              <a:buChar char="v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 III -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da </a:t>
            </a:r>
            <a:r>
              <a:rPr lang="pt-BR" sz="2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perda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circunstancial decorrente da </a:t>
            </a:r>
            <a:r>
              <a:rPr lang="pt-BR" sz="2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ruptura de vínculos familiares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, da presença de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violência física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ou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psicológica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na família ou </a:t>
            </a:r>
            <a:r>
              <a:rPr lang="pt-B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 situações de ameaça à vida;</a:t>
            </a:r>
          </a:p>
          <a:p>
            <a:pPr>
              <a:buFont typeface="Wingdings" pitchFamily="2" charset="2"/>
              <a:buChar char="v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IV -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2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outras situações sociais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que </a:t>
            </a:r>
            <a:r>
              <a:rPr lang="pt-BR" sz="2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comprometam a sobrevivência.</a:t>
            </a:r>
            <a:endParaRPr lang="pt-BR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348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519956"/>
            <a:ext cx="862910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>
                <a:latin typeface="Arial" pitchFamily="34" charset="0"/>
                <a:cs typeface="Arial" pitchFamily="34" charset="0"/>
              </a:rPr>
              <a:t>Benefício Eventual situação de Emergência e/ou Calamidade Pública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66701" y="1463041"/>
            <a:ext cx="862910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b="1" dirty="0"/>
              <a:t>Art. 13. </a:t>
            </a:r>
            <a:r>
              <a:rPr lang="pt-BR" dirty="0"/>
              <a:t>Para o atendimento em virtude </a:t>
            </a:r>
            <a:r>
              <a:rPr lang="pt-BR" b="1" dirty="0">
                <a:solidFill>
                  <a:srgbClr val="00B050"/>
                </a:solidFill>
              </a:rPr>
              <a:t>de situação de emergência </a:t>
            </a:r>
            <a:r>
              <a:rPr lang="pt-BR" dirty="0"/>
              <a:t>e estado de </a:t>
            </a:r>
            <a:r>
              <a:rPr lang="pt-BR" b="1" dirty="0">
                <a:solidFill>
                  <a:srgbClr val="00B050"/>
                </a:solidFill>
              </a:rPr>
              <a:t>calamidade pública</a:t>
            </a:r>
            <a:r>
              <a:rPr lang="pt-BR" dirty="0"/>
              <a:t>, o Benefício Eventual deve </a:t>
            </a:r>
            <a:r>
              <a:rPr lang="pt-BR" b="1" dirty="0">
                <a:solidFill>
                  <a:srgbClr val="00B050"/>
                </a:solidFill>
              </a:rPr>
              <a:t>assegurar, complementarmente </a:t>
            </a:r>
            <a:r>
              <a:rPr lang="pt-BR" dirty="0"/>
              <a:t>e de forma </a:t>
            </a:r>
            <a:r>
              <a:rPr lang="pt-BR" b="1" dirty="0" err="1">
                <a:solidFill>
                  <a:srgbClr val="00B050"/>
                </a:solidFill>
              </a:rPr>
              <a:t>intersetorial</a:t>
            </a:r>
            <a:r>
              <a:rPr lang="pt-BR" b="1" dirty="0">
                <a:solidFill>
                  <a:srgbClr val="00B050"/>
                </a:solidFill>
              </a:rPr>
              <a:t> </a:t>
            </a:r>
            <a:r>
              <a:rPr lang="pt-BR" dirty="0"/>
              <a:t>com as demais políticas públicas, a s</a:t>
            </a:r>
            <a:r>
              <a:rPr lang="pt-BR" b="1" dirty="0">
                <a:solidFill>
                  <a:srgbClr val="00B050"/>
                </a:solidFill>
              </a:rPr>
              <a:t>obrevivência e a reconstrução de sua autonomia...</a:t>
            </a:r>
          </a:p>
          <a:p>
            <a:pPr>
              <a:buFont typeface="Wingdings" pitchFamily="2" charset="2"/>
              <a:buChar char="v"/>
            </a:pPr>
            <a:r>
              <a:rPr lang="pt-BR" b="1" dirty="0"/>
              <a:t>§1º e §2º - </a:t>
            </a:r>
            <a:r>
              <a:rPr lang="pt-BR" dirty="0"/>
              <a:t>A situação de </a:t>
            </a:r>
            <a:r>
              <a:rPr lang="pt-BR" b="1" dirty="0">
                <a:solidFill>
                  <a:srgbClr val="FF0000"/>
                </a:solidFill>
              </a:rPr>
              <a:t>emergência e calamidade pública </a:t>
            </a:r>
            <a:r>
              <a:rPr lang="pt-BR" dirty="0"/>
              <a:t>é caracterizada por alteração intensa e grave das condições em um determinado município, estado ou região, </a:t>
            </a:r>
            <a:r>
              <a:rPr lang="pt-BR" b="1" dirty="0">
                <a:solidFill>
                  <a:srgbClr val="FF0000"/>
                </a:solidFill>
              </a:rPr>
              <a:t>decretada em razão de desastre</a:t>
            </a:r>
            <a:r>
              <a:rPr lang="pt-BR" dirty="0"/>
              <a:t>, comprometendo, parcialmente sua capacidade de resposta. </a:t>
            </a:r>
          </a:p>
          <a:p>
            <a:pPr>
              <a:buFont typeface="Wingdings" pitchFamily="2" charset="2"/>
              <a:buChar char="v"/>
            </a:pPr>
            <a:r>
              <a:rPr lang="pt-BR" b="1" dirty="0"/>
              <a:t>§3º - </a:t>
            </a:r>
            <a:r>
              <a:rPr lang="pt-BR" dirty="0"/>
              <a:t>... advindas </a:t>
            </a:r>
            <a:r>
              <a:rPr lang="pt-BR" b="1" dirty="0">
                <a:solidFill>
                  <a:srgbClr val="FF0000"/>
                </a:solidFill>
              </a:rPr>
              <a:t>de baixas ou altas temperaturas</a:t>
            </a:r>
            <a:r>
              <a:rPr lang="pt-BR" b="1" dirty="0"/>
              <a:t>, </a:t>
            </a:r>
            <a:r>
              <a:rPr lang="pt-BR" b="1" dirty="0">
                <a:solidFill>
                  <a:srgbClr val="FF0000"/>
                </a:solidFill>
              </a:rPr>
              <a:t>tempestades, enchentes, inversão térmica, desabamentos, incêndios, epidemias</a:t>
            </a:r>
            <a:r>
              <a:rPr lang="pt-BR" dirty="0"/>
              <a:t>, causando sérios danos, inclusive à segurança ou à vida de seus integrantes.</a:t>
            </a:r>
          </a:p>
          <a:p>
            <a:pPr>
              <a:buFont typeface="Wingdings" pitchFamily="2" charset="2"/>
              <a:buChar char="v"/>
            </a:pPr>
            <a:r>
              <a:rPr lang="pt-BR" b="1" dirty="0"/>
              <a:t>§4º </a:t>
            </a:r>
            <a:r>
              <a:rPr lang="pt-BR" dirty="0"/>
              <a:t>- </a:t>
            </a:r>
            <a:r>
              <a:rPr lang="pt-BR" b="1" dirty="0">
                <a:solidFill>
                  <a:srgbClr val="00B050"/>
                </a:solidFill>
              </a:rPr>
              <a:t>A concessão de itens de ajuda humanitária da Defesa Civil </a:t>
            </a:r>
            <a:r>
              <a:rPr lang="pt-BR" dirty="0"/>
              <a:t>depende do reconhecimento do poder público, </a:t>
            </a:r>
            <a:r>
              <a:rPr lang="pt-BR" b="1" dirty="0">
                <a:solidFill>
                  <a:srgbClr val="00B050"/>
                </a:solidFill>
              </a:rPr>
              <a:t>via decreto municipal</a:t>
            </a:r>
            <a:r>
              <a:rPr lang="pt-BR" dirty="0"/>
              <a:t>, o que não ocorre com os Benefícios Eventuais, que podem ser concedidos mediante necessidade da população e regulamentação do Conselho Municipal de Assistência Social - CMAS.</a:t>
            </a:r>
          </a:p>
          <a:p>
            <a:pPr>
              <a:buFont typeface="Wingdings" pitchFamily="2" charset="2"/>
              <a:buChar char="v"/>
            </a:pPr>
            <a:r>
              <a:rPr lang="pt-BR" dirty="0"/>
              <a:t> </a:t>
            </a:r>
            <a:r>
              <a:rPr lang="pt-BR" b="1" dirty="0"/>
              <a:t>§5º </a:t>
            </a:r>
            <a:r>
              <a:rPr lang="pt-BR" dirty="0"/>
              <a:t>- A gestão municipal deverá, mediante trabalho integrado da Defesa Civil e Assistência Social.</a:t>
            </a:r>
            <a:r>
              <a:rPr lang="pt-BR" b="1" dirty="0">
                <a:solidFill>
                  <a:srgbClr val="FF0000"/>
                </a:solidFill>
              </a:rPr>
              <a:t> observar para não haver sobreposição de itens de ajuda humanitária e Benefícios Eventuais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4348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519956"/>
            <a:ext cx="862910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Benefício Eventual: onde e quem pode ofertar?</a:t>
            </a: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66701" y="1201782"/>
            <a:ext cx="862910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b="1" dirty="0"/>
              <a:t>Art. 15. </a:t>
            </a:r>
            <a:r>
              <a:rPr lang="pt-BR" dirty="0"/>
              <a:t>(...) a concessão de benefícios eventuais caracteriza-se </a:t>
            </a:r>
            <a:r>
              <a:rPr lang="pt-BR" b="1" dirty="0">
                <a:solidFill>
                  <a:srgbClr val="FF0000"/>
                </a:solidFill>
              </a:rPr>
              <a:t>atividade a ser realizada por profissionais de nível superior,</a:t>
            </a:r>
            <a:r>
              <a:rPr lang="pt-BR" dirty="0"/>
              <a:t> observando-se o cumprimento da Resolução CNAS nº17 de 2011, em serviços </a:t>
            </a:r>
            <a:r>
              <a:rPr lang="pt-BR" dirty="0" err="1"/>
              <a:t>socioassistenciais</a:t>
            </a:r>
            <a:r>
              <a:rPr lang="pt-BR" dirty="0"/>
              <a:t> e o </a:t>
            </a:r>
            <a:r>
              <a:rPr lang="pt-BR" b="1" dirty="0">
                <a:solidFill>
                  <a:srgbClr val="FF0000"/>
                </a:solidFill>
              </a:rPr>
              <a:t>obrigatório registro em conselhos de classe, quando houver.</a:t>
            </a:r>
          </a:p>
          <a:p>
            <a:endParaRPr lang="pt-BR" b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pt-BR" b="1" dirty="0"/>
              <a:t> I </a:t>
            </a:r>
            <a:r>
              <a:rPr lang="pt-BR" dirty="0"/>
              <a:t>- Quando os </a:t>
            </a:r>
            <a:r>
              <a:rPr lang="pt-BR" b="1" dirty="0">
                <a:solidFill>
                  <a:srgbClr val="00B050"/>
                </a:solidFill>
              </a:rPr>
              <a:t>equipamentos forem os locais de oferta </a:t>
            </a:r>
            <a:r>
              <a:rPr lang="pt-BR" dirty="0"/>
              <a:t>de Benefícios Eventuais e a demanda justificar </a:t>
            </a:r>
            <a:r>
              <a:rPr lang="pt-BR" b="1" dirty="0">
                <a:solidFill>
                  <a:srgbClr val="00B050"/>
                </a:solidFill>
              </a:rPr>
              <a:t>deverá ser ampliado o número de profissionais </a:t>
            </a:r>
            <a:r>
              <a:rPr lang="pt-BR" dirty="0"/>
              <a:t>que compõem obrigatoriamente a equipe de referência, Resolução CNAS nº 17, de 20 de junho de 2011, </a:t>
            </a:r>
            <a:r>
              <a:rPr lang="pt-BR" b="1" dirty="0">
                <a:solidFill>
                  <a:srgbClr val="00B050"/>
                </a:solidFill>
              </a:rPr>
              <a:t>e contar com espaço físico </a:t>
            </a:r>
            <a:r>
              <a:rPr lang="pt-BR" dirty="0"/>
              <a:t>adequado para </a:t>
            </a:r>
            <a:r>
              <a:rPr lang="pt-BR" b="1" dirty="0">
                <a:solidFill>
                  <a:srgbClr val="00B050"/>
                </a:solidFill>
              </a:rPr>
              <a:t>além daqueles necessários para a oferta dos serviços</a:t>
            </a:r>
            <a:r>
              <a:rPr lang="pt-BR" dirty="0"/>
              <a:t>, visando não prejudicar a oferta dos principais serviços dos equipamentos, ou seja,  PAIF e PAEFI. </a:t>
            </a:r>
          </a:p>
          <a:p>
            <a:endParaRPr lang="pt-BR" dirty="0"/>
          </a:p>
          <a:p>
            <a:pPr>
              <a:buFont typeface="Wingdings" pitchFamily="2" charset="2"/>
              <a:buChar char="v"/>
            </a:pPr>
            <a:r>
              <a:rPr lang="pt-BR" b="1" dirty="0"/>
              <a:t> II </a:t>
            </a:r>
            <a:r>
              <a:rPr lang="pt-BR" dirty="0"/>
              <a:t>- A </a:t>
            </a:r>
            <a:r>
              <a:rPr lang="pt-BR" b="1" dirty="0">
                <a:solidFill>
                  <a:srgbClr val="FF0000"/>
                </a:solidFill>
              </a:rPr>
              <a:t>equipe do CRAS </a:t>
            </a:r>
            <a:r>
              <a:rPr lang="pt-BR" dirty="0"/>
              <a:t>ou equipe técnica da proteção social básica deve </a:t>
            </a:r>
            <a:r>
              <a:rPr lang="pt-BR" b="1" dirty="0">
                <a:solidFill>
                  <a:srgbClr val="FF0000"/>
                </a:solidFill>
              </a:rPr>
              <a:t>atualizar,</a:t>
            </a:r>
            <a:r>
              <a:rPr lang="pt-BR" b="1" dirty="0"/>
              <a:t> </a:t>
            </a:r>
            <a:r>
              <a:rPr lang="pt-BR" dirty="0"/>
              <a:t>periodicamente, por meio de </a:t>
            </a:r>
            <a:r>
              <a:rPr lang="pt-BR" b="1" dirty="0">
                <a:solidFill>
                  <a:srgbClr val="FF0000"/>
                </a:solidFill>
              </a:rPr>
              <a:t>dados da vigilância </a:t>
            </a:r>
            <a:r>
              <a:rPr lang="pt-BR" b="1" dirty="0" err="1">
                <a:solidFill>
                  <a:srgbClr val="FF0000"/>
                </a:solidFill>
              </a:rPr>
              <a:t>socioassistencial</a:t>
            </a:r>
            <a:r>
              <a:rPr lang="pt-BR" b="1" dirty="0">
                <a:solidFill>
                  <a:srgbClr val="FF0000"/>
                </a:solidFill>
              </a:rPr>
              <a:t>, o diagnóstico do território</a:t>
            </a:r>
            <a:r>
              <a:rPr lang="pt-BR" dirty="0"/>
              <a:t>, especificando a </a:t>
            </a:r>
            <a:r>
              <a:rPr lang="pt-BR" b="1" dirty="0">
                <a:solidFill>
                  <a:srgbClr val="FF0000"/>
                </a:solidFill>
              </a:rPr>
              <a:t>quantidade e as características </a:t>
            </a:r>
            <a:r>
              <a:rPr lang="pt-BR" dirty="0"/>
              <a:t>das famílias com membros beneficiários de Benefícios Eventuais e os serviços </a:t>
            </a:r>
            <a:r>
              <a:rPr lang="pt-BR" dirty="0" err="1"/>
              <a:t>socioassistenciais</a:t>
            </a:r>
            <a:r>
              <a:rPr lang="pt-BR" dirty="0"/>
              <a:t> necessários para atendimento das mesmas.</a:t>
            </a:r>
          </a:p>
        </p:txBody>
      </p:sp>
    </p:spTree>
    <p:extLst>
      <p:ext uri="{BB962C8B-B14F-4D97-AF65-F5344CB8AC3E}">
        <p14:creationId xmlns:p14="http://schemas.microsoft.com/office/powerpoint/2010/main" val="4084348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261257"/>
            <a:ext cx="862910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Benefício Eventual: orientações gerais</a:t>
            </a: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66701" y="1201782"/>
            <a:ext cx="86291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b="1" dirty="0">
              <a:solidFill>
                <a:srgbClr val="FF0000"/>
              </a:solidFill>
            </a:endParaRPr>
          </a:p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66701" y="992777"/>
            <a:ext cx="8629105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t-BR" b="1" dirty="0"/>
              <a:t> </a:t>
            </a:r>
            <a:r>
              <a:rPr lang="pt-BR" sz="2200" b="1" dirty="0">
                <a:latin typeface="Arial" pitchFamily="34" charset="0"/>
                <a:cs typeface="Arial" pitchFamily="34" charset="0"/>
              </a:rPr>
              <a:t>Art.16. </a:t>
            </a:r>
            <a:r>
              <a:rPr lang="pt-BR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 documento utilizado para a concessão pode ser o Relatório ou Formulário de Encaminhamento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, conforme modelo Prontuário SUAS ou outros adotados pelo Município.</a:t>
            </a:r>
          </a:p>
          <a:p>
            <a:pPr algn="just">
              <a:buFont typeface="Wingdings" pitchFamily="2" charset="2"/>
              <a:buChar char="v"/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200" b="1" dirty="0">
                <a:latin typeface="Arial" pitchFamily="34" charset="0"/>
                <a:cs typeface="Arial" pitchFamily="34" charset="0"/>
              </a:rPr>
              <a:t> Art.17.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Quanto ao </a:t>
            </a:r>
            <a:r>
              <a:rPr lang="pt-BR" sz="2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documento contábil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pode ser utilizado </a:t>
            </a:r>
            <a:r>
              <a:rPr lang="pt-BR" sz="2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recibo, termo de entrega ou ainda listas assinadas pelos beneficiários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 (previsto no caderno de orientações). </a:t>
            </a:r>
          </a:p>
          <a:p>
            <a:pPr algn="just">
              <a:buFont typeface="Wingdings" pitchFamily="2" charset="2"/>
              <a:buChar char="v"/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200" b="1" dirty="0">
                <a:latin typeface="Arial" pitchFamily="34" charset="0"/>
                <a:cs typeface="Arial" pitchFamily="34" charset="0"/>
              </a:rPr>
              <a:t> Art.18. </a:t>
            </a:r>
            <a:r>
              <a:rPr lang="pt-BR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 CEAS/SC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orienta da importância das gestões municipais priorizarem para a </a:t>
            </a:r>
            <a:r>
              <a:rPr lang="pt-BR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operacionalização da concessão dos benefícios, a utilização do cartão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, considerando a mobilidade, segurança e autonomia dos beneficiários, ou por meio do </a:t>
            </a:r>
            <a:r>
              <a:rPr lang="pt-BR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depósito identificado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, cujo saque é possível mesmo sem conta bancária apresentando maior facilidade para comprovar o valor de oferta ao beneficiário.</a:t>
            </a:r>
          </a:p>
        </p:txBody>
      </p:sp>
    </p:spTree>
    <p:extLst>
      <p:ext uri="{BB962C8B-B14F-4D97-AF65-F5344CB8AC3E}">
        <p14:creationId xmlns:p14="http://schemas.microsoft.com/office/powerpoint/2010/main" val="4084348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261257"/>
            <a:ext cx="862910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Benefício Eventual: Critérios</a:t>
            </a: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66701" y="1201782"/>
            <a:ext cx="86291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b="1" dirty="0">
              <a:solidFill>
                <a:srgbClr val="FF0000"/>
              </a:solidFill>
            </a:endParaRPr>
          </a:p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66701" y="992777"/>
            <a:ext cx="862910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Art.19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O 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critério de renda não deve ser condicionante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para o acesso ao Benefício Eventual, levando em consideração as contingências sociais como conceito para compreensão da necessidade do benefício. </a:t>
            </a:r>
          </a:p>
          <a:p>
            <a:pPr>
              <a:buFont typeface="Wingdings" pitchFamily="2" charset="2"/>
              <a:buChar char="v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Parágrafo único: </a:t>
            </a:r>
            <a:r>
              <a:rPr lang="pt-BR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Quando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for necessário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recomenda-se que se constitua em </a:t>
            </a:r>
            <a:r>
              <a:rPr lang="pt-BR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renda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não inferior a meio salário mínimo per capita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Font typeface="Wingdings" pitchFamily="2" charset="2"/>
              <a:buChar char="v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Art.20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De acordo com o Protocolo de Gestão Integrada de Serviços, Benefícios e Transferência de Renda do SUAS </a:t>
            </a:r>
            <a:r>
              <a:rPr lang="pt-B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família ou pessoa beneficiada deverá ser encaminhada para cadastrar-se no Cadastro Único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para Programas Sociais do Governo Federal – CADÚNICO.</a:t>
            </a:r>
          </a:p>
          <a:p>
            <a:pPr>
              <a:buFont typeface="Wingdings" pitchFamily="2" charset="2"/>
              <a:buChar char="v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Parágrafo único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A inclusão da família ou pessoa beneficiada no CADÚNICO </a:t>
            </a:r>
            <a:r>
              <a:rPr lang="pt-BR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não deverá constituir critério para acesso aos benefícios</a:t>
            </a:r>
            <a:r>
              <a:rPr lang="pt-BR" b="1" dirty="0">
                <a:solidFill>
                  <a:srgbClr val="00B05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84348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261257"/>
            <a:ext cx="862910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Benefício Eventual: acesso aos estrangeiros/as</a:t>
            </a: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66701" y="1201782"/>
            <a:ext cx="86291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b="1" dirty="0">
              <a:solidFill>
                <a:srgbClr val="FF0000"/>
              </a:solidFill>
            </a:endParaRPr>
          </a:p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66701" y="992777"/>
            <a:ext cx="8629105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Conforme as orientações técnicas sobre Benefícios Eventuais no SUAS,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“A igualdade de acesso a direitos entre nacionais e estrangeiros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está prevista na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CF 88, art. 5º e art. 203º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”, e na</a:t>
            </a: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Lei 13.445, de 24 de maio de 2017 – Lei de Migração, art. 3º  estabelece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que a política migratória brasileira é regida por princípios e diretrizes, dentre os quais, o que está expresso no inciso XI: </a:t>
            </a:r>
            <a:r>
              <a:rPr lang="pt-BR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“acesso igualitário e livre do migrante a serviços, programas e benefícios sociais, bens públicos, educação, assistência jurídica integral pública, trabalho, moradia, serviço bancário e seguridade social”.</a:t>
            </a:r>
          </a:p>
          <a:p>
            <a:pPr algn="just">
              <a:buFont typeface="Wingdings" pitchFamily="2" charset="2"/>
              <a:buChar char="v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 É importante que indivíduos e famílias estrangeiras recebam informações sobre a existência e formas de acesso a serviços, programas, projetos e outros benefícios disponíveis nos diversos equipamentos que compõem a rede </a:t>
            </a:r>
            <a:r>
              <a:rPr lang="pt-BR" sz="2000" dirty="0" err="1">
                <a:latin typeface="Arial" pitchFamily="34" charset="0"/>
                <a:cs typeface="Arial" pitchFamily="34" charset="0"/>
              </a:rPr>
              <a:t>socioassistencial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do SUAS no Brasil.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pt-B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3486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261257"/>
            <a:ext cx="8629105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Benefício Eventual: Atribuições do Entes</a:t>
            </a: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66700" y="548640"/>
            <a:ext cx="8629105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pPr>
              <a:buFont typeface="Wingdings" pitchFamily="2" charset="2"/>
              <a:buChar char="v"/>
            </a:pPr>
            <a:r>
              <a:rPr lang="pt-BR" dirty="0"/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 Artigos abaixo versam sobre as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responsabilidades do Órgão Gestor Estadual, Municipal e  Conselhos de Assistência Social;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11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623888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0" name="Retângulo 9"/>
          <p:cNvSpPr/>
          <p:nvPr/>
        </p:nvSpPr>
        <p:spPr>
          <a:xfrm>
            <a:off x="266701" y="2338251"/>
            <a:ext cx="843316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latin typeface="Arial" pitchFamily="34" charset="0"/>
                <a:cs typeface="Arial" pitchFamily="34" charset="0"/>
              </a:rPr>
              <a:t>Art. 21.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Caberá ao </a:t>
            </a:r>
            <a:r>
              <a:rPr lang="pt-BR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órgão Gestor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da Política de Assistência Social no</a:t>
            </a:r>
            <a:r>
              <a:rPr lang="pt-BR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Estado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- coordenar, operacionalizar, acompanhar e avaliar o financiamento, - realizar estudos da realidade e monitoramento da demanda , III - elaborar orientações técnicas e instruções 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4348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96"/>
            <a:ext cx="9144000" cy="6851904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38150" y="457200"/>
            <a:ext cx="8267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BENEFÍCIOS EVENTUAIS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38150" y="857310"/>
            <a:ext cx="802004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t-BR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Benefícios eventuais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inscritos no campo os direitos </a:t>
            </a:r>
            <a:r>
              <a:rPr lang="pt-BR" sz="2400" b="1" dirty="0" err="1" smtClean="0">
                <a:latin typeface="Arial" pitchFamily="34" charset="0"/>
                <a:cs typeface="Arial" pitchFamily="34" charset="0"/>
              </a:rPr>
              <a:t>socioassistenciais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e integrantes do SUAS</a:t>
            </a:r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os </a:t>
            </a:r>
            <a:r>
              <a:rPr lang="pt-BR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beneficios</a:t>
            </a:r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assistenciais entre eles os BE,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são </a:t>
            </a:r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provisões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suplementares e provisórios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prestadas aos cidadãos e às famílias em virtude de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nascimento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morte, situações de vulnerabilidade temporária</a:t>
            </a:r>
            <a:r>
              <a:rPr lang="pt-B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 de </a:t>
            </a:r>
            <a:r>
              <a:rPr lang="pt-BR" sz="24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calamidade </a:t>
            </a:r>
            <a:r>
              <a:rPr lang="pt-BR" sz="2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pública.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Têm o intuito de prevenir e promover o enfrentamento de </a:t>
            </a:r>
            <a:r>
              <a:rPr lang="pt-BR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situações provisórias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que possam fragilizar o indivíduo e sua família, evitando o agravamento de situações de vulnerabilidade</a:t>
            </a:r>
          </a:p>
          <a:p>
            <a:pPr algn="just"/>
            <a:endParaRPr lang="pt-BR" sz="2600" b="1" dirty="0">
              <a:latin typeface="Arial" pitchFamily="34" charset="0"/>
              <a:cs typeface="Arial" pitchFamily="34" charset="0"/>
            </a:endParaRPr>
          </a:p>
          <a:p>
            <a:endParaRPr lang="pt-BR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68110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261257"/>
            <a:ext cx="8629105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Benefício Eventual: Atribuições do Entes</a:t>
            </a: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66700" y="548640"/>
            <a:ext cx="8629105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pPr>
              <a:buFont typeface="Wingdings" pitchFamily="2" charset="2"/>
              <a:buChar char="v"/>
            </a:pPr>
            <a:r>
              <a:rPr lang="pt-BR" dirty="0"/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O Artigos abaixo versam sobre as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responsabilidades do Órgão Gestor Estadual, Municipal e  Conselhos de Assistência Social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;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11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70758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0" name="Retângulo 9"/>
          <p:cNvSpPr/>
          <p:nvPr/>
        </p:nvSpPr>
        <p:spPr>
          <a:xfrm>
            <a:off x="266700" y="1709739"/>
            <a:ext cx="84331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266701" y="1709739"/>
            <a:ext cx="8243887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b="1" dirty="0" smtClean="0">
                <a:latin typeface="Arial" pitchFamily="34" charset="0"/>
                <a:cs typeface="Arial" pitchFamily="34" charset="0"/>
              </a:rPr>
              <a:t>Art. 22.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Caberá ao </a:t>
            </a:r>
            <a:r>
              <a:rPr lang="pt-BR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órgão gestor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da Política de Assistência Social no </a:t>
            </a:r>
            <a:r>
              <a:rPr lang="pt-BR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município </a:t>
            </a:r>
          </a:p>
          <a:p>
            <a:pPr algn="just"/>
            <a:r>
              <a:rPr lang="pt-BR" sz="2200" dirty="0" smtClean="0">
                <a:latin typeface="Arial" pitchFamily="34" charset="0"/>
                <a:cs typeface="Arial" pitchFamily="34" charset="0"/>
              </a:rPr>
              <a:t>I - coordenar e avaliar a prestação dos BE, seu financiamento; </a:t>
            </a:r>
          </a:p>
          <a:p>
            <a:pPr algn="just"/>
            <a:r>
              <a:rPr lang="pt-BR" sz="2200" dirty="0" smtClean="0">
                <a:latin typeface="Arial" pitchFamily="34" charset="0"/>
                <a:cs typeface="Arial" pitchFamily="34" charset="0"/>
              </a:rPr>
              <a:t>II - elaborar as instruções e instituir formulários e modelos de documentos; III - garantir a descentralização da oferta; IV - manter atualizado os dados sobre os benefícios concedidos, V - produzir anualmente estudo da demanda; VI - articular as políticas sociais e de defesa de direitos; VII - promover ações permanentes de ampla divulgação dos Benefícios Eventuais e seus critérios de concessão; VIII - prever dotação orçamentária anual; IX - elaborar anualmente o Plano de Aplicação e Relatório Descritivo; e X - instituir por meio de decreto ou lei os Benefícios Eventuais e seus valores.</a:t>
            </a:r>
          </a:p>
        </p:txBody>
      </p:sp>
    </p:spTree>
    <p:extLst>
      <p:ext uri="{BB962C8B-B14F-4D97-AF65-F5344CB8AC3E}">
        <p14:creationId xmlns:p14="http://schemas.microsoft.com/office/powerpoint/2010/main" val="40843486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261257"/>
            <a:ext cx="8629105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Benefício Eventual: Atribuições do Entes</a:t>
            </a: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66700" y="548640"/>
            <a:ext cx="8629105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pPr>
              <a:buFont typeface="Wingdings" pitchFamily="2" charset="2"/>
              <a:buChar char="v"/>
            </a:pPr>
            <a:r>
              <a:rPr lang="pt-BR" dirty="0"/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O Artigos abaixo versam sobre as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responsabilidades do Órgão Gestor Estadual, Municipal e  Conselhos de Assistência Social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;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11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514895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0" name="Retângulo 9"/>
          <p:cNvSpPr/>
          <p:nvPr/>
        </p:nvSpPr>
        <p:spPr>
          <a:xfrm>
            <a:off x="266700" y="1709739"/>
            <a:ext cx="8433163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b="1" dirty="0" smtClean="0">
                <a:latin typeface="Arial" pitchFamily="34" charset="0"/>
                <a:cs typeface="Arial" pitchFamily="34" charset="0"/>
              </a:rPr>
              <a:t>Art. 23.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Caberá aos </a:t>
            </a:r>
            <a:r>
              <a:rPr lang="pt-BR" sz="2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órgãos de Controle Social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por meio dos </a:t>
            </a:r>
            <a:r>
              <a:rPr lang="pt-BR" sz="2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Conselhos de Assistência Social </a:t>
            </a:r>
          </a:p>
          <a:p>
            <a:pPr algn="just"/>
            <a:r>
              <a:rPr lang="pt-BR" sz="2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I - acompanhar periodicamente a concessão dos benefícios; </a:t>
            </a:r>
          </a:p>
          <a:p>
            <a:pPr algn="just"/>
            <a:r>
              <a:rPr lang="pt-BR" sz="2200" dirty="0" smtClean="0">
                <a:latin typeface="Arial" pitchFamily="34" charset="0"/>
                <a:cs typeface="Arial" pitchFamily="34" charset="0"/>
              </a:rPr>
              <a:t>II - acompanhar a relação dos tipos de benefícios concedidos e também dos benefícios negados e as justificativas da não concessão; </a:t>
            </a:r>
          </a:p>
          <a:p>
            <a:pPr algn="just"/>
            <a:r>
              <a:rPr lang="pt-BR" sz="2200" dirty="0" smtClean="0">
                <a:latin typeface="Arial" pitchFamily="34" charset="0"/>
                <a:cs typeface="Arial" pitchFamily="34" charset="0"/>
              </a:rPr>
              <a:t>III - exercer o controle social dos Benefícios Eventuais </a:t>
            </a:r>
          </a:p>
          <a:p>
            <a:pPr algn="just"/>
            <a:r>
              <a:rPr lang="pt-BR" sz="2200" dirty="0" smtClean="0">
                <a:latin typeface="Arial" pitchFamily="34" charset="0"/>
                <a:cs typeface="Arial" pitchFamily="34" charset="0"/>
              </a:rPr>
              <a:t>IV - fiscalizar a responsabilidade do Estado; </a:t>
            </a:r>
          </a:p>
          <a:p>
            <a:pPr algn="just"/>
            <a:r>
              <a:rPr lang="pt-BR" sz="2200" dirty="0" smtClean="0">
                <a:latin typeface="Arial" pitchFamily="34" charset="0"/>
                <a:cs typeface="Arial" pitchFamily="34" charset="0"/>
              </a:rPr>
              <a:t>V - acompanhar as ações dos municípios no atendimento; </a:t>
            </a:r>
          </a:p>
          <a:p>
            <a:pPr algn="just"/>
            <a:r>
              <a:rPr lang="pt-BR" sz="2200" dirty="0" smtClean="0">
                <a:latin typeface="Arial" pitchFamily="34" charset="0"/>
                <a:cs typeface="Arial" pitchFamily="34" charset="0"/>
              </a:rPr>
              <a:t>VI - regulamentar por meio dos Conselhos Municipais  os critérios e prazos para; </a:t>
            </a:r>
          </a:p>
          <a:p>
            <a:pPr algn="just"/>
            <a:r>
              <a:rPr lang="pt-BR" sz="2200" dirty="0" smtClean="0">
                <a:latin typeface="Arial" pitchFamily="34" charset="0"/>
                <a:cs typeface="Arial" pitchFamily="34" charset="0"/>
              </a:rPr>
              <a:t>VII - fiscalização da aplicação dos recursos destinados aos Benefícios Eventuais, e </a:t>
            </a:r>
          </a:p>
          <a:p>
            <a:pPr algn="just"/>
            <a:r>
              <a:rPr lang="pt-BR" sz="2200" dirty="0" smtClean="0">
                <a:latin typeface="Arial" pitchFamily="34" charset="0"/>
                <a:cs typeface="Arial" pitchFamily="34" charset="0"/>
              </a:rPr>
              <a:t>VIII - deliberar a dotação orçamentária anual.</a:t>
            </a:r>
            <a:endParaRPr lang="pt-BR" sz="22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500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43486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261257"/>
            <a:ext cx="8629105" cy="12249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Benefício Eventual: prestação de contas </a:t>
            </a:r>
            <a:r>
              <a:rPr lang="pt-BR" sz="2800" b="1" dirty="0" err="1">
                <a:latin typeface="Arial" pitchFamily="34" charset="0"/>
                <a:cs typeface="Arial" pitchFamily="34" charset="0"/>
              </a:rPr>
              <a:t>cofinanciamento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800" b="1" dirty="0"/>
              <a:t>Art. 24. </a:t>
            </a:r>
            <a:r>
              <a:rPr lang="pt-BR" sz="2800" dirty="0"/>
              <a:t>A prestação de contas dos municípios </a:t>
            </a:r>
            <a:r>
              <a:rPr lang="pt-BR" sz="2800" dirty="0" err="1"/>
              <a:t>cofinanciados</a:t>
            </a:r>
            <a:r>
              <a:rPr lang="pt-BR" sz="2800" dirty="0"/>
              <a:t> pelo Estado para a concessão dos Benefícios Eventuais se dará conforme Decreto vigente. </a:t>
            </a:r>
          </a:p>
          <a:p>
            <a:pPr algn="just"/>
            <a:endParaRPr lang="pt-BR" sz="1400" dirty="0"/>
          </a:p>
          <a:p>
            <a:pPr algn="just">
              <a:buFont typeface="Wingdings" pitchFamily="2" charset="2"/>
              <a:buChar char="v"/>
            </a:pPr>
            <a:r>
              <a:rPr lang="pt-BR" sz="2800" b="1" dirty="0"/>
              <a:t>Art. 25</a:t>
            </a:r>
            <a:r>
              <a:rPr lang="pt-BR" sz="2800" dirty="0"/>
              <a:t>. </a:t>
            </a:r>
            <a:r>
              <a:rPr lang="pt-BR" sz="2800" b="1" u="sng" dirty="0"/>
              <a:t>É critério para que o município receba o </a:t>
            </a:r>
            <a:r>
              <a:rPr lang="pt-BR" sz="2800" b="1" u="sng" dirty="0" err="1"/>
              <a:t>cofinanciamento</a:t>
            </a:r>
            <a:r>
              <a:rPr lang="pt-BR" sz="2800" b="1" u="sng" dirty="0"/>
              <a:t> Estadual o encaminhamento do Parecer do Conselho Municipal de Assistência Social aprovando a legislação vigente e a execução de concessão dos Benefícios Eventuais no município de acordo com Decreto 6.307 e a presente Resolução, conforme o que for pactuado na CIB e deliberado no CEAS/SC.</a:t>
            </a:r>
            <a:r>
              <a:rPr lang="pt-BR" sz="2800" b="1" u="sng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66701" y="1201782"/>
            <a:ext cx="86291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b="1" dirty="0">
              <a:solidFill>
                <a:srgbClr val="00B050"/>
              </a:solidFill>
            </a:endParaRPr>
          </a:p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0" name="Retângulo 9"/>
          <p:cNvSpPr/>
          <p:nvPr/>
        </p:nvSpPr>
        <p:spPr>
          <a:xfrm>
            <a:off x="266701" y="2704011"/>
            <a:ext cx="73358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43486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261257"/>
            <a:ext cx="8629105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Benefício Eventual: o que não é benefício eventual da Assistência Social</a:t>
            </a: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b="1" u="sng" dirty="0">
                <a:latin typeface="Arial" pitchFamily="34" charset="0"/>
                <a:cs typeface="Arial" pitchFamily="34" charset="0"/>
              </a:rPr>
              <a:t>Conforme Resolução nº 39, de 9 de dezembro de 2010: </a:t>
            </a: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66701" y="1201782"/>
            <a:ext cx="86291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b="1" dirty="0">
              <a:solidFill>
                <a:srgbClr val="00B050"/>
              </a:solidFill>
            </a:endParaRPr>
          </a:p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0" name="Retângulo 9"/>
          <p:cNvSpPr/>
          <p:nvPr/>
        </p:nvSpPr>
        <p:spPr>
          <a:xfrm>
            <a:off x="266701" y="2037806"/>
            <a:ext cx="840703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Art. 1º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Afirmar que </a:t>
            </a:r>
            <a:r>
              <a:rPr lang="pt-BR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não são provisões da política de assistência social os itens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referentes a </a:t>
            </a:r>
            <a:r>
              <a:rPr lang="pt-BR" sz="2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órteses</a:t>
            </a:r>
            <a:r>
              <a:rPr lang="pt-BR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 próteses, tais como aparelhos ortopédicos, dentaduras, dentre outros; cadeiras de roda, muletas, óculos e outros itens inerentes à área de saúde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, integrantes do conjunto de recursos de tecnologia </a:t>
            </a:r>
            <a:r>
              <a:rPr lang="pt-BR" sz="2000" dirty="0" err="1">
                <a:latin typeface="Arial" pitchFamily="34" charset="0"/>
                <a:cs typeface="Arial" pitchFamily="34" charset="0"/>
              </a:rPr>
              <a:t>assistiva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ou ajudas técnicas, bem como </a:t>
            </a:r>
            <a:r>
              <a:rPr lang="pt-BR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medicamentos, pagamento de exames médicos, apoio financeiro para tratamento de saúde fora do município, transporte de doentes, leites e dietas de prescrição especial e fraldas descartáveis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para pessoas que têm necessidades de uso.</a:t>
            </a:r>
          </a:p>
          <a:p>
            <a:pPr algn="just"/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Art. 2º </a:t>
            </a:r>
            <a:r>
              <a:rPr lang="pt-BR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Recomendar (...) o </a:t>
            </a:r>
            <a:r>
              <a:rPr lang="pt-BR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reordenamento</a:t>
            </a:r>
            <a:r>
              <a:rPr lang="pt-BR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da prestação dos benefícios eventuais afiançados na assistência social, </a:t>
            </a:r>
            <a:r>
              <a:rPr lang="pt-BR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referentes às provisões da política de saúde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citadas no art. 1º.</a:t>
            </a:r>
          </a:p>
        </p:txBody>
      </p:sp>
    </p:spTree>
    <p:extLst>
      <p:ext uri="{BB962C8B-B14F-4D97-AF65-F5344CB8AC3E}">
        <p14:creationId xmlns:p14="http://schemas.microsoft.com/office/powerpoint/2010/main" val="40843486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261257"/>
            <a:ext cx="8629105" cy="12187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Dentre alguns benefícios de responsabilidade de outras políticas:</a:t>
            </a:r>
          </a:p>
          <a:p>
            <a:endParaRPr lang="pt-BR" sz="2000" b="1" strike="sngStrike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Política de Saúde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: (Resolução CNAS nº 39/2010)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Órteses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e próteses (aparelhos ortopédicos; dentadura); 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. Cadeira de rodas, muletas, óculos, demais itens integrantes do conjunto de recursos de tecnologia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assistiva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. Medicamentos. 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Política de Educação: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. Uniforme; 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. Material escolar. 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Política de Habitação: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. Aluguel; 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. Auxílio construção. 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Politica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de Segurança Alimentar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. Cesta Básica/Alimento (quando não for de caráter eventual)</a:t>
            </a: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66701" y="1201782"/>
            <a:ext cx="86291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b="1" dirty="0">
              <a:solidFill>
                <a:srgbClr val="00B050"/>
              </a:solidFill>
            </a:endParaRPr>
          </a:p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843486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261257"/>
            <a:ext cx="862910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66701" y="1201782"/>
            <a:ext cx="86291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b="1" dirty="0">
              <a:solidFill>
                <a:srgbClr val="00B050"/>
              </a:solidFill>
            </a:endParaRPr>
          </a:p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0" name="Retângulo 9"/>
          <p:cNvSpPr/>
          <p:nvPr/>
        </p:nvSpPr>
        <p:spPr>
          <a:xfrm>
            <a:off x="266701" y="2037806"/>
            <a:ext cx="84070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latin typeface="Arial" pitchFamily="34" charset="0"/>
                <a:cs typeface="Arial" pitchFamily="34" charset="0"/>
              </a:rPr>
              <a:t>BENEFÍCIOS EVENTUAIS: </a:t>
            </a:r>
            <a:endParaRPr lang="pt-BR" sz="3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OUTRAS </a:t>
            </a:r>
            <a:r>
              <a:rPr lang="pt-BR" sz="3600" b="1" dirty="0">
                <a:latin typeface="Arial" pitchFamily="34" charset="0"/>
                <a:cs typeface="Arial" pitchFamily="34" charset="0"/>
              </a:rPr>
              <a:t>INFORMAÇÕES</a:t>
            </a:r>
          </a:p>
        </p:txBody>
      </p:sp>
    </p:spTree>
    <p:extLst>
      <p:ext uri="{BB962C8B-B14F-4D97-AF65-F5344CB8AC3E}">
        <p14:creationId xmlns:p14="http://schemas.microsoft.com/office/powerpoint/2010/main" val="40843486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261257"/>
            <a:ext cx="862910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66701" y="1201782"/>
            <a:ext cx="86291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b="1" dirty="0">
              <a:solidFill>
                <a:srgbClr val="00B050"/>
              </a:solidFill>
            </a:endParaRPr>
          </a:p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623887" y="653143"/>
            <a:ext cx="804984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BENEFÍCIOS EVENTUAIS EM TEMPOS DE CALAMIDADE PÚBLICA</a:t>
            </a:r>
          </a:p>
          <a:p>
            <a:pPr algn="ctr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i="1" dirty="0" smtClean="0">
                <a:latin typeface="Arial" pitchFamily="34" charset="0"/>
                <a:cs typeface="Arial" pitchFamily="34" charset="0"/>
              </a:rPr>
              <a:t>Situações de vulnerabilidade temporária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 x </a:t>
            </a:r>
            <a:r>
              <a:rPr lang="pt-BR" sz="2400" b="1" i="1" dirty="0" smtClean="0">
                <a:latin typeface="Arial" pitchFamily="34" charset="0"/>
                <a:cs typeface="Arial" pitchFamily="34" charset="0"/>
              </a:rPr>
              <a:t>calamidade pública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b="1" dirty="0" smtClean="0"/>
              <a:t>A LOAS</a:t>
            </a:r>
            <a:r>
              <a:rPr lang="pt-BR" dirty="0" smtClean="0"/>
              <a:t>, em seu Art. 7°,</a:t>
            </a:r>
            <a:r>
              <a:rPr lang="pt-BR" i="1" dirty="0" smtClean="0"/>
              <a:t> caracteriza a situação de vulnerabilidade temporária pelo advento de riscos, perdas e danos à integridade pessoal e familiar, assim entendidos: </a:t>
            </a:r>
          </a:p>
          <a:p>
            <a:endParaRPr lang="pt-BR" dirty="0" smtClean="0"/>
          </a:p>
          <a:p>
            <a:r>
              <a:rPr lang="pt-BR" b="1" dirty="0" smtClean="0"/>
              <a:t>riscos:</a:t>
            </a:r>
            <a:r>
              <a:rPr lang="pt-BR" dirty="0" smtClean="0"/>
              <a:t> ameaça de sérios padecimentos;</a:t>
            </a:r>
          </a:p>
          <a:p>
            <a:r>
              <a:rPr lang="pt-BR" b="1" dirty="0" smtClean="0"/>
              <a:t>perdas: </a:t>
            </a:r>
            <a:r>
              <a:rPr lang="pt-BR" dirty="0" smtClean="0"/>
              <a:t>privação de bens e de segurança material; e</a:t>
            </a:r>
          </a:p>
          <a:p>
            <a:r>
              <a:rPr lang="pt-BR" b="1" dirty="0" smtClean="0"/>
              <a:t>danos:</a:t>
            </a:r>
            <a:r>
              <a:rPr lang="pt-BR" dirty="0" smtClean="0"/>
              <a:t> agravos sociais e ofensa.</a:t>
            </a:r>
          </a:p>
          <a:p>
            <a:endParaRPr lang="pt-BR" dirty="0" smtClean="0"/>
          </a:p>
          <a:p>
            <a:r>
              <a:rPr lang="pt-BR" dirty="0" smtClean="0"/>
              <a:t>O parágrafo único deste decreto faz saber ainda q</a:t>
            </a:r>
            <a:r>
              <a:rPr lang="pt-BR" i="1" dirty="0" smtClean="0"/>
              <a:t>ue </a:t>
            </a:r>
            <a:r>
              <a:rPr lang="pt-BR" b="1" i="1" dirty="0" smtClean="0"/>
              <a:t>“os riscos, as perdas e os danos podem decorrer da falta de acesso a condições e meios para suprir a reprodução social cotidiana do solicitante e de sua família, principalmente a de alimentação, documentação e </a:t>
            </a:r>
            <a:r>
              <a:rPr lang="pt-BR" b="1" dirty="0" smtClean="0"/>
              <a:t>domicílio.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3486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261257"/>
            <a:ext cx="862910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66701" y="1201782"/>
            <a:ext cx="86291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b="1" dirty="0">
              <a:solidFill>
                <a:srgbClr val="00B050"/>
              </a:solidFill>
            </a:endParaRPr>
          </a:p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623887" y="653143"/>
            <a:ext cx="804984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BENEFÍCIOS EVENTUAIS EM TEMPOS DE CALAMIDADE PÚBLICA</a:t>
            </a:r>
          </a:p>
          <a:p>
            <a:pPr algn="ctr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solidFill>
                  <a:srgbClr val="FF0000"/>
                </a:solidFill>
              </a:rPr>
              <a:t>Estado de Calamidade Pública</a:t>
            </a:r>
          </a:p>
          <a:p>
            <a:endParaRPr lang="pt-BR" sz="2800" dirty="0" smtClean="0"/>
          </a:p>
          <a:p>
            <a:pPr algn="just"/>
            <a:r>
              <a:rPr lang="pt-BR" dirty="0" smtClean="0"/>
              <a:t>	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Podemos definir como </a:t>
            </a:r>
            <a:r>
              <a:rPr lang="pt-BR" sz="2000" b="1" i="1" dirty="0" smtClean="0">
                <a:latin typeface="Arial" pitchFamily="34" charset="0"/>
                <a:cs typeface="Arial" pitchFamily="34" charset="0"/>
              </a:rPr>
              <a:t>estado de calamidade pública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 uma situação anormal, provocada por desastres (naturais ou provocados), e que causam danos graves e prejuízos à comunidade, inclusive ameaçando a vida dessa população.</a:t>
            </a: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	O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estado de calamidade pública é decretado nos casos mais graves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, quando ocorre o comprometimento da capacidade do Poder Público de agir,  ou seja, é quando o Estado ou Município tem à sua disposição poderes para salvaguardar a população atingida, com o auxílio do Governo Federal.</a:t>
            </a: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	Além dessas medidas, a 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CF 88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, permite ao governante, a solicitação de empréstimos compulsórios, o parcelamento de dívidas, o atraso da execução de gastos obrigatórios e a antecipação do recebimento de receitas, bem como a dispensa de realizar licitação em obras e serviços enquanto durar a calamidade.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3486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261257"/>
            <a:ext cx="862910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66701" y="1201782"/>
            <a:ext cx="86291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b="1" dirty="0">
              <a:solidFill>
                <a:srgbClr val="00B050"/>
              </a:solidFill>
            </a:endParaRPr>
          </a:p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623887" y="653143"/>
            <a:ext cx="8049849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PAPEL DO DUAS EM TEMPOS DE CALAMIDADE PÚBLICA</a:t>
            </a:r>
          </a:p>
          <a:p>
            <a:pPr algn="ctr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 smtClean="0"/>
              <a:t>	Os direitos sociais instituídos pela Constituição Federal de 1988 asseguram a assistência social enquanto política pública de responsabilidade do Estado, a Constituição Federal tratou de qualificar uma política que não executasse mais ações benevolentes de ajuda aos pobres e miseráveis, mas uma política orientada pela </a:t>
            </a:r>
            <a:r>
              <a:rPr lang="pt-BR" sz="2800" b="1" dirty="0" smtClean="0">
                <a:hlinkClick r:id="rId3"/>
              </a:rPr>
              <a:t>Lei Orgânica da Assistência Social (LOAS) </a:t>
            </a:r>
            <a:r>
              <a:rPr lang="pt-BR" sz="2800" dirty="0" smtClean="0"/>
              <a:t>e pelo SUAS, de modo a organizar a gestão da política de assistência social.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3486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261257"/>
            <a:ext cx="862910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66701" y="1201782"/>
            <a:ext cx="86291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b="1" dirty="0">
              <a:solidFill>
                <a:srgbClr val="00B050"/>
              </a:solidFill>
            </a:endParaRPr>
          </a:p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623887" y="261257"/>
            <a:ext cx="804984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hlinkClick r:id="rId3"/>
              </a:rPr>
              <a:t>Serviço de Proteção em Situações de Calamidades Públicas e de Emergências</a:t>
            </a:r>
            <a:endParaRPr lang="pt-BR" sz="2800" b="1" dirty="0" smtClean="0"/>
          </a:p>
          <a:p>
            <a:pPr>
              <a:buFont typeface="Wingdings" pitchFamily="2" charset="2"/>
              <a:buChar char="v"/>
            </a:pPr>
            <a:r>
              <a:rPr lang="pt-BR" sz="2800" dirty="0" smtClean="0"/>
              <a:t> </a:t>
            </a:r>
            <a:r>
              <a:rPr lang="pt-BR" sz="2000" dirty="0" smtClean="0"/>
              <a:t>promove apoio e proteção social à população atingida por situações de emergência e calamidade pública, com a oferta de alojamentos provisórios, atenções e provisões materiais, conforme as necessidades detectadas (BRASIL, 2009). </a:t>
            </a:r>
            <a:r>
              <a:rPr lang="pt-BR" sz="2000" b="1" dirty="0" smtClean="0"/>
              <a:t>São 03 Seguranças Sociais afiançadas pela PNAS:</a:t>
            </a:r>
          </a:p>
          <a:p>
            <a:pPr fontAlgn="ctr"/>
            <a:r>
              <a:rPr lang="pt-BR" sz="2000" b="1" dirty="0" smtClean="0">
                <a:solidFill>
                  <a:srgbClr val="00B050"/>
                </a:solidFill>
              </a:rPr>
              <a:t>Segurança de Sobrevivência a Riscos Circunstanciais </a:t>
            </a:r>
            <a:r>
              <a:rPr lang="pt-BR" sz="2000" dirty="0" smtClean="0"/>
              <a:t>– Socorro em situações de emergência e de calamidade pública</a:t>
            </a:r>
            <a:r>
              <a:rPr lang="pt-BR" sz="2000" b="1" dirty="0" smtClean="0"/>
              <a:t> </a:t>
            </a:r>
          </a:p>
          <a:p>
            <a:pPr fontAlgn="ctr"/>
            <a:r>
              <a:rPr lang="pt-BR" sz="2000" b="1" dirty="0" smtClean="0">
                <a:solidFill>
                  <a:srgbClr val="00B050"/>
                </a:solidFill>
              </a:rPr>
              <a:t>Segurança de Acolhida </a:t>
            </a:r>
            <a:r>
              <a:rPr lang="pt-BR" sz="2000" dirty="0" smtClean="0"/>
              <a:t>– Acesso a provisões que garantam as necessidades básicas; – Acesso a espaços provisórios de acolhida para cuidados pessoais, repouso e alimentação ou dispor de condições para acessar outras alternativas de acolhimento.</a:t>
            </a:r>
          </a:p>
          <a:p>
            <a:r>
              <a:rPr lang="pt-BR" sz="2000" b="1" dirty="0" smtClean="0">
                <a:solidFill>
                  <a:srgbClr val="00B050"/>
                </a:solidFill>
              </a:rPr>
              <a:t>Segurança de Convívio ou Vivência Familiar, Comunitária e Social </a:t>
            </a:r>
            <a:r>
              <a:rPr lang="pt-BR" sz="2000" dirty="0" smtClean="0"/>
              <a:t>– Acesso a serviços e ações </a:t>
            </a:r>
            <a:r>
              <a:rPr lang="pt-BR" sz="2000" dirty="0" err="1" smtClean="0"/>
              <a:t>intersetoriais</a:t>
            </a:r>
            <a:r>
              <a:rPr lang="pt-BR" sz="2000" dirty="0" smtClean="0"/>
              <a:t> para a solução da situação enfrentada, em relação a abrigo, alimentação, saúde e moradia, dentre outras necessidades. 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A atuação da Política de Assistência Social  tem início com o cadastro das famílias afetadas. Através do qual a equipe técnica irá realizar encaminhamentos para serviços e benefícios, de forma a garantir a segurança social.</a:t>
            </a:r>
          </a:p>
          <a:p>
            <a:endParaRPr lang="pt-BR" sz="2800" dirty="0" smtClean="0"/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348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96"/>
            <a:ext cx="9144000" cy="6851904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38150" y="457200"/>
            <a:ext cx="8267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BENEFÍCIOS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EVENTUAIS</a:t>
            </a:r>
          </a:p>
          <a:p>
            <a:pPr algn="ctr"/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38150" y="857310"/>
            <a:ext cx="8020049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t-BR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Legislações norteadoras:</a:t>
            </a:r>
          </a:p>
          <a:p>
            <a:pPr algn="just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Lei nº 8.742, de 07/12/1993 – Lei Orgânica de Assistência Social (LOAS) em seu art. 22, </a:t>
            </a:r>
          </a:p>
          <a:p>
            <a:pPr algn="just">
              <a:buFont typeface="Arial" pitchFamily="34" charset="0"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Resolução CNAS nº 212, de 19/10/2006 e o Decreto nº 6.307, de 14/12/2007, </a:t>
            </a:r>
          </a:p>
          <a:p>
            <a:pPr algn="just">
              <a:buFont typeface="Arial" pitchFamily="34" charset="0"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Resolução CNAS nº 39, de 09/12/2010, </a:t>
            </a:r>
          </a:p>
          <a:p>
            <a:pPr algn="just">
              <a:buFont typeface="Arial" pitchFamily="34" charset="0"/>
              <a:buChar char="•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Orientações técnicas sobre Benefícios Eventuais no SUAS.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 MDS - Secretaria Nacional da Assistência Social Departamento de Benefícios Assistenciais e Previdenciários Coordenação Geral de Regulação e Análise Normativa (2018).</a:t>
            </a: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Orientações Técnicas sobre Benefícios Eventuais no SUAS, Portaria nº58, de 15/04/2020, </a:t>
            </a:r>
          </a:p>
          <a:p>
            <a:pPr algn="just">
              <a:buFont typeface="Arial" pitchFamily="34" charset="0"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Resolução CEAS nº 04, de 22/04/2020 e a </a:t>
            </a:r>
          </a:p>
          <a:p>
            <a:pPr algn="just">
              <a:buFont typeface="Arial" pitchFamily="34" charset="0"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Portaria nº 146, de 9 de novembro de 2020, aprova nota técnica 32/2020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68110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261257"/>
            <a:ext cx="862910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66701" y="1201782"/>
            <a:ext cx="86291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b="1" dirty="0">
              <a:solidFill>
                <a:srgbClr val="00B050"/>
              </a:solidFill>
            </a:endParaRPr>
          </a:p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623887" y="261257"/>
            <a:ext cx="8049849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/>
              <a:t>Benefícios Eventuais em Situações de Emergência e Calamidade</a:t>
            </a:r>
          </a:p>
          <a:p>
            <a:endParaRPr lang="pt-BR" sz="2800" b="1" dirty="0" smtClean="0"/>
          </a:p>
          <a:p>
            <a:endParaRPr lang="pt-BR" sz="2800" b="1" dirty="0" smtClean="0"/>
          </a:p>
          <a:p>
            <a:pPr algn="just"/>
            <a:r>
              <a:rPr lang="pt-BR" sz="2800" dirty="0" smtClean="0"/>
              <a:t>	O acesso a este benefício é realizado mediante articulação da Defesa Civil que possui uma série de ações relacionadas a riscos e desastres.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	A articulação com a assistência social funciona de forma a proporcionar um atendimento integral aos indivíduos e famílias.</a:t>
            </a:r>
          </a:p>
          <a:p>
            <a:pPr algn="just"/>
            <a:endParaRPr lang="pt-BR" sz="2800" dirty="0" smtClean="0"/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3486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261257"/>
            <a:ext cx="862910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900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66701" y="1201782"/>
            <a:ext cx="86291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b="1" dirty="0">
              <a:solidFill>
                <a:srgbClr val="00B050"/>
              </a:solidFill>
            </a:endParaRPr>
          </a:p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66701" y="992777"/>
            <a:ext cx="8629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623887" y="261258"/>
            <a:ext cx="8049849" cy="7617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/>
              <a:t>Benefícios Eventuais em Situações de Emergência e Calamidade </a:t>
            </a:r>
            <a:r>
              <a:rPr lang="pt-BR" sz="2800" b="1" smtClean="0"/>
              <a:t>Portaria 58/2020</a:t>
            </a:r>
          </a:p>
          <a:p>
            <a:pPr algn="ctr"/>
            <a:endParaRPr lang="pt-BR" sz="2800" b="1" dirty="0" smtClean="0"/>
          </a:p>
          <a:p>
            <a:pPr>
              <a:buFont typeface="Wingdings" pitchFamily="2" charset="2"/>
              <a:buChar char="v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700" dirty="0" smtClean="0">
                <a:latin typeface="Arial" pitchFamily="34" charset="0"/>
                <a:cs typeface="Arial" pitchFamily="34" charset="0"/>
              </a:rPr>
              <a:t>6.7 As normas locais devem, preferencialmente, não utilizar a referência o patamar de renda para acesso a estes benefícios, mas fixar a sua concessão de acordo com o caso concreto que se apresenta.</a:t>
            </a:r>
          </a:p>
          <a:p>
            <a:pPr>
              <a:buFont typeface="Wingdings" pitchFamily="2" charset="2"/>
              <a:buChar char="v"/>
            </a:pPr>
            <a:r>
              <a:rPr lang="pt-BR" sz="1700" dirty="0" smtClean="0">
                <a:latin typeface="Arial" pitchFamily="34" charset="0"/>
                <a:cs typeface="Arial" pitchFamily="34" charset="0"/>
              </a:rPr>
              <a:t> 6.8 A respeito do exposto acima, vale retomar o que dispõe a Portaria MC nº 54/2020, no ponto "5.2. Quanto aos benefícios eventuais em situação de emergência e calamidade", item "b": "Durante uma calamidade, famílias em situação de vulnerabilidade podem ter sua condição agravada, ao tempo em que famílias que anteriormente não precisavam de suportes da Assistência Social podem passar a demandá-los, sendo importante assegurá-los localmente, de acordo com as demandas apresentadas ao SUAS."   </a:t>
            </a:r>
          </a:p>
          <a:p>
            <a:pPr>
              <a:buFont typeface="Wingdings" pitchFamily="2" charset="2"/>
              <a:buChar char="v"/>
            </a:pPr>
            <a:r>
              <a:rPr lang="pt-BR" sz="1700" dirty="0" smtClean="0">
                <a:latin typeface="Arial" pitchFamily="34" charset="0"/>
                <a:cs typeface="Arial" pitchFamily="34" charset="0"/>
              </a:rPr>
              <a:t> 7.6 Os benefícios eventuais são provisões de oferta obrigatória nos municípios e DF no âmbito do SUAS, portanto, reforçando as recomendações da Portaria MC nº 54/2020, a gestão local de Assistência Social deve planejar-se para garantir a disponibilização desses benefícios a quem necessitar.</a:t>
            </a:r>
          </a:p>
          <a:p>
            <a:pPr>
              <a:buFont typeface="Wingdings" pitchFamily="2" charset="2"/>
              <a:buChar char="v"/>
            </a:pPr>
            <a:r>
              <a:rPr lang="pt-BR" sz="1700" dirty="0" smtClean="0">
                <a:latin typeface="Arial" pitchFamily="34" charset="0"/>
                <a:cs typeface="Arial" pitchFamily="34" charset="0"/>
              </a:rPr>
              <a:t>7.7 É princípio dos benefícios eventuais a oferta feita com agilidade e presteza, tendo em vista o atendimento de situação emergencial. Neste sentido, não deve haver filas de espera ou ofertas condicionadas à realização de visitas domiciliares, o que pode se configurar como obstáculo para o acesso ao direito.</a:t>
            </a:r>
          </a:p>
          <a:p>
            <a:pPr>
              <a:buFont typeface="Wingdings" pitchFamily="2" charset="2"/>
              <a:buChar char="v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3486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"/>
            <a:ext cx="9144000" cy="685190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431074" y="447676"/>
            <a:ext cx="8394913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" pitchFamily="34" charset="0"/>
                <a:cs typeface="Arial" pitchFamily="34" charset="0"/>
              </a:rPr>
              <a:t>VEDAÇÕES EM ANO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ELEITORAL</a:t>
            </a:r>
          </a:p>
          <a:p>
            <a:r>
              <a:rPr lang="pt-BR" sz="2400" b="1" dirty="0" smtClean="0"/>
              <a:t>Artigo 73 da Lei nº 9.504 de 30 de Setembro de 1997</a:t>
            </a:r>
            <a:endParaRPr lang="pt-BR" sz="2400" dirty="0" smtClean="0"/>
          </a:p>
          <a:p>
            <a:r>
              <a:rPr lang="pt-BR" sz="2400" b="1" dirty="0" smtClean="0">
                <a:hlinkClick r:id="rId3"/>
              </a:rPr>
              <a:t>Lei nº 9.504 de 30 de Setembro de 1997</a:t>
            </a:r>
            <a:endParaRPr lang="pt-BR" sz="2400" b="1" dirty="0" smtClean="0"/>
          </a:p>
          <a:p>
            <a:endParaRPr lang="pt-BR" sz="2400" b="1" dirty="0" smtClean="0"/>
          </a:p>
          <a:p>
            <a:pPr algn="just"/>
            <a:r>
              <a:rPr lang="pt-BR" sz="2800" b="1" dirty="0" smtClean="0"/>
              <a:t>§ 10.</a:t>
            </a:r>
            <a:r>
              <a:rPr lang="pt-BR" sz="2800" dirty="0" smtClean="0"/>
              <a:t> </a:t>
            </a:r>
            <a:r>
              <a:rPr lang="pt-BR" sz="2800" b="1" dirty="0" smtClean="0"/>
              <a:t>No ano</a:t>
            </a:r>
            <a:r>
              <a:rPr lang="pt-BR" sz="2800" dirty="0" smtClean="0"/>
              <a:t> em que se realizar eleição, fica proibida a distribuição gratuita de bens, valores ou benefícios por parte da Administração Pública, exceto nos casos de calamidade pública, de estado de emergência ou de programas sociais autorizados em lei e já em execução orçamentária no exercício anterior, casos em que o Ministério Público poderá promover o acompanhamento de sua execução financeira e administrativa. (Incluído pela Lei nº 11.300, de 2006)</a:t>
            </a:r>
          </a:p>
          <a:p>
            <a:endParaRPr lang="pt-BR" sz="2400" dirty="0" smtClean="0"/>
          </a:p>
          <a:p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endParaRPr lang="pt-BR" b="1" dirty="0">
              <a:latin typeface="Arial" pitchFamily="34" charset="0"/>
              <a:cs typeface="Arial" pitchFamily="34" charset="0"/>
            </a:endParaRPr>
          </a:p>
          <a:p>
            <a:endParaRPr lang="pt-BR" b="1" dirty="0">
              <a:latin typeface="Arial" pitchFamily="34" charset="0"/>
              <a:cs typeface="Arial" pitchFamily="34" charset="0"/>
            </a:endParaRPr>
          </a:p>
          <a:p>
            <a:endParaRPr lang="pt-BR" sz="1400" b="1" strike="sngStrike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78094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190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84731" y="447676"/>
            <a:ext cx="8394913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" pitchFamily="34" charset="0"/>
                <a:cs typeface="Arial" pitchFamily="34" charset="0"/>
              </a:rPr>
              <a:t>VEDAÇÕES EM ANO ELEITORAL: DIREITOS X DOAÇÃO</a:t>
            </a:r>
          </a:p>
          <a:p>
            <a:r>
              <a:rPr lang="pt-BR" sz="2400" b="1" dirty="0">
                <a:latin typeface="Arial" pitchFamily="34" charset="0"/>
                <a:cs typeface="Arial" pitchFamily="34" charset="0"/>
              </a:rPr>
              <a:t>Portaria nº 58, de 15 de abril de 2020</a:t>
            </a:r>
          </a:p>
          <a:p>
            <a:endParaRPr lang="pt-BR" b="1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 9. VEDAÇÕES EM ANO ELEITORAL</a:t>
            </a:r>
          </a:p>
          <a:p>
            <a:pPr algn="just">
              <a:buFont typeface="Wingdings" pitchFamily="2" charset="2"/>
              <a:buChar char="v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 9.1 (...)</a:t>
            </a:r>
          </a:p>
          <a:p>
            <a:pPr algn="just">
              <a:buFont typeface="Wingdings" pitchFamily="2" charset="2"/>
              <a:buChar char="v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 9.2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Lei veda práticas eleitoreiras, como a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distribuição gratuita de itens não regulamentados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que ocorrem quando o(a) gestor(a) ou o(a) prefeito(a) utiliza de forma personalista os recursos públicos para a obtenção de apoio político.</a:t>
            </a:r>
          </a:p>
          <a:p>
            <a:pPr algn="just">
              <a:buFont typeface="Wingdings" pitchFamily="2" charset="2"/>
              <a:buChar char="v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 9.3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Contudo, como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os benefícios eventuais estão inscritos no campo do direito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compondo as garantias do SUAS, não estão abrangidos pela vedação do período eleitoral.</a:t>
            </a:r>
          </a:p>
          <a:p>
            <a:endParaRPr lang="pt-BR" b="1" dirty="0">
              <a:latin typeface="Arial" pitchFamily="34" charset="0"/>
              <a:cs typeface="Arial" pitchFamily="34" charset="0"/>
            </a:endParaRPr>
          </a:p>
          <a:p>
            <a:endParaRPr lang="pt-BR" b="1" dirty="0">
              <a:latin typeface="Arial" pitchFamily="34" charset="0"/>
              <a:cs typeface="Arial" pitchFamily="34" charset="0"/>
            </a:endParaRPr>
          </a:p>
          <a:p>
            <a:endParaRPr lang="pt-BR" sz="1400" b="1" strike="sngStrike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78094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190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84731" y="447676"/>
            <a:ext cx="839491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PORTARIA 146 APROVA ORIENTAÇÃO TÉCNICA 32/2020</a:t>
            </a:r>
          </a:p>
          <a:p>
            <a:endParaRPr lang="pt-BR" b="1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400" b="1" dirty="0" smtClean="0"/>
              <a:t> </a:t>
            </a:r>
            <a:r>
              <a:rPr lang="pt-BR" sz="2400" dirty="0" smtClean="0"/>
              <a:t>Distinção entre </a:t>
            </a:r>
            <a:r>
              <a:rPr lang="pt-BR" sz="2400" b="1" dirty="0" smtClean="0"/>
              <a:t>benefícios </a:t>
            </a:r>
            <a:r>
              <a:rPr lang="pt-BR" sz="2400" b="1" dirty="0"/>
              <a:t>eventuais </a:t>
            </a:r>
            <a:r>
              <a:rPr lang="pt-BR" sz="2400" b="1" dirty="0" smtClean="0"/>
              <a:t>x doação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 </a:t>
            </a:r>
            <a:endParaRPr lang="pt-BR" sz="2400" dirty="0"/>
          </a:p>
          <a:p>
            <a:pPr algn="just"/>
            <a:endParaRPr lang="pt-BR" sz="2400" dirty="0"/>
          </a:p>
          <a:p>
            <a:endParaRPr lang="pt-BR" sz="2400" dirty="0"/>
          </a:p>
          <a:p>
            <a:r>
              <a:rPr lang="pt-BR" sz="2400" dirty="0"/>
              <a:t/>
            </a:r>
            <a:br>
              <a:rPr lang="pt-BR" sz="2400" dirty="0"/>
            </a:b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endParaRPr lang="pt-BR" b="1" dirty="0">
              <a:latin typeface="Arial" pitchFamily="34" charset="0"/>
              <a:cs typeface="Arial" pitchFamily="34" charset="0"/>
            </a:endParaRPr>
          </a:p>
          <a:p>
            <a:endParaRPr lang="pt-BR" b="1" dirty="0">
              <a:latin typeface="Arial" pitchFamily="34" charset="0"/>
              <a:cs typeface="Arial" pitchFamily="34" charset="0"/>
            </a:endParaRPr>
          </a:p>
          <a:p>
            <a:endParaRPr lang="pt-BR" sz="1400" b="1" strike="sngStrike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84731" y="1709738"/>
            <a:ext cx="83949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As Orientações Técnicas sobre Benefícios Eventuais no SUAS, publicadas pela Secretaria Nacional de Assistência Social - SNAS em dezembro de 2018, estabelecem a distinção entre doação e direito, replicada no quadro abaixo:</a:t>
            </a:r>
            <a:endParaRPr lang="pt-BR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184730" y="2633068"/>
          <a:ext cx="8649988" cy="3216890"/>
        </p:xfrm>
        <a:graphic>
          <a:graphicData uri="http://schemas.openxmlformats.org/drawingml/2006/table">
            <a:tbl>
              <a:tblPr/>
              <a:tblGrid>
                <a:gridCol w="4324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4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Times New Roman"/>
                          <a:cs typeface="Times New Roman"/>
                        </a:rPr>
                        <a:t>DIREITO</a:t>
                      </a:r>
                      <a:endParaRPr lang="pt-B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Times New Roman"/>
                          <a:cs typeface="Times New Roman"/>
                        </a:rPr>
                        <a:t>DOAÇÃO</a:t>
                      </a:r>
                      <a:endParaRPr lang="pt-BR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2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No </a:t>
                      </a: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âmbito da Política Pública, toda oferta deve ocorrer na perspectiva do direito.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A </a:t>
                      </a: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proteção social é garantida ao cidadão por meio de critérios normativos, conhecidos e reclamáveis, que estão em consonância com a Política Nacional de Assistência Social - PNAS.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A </a:t>
                      </a: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regulamentação garante a oferta dos benefícios eventuais na lógica do direito, com critérios objetivos e transparentes a serem observados na concessão.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A </a:t>
                      </a: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doação é um ato de solidariedade caracterizado por ações voluntárias e de caridade.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A </a:t>
                      </a: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LOAS é a norma de referência da política pública da Assistência Social e não prevê ofertas em caráter de doação.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O </a:t>
                      </a:r>
                      <a:r>
                        <a:rPr lang="pt-BR" sz="1600" dirty="0">
                          <a:latin typeface="Times New Roman"/>
                          <a:ea typeface="Times New Roman"/>
                          <a:cs typeface="Times New Roman"/>
                        </a:rPr>
                        <a:t>SUAS não prevê qualquer ação na esfera dos entes federados e da gestão relacionada à doação de alimentos.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78094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1904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898115"/>
              </p:ext>
            </p:extLst>
          </p:nvPr>
        </p:nvGraphicFramePr>
        <p:xfrm>
          <a:off x="476251" y="990600"/>
          <a:ext cx="8115299" cy="3919054"/>
        </p:xfrm>
        <a:graphic>
          <a:graphicData uri="http://schemas.openxmlformats.org/drawingml/2006/table">
            <a:tbl>
              <a:tblPr/>
              <a:tblGrid>
                <a:gridCol w="2306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1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76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4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GEBTP/DIAS/SDS </a:t>
                      </a:r>
                    </a:p>
                  </a:txBody>
                  <a:tcPr marL="65024" marR="65024" marT="32512" marB="3251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Telefone </a:t>
                      </a:r>
                    </a:p>
                  </a:txBody>
                  <a:tcPr marL="65024" marR="65024" marT="32512" marB="3251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E-mail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4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1" dirty="0">
                          <a:latin typeface="Arial"/>
                          <a:ea typeface="Calibri"/>
                          <a:cs typeface="Times New Roman"/>
                        </a:rPr>
                        <a:t>Jose  Paulo  </a:t>
                      </a:r>
                      <a:r>
                        <a:rPr lang="pt-BR" sz="1800" b="1" dirty="0" smtClean="0">
                          <a:latin typeface="Arial"/>
                          <a:ea typeface="Calibri"/>
                          <a:cs typeface="Times New Roman"/>
                        </a:rPr>
                        <a:t>Cunha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1" baseline="0" dirty="0" smtClean="0">
                          <a:latin typeface="Arial"/>
                          <a:ea typeface="Calibri"/>
                          <a:cs typeface="Times New Roman"/>
                        </a:rPr>
                        <a:t>Gerente GEBTP</a:t>
                      </a:r>
                      <a:endParaRPr lang="pt-BR" sz="1800" b="1" baseline="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600" b="1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600" b="1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600" b="1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b="1" dirty="0">
                          <a:latin typeface="Arial"/>
                          <a:ea typeface="Calibri"/>
                          <a:cs typeface="Times New Roman"/>
                        </a:rPr>
                        <a:t>Jaqueli</a:t>
                      </a:r>
                      <a:r>
                        <a:rPr lang="pt-BR" sz="1600" b="1" baseline="0" dirty="0">
                          <a:latin typeface="Arial"/>
                          <a:ea typeface="Calibri"/>
                          <a:cs typeface="Times New Roman"/>
                        </a:rPr>
                        <a:t>ne Muller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>
                          <a:latin typeface="Arial"/>
                          <a:ea typeface="Calibri"/>
                          <a:cs typeface="Times New Roman"/>
                        </a:rPr>
                        <a:t>Assistente Social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200" b="1" baseline="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2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5024" marR="65024" marT="32512" marB="32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latin typeface="Arial"/>
                          <a:ea typeface="Calibri"/>
                          <a:cs typeface="Times New Roman"/>
                        </a:rPr>
                        <a:t>(48) 3664 0615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latin typeface="Arial"/>
                          <a:ea typeface="Calibri"/>
                          <a:cs typeface="Times New Roman"/>
                        </a:rPr>
                        <a:t>(47) 996429737</a:t>
                      </a:r>
                      <a:endParaRPr lang="pt-BR" sz="1800" b="1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2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5024" marR="65024" marT="32512" marB="3251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latin typeface="Arial"/>
                          <a:ea typeface="Calibri"/>
                          <a:cs typeface="Times New Roman"/>
                          <a:hlinkClick r:id="rId3"/>
                        </a:rPr>
                        <a:t>pbfsc2014@gmail.com</a:t>
                      </a:r>
                      <a:endParaRPr lang="pt-BR" sz="1800" b="1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1" dirty="0">
                          <a:latin typeface="Arial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pt-BR" sz="1800" b="1" dirty="0" smtClean="0">
                          <a:latin typeface="Arial"/>
                          <a:ea typeface="Calibri"/>
                          <a:cs typeface="Times New Roman"/>
                          <a:hlinkClick r:id="rId4"/>
                        </a:rPr>
                        <a:t>jaquelinemuller@sst.sc.gov.br</a:t>
                      </a:r>
                      <a:endParaRPr lang="pt-BR" sz="1800" b="1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1" dirty="0">
                          <a:latin typeface="Arial"/>
                          <a:ea typeface="Calibri"/>
                          <a:cs typeface="Times New Roman"/>
                          <a:hlinkClick r:id="rId5"/>
                        </a:rPr>
                        <a:t>beneficioseventuais@sst.sc.gov.br</a:t>
                      </a:r>
                      <a:endParaRPr lang="pt-BR" sz="1800" b="1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2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1771650" y="429309"/>
            <a:ext cx="59340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/>
              <a:t>CONTATO e E-MAIL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7252293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1904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064942" y="1909170"/>
            <a:ext cx="7175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CaixaDeTexto 4"/>
          <p:cNvSpPr txBox="1">
            <a:spLocks noChangeArrowheads="1"/>
          </p:cNvSpPr>
          <p:nvPr/>
        </p:nvSpPr>
        <p:spPr bwMode="auto">
          <a:xfrm>
            <a:off x="236810" y="1611755"/>
            <a:ext cx="8605837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>
                <a:rot lat="0" lon="21299999" rev="0"/>
              </a:camera>
              <a:lightRig rig="threePt" dir="t"/>
            </a:scene3d>
          </a:bodyPr>
          <a:lstStyle/>
          <a:p>
            <a:pPr algn="ctr"/>
            <a:endParaRPr lang="pt-BR" sz="4000" b="1" dirty="0">
              <a:solidFill>
                <a:srgbClr val="FF0000"/>
              </a:solidFill>
            </a:endParaRPr>
          </a:p>
          <a:p>
            <a:pPr algn="ctr"/>
            <a:endParaRPr lang="pt-BR" sz="4000" b="1" dirty="0">
              <a:solidFill>
                <a:srgbClr val="FF0000"/>
              </a:solidFill>
            </a:endParaRPr>
          </a:p>
          <a:p>
            <a:pPr algn="ctr"/>
            <a:r>
              <a:rPr lang="pt-BR" sz="7200" b="1" dirty="0"/>
              <a:t>OBRIGADA!</a:t>
            </a:r>
          </a:p>
        </p:txBody>
      </p:sp>
      <p:sp>
        <p:nvSpPr>
          <p:cNvPr id="20482" name="AutoShape 2" descr="SDS - Secretaria de Estado do Desenvolvimento Social - Nota técnica 01/2017  orienta sobre benefícios eventuais no SU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484" name="AutoShape 4" descr="SDS - Secretaria de Estado do Desenvolvimento Social - Nota técnica 01/2017  orienta sobre benefícios eventuais no SU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8743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96"/>
            <a:ext cx="9144000" cy="6851904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38150" y="457200"/>
            <a:ext cx="8267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BENEFÍCIOS EVENTUAIS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38150" y="857310"/>
            <a:ext cx="8020049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concessão</a:t>
            </a:r>
            <a:r>
              <a:rPr lang="pt-BR" sz="2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e o </a:t>
            </a:r>
            <a:r>
              <a:rPr lang="pt-BR" sz="2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valor dos auxílios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serão regulamentados pelos Conselhos de Assistência Social dos Estados, do Distrito Federal e dos Municípios, </a:t>
            </a:r>
            <a:r>
              <a:rPr lang="pt-BR" sz="2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mediante critérios e prazos definidos pelo Conselho Nacional de Assistência Social -CNAS</a:t>
            </a:r>
            <a:r>
              <a:rPr lang="pt-BR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pt-BR" sz="2400" dirty="0" smtClean="0"/>
              <a:t>O estabelecimento dos BE devem ser específicos para cada município, conforme previsto na </a:t>
            </a:r>
            <a:r>
              <a:rPr lang="pt-BR" sz="2400" b="1" dirty="0" smtClean="0">
                <a:hlinkClick r:id="rId4"/>
              </a:rPr>
              <a:t>Lei Orgânica da Assistência Social (LOAS)</a:t>
            </a:r>
            <a:r>
              <a:rPr lang="pt-BR" sz="2400" dirty="0" smtClean="0"/>
              <a:t>. Sua regulamentação se dá na forma de lei municipal, resolução do </a:t>
            </a:r>
            <a:r>
              <a:rPr lang="pt-BR" sz="2400" b="1" dirty="0" smtClean="0">
                <a:hlinkClick r:id="rId5"/>
              </a:rPr>
              <a:t>Conselho Municipal de Assistência Social (CMAS</a:t>
            </a:r>
            <a:r>
              <a:rPr lang="pt-BR" sz="2400" dirty="0" smtClean="0">
                <a:hlinkClick r:id="rId5"/>
              </a:rPr>
              <a:t>)</a:t>
            </a:r>
            <a:r>
              <a:rPr lang="pt-BR" sz="2400" dirty="0" smtClean="0"/>
              <a:t> e decretos municipais.</a:t>
            </a:r>
          </a:p>
          <a:p>
            <a:r>
              <a:rPr lang="pt-BR" sz="2400" dirty="0" smtClean="0"/>
              <a:t>Cabe exclusivamente ao poder legislativo municipal, o papel de estabelecer as modalidades e suas características. Bem como o detalhamento e os critérios para a concessão compete ao CMAS (Lei nº 8.742/1993, artigo 22).</a:t>
            </a:r>
          </a:p>
          <a:p>
            <a:pPr algn="just">
              <a:buFont typeface="Wingdings" pitchFamily="2" charset="2"/>
              <a:buChar char="v"/>
            </a:pPr>
            <a:endParaRPr lang="pt-BR" sz="24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000" b="1" dirty="0">
              <a:latin typeface="Arial" pitchFamily="34" charset="0"/>
              <a:cs typeface="Arial" pitchFamily="34" charset="0"/>
            </a:endParaRPr>
          </a:p>
          <a:p>
            <a:endParaRPr lang="pt-BR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6811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5285"/>
            <a:ext cx="9144000" cy="6851904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38150" y="457200"/>
            <a:ext cx="8267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BENEFÍCIOS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EVENTUAIS: PAPÉIS DOS ENTES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38150" y="857310"/>
            <a:ext cx="802004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8" algn="just">
              <a:buFont typeface="Wingdings" pitchFamily="2" charset="2"/>
              <a:buChar char="v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000" b="1" dirty="0">
              <a:latin typeface="Arial" pitchFamily="34" charset="0"/>
              <a:cs typeface="Arial" pitchFamily="34" charset="0"/>
            </a:endParaRPr>
          </a:p>
          <a:p>
            <a:endParaRPr lang="pt-BR" b="1" dirty="0"/>
          </a:p>
          <a:p>
            <a:endParaRPr lang="pt-BR" dirty="0"/>
          </a:p>
        </p:txBody>
      </p:sp>
      <p:pic>
        <p:nvPicPr>
          <p:cNvPr id="7" name="Picture 2" descr="Regulamentação dos Benefícios Eventuais por Lei Municipal, Resolução do Conselho e Decreto Municipal.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4180" y="797232"/>
            <a:ext cx="8351669" cy="54661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76811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96"/>
            <a:ext cx="9144000" cy="6851904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38150" y="436098"/>
            <a:ext cx="826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RESOLUÇÃO CEAS 04 DE 22/04/2020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42924" y="1085911"/>
            <a:ext cx="791527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t-BR" sz="2200" dirty="0"/>
              <a:t>  </a:t>
            </a:r>
            <a:r>
              <a:rPr lang="pt-BR" sz="2200" b="1" dirty="0">
                <a:latin typeface="Arial" pitchFamily="34" charset="0"/>
                <a:cs typeface="Arial" pitchFamily="34" charset="0"/>
              </a:rPr>
              <a:t>Art.1º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 Estabelece </a:t>
            </a:r>
            <a:r>
              <a:rPr lang="pt-BR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critérios e prazos para  regulamentação da provisão de Benefícios Eventuais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e seu </a:t>
            </a:r>
            <a:r>
              <a:rPr lang="pt-BR" sz="2200" dirty="0" err="1">
                <a:latin typeface="Arial" pitchFamily="34" charset="0"/>
                <a:cs typeface="Arial" pitchFamily="34" charset="0"/>
              </a:rPr>
              <a:t>cofinanciamento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 no âmbito da Política Pública de Assistência Social no Estado de Santa Catarina.</a:t>
            </a:r>
          </a:p>
          <a:p>
            <a:pPr algn="just">
              <a:buFont typeface="Wingdings" pitchFamily="2" charset="2"/>
              <a:buChar char="v"/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200" b="1" dirty="0">
                <a:latin typeface="Arial" pitchFamily="34" charset="0"/>
                <a:cs typeface="Arial" pitchFamily="34" charset="0"/>
              </a:rPr>
              <a:t> Art.2º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São ofertados em razão de </a:t>
            </a:r>
            <a:r>
              <a:rPr lang="pt-BR" sz="2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nascimento, morte,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situações de </a:t>
            </a:r>
            <a:r>
              <a:rPr lang="pt-BR" sz="2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vulnerabilidade temporária,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e em virtude de </a:t>
            </a:r>
            <a:r>
              <a:rPr lang="pt-BR" sz="2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situação de emergência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e estado de </a:t>
            </a:r>
            <a:r>
              <a:rPr lang="pt-BR" sz="22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calamidade pública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200" b="1" dirty="0">
                <a:latin typeface="Arial" pitchFamily="34" charset="0"/>
                <a:cs typeface="Arial" pitchFamily="34" charset="0"/>
              </a:rPr>
              <a:t>Art.3º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Os Benefícios Eventuais constituem uma modalidade de provisão da proteção social de </a:t>
            </a:r>
            <a:r>
              <a:rPr lang="pt-BR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caráter distributivo, suplementar e temporário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que integram organicamente as garantias do SUAS, fundamentados nos princípios de </a:t>
            </a:r>
            <a:r>
              <a:rPr lang="pt-BR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cidadania e dignidade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da pessoa humana. 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6811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1904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295423" y="939967"/>
            <a:ext cx="858129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§1º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O Benefício Eventual deve </a:t>
            </a:r>
            <a:r>
              <a:rPr lang="pt-BR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integrar a rede de serviços </a:t>
            </a:r>
            <a:r>
              <a:rPr lang="pt-BR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socioassistenciais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, com vistas ao </a:t>
            </a:r>
            <a:r>
              <a:rPr lang="pt-BR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atendimento das necessidades básicas.</a:t>
            </a:r>
          </a:p>
          <a:p>
            <a:pPr algn="just">
              <a:buFont typeface="Wingdings" pitchFamily="2" charset="2"/>
              <a:buChar char="ü"/>
            </a:pPr>
            <a:endParaRPr lang="pt-BR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§2º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O Estado e o município devem </a:t>
            </a:r>
            <a:r>
              <a:rPr lang="pt-BR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garantir a divulgação dos critérios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 demais informações sobre os Benefícios Eventuais, na perspectiva da garantia de direitos. </a:t>
            </a:r>
          </a:p>
          <a:p>
            <a:pPr algn="just"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§3º </a:t>
            </a:r>
            <a:r>
              <a:rPr lang="pt-BR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É proibida a exigência de comprovações complexas e vexatórias, </a:t>
            </a:r>
            <a:r>
              <a:rPr lang="pt-BR" sz="20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condicionalidades</a:t>
            </a:r>
            <a:r>
              <a:rPr lang="pt-BR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e contrapartidas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, sendo recomendados os critérios previstos no Decreto 6.307 de 2007. </a:t>
            </a:r>
          </a:p>
          <a:p>
            <a:pPr algn="just"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§4º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Terão </a:t>
            </a:r>
            <a:r>
              <a:rPr lang="pt-BR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prioridade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na concessão dos Benefícios Eventuais a </a:t>
            </a:r>
            <a:r>
              <a:rPr lang="pt-BR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gestante, a </a:t>
            </a:r>
            <a:r>
              <a:rPr lang="pt-BR" sz="2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nutriz</a:t>
            </a:r>
            <a:r>
              <a:rPr lang="pt-BR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a criança, o idoso, a pessoa com deficiência e a família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. 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000" b="1" dirty="0">
                <a:latin typeface="Arial" pitchFamily="34" charset="0"/>
                <a:cs typeface="Arial" pitchFamily="34" charset="0"/>
              </a:rPr>
              <a:t>Parágrafo único: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Destinados aos que deles necessitarem com vistas ao atendimento das necessidades humanas básicas.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956603" y="478301"/>
            <a:ext cx="66962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RESOLUÇÃO CEAS 04 DE 22/04/2020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348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1904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295423" y="939967"/>
            <a:ext cx="85812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endParaRPr lang="pt-BR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956603" y="478301"/>
            <a:ext cx="66962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RESOLUÇÃO CEAS 04 DE 22/04/2020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95423" y="1305341"/>
            <a:ext cx="858129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Art.4º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Destinam-se aos cidadãos e às famílias com impossibilidade de arcar por conta própria com o </a:t>
            </a:r>
            <a:r>
              <a:rPr lang="pt-BR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enfrentamento de contingências sociais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cuja ocorrência </a:t>
            </a:r>
            <a:r>
              <a:rPr lang="pt-BR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provoca riscos e fragiliza à manutenção do indivíduo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à função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protetiva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da família e a sobrevivência de seus membros. </a:t>
            </a:r>
          </a:p>
          <a:p>
            <a:pPr algn="just">
              <a:buFont typeface="Wingdings" pitchFamily="2" charset="2"/>
              <a:buChar char="v"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Parágrafo único: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Contingências sociais </a:t>
            </a:r>
            <a:r>
              <a:rPr lang="pt-B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são situações que podem deixar as famílias ou indivíduos em situações de vulnerabilidade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e fazem parte da condição real da vida em sociedade, tais como: </a:t>
            </a:r>
            <a:r>
              <a:rPr lang="pt-B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acidentes, nascimentos, mortes, desemprego, enfermidades, situação de emergência, estado de calamidade pública, entre outros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84348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25B47B3-41E0-C445-ADD6-1FBB6DF53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190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701" y="523875"/>
            <a:ext cx="8505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Modalidades de Benefícios Eventuais: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66701" y="1212502"/>
            <a:ext cx="401955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7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Natalidade</a:t>
            </a:r>
          </a:p>
          <a:p>
            <a:pPr algn="ctr"/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700" dirty="0"/>
              <a:t>-</a:t>
            </a:r>
            <a:r>
              <a:rPr lang="pt-BR" sz="1700" dirty="0">
                <a:latin typeface="Arial" pitchFamily="34" charset="0"/>
                <a:cs typeface="Arial" pitchFamily="34" charset="0"/>
              </a:rPr>
              <a:t>Necessidade do  bebê que vai nascer;</a:t>
            </a:r>
          </a:p>
          <a:p>
            <a:pPr algn="just"/>
            <a:r>
              <a:rPr lang="pt-BR" sz="1700" dirty="0">
                <a:latin typeface="Arial" pitchFamily="34" charset="0"/>
                <a:cs typeface="Arial" pitchFamily="34" charset="0"/>
              </a:rPr>
              <a:t>-Apoio à mãe nos casos em que o bebê nasce morto ou morre após nascimento;</a:t>
            </a:r>
          </a:p>
          <a:p>
            <a:pPr algn="just"/>
            <a:r>
              <a:rPr lang="pt-BR" sz="1700" dirty="0">
                <a:latin typeface="Arial" pitchFamily="34" charset="0"/>
                <a:cs typeface="Arial" pitchFamily="34" charset="0"/>
              </a:rPr>
              <a:t>-Apoio família no caso da morte da mãe.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95288" y="3362178"/>
            <a:ext cx="3581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Funeral</a:t>
            </a:r>
          </a:p>
          <a:p>
            <a:pPr algn="ctr"/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/>
              <a:t>-</a:t>
            </a:r>
            <a:r>
              <a:rPr lang="pt-BR" sz="1700" dirty="0">
                <a:latin typeface="Arial" pitchFamily="34" charset="0"/>
                <a:cs typeface="Arial" pitchFamily="34" charset="0"/>
              </a:rPr>
              <a:t>Despesas com urna funerária, velório e sepultamento;</a:t>
            </a:r>
          </a:p>
          <a:p>
            <a:pPr algn="just"/>
            <a:r>
              <a:rPr lang="pt-BR" sz="1700" dirty="0">
                <a:latin typeface="Arial" pitchFamily="34" charset="0"/>
                <a:cs typeface="Arial" pitchFamily="34" charset="0"/>
              </a:rPr>
              <a:t>-Necessidade das urgentes da família advinda da morte de um de seus provedores ou membros;</a:t>
            </a:r>
          </a:p>
          <a:p>
            <a:pPr algn="just"/>
            <a:r>
              <a:rPr lang="pt-BR" sz="1700" dirty="0">
                <a:latin typeface="Arial" pitchFamily="34" charset="0"/>
                <a:cs typeface="Arial" pitchFamily="34" charset="0"/>
              </a:rPr>
              <a:t>-Ressarcimento, no caso da ausência do benefício eventual.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4643438" y="1231552"/>
            <a:ext cx="401955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pt-BR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Vulnerabilidade Temporária </a:t>
            </a:r>
          </a:p>
          <a:p>
            <a:pPr algn="ctr"/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700" dirty="0">
                <a:latin typeface="Arial" pitchFamily="34" charset="0"/>
                <a:cs typeface="Arial" pitchFamily="34" charset="0"/>
              </a:rPr>
              <a:t>Enfrentamento de situações de riscos, perdas e danos à integridade da pessoa e/ou de sua família.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643438" y="3362178"/>
            <a:ext cx="3900488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Situação de Emergência e Calamidade Pública</a:t>
            </a:r>
          </a:p>
          <a:p>
            <a:pPr algn="ctr"/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700" dirty="0">
                <a:latin typeface="Arial" pitchFamily="34" charset="0"/>
                <a:cs typeface="Arial" pitchFamily="34" charset="0"/>
              </a:rPr>
              <a:t>Atendimento a pessoas em situação de emergência e ou calamidades pública, de modo a garantir a sobrevivência e a reconstrução da autonomia destas.</a:t>
            </a:r>
          </a:p>
        </p:txBody>
      </p:sp>
    </p:spTree>
    <p:extLst>
      <p:ext uri="{BB962C8B-B14F-4D97-AF65-F5344CB8AC3E}">
        <p14:creationId xmlns:p14="http://schemas.microsoft.com/office/powerpoint/2010/main" val="4084348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4960</TotalTime>
  <Words>3517</Words>
  <Application>Microsoft Office PowerPoint</Application>
  <PresentationFormat>Apresentação na tela (4:3)</PresentationFormat>
  <Paragraphs>568</Paragraphs>
  <Slides>36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42" baseType="lpstr">
      <vt:lpstr>Arial</vt:lpstr>
      <vt:lpstr>Calibri</vt:lpstr>
      <vt:lpstr>Calibri Light</vt:lpstr>
      <vt:lpstr>Times New Roman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</dc:title>
  <dc:creator>Sandra Spricigo</dc:creator>
  <cp:lastModifiedBy>Cliente</cp:lastModifiedBy>
  <cp:revision>357</cp:revision>
  <dcterms:created xsi:type="dcterms:W3CDTF">2019-01-24T20:38:11Z</dcterms:created>
  <dcterms:modified xsi:type="dcterms:W3CDTF">2021-11-19T11:29:42Z</dcterms:modified>
</cp:coreProperties>
</file>