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36"/>
  </p:notesMasterIdLst>
  <p:sldIdLst>
    <p:sldId id="259" r:id="rId2"/>
    <p:sldId id="325" r:id="rId3"/>
    <p:sldId id="309" r:id="rId4"/>
    <p:sldId id="306" r:id="rId5"/>
    <p:sldId id="305" r:id="rId6"/>
    <p:sldId id="303" r:id="rId7"/>
    <p:sldId id="323" r:id="rId8"/>
    <p:sldId id="301" r:id="rId9"/>
    <p:sldId id="299" r:id="rId10"/>
    <p:sldId id="298" r:id="rId11"/>
    <p:sldId id="297" r:id="rId12"/>
    <p:sldId id="296" r:id="rId13"/>
    <p:sldId id="289" r:id="rId14"/>
    <p:sldId id="327" r:id="rId15"/>
    <p:sldId id="265" r:id="rId16"/>
    <p:sldId id="330" r:id="rId17"/>
    <p:sldId id="269" r:id="rId18"/>
    <p:sldId id="270" r:id="rId19"/>
    <p:sldId id="271" r:id="rId20"/>
    <p:sldId id="275" r:id="rId21"/>
    <p:sldId id="276" r:id="rId22"/>
    <p:sldId id="277" r:id="rId23"/>
    <p:sldId id="272" r:id="rId24"/>
    <p:sldId id="331" r:id="rId25"/>
    <p:sldId id="278" r:id="rId26"/>
    <p:sldId id="280" r:id="rId27"/>
    <p:sldId id="283" r:id="rId28"/>
    <p:sldId id="285" r:id="rId29"/>
    <p:sldId id="311" r:id="rId30"/>
    <p:sldId id="313" r:id="rId31"/>
    <p:sldId id="314" r:id="rId32"/>
    <p:sldId id="320" r:id="rId33"/>
    <p:sldId id="316" r:id="rId34"/>
    <p:sldId id="295" r:id="rId3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A454B-3409-4E85-A194-41716FC7CE0C}" type="doc">
      <dgm:prSet loTypeId="urn:microsoft.com/office/officeart/2005/8/layout/radial4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68DC8750-76E8-4BFA-BFFC-30BA578E3D5E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PRINCÍPIOS ORGANIZATIVOS DO SUAS</a:t>
          </a:r>
          <a:endParaRPr lang="pt-BR" dirty="0">
            <a:solidFill>
              <a:schemeClr val="bg1"/>
            </a:solidFill>
          </a:endParaRPr>
        </a:p>
      </dgm:t>
    </dgm:pt>
    <dgm:pt modelId="{BC358FD2-A44A-447D-8B82-4164CC2E901D}" type="parTrans" cxnId="{EEB8FCA9-47BD-4C83-953D-1E1745A7D85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FC62AE36-C05C-4273-A92F-97D969A054CF}" type="sibTrans" cxnId="{EEB8FCA9-47BD-4C83-953D-1E1745A7D85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9E2D466B-B87E-4AC1-8C01-756E827AF31C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sz="1800" b="1" u="sng" dirty="0" smtClean="0">
              <a:solidFill>
                <a:schemeClr val="bg1"/>
              </a:solidFill>
              <a:effectLst/>
            </a:rPr>
            <a:t>Integralidade </a:t>
          </a:r>
          <a:r>
            <a:rPr lang="pt-BR" sz="1600" b="1" u="sng" dirty="0" smtClean="0">
              <a:solidFill>
                <a:schemeClr val="bg1"/>
              </a:solidFill>
              <a:effectLst/>
            </a:rPr>
            <a:t>da proteção social</a:t>
          </a:r>
          <a:r>
            <a:rPr lang="pt-BR" sz="1600" b="1" dirty="0" smtClean="0">
              <a:solidFill>
                <a:schemeClr val="bg1"/>
              </a:solidFill>
              <a:effectLst/>
            </a:rPr>
            <a:t>: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1600" b="1" dirty="0" smtClean="0">
              <a:solidFill>
                <a:schemeClr val="bg1"/>
              </a:solidFill>
              <a:effectLst/>
            </a:rPr>
            <a:t>oferta das provisões em sua completude, por meio de conjunto articulado de serviços, programas, projetos e benefícios socioassistenciais.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784B2876-FCA9-4B43-B16D-A8C65353948F}" type="parTrans" cxnId="{F3469B01-D03C-4AAD-BD1E-56D10ACAD01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25BE02B-8F98-4D09-A1DE-BB1D339DC9F6}" type="sibTrans" cxnId="{F3469B01-D03C-4AAD-BD1E-56D10ACAD013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EFD8DD1-EE81-4529-B301-F59BE754D7A1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b="1" u="sng" dirty="0" smtClean="0">
              <a:solidFill>
                <a:schemeClr val="bg1"/>
              </a:solidFill>
              <a:effectLst/>
            </a:rPr>
            <a:t>Gratuidade</a:t>
          </a:r>
          <a:r>
            <a:rPr lang="pt-BR" sz="1600" b="1" dirty="0" smtClean="0">
              <a:solidFill>
                <a:schemeClr val="bg1"/>
              </a:solidFill>
              <a:effectLst/>
            </a:rPr>
            <a:t>:  </a:t>
          </a:r>
        </a:p>
        <a:p>
          <a:r>
            <a:rPr lang="pt-BR" sz="1600" b="1" dirty="0" smtClean="0">
              <a:solidFill>
                <a:schemeClr val="bg1"/>
              </a:solidFill>
              <a:effectLst/>
            </a:rPr>
            <a:t>a assistência social deve ser prestada sem exigência de contribuição ou contrapartida.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8609452A-9E8C-480E-9709-0C99921C50E5}" type="parTrans" cxnId="{417DBE7F-0B89-4446-84C0-D06314DD208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85828868-DDCE-44A7-A45A-FE089C395EB2}" type="sibTrans" cxnId="{417DBE7F-0B89-4446-84C0-D06314DD208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60D312E9-25F4-4590-8712-DEB1A814E13F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b="1" u="sng" dirty="0" smtClean="0">
              <a:solidFill>
                <a:schemeClr val="bg1"/>
              </a:solidFill>
              <a:effectLst/>
            </a:rPr>
            <a:t>Universalidade</a:t>
          </a:r>
          <a:r>
            <a:rPr lang="pt-BR" sz="1600" b="1" dirty="0" smtClean="0">
              <a:solidFill>
                <a:schemeClr val="bg1"/>
              </a:solidFill>
              <a:effectLst/>
            </a:rPr>
            <a:t>: </a:t>
          </a:r>
        </a:p>
        <a:p>
          <a:r>
            <a:rPr lang="pt-BR" sz="1600" b="1" dirty="0" smtClean="0">
              <a:solidFill>
                <a:schemeClr val="bg1"/>
              </a:solidFill>
              <a:effectLst/>
            </a:rPr>
            <a:t>todos têm direito à proteção socioassistencial, prestada a quem dela necessitar. 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66962438-728D-4CE7-9983-D85FD516AD71}" type="parTrans" cxnId="{AF5DE550-00C2-493B-92F4-A802F47FCA1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74E3E428-8A50-4FA2-9DF6-EFD0B2EE0CFA}" type="sibTrans" cxnId="{AF5DE550-00C2-493B-92F4-A802F47FCA1B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E20E9746-1D3D-4253-9418-8F9D67492C72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b="1" u="sng" dirty="0" err="1" smtClean="0">
              <a:solidFill>
                <a:schemeClr val="bg1"/>
              </a:solidFill>
              <a:effectLst/>
            </a:rPr>
            <a:t>Intersetorialidade</a:t>
          </a:r>
          <a:r>
            <a:rPr lang="pt-BR" sz="1600" b="1" dirty="0" smtClean="0">
              <a:solidFill>
                <a:schemeClr val="bg1"/>
              </a:solidFill>
              <a:effectLst/>
            </a:rPr>
            <a:t>: integração e articulação da rede </a:t>
          </a:r>
          <a:r>
            <a:rPr lang="pt-BR" sz="1600" b="1" dirty="0" err="1" smtClean="0">
              <a:solidFill>
                <a:schemeClr val="bg1"/>
              </a:solidFill>
              <a:effectLst/>
            </a:rPr>
            <a:t>socioassistencial</a:t>
          </a:r>
          <a:r>
            <a:rPr lang="pt-BR" sz="1600" b="1" dirty="0" smtClean="0">
              <a:solidFill>
                <a:schemeClr val="bg1"/>
              </a:solidFill>
              <a:effectLst/>
            </a:rPr>
            <a:t> com as demais políticas e órgãos setoriais.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04D751A5-08CB-4E0A-8362-0E3B5B759C3A}" type="parTrans" cxnId="{B73D4FBD-1842-40EC-B3C3-1B342382241A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A1AB055-1B2D-452F-B659-B234F512C023}" type="sibTrans" cxnId="{B73D4FBD-1842-40EC-B3C3-1B342382241A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E7043C72-DE6B-4F8B-B0DF-62E74F29D019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b="1" u="sng" dirty="0" smtClean="0">
              <a:solidFill>
                <a:schemeClr val="bg1"/>
              </a:solidFill>
              <a:effectLst/>
            </a:rPr>
            <a:t>Equidade</a:t>
          </a:r>
          <a:r>
            <a:rPr lang="pt-BR" sz="1600" b="1" dirty="0" smtClean="0">
              <a:solidFill>
                <a:schemeClr val="bg1"/>
              </a:solidFill>
              <a:effectLst/>
            </a:rPr>
            <a:t>: </a:t>
          </a:r>
        </a:p>
        <a:p>
          <a:r>
            <a:rPr lang="pt-BR" sz="1600" b="1" dirty="0" smtClean="0">
              <a:solidFill>
                <a:schemeClr val="bg1"/>
              </a:solidFill>
              <a:effectLst/>
            </a:rPr>
            <a:t>respeito às diversidades regionais, culturais, socioeconômicas, políticas e territoriais, priorizando aqueles que estiverem em situação de vulnerabilidade e risco pessoal e social.</a:t>
          </a:r>
          <a:endParaRPr lang="pt-BR" sz="1600" b="1" dirty="0">
            <a:solidFill>
              <a:schemeClr val="bg1"/>
            </a:solidFill>
            <a:effectLst/>
          </a:endParaRPr>
        </a:p>
      </dgm:t>
    </dgm:pt>
    <dgm:pt modelId="{C2F68217-B1B8-46E1-B8FD-BADBD995EC50}" type="parTrans" cxnId="{2878D5B8-6848-4D47-A715-72078A66A2A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1D393C45-F35E-4B31-8F45-94098CD4916B}" type="sibTrans" cxnId="{2878D5B8-6848-4D47-A715-72078A66A2A2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7F2AB7D2-8577-4F76-BDF1-0EB81A5B9359}" type="pres">
      <dgm:prSet presAssocID="{FF6A454B-3409-4E85-A194-41716FC7CE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6D4F07-4C82-40B2-A089-6FAD6A736D6E}" type="pres">
      <dgm:prSet presAssocID="{68DC8750-76E8-4BFA-BFFC-30BA578E3D5E}" presName="centerShape" presStyleLbl="node0" presStyleIdx="0" presStyleCnt="1"/>
      <dgm:spPr/>
      <dgm:t>
        <a:bodyPr/>
        <a:lstStyle/>
        <a:p>
          <a:endParaRPr lang="pt-BR"/>
        </a:p>
      </dgm:t>
    </dgm:pt>
    <dgm:pt modelId="{5751DD0C-7620-4FCD-8BB4-9B53071F48C4}" type="pres">
      <dgm:prSet presAssocID="{784B2876-FCA9-4B43-B16D-A8C65353948F}" presName="parTrans" presStyleLbl="bgSibTrans2D1" presStyleIdx="0" presStyleCnt="5"/>
      <dgm:spPr/>
      <dgm:t>
        <a:bodyPr/>
        <a:lstStyle/>
        <a:p>
          <a:endParaRPr lang="pt-BR"/>
        </a:p>
      </dgm:t>
    </dgm:pt>
    <dgm:pt modelId="{10DA3258-E515-46AC-B1E3-4F2E6E3820FE}" type="pres">
      <dgm:prSet presAssocID="{9E2D466B-B87E-4AC1-8C01-756E827AF31C}" presName="node" presStyleLbl="node1" presStyleIdx="0" presStyleCnt="5" custScaleX="116692" custScaleY="1706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9691D3D-07F9-4247-9138-8233EFF46CA3}" type="pres">
      <dgm:prSet presAssocID="{8609452A-9E8C-480E-9709-0C99921C50E5}" presName="parTrans" presStyleLbl="bgSibTrans2D1" presStyleIdx="1" presStyleCnt="5"/>
      <dgm:spPr/>
      <dgm:t>
        <a:bodyPr/>
        <a:lstStyle/>
        <a:p>
          <a:endParaRPr lang="pt-BR"/>
        </a:p>
      </dgm:t>
    </dgm:pt>
    <dgm:pt modelId="{E911F539-269D-4D3B-8A45-E6017EC4F1E8}" type="pres">
      <dgm:prSet presAssocID="{2EFD8DD1-EE81-4529-B301-F59BE754D7A1}" presName="node" presStyleLbl="node1" presStyleIdx="1" presStyleCnt="5" custScaleX="113646" custScaleY="109615" custRadScaleRad="110714" custRadScaleInc="15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965199-B81F-4F34-ABE8-F30372496A50}" type="pres">
      <dgm:prSet presAssocID="{66962438-728D-4CE7-9983-D85FD516AD71}" presName="parTrans" presStyleLbl="bgSibTrans2D1" presStyleIdx="2" presStyleCnt="5"/>
      <dgm:spPr/>
      <dgm:t>
        <a:bodyPr/>
        <a:lstStyle/>
        <a:p>
          <a:endParaRPr lang="pt-BR"/>
        </a:p>
      </dgm:t>
    </dgm:pt>
    <dgm:pt modelId="{D0766AC7-1FF8-41FD-BEF4-C2346C9200A5}" type="pres">
      <dgm:prSet presAssocID="{60D312E9-25F4-4590-8712-DEB1A814E13F}" presName="node" presStyleLbl="node1" presStyleIdx="2" presStyleCnt="5" custScaleY="1188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03D410-FDAC-4773-A69D-6A0EA5F9C805}" type="pres">
      <dgm:prSet presAssocID="{04D751A5-08CB-4E0A-8362-0E3B5B759C3A}" presName="parTrans" presStyleLbl="bgSibTrans2D1" presStyleIdx="3" presStyleCnt="5"/>
      <dgm:spPr/>
      <dgm:t>
        <a:bodyPr/>
        <a:lstStyle/>
        <a:p>
          <a:endParaRPr lang="pt-BR"/>
        </a:p>
      </dgm:t>
    </dgm:pt>
    <dgm:pt modelId="{06FF65C2-0D59-4E7E-A8E3-0AD90DB3FAFF}" type="pres">
      <dgm:prSet presAssocID="{E20E9746-1D3D-4253-9418-8F9D67492C72}" presName="node" presStyleLbl="node1" presStyleIdx="3" presStyleCnt="5" custScaleX="113646" custScaleY="100874" custRadScaleRad="110715" custRadScaleInc="-15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5F4961-1C85-4E63-93D5-BB72C9E3B876}" type="pres">
      <dgm:prSet presAssocID="{C2F68217-B1B8-46E1-B8FD-BADBD995EC50}" presName="parTrans" presStyleLbl="bgSibTrans2D1" presStyleIdx="4" presStyleCnt="5"/>
      <dgm:spPr/>
      <dgm:t>
        <a:bodyPr/>
        <a:lstStyle/>
        <a:p>
          <a:endParaRPr lang="pt-BR"/>
        </a:p>
      </dgm:t>
    </dgm:pt>
    <dgm:pt modelId="{73BD2A1E-3E17-43F3-B544-98EA8D0FE785}" type="pres">
      <dgm:prSet presAssocID="{E7043C72-DE6B-4F8B-B0DF-62E74F29D019}" presName="node" presStyleLbl="node1" presStyleIdx="4" presStyleCnt="5" custScaleX="118046" custScaleY="17329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5ADC142-F427-48C5-A47C-7732D9C59A21}" type="presOf" srcId="{E20E9746-1D3D-4253-9418-8F9D67492C72}" destId="{06FF65C2-0D59-4E7E-A8E3-0AD90DB3FAFF}" srcOrd="0" destOrd="0" presId="urn:microsoft.com/office/officeart/2005/8/layout/radial4"/>
    <dgm:cxn modelId="{417DBE7F-0B89-4446-84C0-D06314DD2089}" srcId="{68DC8750-76E8-4BFA-BFFC-30BA578E3D5E}" destId="{2EFD8DD1-EE81-4529-B301-F59BE754D7A1}" srcOrd="1" destOrd="0" parTransId="{8609452A-9E8C-480E-9709-0C99921C50E5}" sibTransId="{85828868-DDCE-44A7-A45A-FE089C395EB2}"/>
    <dgm:cxn modelId="{57B926F2-D6E1-40C0-8BD9-883C8FAF2F76}" type="presOf" srcId="{784B2876-FCA9-4B43-B16D-A8C65353948F}" destId="{5751DD0C-7620-4FCD-8BB4-9B53071F48C4}" srcOrd="0" destOrd="0" presId="urn:microsoft.com/office/officeart/2005/8/layout/radial4"/>
    <dgm:cxn modelId="{67527D99-D877-4366-9496-99322498B823}" type="presOf" srcId="{60D312E9-25F4-4590-8712-DEB1A814E13F}" destId="{D0766AC7-1FF8-41FD-BEF4-C2346C9200A5}" srcOrd="0" destOrd="0" presId="urn:microsoft.com/office/officeart/2005/8/layout/radial4"/>
    <dgm:cxn modelId="{B73D4FBD-1842-40EC-B3C3-1B342382241A}" srcId="{68DC8750-76E8-4BFA-BFFC-30BA578E3D5E}" destId="{E20E9746-1D3D-4253-9418-8F9D67492C72}" srcOrd="3" destOrd="0" parTransId="{04D751A5-08CB-4E0A-8362-0E3B5B759C3A}" sibTransId="{2A1AB055-1B2D-452F-B659-B234F512C023}"/>
    <dgm:cxn modelId="{F3469B01-D03C-4AAD-BD1E-56D10ACAD013}" srcId="{68DC8750-76E8-4BFA-BFFC-30BA578E3D5E}" destId="{9E2D466B-B87E-4AC1-8C01-756E827AF31C}" srcOrd="0" destOrd="0" parTransId="{784B2876-FCA9-4B43-B16D-A8C65353948F}" sibTransId="{C25BE02B-8F98-4D09-A1DE-BB1D339DC9F6}"/>
    <dgm:cxn modelId="{16908580-395D-4D77-94DE-38C320A09F57}" type="presOf" srcId="{68DC8750-76E8-4BFA-BFFC-30BA578E3D5E}" destId="{006D4F07-4C82-40B2-A089-6FAD6A736D6E}" srcOrd="0" destOrd="0" presId="urn:microsoft.com/office/officeart/2005/8/layout/radial4"/>
    <dgm:cxn modelId="{2E54500E-77EF-4EA3-BAFC-B30831A849D7}" type="presOf" srcId="{04D751A5-08CB-4E0A-8362-0E3B5B759C3A}" destId="{7003D410-FDAC-4773-A69D-6A0EA5F9C805}" srcOrd="0" destOrd="0" presId="urn:microsoft.com/office/officeart/2005/8/layout/radial4"/>
    <dgm:cxn modelId="{4E6693EA-0A82-4AE2-8D10-51DD6A18C7A0}" type="presOf" srcId="{2EFD8DD1-EE81-4529-B301-F59BE754D7A1}" destId="{E911F539-269D-4D3B-8A45-E6017EC4F1E8}" srcOrd="0" destOrd="0" presId="urn:microsoft.com/office/officeart/2005/8/layout/radial4"/>
    <dgm:cxn modelId="{EA5D2D55-6C22-4FF5-8927-5D41750EB253}" type="presOf" srcId="{E7043C72-DE6B-4F8B-B0DF-62E74F29D019}" destId="{73BD2A1E-3E17-43F3-B544-98EA8D0FE785}" srcOrd="0" destOrd="0" presId="urn:microsoft.com/office/officeart/2005/8/layout/radial4"/>
    <dgm:cxn modelId="{6FDBF92E-C993-4376-9632-F5B418E85686}" type="presOf" srcId="{66962438-728D-4CE7-9983-D85FD516AD71}" destId="{46965199-B81F-4F34-ABE8-F30372496A50}" srcOrd="0" destOrd="0" presId="urn:microsoft.com/office/officeart/2005/8/layout/radial4"/>
    <dgm:cxn modelId="{2878D5B8-6848-4D47-A715-72078A66A2A2}" srcId="{68DC8750-76E8-4BFA-BFFC-30BA578E3D5E}" destId="{E7043C72-DE6B-4F8B-B0DF-62E74F29D019}" srcOrd="4" destOrd="0" parTransId="{C2F68217-B1B8-46E1-B8FD-BADBD995EC50}" sibTransId="{1D393C45-F35E-4B31-8F45-94098CD4916B}"/>
    <dgm:cxn modelId="{18B57AFA-2F67-44FD-AAFE-BAFCC9B502D7}" type="presOf" srcId="{9E2D466B-B87E-4AC1-8C01-756E827AF31C}" destId="{10DA3258-E515-46AC-B1E3-4F2E6E3820FE}" srcOrd="0" destOrd="0" presId="urn:microsoft.com/office/officeart/2005/8/layout/radial4"/>
    <dgm:cxn modelId="{8308A017-5411-4665-98CE-F12A9580622D}" type="presOf" srcId="{FF6A454B-3409-4E85-A194-41716FC7CE0C}" destId="{7F2AB7D2-8577-4F76-BDF1-0EB81A5B9359}" srcOrd="0" destOrd="0" presId="urn:microsoft.com/office/officeart/2005/8/layout/radial4"/>
    <dgm:cxn modelId="{AF5DE550-00C2-493B-92F4-A802F47FCA1B}" srcId="{68DC8750-76E8-4BFA-BFFC-30BA578E3D5E}" destId="{60D312E9-25F4-4590-8712-DEB1A814E13F}" srcOrd="2" destOrd="0" parTransId="{66962438-728D-4CE7-9983-D85FD516AD71}" sibTransId="{74E3E428-8A50-4FA2-9DF6-EFD0B2EE0CFA}"/>
    <dgm:cxn modelId="{ECF7DAE7-6605-42A9-9841-9DB3871C5539}" type="presOf" srcId="{C2F68217-B1B8-46E1-B8FD-BADBD995EC50}" destId="{1B5F4961-1C85-4E63-93D5-BB72C9E3B876}" srcOrd="0" destOrd="0" presId="urn:microsoft.com/office/officeart/2005/8/layout/radial4"/>
    <dgm:cxn modelId="{6E2FFBFA-A84A-4562-8DCB-D3A93515996E}" type="presOf" srcId="{8609452A-9E8C-480E-9709-0C99921C50E5}" destId="{79691D3D-07F9-4247-9138-8233EFF46CA3}" srcOrd="0" destOrd="0" presId="urn:microsoft.com/office/officeart/2005/8/layout/radial4"/>
    <dgm:cxn modelId="{EEB8FCA9-47BD-4C83-953D-1E1745A7D855}" srcId="{FF6A454B-3409-4E85-A194-41716FC7CE0C}" destId="{68DC8750-76E8-4BFA-BFFC-30BA578E3D5E}" srcOrd="0" destOrd="0" parTransId="{BC358FD2-A44A-447D-8B82-4164CC2E901D}" sibTransId="{FC62AE36-C05C-4273-A92F-97D969A054CF}"/>
    <dgm:cxn modelId="{CA5D6060-40F1-4136-AFD5-A01194F1D2F8}" type="presParOf" srcId="{7F2AB7D2-8577-4F76-BDF1-0EB81A5B9359}" destId="{006D4F07-4C82-40B2-A089-6FAD6A736D6E}" srcOrd="0" destOrd="0" presId="urn:microsoft.com/office/officeart/2005/8/layout/radial4"/>
    <dgm:cxn modelId="{F30316D7-C838-49BB-949F-FD316EE5FAB4}" type="presParOf" srcId="{7F2AB7D2-8577-4F76-BDF1-0EB81A5B9359}" destId="{5751DD0C-7620-4FCD-8BB4-9B53071F48C4}" srcOrd="1" destOrd="0" presId="urn:microsoft.com/office/officeart/2005/8/layout/radial4"/>
    <dgm:cxn modelId="{A7C52FCD-4D95-43E0-926F-3746746B175A}" type="presParOf" srcId="{7F2AB7D2-8577-4F76-BDF1-0EB81A5B9359}" destId="{10DA3258-E515-46AC-B1E3-4F2E6E3820FE}" srcOrd="2" destOrd="0" presId="urn:microsoft.com/office/officeart/2005/8/layout/radial4"/>
    <dgm:cxn modelId="{AC8C1D5E-EEC1-40CB-9938-27B2AC3F31D9}" type="presParOf" srcId="{7F2AB7D2-8577-4F76-BDF1-0EB81A5B9359}" destId="{79691D3D-07F9-4247-9138-8233EFF46CA3}" srcOrd="3" destOrd="0" presId="urn:microsoft.com/office/officeart/2005/8/layout/radial4"/>
    <dgm:cxn modelId="{8E0DA9BC-08E1-49AA-B8C2-D2EDC9C7B320}" type="presParOf" srcId="{7F2AB7D2-8577-4F76-BDF1-0EB81A5B9359}" destId="{E911F539-269D-4D3B-8A45-E6017EC4F1E8}" srcOrd="4" destOrd="0" presId="urn:microsoft.com/office/officeart/2005/8/layout/radial4"/>
    <dgm:cxn modelId="{53EA1CEB-20BA-4824-829A-8F0061A4C1AB}" type="presParOf" srcId="{7F2AB7D2-8577-4F76-BDF1-0EB81A5B9359}" destId="{46965199-B81F-4F34-ABE8-F30372496A50}" srcOrd="5" destOrd="0" presId="urn:microsoft.com/office/officeart/2005/8/layout/radial4"/>
    <dgm:cxn modelId="{4D5741B7-E15D-4605-990E-0A1B3B85CC48}" type="presParOf" srcId="{7F2AB7D2-8577-4F76-BDF1-0EB81A5B9359}" destId="{D0766AC7-1FF8-41FD-BEF4-C2346C9200A5}" srcOrd="6" destOrd="0" presId="urn:microsoft.com/office/officeart/2005/8/layout/radial4"/>
    <dgm:cxn modelId="{4DD5BB6D-93D7-4D3B-AFC9-8E6FC66E6277}" type="presParOf" srcId="{7F2AB7D2-8577-4F76-BDF1-0EB81A5B9359}" destId="{7003D410-FDAC-4773-A69D-6A0EA5F9C805}" srcOrd="7" destOrd="0" presId="urn:microsoft.com/office/officeart/2005/8/layout/radial4"/>
    <dgm:cxn modelId="{B725DE3D-6FD8-49F6-917F-DEDA8CCE8603}" type="presParOf" srcId="{7F2AB7D2-8577-4F76-BDF1-0EB81A5B9359}" destId="{06FF65C2-0D59-4E7E-A8E3-0AD90DB3FAFF}" srcOrd="8" destOrd="0" presId="urn:microsoft.com/office/officeart/2005/8/layout/radial4"/>
    <dgm:cxn modelId="{B3D9ED4E-4C90-4206-A638-641C1E058C24}" type="presParOf" srcId="{7F2AB7D2-8577-4F76-BDF1-0EB81A5B9359}" destId="{1B5F4961-1C85-4E63-93D5-BB72C9E3B876}" srcOrd="9" destOrd="0" presId="urn:microsoft.com/office/officeart/2005/8/layout/radial4"/>
    <dgm:cxn modelId="{B813DBAB-3B4E-4CC9-B832-D27229FEC789}" type="presParOf" srcId="{7F2AB7D2-8577-4F76-BDF1-0EB81A5B9359}" destId="{73BD2A1E-3E17-43F3-B544-98EA8D0FE78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D4F07-4C82-40B2-A089-6FAD6A736D6E}">
      <dsp:nvSpPr>
        <dsp:cNvPr id="0" name=""/>
        <dsp:cNvSpPr/>
      </dsp:nvSpPr>
      <dsp:spPr>
        <a:xfrm>
          <a:off x="3121443" y="3271018"/>
          <a:ext cx="2168104" cy="2168104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PRINCÍPIOS ORGANIZATIVOS DO SUAS</a:t>
          </a:r>
          <a:endParaRPr lang="pt-BR" sz="1400" kern="1200" dirty="0">
            <a:solidFill>
              <a:schemeClr val="bg1"/>
            </a:solidFill>
          </a:endParaRPr>
        </a:p>
      </dsp:txBody>
      <dsp:txXfrm>
        <a:off x="3438954" y="3588529"/>
        <a:ext cx="1533082" cy="1533082"/>
      </dsp:txXfrm>
    </dsp:sp>
    <dsp:sp modelId="{5751DD0C-7620-4FCD-8BB4-9B53071F48C4}">
      <dsp:nvSpPr>
        <dsp:cNvPr id="0" name=""/>
        <dsp:cNvSpPr/>
      </dsp:nvSpPr>
      <dsp:spPr>
        <a:xfrm rot="10800000">
          <a:off x="1023522" y="4046116"/>
          <a:ext cx="1982535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DA3258-E515-46AC-B1E3-4F2E6E3820FE}">
      <dsp:nvSpPr>
        <dsp:cNvPr id="0" name=""/>
        <dsp:cNvSpPr/>
      </dsp:nvSpPr>
      <dsp:spPr>
        <a:xfrm>
          <a:off x="-178229" y="2949499"/>
          <a:ext cx="2403504" cy="281114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800" b="1" u="sng" kern="1200" dirty="0" smtClean="0">
              <a:solidFill>
                <a:schemeClr val="bg1"/>
              </a:solidFill>
              <a:effectLst/>
            </a:rPr>
            <a:t>Integralidade </a:t>
          </a:r>
          <a:r>
            <a:rPr lang="pt-BR" sz="1600" b="1" u="sng" kern="1200" dirty="0" smtClean="0">
              <a:solidFill>
                <a:schemeClr val="bg1"/>
              </a:solidFill>
              <a:effectLst/>
            </a:rPr>
            <a:t>da proteção social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1600" b="1" kern="1200" dirty="0" smtClean="0">
              <a:solidFill>
                <a:schemeClr val="bg1"/>
              </a:solidFill>
              <a:effectLst/>
            </a:rPr>
            <a:t>oferta das provisões em sua completude, por meio de conjunto articulado de serviços, programas, projetos e benefícios socioassistenciais.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-107833" y="3019895"/>
        <a:ext cx="2262712" cy="2670351"/>
      </dsp:txXfrm>
    </dsp:sp>
    <dsp:sp modelId="{79691D3D-07F9-4247-9138-8233EFF46CA3}">
      <dsp:nvSpPr>
        <dsp:cNvPr id="0" name=""/>
        <dsp:cNvSpPr/>
      </dsp:nvSpPr>
      <dsp:spPr>
        <a:xfrm rot="13534409">
          <a:off x="1393782" y="2353198"/>
          <a:ext cx="2304701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11F539-269D-4D3B-8A45-E6017EC4F1E8}">
      <dsp:nvSpPr>
        <dsp:cNvPr id="0" name=""/>
        <dsp:cNvSpPr/>
      </dsp:nvSpPr>
      <dsp:spPr>
        <a:xfrm>
          <a:off x="569111" y="936107"/>
          <a:ext cx="2340765" cy="1806191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sng" kern="1200" dirty="0" smtClean="0">
              <a:solidFill>
                <a:schemeClr val="bg1"/>
              </a:solidFill>
              <a:effectLst/>
            </a:rPr>
            <a:t>Gratuidade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/>
            </a:rPr>
            <a:t>a assistência social deve ser prestada sem exigência de contribuição ou contrapartida.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622013" y="989009"/>
        <a:ext cx="2234961" cy="1700387"/>
      </dsp:txXfrm>
    </dsp:sp>
    <dsp:sp modelId="{46965199-B81F-4F34-ABE8-F30372496A50}">
      <dsp:nvSpPr>
        <dsp:cNvPr id="0" name=""/>
        <dsp:cNvSpPr/>
      </dsp:nvSpPr>
      <dsp:spPr>
        <a:xfrm rot="16200000">
          <a:off x="3214228" y="1855410"/>
          <a:ext cx="1982535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766AC7-1FF8-41FD-BEF4-C2346C9200A5}">
      <dsp:nvSpPr>
        <dsp:cNvPr id="0" name=""/>
        <dsp:cNvSpPr/>
      </dsp:nvSpPr>
      <dsp:spPr>
        <a:xfrm>
          <a:off x="3175646" y="193875"/>
          <a:ext cx="2059699" cy="1958444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sng" kern="1200" dirty="0" smtClean="0">
              <a:solidFill>
                <a:schemeClr val="bg1"/>
              </a:solidFill>
              <a:effectLst/>
            </a:rPr>
            <a:t>Universalidade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/>
            </a:rPr>
            <a:t>todos têm direito à proteção socioassistencial, prestada a quem dela necessitar. 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3233007" y="251236"/>
        <a:ext cx="1944977" cy="1843722"/>
      </dsp:txXfrm>
    </dsp:sp>
    <dsp:sp modelId="{7003D410-FDAC-4773-A69D-6A0EA5F9C805}">
      <dsp:nvSpPr>
        <dsp:cNvPr id="0" name=""/>
        <dsp:cNvSpPr/>
      </dsp:nvSpPr>
      <dsp:spPr>
        <a:xfrm rot="18865591">
          <a:off x="4712504" y="2353186"/>
          <a:ext cx="2304731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FF65C2-0D59-4E7E-A8E3-0AD90DB3FAFF}">
      <dsp:nvSpPr>
        <dsp:cNvPr id="0" name=""/>
        <dsp:cNvSpPr/>
      </dsp:nvSpPr>
      <dsp:spPr>
        <a:xfrm>
          <a:off x="5501136" y="1008100"/>
          <a:ext cx="2340765" cy="1662160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sng" kern="1200" dirty="0" err="1" smtClean="0">
              <a:solidFill>
                <a:schemeClr val="bg1"/>
              </a:solidFill>
              <a:effectLst/>
            </a:rPr>
            <a:t>Intersetorialidade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integração e articulação da rede </a:t>
          </a:r>
          <a:r>
            <a:rPr lang="pt-BR" sz="1600" b="1" kern="1200" dirty="0" err="1" smtClean="0">
              <a:solidFill>
                <a:schemeClr val="bg1"/>
              </a:solidFill>
              <a:effectLst/>
            </a:rPr>
            <a:t>socioassistencial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 com as demais políticas e órgãos setoriais.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5549819" y="1056783"/>
        <a:ext cx="2243399" cy="1564794"/>
      </dsp:txXfrm>
    </dsp:sp>
    <dsp:sp modelId="{1B5F4961-1C85-4E63-93D5-BB72C9E3B876}">
      <dsp:nvSpPr>
        <dsp:cNvPr id="0" name=""/>
        <dsp:cNvSpPr/>
      </dsp:nvSpPr>
      <dsp:spPr>
        <a:xfrm>
          <a:off x="5404933" y="4046116"/>
          <a:ext cx="1982535" cy="6179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BD2A1E-3E17-43F3-B544-98EA8D0FE785}">
      <dsp:nvSpPr>
        <dsp:cNvPr id="0" name=""/>
        <dsp:cNvSpPr/>
      </dsp:nvSpPr>
      <dsp:spPr>
        <a:xfrm>
          <a:off x="6171772" y="2927353"/>
          <a:ext cx="2431392" cy="2855435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u="sng" kern="1200" dirty="0" smtClean="0">
              <a:solidFill>
                <a:schemeClr val="bg1"/>
              </a:solidFill>
              <a:effectLst/>
            </a:rPr>
            <a:t>Equidade</a:t>
          </a:r>
          <a:r>
            <a:rPr lang="pt-BR" sz="1600" b="1" kern="1200" dirty="0" smtClean="0">
              <a:solidFill>
                <a:schemeClr val="bg1"/>
              </a:solidFill>
              <a:effectLst/>
            </a:rPr>
            <a:t>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>
              <a:solidFill>
                <a:schemeClr val="bg1"/>
              </a:solidFill>
              <a:effectLst/>
            </a:rPr>
            <a:t>respeito às diversidades regionais, culturais, socioeconômicas, políticas e territoriais, priorizando aqueles que estiverem em situação de vulnerabilidade e risco pessoal e social.</a:t>
          </a:r>
          <a:endParaRPr lang="pt-BR" sz="1600" b="1" kern="1200" dirty="0">
            <a:solidFill>
              <a:schemeClr val="bg1"/>
            </a:solidFill>
            <a:effectLst/>
          </a:endParaRPr>
        </a:p>
      </dsp:txBody>
      <dsp:txXfrm>
        <a:off x="6242985" y="2998566"/>
        <a:ext cx="2288966" cy="2713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D65C1-F59D-4752-8ABE-28A0196C2F1D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D1429-96C0-4363-90B9-F5A9C697E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02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658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607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261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57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2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93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321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0692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119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276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76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92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56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73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09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44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0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96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93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7107-F19D-40F8-9206-262E4242F205}" type="datetimeFigureOut">
              <a:rPr lang="pt-BR" smtClean="0"/>
              <a:t>04/08/2021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80AFAE-08D2-453F-A4B5-795DDB81B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02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5C8A7-BC49-45AE-9139-A1606CC0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Conferências Municipais de Assistência Social de 2021</a:t>
            </a:r>
          </a:p>
        </p:txBody>
      </p:sp>
      <p:pic>
        <p:nvPicPr>
          <p:cNvPr id="3074" name="Picture 2" descr="Prefeitura Municipal de Esmeraldas">
            <a:extLst>
              <a:ext uri="{FF2B5EF4-FFF2-40B4-BE49-F238E27FC236}">
                <a16:creationId xmlns:a16="http://schemas.microsoft.com/office/drawing/2014/main" id="{4EF2D294-C2CC-43F4-B49D-5FD5417FB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20" y="2318080"/>
            <a:ext cx="5478780" cy="397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3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5840" y="2834640"/>
            <a:ext cx="10498772" cy="30765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  <a:p>
            <a:pPr algn="just"/>
            <a:r>
              <a:rPr lang="pt-BR" sz="2400" b="1" dirty="0">
                <a:solidFill>
                  <a:schemeClr val="tx1"/>
                </a:solidFill>
              </a:rPr>
              <a:t>Esse compromisso deve se somar, cada vez mais, às lutas por outros direitos como os das mulheres, das pessoas idosas, das crianças e adolescentes, da juventude, das pessoas com deficiência, da população em situação de rua, dos quilombolas, dos </a:t>
            </a:r>
            <a:r>
              <a:rPr lang="pt-BR" sz="2400" b="1" dirty="0" err="1">
                <a:solidFill>
                  <a:schemeClr val="tx1"/>
                </a:solidFill>
              </a:rPr>
              <a:t>LGBTs</a:t>
            </a:r>
            <a:r>
              <a:rPr lang="pt-BR" sz="2400" b="1" dirty="0">
                <a:solidFill>
                  <a:schemeClr val="tx1"/>
                </a:solidFill>
              </a:rPr>
              <a:t>, dos indígenas, dos migrantes e muitos outros grupos populacionais.</a:t>
            </a:r>
          </a:p>
        </p:txBody>
      </p:sp>
    </p:spTree>
    <p:extLst>
      <p:ext uri="{BB962C8B-B14F-4D97-AF65-F5344CB8AC3E}">
        <p14:creationId xmlns:p14="http://schemas.microsoft.com/office/powerpoint/2010/main" val="19916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5029" y="3226526"/>
            <a:ext cx="10459583" cy="2684696"/>
          </a:xfrm>
        </p:spPr>
        <p:txBody>
          <a:bodyPr>
            <a:normAutofit lnSpcReduction="10000"/>
          </a:bodyPr>
          <a:lstStyle/>
          <a:p>
            <a:pPr algn="just"/>
            <a:endParaRPr lang="pt-BR" b="1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Assistência Social desde </a:t>
            </a:r>
            <a:r>
              <a:rPr lang="pt-BR" sz="2400" b="1" spc="-41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2016</a:t>
            </a:r>
            <a:r>
              <a:rPr lang="pt-BR" sz="2400" b="1" spc="-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não</a:t>
            </a:r>
            <a:r>
              <a:rPr lang="pt-BR" sz="2400" b="1" spc="-4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spc="-15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ocorre expansão </a:t>
            </a:r>
            <a:r>
              <a:rPr lang="pt-BR" sz="2400" b="1" spc="-405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dos 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serviços </a:t>
            </a:r>
            <a:r>
              <a:rPr lang="pt-BR" sz="2400" b="1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socioassistenciais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 ampliação de  recursos.</a:t>
            </a:r>
            <a:r>
              <a:rPr lang="pt-BR" sz="2400" b="1" spc="-335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pt-BR" sz="2400" b="1" spc="-15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ongelamento</a:t>
            </a:r>
            <a:r>
              <a:rPr lang="pt-BR" sz="2400" b="1" spc="-340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BR" sz="2400" b="1" spc="-33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4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recursos.</a:t>
            </a:r>
          </a:p>
          <a:p>
            <a:pPr algn="just"/>
            <a:r>
              <a:rPr lang="pt-BR" sz="2400" b="1" dirty="0">
                <a:solidFill>
                  <a:schemeClr val="tx1"/>
                </a:solidFill>
              </a:rPr>
              <a:t>Precisamos defender o SUAS com a força de uma ampla rede de defensores do direito à Assistência Social e aos demais direitos de Seguridade Social em todo país.</a:t>
            </a:r>
          </a:p>
          <a:p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567" y="2155372"/>
            <a:ext cx="11504612" cy="3977920"/>
          </a:xfrm>
        </p:spPr>
        <p:txBody>
          <a:bodyPr>
            <a:noAutofit/>
          </a:bodyPr>
          <a:lstStyle/>
          <a:p>
            <a:pPr marL="611505" marR="484505" algn="just">
              <a:lnSpc>
                <a:spcPct val="83000"/>
              </a:lnSpc>
              <a:spcBef>
                <a:spcPts val="330"/>
              </a:spcBef>
              <a:spcAft>
                <a:spcPts val="0"/>
              </a:spcAft>
            </a:pP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Atualmente,</a:t>
            </a:r>
            <a:r>
              <a:rPr lang="pt-BR" sz="2000" b="1" spc="-2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estamos</a:t>
            </a:r>
            <a:r>
              <a:rPr lang="pt-BR" sz="2000" b="1" spc="-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sob</a:t>
            </a:r>
            <a:r>
              <a:rPr lang="pt-BR" sz="2000" b="1" spc="-2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pt-BR" sz="2000" b="1" spc="-2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ameaça</a:t>
            </a:r>
            <a:r>
              <a:rPr lang="pt-BR" sz="2000" b="1" spc="-21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</a:t>
            </a:r>
            <a:r>
              <a:rPr lang="pt-BR" sz="2000" b="1" spc="-2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retrocesso</a:t>
            </a:r>
            <a:r>
              <a:rPr lang="pt-BR" sz="2000" b="1" spc="-19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com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 diminuição das equipes de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trabalho,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BR" sz="2000" b="1" spc="-40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recursos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materiais</a:t>
            </a:r>
            <a:r>
              <a:rPr lang="pt-BR" sz="2000" b="1" spc="-3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BR" sz="2000" b="1" spc="-3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financeiros</a:t>
            </a:r>
            <a:r>
              <a:rPr lang="pt-BR" sz="2000" b="1" spc="-36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para</a:t>
            </a:r>
            <a:r>
              <a:rPr lang="pt-BR" sz="2000" b="1" spc="-3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BR" sz="2000" b="1" spc="-3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políticas</a:t>
            </a:r>
            <a:r>
              <a:rPr lang="pt-BR" sz="2000" b="1" spc="-36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sociais.</a:t>
            </a:r>
          </a:p>
          <a:p>
            <a:pPr marL="0" indent="0" algn="just">
              <a:spcBef>
                <a:spcPts val="1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742950" marR="483235" lvl="1" indent="-285750" algn="just">
              <a:lnSpc>
                <a:spcPct val="83000"/>
              </a:lnSpc>
              <a:tabLst>
                <a:tab pos="955040" algn="l"/>
              </a:tabLst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Os serviços e benefícios </a:t>
            </a:r>
            <a:r>
              <a:rPr lang="pt-BR" sz="2000" b="1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socioassistenciais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estão diminuindo,</a:t>
            </a:r>
            <a:r>
              <a:rPr lang="pt-BR" sz="2000" b="1" spc="-24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BR" sz="2000" b="1" spc="-25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controle</a:t>
            </a:r>
            <a:r>
              <a:rPr lang="pt-BR" sz="2000" b="1" spc="-25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sobre</a:t>
            </a:r>
            <a:r>
              <a:rPr lang="pt-BR" sz="2000" b="1" spc="-25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BR" sz="2000" b="1" spc="-25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famílias</a:t>
            </a:r>
            <a:r>
              <a:rPr lang="pt-BR" sz="2000" b="1" spc="-25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está</a:t>
            </a:r>
            <a:r>
              <a:rPr lang="pt-BR" sz="2000" b="1" spc="-25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aumentando</a:t>
            </a:r>
            <a:r>
              <a:rPr lang="pt-BR" sz="2000" b="1" spc="-25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 o</a:t>
            </a:r>
            <a:r>
              <a:rPr lang="pt-BR" sz="2000" b="1" spc="-39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acesso</a:t>
            </a:r>
            <a:r>
              <a:rPr lang="pt-BR" sz="2000" b="1" spc="-3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aos</a:t>
            </a:r>
            <a:r>
              <a:rPr lang="pt-BR" sz="2000" b="1" spc="-39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benefícios</a:t>
            </a:r>
            <a:r>
              <a:rPr lang="pt-BR" sz="2000" b="1" spc="-36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ficando</a:t>
            </a:r>
            <a:r>
              <a:rPr lang="pt-BR" sz="2000" b="1" spc="-3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cada</a:t>
            </a:r>
            <a:r>
              <a:rPr lang="pt-BR" sz="2000" b="1" spc="-3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vez</a:t>
            </a:r>
            <a:r>
              <a:rPr lang="pt-BR" sz="2000" b="1" spc="-38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mais</a:t>
            </a:r>
            <a:r>
              <a:rPr lang="pt-BR" sz="2000" b="1" spc="-3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difícil;</a:t>
            </a:r>
          </a:p>
          <a:p>
            <a:pPr algn="just">
              <a:spcBef>
                <a:spcPts val="20"/>
              </a:spcBef>
              <a:spcAft>
                <a:spcPts val="0"/>
              </a:spcAft>
            </a:pP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 algn="just">
              <a:tabLst>
                <a:tab pos="954405" algn="l"/>
                <a:tab pos="955040" algn="l"/>
              </a:tabLst>
            </a:pPr>
            <a:r>
              <a:rPr lang="pt-BR" sz="2000" b="1" spc="-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Trabalhadores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estão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sendo demitidos;</a:t>
            </a:r>
            <a:r>
              <a:rPr lang="pt-BR" sz="2000" b="1" spc="-54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</a:p>
          <a:p>
            <a:pPr marL="0" indent="0" algn="just">
              <a:spcBef>
                <a:spcPts val="2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742950" lvl="1" indent="-285750" algn="just">
              <a:spcBef>
                <a:spcPts val="5"/>
              </a:spcBef>
              <a:tabLst>
                <a:tab pos="954405" algn="l"/>
                <a:tab pos="955040" algn="l"/>
              </a:tabLst>
            </a:pP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Gestores</a:t>
            </a:r>
            <a:r>
              <a:rPr lang="pt-BR" sz="2000" b="1" spc="-19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já</a:t>
            </a:r>
            <a:r>
              <a:rPr lang="pt-BR" sz="2000" b="1" spc="-18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não</a:t>
            </a:r>
            <a:r>
              <a:rPr lang="pt-BR" sz="2000" b="1" spc="-19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têm</a:t>
            </a:r>
            <a:r>
              <a:rPr lang="pt-BR" sz="2000" b="1" spc="-1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pt-BR" sz="2000" b="1" spc="-19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mesmo</a:t>
            </a:r>
            <a:r>
              <a:rPr lang="pt-BR" sz="2000" b="1" spc="-1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apoio;</a:t>
            </a:r>
          </a:p>
          <a:p>
            <a:pPr marL="0" indent="0" algn="just">
              <a:spcBef>
                <a:spcPts val="15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742950" marR="483235" lvl="1" indent="-285750" algn="just">
              <a:lnSpc>
                <a:spcPct val="82000"/>
              </a:lnSpc>
              <a:tabLst>
                <a:tab pos="954405" algn="l"/>
                <a:tab pos="955040" algn="l"/>
              </a:tabLst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Os</a:t>
            </a:r>
            <a:r>
              <a:rPr lang="pt-BR" sz="2000" b="1" spc="-1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espaços</a:t>
            </a:r>
            <a:r>
              <a:rPr lang="pt-BR" sz="2000" b="1" spc="-1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pt-BR" sz="2000" b="1" spc="-1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participação</a:t>
            </a:r>
            <a:r>
              <a:rPr lang="pt-BR" sz="2000" b="1" spc="-16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</a:t>
            </a:r>
            <a:r>
              <a:rPr lang="pt-BR" sz="2000" b="1" spc="-18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nível</a:t>
            </a:r>
            <a:r>
              <a:rPr lang="pt-BR" sz="2000" b="1" spc="-1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nacional</a:t>
            </a:r>
            <a:r>
              <a:rPr lang="pt-BR" sz="2000" b="1" spc="-1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spc="-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estão</a:t>
            </a:r>
            <a:r>
              <a:rPr lang="pt-BR" sz="2000" b="1" spc="-17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sendo desqualificados;</a:t>
            </a:r>
          </a:p>
          <a:p>
            <a:pPr marL="0" indent="0" algn="just">
              <a:spcBef>
                <a:spcPts val="4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742950" marR="483870" lvl="1" indent="-285750" algn="just">
              <a:lnSpc>
                <a:spcPct val="83000"/>
              </a:lnSpc>
              <a:tabLst>
                <a:tab pos="954405" algn="l"/>
                <a:tab pos="955040" algn="l"/>
              </a:tabLst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</a:t>
            </a:r>
            <a:r>
              <a:rPr lang="pt-BR" sz="2000" b="1" spc="-3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necessidades</a:t>
            </a:r>
            <a:r>
              <a:rPr lang="pt-BR" sz="2000" b="1" spc="-31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pt-BR" sz="2000" b="1" spc="-3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direitos</a:t>
            </a:r>
            <a:r>
              <a:rPr lang="pt-BR" sz="2000" b="1" spc="-3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mínimos</a:t>
            </a:r>
            <a:r>
              <a:rPr lang="pt-BR" sz="2000" b="1" spc="-31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dos</a:t>
            </a:r>
            <a:r>
              <a:rPr lang="pt-BR" sz="2000" b="1" spc="-3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cidadãos</a:t>
            </a:r>
            <a:r>
              <a:rPr lang="pt-BR" sz="2000" b="1" spc="-32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deixando de ser</a:t>
            </a:r>
            <a:r>
              <a:rPr lang="pt-BR" sz="2000" b="1" spc="-275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prioridade</a:t>
            </a:r>
            <a:r>
              <a:rPr lang="pt-BR" sz="2000" b="1" dirty="0"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001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57" y="208458"/>
            <a:ext cx="10341734" cy="664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1919536" y="548680"/>
          <a:ext cx="842493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02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86438C6-6681-4E8D-855C-D4B971978CB9}"/>
              </a:ext>
            </a:extLst>
          </p:cNvPr>
          <p:cNvSpPr txBox="1"/>
          <p:nvPr/>
        </p:nvSpPr>
        <p:spPr>
          <a:xfrm>
            <a:off x="1244948" y="1937846"/>
            <a:ext cx="97536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2400" b="1" dirty="0"/>
              <a:t>Nas últimas décadas, o reconhecimento da Assistência Social como política pública</a:t>
            </a:r>
            <a:r>
              <a:rPr lang="pt-BR" sz="2400" b="1" dirty="0" smtClean="0"/>
              <a:t>.</a:t>
            </a:r>
          </a:p>
          <a:p>
            <a:pPr marL="0" indent="0" algn="just">
              <a:buNone/>
            </a:pPr>
            <a:r>
              <a:rPr lang="pt-BR" sz="2400" b="1" dirty="0" smtClean="0"/>
              <a:t> </a:t>
            </a:r>
            <a:r>
              <a:rPr lang="pt-BR" sz="2400" b="1" dirty="0"/>
              <a:t>Esse processo foi </a:t>
            </a:r>
            <a:r>
              <a:rPr lang="pt-BR" sz="2400" b="1" dirty="0" smtClean="0"/>
              <a:t> </a:t>
            </a:r>
            <a:r>
              <a:rPr lang="pt-BR" sz="2400" b="1" dirty="0"/>
              <a:t>fortemente influenciado pelas lutas de movimentos sociais e da sociedade civil </a:t>
            </a:r>
            <a:r>
              <a:rPr lang="pt-BR" sz="2400" b="1" dirty="0" smtClean="0"/>
              <a:t>- </a:t>
            </a:r>
            <a:r>
              <a:rPr lang="pt-BR" sz="2400" b="1" dirty="0"/>
              <a:t>ancorados na participação </a:t>
            </a:r>
            <a:r>
              <a:rPr lang="pt-BR" sz="2400" b="1" dirty="0" smtClean="0"/>
              <a:t>social.</a:t>
            </a:r>
          </a:p>
          <a:p>
            <a:pPr marL="0" indent="0" algn="just">
              <a:buNone/>
            </a:pPr>
            <a:endParaRPr lang="pt-BR" sz="2400" b="1" dirty="0" smtClean="0"/>
          </a:p>
          <a:p>
            <a:pPr marL="0" indent="0" algn="just">
              <a:buNone/>
            </a:pPr>
            <a:r>
              <a:rPr lang="pt-BR" sz="2400" b="1" dirty="0" smtClean="0"/>
              <a:t> - </a:t>
            </a:r>
            <a:r>
              <a:rPr lang="pt-BR" sz="2400" b="1" dirty="0"/>
              <a:t>R</a:t>
            </a:r>
            <a:r>
              <a:rPr lang="pt-BR" sz="2400" b="1" dirty="0" smtClean="0"/>
              <a:t>esultaram </a:t>
            </a:r>
            <a:r>
              <a:rPr lang="pt-BR" sz="2400" b="1" dirty="0"/>
              <a:t>em conquistas de direitos, a exemplo da inclusão do Benefício de Prestação Continuada (BPC) na Constituição Federal e da atenção à população em situação de rua na Lei Orgânica da Assistência Social (LOAS</a:t>
            </a:r>
            <a:r>
              <a:rPr lang="pt-BR" sz="2400" b="1" dirty="0" smtClean="0"/>
              <a:t>).</a:t>
            </a:r>
          </a:p>
          <a:p>
            <a:pPr marL="0" indent="0" algn="just">
              <a:buNone/>
            </a:pPr>
            <a:r>
              <a:rPr lang="pt-BR" sz="2400" b="1" dirty="0" smtClean="0"/>
              <a:t>Art. 30 da LOAS – </a:t>
            </a:r>
            <a:r>
              <a:rPr lang="pt-BR" sz="2400" b="1" dirty="0" err="1" smtClean="0"/>
              <a:t>Cofinanciamento</a:t>
            </a:r>
            <a:r>
              <a:rPr lang="pt-B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51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Um </a:t>
            </a:r>
            <a:r>
              <a:rPr lang="pt-BR" b="1" dirty="0"/>
              <a:t>novo modelo de gestão:</a:t>
            </a:r>
          </a:p>
          <a:p>
            <a:r>
              <a:rPr lang="pt-BR" b="1" dirty="0"/>
              <a:t>Supõe um pacto federativo, com definição de competências dos entes das esferas de governo;</a:t>
            </a:r>
          </a:p>
          <a:p>
            <a:r>
              <a:rPr lang="pt-BR" b="1" dirty="0"/>
              <a:t>Nova lógica de organização das ações: por níveis de complexidade, por território, considerando regiões e portes de municípios</a:t>
            </a:r>
            <a:r>
              <a:rPr lang="pt-BR" b="1" dirty="0" smtClean="0"/>
              <a:t>;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58745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EAC9E-F634-4661-909A-14C45090E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b="1" dirty="0">
                <a:solidFill>
                  <a:srgbClr val="CC3399"/>
                </a:solidFill>
                <a:latin typeface="Arial" charset="0"/>
                <a:cs typeface="Arial" charset="0"/>
              </a:rPr>
              <a:t>SERVIÇOS</a:t>
            </a:r>
            <a:br>
              <a:rPr lang="pt-BR" sz="4400" b="1" dirty="0">
                <a:solidFill>
                  <a:srgbClr val="CC3399"/>
                </a:solidFill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37D379-593D-4F22-BA49-EABDF2D51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69" y="2133600"/>
            <a:ext cx="10368143" cy="37776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sz="3200" b="1" dirty="0"/>
          </a:p>
          <a:p>
            <a:pPr marL="0" indent="0" algn="just">
              <a:buNone/>
            </a:pPr>
            <a:endParaRPr lang="pt-BR" sz="2000" b="1" dirty="0"/>
          </a:p>
          <a:p>
            <a:pPr>
              <a:defRPr/>
            </a:pP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Atividades continuadas </a:t>
            </a:r>
            <a:r>
              <a:rPr lang="pt-BR" sz="2800" b="1" dirty="0">
                <a:solidFill>
                  <a:srgbClr val="CC3399"/>
                </a:solidFill>
                <a:latin typeface="Arial" charset="0"/>
                <a:cs typeface="Arial" charset="0"/>
              </a:rPr>
              <a:t>que visam à melhoria da vida da população. </a:t>
            </a:r>
            <a:r>
              <a:rPr lang="pt-BR" sz="2800" b="1" dirty="0">
                <a:latin typeface="Arial" charset="0"/>
                <a:cs typeface="Arial" charset="0"/>
              </a:rPr>
              <a:t>São ações voltadas para as necessidades básicas dos cidadãos, observando os objetivos e diretrizes estabelecidos em </a:t>
            </a:r>
            <a:r>
              <a:rPr lang="pt-BR" sz="2800" b="1" dirty="0" smtClean="0">
                <a:latin typeface="Arial" charset="0"/>
                <a:cs typeface="Arial" charset="0"/>
              </a:rPr>
              <a:t>lei</a:t>
            </a:r>
            <a:r>
              <a:rPr lang="pt-BR" b="1" dirty="0">
                <a:latin typeface="Arial" charset="0"/>
                <a:cs typeface="Arial" charset="0"/>
              </a:rPr>
              <a:t> </a:t>
            </a:r>
            <a:r>
              <a:rPr lang="pt-BR" b="1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A </a:t>
            </a:r>
            <a:r>
              <a:rPr lang="pt-BR" sz="2800" b="1" dirty="0">
                <a:latin typeface="Arial" charset="0"/>
                <a:cs typeface="Arial" charset="0"/>
              </a:rPr>
              <a:t>PNAS prevê seu ordenamento em rede de acordo com os níveis de proteção </a:t>
            </a:r>
            <a:r>
              <a:rPr lang="pt-BR" sz="2800" b="1" dirty="0" smtClean="0">
                <a:latin typeface="Arial" charset="0"/>
                <a:cs typeface="Arial" charset="0"/>
              </a:rPr>
              <a:t>social</a:t>
            </a:r>
            <a:r>
              <a:rPr lang="pt-BR" sz="2800" b="1" dirty="0">
                <a:latin typeface="Arial" charset="0"/>
                <a:cs typeface="Arial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D9AF2-BAF8-49D0-BA3C-AC9C40A47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56BF5F-9FF1-4381-BCDD-44B63BD9B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103" y="2133600"/>
            <a:ext cx="10028509" cy="3777622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pt-BR" sz="2800" dirty="0" smtClean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sz="2800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Transferência </a:t>
            </a:r>
            <a:r>
              <a:rPr lang="pt-BR" sz="2800" dirty="0">
                <a:solidFill>
                  <a:srgbClr val="CC3399"/>
                </a:solidFill>
                <a:latin typeface="Arial" charset="0"/>
                <a:cs typeface="Arial" charset="0"/>
              </a:rPr>
              <a:t>de renda: </a:t>
            </a:r>
            <a:r>
              <a:rPr lang="pt-BR" sz="2800" u="sng" dirty="0">
                <a:solidFill>
                  <a:srgbClr val="CC3399"/>
                </a:solidFill>
                <a:latin typeface="Arial" charset="0"/>
                <a:cs typeface="Arial" charset="0"/>
              </a:rPr>
              <a:t>programas de repasse direto de recursos dos fundos de assistência social aos </a:t>
            </a:r>
            <a:r>
              <a:rPr lang="pt-BR" sz="2800" u="sng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beneficiários</a:t>
            </a:r>
          </a:p>
          <a:p>
            <a:pPr algn="just">
              <a:defRPr/>
            </a:pPr>
            <a:r>
              <a:rPr lang="pt-BR" sz="2800" dirty="0" smtClean="0">
                <a:latin typeface="Arial" charset="0"/>
                <a:cs typeface="Arial" charset="0"/>
              </a:rPr>
              <a:t> </a:t>
            </a:r>
            <a:r>
              <a:rPr lang="pt-BR" sz="2800" b="1" dirty="0" smtClean="0">
                <a:latin typeface="Arial" charset="0"/>
                <a:cs typeface="Arial" charset="0"/>
              </a:rPr>
              <a:t>Federal</a:t>
            </a:r>
            <a:r>
              <a:rPr lang="pt-BR" sz="2800" b="1" dirty="0">
                <a:latin typeface="Arial" charset="0"/>
                <a:cs typeface="Arial" charset="0"/>
              </a:rPr>
              <a:t>: Programa Bolsa Família </a:t>
            </a:r>
            <a:r>
              <a:rPr lang="pt-BR" sz="2800" b="1" dirty="0" smtClean="0">
                <a:latin typeface="Arial" charset="0"/>
                <a:cs typeface="Arial" charset="0"/>
              </a:rPr>
              <a:t>+ BPC</a:t>
            </a:r>
            <a:endParaRPr lang="pt-BR" sz="2800" b="1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sz="2800" b="1" dirty="0">
                <a:latin typeface="Arial" charset="0"/>
                <a:cs typeface="Arial" charset="0"/>
              </a:rPr>
              <a:t>Estadual: </a:t>
            </a:r>
            <a:r>
              <a:rPr lang="pt-BR" b="1" dirty="0" smtClean="0"/>
              <a:t> </a:t>
            </a:r>
            <a:r>
              <a:rPr lang="pt-BR" b="1" dirty="0"/>
              <a:t>SC + RENDA</a:t>
            </a:r>
            <a:endParaRPr lang="pt-BR" sz="28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1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246EF-072B-4D37-A5FC-324B1486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  <a:t>Benefícios Eventuais: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A0F761-A6F3-43F6-B79E-3C55D7B4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474" y="2133600"/>
            <a:ext cx="10159138" cy="3777622"/>
          </a:xfrm>
        </p:spPr>
        <p:txBody>
          <a:bodyPr/>
          <a:lstStyle/>
          <a:p>
            <a:endParaRPr lang="pt-BR" sz="2800" b="1" dirty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pt-BR" sz="2800" b="1" dirty="0" smtClean="0">
                <a:latin typeface="Arial" charset="0"/>
                <a:cs typeface="Arial" charset="0"/>
              </a:rPr>
              <a:t>Têm </a:t>
            </a:r>
            <a:r>
              <a:rPr lang="pt-BR" sz="2800" b="1" dirty="0">
                <a:latin typeface="Arial" charset="0"/>
                <a:cs typeface="Arial" charset="0"/>
              </a:rPr>
              <a:t>como objetivo o pagamento de auxílio por natalidade, morte ou para atender necessidades originadas de situações de vulnerabilidade temporária, </a:t>
            </a:r>
            <a:r>
              <a:rPr lang="pt-BR" sz="2800" b="1" dirty="0" smtClean="0">
                <a:latin typeface="Arial" charset="0"/>
                <a:cs typeface="Arial" charset="0"/>
              </a:rPr>
              <a:t>e </a:t>
            </a:r>
            <a:r>
              <a:rPr lang="pt-BR" sz="2800" b="1" dirty="0">
                <a:latin typeface="Arial" charset="0"/>
                <a:cs typeface="Arial" charset="0"/>
              </a:rPr>
              <a:t>em casos de calamidade </a:t>
            </a:r>
            <a:r>
              <a:rPr lang="pt-BR" sz="2800" b="1" dirty="0" smtClean="0">
                <a:latin typeface="Arial" charset="0"/>
                <a:cs typeface="Arial" charset="0"/>
              </a:rPr>
              <a:t>pública</a:t>
            </a:r>
            <a:r>
              <a:rPr lang="pt-BR" sz="2800" b="1" dirty="0">
                <a:latin typeface="Arial" charset="0"/>
                <a:cs typeface="Arial" charset="0"/>
              </a:rPr>
              <a:t> </a:t>
            </a:r>
            <a:r>
              <a:rPr lang="pt-BR" sz="2800" b="1" dirty="0" smtClean="0">
                <a:latin typeface="Arial" charset="0"/>
                <a:cs typeface="Arial" charset="0"/>
              </a:rPr>
              <a:t>( Plano de </a:t>
            </a:r>
            <a:r>
              <a:rPr lang="pt-BR" sz="2800" b="1" dirty="0" err="1" smtClean="0">
                <a:latin typeface="Arial" charset="0"/>
                <a:cs typeface="Arial" charset="0"/>
              </a:rPr>
              <a:t>Contigência</a:t>
            </a:r>
            <a:r>
              <a:rPr lang="pt-BR" sz="2800" b="1" dirty="0" smtClean="0">
                <a:latin typeface="Arial" charset="0"/>
                <a:cs typeface="Arial" charset="0"/>
              </a:rPr>
              <a:t>  para enfrentamento).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76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Quais </a:t>
            </a:r>
            <a:r>
              <a:rPr lang="pt-BR" sz="2400" b="1" dirty="0">
                <a:solidFill>
                  <a:schemeClr val="tx1"/>
                </a:solidFill>
              </a:rPr>
              <a:t>os desafios que ainda persistem e porque ainda persistem</a:t>
            </a:r>
            <a:r>
              <a:rPr lang="pt-BR" sz="2400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</a:t>
            </a:r>
            <a:r>
              <a:rPr lang="pt-BR" sz="2400" b="1" dirty="0">
                <a:solidFill>
                  <a:schemeClr val="tx1"/>
                </a:solidFill>
              </a:rPr>
              <a:t>Quais as </a:t>
            </a:r>
            <a:r>
              <a:rPr lang="pt-BR" sz="2400" b="1" dirty="0" smtClean="0">
                <a:solidFill>
                  <a:schemeClr val="tx1"/>
                </a:solidFill>
              </a:rPr>
              <a:t>Ameaças </a:t>
            </a:r>
            <a:r>
              <a:rPr lang="pt-BR" sz="2400" b="1" dirty="0">
                <a:solidFill>
                  <a:schemeClr val="tx1"/>
                </a:solidFill>
              </a:rPr>
              <a:t>e as </a:t>
            </a:r>
            <a:r>
              <a:rPr lang="pt-BR" sz="2400" b="1" dirty="0" smtClean="0">
                <a:solidFill>
                  <a:schemeClr val="tx1"/>
                </a:solidFill>
              </a:rPr>
              <a:t>Oportunidades </a:t>
            </a:r>
            <a:r>
              <a:rPr lang="pt-BR" sz="2400" b="1" dirty="0">
                <a:solidFill>
                  <a:schemeClr val="tx1"/>
                </a:solidFill>
              </a:rPr>
              <a:t>do Conselho em promover a participação popular e exercer controle social</a:t>
            </a:r>
            <a:r>
              <a:rPr lang="pt-BR" sz="2400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</a:t>
            </a:r>
            <a:r>
              <a:rPr lang="pt-BR" sz="2400" b="1" dirty="0">
                <a:solidFill>
                  <a:schemeClr val="tx1"/>
                </a:solidFill>
              </a:rPr>
              <a:t>Qual as dificuldades e potencialidades da gestão municipal em promover controle e participação social?</a:t>
            </a:r>
          </a:p>
        </p:txBody>
      </p:sp>
    </p:spTree>
    <p:extLst>
      <p:ext uri="{BB962C8B-B14F-4D97-AF65-F5344CB8AC3E}">
        <p14:creationId xmlns:p14="http://schemas.microsoft.com/office/powerpoint/2010/main" val="2553969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  <a:t>PROGRAMAS</a:t>
            </a:r>
            <a:b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7018" y="1905000"/>
            <a:ext cx="10093823" cy="5266508"/>
          </a:xfrm>
        </p:spPr>
        <p:txBody>
          <a:bodyPr/>
          <a:lstStyle/>
          <a:p>
            <a:pPr algn="ctr">
              <a:defRPr/>
            </a:pPr>
            <a:endParaRPr lang="pt-BR" b="1" dirty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pt-BR" b="1" u="sng" dirty="0" smtClean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800" b="1" u="sng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Ações </a:t>
            </a: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integradas e complementares </a:t>
            </a:r>
            <a:r>
              <a:rPr lang="pt-BR" sz="2800" b="1" dirty="0">
                <a:latin typeface="Arial" charset="0"/>
                <a:cs typeface="Arial" charset="0"/>
              </a:rPr>
              <a:t>com objetivos, prazo e área de abrangência definidos para incentivar e melhorar os benefícios e os serviços assistenciais. </a:t>
            </a:r>
            <a:endParaRPr lang="pt-BR" sz="2800" b="1" dirty="0" smtClean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Não </a:t>
            </a:r>
            <a:r>
              <a:rPr lang="pt-BR" sz="2800" b="1" dirty="0">
                <a:latin typeface="Arial" charset="0"/>
                <a:cs typeface="Arial" charset="0"/>
              </a:rPr>
              <a:t>são ações continuadas</a:t>
            </a:r>
            <a:r>
              <a:rPr lang="pt-BR" sz="2800" b="1" dirty="0" smtClean="0"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buNone/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Exemplo - SC+ RENDA</a:t>
            </a:r>
            <a:endParaRPr lang="pt-BR" sz="28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5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6319" y="637173"/>
            <a:ext cx="8911687" cy="128089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  <a:t>PROJETOS</a:t>
            </a:r>
            <a:br>
              <a:rPr lang="pt-BR" b="1" dirty="0">
                <a:solidFill>
                  <a:srgbClr val="CC3399"/>
                </a:solidFill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9714" y="2133600"/>
            <a:ext cx="10524898" cy="377762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  <a:defRPr/>
            </a:pPr>
            <a:endParaRPr lang="pt-BR" sz="3200" b="1" dirty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S</a:t>
            </a:r>
            <a:r>
              <a:rPr lang="pt-BR" sz="2800" b="1" u="sng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ão </a:t>
            </a: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investimentos econômicos e sociais</a:t>
            </a:r>
            <a:r>
              <a:rPr lang="pt-BR" sz="2800" b="1" dirty="0">
                <a:latin typeface="Arial" charset="0"/>
                <a:cs typeface="Arial" charset="0"/>
              </a:rPr>
              <a:t> que buscam subsidiar técnica e financeiramente </a:t>
            </a:r>
            <a:r>
              <a:rPr lang="pt-BR" sz="2800" b="1" dirty="0" smtClean="0">
                <a:latin typeface="Arial" charset="0"/>
                <a:cs typeface="Arial" charset="0"/>
              </a:rPr>
              <a:t> -capacidade </a:t>
            </a:r>
            <a:r>
              <a:rPr lang="pt-BR" sz="2800" b="1" dirty="0">
                <a:latin typeface="Arial" charset="0"/>
                <a:cs typeface="Arial" charset="0"/>
              </a:rPr>
              <a:t>produtiva </a:t>
            </a:r>
            <a:r>
              <a:rPr lang="pt-BR" sz="2800" b="1" dirty="0" smtClean="0">
                <a:latin typeface="Arial" charset="0"/>
                <a:cs typeface="Arial" charset="0"/>
              </a:rPr>
              <a:t>e a </a:t>
            </a:r>
            <a:r>
              <a:rPr lang="pt-BR" sz="2800" b="1" dirty="0">
                <a:latin typeface="Arial" charset="0"/>
                <a:cs typeface="Arial" charset="0"/>
              </a:rPr>
              <a:t>elevação da qualidade de </a:t>
            </a:r>
            <a:r>
              <a:rPr lang="pt-BR" sz="2800" b="1" dirty="0" smtClean="0">
                <a:latin typeface="Arial" charset="0"/>
                <a:cs typeface="Arial" charset="0"/>
              </a:rPr>
              <a:t>vida</a:t>
            </a:r>
          </a:p>
          <a:p>
            <a:pPr algn="ctr"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Economia solidaria ( </a:t>
            </a:r>
            <a:r>
              <a:rPr lang="pt-BR" sz="2800" b="1" dirty="0" smtClean="0"/>
              <a:t>Assessoria</a:t>
            </a:r>
            <a:r>
              <a:rPr lang="pt-BR" sz="2800" b="1" dirty="0" smtClean="0">
                <a:latin typeface="Arial" charset="0"/>
                <a:cs typeface="Arial" charset="0"/>
              </a:rPr>
              <a:t>  )</a:t>
            </a:r>
          </a:p>
          <a:p>
            <a:pPr algn="ctr">
              <a:defRPr/>
            </a:pPr>
            <a:endParaRPr lang="pt-BR" sz="2800" b="1" dirty="0" smtClean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800" b="1" dirty="0" smtClean="0">
                <a:latin typeface="Arial" charset="0"/>
                <a:cs typeface="Arial" charset="0"/>
              </a:rPr>
              <a:t> </a:t>
            </a: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em articulação com as demais </a:t>
            </a:r>
            <a:r>
              <a:rPr lang="pt-BR" sz="2800" b="1" u="sng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políticas públicas</a:t>
            </a:r>
            <a:r>
              <a:rPr lang="pt-BR" sz="2800" b="1" u="sng" dirty="0">
                <a:solidFill>
                  <a:srgbClr val="CC3399"/>
                </a:solidFill>
                <a:latin typeface="Arial" charset="0"/>
                <a:cs typeface="Arial" charset="0"/>
              </a:rPr>
              <a:t>. </a:t>
            </a:r>
          </a:p>
          <a:p>
            <a:pPr algn="ctr">
              <a:defRPr/>
            </a:pPr>
            <a:r>
              <a:rPr lang="pt-BR" sz="2800" b="1" dirty="0">
                <a:latin typeface="Arial" charset="0"/>
                <a:cs typeface="Arial" charset="0"/>
              </a:rPr>
              <a:t>E</a:t>
            </a:r>
            <a:r>
              <a:rPr lang="pt-BR" sz="2800" b="1" dirty="0" smtClean="0">
                <a:latin typeface="Arial" charset="0"/>
                <a:cs typeface="Arial" charset="0"/>
              </a:rPr>
              <a:t>sses </a:t>
            </a:r>
            <a:r>
              <a:rPr lang="pt-BR" sz="2800" b="1" dirty="0">
                <a:latin typeface="Arial" charset="0"/>
                <a:cs typeface="Arial" charset="0"/>
              </a:rPr>
              <a:t>projetos integram o nível de proteção social básica. Contudo, podem voltar-se às famílias e pessoas em situação de risco, público-alvo da proteção social especial.</a:t>
            </a:r>
          </a:p>
          <a:p>
            <a:pPr algn="ctr">
              <a:defRPr/>
            </a:pPr>
            <a:endParaRPr lang="pt-BR" sz="2800" b="1" dirty="0">
              <a:solidFill>
                <a:srgbClr val="CC3399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45429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CC3399"/>
                </a:solidFill>
                <a:latin typeface="Arial" charset="0"/>
                <a:cs typeface="Arial" charset="0"/>
              </a:rPr>
              <a:t>Benefício de Prestação Continuada – </a:t>
            </a:r>
            <a:r>
              <a:rPr lang="pt-BR" sz="36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BPC.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6023" y="3291840"/>
            <a:ext cx="10668589" cy="2619382"/>
          </a:xfrm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endParaRPr lang="pt-BR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sz="2400" b="1" dirty="0" smtClean="0">
                <a:latin typeface="Arial" charset="0"/>
                <a:cs typeface="Arial" charset="0"/>
              </a:rPr>
              <a:t>Promovido </a:t>
            </a:r>
            <a:r>
              <a:rPr lang="pt-BR" sz="2400" b="1" dirty="0">
                <a:latin typeface="Arial" charset="0"/>
                <a:cs typeface="Arial" charset="0"/>
              </a:rPr>
              <a:t>pelo governo federal, consiste no repasse de um salário mínimo mensal ao idoso (com 65 anos ou mais) </a:t>
            </a:r>
            <a:r>
              <a:rPr lang="pt-BR" sz="2400" b="1" dirty="0" smtClean="0">
                <a:latin typeface="Arial" charset="0"/>
                <a:cs typeface="Arial" charset="0"/>
              </a:rPr>
              <a:t>e </a:t>
            </a:r>
            <a:r>
              <a:rPr lang="pt-BR" sz="2400" b="1" dirty="0">
                <a:latin typeface="Arial" charset="0"/>
                <a:cs typeface="Arial" charset="0"/>
              </a:rPr>
              <a:t>à pessoa com deficiência que comprovem não ter meios para suprir sua </a:t>
            </a:r>
            <a:r>
              <a:rPr lang="pt-BR" sz="2400" b="1" dirty="0" smtClean="0">
                <a:latin typeface="Arial" charset="0"/>
                <a:cs typeface="Arial" charset="0"/>
              </a:rPr>
              <a:t>subsistência. </a:t>
            </a:r>
            <a:r>
              <a:rPr lang="pt-BR" sz="2400" b="1" dirty="0">
                <a:latin typeface="Arial" charset="0"/>
                <a:cs typeface="Arial" charset="0"/>
              </a:rPr>
              <a:t>Esse benefício compõe o nível de proteção social básica, sendo seu repasse efetuado diretamente ao </a:t>
            </a:r>
            <a:r>
              <a:rPr lang="pt-BR" sz="2400" b="1" dirty="0" smtClean="0">
                <a:latin typeface="Arial" charset="0"/>
                <a:cs typeface="Arial" charset="0"/>
              </a:rPr>
              <a:t>beneficiário</a:t>
            </a:r>
            <a:r>
              <a:rPr lang="pt-BR" sz="24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. </a:t>
            </a:r>
          </a:p>
          <a:p>
            <a:r>
              <a:rPr lang="pt-BR" sz="24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 </a:t>
            </a:r>
            <a:r>
              <a:rPr lang="pt-BR" sz="2400" b="1" dirty="0"/>
              <a:t>Lei nº 14.176, de 22 de junho de </a:t>
            </a:r>
            <a:r>
              <a:rPr lang="pt-BR" sz="2400" b="1" dirty="0" smtClean="0"/>
              <a:t>2021 – Foi estipulados os critérios  de </a:t>
            </a:r>
            <a:r>
              <a:rPr lang="pt-BR" b="1" dirty="0"/>
              <a:t>PARAMETRIZAÇÃO </a:t>
            </a:r>
            <a:r>
              <a:rPr lang="pt-BR" b="1" dirty="0" smtClean="0"/>
              <a:t>DO § </a:t>
            </a:r>
            <a:r>
              <a:rPr lang="pt-BR" b="1" dirty="0"/>
              <a:t>11 DO ART. 20</a:t>
            </a:r>
            <a:endParaRPr lang="pt-BR" sz="2400" b="1" dirty="0">
              <a:solidFill>
                <a:srgbClr val="CC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72F1F91-D2BF-4301-82BE-4C1C4F1390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2" y="237989"/>
            <a:ext cx="9727095" cy="677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PROTEÇÃO SOCIAL </a:t>
            </a:r>
            <a:r>
              <a:rPr lang="pt-BR" b="1" dirty="0" smtClean="0">
                <a:solidFill>
                  <a:schemeClr val="tx1"/>
                </a:solidFill>
              </a:rPr>
              <a:t>BÁSICA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  </a:t>
            </a:r>
            <a:r>
              <a:rPr lang="pt-BR" b="1" dirty="0">
                <a:solidFill>
                  <a:schemeClr val="tx1"/>
                </a:solidFill>
              </a:rPr>
              <a:t>P</a:t>
            </a:r>
            <a:r>
              <a:rPr lang="pt-BR" b="1" dirty="0" smtClean="0">
                <a:solidFill>
                  <a:schemeClr val="tx1"/>
                </a:solidFill>
              </a:rPr>
              <a:t>revenir </a:t>
            </a:r>
            <a:r>
              <a:rPr lang="pt-BR" b="1" dirty="0">
                <a:solidFill>
                  <a:schemeClr val="tx1"/>
                </a:solidFill>
              </a:rPr>
              <a:t>situações de risco</a:t>
            </a:r>
          </a:p>
          <a:p>
            <a:r>
              <a:rPr lang="pt-BR" b="1" dirty="0">
                <a:solidFill>
                  <a:schemeClr val="tx1"/>
                </a:solidFill>
              </a:rPr>
              <a:t>desenvolvendo potencialidades e aquisições;</a:t>
            </a:r>
          </a:p>
          <a:p>
            <a:r>
              <a:rPr lang="pt-BR" b="1" dirty="0">
                <a:solidFill>
                  <a:schemeClr val="tx1"/>
                </a:solidFill>
              </a:rPr>
              <a:t>fortalecendo vínculos familiares e comunitários.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>PROTEÇÃO SOCIAL </a:t>
            </a:r>
            <a:r>
              <a:rPr lang="pt-BR" b="1" dirty="0" smtClean="0">
                <a:solidFill>
                  <a:schemeClr val="tx1"/>
                </a:solidFill>
              </a:rPr>
              <a:t>ESPECIAL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Média </a:t>
            </a:r>
            <a:r>
              <a:rPr lang="pt-BR" b="1" dirty="0">
                <a:solidFill>
                  <a:schemeClr val="tx1"/>
                </a:solidFill>
              </a:rPr>
              <a:t>Complexidade</a:t>
            </a:r>
            <a:r>
              <a:rPr lang="pt-BR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D</a:t>
            </a:r>
            <a:r>
              <a:rPr lang="pt-BR" b="1" dirty="0" smtClean="0">
                <a:solidFill>
                  <a:schemeClr val="tx1"/>
                </a:solidFill>
              </a:rPr>
              <a:t>ireitos </a:t>
            </a:r>
            <a:r>
              <a:rPr lang="pt-BR" b="1" dirty="0">
                <a:solidFill>
                  <a:schemeClr val="tx1"/>
                </a:solidFill>
              </a:rPr>
              <a:t>violados, mas vínculos familiar e comunitário não rompidos</a:t>
            </a:r>
            <a:r>
              <a:rPr lang="pt-BR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Alta Complexidade: sem referência e, ou, em situação de ameaça, necessitando ser retirados de seu núcleo familiar e, ou, comunitário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65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0971" y="3004456"/>
            <a:ext cx="10263641" cy="2906765"/>
          </a:xfrm>
        </p:spPr>
        <p:txBody>
          <a:bodyPr/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Além de provisões materiais, a Assistência Social deve oferecer meios para o desenvolvimento ou (</a:t>
            </a:r>
            <a:r>
              <a:rPr lang="pt-BR" sz="2400" b="1" dirty="0" err="1">
                <a:solidFill>
                  <a:schemeClr val="tx1"/>
                </a:solidFill>
              </a:rPr>
              <a:t>re</a:t>
            </a:r>
            <a:r>
              <a:rPr lang="pt-BR" sz="2400" b="1" dirty="0">
                <a:solidFill>
                  <a:schemeClr val="tx1"/>
                </a:solidFill>
              </a:rPr>
              <a:t>)construção da cidadania e da </a:t>
            </a:r>
            <a:r>
              <a:rPr lang="pt-BR" sz="2400" b="1" dirty="0" smtClean="0">
                <a:solidFill>
                  <a:schemeClr val="tx1"/>
                </a:solidFill>
              </a:rPr>
              <a:t>autonomia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É </a:t>
            </a:r>
            <a:r>
              <a:rPr lang="pt-BR" sz="2400" b="1" dirty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competência comum dos municípios “gerir, de forma integrada, os serviços, benefícios e programas de transferência de renda</a:t>
            </a: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”</a:t>
            </a:r>
            <a:endParaRPr lang="pt-BR" sz="2400" b="1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just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0344" y="2978330"/>
            <a:ext cx="10394268" cy="2932891"/>
          </a:xfrm>
        </p:spPr>
        <p:txBody>
          <a:bodyPr>
            <a:normAutofit/>
          </a:bodyPr>
          <a:lstStyle/>
          <a:p>
            <a:pPr algn="just"/>
            <a:r>
              <a:rPr lang="pt-BR" altLang="pt-BR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A não regulamentação dos benefícios eventuais caracteriza um procedimento politicamente </a:t>
            </a:r>
            <a:r>
              <a:rPr lang="pt-BR" altLang="pt-B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incorreto, </a:t>
            </a:r>
            <a:r>
              <a:rPr lang="pt-BR" altLang="pt-BR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conhecido como não-ação governamental, porque, paradoxalmente, produz efeitos sociais mais danosos do que qualquer tentativa de intervenção pública</a:t>
            </a:r>
            <a:r>
              <a:rPr lang="pt-BR" altLang="pt-BR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3279" y="428167"/>
            <a:ext cx="8911687" cy="12808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3200" b="1" u="sng" dirty="0" smtClean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  <a:t>COMPETE </a:t>
            </a:r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  <a:t>AOS MUNICÍPIOS: </a:t>
            </a:r>
            <a:br>
              <a:rPr lang="pt-BR" sz="3200" b="1" u="sng" dirty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</a:b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  <a:t>EM RELAÇÃO AOS BENEFÍCIOS EVENTUAIS:</a:t>
            </a:r>
            <a:b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Calisto MT" pitchFamily="18" charset="0"/>
                <a:cs typeface="Arial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2331" y="2743200"/>
            <a:ext cx="10812281" cy="31027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pt-BR" sz="2600" b="1" dirty="0" smtClean="0">
                <a:solidFill>
                  <a:schemeClr val="tx1"/>
                </a:solidFill>
                <a:cs typeface="Arial" charset="0"/>
              </a:rPr>
              <a:t>• </a:t>
            </a:r>
            <a:r>
              <a:rPr lang="pt-BR" sz="2600" b="1" dirty="0">
                <a:solidFill>
                  <a:schemeClr val="tx1"/>
                </a:solidFill>
                <a:cs typeface="Arial" charset="0"/>
              </a:rPr>
              <a:t>Assegurar, em lei orçamentária, os recursos </a:t>
            </a:r>
            <a:r>
              <a:rPr lang="pt-BR" sz="2600" b="1" dirty="0" smtClean="0">
                <a:solidFill>
                  <a:schemeClr val="tx1"/>
                </a:solidFill>
                <a:cs typeface="Arial" charset="0"/>
              </a:rPr>
              <a:t>necessários à </a:t>
            </a:r>
            <a:r>
              <a:rPr lang="pt-BR" sz="2600" b="1" dirty="0">
                <a:solidFill>
                  <a:schemeClr val="tx1"/>
                </a:solidFill>
                <a:cs typeface="Arial" charset="0"/>
              </a:rPr>
              <a:t>oferta destes benefícios;</a:t>
            </a:r>
          </a:p>
          <a:p>
            <a:pPr marL="0" indent="0" algn="ctr">
              <a:buNone/>
              <a:defRPr/>
            </a:pPr>
            <a:r>
              <a:rPr lang="pt-BR" sz="2600" b="1" dirty="0">
                <a:solidFill>
                  <a:schemeClr val="tx1"/>
                </a:solidFill>
                <a:cs typeface="Arial" charset="0"/>
              </a:rPr>
              <a:t>• Organizar o atendimento aos beneficiários.</a:t>
            </a:r>
          </a:p>
          <a:p>
            <a:pPr algn="ctr">
              <a:defRPr/>
            </a:pPr>
            <a:r>
              <a:rPr lang="pt-BR" sz="26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pt-BR" sz="2600" b="1" dirty="0">
                <a:solidFill>
                  <a:schemeClr val="tx1"/>
                </a:solidFill>
                <a:cs typeface="Arial" charset="0"/>
              </a:rPr>
              <a:t>Elaborar a Lei Municipal, conforme critérios do CMAS e encaminhar para aprovação da câmara de vereadores.</a:t>
            </a:r>
          </a:p>
          <a:p>
            <a:pPr algn="ctr">
              <a:defRPr/>
            </a:pPr>
            <a:endParaRPr lang="pt-BR" sz="2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Os </a:t>
            </a: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Estados também têm como responsabilidade na</a:t>
            </a:r>
          </a:p>
          <a:p>
            <a:pPr marL="0" indent="0" algn="ctr">
              <a:buNone/>
              <a:defRPr/>
            </a:pP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efetivação desse direito a destinação de recursos </a:t>
            </a:r>
            <a:r>
              <a:rPr lang="pt-BR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financeiros aos </a:t>
            </a: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Municípios, a título de </a:t>
            </a:r>
            <a:r>
              <a:rPr lang="pt-BR" sz="26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co-financiamento</a:t>
            </a: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t-BR" sz="2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 custeio </a:t>
            </a:r>
            <a:r>
              <a:rPr lang="pt-BR" sz="2600" b="1" dirty="0">
                <a:solidFill>
                  <a:schemeClr val="tx1"/>
                </a:solidFill>
                <a:latin typeface="Arial" charset="0"/>
                <a:cs typeface="Arial" charset="0"/>
              </a:rPr>
              <a:t>dos Benefícios Eventuais.</a:t>
            </a:r>
            <a:endParaRPr lang="pt-BR" sz="2600" b="1" dirty="0">
              <a:solidFill>
                <a:schemeClr val="tx1"/>
              </a:solidFill>
              <a:latin typeface="Calisto MT" pitchFamily="18" charset="0"/>
              <a:cs typeface="Arial" charset="0"/>
            </a:endParaRPr>
          </a:p>
          <a:p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4766" y="2978330"/>
            <a:ext cx="10929846" cy="2932891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pt-BR" sz="2400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Definir trabalhador do SUAS responsável pela Gestão dos benefícios eventuais 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2400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Disponibilizar espaço físico para a gestão dos benefícios eventuais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sz="2400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 Organizar o fluxo de concessão dos benefícios </a:t>
            </a:r>
            <a:r>
              <a:rPr lang="pt-BR" sz="2400" b="1" dirty="0" smtClean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eventuais.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Elaborar estudo social e parecer social – Assistente Social </a:t>
            </a:r>
          </a:p>
          <a:p>
            <a:pPr algn="just">
              <a:buFont typeface="Arial" charset="0"/>
              <a:buChar char="•"/>
              <a:defRPr/>
            </a:pPr>
            <a:r>
              <a:rPr lang="pt-BR" b="1" dirty="0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Garantir o acompanhamento familiar nos serviços </a:t>
            </a:r>
            <a:r>
              <a:rPr lang="pt-BR" b="1" dirty="0" err="1">
                <a:solidFill>
                  <a:schemeClr val="tx1"/>
                </a:solidFill>
                <a:latin typeface="Calisto MT" pitchFamily="18" charset="0"/>
                <a:cs typeface="Arial" charset="0"/>
              </a:rPr>
              <a:t>socioassistenciais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1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3" y="534430"/>
            <a:ext cx="10829107" cy="599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2777" y="3187336"/>
            <a:ext cx="10511835" cy="272388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A </a:t>
            </a:r>
            <a:r>
              <a:rPr lang="pt-BR" sz="2400" b="1" dirty="0">
                <a:solidFill>
                  <a:schemeClr val="tx1"/>
                </a:solidFill>
              </a:rPr>
              <a:t>pandemia provocada pela COVID-19, tornou visível que nela não se enfrenta só um vírus, mas, ao mesmo tempo, diversos componentes de </a:t>
            </a:r>
            <a:r>
              <a:rPr lang="pt-BR" sz="2400" b="1" dirty="0" err="1" smtClean="0">
                <a:solidFill>
                  <a:schemeClr val="tx1"/>
                </a:solidFill>
              </a:rPr>
              <a:t>endemis</a:t>
            </a:r>
            <a:r>
              <a:rPr lang="pt-BR" sz="2400" b="1" dirty="0" smtClean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decorrentes da não distributividade de meios e condições de vida à boa parte dos brasileiros</a:t>
            </a:r>
            <a:r>
              <a:rPr lang="pt-BR" b="1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50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216275" y="57150"/>
            <a:ext cx="7272338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INSTÂNCIAS E REDE SOCIOASSISTENCIAL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680620" y="1337890"/>
            <a:ext cx="9144000" cy="569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 indent="-2190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7875" algn="l"/>
                <a:tab pos="2497138" algn="l"/>
                <a:tab pos="2946400" algn="l"/>
                <a:tab pos="3395663" algn="l"/>
                <a:tab pos="3844925" algn="l"/>
                <a:tab pos="4294188" algn="l"/>
                <a:tab pos="4743450" algn="l"/>
                <a:tab pos="5192713" algn="l"/>
                <a:tab pos="5641975" algn="l"/>
                <a:tab pos="6091238" algn="l"/>
                <a:tab pos="6540500" algn="l"/>
                <a:tab pos="6989763" algn="l"/>
                <a:tab pos="7439025" algn="l"/>
                <a:tab pos="7888288" algn="l"/>
                <a:tab pos="8337550" algn="l"/>
                <a:tab pos="8786813" algn="l"/>
                <a:tab pos="9236075" algn="l"/>
                <a:tab pos="9685338" algn="l"/>
                <a:tab pos="10134600" algn="l"/>
                <a:tab pos="105838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lvl="3" algn="ctr">
              <a:buClrTx/>
              <a:buFontTx/>
              <a:buNone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Tx/>
            </a:pPr>
            <a:endParaRPr lang="pt-BR" altLang="pt-BR" sz="1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449514" y="1484314"/>
            <a:ext cx="1690687" cy="2592387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b="1" dirty="0">
                <a:solidFill>
                  <a:srgbClr val="FFFFFF"/>
                </a:solidFill>
              </a:rPr>
              <a:t>Instâncias de</a:t>
            </a:r>
          </a:p>
          <a:p>
            <a:pPr algn="ctr">
              <a:buClrTx/>
              <a:buFontTx/>
              <a:buNone/>
            </a:pPr>
            <a:r>
              <a:rPr lang="pt-BR" altLang="pt-BR" sz="1600" b="1" dirty="0">
                <a:solidFill>
                  <a:srgbClr val="FFFFFF"/>
                </a:solidFill>
              </a:rPr>
              <a:t>Gestão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 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-MDSA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-SEDS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-Gestores 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Municipais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511676" y="1493838"/>
            <a:ext cx="1584325" cy="2582862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b="1" dirty="0">
                <a:solidFill>
                  <a:srgbClr val="FFFFFF"/>
                </a:solidFill>
              </a:rPr>
              <a:t>Instâncias de </a:t>
            </a:r>
          </a:p>
          <a:p>
            <a:pPr algn="ctr">
              <a:buClrTx/>
              <a:buFontTx/>
              <a:buNone/>
            </a:pPr>
            <a:r>
              <a:rPr lang="pt-BR" altLang="pt-BR" sz="1600" b="1" dirty="0">
                <a:solidFill>
                  <a:srgbClr val="FFFFFF"/>
                </a:solidFill>
              </a:rPr>
              <a:t>Negociação e </a:t>
            </a:r>
          </a:p>
          <a:p>
            <a:pPr algn="ctr">
              <a:buClrTx/>
              <a:buFontTx/>
              <a:buNone/>
            </a:pPr>
            <a:r>
              <a:rPr lang="pt-BR" altLang="pt-BR" sz="1600" b="1" dirty="0" err="1">
                <a:solidFill>
                  <a:srgbClr val="FFFFFF"/>
                </a:solidFill>
              </a:rPr>
              <a:t>Pactuação</a:t>
            </a:r>
            <a:endParaRPr lang="pt-BR" altLang="pt-BR" sz="1600" b="1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-Comissão </a:t>
            </a:r>
          </a:p>
          <a:p>
            <a:pPr algn="ctr">
              <a:buClrTx/>
              <a:buFontTx/>
              <a:buNone/>
            </a:pPr>
            <a:r>
              <a:rPr lang="pt-BR" altLang="pt-BR" sz="1600" dirty="0" err="1">
                <a:solidFill>
                  <a:srgbClr val="FFFFFF"/>
                </a:solidFill>
              </a:rPr>
              <a:t>Intergestores</a:t>
            </a:r>
            <a:r>
              <a:rPr lang="pt-BR" altLang="pt-BR" sz="1600" dirty="0">
                <a:solidFill>
                  <a:srgbClr val="FFFFFF"/>
                </a:solidFill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Tripartite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-Comissão </a:t>
            </a:r>
          </a:p>
          <a:p>
            <a:pPr algn="ctr">
              <a:buClrTx/>
              <a:buFontTx/>
              <a:buNone/>
            </a:pPr>
            <a:r>
              <a:rPr lang="pt-BR" altLang="pt-BR" sz="1600" dirty="0" err="1">
                <a:solidFill>
                  <a:srgbClr val="FFFFFF"/>
                </a:solidFill>
              </a:rPr>
              <a:t>Intergestores</a:t>
            </a:r>
            <a:r>
              <a:rPr lang="pt-BR" altLang="pt-BR" sz="1600" dirty="0">
                <a:solidFill>
                  <a:srgbClr val="FFFFFF"/>
                </a:solidFill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pt-BR" altLang="pt-BR" sz="1600" dirty="0" err="1">
                <a:solidFill>
                  <a:srgbClr val="FFFFFF"/>
                </a:solidFill>
              </a:rPr>
              <a:t>Bipartite</a:t>
            </a:r>
            <a:endParaRPr lang="pt-BR" altLang="pt-BR" sz="1600" dirty="0">
              <a:solidFill>
                <a:srgbClr val="FFFFFF"/>
              </a:solidFill>
            </a:endParaRP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6527801" y="1493838"/>
            <a:ext cx="1584325" cy="2582862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Instâncias de 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Deliberação e 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Controle Social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-Conselho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Nacional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-Conselhos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Estaduais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-Conselhos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Municipais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8472489" y="1493838"/>
            <a:ext cx="1584325" cy="2582862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Instâncias de </a:t>
            </a:r>
          </a:p>
          <a:p>
            <a:pPr algn="ctr">
              <a:buClrTx/>
              <a:buFontTx/>
              <a:buNone/>
            </a:pPr>
            <a:r>
              <a:rPr lang="pt-BR" altLang="pt-BR" sz="1600" b="1">
                <a:solidFill>
                  <a:srgbClr val="FFFFFF"/>
                </a:solidFill>
              </a:rPr>
              <a:t>Financiamento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-Fundo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Nacional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-Fundos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Estaduais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-Fundos 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Municipais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2460625" y="4760914"/>
            <a:ext cx="7596188" cy="612775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dirty="0">
                <a:solidFill>
                  <a:srgbClr val="FFFFFF"/>
                </a:solidFill>
              </a:rPr>
              <a:t>Rede de Serviços Governamentais e não Governamentais de Assistência Social</a:t>
            </a: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401481" y="5724526"/>
            <a:ext cx="7702278" cy="779560"/>
          </a:xfrm>
          <a:prstGeom prst="rect">
            <a:avLst/>
          </a:prstGeom>
          <a:solidFill>
            <a:srgbClr val="000099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000">
                <a:solidFill>
                  <a:srgbClr val="FFFFFF"/>
                </a:solidFill>
              </a:rPr>
              <a:t>População / USUÁRIO</a:t>
            </a:r>
          </a:p>
        </p:txBody>
      </p:sp>
      <p:cxnSp>
        <p:nvCxnSpPr>
          <p:cNvPr id="17419" name="AutoShape 10"/>
          <p:cNvCxnSpPr>
            <a:cxnSpLocks noChangeShapeType="1"/>
            <a:stCxn id="17414" idx="3"/>
            <a:endCxn id="17415" idx="1"/>
          </p:cNvCxnSpPr>
          <p:nvPr/>
        </p:nvCxnSpPr>
        <p:spPr bwMode="auto">
          <a:xfrm>
            <a:off x="6096000" y="2786064"/>
            <a:ext cx="431800" cy="15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0" name="AutoShape 11"/>
          <p:cNvCxnSpPr>
            <a:cxnSpLocks noChangeShapeType="1"/>
            <a:stCxn id="17415" idx="3"/>
            <a:endCxn id="17416" idx="1"/>
          </p:cNvCxnSpPr>
          <p:nvPr/>
        </p:nvCxnSpPr>
        <p:spPr bwMode="auto">
          <a:xfrm>
            <a:off x="8112126" y="2786064"/>
            <a:ext cx="360363" cy="15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1" name="AutoShape 12"/>
          <p:cNvCxnSpPr>
            <a:cxnSpLocks noChangeShapeType="1"/>
          </p:cNvCxnSpPr>
          <p:nvPr/>
        </p:nvCxnSpPr>
        <p:spPr bwMode="auto">
          <a:xfrm>
            <a:off x="7248526" y="4092576"/>
            <a:ext cx="3175" cy="631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2" name="AutoShape 13"/>
          <p:cNvCxnSpPr>
            <a:cxnSpLocks noChangeShapeType="1"/>
          </p:cNvCxnSpPr>
          <p:nvPr/>
        </p:nvCxnSpPr>
        <p:spPr bwMode="auto">
          <a:xfrm>
            <a:off x="9263064" y="4092576"/>
            <a:ext cx="3175" cy="631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3" name="AutoShape 14"/>
          <p:cNvCxnSpPr>
            <a:cxnSpLocks noChangeShapeType="1"/>
          </p:cNvCxnSpPr>
          <p:nvPr/>
        </p:nvCxnSpPr>
        <p:spPr bwMode="auto">
          <a:xfrm>
            <a:off x="6308726" y="5373688"/>
            <a:ext cx="3175" cy="31591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4" name="AutoShape 15"/>
          <p:cNvCxnSpPr>
            <a:cxnSpLocks noChangeShapeType="1"/>
          </p:cNvCxnSpPr>
          <p:nvPr/>
        </p:nvCxnSpPr>
        <p:spPr bwMode="auto">
          <a:xfrm>
            <a:off x="5229226" y="4092576"/>
            <a:ext cx="3175" cy="631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5" name="AutoShape 16"/>
          <p:cNvCxnSpPr>
            <a:cxnSpLocks noChangeShapeType="1"/>
          </p:cNvCxnSpPr>
          <p:nvPr/>
        </p:nvCxnSpPr>
        <p:spPr bwMode="auto">
          <a:xfrm>
            <a:off x="3286125" y="4092576"/>
            <a:ext cx="1588" cy="631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6" name="AutoShape 17"/>
          <p:cNvCxnSpPr>
            <a:cxnSpLocks noChangeShapeType="1"/>
            <a:stCxn id="17413" idx="3"/>
            <a:endCxn id="17414" idx="1"/>
          </p:cNvCxnSpPr>
          <p:nvPr/>
        </p:nvCxnSpPr>
        <p:spPr bwMode="auto">
          <a:xfrm>
            <a:off x="4140201" y="2779713"/>
            <a:ext cx="371475" cy="47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1513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287714" y="71439"/>
            <a:ext cx="727233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7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política de assistência social traz a importância</a:t>
            </a:r>
          </a:p>
          <a:p>
            <a:pPr algn="ctr">
              <a:buClrTx/>
              <a:buFontTx/>
              <a:buNone/>
            </a:pPr>
            <a:r>
              <a:rPr lang="pt-BR" altLang="pt-BR" sz="17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 organizar os serviços de proteção social em rede.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035300" y="2592388"/>
            <a:ext cx="2628900" cy="4076700"/>
          </a:xfrm>
          <a:prstGeom prst="rect">
            <a:avLst/>
          </a:prstGeom>
          <a:solidFill>
            <a:srgbClr val="003333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Unidades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Governamentais: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CRAS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CREAS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CREAS  REGIONAL</a:t>
            </a: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/>
            </a:r>
            <a:br>
              <a:rPr lang="pt-BR" altLang="pt-BR" sz="1600">
                <a:solidFill>
                  <a:srgbClr val="FFFFFF"/>
                </a:solidFill>
              </a:rPr>
            </a:br>
            <a:r>
              <a:rPr lang="pt-BR" altLang="pt-BR" sz="1600">
                <a:solidFill>
                  <a:srgbClr val="FFFFFF"/>
                </a:solidFill>
              </a:rPr>
              <a:t>CENTO POP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UNIDADE DE ACOLHIMENTO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CENTRO DE CONVIVÊNCIA</a:t>
            </a:r>
          </a:p>
          <a:p>
            <a:pPr algn="ctr">
              <a:buClrTx/>
              <a:buFontTx/>
              <a:buNone/>
            </a:pPr>
            <a:endParaRPr lang="pt-BR" altLang="pt-BR" sz="1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>
                <a:solidFill>
                  <a:srgbClr val="FFFFFF"/>
                </a:solidFill>
              </a:rPr>
              <a:t>CENTRO DIA 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816725" y="2592388"/>
            <a:ext cx="2700338" cy="4076700"/>
          </a:xfrm>
          <a:prstGeom prst="rect">
            <a:avLst/>
          </a:prstGeom>
          <a:solidFill>
            <a:srgbClr val="003333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Unidades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Não Governamental: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TODAS AS ENTIDADES  E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ORGANIZAÇÕES DE </a:t>
            </a:r>
          </a:p>
          <a:p>
            <a:pPr algn="ctr">
              <a:buClrTx/>
              <a:buFontTx/>
              <a:buNone/>
            </a:pPr>
            <a:r>
              <a:rPr lang="pt-BR" altLang="pt-BR" sz="1600" dirty="0">
                <a:solidFill>
                  <a:srgbClr val="FFFFFF"/>
                </a:solidFill>
              </a:rPr>
              <a:t>ASSISTÊNCIA SOCIAL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 smtClean="0">
                <a:solidFill>
                  <a:srgbClr val="FFFFFF"/>
                </a:solidFill>
              </a:rPr>
              <a:t>– </a:t>
            </a:r>
            <a:r>
              <a:rPr lang="pt-BR" altLang="pt-BR" sz="1600" dirty="0">
                <a:solidFill>
                  <a:srgbClr val="FFFFFF"/>
                </a:solidFill>
              </a:rPr>
              <a:t>Atendimento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 smtClean="0">
                <a:solidFill>
                  <a:srgbClr val="FFFFFF"/>
                </a:solidFill>
              </a:rPr>
              <a:t>– </a:t>
            </a:r>
            <a:r>
              <a:rPr lang="pt-BR" altLang="pt-BR" sz="1600" dirty="0">
                <a:solidFill>
                  <a:srgbClr val="FFFFFF"/>
                </a:solidFill>
              </a:rPr>
              <a:t>Assessoramento</a:t>
            </a:r>
          </a:p>
          <a:p>
            <a:pPr algn="ctr">
              <a:buClrTx/>
              <a:buFontTx/>
              <a:buNone/>
            </a:pPr>
            <a:endParaRPr lang="pt-BR" altLang="pt-BR" sz="1600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sz="1600" dirty="0" smtClean="0">
                <a:solidFill>
                  <a:srgbClr val="FFFFFF"/>
                </a:solidFill>
              </a:rPr>
              <a:t>- </a:t>
            </a:r>
            <a:r>
              <a:rPr lang="pt-BR" altLang="pt-BR" sz="1600" dirty="0">
                <a:solidFill>
                  <a:srgbClr val="FFFFFF"/>
                </a:solidFill>
              </a:rPr>
              <a:t>Defesa e garantia de direitos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035301" y="908051"/>
            <a:ext cx="6480175" cy="1008063"/>
          </a:xfrm>
          <a:prstGeom prst="rect">
            <a:avLst/>
          </a:prstGeom>
          <a:solidFill>
            <a:srgbClr val="003333"/>
          </a:solidFill>
          <a:ln w="9360" cap="sq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Rede Socioassistencial</a:t>
            </a:r>
          </a:p>
          <a:p>
            <a:pPr algn="ctr">
              <a:buClrTx/>
              <a:buFontTx/>
              <a:buNone/>
            </a:pPr>
            <a:r>
              <a:rPr lang="pt-BR" altLang="pt-BR" sz="2400">
                <a:solidFill>
                  <a:srgbClr val="FFFFFF"/>
                </a:solidFill>
              </a:rPr>
              <a:t>(Programas, Serviços, Projetos e Benefícios)</a:t>
            </a:r>
          </a:p>
        </p:txBody>
      </p:sp>
      <p:cxnSp>
        <p:nvCxnSpPr>
          <p:cNvPr id="19463" name="AutoShape 6"/>
          <p:cNvCxnSpPr>
            <a:cxnSpLocks noChangeShapeType="1"/>
          </p:cNvCxnSpPr>
          <p:nvPr/>
        </p:nvCxnSpPr>
        <p:spPr bwMode="auto">
          <a:xfrm>
            <a:off x="6096000" y="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4" name="AutoShape 7"/>
          <p:cNvCxnSpPr>
            <a:cxnSpLocks noChangeShapeType="1"/>
          </p:cNvCxnSpPr>
          <p:nvPr/>
        </p:nvCxnSpPr>
        <p:spPr bwMode="auto">
          <a:xfrm>
            <a:off x="6096000" y="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5" name="AutoShape 8"/>
          <p:cNvCxnSpPr>
            <a:cxnSpLocks noChangeShapeType="1"/>
            <a:stCxn id="19460" idx="3"/>
            <a:endCxn id="19461" idx="1"/>
          </p:cNvCxnSpPr>
          <p:nvPr/>
        </p:nvCxnSpPr>
        <p:spPr bwMode="auto">
          <a:xfrm>
            <a:off x="5664201" y="4630739"/>
            <a:ext cx="1152525" cy="15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6" name="AutoShape 9"/>
          <p:cNvCxnSpPr>
            <a:cxnSpLocks noChangeShapeType="1"/>
          </p:cNvCxnSpPr>
          <p:nvPr/>
        </p:nvCxnSpPr>
        <p:spPr bwMode="auto">
          <a:xfrm>
            <a:off x="6096000" y="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7" name="AutoShape 10"/>
          <p:cNvCxnSpPr>
            <a:cxnSpLocks noChangeShapeType="1"/>
          </p:cNvCxnSpPr>
          <p:nvPr/>
        </p:nvCxnSpPr>
        <p:spPr bwMode="auto">
          <a:xfrm>
            <a:off x="8256589" y="1916114"/>
            <a:ext cx="1587" cy="6619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8" name="AutoShape 11"/>
          <p:cNvCxnSpPr>
            <a:cxnSpLocks noChangeShapeType="1"/>
          </p:cNvCxnSpPr>
          <p:nvPr/>
        </p:nvCxnSpPr>
        <p:spPr bwMode="auto">
          <a:xfrm>
            <a:off x="4295776" y="1916114"/>
            <a:ext cx="3175" cy="6619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21483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159726"/>
            <a:ext cx="8915400" cy="377762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Programa – Transferência de Renda.</a:t>
            </a:r>
          </a:p>
          <a:p>
            <a:r>
              <a:rPr lang="pt-BR" sz="3200" b="1" dirty="0" smtClean="0"/>
              <a:t>Serviço -  Continuado</a:t>
            </a:r>
          </a:p>
          <a:p>
            <a:r>
              <a:rPr lang="pt-BR" sz="3200" b="1" dirty="0" smtClean="0"/>
              <a:t>Projetos – Financeiro e Técnico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45658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369" y="1071564"/>
            <a:ext cx="8525632" cy="6394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000376" y="188914"/>
            <a:ext cx="76676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4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do SUAS e  Vigilância Socioassistencial  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127375" y="2704875"/>
            <a:ext cx="2348707" cy="2595789"/>
          </a:xfrm>
          <a:prstGeom prst="rect">
            <a:avLst/>
          </a:prstGeom>
          <a:solidFill>
            <a:srgbClr val="191966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b="1" dirty="0">
                <a:solidFill>
                  <a:srgbClr val="FFFFFF"/>
                </a:solidFill>
              </a:rPr>
              <a:t>Vigilância</a:t>
            </a:r>
          </a:p>
          <a:p>
            <a:pPr algn="ctr">
              <a:buClrTx/>
              <a:buFontTx/>
              <a:buNone/>
            </a:pPr>
            <a:endParaRPr lang="pt-BR" altLang="pt-BR" b="1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endParaRPr lang="pt-BR" altLang="pt-BR" b="1" dirty="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</a:pPr>
            <a:r>
              <a:rPr lang="pt-BR" altLang="pt-BR" b="1" dirty="0" err="1">
                <a:solidFill>
                  <a:srgbClr val="FFFFFF"/>
                </a:solidFill>
              </a:rPr>
              <a:t>Socioassistencial</a:t>
            </a:r>
            <a:endParaRPr lang="pt-BR" altLang="pt-BR" b="1" dirty="0">
              <a:solidFill>
                <a:srgbClr val="FFFFFF"/>
              </a:solidFill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491288" y="3016251"/>
            <a:ext cx="2436812" cy="854075"/>
          </a:xfrm>
          <a:prstGeom prst="rect">
            <a:avLst/>
          </a:prstGeom>
          <a:solidFill>
            <a:srgbClr val="191966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 marL="209550" indent="-20955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Território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Risco 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Vulnerabilidade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6491288" y="4446589"/>
            <a:ext cx="2436812" cy="854075"/>
          </a:xfrm>
          <a:prstGeom prst="rect">
            <a:avLst/>
          </a:prstGeom>
          <a:solidFill>
            <a:srgbClr val="191966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 marL="209550" indent="-20955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Levantamento de dados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Estudos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Indicadores</a:t>
            </a:r>
          </a:p>
          <a:p>
            <a:pPr>
              <a:buClr>
                <a:srgbClr val="2323DC"/>
              </a:buClr>
              <a:buFont typeface="Wingdings" panose="05000000000000000000" pitchFamily="2" charset="2"/>
              <a:buChar char=""/>
            </a:pPr>
            <a:r>
              <a:rPr lang="pt-BR" altLang="pt-BR" sz="1400" b="1">
                <a:solidFill>
                  <a:srgbClr val="FFFFFF"/>
                </a:solidFill>
              </a:rPr>
              <a:t>Diagnósticos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3246438" y="5895976"/>
            <a:ext cx="5681662" cy="773113"/>
          </a:xfrm>
          <a:prstGeom prst="rect">
            <a:avLst/>
          </a:prstGeom>
          <a:solidFill>
            <a:srgbClr val="191966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t-BR" altLang="pt-BR" b="1">
                <a:solidFill>
                  <a:srgbClr val="FFFFFF"/>
                </a:solidFill>
              </a:rPr>
              <a:t>Planejamento de ações estratégicas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167063" y="1071564"/>
            <a:ext cx="5681662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209550" indent="-209550"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2323DC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pt-BR" sz="2400" b="1">
                <a:solidFill>
                  <a:srgbClr val="000000"/>
                </a:solidFill>
              </a:rPr>
              <a:t>LOAS – Objetivo PNAS</a:t>
            </a:r>
          </a:p>
          <a:p>
            <a:pPr marL="214313">
              <a:buSzPct val="100000"/>
              <a:defRPr/>
            </a:pPr>
            <a:endParaRPr lang="pt-BR" sz="2400" b="1">
              <a:solidFill>
                <a:srgbClr val="000000"/>
              </a:solidFill>
            </a:endParaRPr>
          </a:p>
          <a:p>
            <a:pPr>
              <a:buClr>
                <a:srgbClr val="2323DC"/>
              </a:buClr>
              <a:buSzPct val="100000"/>
              <a:buFont typeface="Wingdings" panose="05000000000000000000" pitchFamily="2" charset="2"/>
              <a:buChar char=""/>
              <a:defRPr/>
            </a:pPr>
            <a:r>
              <a:rPr lang="pt-BR" sz="2400" b="1">
                <a:solidFill>
                  <a:srgbClr val="000000"/>
                </a:solidFill>
              </a:rPr>
              <a:t>NOB/SUAS/2012 – Função PNAS</a:t>
            </a:r>
          </a:p>
        </p:txBody>
      </p:sp>
      <p:cxnSp>
        <p:nvCxnSpPr>
          <p:cNvPr id="27657" name="AutoShape 8"/>
          <p:cNvCxnSpPr>
            <a:cxnSpLocks noChangeShapeType="1"/>
            <a:stCxn id="27652" idx="3"/>
            <a:endCxn id="27653" idx="1"/>
          </p:cNvCxnSpPr>
          <p:nvPr/>
        </p:nvCxnSpPr>
        <p:spPr bwMode="auto">
          <a:xfrm flipV="1">
            <a:off x="5476082" y="3443289"/>
            <a:ext cx="1015206" cy="559481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58" name="AutoShape 9"/>
          <p:cNvCxnSpPr>
            <a:cxnSpLocks noChangeShapeType="1"/>
            <a:stCxn id="27652" idx="3"/>
            <a:endCxn id="27654" idx="1"/>
          </p:cNvCxnSpPr>
          <p:nvPr/>
        </p:nvCxnSpPr>
        <p:spPr bwMode="auto">
          <a:xfrm>
            <a:off x="5476082" y="4002770"/>
            <a:ext cx="1015206" cy="870857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59" name="AutoShape 10"/>
          <p:cNvCxnSpPr>
            <a:cxnSpLocks noChangeShapeType="1"/>
            <a:stCxn id="27653" idx="2"/>
            <a:endCxn id="27654" idx="0"/>
          </p:cNvCxnSpPr>
          <p:nvPr/>
        </p:nvCxnSpPr>
        <p:spPr bwMode="auto">
          <a:xfrm>
            <a:off x="7708900" y="3870326"/>
            <a:ext cx="1588" cy="57626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0" name="AutoShape 11"/>
          <p:cNvCxnSpPr>
            <a:cxnSpLocks noChangeShapeType="1"/>
            <a:stCxn id="27652" idx="2"/>
            <a:endCxn id="27655" idx="0"/>
          </p:cNvCxnSpPr>
          <p:nvPr/>
        </p:nvCxnSpPr>
        <p:spPr bwMode="auto">
          <a:xfrm rot="16200000" flipH="1">
            <a:off x="4896843" y="4705550"/>
            <a:ext cx="595312" cy="1785540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1" name="AutoShape 12"/>
          <p:cNvCxnSpPr>
            <a:cxnSpLocks noChangeShapeType="1"/>
            <a:stCxn id="27654" idx="2"/>
            <a:endCxn id="27655" idx="0"/>
          </p:cNvCxnSpPr>
          <p:nvPr/>
        </p:nvCxnSpPr>
        <p:spPr bwMode="auto">
          <a:xfrm rot="5400000">
            <a:off x="6600032" y="4785519"/>
            <a:ext cx="595312" cy="1625600"/>
          </a:xfrm>
          <a:prstGeom prst="bentConnector3">
            <a:avLst>
              <a:gd name="adj1" fmla="val 50000"/>
            </a:avLst>
          </a:prstGeom>
          <a:noFill/>
          <a:ln w="9360" cap="sq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2" name="Rectangle 13"/>
          <p:cNvSpPr>
            <a:spLocks noChangeArrowheads="1"/>
          </p:cNvSpPr>
          <p:nvPr/>
        </p:nvSpPr>
        <p:spPr bwMode="auto">
          <a:xfrm>
            <a:off x="2566988" y="908050"/>
            <a:ext cx="800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9563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pt-BR" altLang="pt-BR" b="1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413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64" y="422378"/>
            <a:ext cx="10629359" cy="602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463" y="2873828"/>
            <a:ext cx="10577149" cy="3037393"/>
          </a:xfrm>
        </p:spPr>
        <p:txBody>
          <a:bodyPr/>
          <a:lstStyle/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 </a:t>
            </a:r>
            <a:r>
              <a:rPr lang="pt-BR" sz="2400" b="1" dirty="0">
                <a:solidFill>
                  <a:schemeClr val="tx1"/>
                </a:solidFill>
              </a:rPr>
              <a:t>A</a:t>
            </a:r>
            <a:r>
              <a:rPr lang="pt-BR" sz="2400" b="1" dirty="0" smtClean="0">
                <a:solidFill>
                  <a:schemeClr val="tx1"/>
                </a:solidFill>
              </a:rPr>
              <a:t>ção </a:t>
            </a:r>
            <a:r>
              <a:rPr lang="pt-BR" sz="2400" b="1" dirty="0">
                <a:solidFill>
                  <a:schemeClr val="tx1"/>
                </a:solidFill>
              </a:rPr>
              <a:t>do SUAS em situações de emergências e urgências como nesse momento de pandemia, não desconstrói a direção prevista e reafirmada ao longo dos anos, quanto à responsabilidade </a:t>
            </a:r>
            <a:r>
              <a:rPr lang="pt-BR" sz="2400" b="1" dirty="0" smtClean="0">
                <a:solidFill>
                  <a:schemeClr val="tx1"/>
                </a:solidFill>
              </a:rPr>
              <a:t>pública.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3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8274" y="2991394"/>
            <a:ext cx="10616338" cy="2919828"/>
          </a:xfrm>
        </p:spPr>
        <p:txBody>
          <a:bodyPr/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sz="2400" b="1" dirty="0" smtClean="0">
                <a:solidFill>
                  <a:schemeClr val="tx1"/>
                </a:solidFill>
              </a:rPr>
              <a:t>A  </a:t>
            </a:r>
            <a:r>
              <a:rPr lang="pt-BR" sz="2400" b="1" dirty="0">
                <a:solidFill>
                  <a:schemeClr val="tx1"/>
                </a:solidFill>
              </a:rPr>
              <a:t>recomendações sanitárias de isolamento social e distanciamento social, na </a:t>
            </a:r>
            <a:r>
              <a:rPr lang="pt-BR" sz="2400" b="1" dirty="0" smtClean="0">
                <a:solidFill>
                  <a:schemeClr val="tx1"/>
                </a:solidFill>
              </a:rPr>
              <a:t>pandemia, </a:t>
            </a:r>
            <a:r>
              <a:rPr lang="pt-BR" sz="2400" b="1" dirty="0">
                <a:solidFill>
                  <a:schemeClr val="tx1"/>
                </a:solidFill>
              </a:rPr>
              <a:t>iluminou a visibilidade da desigualdade de condições vividas pelos moradores de uma mesma cidade, gerando uma nova </a:t>
            </a:r>
            <a:r>
              <a:rPr lang="pt-BR" sz="2400" b="1" dirty="0" smtClean="0">
                <a:solidFill>
                  <a:schemeClr val="tx1"/>
                </a:solidFill>
              </a:rPr>
              <a:t>categoria </a:t>
            </a:r>
            <a:r>
              <a:rPr lang="pt-BR" sz="2400" b="1" dirty="0">
                <a:solidFill>
                  <a:schemeClr val="tx1"/>
                </a:solidFill>
              </a:rPr>
              <a:t>de </a:t>
            </a:r>
            <a:r>
              <a:rPr lang="pt-BR" sz="2400" b="1" dirty="0" smtClean="0">
                <a:solidFill>
                  <a:schemeClr val="tx1"/>
                </a:solidFill>
              </a:rPr>
              <a:t>invisíveis.</a:t>
            </a:r>
          </a:p>
          <a:p>
            <a:pPr marL="0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SUAS E PROTEÇÃO </a:t>
            </a:r>
            <a:r>
              <a:rPr lang="pt-BR" sz="2800" b="1" dirty="0" smtClean="0"/>
              <a:t> SOCIAL </a:t>
            </a:r>
            <a:r>
              <a:rPr lang="pt-BR" sz="2800" b="1" dirty="0"/>
              <a:t>NA PANDEMIA </a:t>
            </a:r>
            <a:r>
              <a:rPr lang="pt-BR" sz="2800" b="1" dirty="0" smtClean="0"/>
              <a:t>COVID-19 – Dra.  </a:t>
            </a:r>
            <a:r>
              <a:rPr lang="pt-BR" sz="2800" b="1" dirty="0"/>
              <a:t>Aldaíza </a:t>
            </a:r>
            <a:r>
              <a:rPr lang="pt-BR" sz="2800" b="1" dirty="0" smtClean="0"/>
              <a:t>Sposati.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337" y="2521130"/>
            <a:ext cx="10603275" cy="3390091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chemeClr val="tx1"/>
                </a:solidFill>
              </a:rPr>
              <a:t>Quais as desproteções que o isolamento social e o desemprego instalaram nas famílias? </a:t>
            </a:r>
            <a:r>
              <a:rPr lang="pt-BR" sz="2400" b="1" dirty="0" smtClean="0">
                <a:solidFill>
                  <a:schemeClr val="tx1"/>
                </a:solidFill>
              </a:rPr>
              <a:t>( De se  reconhecer  enquanto  família)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A </a:t>
            </a:r>
            <a:r>
              <a:rPr lang="pt-BR" sz="2400" b="1" dirty="0">
                <a:solidFill>
                  <a:schemeClr val="tx1"/>
                </a:solidFill>
              </a:rPr>
              <a:t>solução de benefícios emergenciais adotada pelo Governo Federal, </a:t>
            </a:r>
            <a:r>
              <a:rPr lang="pt-BR" sz="2400" b="1" dirty="0" err="1">
                <a:solidFill>
                  <a:schemeClr val="tx1"/>
                </a:solidFill>
              </a:rPr>
              <a:t>escanteou</a:t>
            </a:r>
            <a:r>
              <a:rPr lang="pt-BR" sz="2400" b="1" dirty="0">
                <a:solidFill>
                  <a:schemeClr val="tx1"/>
                </a:solidFill>
              </a:rPr>
              <a:t> o SUAS e operou direto pela </a:t>
            </a:r>
            <a:r>
              <a:rPr lang="pt-BR" sz="2400" b="1" dirty="0" err="1">
                <a:solidFill>
                  <a:schemeClr val="tx1"/>
                </a:solidFill>
              </a:rPr>
              <a:t>bancarização</a:t>
            </a:r>
            <a:r>
              <a:rPr lang="pt-BR" sz="2400" b="1" dirty="0">
                <a:solidFill>
                  <a:schemeClr val="tx1"/>
                </a:solidFill>
              </a:rPr>
              <a:t>. </a:t>
            </a:r>
            <a:endParaRPr lang="pt-BR" sz="24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Mobilizou </a:t>
            </a:r>
            <a:r>
              <a:rPr lang="pt-BR" sz="2400" b="1" dirty="0">
                <a:solidFill>
                  <a:schemeClr val="tx1"/>
                </a:solidFill>
              </a:rPr>
              <a:t>inúmeras agências </a:t>
            </a:r>
            <a:r>
              <a:rPr lang="pt-BR" sz="2400" b="1" dirty="0" smtClean="0">
                <a:solidFill>
                  <a:schemeClr val="tx1"/>
                </a:solidFill>
              </a:rPr>
              <a:t>da Caixa, para </a:t>
            </a:r>
            <a:r>
              <a:rPr lang="pt-BR" sz="2400" b="1" dirty="0">
                <a:solidFill>
                  <a:schemeClr val="tx1"/>
                </a:solidFill>
              </a:rPr>
              <a:t>orientarem </a:t>
            </a:r>
            <a:r>
              <a:rPr lang="pt-BR" sz="2400" b="1" dirty="0" smtClean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usuária</a:t>
            </a:r>
            <a:r>
              <a:rPr lang="pt-BR" sz="2400" b="1" dirty="0" smtClean="0">
                <a:solidFill>
                  <a:schemeClr val="tx1"/>
                </a:solidFill>
              </a:rPr>
              <a:t>/ </a:t>
            </a:r>
            <a:r>
              <a:rPr lang="pt-BR" sz="2400" b="1" dirty="0">
                <a:solidFill>
                  <a:schemeClr val="tx1"/>
                </a:solidFill>
              </a:rPr>
              <a:t>mesmo sendo essas agências em número significativamente inferior às unidades de CRAS e de </a:t>
            </a:r>
            <a:r>
              <a:rPr lang="pt-BR" sz="2400" b="1" dirty="0" smtClean="0">
                <a:solidFill>
                  <a:schemeClr val="tx1"/>
                </a:solidFill>
              </a:rPr>
              <a:t>CREAS.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Em </a:t>
            </a:r>
            <a:r>
              <a:rPr lang="pt-BR" sz="2400" b="1" dirty="0">
                <a:solidFill>
                  <a:schemeClr val="tx1"/>
                </a:solidFill>
              </a:rPr>
              <a:t>paralelo, os municípios atuaram, com ou sem os CRAS, com benefícios eventuais com destaque na distribuição de alimentos e kits higiene</a:t>
            </a:r>
          </a:p>
        </p:txBody>
      </p:sp>
    </p:spTree>
    <p:extLst>
      <p:ext uri="{BB962C8B-B14F-4D97-AF65-F5344CB8AC3E}">
        <p14:creationId xmlns:p14="http://schemas.microsoft.com/office/powerpoint/2010/main" val="5579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Nesse </a:t>
            </a:r>
            <a:r>
              <a:rPr lang="pt-BR" sz="2400" b="1" dirty="0"/>
              <a:t>caminho, inaugurou uma mudança para a sociedade brasileira ao introduzir a seguridade como um guarda-chuva que abriga três políticas de proteção </a:t>
            </a:r>
            <a:r>
              <a:rPr lang="pt-BR" sz="2400" b="1" dirty="0" err="1" smtClean="0"/>
              <a:t>sócia.l</a:t>
            </a:r>
            <a:r>
              <a:rPr lang="pt-BR" sz="2400" b="1" dirty="0"/>
              <a:t>: a saúde, a previdência e a assistência </a:t>
            </a:r>
            <a:r>
              <a:rPr lang="pt-BR" sz="2400" b="1" dirty="0" smtClean="0"/>
              <a:t>social.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5789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9531" y="3056708"/>
            <a:ext cx="10355081" cy="2854513"/>
          </a:xfrm>
        </p:spPr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Os Recursos dos </a:t>
            </a:r>
            <a:r>
              <a:rPr lang="pt-BR" sz="2400" b="1" dirty="0" err="1" smtClean="0">
                <a:solidFill>
                  <a:schemeClr val="tx1"/>
                </a:solidFill>
              </a:rPr>
              <a:t>Servic</a:t>
            </a:r>
            <a:r>
              <a:rPr lang="pt-BR" sz="2400" b="1" dirty="0" err="1">
                <a:solidFill>
                  <a:schemeClr val="tx1"/>
                </a:solidFill>
              </a:rPr>
              <a:t>̧os</a:t>
            </a: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 err="1" smtClean="0">
                <a:solidFill>
                  <a:schemeClr val="tx1"/>
                </a:solidFill>
              </a:rPr>
              <a:t>Socioassistenciais</a:t>
            </a:r>
            <a:r>
              <a:rPr lang="pt-BR" sz="2400" b="1" dirty="0" smtClean="0">
                <a:solidFill>
                  <a:schemeClr val="tx1"/>
                </a:solidFill>
              </a:rPr>
              <a:t> estão bastante atrasados  um </a:t>
            </a:r>
            <a:r>
              <a:rPr lang="pt-BR" sz="2400" b="1" dirty="0">
                <a:solidFill>
                  <a:schemeClr val="tx1"/>
                </a:solidFill>
              </a:rPr>
              <a:t>passivo que compromete a oferta de </a:t>
            </a:r>
            <a:r>
              <a:rPr lang="pt-BR" sz="2400" b="1" dirty="0" err="1">
                <a:solidFill>
                  <a:schemeClr val="tx1"/>
                </a:solidFill>
              </a:rPr>
              <a:t>serviços</a:t>
            </a:r>
            <a:r>
              <a:rPr lang="pt-BR" sz="2400" b="1" dirty="0">
                <a:solidFill>
                  <a:schemeClr val="tx1"/>
                </a:solidFill>
              </a:rPr>
              <a:t> e o pagamento de pessoal.</a:t>
            </a:r>
          </a:p>
          <a:p>
            <a:pPr marL="0" indent="0">
              <a:buNone/>
            </a:pP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Algumas Possibilidades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5840" y="3291840"/>
            <a:ext cx="10498772" cy="2619382"/>
          </a:xfrm>
        </p:spPr>
        <p:txBody>
          <a:bodyPr/>
          <a:lstStyle/>
          <a:p>
            <a:endParaRPr lang="pt-BR" b="1" dirty="0" smtClean="0"/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Reafirmar Direitos Sociais já conquistados pela Sociedade.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Defender a Justiça Social como principio democrático.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Fortalecer a relação Usuário + Trabalhador do SUAS como Promotor do acesso a Direitos.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2627</TotalTime>
  <Words>1421</Words>
  <Application>Microsoft Office PowerPoint</Application>
  <PresentationFormat>Widescreen</PresentationFormat>
  <Paragraphs>228</Paragraphs>
  <Slides>34</Slides>
  <Notes>3</Notes>
  <HiddenSlides>1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Calisto MT</vt:lpstr>
      <vt:lpstr>Century Gothic</vt:lpstr>
      <vt:lpstr>Lucida Sans Unicode</vt:lpstr>
      <vt:lpstr>Times New Roman</vt:lpstr>
      <vt:lpstr>Wingdings</vt:lpstr>
      <vt:lpstr>Wingdings 3</vt:lpstr>
      <vt:lpstr>Cacho</vt:lpstr>
      <vt:lpstr>Conferências Municipais de Assistência Social de 2021</vt:lpstr>
      <vt:lpstr>Apresentação do PowerPoint</vt:lpstr>
      <vt:lpstr>Apresentação do PowerPoint</vt:lpstr>
      <vt:lpstr>Apresentação do PowerPoint</vt:lpstr>
      <vt:lpstr>Apresentação do PowerPoint</vt:lpstr>
      <vt:lpstr>SUAS E PROTEÇÃO  SOCIAL NA PANDEMIA COVID-19 – Dra.  Aldaíza Sposati.</vt:lpstr>
      <vt:lpstr>Apresentação do PowerPoint</vt:lpstr>
      <vt:lpstr>Apresentação do PowerPoint</vt:lpstr>
      <vt:lpstr>Algumas Possibilidades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SERVIÇOS </vt:lpstr>
      <vt:lpstr>Apresentação do PowerPoint</vt:lpstr>
      <vt:lpstr>Benefícios Eventuais:</vt:lpstr>
      <vt:lpstr>PROGRAMAS </vt:lpstr>
      <vt:lpstr>PROJETOS </vt:lpstr>
      <vt:lpstr>Benefício de Prestação Continuada – BPC.</vt:lpstr>
      <vt:lpstr>Apresentação do PowerPoint</vt:lpstr>
      <vt:lpstr>Apresentação do PowerPoint</vt:lpstr>
      <vt:lpstr>Apresentação do PowerPoint</vt:lpstr>
      <vt:lpstr>Apresentação do PowerPoint</vt:lpstr>
      <vt:lpstr>COMPETE AOS MUNICÍPIOS:  EM RELAÇÃO AOS BENEFÍCIOS EVENTUAIS: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Conferências Municipais de Assistência Social de 2021</dc:title>
  <dc:creator>Cliente</dc:creator>
  <cp:lastModifiedBy>Cliente</cp:lastModifiedBy>
  <cp:revision>90</cp:revision>
  <dcterms:created xsi:type="dcterms:W3CDTF">2021-06-01T17:20:00Z</dcterms:created>
  <dcterms:modified xsi:type="dcterms:W3CDTF">2021-08-05T18:27:07Z</dcterms:modified>
</cp:coreProperties>
</file>