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11" r:id="rId3"/>
    <p:sldId id="270"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2" r:id="rId55"/>
    <p:sldId id="313" r:id="rId5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4" d="100"/>
          <a:sy n="84" d="100"/>
        </p:scale>
        <p:origin x="216"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284550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3528775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DE8750-748A-44B4-B1DA-48E4E90CDA4E}"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1781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2218796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DE8750-748A-44B4-B1DA-48E4E90CDA4E}"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8157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smtClean="0"/>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Editar estilos de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smtClean="0"/>
              <a:t>Editar estilos de texto Mestre</a:t>
            </a:r>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2370162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1998757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508713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smtClean="0"/>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280020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2D4F5A69-F189-4863-8F0F-80F12B4A860F}" type="datetimeFigureOut">
              <a:rPr lang="pt-BR" smtClean="0"/>
              <a:t>10/02/2022</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41055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194674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2D4F5A69-F189-4863-8F0F-80F12B4A860F}" type="datetimeFigureOut">
              <a:rPr lang="pt-BR" smtClean="0"/>
              <a:t>10/02/2022</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165531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2D4F5A69-F189-4863-8F0F-80F12B4A860F}" type="datetimeFigureOut">
              <a:rPr lang="pt-BR" smtClean="0"/>
              <a:t>10/02/2022</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36941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4F5A69-F189-4863-8F0F-80F12B4A860F}" type="datetimeFigureOut">
              <a:rPr lang="pt-BR" smtClean="0"/>
              <a:t>10/02/2022</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428416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smtClean="0"/>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672303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2D4F5A69-F189-4863-8F0F-80F12B4A860F}" type="datetimeFigureOut">
              <a:rPr lang="pt-BR" smtClean="0"/>
              <a:t>10/02/2022</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8DE8750-748A-44B4-B1DA-48E4E90CDA4E}" type="slidenum">
              <a:rPr lang="pt-BR" smtClean="0"/>
              <a:t>‹nº›</a:t>
            </a:fld>
            <a:endParaRPr lang="pt-BR"/>
          </a:p>
        </p:txBody>
      </p:sp>
    </p:spTree>
    <p:extLst>
      <p:ext uri="{BB962C8B-B14F-4D97-AF65-F5344CB8AC3E}">
        <p14:creationId xmlns:p14="http://schemas.microsoft.com/office/powerpoint/2010/main" val="226221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D4F5A69-F189-4863-8F0F-80F12B4A860F}" type="datetimeFigureOut">
              <a:rPr lang="pt-BR" smtClean="0"/>
              <a:t>10/02/2022</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8DE8750-748A-44B4-B1DA-48E4E90CDA4E}" type="slidenum">
              <a:rPr lang="pt-BR" smtClean="0"/>
              <a:t>‹nº›</a:t>
            </a:fld>
            <a:endParaRPr lang="pt-BR"/>
          </a:p>
        </p:txBody>
      </p:sp>
    </p:spTree>
    <p:extLst>
      <p:ext uri="{BB962C8B-B14F-4D97-AF65-F5344CB8AC3E}">
        <p14:creationId xmlns:p14="http://schemas.microsoft.com/office/powerpoint/2010/main" val="18027203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ov.br/cidadania/pt-br/acesso-a-informacao/perguntas_frequent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v.br/cidadania/pt-br/acesso-a-informacao/perguntas_frequente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lanalto.gov.br/ccivil_03/_ato2019-2022/2021/Mpv/mpv1061.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gov.br/cidadania/pt-br/acesso-a-informacao/perguntas_frequente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gov.br/cidadania/pt-br/acesso-a-informacao/perguntas_frequentes"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www.youtube.com/watch?v=Rc09fhWNETE"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Texto 2"/>
          <p:cNvSpPr>
            <a:spLocks noGrp="1"/>
          </p:cNvSpPr>
          <p:nvPr>
            <p:ph type="body" idx="1"/>
          </p:nvPr>
        </p:nvSpPr>
        <p:spPr/>
        <p:txBody>
          <a:bodyPr>
            <a:normAutofit fontScale="92500" lnSpcReduction="20000"/>
          </a:bodyPr>
          <a:lstStyle/>
          <a:p>
            <a:pPr algn="ctr"/>
            <a:r>
              <a:rPr lang="pt-BR" sz="6600" dirty="0" smtClean="0"/>
              <a:t>AUXILIO BRASIL 2022.</a:t>
            </a:r>
            <a:endParaRPr lang="pt-BR" sz="6600" dirty="0"/>
          </a:p>
        </p:txBody>
      </p:sp>
    </p:spTree>
    <p:extLst>
      <p:ext uri="{BB962C8B-B14F-4D97-AF65-F5344CB8AC3E}">
        <p14:creationId xmlns:p14="http://schemas.microsoft.com/office/powerpoint/2010/main" val="3964917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fontAlgn="base"/>
            <a:r>
              <a:rPr lang="pt-BR" b="1" dirty="0"/>
              <a:t>Quem tem direito?</a:t>
            </a:r>
          </a:p>
        </p:txBody>
      </p:sp>
      <p:sp>
        <p:nvSpPr>
          <p:cNvPr id="3" name="Espaço Reservado para Conteúdo 2"/>
          <p:cNvSpPr>
            <a:spLocks noGrp="1"/>
          </p:cNvSpPr>
          <p:nvPr>
            <p:ph idx="1"/>
          </p:nvPr>
        </p:nvSpPr>
        <p:spPr/>
        <p:txBody>
          <a:bodyPr>
            <a:normAutofit/>
          </a:bodyPr>
          <a:lstStyle/>
          <a:p>
            <a:pPr fontAlgn="base"/>
            <a:r>
              <a:rPr lang="pt-BR" b="1" dirty="0" smtClean="0"/>
              <a:t>Famílias </a:t>
            </a:r>
            <a:r>
              <a:rPr lang="pt-BR" b="1" dirty="0"/>
              <a:t>em situação de extrema pobreza;</a:t>
            </a:r>
          </a:p>
          <a:p>
            <a:pPr fontAlgn="base"/>
            <a:r>
              <a:rPr lang="pt-BR" b="1" dirty="0"/>
              <a:t>Famílias em situação de pobreza; e</a:t>
            </a:r>
          </a:p>
          <a:p>
            <a:pPr fontAlgn="base"/>
            <a:r>
              <a:rPr lang="pt-BR" b="1" dirty="0"/>
              <a:t>Famílias em regra de emancipação</a:t>
            </a:r>
            <a:r>
              <a:rPr lang="pt-BR" b="1" dirty="0" smtClean="0"/>
              <a:t>.</a:t>
            </a:r>
          </a:p>
          <a:p>
            <a:pPr fontAlgn="base"/>
            <a:r>
              <a:rPr lang="pt-BR" b="1" dirty="0" smtClean="0"/>
              <a:t>As </a:t>
            </a:r>
            <a:r>
              <a:rPr lang="pt-BR" b="1" dirty="0"/>
              <a:t>famílias em situação de extrema pobreza são aquelas que possuem renda familiar mensal per capita de até R$ 105,00, e as em situação de pobreza renda familiar mensal per capita entre R$ 105,01 e R$ 210,00</a:t>
            </a:r>
            <a:r>
              <a:rPr lang="pt-BR" b="1" dirty="0" smtClean="0"/>
              <a:t>.</a:t>
            </a:r>
          </a:p>
          <a:p>
            <a:pPr fontAlgn="base"/>
            <a:r>
              <a:rPr lang="pt-BR" b="1" dirty="0" err="1"/>
              <a:t>amílias</a:t>
            </a:r>
            <a:r>
              <a:rPr lang="pt-BR" b="1" dirty="0"/>
              <a:t> beneficiárias do antigo Programa Bolsa Família que tiveram redução no valor total dos benefícios após a migração para o Auxílio Brasil.</a:t>
            </a:r>
          </a:p>
        </p:txBody>
      </p:sp>
    </p:spTree>
    <p:extLst>
      <p:ext uri="{BB962C8B-B14F-4D97-AF65-F5344CB8AC3E}">
        <p14:creationId xmlns:p14="http://schemas.microsoft.com/office/powerpoint/2010/main" val="2067919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Como receber?</a:t>
            </a:r>
            <a:br>
              <a:rPr lang="pt-BR" b="1" dirty="0"/>
            </a:br>
            <a:endParaRPr lang="pt-BR" dirty="0"/>
          </a:p>
        </p:txBody>
      </p:sp>
      <p:sp>
        <p:nvSpPr>
          <p:cNvPr id="3" name="Espaço Reservado para Conteúdo 2"/>
          <p:cNvSpPr>
            <a:spLocks noGrp="1"/>
          </p:cNvSpPr>
          <p:nvPr>
            <p:ph idx="1"/>
          </p:nvPr>
        </p:nvSpPr>
        <p:spPr/>
        <p:txBody>
          <a:bodyPr>
            <a:normAutofit fontScale="92500" lnSpcReduction="20000"/>
          </a:bodyPr>
          <a:lstStyle/>
          <a:p>
            <a:pPr algn="just" fontAlgn="base"/>
            <a:endParaRPr lang="pt-BR" b="1" dirty="0" smtClean="0"/>
          </a:p>
          <a:p>
            <a:pPr algn="just" fontAlgn="base"/>
            <a:r>
              <a:rPr lang="pt-BR" sz="3200" b="1" dirty="0" smtClean="0"/>
              <a:t>Os </a:t>
            </a:r>
            <a:r>
              <a:rPr lang="pt-BR" sz="3200" b="1" dirty="0"/>
              <a:t>benefícios poderão ser pagos por meio das contas:  </a:t>
            </a:r>
          </a:p>
          <a:p>
            <a:pPr algn="just" fontAlgn="base"/>
            <a:r>
              <a:rPr lang="pt-BR" sz="3200" b="1" dirty="0"/>
              <a:t> Poupança Social Digital; </a:t>
            </a:r>
          </a:p>
          <a:p>
            <a:pPr algn="just" fontAlgn="base"/>
            <a:r>
              <a:rPr lang="pt-BR" sz="3200" b="1" dirty="0"/>
              <a:t> Conta Corrente de Depósito à vista; </a:t>
            </a:r>
          </a:p>
          <a:p>
            <a:pPr algn="just" fontAlgn="base"/>
            <a:r>
              <a:rPr lang="pt-BR" sz="3200" b="1" dirty="0"/>
              <a:t> Conta Especial de Depósito à vista; e </a:t>
            </a:r>
          </a:p>
          <a:p>
            <a:pPr algn="just" fontAlgn="base"/>
            <a:r>
              <a:rPr lang="pt-BR" sz="3200" b="1" dirty="0"/>
              <a:t> Conta Contábil (plataforma social do Programa).  </a:t>
            </a:r>
          </a:p>
        </p:txBody>
      </p:sp>
    </p:spTree>
    <p:extLst>
      <p:ext uri="{BB962C8B-B14F-4D97-AF65-F5344CB8AC3E}">
        <p14:creationId xmlns:p14="http://schemas.microsoft.com/office/powerpoint/2010/main" val="3899263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pPr algn="just"/>
            <a:r>
              <a:rPr lang="pt-BR" b="1" dirty="0" smtClean="0"/>
              <a:t>O </a:t>
            </a:r>
            <a:r>
              <a:rPr lang="pt-BR" b="1" dirty="0"/>
              <a:t>crédito dos benefícios financeiros será realizado na conta contábil apenas quando:  o beneficiário não possuir nenhuma das outras modalidades de contas bancárias; no caso de, mesmo possuindo, optar por receber o crédito por meio da conta contábil; ou quando o crédito não for realizado por impedimentos técnicos, operacionais ou normativos, como bloqueio, suspensão inativação ou encerramento das contas. </a:t>
            </a:r>
          </a:p>
        </p:txBody>
      </p:sp>
    </p:spTree>
    <p:extLst>
      <p:ext uri="{BB962C8B-B14F-4D97-AF65-F5344CB8AC3E}">
        <p14:creationId xmlns:p14="http://schemas.microsoft.com/office/powerpoint/2010/main" val="507222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endParaRPr lang="pt-BR" dirty="0" smtClean="0"/>
          </a:p>
          <a:p>
            <a:pPr algn="just"/>
            <a:r>
              <a:rPr lang="pt-BR" sz="3200" b="1" dirty="0" smtClean="0"/>
              <a:t>A </a:t>
            </a:r>
            <a:r>
              <a:rPr lang="pt-BR" sz="3200" b="1" dirty="0"/>
              <a:t>abertura da conta poupança social digital para os pagamentos dos benefícios do Auxílio Brasil poderá ocorrer de forma automática, em nome do Responsável Familiar inscrito no Cadastro Único. A família poderá sacar os benefícios do Auxílio Brasil com o Cartão Bolsa Família. </a:t>
            </a:r>
            <a:endParaRPr lang="pt-BR" sz="3200" b="1" dirty="0" smtClean="0"/>
          </a:p>
          <a:p>
            <a:pPr algn="just"/>
            <a:r>
              <a:rPr lang="pt-BR" b="1" dirty="0"/>
              <a:t>Caso o titular da conta contábil esteja impedido de sacar o benefício, será permitido o pagamento ao portador de declaração da gestão municipal ou distrital, com poderes específicos para o seu recebimento</a:t>
            </a:r>
            <a:r>
              <a:rPr lang="pt-BR" dirty="0"/>
              <a:t>. </a:t>
            </a:r>
            <a:endParaRPr lang="pt-BR" sz="3200" b="1" dirty="0"/>
          </a:p>
        </p:txBody>
      </p:sp>
    </p:spTree>
    <p:extLst>
      <p:ext uri="{BB962C8B-B14F-4D97-AF65-F5344CB8AC3E}">
        <p14:creationId xmlns:p14="http://schemas.microsoft.com/office/powerpoint/2010/main" val="355349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Auxílio financeiro concedido aos estudantes de 12 a 17 anos incompletos, integrantes de famílias beneficiárias do Programa Auxílio Brasil, que se destaquem nos Jogos Escolares Brasileiros. O valor do Auxílio será de</a:t>
            </a:r>
            <a:r>
              <a:rPr lang="pt-BR" b="1" dirty="0" smtClean="0"/>
              <a:t>:</a:t>
            </a:r>
          </a:p>
          <a:p>
            <a:pPr marL="0" indent="0">
              <a:buNone/>
            </a:pPr>
            <a:r>
              <a:rPr lang="pt-BR" b="1" dirty="0"/>
              <a:t>I- 12 parcelas mensais de R$ 100,00 (cem reais) para o </a:t>
            </a:r>
            <a:r>
              <a:rPr lang="pt-BR" b="1" dirty="0" smtClean="0"/>
              <a:t>estudante</a:t>
            </a:r>
          </a:p>
          <a:p>
            <a:pPr marL="0" indent="0">
              <a:buNone/>
            </a:pPr>
            <a:r>
              <a:rPr lang="pt-BR" b="1" dirty="0" smtClean="0"/>
              <a:t/>
            </a:r>
            <a:br>
              <a:rPr lang="pt-BR" b="1" dirty="0" smtClean="0"/>
            </a:br>
            <a:r>
              <a:rPr lang="pt-BR" b="1" dirty="0"/>
              <a:t>II- parcela única de R$ 1.000,00 (mil reais), por família </a:t>
            </a:r>
          </a:p>
        </p:txBody>
      </p:sp>
    </p:spTree>
    <p:extLst>
      <p:ext uri="{BB962C8B-B14F-4D97-AF65-F5344CB8AC3E}">
        <p14:creationId xmlns:p14="http://schemas.microsoft.com/office/powerpoint/2010/main" val="4288488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lgn="just"/>
            <a:r>
              <a:rPr lang="pt-BR" sz="3200" b="1" dirty="0"/>
              <a:t>Benefício pago em parcelas mensais de R$ 200,00 às famílias atendidas pelo Programa Auxílio Brasil que possuam em sua composição agricultores familiares. A comprovação de enquadramento como agricultor familiar ocorrerá pela Declaração de Aptidão ao Programa Nacional de Fortalecimento da Agricultura Familiar. Não é permitido o pagamento de mais de um auxílio por pessoa e por família</a:t>
            </a:r>
            <a:r>
              <a:rPr lang="pt-BR" sz="3200" dirty="0"/>
              <a:t>.</a:t>
            </a:r>
          </a:p>
        </p:txBody>
      </p:sp>
    </p:spTree>
    <p:extLst>
      <p:ext uri="{BB962C8B-B14F-4D97-AF65-F5344CB8AC3E}">
        <p14:creationId xmlns:p14="http://schemas.microsoft.com/office/powerpoint/2010/main" val="1639870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endParaRPr lang="pt-BR" sz="3600" b="1" dirty="0" smtClean="0"/>
          </a:p>
          <a:p>
            <a:r>
              <a:rPr lang="pt-BR" sz="3600" b="1" dirty="0" smtClean="0"/>
              <a:t>Benefício </a:t>
            </a:r>
            <a:r>
              <a:rPr lang="pt-BR" sz="3600" b="1" dirty="0"/>
              <a:t>de R$ 200,00 por mês pago a beneficiários do Auxílio Brasil que comprovarem vínculo de emprego com carteira assinada. O recebimento é limitado a um auxílio por família ou por pessoa</a:t>
            </a:r>
            <a:r>
              <a:rPr lang="pt-BR" sz="3600" b="1" dirty="0" smtClean="0"/>
              <a:t>.</a:t>
            </a:r>
            <a:endParaRPr lang="pt-BR" sz="3600" b="1" dirty="0"/>
          </a:p>
          <a:p>
            <a:pPr marL="0" indent="0">
              <a:buNone/>
            </a:pPr>
            <a:endParaRPr lang="pt-BR" sz="3600" b="1" dirty="0"/>
          </a:p>
        </p:txBody>
      </p:sp>
    </p:spTree>
    <p:extLst>
      <p:ext uri="{BB962C8B-B14F-4D97-AF65-F5344CB8AC3E}">
        <p14:creationId xmlns:p14="http://schemas.microsoft.com/office/powerpoint/2010/main" val="654755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endParaRPr lang="pt-BR" b="1" dirty="0" smtClean="0">
              <a:hlinkClick r:id="rId2"/>
            </a:endParaRPr>
          </a:p>
          <a:p>
            <a:pPr fontAlgn="base"/>
            <a:endParaRPr lang="pt-BR" b="1" dirty="0">
              <a:hlinkClick r:id="rId2"/>
            </a:endParaRPr>
          </a:p>
          <a:p>
            <a:pPr fontAlgn="base"/>
            <a:endParaRPr lang="pt-BR" b="1" dirty="0" smtClean="0">
              <a:hlinkClick r:id="rId2"/>
            </a:endParaRPr>
          </a:p>
          <a:p>
            <a:pPr fontAlgn="base"/>
            <a:r>
              <a:rPr lang="pt-BR" b="1" dirty="0" smtClean="0">
                <a:hlinkClick r:id="rId2"/>
              </a:rPr>
              <a:t>1</a:t>
            </a:r>
            <a:r>
              <a:rPr lang="pt-BR" b="1" dirty="0">
                <a:hlinkClick r:id="rId2"/>
              </a:rPr>
              <a:t>. O Programa Bolsa Família será substituído pelo Auxílio </a:t>
            </a:r>
            <a:r>
              <a:rPr lang="pt-BR" b="1" dirty="0" err="1">
                <a:hlinkClick r:id="rId2"/>
              </a:rPr>
              <a:t>Brasil?</a:t>
            </a:r>
            <a:r>
              <a:rPr lang="pt-BR" dirty="0" err="1"/>
              <a:t>Sim</a:t>
            </a:r>
            <a:r>
              <a:rPr lang="pt-BR" dirty="0"/>
              <a:t>. </a:t>
            </a:r>
            <a:r>
              <a:rPr lang="pt-BR" b="1" dirty="0"/>
              <a:t>A Medida Provisória nº 1.061, de 09 de agosto de 2021, revoga o Programa Bolsa Família e cria o Programa Auxílio Brasil e o Programa Alimenta Brasil.  </a:t>
            </a:r>
            <a:endParaRPr lang="pt-BR" b="1" dirty="0" smtClean="0"/>
          </a:p>
          <a:p>
            <a:pPr marL="0" indent="0" fontAlgn="base">
              <a:buNone/>
            </a:pPr>
            <a:endParaRPr lang="pt-BR" dirty="0"/>
          </a:p>
        </p:txBody>
      </p:sp>
    </p:spTree>
    <p:extLst>
      <p:ext uri="{BB962C8B-B14F-4D97-AF65-F5344CB8AC3E}">
        <p14:creationId xmlns:p14="http://schemas.microsoft.com/office/powerpoint/2010/main" val="3947248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 Como ocorrerá o ingresso de famílias ao Programa Auxílio Brasil?</a:t>
            </a:r>
            <a:endParaRPr lang="pt-BR" dirty="0"/>
          </a:p>
        </p:txBody>
      </p:sp>
      <p:sp>
        <p:nvSpPr>
          <p:cNvPr id="3" name="Espaço Reservado para Conteúdo 2"/>
          <p:cNvSpPr>
            <a:spLocks noGrp="1"/>
          </p:cNvSpPr>
          <p:nvPr>
            <p:ph idx="1"/>
          </p:nvPr>
        </p:nvSpPr>
        <p:spPr/>
        <p:txBody>
          <a:bodyPr/>
          <a:lstStyle/>
          <a:p>
            <a:pPr algn="just"/>
            <a:r>
              <a:rPr lang="pt-BR" b="1" dirty="0" smtClean="0"/>
              <a:t>O ingresso de famílias e a sua permanência no Programa Auxílio Brasil ocorrerão com o registro de seus integrantes no Cadastro Único, desde que apresentem dados cadastrais atualizados e qualificados pelos gestores dos benefícios, de acordo com as regras de elegibilidade do Programa. </a:t>
            </a:r>
          </a:p>
          <a:p>
            <a:pPr algn="just"/>
            <a:endParaRPr lang="pt-BR" b="1" dirty="0" smtClean="0"/>
          </a:p>
          <a:p>
            <a:pPr algn="just"/>
            <a:r>
              <a:rPr lang="pt-BR" b="1" dirty="0" smtClean="0"/>
              <a:t>As famílias com dados inconsistentes no Cadastro Único poderão ser impedidas de ingressar no Programa, conforme era feito no Bolsa Família, até que sejam sanadas as inconsistências  identificadas. </a:t>
            </a:r>
            <a:endParaRPr lang="pt-BR" b="1" dirty="0"/>
          </a:p>
        </p:txBody>
      </p:sp>
    </p:spTree>
    <p:extLst>
      <p:ext uri="{BB962C8B-B14F-4D97-AF65-F5344CB8AC3E}">
        <p14:creationId xmlns:p14="http://schemas.microsoft.com/office/powerpoint/2010/main" val="971241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pPr algn="just" fontAlgn="base"/>
            <a:r>
              <a:rPr lang="pt-BR" sz="3200" b="1" dirty="0"/>
              <a:t>O Auxílio Brasil também segue com grupos prioritários para ingresso no Programa. Atualmente, permanecem os mesmos grupos utilizados até outubro de 2021 pelo Bolsa Família. </a:t>
            </a:r>
            <a:endParaRPr lang="pt-BR" sz="3200" b="1" dirty="0" smtClean="0"/>
          </a:p>
          <a:p>
            <a:pPr marL="0" indent="0" algn="just" fontAlgn="base">
              <a:buNone/>
            </a:pPr>
            <a:endParaRPr lang="pt-BR" sz="3200" b="1" dirty="0"/>
          </a:p>
          <a:p>
            <a:pPr algn="just" fontAlgn="base"/>
            <a:r>
              <a:rPr lang="pt-BR" sz="3200" b="1" dirty="0"/>
              <a:t>A estimativa de pobreza dos municípios está em estudo, com expectativa de ser atualizada no 2º semestre de 2022. </a:t>
            </a:r>
          </a:p>
        </p:txBody>
      </p:sp>
    </p:spTree>
    <p:extLst>
      <p:ext uri="{BB962C8B-B14F-4D97-AF65-F5344CB8AC3E}">
        <p14:creationId xmlns:p14="http://schemas.microsoft.com/office/powerpoint/2010/main" val="547168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ço Reservado para Conteú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7387" y="888274"/>
            <a:ext cx="10262885" cy="5812971"/>
          </a:xfrm>
          <a:prstGeom prst="rect">
            <a:avLst/>
          </a:prstGeom>
        </p:spPr>
      </p:pic>
    </p:spTree>
    <p:extLst>
      <p:ext uri="{BB962C8B-B14F-4D97-AF65-F5344CB8AC3E}">
        <p14:creationId xmlns:p14="http://schemas.microsoft.com/office/powerpoint/2010/main" val="131634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fontAlgn="base"/>
            <a:r>
              <a:rPr lang="pt-BR" sz="2000" b="1" dirty="0"/>
              <a:t>As famílias beneficiárias do Programa Bolsa Família não precisam realizar nenhum cadastro para receber os benefícios do Auxílio Brasil. A migração dessas famílias para o Auxílio Brasil ocorreu de forma automática com a implantação do Programa. </a:t>
            </a:r>
          </a:p>
          <a:p>
            <a:pPr algn="just" fontAlgn="base"/>
            <a:r>
              <a:rPr lang="pt-BR" sz="2000" b="1" dirty="0"/>
              <a:t>Foram migradas as famílias do Bolsa Família que estavam na folha de pagamento do Programa de outubro/2021, com exceção daquelas em que foi verificado que, em algum momento do mês de outubro, deixaram de atender as regras de gestão de benefícios do Programa Bolsa Família. </a:t>
            </a:r>
          </a:p>
        </p:txBody>
      </p:sp>
    </p:spTree>
    <p:extLst>
      <p:ext uri="{BB962C8B-B14F-4D97-AF65-F5344CB8AC3E}">
        <p14:creationId xmlns:p14="http://schemas.microsoft.com/office/powerpoint/2010/main" val="880395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i="0" u="none" strike="noStrike" dirty="0" smtClean="0">
                <a:solidFill>
                  <a:srgbClr val="1351B4"/>
                </a:solidFill>
                <a:effectLst/>
                <a:latin typeface="rawline"/>
                <a:hlinkClick r:id="rId2"/>
              </a:rPr>
              <a:t>Quais são os benefícios da cesta raiz do Programa Auxílio Brasil?</a:t>
            </a:r>
            <a:endParaRPr lang="pt-BR" dirty="0"/>
          </a:p>
        </p:txBody>
      </p:sp>
      <p:sp>
        <p:nvSpPr>
          <p:cNvPr id="3" name="Espaço Reservado para Conteúdo 2"/>
          <p:cNvSpPr>
            <a:spLocks noGrp="1"/>
          </p:cNvSpPr>
          <p:nvPr>
            <p:ph idx="1"/>
          </p:nvPr>
        </p:nvSpPr>
        <p:spPr/>
        <p:txBody>
          <a:bodyPr>
            <a:normAutofit/>
          </a:bodyPr>
          <a:lstStyle/>
          <a:p>
            <a:pPr fontAlgn="base"/>
            <a:r>
              <a:rPr lang="pt-BR" b="1" i="0" dirty="0" smtClean="0">
                <a:solidFill>
                  <a:srgbClr val="555555"/>
                </a:solidFill>
                <a:effectLst/>
                <a:latin typeface="rawline"/>
              </a:rPr>
              <a:t>Os 3 benefícios da cesta raiz são: </a:t>
            </a:r>
          </a:p>
          <a:p>
            <a:pPr fontAlgn="base"/>
            <a:r>
              <a:rPr lang="pt-BR" b="1" i="0" dirty="0" smtClean="0">
                <a:solidFill>
                  <a:srgbClr val="555555"/>
                </a:solidFill>
                <a:effectLst/>
                <a:latin typeface="rawline"/>
              </a:rPr>
              <a:t>Benefício Primeira Infância (BPI):  pago por criança, no valor de R$ 130,00, para famílias que possuam em sua composição crianças com idade entre 0 (zero) e 36 (trinta e seis) meses incompletos. </a:t>
            </a:r>
          </a:p>
          <a:p>
            <a:pPr fontAlgn="base"/>
            <a:r>
              <a:rPr lang="pt-BR" b="1" i="0" dirty="0" smtClean="0">
                <a:solidFill>
                  <a:srgbClr val="555555"/>
                </a:solidFill>
                <a:effectLst/>
                <a:latin typeface="rawline"/>
              </a:rPr>
              <a:t>Benefício Composição Familiar (BCF): pago por pessoa, no valor de R$ 65,00, para famílias que possuam em sua composição: </a:t>
            </a:r>
          </a:p>
          <a:p>
            <a:pPr fontAlgn="base"/>
            <a:r>
              <a:rPr lang="pt-BR" b="1" i="0" dirty="0" smtClean="0">
                <a:solidFill>
                  <a:srgbClr val="555555"/>
                </a:solidFill>
                <a:effectLst/>
                <a:latin typeface="rawline"/>
              </a:rPr>
              <a:t>a) gestantes; e/ou </a:t>
            </a:r>
          </a:p>
          <a:p>
            <a:pPr fontAlgn="base"/>
            <a:r>
              <a:rPr lang="pt-BR" b="1" i="0" dirty="0" smtClean="0">
                <a:solidFill>
                  <a:srgbClr val="555555"/>
                </a:solidFill>
                <a:effectLst/>
                <a:latin typeface="rawline"/>
              </a:rPr>
              <a:t>b) pessoas com idade entre 3 (três) e 21 (vinte e um) anos incompletos.  </a:t>
            </a:r>
          </a:p>
          <a:p>
            <a:pPr fontAlgn="base"/>
            <a:endParaRPr lang="pt-BR" b="1" i="0" dirty="0">
              <a:solidFill>
                <a:srgbClr val="555555"/>
              </a:solidFill>
              <a:effectLst/>
              <a:latin typeface="rawline"/>
            </a:endParaRPr>
          </a:p>
        </p:txBody>
      </p:sp>
    </p:spTree>
    <p:extLst>
      <p:ext uri="{BB962C8B-B14F-4D97-AF65-F5344CB8AC3E}">
        <p14:creationId xmlns:p14="http://schemas.microsoft.com/office/powerpoint/2010/main" val="4267631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endParaRPr lang="pt-BR" b="1" dirty="0" smtClean="0"/>
          </a:p>
          <a:p>
            <a:pPr fontAlgn="base"/>
            <a:endParaRPr lang="pt-BR" b="1" dirty="0"/>
          </a:p>
          <a:p>
            <a:pPr fontAlgn="base"/>
            <a:endParaRPr lang="pt-BR" b="1" dirty="0" smtClean="0"/>
          </a:p>
          <a:p>
            <a:pPr fontAlgn="base"/>
            <a:r>
              <a:rPr lang="pt-BR" b="1" dirty="0" smtClean="0"/>
              <a:t>A </a:t>
            </a:r>
            <a:r>
              <a:rPr lang="pt-BR" b="1" dirty="0"/>
              <a:t>família apenas receberá esse benefício relativo aos seus integrantes com idade entre 18 (dezoito) e 21 (vinte e </a:t>
            </a:r>
            <a:r>
              <a:rPr lang="pt-BR" b="1" dirty="0" smtClean="0"/>
              <a:t>Um</a:t>
            </a:r>
            <a:r>
              <a:rPr lang="pt-BR" b="1" dirty="0"/>
              <a:t>) anos incompletos se estiverem matriculados na educação básica. </a:t>
            </a:r>
          </a:p>
          <a:p>
            <a:pPr fontAlgn="base"/>
            <a:r>
              <a:rPr lang="pt-BR" b="1" dirty="0"/>
              <a:t>Para as gestantes o benefício será encerrado após a geração da 9ª (nona) parcela. </a:t>
            </a:r>
            <a:endParaRPr lang="pt-BR" b="1" dirty="0" smtClean="0"/>
          </a:p>
          <a:p>
            <a:pPr fontAlgn="base"/>
            <a:endParaRPr lang="pt-BR" b="1" dirty="0"/>
          </a:p>
          <a:p>
            <a:pPr marL="0" indent="0" fontAlgn="base">
              <a:buNone/>
            </a:pPr>
            <a:endParaRPr lang="pt-BR" dirty="0" smtClean="0"/>
          </a:p>
          <a:p>
            <a:pPr fontAlgn="base"/>
            <a:endParaRPr lang="pt-BR" dirty="0"/>
          </a:p>
          <a:p>
            <a:pPr marL="0" indent="0" fontAlgn="base">
              <a:buNone/>
            </a:pPr>
            <a:endParaRPr lang="pt-BR" dirty="0"/>
          </a:p>
        </p:txBody>
      </p:sp>
    </p:spTree>
    <p:extLst>
      <p:ext uri="{BB962C8B-B14F-4D97-AF65-F5344CB8AC3E}">
        <p14:creationId xmlns:p14="http://schemas.microsoft.com/office/powerpoint/2010/main" val="29904064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b="1" dirty="0" smtClean="0"/>
              <a:t> As famílias beneficiárias do Programa Bolsa família irão migrar automaticamente para o Programa Auxílio Brasil?</a:t>
            </a:r>
            <a:endParaRPr lang="pt-BR" sz="3200" b="1" dirty="0"/>
          </a:p>
        </p:txBody>
      </p:sp>
      <p:sp>
        <p:nvSpPr>
          <p:cNvPr id="3" name="Espaço Reservado para Conteúdo 2"/>
          <p:cNvSpPr>
            <a:spLocks noGrp="1"/>
          </p:cNvSpPr>
          <p:nvPr>
            <p:ph idx="1"/>
          </p:nvPr>
        </p:nvSpPr>
        <p:spPr/>
        <p:txBody>
          <a:bodyPr/>
          <a:lstStyle/>
          <a:p>
            <a:pPr algn="just" fontAlgn="base"/>
            <a:endParaRPr lang="pt-BR" b="1" dirty="0" smtClean="0"/>
          </a:p>
          <a:p>
            <a:pPr algn="just" fontAlgn="base"/>
            <a:r>
              <a:rPr lang="pt-BR" b="1" dirty="0" smtClean="0"/>
              <a:t>Sim</a:t>
            </a:r>
            <a:r>
              <a:rPr lang="pt-BR" b="1" dirty="0"/>
              <a:t>. As famílias beneficiárias do Programa Bolsa Família não precisam realizar nenhum cadastro para receber os benefícios do Auxílio Brasil. A migração dessas famílias para o Programa Auxílio Brasil ocorreu de forma automática com a sua implantação. </a:t>
            </a:r>
          </a:p>
          <a:p>
            <a:pPr algn="just" fontAlgn="base"/>
            <a:r>
              <a:rPr lang="pt-BR" b="1" dirty="0"/>
              <a:t>Foram migradas as famílias do Bolsa Família que estavam na folha de pagamento do Programa de outubro/2021, com exceção daquelas em que foi verificado que, em algum momento do mês de outubro, deixaram de atender as regras de gestão de benefícios do Programa Bolsa Família. </a:t>
            </a:r>
          </a:p>
          <a:p>
            <a:pPr marL="0" indent="0" algn="just">
              <a:buNone/>
            </a:pPr>
            <a:endParaRPr lang="pt-BR" b="1" dirty="0"/>
          </a:p>
        </p:txBody>
      </p:sp>
    </p:spTree>
    <p:extLst>
      <p:ext uri="{BB962C8B-B14F-4D97-AF65-F5344CB8AC3E}">
        <p14:creationId xmlns:p14="http://schemas.microsoft.com/office/powerpoint/2010/main" val="4061985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200" dirty="0" smtClean="0"/>
              <a:t> </a:t>
            </a:r>
            <a:r>
              <a:rPr lang="pt-BR" sz="3200" b="1" dirty="0" smtClean="0"/>
              <a:t>Quantos benefícios do Programa Auxílio Brasil a família pode receber?</a:t>
            </a:r>
            <a:endParaRPr lang="pt-BR" sz="3200" b="1" dirty="0"/>
          </a:p>
        </p:txBody>
      </p:sp>
      <p:sp>
        <p:nvSpPr>
          <p:cNvPr id="3" name="Espaço Reservado para Conteúdo 2"/>
          <p:cNvSpPr>
            <a:spLocks noGrp="1"/>
          </p:cNvSpPr>
          <p:nvPr>
            <p:ph idx="1"/>
          </p:nvPr>
        </p:nvSpPr>
        <p:spPr/>
        <p:txBody>
          <a:bodyPr/>
          <a:lstStyle/>
          <a:p>
            <a:pPr fontAlgn="base"/>
            <a:r>
              <a:rPr lang="pt-BR" b="1" dirty="0"/>
              <a:t>A família pode receber, cumulativamente, os 3 benefícios da cesta raiz (Benefício Primeira Infância, Benefício Composição Familiar e Benefício de Superação da Extrema Pobreza).  </a:t>
            </a:r>
          </a:p>
          <a:p>
            <a:pPr fontAlgn="base"/>
            <a:r>
              <a:rPr lang="pt-BR" b="1" dirty="0"/>
              <a:t>Os benefícios Primeira Infância e Composição Familiar serão pagos até o limite de 5 (cinco) benefícios por família, considerados em conjunto.  </a:t>
            </a:r>
          </a:p>
          <a:p>
            <a:pPr fontAlgn="base"/>
            <a:r>
              <a:rPr lang="pt-BR" b="1" dirty="0"/>
              <a:t>No caso de haver mais de 5 (cinco) pessoas na família elegíveis ao recebimento desses benefícios, a família será contemplada com aqueles financeiramente mais vantajosos. </a:t>
            </a:r>
          </a:p>
          <a:p>
            <a:pPr marL="0" indent="0">
              <a:buNone/>
            </a:pPr>
            <a:endParaRPr lang="pt-BR" dirty="0"/>
          </a:p>
        </p:txBody>
      </p:sp>
    </p:spTree>
    <p:extLst>
      <p:ext uri="{BB962C8B-B14F-4D97-AF65-F5344CB8AC3E}">
        <p14:creationId xmlns:p14="http://schemas.microsoft.com/office/powerpoint/2010/main" val="17069802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3600" dirty="0" smtClean="0"/>
              <a:t>Quem não tem CPF poderá receber os benefícios do Programa Auxílio Brasil?</a:t>
            </a:r>
            <a:endParaRPr lang="pt-BR" sz="3600" dirty="0"/>
          </a:p>
        </p:txBody>
      </p:sp>
      <p:sp>
        <p:nvSpPr>
          <p:cNvPr id="3" name="Espaço Reservado para Conteúdo 2"/>
          <p:cNvSpPr>
            <a:spLocks noGrp="1"/>
          </p:cNvSpPr>
          <p:nvPr>
            <p:ph idx="1"/>
          </p:nvPr>
        </p:nvSpPr>
        <p:spPr/>
        <p:txBody>
          <a:bodyPr>
            <a:normAutofit/>
          </a:bodyPr>
          <a:lstStyle/>
          <a:p>
            <a:pPr fontAlgn="base"/>
            <a:r>
              <a:rPr lang="pt-BR" b="1" dirty="0"/>
              <a:t>Para habilitação ao Programa Auxílio Brasil e recebimento dos benefícios, o número do Cadastro de Pessoa Física (CPF) deve ser o principal meio de identificação do Responsável Familiar. Contudo, também será possível o uso do Número de Identificação Social (NIS) para identificação das famílias, mas de forma transitória. O Ministério da Cidadania regulamentará a transição para a obrigatoriedade de utilização do CPF e definirá estratégia para que todos os beneficiários tenham acesso à inscrição no CPF. </a:t>
            </a:r>
          </a:p>
          <a:p>
            <a:pPr fontAlgn="base"/>
            <a:r>
              <a:rPr lang="pt-BR" b="1" dirty="0"/>
              <a:t>Sempre que possível, a titular dos benefícios do Auxílio Brasil será preferencialmente à mulher, devendo ser ela indicada como Responsável Familiar no Cadastro Único.</a:t>
            </a:r>
            <a:r>
              <a:rPr lang="pt-BR" dirty="0"/>
              <a:t>   </a:t>
            </a:r>
          </a:p>
        </p:txBody>
      </p:sp>
    </p:spTree>
    <p:extLst>
      <p:ext uri="{BB962C8B-B14F-4D97-AF65-F5344CB8AC3E}">
        <p14:creationId xmlns:p14="http://schemas.microsoft.com/office/powerpoint/2010/main" val="15952172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lnSpcReduction="10000"/>
          </a:bodyPr>
          <a:lstStyle/>
          <a:p>
            <a:r>
              <a:rPr lang="pt-BR" b="1" dirty="0" smtClean="0"/>
              <a:t>As famílias poderão sacar o benefício do Auxílio Brasil com o Cartão Bolsa Família?</a:t>
            </a:r>
          </a:p>
          <a:p>
            <a:pPr marL="0" indent="0">
              <a:buNone/>
            </a:pPr>
            <a:r>
              <a:rPr lang="pt-BR" b="1" dirty="0"/>
              <a:t>Sim. As famílias poderão sacar o benefício do Programa Auxílio Brasil com o Cartão Bolsa </a:t>
            </a:r>
            <a:r>
              <a:rPr lang="pt-BR" b="1" dirty="0" smtClean="0"/>
              <a:t>Família.</a:t>
            </a:r>
          </a:p>
          <a:p>
            <a:pPr fontAlgn="base"/>
            <a:r>
              <a:rPr lang="pt-BR" b="1" dirty="0" smtClean="0"/>
              <a:t>Com </a:t>
            </a:r>
            <a:r>
              <a:rPr lang="pt-BR" b="1" dirty="0"/>
              <a:t>relação às condicionalidades de saúde, não há alterações. As condicionalidades continuam sendo: </a:t>
            </a:r>
          </a:p>
          <a:p>
            <a:pPr fontAlgn="base"/>
            <a:r>
              <a:rPr lang="pt-BR" b="1" dirty="0"/>
              <a:t>o cumprimento do calendário nacional de vacinação instituído pelo Ministério da Saúde e o acompanhamento do estado nutricional dos beneficiários menores de sete anos de idade; e </a:t>
            </a:r>
          </a:p>
          <a:p>
            <a:pPr fontAlgn="base"/>
            <a:r>
              <a:rPr lang="pt-BR" b="1" dirty="0"/>
              <a:t>o pré-natal para as beneficiárias gestantes.  </a:t>
            </a:r>
          </a:p>
          <a:p>
            <a:pPr fontAlgn="base"/>
            <a:r>
              <a:rPr lang="pt-BR" b="1" dirty="0"/>
              <a:t>O Ministério da Saúde continua responsável pelo sistema para registro do acompanhamento das condicionalidades de saúde.  </a:t>
            </a:r>
          </a:p>
        </p:txBody>
      </p:sp>
    </p:spTree>
    <p:extLst>
      <p:ext uri="{BB962C8B-B14F-4D97-AF65-F5344CB8AC3E}">
        <p14:creationId xmlns:p14="http://schemas.microsoft.com/office/powerpoint/2010/main" val="2735727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 que muda em relação às condicionalidades com o Auxílio Brasil?</a:t>
            </a:r>
            <a:endParaRPr lang="pt-BR" dirty="0"/>
          </a:p>
        </p:txBody>
      </p:sp>
      <p:sp>
        <p:nvSpPr>
          <p:cNvPr id="3" name="Espaço Reservado para Conteúdo 2"/>
          <p:cNvSpPr>
            <a:spLocks noGrp="1"/>
          </p:cNvSpPr>
          <p:nvPr>
            <p:ph idx="1"/>
          </p:nvPr>
        </p:nvSpPr>
        <p:spPr/>
        <p:txBody>
          <a:bodyPr/>
          <a:lstStyle/>
          <a:p>
            <a:r>
              <a:rPr lang="pt-BR" b="1" dirty="0" smtClean="0"/>
              <a:t>Com relação às condicionalidades de educação, a condicionalidade continua sendo relativa à frequência escolar, porém houve algumas mudanças. A primeira delas se refere à ampliação do público para acompanhamento. Enquanto no Bolsa Família eram acompanhadas as crianças e adolescentes de 6 a 17 anos, com o Auxílio Brasil há a inclusão de das crianças de 4 e 5 anos e dos jovens de 18 a 21 anos incompletos. Outra mudança é que a frequência escolar estabelecida para os beneficiários de 6 a 15 anos passou de 85% para 75%, ficando de acordo com o que é estabelecido pela Lei de Diretrizes e Bases da Educação Nacional (LDB). Dessa forma, as condicionalidades de educação ficaram da seguinte forma: </a:t>
            </a:r>
            <a:endParaRPr lang="pt-BR" b="1" dirty="0"/>
          </a:p>
        </p:txBody>
      </p:sp>
    </p:spTree>
    <p:extLst>
      <p:ext uri="{BB962C8B-B14F-4D97-AF65-F5344CB8AC3E}">
        <p14:creationId xmlns:p14="http://schemas.microsoft.com/office/powerpoint/2010/main" val="2978962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1" dirty="0"/>
              <a:t>frequência escolar mensal mínima de 60% para os beneficiários de 4 e 5 anos de idade; </a:t>
            </a:r>
          </a:p>
          <a:p>
            <a:pPr fontAlgn="base"/>
            <a:r>
              <a:rPr lang="pt-BR" b="1" dirty="0"/>
              <a:t>frequência escolar mensal mínima de 75% para os beneficiários: </a:t>
            </a:r>
          </a:p>
          <a:p>
            <a:pPr fontAlgn="base"/>
            <a:r>
              <a:rPr lang="pt-BR" b="1" dirty="0"/>
              <a:t>a) de 6 a 15 anos; e </a:t>
            </a:r>
          </a:p>
          <a:p>
            <a:pPr fontAlgn="base"/>
            <a:r>
              <a:rPr lang="pt-BR" b="1" dirty="0"/>
              <a:t>b) de 16 a 21 anos de idade incompletos, aos quais tenham sido concedidos benefícios; </a:t>
            </a:r>
          </a:p>
          <a:p>
            <a:pPr fontAlgn="base"/>
            <a:r>
              <a:rPr lang="pt-BR" b="1" dirty="0"/>
              <a:t>O Ministério da Educação continua responsável pelo sistema para registro do acompanhamento frequência escolar. </a:t>
            </a:r>
          </a:p>
        </p:txBody>
      </p:sp>
    </p:spTree>
    <p:extLst>
      <p:ext uri="{BB962C8B-B14F-4D97-AF65-F5344CB8AC3E}">
        <p14:creationId xmlns:p14="http://schemas.microsoft.com/office/powerpoint/2010/main" val="441960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a:t>Destaca-se que quando voltar a acontecer a repercussão, as famílias em situação de descumprimento receberão efeito de advertência, pois todas elas estão há mais de seis meses sem receber efeito por descumprimento de condicionalidades, em conformidade às regras previstas na Portaria nº 251/2012</a:t>
            </a:r>
            <a:r>
              <a:rPr lang="pt-BR" dirty="0"/>
              <a:t>. </a:t>
            </a:r>
            <a:endParaRPr lang="pt-BR" dirty="0" smtClean="0"/>
          </a:p>
          <a:p>
            <a:pPr marL="0" indent="0">
              <a:buNone/>
            </a:pPr>
            <a:endParaRPr lang="pt-BR" dirty="0"/>
          </a:p>
        </p:txBody>
      </p:sp>
    </p:spTree>
    <p:extLst>
      <p:ext uri="{BB962C8B-B14F-4D97-AF65-F5344CB8AC3E}">
        <p14:creationId xmlns:p14="http://schemas.microsoft.com/office/powerpoint/2010/main" val="400222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b="1" cap="all" dirty="0" smtClean="0"/>
          </a:p>
          <a:p>
            <a:pPr marL="0" indent="0">
              <a:buNone/>
            </a:pPr>
            <a:endParaRPr lang="pt-BR" b="1" cap="all" dirty="0"/>
          </a:p>
          <a:p>
            <a:endParaRPr lang="pt-BR" b="1" cap="all" dirty="0" smtClean="0"/>
          </a:p>
          <a:p>
            <a:r>
              <a:rPr lang="pt-BR" b="1" cap="all" dirty="0" smtClean="0"/>
              <a:t>DECRETO </a:t>
            </a:r>
            <a:r>
              <a:rPr lang="pt-BR" b="1" cap="all" dirty="0"/>
              <a:t>Nº 10.852, DE 8 DE NOVEMBRO DE 2021</a:t>
            </a:r>
          </a:p>
          <a:p>
            <a:pPr marL="0" indent="0">
              <a:buNone/>
            </a:pPr>
            <a:r>
              <a:rPr lang="pt-BR" b="1" dirty="0"/>
              <a:t>Regulamenta o Programa Auxílio Brasil, instituído pela </a:t>
            </a:r>
            <a:r>
              <a:rPr lang="pt-BR" b="1" u="sng" dirty="0">
                <a:hlinkClick r:id="rId2"/>
              </a:rPr>
              <a:t>Medida Provisória nº 1.061, de 9 de agosto de 2021</a:t>
            </a:r>
            <a:r>
              <a:rPr lang="pt-BR" b="1" dirty="0"/>
              <a:t>.</a:t>
            </a:r>
          </a:p>
        </p:txBody>
      </p:sp>
    </p:spTree>
    <p:extLst>
      <p:ext uri="{BB962C8B-B14F-4D97-AF65-F5344CB8AC3E}">
        <p14:creationId xmlns:p14="http://schemas.microsoft.com/office/powerpoint/2010/main" val="37395080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587829" y="335846"/>
            <a:ext cx="10868297" cy="6463308"/>
          </a:xfrm>
          <a:prstGeom prst="rect">
            <a:avLst/>
          </a:prstGeom>
        </p:spPr>
        <p:txBody>
          <a:bodyPr wrap="square">
            <a:spAutoFit/>
          </a:bodyPr>
          <a:lstStyle/>
          <a:p>
            <a:pPr fontAlgn="base"/>
            <a:endParaRPr lang="pt-BR" b="1" i="0" dirty="0" smtClean="0">
              <a:solidFill>
                <a:srgbClr val="555555"/>
              </a:solidFill>
              <a:effectLst/>
              <a:latin typeface="rawline"/>
            </a:endParaRPr>
          </a:p>
          <a:p>
            <a:pPr fontAlgn="base"/>
            <a:endParaRPr lang="pt-BR" b="1" dirty="0">
              <a:solidFill>
                <a:srgbClr val="555555"/>
              </a:solidFill>
              <a:latin typeface="rawline"/>
            </a:endParaRPr>
          </a:p>
          <a:p>
            <a:pPr fontAlgn="base"/>
            <a:endParaRPr lang="pt-BR" b="1" i="0" dirty="0" smtClean="0">
              <a:solidFill>
                <a:srgbClr val="555555"/>
              </a:solidFill>
              <a:effectLst/>
              <a:latin typeface="rawline"/>
            </a:endParaRPr>
          </a:p>
          <a:p>
            <a:pPr fontAlgn="base"/>
            <a:endParaRPr lang="pt-BR" b="1" dirty="0">
              <a:solidFill>
                <a:srgbClr val="555555"/>
              </a:solidFill>
              <a:latin typeface="rawline"/>
            </a:endParaRPr>
          </a:p>
          <a:p>
            <a:pPr fontAlgn="base"/>
            <a:r>
              <a:rPr lang="pt-BR" b="1" i="0" dirty="0" smtClean="0">
                <a:solidFill>
                  <a:srgbClr val="555555"/>
                </a:solidFill>
                <a:effectLst/>
                <a:latin typeface="rawline"/>
              </a:rPr>
              <a:t>As famílias beneficiárias que tiverem aumento da renda familiar mensal per capita que ultrapasse o valor da linha de pobreza (renda familiar mensal per capita até R$ 200,00) serão beneficiadas pela Regra de Emancipação. </a:t>
            </a:r>
          </a:p>
          <a:p>
            <a:pPr fontAlgn="base"/>
            <a:endParaRPr lang="pt-BR" b="1" i="0" dirty="0" smtClean="0">
              <a:solidFill>
                <a:srgbClr val="555555"/>
              </a:solidFill>
              <a:effectLst/>
              <a:latin typeface="rawline"/>
            </a:endParaRPr>
          </a:p>
          <a:p>
            <a:pPr fontAlgn="base"/>
            <a:r>
              <a:rPr lang="pt-BR" b="1" i="0" dirty="0" smtClean="0">
                <a:solidFill>
                  <a:srgbClr val="555555"/>
                </a:solidFill>
                <a:effectLst/>
                <a:latin typeface="rawline"/>
              </a:rPr>
              <a:t>Essa regra consiste na permanência da família no Programa Auxílio Brasil durante o período de 2 anos, desde que a renda familiar mensal per capita não supere em duas vezes e meia o valor da linha de pobreza, ou seja, R$ 500,00. </a:t>
            </a:r>
          </a:p>
          <a:p>
            <a:pPr fontAlgn="base"/>
            <a:endParaRPr lang="pt-BR" b="1" i="0" dirty="0" smtClean="0">
              <a:solidFill>
                <a:srgbClr val="555555"/>
              </a:solidFill>
              <a:effectLst/>
              <a:latin typeface="rawline"/>
            </a:endParaRPr>
          </a:p>
          <a:p>
            <a:pPr fontAlgn="base"/>
            <a:r>
              <a:rPr lang="pt-BR" b="1" i="0" dirty="0" smtClean="0">
                <a:solidFill>
                  <a:srgbClr val="555555"/>
                </a:solidFill>
                <a:effectLst/>
                <a:latin typeface="rawline"/>
              </a:rPr>
              <a:t>Caso a renda da família beneficiária em situação de regra de emancipação seja, exclusivamente, de pensão, aposentadoria, benefícios previdenciários permanentes pagos pelo setor público ou do Benefício de Prestação Continuada (BPC), o tempo máximo de permanência na regra será de 1 ano. </a:t>
            </a:r>
          </a:p>
          <a:p>
            <a:pPr fontAlgn="base"/>
            <a:endParaRPr lang="pt-BR" b="1" i="0" dirty="0" smtClean="0">
              <a:solidFill>
                <a:srgbClr val="555555"/>
              </a:solidFill>
              <a:effectLst/>
              <a:latin typeface="rawline"/>
            </a:endParaRPr>
          </a:p>
          <a:p>
            <a:pPr fontAlgn="base"/>
            <a:r>
              <a:rPr lang="pt-BR" b="1" i="0" dirty="0" smtClean="0">
                <a:solidFill>
                  <a:srgbClr val="555555"/>
                </a:solidFill>
                <a:effectLst/>
                <a:latin typeface="rawline"/>
              </a:rPr>
              <a:t>As ações de administração de benefícios ocorrerão todos os meses, tal qual como eram executadas na regra de permanência. </a:t>
            </a:r>
          </a:p>
          <a:p>
            <a:pPr fontAlgn="base"/>
            <a:endParaRPr lang="pt-BR" b="1" i="0" dirty="0" smtClean="0">
              <a:solidFill>
                <a:srgbClr val="555555"/>
              </a:solidFill>
              <a:effectLst/>
              <a:latin typeface="rawline"/>
            </a:endParaRPr>
          </a:p>
          <a:p>
            <a:pPr fontAlgn="base"/>
            <a:r>
              <a:rPr lang="pt-BR" b="1" i="0" dirty="0" smtClean="0">
                <a:solidFill>
                  <a:srgbClr val="555555"/>
                </a:solidFill>
                <a:effectLst/>
                <a:latin typeface="rawline"/>
              </a:rPr>
              <a:t>Esse público passa a ter acesso ao retorno garantido, que é o retorno ao Programa por reversão de cancelamento, que pode ser realizada pelo período de até 36 meses após a data do cancelamento.</a:t>
            </a:r>
            <a:r>
              <a:rPr lang="pt-BR" b="0" i="0" dirty="0" smtClean="0">
                <a:solidFill>
                  <a:srgbClr val="555555"/>
                </a:solidFill>
                <a:effectLst/>
                <a:latin typeface="rawline"/>
              </a:rPr>
              <a:t>  </a:t>
            </a:r>
            <a:endParaRPr lang="pt-BR" b="0" i="0" dirty="0">
              <a:solidFill>
                <a:srgbClr val="555555"/>
              </a:solidFill>
              <a:effectLst/>
              <a:latin typeface="rawline"/>
            </a:endParaRPr>
          </a:p>
        </p:txBody>
      </p:sp>
    </p:spTree>
    <p:extLst>
      <p:ext uri="{BB962C8B-B14F-4D97-AF65-F5344CB8AC3E}">
        <p14:creationId xmlns:p14="http://schemas.microsoft.com/office/powerpoint/2010/main" val="1562600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Como fica o IGD no novo Programa Auxílio Brasil?</a:t>
            </a:r>
            <a:endParaRPr lang="pt-BR" dirty="0"/>
          </a:p>
        </p:txBody>
      </p:sp>
      <p:sp>
        <p:nvSpPr>
          <p:cNvPr id="3" name="Espaço Reservado para Conteúdo 2"/>
          <p:cNvSpPr>
            <a:spLocks noGrp="1"/>
          </p:cNvSpPr>
          <p:nvPr>
            <p:ph idx="1"/>
          </p:nvPr>
        </p:nvSpPr>
        <p:spPr/>
        <p:txBody>
          <a:bodyPr>
            <a:normAutofit/>
          </a:bodyPr>
          <a:lstStyle/>
          <a:p>
            <a:r>
              <a:rPr lang="pt-BR" b="1" dirty="0" smtClean="0"/>
              <a:t>Fica instituído o Índice de Gestão Descentralizada do Programa Auxílio Brasil e Cadastro Único, para utilização em âmbito estadual, distrital e municipal, cujos parâmetros serão regulamentados pelo Poder Executivo federal. </a:t>
            </a:r>
          </a:p>
          <a:p>
            <a:endParaRPr lang="pt-BR" b="1" dirty="0" smtClean="0"/>
          </a:p>
          <a:p>
            <a:r>
              <a:rPr lang="pt-BR" b="1" dirty="0" smtClean="0"/>
              <a:t>O Índice de Gestão Descentralizada do Programa Auxílio Brasil e Cadastro Único para Programas Sociais é destinado a: </a:t>
            </a:r>
          </a:p>
          <a:p>
            <a:endParaRPr lang="pt-BR" b="1" dirty="0" smtClean="0"/>
          </a:p>
          <a:p>
            <a:r>
              <a:rPr lang="pt-BR" b="1" dirty="0" smtClean="0"/>
              <a:t>gestão de benefícios, compreendendo a estrutura e as atividades necessárias para atendimento e acompanhamento das famílias beneficiárias; </a:t>
            </a:r>
            <a:endParaRPr lang="pt-BR" b="1" dirty="0"/>
          </a:p>
        </p:txBody>
      </p:sp>
    </p:spTree>
    <p:extLst>
      <p:ext uri="{BB962C8B-B14F-4D97-AF65-F5344CB8AC3E}">
        <p14:creationId xmlns:p14="http://schemas.microsoft.com/office/powerpoint/2010/main" val="9589818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b="1" dirty="0" smtClean="0"/>
              <a:t>de gestão </a:t>
            </a:r>
            <a:r>
              <a:rPr lang="pt-BR" b="1" dirty="0" err="1" smtClean="0"/>
              <a:t>intersetorial</a:t>
            </a:r>
            <a:r>
              <a:rPr lang="pt-BR" b="1" dirty="0" smtClean="0"/>
              <a:t> de condicionalidades, de modo a abranger as atividades necessárias ao acompanhamento e ao registro das informações de cumprimento das condicionalidades, além da sistematização e da análise dessas informações e das demais ações relacionadas;  </a:t>
            </a:r>
          </a:p>
          <a:p>
            <a:pPr marL="0" indent="0">
              <a:buNone/>
            </a:pPr>
            <a:endParaRPr lang="pt-BR" b="1" dirty="0" smtClean="0"/>
          </a:p>
          <a:p>
            <a:r>
              <a:rPr lang="pt-BR" b="1" dirty="0" smtClean="0"/>
              <a:t>acompanhamento </a:t>
            </a:r>
            <a:r>
              <a:rPr lang="pt-BR" b="1" dirty="0" err="1" smtClean="0"/>
              <a:t>intersetorial</a:t>
            </a:r>
            <a:r>
              <a:rPr lang="pt-BR" b="1" dirty="0" smtClean="0"/>
              <a:t> das famílias beneficiárias, em especial daquelas em situação de descumprimento das condicionalidades e de maior vulnerabilidade social, de modo a promover a articulação entre os setores que integram o Programa Auxílio Brasil; </a:t>
            </a:r>
          </a:p>
          <a:p>
            <a:endParaRPr lang="pt-BR" b="1" dirty="0" smtClean="0"/>
          </a:p>
          <a:p>
            <a:r>
              <a:rPr lang="pt-BR" b="1" dirty="0" smtClean="0"/>
              <a:t>identificação e cadastramento de novas famílias,  </a:t>
            </a:r>
          </a:p>
          <a:p>
            <a:endParaRPr lang="pt-BR" b="1" dirty="0" smtClean="0"/>
          </a:p>
          <a:p>
            <a:r>
              <a:rPr lang="pt-BR" b="1" dirty="0" smtClean="0"/>
              <a:t>manutenção dos dados do </a:t>
            </a:r>
            <a:r>
              <a:rPr lang="pt-BR" b="1" dirty="0" err="1" smtClean="0"/>
              <a:t>CadÚnico</a:t>
            </a:r>
            <a:r>
              <a:rPr lang="pt-BR" b="1" dirty="0" smtClean="0"/>
              <a:t> referentes aos cidadãos residentes no ente federativo; </a:t>
            </a:r>
            <a:endParaRPr lang="pt-BR" b="1" dirty="0"/>
          </a:p>
        </p:txBody>
      </p:sp>
    </p:spTree>
    <p:extLst>
      <p:ext uri="{BB962C8B-B14F-4D97-AF65-F5344CB8AC3E}">
        <p14:creationId xmlns:p14="http://schemas.microsoft.com/office/powerpoint/2010/main" val="23224193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b="1" dirty="0" smtClean="0"/>
              <a:t>articulação </a:t>
            </a:r>
            <a:r>
              <a:rPr lang="pt-BR" b="1" dirty="0" err="1" smtClean="0"/>
              <a:t>intersetorial</a:t>
            </a:r>
            <a:r>
              <a:rPr lang="pt-BR" b="1" dirty="0" smtClean="0"/>
              <a:t> para o planejamento, implementação e avaliação de ações voltadas à ampliação do acesso das famílias beneficiárias do Programa Auxílio Brasil aos serviços públicos, em especial aos de saúde, educação e assistência social, bem como aos demais integrantes do Programa;  </a:t>
            </a:r>
          </a:p>
          <a:p>
            <a:endParaRPr lang="pt-BR" b="1" dirty="0" smtClean="0"/>
          </a:p>
          <a:p>
            <a:r>
              <a:rPr lang="pt-BR" b="1" dirty="0" smtClean="0"/>
              <a:t>acompanhamento e fiscalização do Programa Auxílio Brasil, inclusive quando requisitado pelo Ministério da Cidadania;   </a:t>
            </a:r>
          </a:p>
          <a:p>
            <a:endParaRPr lang="pt-BR" b="1" dirty="0" smtClean="0"/>
          </a:p>
          <a:p>
            <a:r>
              <a:rPr lang="pt-BR" b="1" dirty="0" smtClean="0"/>
              <a:t>de gestão articulada e integrada do Programa Auxílio Brasil, do </a:t>
            </a:r>
            <a:r>
              <a:rPr lang="pt-BR" b="1" dirty="0" err="1" smtClean="0"/>
              <a:t>CadÚnico</a:t>
            </a:r>
            <a:r>
              <a:rPr lang="pt-BR" b="1" dirty="0" smtClean="0"/>
              <a:t> e dos serviços, programas, projetos e benefícios </a:t>
            </a:r>
            <a:r>
              <a:rPr lang="pt-BR" b="1" dirty="0" err="1" smtClean="0"/>
              <a:t>socioassistenciais</a:t>
            </a:r>
            <a:r>
              <a:rPr lang="pt-BR" b="1" dirty="0" smtClean="0"/>
              <a:t>, nos termos do disposto na Lei nº 8.742, de 7 de dezembro de 1993;    </a:t>
            </a:r>
          </a:p>
          <a:p>
            <a:endParaRPr lang="pt-BR" b="1" dirty="0" smtClean="0"/>
          </a:p>
          <a:p>
            <a:r>
              <a:rPr lang="pt-BR" b="1" dirty="0" smtClean="0"/>
              <a:t>apoio técnico e operacional aos Conselhos de Assistência Social dos entes federativos, nas ações destinadas ao acompanhamento e ao controle social do Programa Auxílio Brasil l; e </a:t>
            </a:r>
            <a:endParaRPr lang="pt-BR" b="1" dirty="0"/>
          </a:p>
        </p:txBody>
      </p:sp>
    </p:spTree>
    <p:extLst>
      <p:ext uri="{BB962C8B-B14F-4D97-AF65-F5344CB8AC3E}">
        <p14:creationId xmlns:p14="http://schemas.microsoft.com/office/powerpoint/2010/main" val="282708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b="1" dirty="0" smtClean="0"/>
              <a:t>A União transferirá, obrigatoriamente, aos entes federativos que aderirem ao Programa Auxílio Brasil recursos para apoio financeiro às ações de gestão e execução descentralizada do Programa, desde que alcancem índices mínimos no Índice de Gestão Descentralizada do Programa Auxílio Brasil e Cadastro Único. O Poder Executivo federal deverá fixar os limites e os parâmetros mínimos para a transferência de recursos para cada ente federativo. </a:t>
            </a:r>
          </a:p>
          <a:p>
            <a:endParaRPr lang="pt-BR" b="1" dirty="0" smtClean="0"/>
          </a:p>
          <a:p>
            <a:r>
              <a:rPr lang="pt-BR" b="1" dirty="0" smtClean="0"/>
              <a:t>Vale destacar que, atualmente, de acordo com a Portaria 682/2021 estão sendo utilizadas as seguintes referências para o pagamento do IGD: </a:t>
            </a:r>
          </a:p>
          <a:p>
            <a:endParaRPr lang="pt-BR" b="1" dirty="0" smtClean="0"/>
          </a:p>
          <a:p>
            <a:r>
              <a:rPr lang="pt-BR" b="1" dirty="0" smtClean="0"/>
              <a:t> A TAFE (Taxa de acompanhamento da frequência escolar) da competência de fevereiro de 2020 (que utiliza os dados do 5º período de acompanhamento – outubro e novembro – de 2019) será utilizada até abril de 2022 para cálculo do IGD </a:t>
            </a:r>
            <a:endParaRPr lang="pt-BR" b="1" dirty="0"/>
          </a:p>
        </p:txBody>
      </p:sp>
    </p:spTree>
    <p:extLst>
      <p:ext uri="{BB962C8B-B14F-4D97-AF65-F5344CB8AC3E}">
        <p14:creationId xmlns:p14="http://schemas.microsoft.com/office/powerpoint/2010/main" val="2343759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hlinkClick r:id="rId2"/>
              </a:rPr>
              <a:t>Como se dará a prestação de contas dos recursos recebidos do IGD no Programa Auxílio Brasil?</a:t>
            </a:r>
            <a:endParaRPr lang="pt-BR" dirty="0"/>
          </a:p>
        </p:txBody>
      </p:sp>
      <p:sp>
        <p:nvSpPr>
          <p:cNvPr id="3" name="Espaço Reservado para Conteúdo 2"/>
          <p:cNvSpPr>
            <a:spLocks noGrp="1"/>
          </p:cNvSpPr>
          <p:nvPr>
            <p:ph idx="1"/>
          </p:nvPr>
        </p:nvSpPr>
        <p:spPr/>
        <p:txBody>
          <a:bodyPr/>
          <a:lstStyle/>
          <a:p>
            <a:endParaRPr lang="pt-BR" dirty="0" smtClean="0"/>
          </a:p>
          <a:p>
            <a:r>
              <a:rPr lang="pt-BR" b="1" dirty="0" smtClean="0"/>
              <a:t>Os </a:t>
            </a:r>
            <a:r>
              <a:rPr lang="pt-BR" b="1" dirty="0"/>
              <a:t>Estados, o Distrito Federal e os Municípios submeterão suas prestações de contas aos respectivos Conselhos de Assistência Social e, na hipótese de reprovação, os recursos financeiros transferidos deverão ser restituídos pelo ente federativo ao respectivo fundo de assistência social, nos termos do regulamento. </a:t>
            </a:r>
          </a:p>
        </p:txBody>
      </p:sp>
    </p:spTree>
    <p:extLst>
      <p:ext uri="{BB962C8B-B14F-4D97-AF65-F5344CB8AC3E}">
        <p14:creationId xmlns:p14="http://schemas.microsoft.com/office/powerpoint/2010/main" val="40035954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 relação das famílias beneficiárias permanece pública, assim como no Programa Bolsa Família?</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b="1" dirty="0"/>
              <a:t>Sim, será de acesso público a relação dos beneficiários e dos respectivos benefícios do Programa Auxílio Brasil e dos beneficiários e valores dos demais auxílios previstos na Medida Provisória nº 1.061, de 09 de agosto de 2021. A relação terá divulgação em meio eletrônico de acesso público e em outros meios, nos termos do regulamento</a:t>
            </a:r>
            <a:r>
              <a:rPr lang="pt-BR" dirty="0"/>
              <a:t>. </a:t>
            </a:r>
          </a:p>
        </p:txBody>
      </p:sp>
    </p:spTree>
    <p:extLst>
      <p:ext uri="{BB962C8B-B14F-4D97-AF65-F5344CB8AC3E}">
        <p14:creationId xmlns:p14="http://schemas.microsoft.com/office/powerpoint/2010/main" val="1488209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200" dirty="0" smtClean="0"/>
              <a:t> </a:t>
            </a:r>
            <a:r>
              <a:rPr lang="pt-BR" sz="3200" b="1" dirty="0" smtClean="0"/>
              <a:t>Como o Ministério da Cidadania atuará na fiscalização do Programa Auxílio Brasil para a apuração de indícios de irregularidade?</a:t>
            </a:r>
            <a:br>
              <a:rPr lang="pt-BR" sz="3200" b="1" dirty="0" smtClean="0"/>
            </a:br>
            <a:endParaRPr lang="pt-BR" sz="3200" b="1" dirty="0"/>
          </a:p>
        </p:txBody>
      </p:sp>
      <p:sp>
        <p:nvSpPr>
          <p:cNvPr id="3" name="Espaço Reservado para Conteúdo 2"/>
          <p:cNvSpPr>
            <a:spLocks noGrp="1"/>
          </p:cNvSpPr>
          <p:nvPr>
            <p:ph idx="1"/>
          </p:nvPr>
        </p:nvSpPr>
        <p:spPr/>
        <p:txBody>
          <a:bodyPr>
            <a:normAutofit fontScale="62500" lnSpcReduction="20000"/>
          </a:bodyPr>
          <a:lstStyle/>
          <a:p>
            <a:pPr fontAlgn="base"/>
            <a:r>
              <a:rPr lang="pt-BR" b="1" dirty="0"/>
              <a:t>O Ministério da Cidadania notificará o beneficiário, seu representante legal ou seu procurador para ressarcimento dos valores, assim que for regulamentado, por um dos seguintes meios:  </a:t>
            </a:r>
          </a:p>
          <a:p>
            <a:pPr fontAlgn="base"/>
            <a:r>
              <a:rPr lang="pt-BR" b="1" dirty="0"/>
              <a:t>Eletrônico;  </a:t>
            </a:r>
          </a:p>
          <a:p>
            <a:pPr fontAlgn="base"/>
            <a:r>
              <a:rPr lang="pt-BR" b="1" dirty="0"/>
              <a:t>Serviço de mensagens curtas - SMS;  </a:t>
            </a:r>
          </a:p>
          <a:p>
            <a:pPr fontAlgn="base"/>
            <a:r>
              <a:rPr lang="pt-BR" b="1" dirty="0"/>
              <a:t>Rede bancária;  </a:t>
            </a:r>
          </a:p>
          <a:p>
            <a:pPr fontAlgn="base"/>
            <a:r>
              <a:rPr lang="pt-BR" b="1" dirty="0"/>
              <a:t>Via postal, considerado o endereço constante do cadastro do benefício, hipótese em que o aviso de recebimento será considerado prova suficiente da notificação;  </a:t>
            </a:r>
          </a:p>
          <a:p>
            <a:pPr fontAlgn="base"/>
            <a:r>
              <a:rPr lang="pt-BR" b="1" dirty="0"/>
              <a:t>Pessoalmente, quando entregue ao interessado em mãos; ou  </a:t>
            </a:r>
          </a:p>
          <a:p>
            <a:pPr fontAlgn="base"/>
            <a:r>
              <a:rPr lang="pt-BR" b="1" dirty="0"/>
              <a:t>Edital, na hipótese de que trata o inciso IV, quando o beneficiário não for localizado.  </a:t>
            </a:r>
          </a:p>
          <a:p>
            <a:pPr fontAlgn="base"/>
            <a:r>
              <a:rPr lang="pt-BR" b="1" dirty="0"/>
              <a:t>A notificação para ressarcimento dos valores também ocorrerá na hipótese de haver indícios de irregularidades relativos aos benefícios do Programa Bolsa Família, previsto na Lei nº 10.836, de 2004, e nos benefícios, nos auxílios e nas bolsas do Programa Auxílio Brasil, dispostos na Medida Provisória nº 1.061, de 09 de agosto de 2021.  </a:t>
            </a:r>
          </a:p>
          <a:p>
            <a:pPr fontAlgn="base"/>
            <a:r>
              <a:rPr lang="pt-BR" b="1" dirty="0"/>
              <a:t>O valor será acrescido de juros equivalentes à taxa referencial do Selic para títulos federais, acumulada mensalmente, calculados a partir do mês subsequente ao mês do recebimento indevido até o mês anterior ao mês do pagamento, e um por cento relativamente ao mês em que o pagamento for efetuado. </a:t>
            </a:r>
          </a:p>
          <a:p>
            <a:pPr marL="0" indent="0">
              <a:buNone/>
            </a:pPr>
            <a:endParaRPr lang="pt-BR" b="1" dirty="0"/>
          </a:p>
        </p:txBody>
      </p:sp>
    </p:spTree>
    <p:extLst>
      <p:ext uri="{BB962C8B-B14F-4D97-AF65-F5344CB8AC3E}">
        <p14:creationId xmlns:p14="http://schemas.microsoft.com/office/powerpoint/2010/main" val="13103762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b="1" dirty="0" smtClean="0"/>
              <a:t>A família que está cadastrada no Cadastro Único e não é beneficiária do Bolsa Família precisa atualizar o cadastro para receber o Auxílio Brasil?</a:t>
            </a:r>
            <a:endParaRPr lang="pt-BR" sz="2800" b="1" dirty="0"/>
          </a:p>
        </p:txBody>
      </p:sp>
      <p:sp>
        <p:nvSpPr>
          <p:cNvPr id="3" name="Espaço Reservado para Conteúdo 2"/>
          <p:cNvSpPr>
            <a:spLocks noGrp="1"/>
          </p:cNvSpPr>
          <p:nvPr>
            <p:ph idx="1"/>
          </p:nvPr>
        </p:nvSpPr>
        <p:spPr/>
        <p:txBody>
          <a:bodyPr>
            <a:normAutofit fontScale="92500" lnSpcReduction="20000"/>
          </a:bodyPr>
          <a:lstStyle/>
          <a:p>
            <a:pPr marL="0" indent="0">
              <a:buNone/>
            </a:pPr>
            <a:r>
              <a:rPr lang="pt-BR" dirty="0" smtClean="0"/>
              <a:t> </a:t>
            </a:r>
            <a:r>
              <a:rPr lang="pt-BR" b="1" dirty="0" smtClean="0"/>
              <a:t>família cadastrada no Cadastro Único não beneficiária do Bolsa Família somente precisa atualizar o seu cadastro se estiver desatualizado. Caso o cadastro esteja atualizado há menos de 2 (dois) anos e não tenham ocorrido mudança de endereço, renda ou outras informações da família não é necessário realizar uma nova atualização. </a:t>
            </a:r>
          </a:p>
          <a:p>
            <a:pPr marL="0" indent="0">
              <a:buNone/>
            </a:pPr>
            <a:endParaRPr lang="pt-BR" b="1" dirty="0" smtClean="0"/>
          </a:p>
          <a:p>
            <a:pPr marL="0" indent="0">
              <a:buNone/>
            </a:pPr>
            <a:r>
              <a:rPr lang="pt-BR" b="1" dirty="0" smtClean="0"/>
              <a:t>Importante lembrar que a família estar inscrita no Cadastro Único, com o cadastro atualizado e elegível ao Programa não resulta a imediata concessão dos benefícios do Auxílio Brasil. Não existe um prazo definido para a realização dessa concessão. </a:t>
            </a:r>
          </a:p>
          <a:p>
            <a:pPr marL="0" indent="0">
              <a:buNone/>
            </a:pPr>
            <a:endParaRPr lang="pt-BR" b="1" dirty="0" smtClean="0"/>
          </a:p>
          <a:p>
            <a:pPr marL="0" indent="0">
              <a:buNone/>
            </a:pPr>
            <a:r>
              <a:rPr lang="pt-BR" b="1" dirty="0" smtClean="0"/>
              <a:t>No mês de novembro/2021 não foram feitas concessões para diminuir o risco de implantação das regras do Auxílio Brasil. A expectativa é que as concessões sejam retomadas a partir de dezembro/2021.</a:t>
            </a:r>
            <a:endParaRPr lang="pt-BR" b="1" dirty="0"/>
          </a:p>
        </p:txBody>
      </p:sp>
    </p:spTree>
    <p:extLst>
      <p:ext uri="{BB962C8B-B14F-4D97-AF65-F5344CB8AC3E}">
        <p14:creationId xmlns:p14="http://schemas.microsoft.com/office/powerpoint/2010/main" val="20378440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3600" dirty="0" smtClean="0"/>
              <a:t>. Como vamos visualizar no </a:t>
            </a:r>
            <a:r>
              <a:rPr lang="pt-BR" sz="3600" dirty="0" err="1" smtClean="0"/>
              <a:t>Sibec</a:t>
            </a:r>
            <a:r>
              <a:rPr lang="pt-BR" sz="3600" dirty="0" smtClean="0"/>
              <a:t> os benefícios do Auxílio Brasil concedidos para as famílias?</a:t>
            </a:r>
            <a:endParaRPr lang="pt-BR" sz="3600" dirty="0"/>
          </a:p>
        </p:txBody>
      </p:sp>
      <p:sp>
        <p:nvSpPr>
          <p:cNvPr id="3" name="Espaço Reservado para Conteúdo 2"/>
          <p:cNvSpPr>
            <a:spLocks noGrp="1"/>
          </p:cNvSpPr>
          <p:nvPr>
            <p:ph idx="1"/>
          </p:nvPr>
        </p:nvSpPr>
        <p:spPr/>
        <p:txBody>
          <a:bodyPr>
            <a:normAutofit fontScale="62500" lnSpcReduction="20000"/>
          </a:bodyPr>
          <a:lstStyle/>
          <a:p>
            <a:r>
              <a:rPr lang="pt-BR" sz="3600" dirty="0" smtClean="0"/>
              <a:t>No </a:t>
            </a:r>
            <a:r>
              <a:rPr lang="pt-BR" sz="3600" dirty="0" err="1" smtClean="0"/>
              <a:t>Sibec</a:t>
            </a:r>
            <a:r>
              <a:rPr lang="pt-BR" sz="3600" dirty="0" smtClean="0"/>
              <a:t> os benefícios concedidos às famílias vão aparecer da seguinte forma: </a:t>
            </a:r>
          </a:p>
          <a:p>
            <a:endParaRPr lang="pt-BR" sz="3600" dirty="0" smtClean="0"/>
          </a:p>
          <a:p>
            <a:r>
              <a:rPr lang="pt-BR" sz="3600" dirty="0" smtClean="0"/>
              <a:t>BPI: para o Benefício Primeira Infância </a:t>
            </a:r>
          </a:p>
          <a:p>
            <a:endParaRPr lang="pt-BR" sz="3600" dirty="0" smtClean="0"/>
          </a:p>
          <a:p>
            <a:r>
              <a:rPr lang="pt-BR" sz="3600" dirty="0" smtClean="0"/>
              <a:t>BSP: para o Benefício de Superação da Extrema Pobreza </a:t>
            </a:r>
          </a:p>
          <a:p>
            <a:endParaRPr lang="pt-BR" sz="3600" dirty="0" smtClean="0"/>
          </a:p>
          <a:p>
            <a:r>
              <a:rPr lang="pt-BR" sz="3600" dirty="0" smtClean="0"/>
              <a:t>BCOMP: para o Benefício Compensatório de Transição </a:t>
            </a:r>
          </a:p>
          <a:p>
            <a:endParaRPr lang="pt-BR" sz="3600" dirty="0" smtClean="0"/>
          </a:p>
        </p:txBody>
      </p:sp>
    </p:spTree>
    <p:extLst>
      <p:ext uri="{BB962C8B-B14F-4D97-AF65-F5344CB8AC3E}">
        <p14:creationId xmlns:p14="http://schemas.microsoft.com/office/powerpoint/2010/main" val="2197020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o Auxílio Brasil?</a:t>
            </a:r>
            <a:endParaRPr lang="pt-BR" dirty="0"/>
          </a:p>
        </p:txBody>
      </p:sp>
      <p:sp>
        <p:nvSpPr>
          <p:cNvPr id="3" name="Espaço Reservado para Conteúdo 2"/>
          <p:cNvSpPr>
            <a:spLocks noGrp="1"/>
          </p:cNvSpPr>
          <p:nvPr>
            <p:ph idx="1"/>
          </p:nvPr>
        </p:nvSpPr>
        <p:spPr/>
        <p:txBody>
          <a:bodyPr>
            <a:normAutofit fontScale="92500" lnSpcReduction="20000"/>
          </a:bodyPr>
          <a:lstStyle/>
          <a:p>
            <a:pPr marL="0" indent="0">
              <a:buNone/>
            </a:pPr>
            <a:endParaRPr lang="pt-BR" dirty="0" smtClean="0"/>
          </a:p>
          <a:p>
            <a:pPr marL="0" indent="0">
              <a:buNone/>
            </a:pPr>
            <a:endParaRPr lang="pt-BR" dirty="0"/>
          </a:p>
          <a:p>
            <a:pPr marL="0" indent="0">
              <a:buNone/>
            </a:pPr>
            <a:endParaRPr lang="pt-BR" dirty="0" smtClean="0"/>
          </a:p>
          <a:p>
            <a:pPr marL="0" indent="0">
              <a:buNone/>
            </a:pPr>
            <a:r>
              <a:rPr lang="pt-BR" sz="4800" b="1" dirty="0" smtClean="0"/>
              <a:t>Braço </a:t>
            </a:r>
            <a:r>
              <a:rPr lang="pt-BR" sz="4800" b="1" dirty="0"/>
              <a:t>S</a:t>
            </a:r>
            <a:r>
              <a:rPr lang="pt-BR" sz="4800" b="1" dirty="0" smtClean="0"/>
              <a:t>ocial , o Auxílio Brasil integra em um só programa várias políticas públicas de assistência social, saúde, educação, emprego e renda. </a:t>
            </a:r>
            <a:endParaRPr lang="pt-BR" sz="4800" b="1" dirty="0"/>
          </a:p>
        </p:txBody>
      </p:sp>
    </p:spTree>
    <p:extLst>
      <p:ext uri="{BB962C8B-B14F-4D97-AF65-F5344CB8AC3E}">
        <p14:creationId xmlns:p14="http://schemas.microsoft.com/office/powerpoint/2010/main" val="3258877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b="1" dirty="0" smtClean="0"/>
              <a:t>Para o Benefício Composição Familiar concedido para famílias que possuam em sua composição gestantes e/ou pessoas com idade entre 3 (três) e 21 (vinte e um) anos incompletos vai aparecer:   </a:t>
            </a:r>
          </a:p>
          <a:p>
            <a:endParaRPr lang="pt-BR" b="1" dirty="0" smtClean="0"/>
          </a:p>
          <a:p>
            <a:r>
              <a:rPr lang="pt-BR" b="1" dirty="0" smtClean="0"/>
              <a:t>BCC: Benefício Composição Criança </a:t>
            </a:r>
          </a:p>
          <a:p>
            <a:endParaRPr lang="pt-BR" b="1" dirty="0" smtClean="0"/>
          </a:p>
          <a:p>
            <a:r>
              <a:rPr lang="pt-BR" b="1" dirty="0" smtClean="0"/>
              <a:t>BCA: Benefício Composição Adolescente </a:t>
            </a:r>
          </a:p>
          <a:p>
            <a:endParaRPr lang="pt-BR" b="1" dirty="0" smtClean="0"/>
          </a:p>
          <a:p>
            <a:r>
              <a:rPr lang="pt-BR" b="1" dirty="0" smtClean="0"/>
              <a:t>BCJ: Benefício Composição Jovem </a:t>
            </a:r>
          </a:p>
          <a:p>
            <a:endParaRPr lang="pt-BR" b="1" dirty="0" smtClean="0"/>
          </a:p>
          <a:p>
            <a:r>
              <a:rPr lang="pt-BR" b="1" dirty="0" smtClean="0"/>
              <a:t>BCG: Benefício Composição Gestante </a:t>
            </a:r>
            <a:endParaRPr lang="pt-BR" b="1" dirty="0"/>
          </a:p>
        </p:txBody>
      </p:sp>
    </p:spTree>
    <p:extLst>
      <p:ext uri="{BB962C8B-B14F-4D97-AF65-F5344CB8AC3E}">
        <p14:creationId xmlns:p14="http://schemas.microsoft.com/office/powerpoint/2010/main" val="32486587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smtClean="0"/>
              <a:t>As ações de administração de benefícios do Programa Auxílio Brasil continuam a ser realizadas no </a:t>
            </a:r>
            <a:r>
              <a:rPr lang="pt-BR" b="1" dirty="0" err="1" smtClean="0"/>
              <a:t>Sibec</a:t>
            </a:r>
            <a:r>
              <a:rPr lang="pt-BR" b="1" dirty="0" smtClean="0"/>
              <a:t> V2, bem como a geração da folha de pagamento.  </a:t>
            </a:r>
          </a:p>
          <a:p>
            <a:r>
              <a:rPr lang="pt-BR" b="1" dirty="0" smtClean="0"/>
              <a:t>O Auxílio Brasil terá grupos prioritários para a concessão dos benefícios, assim como no Bolsa Família?</a:t>
            </a:r>
          </a:p>
          <a:p>
            <a:pPr marL="0" indent="0">
              <a:buNone/>
            </a:pPr>
            <a:r>
              <a:rPr lang="pt-BR" b="1" dirty="0" smtClean="0"/>
              <a:t>Sim. O Auxílio Brasil também segue com grupos prioritários para ingresso no Programa. Atualmente, permanecem os mesmos grupos utilizados até outubro de 2021 pelo Bolsa Família. </a:t>
            </a:r>
            <a:endParaRPr lang="pt-BR" b="1" dirty="0"/>
          </a:p>
        </p:txBody>
      </p:sp>
    </p:spTree>
    <p:extLst>
      <p:ext uri="{BB962C8B-B14F-4D97-AF65-F5344CB8AC3E}">
        <p14:creationId xmlns:p14="http://schemas.microsoft.com/office/powerpoint/2010/main" val="1275082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 </a:t>
            </a:r>
            <a:r>
              <a:rPr lang="pt-BR" b="1" dirty="0" smtClean="0"/>
              <a:t>Como os beneficiários do Bolsa Família ficam sabendo se tiveram o benefício do Auxílio Brasil concedido e o valor?</a:t>
            </a:r>
          </a:p>
          <a:p>
            <a:r>
              <a:rPr lang="pt-BR" b="1" dirty="0" smtClean="0"/>
              <a:t>Os beneficiários do Bolsa Família podem fazer a consulta no Aplicativo Auxílio Brasil da CAIXA, a partir de 12 de novembro de 2021, para verificar se foram migrados para o Auxílio Brasil, o valor, a situação e a data de pagamento do benefício. </a:t>
            </a:r>
          </a:p>
          <a:p>
            <a:endParaRPr lang="pt-BR" b="1" dirty="0" smtClean="0"/>
          </a:p>
          <a:p>
            <a:r>
              <a:rPr lang="pt-BR" b="1" dirty="0" smtClean="0"/>
              <a:t>Essas informações também podem ser verificadas no </a:t>
            </a:r>
            <a:r>
              <a:rPr lang="pt-BR" b="1" dirty="0" err="1" smtClean="0"/>
              <a:t>Sibec</a:t>
            </a:r>
            <a:r>
              <a:rPr lang="pt-BR" b="1" dirty="0" smtClean="0"/>
              <a:t> V2, liberado a partir de 12 de novembro de 2021, módulo consulta, bem como a folha de pagamento de cada município.</a:t>
            </a:r>
            <a:endParaRPr lang="pt-BR" b="1" dirty="0"/>
          </a:p>
        </p:txBody>
      </p:sp>
    </p:spTree>
    <p:extLst>
      <p:ext uri="{BB962C8B-B14F-4D97-AF65-F5344CB8AC3E}">
        <p14:creationId xmlns:p14="http://schemas.microsoft.com/office/powerpoint/2010/main" val="347722447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smtClean="0"/>
              <a:t>Como as famílias não beneficiárias do Bolsa Família ficam sabendo se tiveram o benefício do Auxílio Brasil concedido?</a:t>
            </a:r>
          </a:p>
          <a:p>
            <a:r>
              <a:rPr lang="pt-BR" b="1" dirty="0" smtClean="0"/>
              <a:t>Os novos beneficiários do Auxílio Brasil vão receber uma carta, enviada pela CAIXA, no endereço informando no Cadastro Único. </a:t>
            </a:r>
          </a:p>
          <a:p>
            <a:endParaRPr lang="pt-BR" b="1" dirty="0" smtClean="0"/>
          </a:p>
          <a:p>
            <a:r>
              <a:rPr lang="pt-BR" b="1" dirty="0" smtClean="0"/>
              <a:t>No mês de novembro/2021 não foram feitas concessões para diminuir o risco de implantação das regras do Auxílio Brasil. A expectativa é que as concessões sejam retomadas a partir de dezembro/2021</a:t>
            </a:r>
            <a:endParaRPr lang="pt-BR" b="1" dirty="0"/>
          </a:p>
        </p:txBody>
      </p:sp>
    </p:spTree>
    <p:extLst>
      <p:ext uri="{BB962C8B-B14F-4D97-AF65-F5344CB8AC3E}">
        <p14:creationId xmlns:p14="http://schemas.microsoft.com/office/powerpoint/2010/main" val="42522803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smtClean="0"/>
              <a:t>Os dados inconsistentes no Cadastro Único que impedem o ingresso da família no Auxílio Brasil serão demonstrados no </a:t>
            </a:r>
            <a:r>
              <a:rPr lang="pt-BR" b="1" dirty="0" err="1" smtClean="0"/>
              <a:t>Sibec</a:t>
            </a:r>
            <a:r>
              <a:rPr lang="pt-BR" b="1" dirty="0" smtClean="0"/>
              <a:t> para o devido tratamento?</a:t>
            </a:r>
          </a:p>
          <a:p>
            <a:r>
              <a:rPr lang="pt-BR" b="1" dirty="0" smtClean="0"/>
              <a:t>Os dados serão demonstrados no </a:t>
            </a:r>
            <a:r>
              <a:rPr lang="pt-BR" b="1" dirty="0" err="1" smtClean="0"/>
              <a:t>SigPBF</a:t>
            </a:r>
            <a:r>
              <a:rPr lang="pt-BR" b="1" dirty="0" smtClean="0"/>
              <a:t>, ou pelo sistema que venha a substituí-lo, nos relatórios de acompanhamento de averiguação. Nos relatórios constam a marcação de quem é a pessoa e qual o tipo de inconsistência identificada.  </a:t>
            </a:r>
          </a:p>
          <a:p>
            <a:endParaRPr lang="pt-BR" b="1" dirty="0" smtClean="0"/>
          </a:p>
          <a:p>
            <a:r>
              <a:rPr lang="pt-BR" b="1" dirty="0" smtClean="0"/>
              <a:t>A identificação da família aparecerá no </a:t>
            </a:r>
            <a:r>
              <a:rPr lang="pt-BR" b="1" dirty="0" err="1" smtClean="0"/>
              <a:t>Sibec</a:t>
            </a:r>
            <a:r>
              <a:rPr lang="pt-BR" b="1" dirty="0" smtClean="0"/>
              <a:t>, mas o tratamento da pessoa será pelo </a:t>
            </a:r>
            <a:r>
              <a:rPr lang="pt-BR" b="1" dirty="0" err="1" smtClean="0"/>
              <a:t>SigPBF</a:t>
            </a:r>
            <a:r>
              <a:rPr lang="pt-BR" b="1" dirty="0" smtClean="0"/>
              <a:t>, como era realizado antes no Bolsa Família.</a:t>
            </a:r>
            <a:endParaRPr lang="pt-BR" b="1" dirty="0"/>
          </a:p>
        </p:txBody>
      </p:sp>
    </p:spTree>
    <p:extLst>
      <p:ext uri="{BB962C8B-B14F-4D97-AF65-F5344CB8AC3E}">
        <p14:creationId xmlns:p14="http://schemas.microsoft.com/office/powerpoint/2010/main" val="370974743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b="1" dirty="0" smtClean="0"/>
              <a:t>Quem é Microempreendedor Individual (MEI) perde os benefícios do Auxílio Brasil?</a:t>
            </a:r>
          </a:p>
          <a:p>
            <a:pPr algn="just"/>
            <a:r>
              <a:rPr lang="pt-BR" b="1" dirty="0" smtClean="0"/>
              <a:t>Não necessariamente. </a:t>
            </a:r>
          </a:p>
          <a:p>
            <a:pPr algn="just"/>
            <a:endParaRPr lang="pt-BR" b="1" dirty="0" smtClean="0"/>
          </a:p>
          <a:p>
            <a:pPr algn="just"/>
            <a:r>
              <a:rPr lang="pt-BR" b="1" dirty="0" smtClean="0"/>
              <a:t>Se mesmo após a formalização como MEI a família beneficiária continuar dentro do perfil de renda para recebimento dos benefícios do Programa Auxílio Brasil, ela não perderá o benefício. Eventuais perdas de benefícios estão relacionadas ao aumento de renda e conta com a regra de transição, e não com constituição de pessoa jurídica MEI.</a:t>
            </a:r>
            <a:endParaRPr lang="pt-BR" b="1" dirty="0"/>
          </a:p>
        </p:txBody>
      </p:sp>
    </p:spTree>
    <p:extLst>
      <p:ext uri="{BB962C8B-B14F-4D97-AF65-F5344CB8AC3E}">
        <p14:creationId xmlns:p14="http://schemas.microsoft.com/office/powerpoint/2010/main" val="3044175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fontAlgn="base"/>
            <a:r>
              <a:rPr lang="pt-BR" b="1" i="0" u="none" strike="noStrike" dirty="0" smtClean="0">
                <a:solidFill>
                  <a:srgbClr val="1351B4"/>
                </a:solidFill>
                <a:effectLst/>
                <a:latin typeface="rawline"/>
                <a:hlinkClick r:id="rId2"/>
              </a:rPr>
              <a:t>Haverá prorrogação do benefício extraordinário em </a:t>
            </a:r>
            <a:r>
              <a:rPr lang="pt-BR" i="0" u="none" strike="noStrike" dirty="0" smtClean="0">
                <a:solidFill>
                  <a:srgbClr val="1351B4"/>
                </a:solidFill>
                <a:effectLst/>
                <a:latin typeface="rawline"/>
                <a:hlinkClick r:id="rId2"/>
              </a:rPr>
              <a:t>2022?</a:t>
            </a:r>
            <a:endParaRPr lang="pt-BR" i="0" u="none" strike="noStrike" dirty="0" smtClean="0">
              <a:solidFill>
                <a:srgbClr val="1351B4"/>
              </a:solidFill>
              <a:effectLst/>
              <a:latin typeface="rawline"/>
            </a:endParaRPr>
          </a:p>
          <a:p>
            <a:pPr fontAlgn="base"/>
            <a:r>
              <a:rPr lang="pt-BR" b="1" i="0" dirty="0" smtClean="0">
                <a:solidFill>
                  <a:srgbClr val="555555"/>
                </a:solidFill>
                <a:effectLst/>
                <a:latin typeface="rawline"/>
              </a:rPr>
              <a:t>Poderá ser prorrogada a concessão do benefício extraordinário para as famílias beneficiárias do PAB, nas competências de janeiro a dezembro de 2022. Porém, ainda precisa ser definido por regulamento e depende de disponibilidade orçamentária e financeira. Logo que o Ministério tiver mais informações sobre o pagamento desse benefício será comunicado às gestões municipais e estaduais</a:t>
            </a:r>
          </a:p>
          <a:p>
            <a:pPr marL="0" indent="0">
              <a:buNone/>
            </a:pPr>
            <a:endParaRPr lang="pt-BR" b="1" dirty="0"/>
          </a:p>
        </p:txBody>
      </p:sp>
    </p:spTree>
    <p:extLst>
      <p:ext uri="{BB962C8B-B14F-4D97-AF65-F5344CB8AC3E}">
        <p14:creationId xmlns:p14="http://schemas.microsoft.com/office/powerpoint/2010/main" val="31456846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dirty="0" smtClean="0"/>
              <a:t>Quem pode receber o Programa Auxílio Gás?</a:t>
            </a:r>
          </a:p>
          <a:p>
            <a:r>
              <a:rPr lang="pt-BR" dirty="0" smtClean="0"/>
              <a:t>a) Todas as famílias inscritas no Cadastro Único, com renda familiar mensal per capita menor ou igual a meio salário-mínimo, inclusive famílias  beneficiárias de programas de transferência de renda implementados pelas três esferas de governo; e</a:t>
            </a:r>
          </a:p>
          <a:p>
            <a:endParaRPr lang="pt-BR" dirty="0" smtClean="0"/>
          </a:p>
          <a:p>
            <a:r>
              <a:rPr lang="pt-BR" dirty="0" smtClean="0"/>
              <a:t>b) Famílias que tenham na sua composição pessoas residentes no mesmo domicílio que receba o Benefício  de Prestação Continuada (BPC), inscritas ou não no Cadastro Único.</a:t>
            </a:r>
            <a:endParaRPr lang="pt-BR" dirty="0"/>
          </a:p>
        </p:txBody>
      </p:sp>
    </p:spTree>
    <p:extLst>
      <p:ext uri="{BB962C8B-B14F-4D97-AF65-F5344CB8AC3E}">
        <p14:creationId xmlns:p14="http://schemas.microsoft.com/office/powerpoint/2010/main" val="40507624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smtClean="0"/>
              <a:t>Qual é a validade da parcela do benefício do Programa Auxílio Gás?</a:t>
            </a:r>
          </a:p>
          <a:p>
            <a:pPr marL="0" indent="0">
              <a:buNone/>
            </a:pPr>
            <a:r>
              <a:rPr lang="pt-BR" b="1" dirty="0" smtClean="0"/>
              <a:t>A validade da parcela do benefício do Programa Auxílio Brasil é de 120 dias, contada da data que for disponibilizada o benefício na opção de pagamento.</a:t>
            </a:r>
          </a:p>
          <a:p>
            <a:pPr marL="0" indent="0">
              <a:buNone/>
            </a:pPr>
            <a:r>
              <a:rPr lang="pt-BR" b="1" dirty="0" smtClean="0"/>
              <a:t>Qual ministério regulamentará o pagamento do Programa Auxílio Gás?</a:t>
            </a:r>
          </a:p>
          <a:p>
            <a:pPr marL="0" indent="0">
              <a:buNone/>
            </a:pPr>
            <a:r>
              <a:rPr lang="pt-BR" b="1" dirty="0" smtClean="0"/>
              <a:t>O Ministério da Cidadania regulamentará a operacionalização do pagamento dos benefícios  do Programa Auxílio Gás.</a:t>
            </a:r>
            <a:endParaRPr lang="pt-BR" b="1" dirty="0"/>
          </a:p>
        </p:txBody>
      </p:sp>
    </p:spTree>
    <p:extLst>
      <p:ext uri="{BB962C8B-B14F-4D97-AF65-F5344CB8AC3E}">
        <p14:creationId xmlns:p14="http://schemas.microsoft.com/office/powerpoint/2010/main" val="4518612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b="1" dirty="0" smtClean="0"/>
              <a:t>Como será realizado o registro dos benefícios da família para pagamento do benefício?</a:t>
            </a:r>
          </a:p>
          <a:p>
            <a:r>
              <a:rPr lang="pt-BR" b="1" dirty="0" smtClean="0"/>
              <a:t>Após a inclusão da família no Programa Auxílio Gás haverá o registro do benefício em sistema eletrônico, com base nas informações constantes do Cadastro Único e nos bancos de dados do Benefício de Prestação Continuada (BPC).</a:t>
            </a:r>
          </a:p>
          <a:p>
            <a:r>
              <a:rPr lang="pt-BR" b="1" dirty="0" smtClean="0"/>
              <a:t>Como a família será comunicada sobre a concessão do benefício do Auxílio Gás?</a:t>
            </a:r>
          </a:p>
          <a:p>
            <a:r>
              <a:rPr lang="pt-BR" b="1" dirty="0" smtClean="0"/>
              <a:t>A família vai receber uma notificação de concessão do benefício do Auxílio Gás, por meio de correspondência enviada ao endereço registrado no Cadastro Único ou por outro meio estabelecido pelo Ministério da Cidadania</a:t>
            </a:r>
            <a:endParaRPr lang="pt-BR" b="1" dirty="0"/>
          </a:p>
        </p:txBody>
      </p:sp>
    </p:spTree>
    <p:extLst>
      <p:ext uri="{BB962C8B-B14F-4D97-AF65-F5344CB8AC3E}">
        <p14:creationId xmlns:p14="http://schemas.microsoft.com/office/powerpoint/2010/main" val="242835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endParaRPr lang="pt-BR" dirty="0" smtClean="0"/>
          </a:p>
          <a:p>
            <a:pPr algn="just"/>
            <a:r>
              <a:rPr lang="pt-BR" sz="3600" b="1" dirty="0" smtClean="0"/>
              <a:t>O novo programa social de transferência direta  de renda é destinado às famílias em situação de pobreza e de extrema pobreza em todo o país. </a:t>
            </a:r>
          </a:p>
          <a:p>
            <a:pPr algn="just"/>
            <a:r>
              <a:rPr lang="pt-BR" sz="3600" b="1" dirty="0" smtClean="0"/>
              <a:t>Além de garantir uma renda básica a essas famílias, o programa busca simplificar a cesta de benefícios e estimular a emancipação dessas famílias para que alcancem autonomia e superem situações de vulnerabilidade social. </a:t>
            </a:r>
            <a:endParaRPr lang="pt-BR" sz="3600" b="1" dirty="0"/>
          </a:p>
        </p:txBody>
      </p:sp>
    </p:spTree>
    <p:extLst>
      <p:ext uri="{BB962C8B-B14F-4D97-AF65-F5344CB8AC3E}">
        <p14:creationId xmlns:p14="http://schemas.microsoft.com/office/powerpoint/2010/main" val="11117701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10000"/>
          </a:bodyPr>
          <a:lstStyle/>
          <a:p>
            <a:r>
              <a:rPr lang="pt-BR" b="1" dirty="0" smtClean="0"/>
              <a:t>O benefício do Programa Auxílio Gás poderá ser acumulado com os benefícios do Programa Auxílio Brasil?</a:t>
            </a:r>
          </a:p>
          <a:p>
            <a:r>
              <a:rPr lang="pt-BR" b="1" dirty="0" smtClean="0"/>
              <a:t>Sim.  O pagamento do Programa Auxílio Gás poderá ser acumulado com outros  benefícios, auxílios e bolsas do Programa Auxílio Brasil.</a:t>
            </a:r>
          </a:p>
          <a:p>
            <a:r>
              <a:rPr lang="pt-BR" b="1" dirty="0" smtClean="0"/>
              <a:t>As famílias poderão ter o benefício do Auxílio Gás bloqueado, suspenso ou cancelado? Por quais motivos?</a:t>
            </a:r>
          </a:p>
          <a:p>
            <a:r>
              <a:rPr lang="pt-BR" b="1" dirty="0" smtClean="0"/>
              <a:t>Sim. As famílias beneficiárias do Programa Auxílio Gás permanecerão com os benefícios  liberados bimestralmente para pagamento, exceto nas hipóteses de bloqueio, suspensão ou cancelamento dos benefícios.</a:t>
            </a:r>
          </a:p>
          <a:p>
            <a:endParaRPr lang="pt-BR" b="1" dirty="0" smtClean="0"/>
          </a:p>
          <a:p>
            <a:r>
              <a:rPr lang="pt-BR" b="1" dirty="0" smtClean="0"/>
              <a:t>O Ministério da Cidadania disporá sobre os motivos de bloqueio, suspensão ou cancelamento dos benefícios do Programa</a:t>
            </a:r>
            <a:endParaRPr lang="pt-BR" b="1" dirty="0"/>
          </a:p>
        </p:txBody>
      </p:sp>
    </p:spTree>
    <p:extLst>
      <p:ext uri="{BB962C8B-B14F-4D97-AF65-F5344CB8AC3E}">
        <p14:creationId xmlns:p14="http://schemas.microsoft.com/office/powerpoint/2010/main" val="39284380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dirty="0" smtClean="0"/>
              <a:t>Haverá revisão cadastral e de elegibilidade para as famílias do Auxílio Gás?</a:t>
            </a:r>
          </a:p>
          <a:p>
            <a:r>
              <a:rPr lang="pt-BR" b="1" dirty="0" smtClean="0"/>
              <a:t>Sim. A revisão cadastral e de elegibilidade das famílias beneficiárias do Auxílio Gás será realizada na forma definida pelo  Ministério da Cidadania. A revisão de elegibilidade poderá ser realizada bimestralmente</a:t>
            </a:r>
          </a:p>
          <a:p>
            <a:r>
              <a:rPr lang="pt-BR" b="1" dirty="0" smtClean="0"/>
              <a:t>Quem será o Agente Operador do Programa Auxílio Gás?</a:t>
            </a:r>
          </a:p>
          <a:p>
            <a:r>
              <a:rPr lang="pt-BR" b="1" dirty="0" smtClean="0"/>
              <a:t>O Agente Operador do Programa Auxílio Gás será a CAIXA.</a:t>
            </a:r>
            <a:endParaRPr lang="pt-BR" b="1" dirty="0"/>
          </a:p>
        </p:txBody>
      </p:sp>
    </p:spTree>
    <p:extLst>
      <p:ext uri="{BB962C8B-B14F-4D97-AF65-F5344CB8AC3E}">
        <p14:creationId xmlns:p14="http://schemas.microsoft.com/office/powerpoint/2010/main" val="947208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r>
              <a:rPr lang="pt-BR" b="1" dirty="0" smtClean="0"/>
              <a:t>A concessão do benefício do Programa Auxílio Gás é definitiva?</a:t>
            </a:r>
          </a:p>
          <a:p>
            <a:r>
              <a:rPr lang="pt-BR" b="1" dirty="0" smtClean="0"/>
              <a:t>Não. A concessão do benefício do Programa Auxílio Gás tem caráter temporário,  pessoal e intransferível e não gera direito adquirido</a:t>
            </a:r>
          </a:p>
          <a:p>
            <a:r>
              <a:rPr lang="pt-BR" b="1" dirty="0" smtClean="0"/>
              <a:t>Quais informações serão utilizadas para priorização da concessão do Auxílio Gás para famílias com mulheres vítimas de violência doméstica que estejam sob monitoramento de medidas protetivas de urgência?</a:t>
            </a:r>
          </a:p>
          <a:p>
            <a:r>
              <a:rPr lang="pt-BR" b="1" dirty="0" smtClean="0"/>
              <a:t>A concessão preferencial do Auxílio Gás para famílias com mulheres vítimas de violência doméstica que estejam sob monitoramento de medidas protetivas de urgência será realizada  a partir do acesso a informações do banco de dados mantido pelo Conselho Nacional de Justiça</a:t>
            </a:r>
            <a:endParaRPr lang="pt-BR" b="1" dirty="0"/>
          </a:p>
        </p:txBody>
      </p:sp>
    </p:spTree>
    <p:extLst>
      <p:ext uri="{BB962C8B-B14F-4D97-AF65-F5344CB8AC3E}">
        <p14:creationId xmlns:p14="http://schemas.microsoft.com/office/powerpoint/2010/main" val="35094278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hlinkClick r:id="rId2"/>
            </a:endParaRPr>
          </a:p>
          <a:p>
            <a:endParaRPr lang="pt-BR" dirty="0">
              <a:hlinkClick r:id="rId2"/>
            </a:endParaRPr>
          </a:p>
          <a:p>
            <a:endParaRPr lang="pt-BR" dirty="0" smtClean="0">
              <a:hlinkClick r:id="rId2"/>
            </a:endParaRPr>
          </a:p>
          <a:p>
            <a:r>
              <a:rPr lang="pt-BR" dirty="0" smtClean="0">
                <a:hlinkClick r:id="rId2"/>
              </a:rPr>
              <a:t>https://www.youtube.com/watch?v=Rc09fhWNETE</a:t>
            </a:r>
            <a:r>
              <a:rPr lang="pt-BR" dirty="0" smtClean="0"/>
              <a:t> </a:t>
            </a:r>
            <a:endParaRPr lang="pt-BR" dirty="0"/>
          </a:p>
        </p:txBody>
      </p:sp>
    </p:spTree>
    <p:extLst>
      <p:ext uri="{BB962C8B-B14F-4D97-AF65-F5344CB8AC3E}">
        <p14:creationId xmlns:p14="http://schemas.microsoft.com/office/powerpoint/2010/main" val="27444091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227909" y="1136470"/>
            <a:ext cx="7916091" cy="5016758"/>
          </a:xfrm>
          <a:prstGeom prst="rect">
            <a:avLst/>
          </a:prstGeom>
        </p:spPr>
        <p:txBody>
          <a:bodyPr wrap="square">
            <a:spAutoFit/>
          </a:bodyPr>
          <a:lstStyle/>
          <a:p>
            <a:r>
              <a:rPr lang="pt-BR" sz="3200" b="1" i="1" dirty="0">
                <a:solidFill>
                  <a:srgbClr val="555555"/>
                </a:solidFill>
                <a:latin typeface="rawline"/>
              </a:rPr>
              <a:t>¨</a:t>
            </a:r>
            <a:r>
              <a:rPr lang="pt-BR" sz="3200" b="1" i="1" dirty="0" smtClean="0">
                <a:solidFill>
                  <a:srgbClr val="555555"/>
                </a:solidFill>
                <a:effectLst/>
                <a:latin typeface="rawline"/>
              </a:rPr>
              <a:t>O programa é libertador. Se o beneficiário consegue um emprego com carteira assinada, ele não perde o programa social. Ganha o salário, mais um estímulo para superar a condição de pobreza. Nesse ano que a gente comemora 200 anos da Independência, é a certeza de poder marchar de cabeça erguida” -</a:t>
            </a:r>
            <a:r>
              <a:rPr lang="pt-BR" sz="3200" b="0" i="1" dirty="0" smtClean="0">
                <a:solidFill>
                  <a:srgbClr val="555555"/>
                </a:solidFill>
                <a:effectLst/>
                <a:latin typeface="rawline"/>
              </a:rPr>
              <a:t> ministro da Cidadania, João Roma</a:t>
            </a:r>
            <a:endParaRPr lang="pt-BR" sz="3200" dirty="0"/>
          </a:p>
        </p:txBody>
      </p:sp>
    </p:spTree>
    <p:extLst>
      <p:ext uri="{BB962C8B-B14F-4D97-AF65-F5344CB8AC3E}">
        <p14:creationId xmlns:p14="http://schemas.microsoft.com/office/powerpoint/2010/main" val="357239001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icheiro:Governo-federal-logo-novo-temer-grande.png – Wikipédia, a  enciclopédia liv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4873" y="567691"/>
            <a:ext cx="4208967" cy="16759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overno Federal enaltece estudo desenvolvido pelo Instituto - Instituto  Olga K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4570" y="2594610"/>
            <a:ext cx="7189469" cy="2699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573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RESPONSABILIDADE.</a:t>
            </a:r>
            <a:endParaRPr lang="pt-BR" b="1" dirty="0"/>
          </a:p>
        </p:txBody>
      </p:sp>
      <p:sp>
        <p:nvSpPr>
          <p:cNvPr id="3" name="Espaço Reservado para Conteúdo 2"/>
          <p:cNvSpPr>
            <a:spLocks noGrp="1"/>
          </p:cNvSpPr>
          <p:nvPr>
            <p:ph idx="1"/>
          </p:nvPr>
        </p:nvSpPr>
        <p:spPr/>
        <p:txBody>
          <a:bodyPr>
            <a:normAutofit fontScale="92500"/>
          </a:bodyPr>
          <a:lstStyle/>
          <a:p>
            <a:endParaRPr lang="pt-BR" dirty="0" smtClean="0"/>
          </a:p>
          <a:p>
            <a:pPr marL="0" indent="0">
              <a:buNone/>
            </a:pPr>
            <a:endParaRPr lang="pt-BR" dirty="0"/>
          </a:p>
          <a:p>
            <a:pPr algn="just"/>
            <a:r>
              <a:rPr lang="pt-BR" sz="4000" b="1" dirty="0" smtClean="0"/>
              <a:t>O </a:t>
            </a:r>
            <a:r>
              <a:rPr lang="pt-BR" sz="4000" b="1" dirty="0"/>
              <a:t>Auxílio Brasil é coordenado pelo Ministério da Cidadania, que é responsável por gerenciar os benefícios do Programa e o envio de recursos para pagamento.</a:t>
            </a:r>
          </a:p>
        </p:txBody>
      </p:sp>
    </p:spTree>
    <p:extLst>
      <p:ext uri="{BB962C8B-B14F-4D97-AF65-F5344CB8AC3E}">
        <p14:creationId xmlns:p14="http://schemas.microsoft.com/office/powerpoint/2010/main" val="1901305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fontAlgn="base"/>
            <a:r>
              <a:rPr lang="pt-BR" b="1" dirty="0" smtClean="0"/>
              <a:t/>
            </a:r>
            <a:br>
              <a:rPr lang="pt-BR" b="1" dirty="0" smtClean="0"/>
            </a:br>
            <a:r>
              <a:rPr lang="pt-BR" b="1" dirty="0"/>
              <a:t/>
            </a:r>
            <a:br>
              <a:rPr lang="pt-BR" b="1" dirty="0"/>
            </a:br>
            <a:r>
              <a:rPr lang="pt-BR" b="1" dirty="0" smtClean="0"/>
              <a:t>Quais </a:t>
            </a:r>
            <a:r>
              <a:rPr lang="pt-BR" b="1" dirty="0"/>
              <a:t>os objetivos do programa?</a:t>
            </a:r>
            <a:br>
              <a:rPr lang="pt-BR" b="1" dirty="0"/>
            </a:br>
            <a:r>
              <a:rPr lang="pt-BR" b="1" dirty="0" smtClean="0"/>
              <a:t/>
            </a:r>
            <a:br>
              <a:rPr lang="pt-BR" b="1" dirty="0" smtClean="0"/>
            </a:br>
            <a:endParaRPr lang="pt-BR" b="1" dirty="0"/>
          </a:p>
        </p:txBody>
      </p:sp>
      <p:sp>
        <p:nvSpPr>
          <p:cNvPr id="3" name="Espaço Reservado para Conteúdo 2"/>
          <p:cNvSpPr>
            <a:spLocks noGrp="1"/>
          </p:cNvSpPr>
          <p:nvPr>
            <p:ph idx="1"/>
          </p:nvPr>
        </p:nvSpPr>
        <p:spPr/>
        <p:txBody>
          <a:bodyPr>
            <a:normAutofit fontScale="92500" lnSpcReduction="10000"/>
          </a:bodyPr>
          <a:lstStyle/>
          <a:p>
            <a:pPr fontAlgn="base"/>
            <a:endParaRPr lang="pt-BR" dirty="0" smtClean="0"/>
          </a:p>
          <a:p>
            <a:pPr algn="just" fontAlgn="base"/>
            <a:r>
              <a:rPr lang="pt-BR" sz="3200" b="1" dirty="0" smtClean="0"/>
              <a:t>Promover </a:t>
            </a:r>
            <a:r>
              <a:rPr lang="pt-BR" sz="3200" b="1" dirty="0"/>
              <a:t>a cidadania com garantia de renda e apoiar, por meio dos benefícios ofertados pelo Sistema Único de Assistência Social (SUAS), a articulação de políticas voltadas aos beneficiários</a:t>
            </a:r>
            <a:r>
              <a:rPr lang="pt-BR" sz="3200" b="1" dirty="0" smtClean="0"/>
              <a:t>;</a:t>
            </a:r>
          </a:p>
          <a:p>
            <a:pPr marL="0" indent="0" algn="just" fontAlgn="base">
              <a:buNone/>
            </a:pPr>
            <a:endParaRPr lang="pt-BR" b="1" dirty="0"/>
          </a:p>
          <a:p>
            <a:pPr algn="just" fontAlgn="base"/>
            <a:r>
              <a:rPr lang="pt-BR" b="1" dirty="0"/>
              <a:t>Promover, prioritariamente, o desenvolvimento das crianças e dos adolescentes, por meio de apoio financeiro a gestantes, nutrizes, crianças e adolescentes em situação de pobreza ou extrema pobreza;</a:t>
            </a:r>
          </a:p>
        </p:txBody>
      </p:sp>
    </p:spTree>
    <p:extLst>
      <p:ext uri="{BB962C8B-B14F-4D97-AF65-F5344CB8AC3E}">
        <p14:creationId xmlns:p14="http://schemas.microsoft.com/office/powerpoint/2010/main" val="1234490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algn="just" fontAlgn="base"/>
            <a:r>
              <a:rPr lang="pt-BR" sz="4000" b="1" dirty="0" smtClean="0"/>
              <a:t>Promover </a:t>
            </a:r>
            <a:r>
              <a:rPr lang="pt-BR" sz="4000" b="1" dirty="0"/>
              <a:t>o desenvolvimento das crianças na primeira infância, com foco na saúde e nos estímulos às habilidades físicas, cognitivas, linguísticas e </a:t>
            </a:r>
            <a:r>
              <a:rPr lang="pt-BR" sz="4000" b="1" dirty="0" err="1"/>
              <a:t>socioafetivas</a:t>
            </a:r>
            <a:r>
              <a:rPr lang="pt-BR" sz="4000" b="1" dirty="0"/>
              <a:t>, de acordo com o disposto na Lei nº 13.257, de 8 de março de 2016</a:t>
            </a:r>
            <a:r>
              <a:rPr lang="pt-BR" sz="4000" b="1" dirty="0" smtClean="0"/>
              <a:t>;</a:t>
            </a:r>
          </a:p>
          <a:p>
            <a:pPr algn="just" fontAlgn="base"/>
            <a:endParaRPr lang="pt-BR" sz="4000" b="1" dirty="0"/>
          </a:p>
          <a:p>
            <a:pPr algn="just" fontAlgn="base"/>
            <a:r>
              <a:rPr lang="pt-BR" sz="4000" b="1" dirty="0"/>
              <a:t>Ampliar a oferta do atendimento das crianças em creches;</a:t>
            </a:r>
          </a:p>
        </p:txBody>
      </p:sp>
    </p:spTree>
    <p:extLst>
      <p:ext uri="{BB962C8B-B14F-4D97-AF65-F5344CB8AC3E}">
        <p14:creationId xmlns:p14="http://schemas.microsoft.com/office/powerpoint/2010/main" val="676046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7500" lnSpcReduction="20000"/>
          </a:bodyPr>
          <a:lstStyle/>
          <a:p>
            <a:pPr fontAlgn="base"/>
            <a:endParaRPr lang="pt-BR" dirty="0" smtClean="0"/>
          </a:p>
          <a:p>
            <a:pPr fontAlgn="base"/>
            <a:endParaRPr lang="pt-BR" dirty="0"/>
          </a:p>
          <a:p>
            <a:pPr algn="just" fontAlgn="base"/>
            <a:r>
              <a:rPr lang="pt-BR" sz="4400" b="1" dirty="0" smtClean="0"/>
              <a:t>Estimular </a:t>
            </a:r>
            <a:r>
              <a:rPr lang="pt-BR" sz="4400" b="1" dirty="0"/>
              <a:t>crianças, adolescentes e jovens a terem desempenho científico e tecnológico de excelência; e</a:t>
            </a:r>
          </a:p>
          <a:p>
            <a:pPr algn="just" fontAlgn="base"/>
            <a:r>
              <a:rPr lang="pt-BR" sz="4400" b="1" dirty="0"/>
              <a:t>Estimular a emancipação das famílias em situação de pobreza e extrema pobreza.</a:t>
            </a:r>
          </a:p>
        </p:txBody>
      </p:sp>
    </p:spTree>
    <p:extLst>
      <p:ext uri="{BB962C8B-B14F-4D97-AF65-F5344CB8AC3E}">
        <p14:creationId xmlns:p14="http://schemas.microsoft.com/office/powerpoint/2010/main" val="3386345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173</TotalTime>
  <Words>2856</Words>
  <Application>Microsoft Office PowerPoint</Application>
  <PresentationFormat>Widescreen</PresentationFormat>
  <Paragraphs>235</Paragraphs>
  <Slides>55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55</vt:i4>
      </vt:variant>
    </vt:vector>
  </HeadingPairs>
  <TitlesOfParts>
    <vt:vector size="60" baseType="lpstr">
      <vt:lpstr>Arial</vt:lpstr>
      <vt:lpstr>Century Gothic</vt:lpstr>
      <vt:lpstr>rawline</vt:lpstr>
      <vt:lpstr>Wingdings 3</vt:lpstr>
      <vt:lpstr>Cacho</vt:lpstr>
      <vt:lpstr>Apresentação do PowerPoint</vt:lpstr>
      <vt:lpstr>Apresentação do PowerPoint</vt:lpstr>
      <vt:lpstr>Apresentação do PowerPoint</vt:lpstr>
      <vt:lpstr>O que é o Auxílio Brasil?</vt:lpstr>
      <vt:lpstr>Apresentação do PowerPoint</vt:lpstr>
      <vt:lpstr>RESPONSABILIDADE.</vt:lpstr>
      <vt:lpstr>  Quais os objetivos do programa?  </vt:lpstr>
      <vt:lpstr>Apresentação do PowerPoint</vt:lpstr>
      <vt:lpstr>Apresentação do PowerPoint</vt:lpstr>
      <vt:lpstr>Quem tem direito?</vt:lpstr>
      <vt:lpstr>Como receber? </vt:lpstr>
      <vt:lpstr>Apresentação do PowerPoint</vt:lpstr>
      <vt:lpstr>Apresentação do PowerPoint</vt:lpstr>
      <vt:lpstr>Apresentação do PowerPoint</vt:lpstr>
      <vt:lpstr>Apresentação do PowerPoint</vt:lpstr>
      <vt:lpstr>Apresentação do PowerPoint</vt:lpstr>
      <vt:lpstr>Apresentação do PowerPoint</vt:lpstr>
      <vt:lpstr> Como ocorrerá o ingresso de famílias ao Programa Auxílio Brasil?</vt:lpstr>
      <vt:lpstr>Apresentação do PowerPoint</vt:lpstr>
      <vt:lpstr>Apresentação do PowerPoint</vt:lpstr>
      <vt:lpstr>Quais são os benefícios da cesta raiz do Programa Auxílio Brasil?</vt:lpstr>
      <vt:lpstr>Apresentação do PowerPoint</vt:lpstr>
      <vt:lpstr> As famílias beneficiárias do Programa Bolsa família irão migrar automaticamente para o Programa Auxílio Brasil?</vt:lpstr>
      <vt:lpstr> Quantos benefícios do Programa Auxílio Brasil a família pode receber?</vt:lpstr>
      <vt:lpstr>Quem não tem CPF poderá receber os benefícios do Programa Auxílio Brasil?</vt:lpstr>
      <vt:lpstr>Apresentação do PowerPoint</vt:lpstr>
      <vt:lpstr>O que muda em relação às condicionalidades com o Auxílio Brasil?</vt:lpstr>
      <vt:lpstr>Apresentação do PowerPoint</vt:lpstr>
      <vt:lpstr>Apresentação do PowerPoint</vt:lpstr>
      <vt:lpstr>Apresentação do PowerPoint</vt:lpstr>
      <vt:lpstr>Como fica o IGD no novo Programa Auxílio Brasil?</vt:lpstr>
      <vt:lpstr>Apresentação do PowerPoint</vt:lpstr>
      <vt:lpstr>Apresentação do PowerPoint</vt:lpstr>
      <vt:lpstr>Apresentação do PowerPoint</vt:lpstr>
      <vt:lpstr>Como se dará a prestação de contas dos recursos recebidos do IGD no Programa Auxílio Brasil?</vt:lpstr>
      <vt:lpstr>A relação das famílias beneficiárias permanece pública, assim como no Programa Bolsa Família?</vt:lpstr>
      <vt:lpstr> Como o Ministério da Cidadania atuará na fiscalização do Programa Auxílio Brasil para a apuração de indícios de irregularidade? </vt:lpstr>
      <vt:lpstr>A família que está cadastrada no Cadastro Único e não é beneficiária do Bolsa Família precisa atualizar o cadastro para receber o Auxílio Brasil?</vt:lpstr>
      <vt:lpstr>. Como vamos visualizar no Sibec os benefícios do Auxílio Brasil concedidos para as famílias?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Cliente</dc:creator>
  <cp:lastModifiedBy>Cliente</cp:lastModifiedBy>
  <cp:revision>18</cp:revision>
  <dcterms:created xsi:type="dcterms:W3CDTF">2022-02-10T14:16:42Z</dcterms:created>
  <dcterms:modified xsi:type="dcterms:W3CDTF">2022-02-10T17:09:42Z</dcterms:modified>
</cp:coreProperties>
</file>