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8"/>
  </p:notesMasterIdLst>
  <p:sldIdLst>
    <p:sldId id="278" r:id="rId2"/>
    <p:sldId id="590" r:id="rId3"/>
    <p:sldId id="591" r:id="rId4"/>
    <p:sldId id="287" r:id="rId5"/>
    <p:sldId id="293" r:id="rId6"/>
    <p:sldId id="322" r:id="rId7"/>
    <p:sldId id="323" r:id="rId8"/>
    <p:sldId id="324" r:id="rId9"/>
    <p:sldId id="290" r:id="rId10"/>
    <p:sldId id="394" r:id="rId11"/>
    <p:sldId id="379" r:id="rId12"/>
    <p:sldId id="567" r:id="rId13"/>
    <p:sldId id="380" r:id="rId14"/>
    <p:sldId id="409" r:id="rId15"/>
    <p:sldId id="403" r:id="rId16"/>
    <p:sldId id="404" r:id="rId17"/>
    <p:sldId id="383" r:id="rId18"/>
    <p:sldId id="385" r:id="rId19"/>
    <p:sldId id="387" r:id="rId20"/>
    <p:sldId id="388" r:id="rId21"/>
    <p:sldId id="568" r:id="rId22"/>
    <p:sldId id="603" r:id="rId23"/>
    <p:sldId id="569" r:id="rId24"/>
    <p:sldId id="395" r:id="rId25"/>
    <p:sldId id="406" r:id="rId26"/>
    <p:sldId id="401" r:id="rId27"/>
    <p:sldId id="407" r:id="rId28"/>
    <p:sldId id="415" r:id="rId29"/>
    <p:sldId id="418" r:id="rId30"/>
    <p:sldId id="416" r:id="rId31"/>
    <p:sldId id="417" r:id="rId32"/>
    <p:sldId id="604" r:id="rId33"/>
    <p:sldId id="605" r:id="rId34"/>
    <p:sldId id="606" r:id="rId35"/>
    <p:sldId id="607" r:id="rId36"/>
    <p:sldId id="608" r:id="rId37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586"/>
    <a:srgbClr val="74AF09"/>
    <a:srgbClr val="8CB4A7"/>
    <a:srgbClr val="94C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4803" autoAdjust="0"/>
  </p:normalViewPr>
  <p:slideViewPr>
    <p:cSldViewPr snapToGrid="0" snapToObjects="1">
      <p:cViewPr varScale="1">
        <p:scale>
          <a:sx n="69" d="100"/>
          <a:sy n="69" d="100"/>
        </p:scale>
        <p:origin x="11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B3390-60BA-7247-8C3A-0EE81CA14F1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63745-E69D-774B-8756-7ACC6941BD5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5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63745-E69D-774B-8756-7ACC6941BD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91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63745-E69D-774B-8756-7ACC6941BD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8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3745-E69D-774B-8756-7ACC6941BD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92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24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44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52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60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66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04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76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65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6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9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566B-FFD9-2F4D-9CD5-C95F48D918C1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C245-AB2D-1C49-BE35-2DA9CA8211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55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igilanciasstsc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ds.gov.br/redesuas/wp-content/uploads/2014/02/Portaria_Politica_de_senhas_17_12_10_VERSaO_FINAL1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ds.gov.br/redesua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ds.gov.br/redesuas/sistemas/consultas-publica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licacoes.mds.gov.br/sagi/portal/" TargetMode="External"/><Relationship Id="rId5" Type="http://schemas.openxmlformats.org/officeDocument/2006/relationships/hyperlink" Target="http://blog.mds.gov.br/fnas/" TargetMode="External"/><Relationship Id="rId4" Type="http://schemas.openxmlformats.org/officeDocument/2006/relationships/hyperlink" Target="http://blog.mds.gov.br/redesuas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plicacoes.mds.gov.br/cnea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edeprivadasuas@mds.gov.br" TargetMode="External"/><Relationship Id="rId5" Type="http://schemas.openxmlformats.org/officeDocument/2006/relationships/hyperlink" Target="http://aplicacoes.mds.gov.br/cneas/publico/xhtml/consultapublica/pesquisar.jsf" TargetMode="External"/><Relationship Id="rId4" Type="http://schemas.openxmlformats.org/officeDocument/2006/relationships/hyperlink" Target="http://www.mds.gov.br/assuntos/assistencia-socia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F789714-E987-4B7D-9D76-34A82CAB9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34" y="1975104"/>
            <a:ext cx="4952932" cy="27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64942" y="1452292"/>
            <a:ext cx="7175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EBF6C778-8F76-4E98-B65E-EF164BBF1C6E}"/>
              </a:ext>
            </a:extLst>
          </p:cNvPr>
          <p:cNvSpPr/>
          <p:nvPr/>
        </p:nvSpPr>
        <p:spPr>
          <a:xfrm>
            <a:off x="77264" y="1150209"/>
            <a:ext cx="4230576" cy="822855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Conselho Estadual de Assistência Social </a:t>
            </a:r>
          </a:p>
        </p:txBody>
      </p:sp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id="{B14BD5C2-F763-4685-8D40-31E7A0AE3D9F}"/>
              </a:ext>
            </a:extLst>
          </p:cNvPr>
          <p:cNvSpPr/>
          <p:nvPr/>
        </p:nvSpPr>
        <p:spPr>
          <a:xfrm>
            <a:off x="4795518" y="3217054"/>
            <a:ext cx="4228196" cy="967824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Conselho Estadual dos Direitos da Criança e do Adolescente</a:t>
            </a:r>
          </a:p>
        </p:txBody>
      </p:sp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id="{E3D584FF-B90C-4274-A8B3-DB3C34C4515E}"/>
              </a:ext>
            </a:extLst>
          </p:cNvPr>
          <p:cNvSpPr/>
          <p:nvPr/>
        </p:nvSpPr>
        <p:spPr>
          <a:xfrm>
            <a:off x="4795518" y="1115830"/>
            <a:ext cx="4272082" cy="877546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Conselho Estadual do Idoso</a:t>
            </a:r>
          </a:p>
        </p:txBody>
      </p:sp>
      <p:sp>
        <p:nvSpPr>
          <p:cNvPr id="15" name="Retângulo: Cantos Diagonais Arredondados 14">
            <a:extLst>
              <a:ext uri="{FF2B5EF4-FFF2-40B4-BE49-F238E27FC236}">
                <a16:creationId xmlns:a16="http://schemas.microsoft.com/office/drawing/2014/main" id="{13CBF29C-B4ED-467A-8BCE-527B3172EA49}"/>
              </a:ext>
            </a:extLst>
          </p:cNvPr>
          <p:cNvSpPr/>
          <p:nvPr/>
        </p:nvSpPr>
        <p:spPr>
          <a:xfrm>
            <a:off x="1580113" y="393316"/>
            <a:ext cx="5983773" cy="608598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CONSELHOS SETORIAIS E DE DIREITOS</a:t>
            </a:r>
          </a:p>
        </p:txBody>
      </p:sp>
      <p:sp>
        <p:nvSpPr>
          <p:cNvPr id="16" name="Retângulo: Cantos Diagonais Arredondados 15">
            <a:extLst>
              <a:ext uri="{FF2B5EF4-FFF2-40B4-BE49-F238E27FC236}">
                <a16:creationId xmlns:a16="http://schemas.microsoft.com/office/drawing/2014/main" id="{33847586-952B-4ADE-B94F-5BA1A8851EDC}"/>
              </a:ext>
            </a:extLst>
          </p:cNvPr>
          <p:cNvSpPr/>
          <p:nvPr/>
        </p:nvSpPr>
        <p:spPr>
          <a:xfrm>
            <a:off x="76402" y="2081324"/>
            <a:ext cx="4221918" cy="1076496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Conselho Estadual de Segurança Alimentar e Nutricional</a:t>
            </a:r>
          </a:p>
        </p:txBody>
      </p:sp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id="{B1C2BCF9-1099-4CEB-A98A-171843709DEB}"/>
              </a:ext>
            </a:extLst>
          </p:cNvPr>
          <p:cNvSpPr/>
          <p:nvPr/>
        </p:nvSpPr>
        <p:spPr>
          <a:xfrm>
            <a:off x="52186" y="3225398"/>
            <a:ext cx="4255654" cy="972894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Calibri "/>
              </a:rPr>
              <a:t>Conselho Estadual dos Direitos da Mulher</a:t>
            </a:r>
          </a:p>
        </p:txBody>
      </p:sp>
      <p:sp>
        <p:nvSpPr>
          <p:cNvPr id="6" name="Retângulo: Cantos Diagonais Arredondados 5">
            <a:extLst>
              <a:ext uri="{FF2B5EF4-FFF2-40B4-BE49-F238E27FC236}">
                <a16:creationId xmlns:a16="http://schemas.microsoft.com/office/drawing/2014/main" id="{04639CA8-5CBF-400D-9493-AEED1374AF16}"/>
              </a:ext>
            </a:extLst>
          </p:cNvPr>
          <p:cNvSpPr/>
          <p:nvPr/>
        </p:nvSpPr>
        <p:spPr>
          <a:xfrm>
            <a:off x="51320" y="4346587"/>
            <a:ext cx="4255654" cy="882410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Conselho Estadual dos Povos Indígenas </a:t>
            </a:r>
          </a:p>
        </p:txBody>
      </p:sp>
      <p:sp>
        <p:nvSpPr>
          <p:cNvPr id="7" name="Retângulo: Cantos Diagonais Arredondados 6">
            <a:extLst>
              <a:ext uri="{FF2B5EF4-FFF2-40B4-BE49-F238E27FC236}">
                <a16:creationId xmlns:a16="http://schemas.microsoft.com/office/drawing/2014/main" id="{02CBDE94-9430-4B67-B30A-B238650291C1}"/>
              </a:ext>
            </a:extLst>
          </p:cNvPr>
          <p:cNvSpPr/>
          <p:nvPr/>
        </p:nvSpPr>
        <p:spPr>
          <a:xfrm>
            <a:off x="4795518" y="2095877"/>
            <a:ext cx="4272082" cy="969096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Conselho Estadual das Populações Afrodescendentes</a:t>
            </a:r>
          </a:p>
        </p:txBody>
      </p:sp>
      <p:sp>
        <p:nvSpPr>
          <p:cNvPr id="9" name="Retângulo: Cantos Diagonais Arredondados 8">
            <a:extLst>
              <a:ext uri="{FF2B5EF4-FFF2-40B4-BE49-F238E27FC236}">
                <a16:creationId xmlns:a16="http://schemas.microsoft.com/office/drawing/2014/main" id="{01A162DD-9E48-43A5-927D-A77BA6597198}"/>
              </a:ext>
            </a:extLst>
          </p:cNvPr>
          <p:cNvSpPr/>
          <p:nvPr/>
        </p:nvSpPr>
        <p:spPr>
          <a:xfrm>
            <a:off x="4795518" y="4336960"/>
            <a:ext cx="4255655" cy="882411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Conselho Estadual da Pessoa com Deficiência</a:t>
            </a:r>
          </a:p>
        </p:txBody>
      </p:sp>
      <p:sp>
        <p:nvSpPr>
          <p:cNvPr id="11" name="Retângulo: Cantos Diagonais Arredondados 10">
            <a:extLst>
              <a:ext uri="{FF2B5EF4-FFF2-40B4-BE49-F238E27FC236}">
                <a16:creationId xmlns:a16="http://schemas.microsoft.com/office/drawing/2014/main" id="{D40BDECA-94F3-4D6E-B019-48714911A877}"/>
              </a:ext>
            </a:extLst>
          </p:cNvPr>
          <p:cNvSpPr/>
          <p:nvPr/>
        </p:nvSpPr>
        <p:spPr>
          <a:xfrm>
            <a:off x="51320" y="5316993"/>
            <a:ext cx="4247000" cy="840797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Conselho Estadual da Juventude</a:t>
            </a:r>
          </a:p>
        </p:txBody>
      </p:sp>
      <p:sp>
        <p:nvSpPr>
          <p:cNvPr id="12" name="Retângulo: Cantos Diagonais Arredondados 11">
            <a:extLst>
              <a:ext uri="{FF2B5EF4-FFF2-40B4-BE49-F238E27FC236}">
                <a16:creationId xmlns:a16="http://schemas.microsoft.com/office/drawing/2014/main" id="{8FD5B421-78A6-4151-8C86-938AE524B94F}"/>
              </a:ext>
            </a:extLst>
          </p:cNvPr>
          <p:cNvSpPr/>
          <p:nvPr/>
        </p:nvSpPr>
        <p:spPr>
          <a:xfrm>
            <a:off x="4776715" y="5292509"/>
            <a:ext cx="4246999" cy="889763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Conselho Estadual dos Direitos Humanos</a:t>
            </a:r>
          </a:p>
        </p:txBody>
      </p:sp>
    </p:spTree>
    <p:extLst>
      <p:ext uri="{BB962C8B-B14F-4D97-AF65-F5344CB8AC3E}">
        <p14:creationId xmlns:p14="http://schemas.microsoft.com/office/powerpoint/2010/main" val="226599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64942" y="1452292"/>
            <a:ext cx="7175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800" dirty="0"/>
              <a:t> </a:t>
            </a: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EBF6C778-8F76-4E98-B65E-EF164BBF1C6E}"/>
              </a:ext>
            </a:extLst>
          </p:cNvPr>
          <p:cNvSpPr/>
          <p:nvPr/>
        </p:nvSpPr>
        <p:spPr>
          <a:xfrm>
            <a:off x="161694" y="1476615"/>
            <a:ext cx="4277236" cy="994584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/>
              <a:t>Gerência de Proteção Social Básica</a:t>
            </a:r>
          </a:p>
          <a:p>
            <a:pPr algn="ctr"/>
            <a:r>
              <a:rPr lang="pt-BR" sz="1700" dirty="0"/>
              <a:t>Gerente: </a:t>
            </a:r>
            <a:r>
              <a:rPr lang="pt-BR" sz="1700" dirty="0" smtClean="0"/>
              <a:t>Jaqueline Muller </a:t>
            </a:r>
            <a:r>
              <a:rPr lang="pt-BR" sz="1700" dirty="0" err="1" smtClean="0"/>
              <a:t>Graeff</a:t>
            </a:r>
            <a:endParaRPr lang="pt-BR" sz="1700" dirty="0"/>
          </a:p>
        </p:txBody>
      </p:sp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id="{B14BD5C2-F763-4685-8D40-31E7A0AE3D9F}"/>
              </a:ext>
            </a:extLst>
          </p:cNvPr>
          <p:cNvSpPr/>
          <p:nvPr/>
        </p:nvSpPr>
        <p:spPr>
          <a:xfrm>
            <a:off x="161694" y="2471199"/>
            <a:ext cx="4277236" cy="140841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/>
              <a:t>Gerência de Proteção Social Especial de Média Complexidade</a:t>
            </a:r>
          </a:p>
          <a:p>
            <a:pPr algn="ctr"/>
            <a:r>
              <a:rPr lang="pt-BR" sz="1700" dirty="0"/>
              <a:t>Gerente: </a:t>
            </a:r>
            <a:r>
              <a:rPr lang="pt-BR" sz="1700" dirty="0" err="1" smtClean="0"/>
              <a:t>Gabriella</a:t>
            </a:r>
            <a:r>
              <a:rPr lang="pt-BR" sz="1700" dirty="0" smtClean="0"/>
              <a:t> Dornelles Chagas Pereira</a:t>
            </a:r>
            <a:endParaRPr lang="pt-BR" sz="1700" dirty="0"/>
          </a:p>
          <a:p>
            <a:pPr algn="ctr"/>
            <a:r>
              <a:rPr lang="pt-BR" sz="1700" dirty="0"/>
              <a:t>PETI: </a:t>
            </a:r>
            <a:r>
              <a:rPr lang="pt-BR" sz="1700" dirty="0" smtClean="0"/>
              <a:t>Frederico Alvim </a:t>
            </a:r>
            <a:r>
              <a:rPr lang="pt-BR" sz="1700" dirty="0"/>
              <a:t>Carvalho; </a:t>
            </a:r>
            <a:r>
              <a:rPr lang="pt-BR" sz="1700" dirty="0" smtClean="0"/>
              <a:t> Maria de Fátima Goulart Flores </a:t>
            </a:r>
            <a:r>
              <a:rPr lang="pt-BR" sz="1700" dirty="0" err="1" smtClean="0"/>
              <a:t>Chioca</a:t>
            </a:r>
            <a:endParaRPr lang="pt-BR" sz="1700" dirty="0"/>
          </a:p>
        </p:txBody>
      </p:sp>
      <p:sp>
        <p:nvSpPr>
          <p:cNvPr id="9" name="Retângulo: Cantos Diagonais Arredondados 8">
            <a:extLst>
              <a:ext uri="{FF2B5EF4-FFF2-40B4-BE49-F238E27FC236}">
                <a16:creationId xmlns:a16="http://schemas.microsoft.com/office/drawing/2014/main" id="{7967C745-2A24-4182-A5EC-F6E76E11AB6D}"/>
              </a:ext>
            </a:extLst>
          </p:cNvPr>
          <p:cNvSpPr/>
          <p:nvPr/>
        </p:nvSpPr>
        <p:spPr>
          <a:xfrm>
            <a:off x="161694" y="3879609"/>
            <a:ext cx="4277235" cy="1359246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/>
              <a:t>Gerência de Proteção Social Especial de Alta Complexidade</a:t>
            </a:r>
          </a:p>
          <a:p>
            <a:pPr algn="ctr"/>
            <a:r>
              <a:rPr lang="pt-BR" sz="1700" dirty="0"/>
              <a:t>Gerente: </a:t>
            </a:r>
            <a:r>
              <a:rPr lang="pt-BR" sz="1700" dirty="0" smtClean="0"/>
              <a:t>Maíra Ribeiro Melo</a:t>
            </a:r>
            <a:endParaRPr lang="pt-BR" sz="1700" dirty="0"/>
          </a:p>
        </p:txBody>
      </p:sp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id="{E3D584FF-B90C-4274-A8B3-DB3C34C4515E}"/>
              </a:ext>
            </a:extLst>
          </p:cNvPr>
          <p:cNvSpPr/>
          <p:nvPr/>
        </p:nvSpPr>
        <p:spPr>
          <a:xfrm>
            <a:off x="4714242" y="1466056"/>
            <a:ext cx="4277238" cy="1009835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/>
              <a:t>Gerência de Gestão do Trabalho o SUAS</a:t>
            </a:r>
          </a:p>
          <a:p>
            <a:pPr algn="ctr"/>
            <a:r>
              <a:rPr lang="pt-BR" sz="1700" dirty="0"/>
              <a:t>Gerente: </a:t>
            </a:r>
            <a:r>
              <a:rPr lang="pt-BR" sz="1700" dirty="0" smtClean="0"/>
              <a:t>Márcio Vieira </a:t>
            </a:r>
            <a:r>
              <a:rPr lang="pt-BR" sz="1700" dirty="0" err="1" smtClean="0"/>
              <a:t>Bittencurt</a:t>
            </a:r>
            <a:endParaRPr lang="pt-BR" sz="1700" dirty="0"/>
          </a:p>
        </p:txBody>
      </p:sp>
      <p:sp>
        <p:nvSpPr>
          <p:cNvPr id="11" name="Retângulo: Cantos Diagonais Arredondados 10">
            <a:extLst>
              <a:ext uri="{FF2B5EF4-FFF2-40B4-BE49-F238E27FC236}">
                <a16:creationId xmlns:a16="http://schemas.microsoft.com/office/drawing/2014/main" id="{CBA9B612-8ED8-43D5-9842-AF46D475B127}"/>
              </a:ext>
            </a:extLst>
          </p:cNvPr>
          <p:cNvSpPr/>
          <p:nvPr/>
        </p:nvSpPr>
        <p:spPr>
          <a:xfrm>
            <a:off x="4723415" y="2475891"/>
            <a:ext cx="4268065" cy="1403718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sz="1700" dirty="0"/>
              <a:t>Gerência de Gestão do Sistema Único de Assistência Social</a:t>
            </a:r>
          </a:p>
          <a:p>
            <a:pPr algn="ctr"/>
            <a:r>
              <a:rPr lang="pt-BR" sz="1700" dirty="0"/>
              <a:t>Gerente: </a:t>
            </a:r>
            <a:r>
              <a:rPr lang="pt-BR" sz="1700" dirty="0" smtClean="0"/>
              <a:t>Sabrina Mores</a:t>
            </a:r>
            <a:endParaRPr lang="pt-BR" sz="1700" dirty="0"/>
          </a:p>
          <a:p>
            <a:pPr algn="ctr"/>
            <a:endParaRPr lang="pt-BR" dirty="0"/>
          </a:p>
        </p:txBody>
      </p:sp>
      <p:sp>
        <p:nvSpPr>
          <p:cNvPr id="12" name="Retângulo: Cantos Diagonais Arredondados 11">
            <a:extLst>
              <a:ext uri="{FF2B5EF4-FFF2-40B4-BE49-F238E27FC236}">
                <a16:creationId xmlns:a16="http://schemas.microsoft.com/office/drawing/2014/main" id="{A36B57A8-B18F-4FA3-8FC6-688454DEE1DA}"/>
              </a:ext>
            </a:extLst>
          </p:cNvPr>
          <p:cNvSpPr/>
          <p:nvPr/>
        </p:nvSpPr>
        <p:spPr>
          <a:xfrm>
            <a:off x="2575236" y="5282504"/>
            <a:ext cx="4155222" cy="1155034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/>
              <a:t>Gerência de Gestão Benefícios, Transferência de Renda e Programas</a:t>
            </a:r>
          </a:p>
          <a:p>
            <a:pPr algn="ctr"/>
            <a:r>
              <a:rPr lang="pt-BR" sz="1700" dirty="0"/>
              <a:t>Gerente: </a:t>
            </a:r>
            <a:r>
              <a:rPr lang="pt-BR" sz="1700" dirty="0" smtClean="0"/>
              <a:t>José Paulo da Cunha</a:t>
            </a:r>
            <a:endParaRPr lang="pt-BR" sz="1700" dirty="0"/>
          </a:p>
        </p:txBody>
      </p:sp>
      <p:sp>
        <p:nvSpPr>
          <p:cNvPr id="13" name="Retângulo: Cantos Diagonais Arredondados 12">
            <a:extLst>
              <a:ext uri="{FF2B5EF4-FFF2-40B4-BE49-F238E27FC236}">
                <a16:creationId xmlns:a16="http://schemas.microsoft.com/office/drawing/2014/main" id="{8D77E968-0EEC-4D0F-8184-BF3D3DAD9D06}"/>
              </a:ext>
            </a:extLst>
          </p:cNvPr>
          <p:cNvSpPr/>
          <p:nvPr/>
        </p:nvSpPr>
        <p:spPr>
          <a:xfrm>
            <a:off x="4714242" y="3905078"/>
            <a:ext cx="4277238" cy="1333777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/>
              <a:t>Gerência de Gestão do Financiamento da Assistência Social</a:t>
            </a:r>
          </a:p>
          <a:p>
            <a:pPr algn="ctr"/>
            <a:r>
              <a:rPr lang="pt-BR" sz="1700" dirty="0"/>
              <a:t>Gerente: </a:t>
            </a:r>
            <a:r>
              <a:rPr lang="pt-BR" sz="1700" dirty="0" smtClean="0"/>
              <a:t>Antônio Marco Bandeira</a:t>
            </a:r>
            <a:endParaRPr lang="pt-BR" sz="1700" dirty="0"/>
          </a:p>
          <a:p>
            <a:pPr algn="ctr"/>
            <a:r>
              <a:rPr lang="pt-BR" sz="1700" dirty="0" smtClean="0"/>
              <a:t>Técnica: Aline </a:t>
            </a:r>
            <a:r>
              <a:rPr lang="pt-BR" sz="1700" dirty="0"/>
              <a:t>Moreira</a:t>
            </a:r>
          </a:p>
        </p:txBody>
      </p:sp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id="{9C0FE05A-90F6-4565-92F0-8977D4AC1A48}"/>
              </a:ext>
            </a:extLst>
          </p:cNvPr>
          <p:cNvSpPr/>
          <p:nvPr/>
        </p:nvSpPr>
        <p:spPr>
          <a:xfrm>
            <a:off x="5882640" y="933544"/>
            <a:ext cx="45719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Diagonais Arredondados 14">
            <a:extLst>
              <a:ext uri="{FF2B5EF4-FFF2-40B4-BE49-F238E27FC236}">
                <a16:creationId xmlns:a16="http://schemas.microsoft.com/office/drawing/2014/main" id="{13CBF29C-B4ED-467A-8BCE-527B3172EA49}"/>
              </a:ext>
            </a:extLst>
          </p:cNvPr>
          <p:cNvSpPr/>
          <p:nvPr/>
        </p:nvSpPr>
        <p:spPr>
          <a:xfrm>
            <a:off x="2126255" y="388844"/>
            <a:ext cx="4748270" cy="1041624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Diretoria de Assistência Social DIAS</a:t>
            </a:r>
          </a:p>
          <a:p>
            <a:pPr algn="ctr"/>
            <a:r>
              <a:rPr lang="pt-BR" dirty="0"/>
              <a:t>Diretora: Luciane dos Passos</a:t>
            </a:r>
          </a:p>
          <a:p>
            <a:pPr algn="ctr"/>
            <a:r>
              <a:rPr lang="pt-BR" dirty="0"/>
              <a:t>Assessoria Técnica: </a:t>
            </a:r>
            <a:r>
              <a:rPr lang="pt-BR" dirty="0" err="1" smtClean="0"/>
              <a:t>Roseane</a:t>
            </a:r>
            <a:r>
              <a:rPr lang="pt-BR" dirty="0" smtClean="0"/>
              <a:t> </a:t>
            </a:r>
            <a:r>
              <a:rPr lang="pt-BR" dirty="0" err="1" smtClean="0"/>
              <a:t>Zacchi</a:t>
            </a:r>
            <a:r>
              <a:rPr lang="pt-BR" dirty="0" smtClean="0"/>
              <a:t> </a:t>
            </a:r>
            <a:r>
              <a:rPr lang="pt-BR" dirty="0" err="1" smtClean="0"/>
              <a:t>Colasante</a:t>
            </a:r>
            <a:endParaRPr lang="pt-BR" dirty="0"/>
          </a:p>
          <a:p>
            <a:pPr algn="ctr"/>
            <a:r>
              <a:rPr lang="pt-BR" dirty="0"/>
              <a:t>Técnica: Karina Mafra</a:t>
            </a:r>
          </a:p>
        </p:txBody>
      </p:sp>
    </p:spTree>
    <p:extLst>
      <p:ext uri="{BB962C8B-B14F-4D97-AF65-F5344CB8AC3E}">
        <p14:creationId xmlns:p14="http://schemas.microsoft.com/office/powerpoint/2010/main" val="115879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24107" y="602166"/>
            <a:ext cx="8129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Gerência de Gestão do SUAS – GESUS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64942" y="1310052"/>
            <a:ext cx="71758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Sabrina Mores</a:t>
            </a:r>
            <a:endParaRPr lang="pt-BR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Assistente Social/Gerente</a:t>
            </a:r>
            <a:endParaRPr lang="pt-BR" sz="2800" dirty="0"/>
          </a:p>
          <a:p>
            <a:endParaRPr lang="pt-BR" sz="2800" dirty="0"/>
          </a:p>
          <a:p>
            <a:endParaRPr lang="pt-BR" sz="2800" b="1" i="1" dirty="0"/>
          </a:p>
          <a:p>
            <a:r>
              <a:rPr lang="pt-BR" sz="2800" b="1" i="1" dirty="0"/>
              <a:t>Contatos:</a:t>
            </a:r>
          </a:p>
          <a:p>
            <a:r>
              <a:rPr lang="pt-BR" sz="2800" b="1" i="1" dirty="0"/>
              <a:t>(048) 3664 </a:t>
            </a:r>
            <a:r>
              <a:rPr lang="pt-BR" sz="2800" b="1" i="1" dirty="0" smtClean="0"/>
              <a:t>0658</a:t>
            </a:r>
          </a:p>
          <a:p>
            <a:r>
              <a:rPr lang="pt-BR" sz="2800" b="1" i="1" dirty="0" smtClean="0"/>
              <a:t>(049) 99924-6650</a:t>
            </a:r>
            <a:endParaRPr lang="pt-BR" sz="2800" b="1" i="1" dirty="0"/>
          </a:p>
          <a:p>
            <a:r>
              <a:rPr lang="pt-BR" sz="2800" dirty="0" smtClean="0">
                <a:hlinkClick r:id="rId3"/>
              </a:rPr>
              <a:t>vigilanciasstsc@gmail.com</a:t>
            </a:r>
            <a:r>
              <a:rPr lang="pt-BR" sz="2800" dirty="0" smtClean="0"/>
              <a:t> </a:t>
            </a:r>
            <a:endParaRPr lang="pt-BR" sz="2800" dirty="0"/>
          </a:p>
          <a:p>
            <a:endParaRPr lang="pt-BR" sz="2800" dirty="0"/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185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78946"/>
            <a:ext cx="690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9141" y="602166"/>
            <a:ext cx="851953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SUAS comporta quatro tipos de Gestão:  </a:t>
            </a:r>
            <a:r>
              <a:rPr lang="pt-BR" dirty="0" smtClean="0"/>
              <a:t>I </a:t>
            </a:r>
            <a:r>
              <a:rPr lang="pt-BR" dirty="0"/>
              <a:t>– da </a:t>
            </a:r>
            <a:r>
              <a:rPr lang="pt-BR" dirty="0" smtClean="0"/>
              <a:t>União;</a:t>
            </a:r>
          </a:p>
          <a:p>
            <a:pPr algn="just"/>
            <a:r>
              <a:rPr lang="pt-BR" dirty="0" smtClean="0"/>
              <a:t>                                                                            II </a:t>
            </a:r>
            <a:r>
              <a:rPr lang="pt-BR" dirty="0"/>
              <a:t>– dos Estados;</a:t>
            </a:r>
          </a:p>
          <a:p>
            <a:pPr algn="just"/>
            <a:r>
              <a:rPr lang="pt-BR" dirty="0" smtClean="0"/>
              <a:t>                                                                            III </a:t>
            </a:r>
            <a:r>
              <a:rPr lang="pt-BR" dirty="0"/>
              <a:t>– do Distrito Federal;</a:t>
            </a:r>
          </a:p>
          <a:p>
            <a:pPr algn="just"/>
            <a:r>
              <a:rPr lang="pt-BR" dirty="0" smtClean="0"/>
              <a:t>                                                                            IV </a:t>
            </a:r>
            <a:r>
              <a:rPr lang="pt-BR" dirty="0"/>
              <a:t>– dos </a:t>
            </a:r>
            <a:r>
              <a:rPr lang="pt-BR" dirty="0" smtClean="0"/>
              <a:t>Municípios.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SUAS é integrado pelos </a:t>
            </a:r>
            <a:r>
              <a:rPr lang="pt-BR" b="1" dirty="0"/>
              <a:t>entes federativos</a:t>
            </a:r>
            <a:r>
              <a:rPr lang="pt-BR" dirty="0"/>
              <a:t>, pelos respectivos </a:t>
            </a:r>
            <a:r>
              <a:rPr lang="pt-BR" b="1" dirty="0"/>
              <a:t>conselhos de assistência social</a:t>
            </a:r>
            <a:r>
              <a:rPr lang="pt-BR" dirty="0"/>
              <a:t> e pelas </a:t>
            </a:r>
            <a:r>
              <a:rPr lang="pt-BR" b="1" dirty="0"/>
              <a:t>entidades e organizações </a:t>
            </a:r>
            <a:r>
              <a:rPr lang="pt-BR" dirty="0"/>
              <a:t>de assistência social abrangidas pela Lei Orgânica de Assistência Social (LOAS). </a:t>
            </a:r>
            <a:endParaRPr lang="pt-BR" dirty="0" smtClean="0"/>
          </a:p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Art. 30 da LOAS 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b="1" dirty="0" smtClean="0"/>
              <a:t>É condição para os repasses</a:t>
            </a:r>
            <a:r>
              <a:rPr lang="pt-BR" dirty="0" smtClean="0"/>
              <a:t>, aos Municípios, aos Estados e ao Distrito Federal, dos recursos de que trata esta lei, a </a:t>
            </a:r>
            <a:r>
              <a:rPr lang="pt-BR" b="1" dirty="0" smtClean="0"/>
              <a:t>efetiva instituição e funcionamento </a:t>
            </a:r>
            <a:r>
              <a:rPr lang="pt-BR" dirty="0" smtClean="0"/>
              <a:t>de:</a:t>
            </a:r>
          </a:p>
          <a:p>
            <a:pPr algn="just"/>
            <a:r>
              <a:rPr lang="pt-BR" dirty="0" smtClean="0"/>
              <a:t>I - </a:t>
            </a:r>
            <a:r>
              <a:rPr lang="pt-BR" b="1" dirty="0" smtClean="0"/>
              <a:t>Conselho de Assistência Social</a:t>
            </a:r>
            <a:r>
              <a:rPr lang="pt-BR" dirty="0" smtClean="0"/>
              <a:t>, de composição paritária entre governo e sociedade civil;</a:t>
            </a:r>
          </a:p>
          <a:p>
            <a:pPr algn="just"/>
            <a:r>
              <a:rPr lang="pt-BR" dirty="0" smtClean="0"/>
              <a:t>II - </a:t>
            </a:r>
            <a:r>
              <a:rPr lang="pt-BR" b="1" dirty="0" smtClean="0"/>
              <a:t>Fundo de Assistência Social</a:t>
            </a:r>
            <a:r>
              <a:rPr lang="pt-BR" dirty="0" smtClean="0"/>
              <a:t>, com orientação e controle dos respectivos Conselhos de Assistência Social;</a:t>
            </a:r>
          </a:p>
          <a:p>
            <a:pPr algn="just"/>
            <a:r>
              <a:rPr lang="pt-BR" dirty="0" smtClean="0"/>
              <a:t>III - </a:t>
            </a:r>
            <a:r>
              <a:rPr lang="pt-BR" b="1" dirty="0" smtClean="0"/>
              <a:t>Plano de Assistência Social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Parágrafo único.  </a:t>
            </a:r>
            <a:r>
              <a:rPr lang="pt-BR" b="1" dirty="0" smtClean="0"/>
              <a:t>É,</a:t>
            </a:r>
            <a:r>
              <a:rPr lang="pt-BR" dirty="0" smtClean="0"/>
              <a:t> ainda, </a:t>
            </a:r>
            <a:r>
              <a:rPr lang="pt-BR" b="1" dirty="0" smtClean="0"/>
              <a:t>condição </a:t>
            </a:r>
            <a:r>
              <a:rPr lang="pt-BR" dirty="0" smtClean="0"/>
              <a:t>para transferência de recursos do FNAS aos Estados, ao Distrito Federal e aos Municípios a </a:t>
            </a:r>
            <a:r>
              <a:rPr lang="pt-BR" b="1" dirty="0" smtClean="0"/>
              <a:t>comprovação orçamentária dos recursos próprios </a:t>
            </a:r>
            <a:r>
              <a:rPr lang="pt-BR" dirty="0" smtClean="0"/>
              <a:t>destinados à Assistência Social, alocados em seus respectivos Fundos de Assistência Social.</a:t>
            </a:r>
            <a:endParaRPr lang="pt-BR" dirty="0"/>
          </a:p>
          <a:p>
            <a:pPr algn="just"/>
            <a:r>
              <a:rPr lang="pt-BR" sz="2800" dirty="0"/>
              <a:t>  </a:t>
            </a: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1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447624"/>
            <a:ext cx="690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2807" y="970844"/>
            <a:ext cx="868401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Monitoramento do Art. 30 da LOAS</a:t>
            </a:r>
          </a:p>
          <a:p>
            <a:pPr algn="just"/>
            <a:endParaRPr lang="pt-BR" sz="1600" dirty="0"/>
          </a:p>
          <a:p>
            <a:pPr algn="just"/>
            <a:r>
              <a:rPr lang="pt-BR" dirty="0"/>
              <a:t>Portaria MC nº 109, de 22 de janeiro de 2020, regulamenta a averiguação dos requisitos do art. 30 da LOAS, no exercício de 2020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Portaria </a:t>
            </a:r>
            <a:r>
              <a:rPr lang="pt-BR" dirty="0"/>
              <a:t>MC nº 561, de 17 de dezembro de 2020, altera o inciso III do art. 7º da Portaria MC nº 109/2020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III </a:t>
            </a:r>
            <a:r>
              <a:rPr lang="pt-BR" dirty="0"/>
              <a:t>- </a:t>
            </a:r>
            <a:r>
              <a:rPr lang="pt-BR" b="1" dirty="0"/>
              <a:t>novembro de 2021</a:t>
            </a:r>
            <a:r>
              <a:rPr lang="pt-BR" dirty="0"/>
              <a:t>, aos estados, ao Distrito Federal e aos municípios que não apresentaram os requisitos referentes ao </a:t>
            </a:r>
            <a:r>
              <a:rPr lang="pt-BR" b="1" dirty="0"/>
              <a:t>conselho e fundo de assistência social</a:t>
            </a:r>
            <a:r>
              <a:rPr lang="pt-BR" dirty="0"/>
              <a:t>.</a:t>
            </a:r>
          </a:p>
          <a:p>
            <a:pPr algn="ctr"/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Instrumentos de Gestão</a:t>
            </a:r>
          </a:p>
          <a:p>
            <a:pPr algn="just"/>
            <a:endParaRPr lang="pt-BR" sz="32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/>
              <a:t>Plano Plurianual 2022/2025;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/>
              <a:t>Plano Municipal de Assistência Social 2022/2025;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/>
              <a:t>Pacto de Aprimoramento da Gestão Municipal do SUAS;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/>
              <a:t>Relatório de Gestão.</a:t>
            </a:r>
          </a:p>
          <a:p>
            <a:pPr algn="just"/>
            <a:endParaRPr lang="pt-BR" sz="2000" dirty="0"/>
          </a:p>
          <a:p>
            <a:pPr algn="just">
              <a:buFont typeface="Arial" pitchFamily="34" charset="0"/>
              <a:buChar char="•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3480352" y="2452160"/>
            <a:ext cx="16320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0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6478" y="279000"/>
            <a:ext cx="8619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Estrutura Administrativa  da Assistência Social nos Municípios</a:t>
            </a:r>
          </a:p>
          <a:p>
            <a:pPr algn="ctr">
              <a:defRPr/>
            </a:pP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7267" y="1310052"/>
            <a:ext cx="8709103" cy="36317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Secretarias Municipais de Assistência Social devem ser estruturadas com a instituição formal de áreas essenciais como subdivisão administrativa, conforme o porte do município, quais sejam: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 </a:t>
            </a: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1119" t="24021" r="30910" b="21129"/>
          <a:stretch>
            <a:fillRect/>
          </a:stretch>
        </p:blipFill>
        <p:spPr bwMode="auto">
          <a:xfrm>
            <a:off x="1527717" y="2176207"/>
            <a:ext cx="5943600" cy="420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076968" y="2906973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............</a:t>
            </a:r>
          </a:p>
        </p:txBody>
      </p:sp>
      <p:sp>
        <p:nvSpPr>
          <p:cNvPr id="7" name="Fluxograma: Processo 6"/>
          <p:cNvSpPr/>
          <p:nvPr/>
        </p:nvSpPr>
        <p:spPr>
          <a:xfrm>
            <a:off x="5854890" y="2702258"/>
            <a:ext cx="1314260" cy="983112"/>
          </a:xfrm>
          <a:prstGeom prst="flowChartProcess">
            <a:avLst/>
          </a:prstGeom>
          <a:gradFill flip="none"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854890" y="2702258"/>
            <a:ext cx="13142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900" dirty="0">
              <a:ln w="3175">
                <a:solidFill>
                  <a:schemeClr val="tx1"/>
                </a:solidFill>
              </a:ln>
              <a:latin typeface="Comic Sans MS" pitchFamily="66" charset="0"/>
            </a:endParaRPr>
          </a:p>
          <a:p>
            <a:pPr algn="ctr"/>
            <a:r>
              <a:rPr lang="pt-BR" sz="1050" dirty="0">
                <a:ln w="3175">
                  <a:solidFill>
                    <a:schemeClr val="tx1"/>
                  </a:solidFill>
                </a:ln>
                <a:latin typeface="Comic Sans MS" pitchFamily="66" charset="0"/>
              </a:rPr>
              <a:t>CONSELHO MUNICIPAL DE ASSISTÊNCIA SOCIAL</a:t>
            </a:r>
            <a:endParaRPr lang="pt-BR" sz="900" dirty="0">
              <a:ln w="3175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10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6478" y="279000"/>
            <a:ext cx="8619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Estrutura Administrativa  da Assistência Social nos Municípios</a:t>
            </a:r>
          </a:p>
          <a:p>
            <a:pPr algn="ctr">
              <a:defRPr/>
            </a:pPr>
            <a:endParaRPr lang="pt-BR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1571" t="28462" r="31779" b="11923"/>
          <a:stretch>
            <a:fillRect/>
          </a:stretch>
        </p:blipFill>
        <p:spPr bwMode="auto">
          <a:xfrm>
            <a:off x="758283" y="1222209"/>
            <a:ext cx="6991815" cy="517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uxograma: Processo 5"/>
          <p:cNvSpPr/>
          <p:nvPr/>
        </p:nvSpPr>
        <p:spPr>
          <a:xfrm>
            <a:off x="5854890" y="1848660"/>
            <a:ext cx="1113469" cy="853598"/>
          </a:xfrm>
          <a:prstGeom prst="flowChartProcess">
            <a:avLst/>
          </a:prstGeom>
          <a:gradFill flip="none"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10800000" scaled="1"/>
            <a:tileRect/>
          </a:gra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76968" y="2081048"/>
            <a:ext cx="15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 ..........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854890" y="1976795"/>
            <a:ext cx="11134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50" dirty="0">
                <a:ln w="3175">
                  <a:solidFill>
                    <a:schemeClr val="tx1"/>
                  </a:solidFill>
                </a:ln>
                <a:latin typeface="Comic Sans MS" pitchFamily="66" charset="0"/>
              </a:rPr>
              <a:t>CONSELHO MUNICIPAL DE ASSISTÊNCIA SOCIAL</a:t>
            </a:r>
          </a:p>
        </p:txBody>
      </p:sp>
    </p:spTree>
    <p:extLst>
      <p:ext uri="{BB962C8B-B14F-4D97-AF65-F5344CB8AC3E}">
        <p14:creationId xmlns:p14="http://schemas.microsoft.com/office/powerpoint/2010/main" val="3260856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45326" y="335423"/>
            <a:ext cx="85494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Regulação do SUAS</a:t>
            </a:r>
          </a:p>
          <a:p>
            <a:pPr algn="ctr">
              <a:defRPr/>
            </a:pPr>
            <a:endParaRPr lang="pt-BR" b="1" dirty="0"/>
          </a:p>
          <a:p>
            <a:pPr algn="ctr">
              <a:defRPr/>
            </a:pPr>
            <a:endParaRPr lang="pt-BR" b="1" dirty="0"/>
          </a:p>
          <a:p>
            <a:pPr algn="ctr">
              <a:defRPr/>
            </a:pPr>
            <a:endParaRPr lang="pt-BR" b="1" dirty="0"/>
          </a:p>
          <a:p>
            <a:pPr algn="ctr">
              <a:defRPr/>
            </a:pPr>
            <a:endParaRPr lang="pt-BR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245326" y="1167788"/>
            <a:ext cx="874443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/>
              <a:t>Lei</a:t>
            </a:r>
            <a:r>
              <a:rPr lang="pt-BR" dirty="0"/>
              <a:t> que institui o </a:t>
            </a:r>
            <a:r>
              <a:rPr lang="pt-BR" b="1" dirty="0"/>
              <a:t>SUAS</a:t>
            </a:r>
            <a:r>
              <a:rPr lang="pt-BR" dirty="0"/>
              <a:t> </a:t>
            </a:r>
            <a:r>
              <a:rPr lang="pt-BR" b="1" dirty="0"/>
              <a:t>no Município</a:t>
            </a:r>
            <a:r>
              <a:rPr lang="pt-BR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Lei</a:t>
            </a:r>
            <a:r>
              <a:rPr lang="pt-BR" dirty="0" smtClean="0"/>
              <a:t> </a:t>
            </a:r>
            <a:r>
              <a:rPr lang="pt-BR" dirty="0"/>
              <a:t>que institui o </a:t>
            </a:r>
            <a:r>
              <a:rPr lang="pt-BR" b="1" dirty="0"/>
              <a:t>Conselho</a:t>
            </a:r>
            <a:r>
              <a:rPr lang="pt-BR" dirty="0"/>
              <a:t> de Assistência Social no Município;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 smtClean="0"/>
              <a:t>Lei </a:t>
            </a:r>
            <a:r>
              <a:rPr lang="pt-BR" dirty="0"/>
              <a:t>que institui o </a:t>
            </a:r>
            <a:r>
              <a:rPr lang="pt-BR" b="1" dirty="0"/>
              <a:t>Fundo </a:t>
            </a:r>
            <a:r>
              <a:rPr lang="pt-BR" dirty="0"/>
              <a:t>de Assistência Social no Município;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 smtClean="0"/>
              <a:t>Lei</a:t>
            </a:r>
            <a:r>
              <a:rPr lang="pt-BR" dirty="0" smtClean="0"/>
              <a:t> </a:t>
            </a:r>
            <a:r>
              <a:rPr lang="pt-BR" dirty="0"/>
              <a:t>que regulamenta os </a:t>
            </a:r>
            <a:r>
              <a:rPr lang="pt-BR" b="1" dirty="0"/>
              <a:t>Benefícios Eventuais </a:t>
            </a:r>
            <a:r>
              <a:rPr lang="pt-BR" dirty="0"/>
              <a:t>no Município.</a:t>
            </a:r>
          </a:p>
          <a:p>
            <a:endParaRPr lang="pt-BR" dirty="0"/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Articulação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com instâncias de Negociação, Pactuação e Deliberação do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SUAS:   </a:t>
            </a:r>
          </a:p>
          <a:p>
            <a:r>
              <a:rPr lang="pt-BR" dirty="0" smtClean="0"/>
              <a:t>              </a:t>
            </a:r>
            <a:endParaRPr lang="pt-BR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dirty="0" smtClean="0"/>
              <a:t>Comissão </a:t>
            </a:r>
            <a:r>
              <a:rPr lang="pt-BR" dirty="0" err="1" smtClean="0"/>
              <a:t>Intergestores</a:t>
            </a:r>
            <a:r>
              <a:rPr lang="pt-BR" dirty="0" smtClean="0"/>
              <a:t> Tripartite – CIT;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dirty="0" smtClean="0"/>
              <a:t>Comissão </a:t>
            </a:r>
            <a:r>
              <a:rPr lang="pt-BR" dirty="0" err="1"/>
              <a:t>Intergestores</a:t>
            </a:r>
            <a:r>
              <a:rPr lang="pt-BR" dirty="0"/>
              <a:t> </a:t>
            </a:r>
            <a:r>
              <a:rPr lang="pt-BR" dirty="0" err="1"/>
              <a:t>Bipartite</a:t>
            </a:r>
            <a:r>
              <a:rPr lang="pt-BR" dirty="0"/>
              <a:t> - CIB;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dirty="0" smtClean="0"/>
              <a:t>Conselhos </a:t>
            </a:r>
            <a:r>
              <a:rPr lang="pt-BR" dirty="0"/>
              <a:t>de Assistência Social.</a:t>
            </a:r>
          </a:p>
          <a:p>
            <a:pPr algn="ctr">
              <a:defRPr/>
            </a:pPr>
            <a:endParaRPr lang="pt-BR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Rede SUAS </a:t>
            </a:r>
          </a:p>
          <a:p>
            <a:pPr algn="just">
              <a:defRPr/>
            </a:pPr>
            <a:r>
              <a:rPr lang="pt-BR" dirty="0" smtClean="0">
                <a:cs typeface="Arial" pitchFamily="34" charset="0"/>
              </a:rPr>
              <a:t>O Sistema Nacional de Informação do Sistema Único de Assistência Social (Rede SUAS) é um </a:t>
            </a:r>
            <a:r>
              <a:rPr lang="pt-BR" b="1" dirty="0" smtClean="0">
                <a:cs typeface="Arial" pitchFamily="34" charset="0"/>
              </a:rPr>
              <a:t>instrumento de gestão </a:t>
            </a:r>
            <a:r>
              <a:rPr lang="pt-BR" dirty="0" smtClean="0">
                <a:cs typeface="Arial" pitchFamily="34" charset="0"/>
              </a:rPr>
              <a:t>que organiza a produção, o armazenamento, o processamento e a disseminação dos dados sobre a implementação da Política de Assistência Social.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endParaRPr lang="pt-BR" b="1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94361" y="2551414"/>
            <a:ext cx="6263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471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00050" y="245328"/>
            <a:ext cx="83947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Gestão do SUAS 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Rede SUAS </a:t>
            </a:r>
          </a:p>
          <a:p>
            <a:pPr algn="ctr">
              <a:defRPr/>
            </a:pP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pt-BR" sz="2400" b="1" dirty="0"/>
              <a:t>SAA – POLÍTICA DE SENHAS</a:t>
            </a:r>
          </a:p>
          <a:p>
            <a:pPr algn="ctr">
              <a:defRPr/>
            </a:pPr>
            <a:endParaRPr lang="pt-BR" sz="2400" b="1" dirty="0"/>
          </a:p>
          <a:p>
            <a:pPr algn="just">
              <a:defRPr/>
            </a:pPr>
            <a:r>
              <a:rPr lang="pt-BR" sz="2000" dirty="0">
                <a:cs typeface="Arial" pitchFamily="34" charset="0"/>
              </a:rPr>
              <a:t>O SAA é responsável pela gestão do acesso a Rede SUAS e de outros aplicativos que vierem a ser alocados sob o seu gerenciamento.  </a:t>
            </a:r>
            <a:r>
              <a:rPr lang="pt-BR" sz="2000" dirty="0">
                <a:cs typeface="Arial" pitchFamily="34" charset="0"/>
                <a:hlinkClick r:id="rId3"/>
              </a:rPr>
              <a:t>Portaria SNAS nº 15, de 17 de dezembro de 2010</a:t>
            </a:r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cs typeface="Arial" pitchFamily="34" charset="0"/>
              </a:rPr>
              <a:t>Acesso descentralizado, com </a:t>
            </a:r>
            <a:r>
              <a:rPr lang="pt-BR" sz="2000" i="1" dirty="0" err="1">
                <a:cs typeface="Arial" pitchFamily="34" charset="0"/>
              </a:rPr>
              <a:t>login</a:t>
            </a:r>
            <a:r>
              <a:rPr lang="pt-BR" sz="2000" dirty="0">
                <a:cs typeface="Arial" pitchFamily="34" charset="0"/>
              </a:rPr>
              <a:t> individualizado (CPF válido), vinculado à Secretaria/Conselho;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cs typeface="Arial" pitchFamily="34" charset="0"/>
              </a:rPr>
              <a:t>Diferentes níveis de perfis de acesso, que serão determinados pelo Administrador da Secretaria/Conselho;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cs typeface="Arial" pitchFamily="34" charset="0"/>
              </a:rPr>
              <a:t>Solicitação de acesso (</a:t>
            </a:r>
            <a:r>
              <a:rPr lang="pt-BR" sz="2000" i="1" dirty="0" err="1">
                <a:cs typeface="Arial" pitchFamily="34" charset="0"/>
              </a:rPr>
              <a:t>login</a:t>
            </a:r>
            <a:r>
              <a:rPr lang="pt-BR" sz="2000" dirty="0">
                <a:cs typeface="Arial" pitchFamily="34" charset="0"/>
              </a:rPr>
              <a:t>) será feita ao Administrador do Órgão;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cs typeface="Arial" pitchFamily="34" charset="0"/>
              </a:rPr>
              <a:t>Integração dos sistemas, para que o acesso seja feito com um único </a:t>
            </a:r>
            <a:r>
              <a:rPr lang="pt-BR" sz="2000" i="1" dirty="0" err="1">
                <a:cs typeface="Arial" pitchFamily="34" charset="0"/>
              </a:rPr>
              <a:t>login</a:t>
            </a:r>
            <a:r>
              <a:rPr lang="pt-BR" sz="2000" dirty="0">
                <a:cs typeface="Arial" pitchFamily="34" charset="0"/>
              </a:rPr>
              <a:t> e senha;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cs typeface="Arial" pitchFamily="34" charset="0"/>
              </a:rPr>
              <a:t>Termo de Responsabilidade para acesso aos sistemas;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cs typeface="Arial" pitchFamily="34" charset="0"/>
              </a:rPr>
              <a:t>Funcionalidade “esqueci minha senha”;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cs typeface="Arial" pitchFamily="34" charset="0"/>
              </a:rPr>
              <a:t>Perfis diferentes, com níveis de permissão diferentes, inclusive apenas para consulta.</a:t>
            </a:r>
          </a:p>
          <a:p>
            <a:pPr marL="342900" indent="-342900" algn="ctr">
              <a:buFont typeface="Wingdings" panose="05000000000000000000" pitchFamily="2" charset="2"/>
              <a:buChar char="§"/>
              <a:defRPr/>
            </a:pP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pt-BR" b="1" dirty="0"/>
          </a:p>
          <a:p>
            <a:pPr marL="285750" indent="-285750" algn="ctr">
              <a:buFont typeface="Wingdings" panose="05000000000000000000" pitchFamily="2" charset="2"/>
              <a:buChar char="§"/>
              <a:defRPr/>
            </a:pPr>
            <a:endParaRPr lang="pt-BR" b="1" dirty="0"/>
          </a:p>
          <a:p>
            <a:pPr algn="ctr">
              <a:defRPr/>
            </a:pPr>
            <a:endParaRPr lang="pt-BR" b="1" dirty="0"/>
          </a:p>
          <a:p>
            <a:pPr algn="ctr">
              <a:defRPr/>
            </a:pPr>
            <a:endParaRPr lang="pt-BR" sz="2000" b="1" dirty="0"/>
          </a:p>
        </p:txBody>
      </p:sp>
      <p:sp>
        <p:nvSpPr>
          <p:cNvPr id="10" name="Retângulo 9"/>
          <p:cNvSpPr/>
          <p:nvPr/>
        </p:nvSpPr>
        <p:spPr>
          <a:xfrm>
            <a:off x="594361" y="1725931"/>
            <a:ext cx="62636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00050" y="3840480"/>
            <a:ext cx="6457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   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94361" y="1725932"/>
            <a:ext cx="6263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374634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97795"/>
            <a:ext cx="2199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94361" y="4813994"/>
            <a:ext cx="6263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96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 bwMode="auto">
          <a:xfrm>
            <a:off x="-122663" y="399469"/>
            <a:ext cx="9559925" cy="24106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Gestão do SUAS </a:t>
            </a:r>
            <a:b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Rede SUAS</a:t>
            </a:r>
            <a:b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pt-BR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0" y="2955072"/>
            <a:ext cx="9144000" cy="28535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2234" y="1304693"/>
            <a:ext cx="86310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u="sng" dirty="0">
                <a:latin typeface="Arial" pitchFamily="34" charset="0"/>
                <a:cs typeface="Arial" pitchFamily="34" charset="0"/>
              </a:rPr>
              <a:t>ATENÇÃO: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É fundamental que os dados dos Administradores Titular/Adjunto estejam atualizados no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CadSUAS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 Para o acesso do Administrador Titular é obrigatória indicação de seu Administrador Adjunto, o qual deverá estar vinculado ao mesmo órgão do Administrador Titular no sistema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CadSUAS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1083" t="19727" r="19180" b="6292"/>
          <a:stretch>
            <a:fillRect/>
          </a:stretch>
        </p:blipFill>
        <p:spPr bwMode="auto">
          <a:xfrm>
            <a:off x="312235" y="2043357"/>
            <a:ext cx="7270594" cy="435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69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64942" y="1452292"/>
            <a:ext cx="7175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EBF6C778-8F76-4E98-B65E-EF164BBF1C6E}"/>
              </a:ext>
            </a:extLst>
          </p:cNvPr>
          <p:cNvSpPr/>
          <p:nvPr/>
        </p:nvSpPr>
        <p:spPr>
          <a:xfrm>
            <a:off x="2129884" y="2441571"/>
            <a:ext cx="1959748" cy="1815882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DIRETORIA DE DIREITOS HUMANOS</a:t>
            </a:r>
          </a:p>
        </p:txBody>
      </p:sp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id="{B14BD5C2-F763-4685-8D40-31E7A0AE3D9F}"/>
              </a:ext>
            </a:extLst>
          </p:cNvPr>
          <p:cNvSpPr/>
          <p:nvPr/>
        </p:nvSpPr>
        <p:spPr>
          <a:xfrm>
            <a:off x="85068" y="2435327"/>
            <a:ext cx="1959748" cy="1852515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DIRETORIA DE ASSISTÊNCIA SOCIAL</a:t>
            </a:r>
          </a:p>
        </p:txBody>
      </p:sp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id="{E3D584FF-B90C-4274-A8B3-DB3C34C4515E}"/>
              </a:ext>
            </a:extLst>
          </p:cNvPr>
          <p:cNvSpPr/>
          <p:nvPr/>
        </p:nvSpPr>
        <p:spPr>
          <a:xfrm>
            <a:off x="6599584" y="2386762"/>
            <a:ext cx="2459347" cy="1852515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DIRETORIA DE HABITAÇÃO E REGULARIZAÇÃO FUNDIÁRIA</a:t>
            </a:r>
          </a:p>
        </p:txBody>
      </p:sp>
      <p:sp>
        <p:nvSpPr>
          <p:cNvPr id="15" name="Retângulo: Cantos Diagonais Arredondados 14">
            <a:extLst>
              <a:ext uri="{FF2B5EF4-FFF2-40B4-BE49-F238E27FC236}">
                <a16:creationId xmlns:a16="http://schemas.microsoft.com/office/drawing/2014/main" id="{13CBF29C-B4ED-467A-8BCE-527B3172EA49}"/>
              </a:ext>
            </a:extLst>
          </p:cNvPr>
          <p:cNvSpPr/>
          <p:nvPr/>
        </p:nvSpPr>
        <p:spPr>
          <a:xfrm>
            <a:off x="1580113" y="750355"/>
            <a:ext cx="5983773" cy="1293922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SECRETARIA DE ESTADO DO DESENVOLVIMENTO SOCIAL</a:t>
            </a:r>
          </a:p>
        </p:txBody>
      </p:sp>
      <p:sp>
        <p:nvSpPr>
          <p:cNvPr id="16" name="Retângulo: Cantos Diagonais Arredondados 15">
            <a:extLst>
              <a:ext uri="{FF2B5EF4-FFF2-40B4-BE49-F238E27FC236}">
                <a16:creationId xmlns:a16="http://schemas.microsoft.com/office/drawing/2014/main" id="{33847586-952B-4ADE-B94F-5BA1A8851EDC}"/>
              </a:ext>
            </a:extLst>
          </p:cNvPr>
          <p:cNvSpPr/>
          <p:nvPr/>
        </p:nvSpPr>
        <p:spPr>
          <a:xfrm>
            <a:off x="4174700" y="2441571"/>
            <a:ext cx="2339815" cy="1815882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COORDENADORIA  </a:t>
            </a:r>
            <a:r>
              <a:rPr lang="pt-BR" sz="2400" dirty="0"/>
              <a:t>DE SEGURANÇA ALIMENTAR E NUTRICIONAL</a:t>
            </a:r>
          </a:p>
        </p:txBody>
      </p:sp>
    </p:spTree>
    <p:extLst>
      <p:ext uri="{BB962C8B-B14F-4D97-AF65-F5344CB8AC3E}">
        <p14:creationId xmlns:p14="http://schemas.microsoft.com/office/powerpoint/2010/main" val="37256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14762" y="301084"/>
            <a:ext cx="7081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Rede SUAS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89932" y="1310052"/>
            <a:ext cx="8597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u="sng" dirty="0">
                <a:latin typeface="Arial" pitchFamily="34" charset="0"/>
                <a:cs typeface="Arial" pitchFamily="34" charset="0"/>
              </a:rPr>
              <a:t>ATENÇÃO: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Nos casos em que o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Secretário de Assistência Social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também exerce a função de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Presidente do Conselho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o sistema SAA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não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permite que ele ocupe a função de Administrador Titular em ambos os órgãos (Secretaria e Conselho).</a:t>
            </a:r>
          </a:p>
          <a:p>
            <a:pPr lvl="1"/>
            <a:endParaRPr lang="pt-BR" sz="2400" dirty="0"/>
          </a:p>
          <a:p>
            <a:endParaRPr lang="pt-BR" sz="2800" dirty="0"/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8228" t="30859" r="19949" b="6250"/>
          <a:stretch>
            <a:fillRect/>
          </a:stretch>
        </p:blipFill>
        <p:spPr bwMode="auto">
          <a:xfrm>
            <a:off x="379140" y="2196790"/>
            <a:ext cx="8430323" cy="40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808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93180" y="602166"/>
            <a:ext cx="6902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Rede SUAS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5687" y="1310052"/>
            <a:ext cx="8497229" cy="639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  <a:spcBef>
                <a:spcPts val="500"/>
              </a:spcBef>
              <a:defRPr/>
            </a:pPr>
            <a:endParaRPr lang="pt-BR" sz="2400" dirty="0"/>
          </a:p>
          <a:p>
            <a:pPr marL="0" lvl="1"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Central de Relacionamento – Ministério da Cidadania</a:t>
            </a:r>
          </a:p>
          <a:p>
            <a:pPr marL="0" lvl="1">
              <a:lnSpc>
                <a:spcPct val="90000"/>
              </a:lnSpc>
              <a:spcBef>
                <a:spcPts val="500"/>
              </a:spcBef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121</a:t>
            </a:r>
          </a:p>
          <a:p>
            <a:pPr marL="0" lvl="1"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Chat</a:t>
            </a:r>
          </a:p>
          <a:p>
            <a:pPr marL="0" lvl="1"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Ouvidoria</a:t>
            </a:r>
          </a:p>
          <a:p>
            <a:pPr marL="0" lvl="1"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  <a:hlinkClick r:id="rId3"/>
              </a:rPr>
              <a:t>http://blog.mds.gov.br/redesuas/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500"/>
              </a:spcBef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500"/>
              </a:spcBef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E-mail Rede SUAS:</a:t>
            </a:r>
          </a:p>
          <a:p>
            <a:pPr marL="0" lvl="1" algn="ctr">
              <a:lnSpc>
                <a:spcPct val="90000"/>
              </a:lnSpc>
              <a:spcBef>
                <a:spcPts val="500"/>
              </a:spcBef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lvl="1" algn="ctr">
              <a:lnSpc>
                <a:spcPct val="90000"/>
              </a:lnSpc>
              <a:spcBef>
                <a:spcPts val="500"/>
              </a:spcBef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rede.suas@cidadania.gov.br</a:t>
            </a:r>
          </a:p>
          <a:p>
            <a:pPr lvl="1">
              <a:buFontTx/>
              <a:buChar char="-"/>
            </a:pPr>
            <a:endParaRPr lang="pt-BR" sz="2400" dirty="0"/>
          </a:p>
          <a:p>
            <a:endParaRPr lang="pt-BR" sz="2800" dirty="0"/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9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5687" y="1310052"/>
            <a:ext cx="8497229" cy="2483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  <a:spcBef>
                <a:spcPts val="500"/>
              </a:spcBef>
              <a:defRPr/>
            </a:pPr>
            <a:endParaRPr lang="pt-BR" sz="2400" dirty="0"/>
          </a:p>
          <a:p>
            <a:pPr marL="0" lvl="1" algn="ctr">
              <a:lnSpc>
                <a:spcPct val="90000"/>
              </a:lnSpc>
              <a:spcBef>
                <a:spcPts val="500"/>
              </a:spcBef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endParaRPr lang="pt-BR" sz="2400" dirty="0"/>
          </a:p>
          <a:p>
            <a:endParaRPr lang="pt-BR" sz="2800" dirty="0"/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 descr="C:\Users\sabrinamores\Downloads\slide apresentação gestores 2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12" y="445612"/>
            <a:ext cx="7810959" cy="5767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99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67268" y="348166"/>
            <a:ext cx="869795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CADASTRO NACIONAL DO SUAS – CADSUAS</a:t>
            </a: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CadSUAS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centraliza o cadastro de rede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socioassistencial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entes federativos e trabalhadores do SUAS.</a:t>
            </a:r>
          </a:p>
          <a:p>
            <a:pPr algn="just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São módulos do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CadSUAS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1. Consulta Pública: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liberado para o público geral; consulta de todos os entes cadastrados no sistema.</a:t>
            </a:r>
          </a:p>
          <a:p>
            <a:pPr algn="just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2. Rede </a:t>
            </a:r>
            <a:r>
              <a:rPr lang="pt-BR" b="1" dirty="0" err="1">
                <a:latin typeface="Calibri" panose="020F0502020204030204" pitchFamily="34" charset="0"/>
                <a:cs typeface="Calibri" panose="020F0502020204030204" pitchFamily="34" charset="0"/>
              </a:rPr>
              <a:t>Socioassistencial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Cras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: Centro de Referência de Assistência Social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Creas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: Centro de Referência Especializado de Assis. Social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Creas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Regional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Centro POP: Centro de Referência Especializado para População em Situação de Rua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Unidade de Acolhimento: Abrigos,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Casa-lares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, Casas de passagem, entre outros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Centro de Convivência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Centro-Dia e Similares</a:t>
            </a:r>
          </a:p>
          <a:p>
            <a:pPr algn="ctr"/>
            <a:endParaRPr lang="pt-BR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31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67027" y="256726"/>
            <a:ext cx="690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CADASTRO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NACIONAL DO SUAS –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CADSUAS</a:t>
            </a: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9173" y="394278"/>
            <a:ext cx="856042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 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Órgãos Governamentais: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Conselho: Conselho Municipal, Estadual e DF de Assistência Social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Fundo: Fundo Municipal, Estadual e DF de Assistência Social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Governo Estadual: Governos Estaduais e DF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Prefeitura: Prefeituras Municipais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Órgão Gestor: Secretaria Municipal, Estadual e DF de Assistência Social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Outras: Cadastro de outros entes como Autarquias, Câmaras e Assembleias</a:t>
            </a:r>
          </a:p>
          <a:p>
            <a:pPr algn="just"/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. Pessoa Física: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Cadastro dos trabalhadores do SUAS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pt-B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SUASWEB</a:t>
            </a:r>
          </a:p>
          <a:p>
            <a:pPr algn="just"/>
            <a:r>
              <a:rPr lang="pt-BR" dirty="0" smtClean="0">
                <a:cs typeface="Arial" pitchFamily="34" charset="0"/>
              </a:rPr>
              <a:t>O SUASWEB é o sistema de funcionalidades específico para a gestão do SUAS, e compreende informações sobre: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cs typeface="Arial" pitchFamily="34" charset="0"/>
              </a:rPr>
              <a:t> Plano de Ação: </a:t>
            </a:r>
            <a:r>
              <a:rPr lang="pt-BR" dirty="0" smtClean="0">
                <a:cs typeface="Arial" pitchFamily="34" charset="0"/>
              </a:rPr>
              <a:t>planejamento das ações </a:t>
            </a:r>
            <a:r>
              <a:rPr lang="pt-BR" dirty="0" err="1" smtClean="0">
                <a:cs typeface="Arial" pitchFamily="34" charset="0"/>
              </a:rPr>
              <a:t>cofinanciadas</a:t>
            </a:r>
            <a:r>
              <a:rPr lang="pt-BR" dirty="0" smtClean="0"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 smtClean="0">
                <a:cs typeface="Arial" pitchFamily="34" charset="0"/>
              </a:rPr>
              <a:t> Demonstrativo Sintético de Execução Físico-Financeira: </a:t>
            </a:r>
            <a:r>
              <a:rPr lang="pt-BR" dirty="0" smtClean="0">
                <a:cs typeface="Arial" pitchFamily="34" charset="0"/>
              </a:rPr>
              <a:t>prestação de contas;</a:t>
            </a:r>
          </a:p>
          <a:p>
            <a:pPr algn="just"/>
            <a:endParaRPr lang="pt-BR" dirty="0" smtClean="0">
              <a:cs typeface="Arial" pitchFamily="34" charset="0"/>
            </a:endParaRPr>
          </a:p>
          <a:p>
            <a:pPr algn="just"/>
            <a:r>
              <a:rPr lang="pt-BR" dirty="0" smtClean="0">
                <a:cs typeface="Arial" pitchFamily="34" charset="0"/>
              </a:rPr>
              <a:t>Os módulos </a:t>
            </a:r>
            <a:r>
              <a:rPr lang="pt-BR" b="1" dirty="0" smtClean="0">
                <a:cs typeface="Arial" pitchFamily="34" charset="0"/>
              </a:rPr>
              <a:t>Plano de Ação </a:t>
            </a:r>
            <a:r>
              <a:rPr lang="pt-BR" dirty="0" smtClean="0">
                <a:cs typeface="Arial" pitchFamily="34" charset="0"/>
              </a:rPr>
              <a:t>e </a:t>
            </a:r>
            <a:r>
              <a:rPr lang="pt-BR" b="1" dirty="0" smtClean="0">
                <a:cs typeface="Arial" pitchFamily="34" charset="0"/>
              </a:rPr>
              <a:t>Demonstrativo Sintético </a:t>
            </a:r>
            <a:r>
              <a:rPr lang="pt-BR" dirty="0" smtClean="0">
                <a:cs typeface="Arial" pitchFamily="34" charset="0"/>
              </a:rPr>
              <a:t>são abertos anualmente para preenchimento por parte dos gestores e aprovação pelos conselhos de assistência social. É importante destacar que seu preenchimento só pode ser realizado pelos administradores titular ou adjunto do Estado/Município.</a:t>
            </a:r>
          </a:p>
          <a:p>
            <a:pPr algn="ctr"/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pt-B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11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3746" y="602166"/>
            <a:ext cx="8307659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ACESSO À INFORMAÇÃO – CONSULTA PÚBLICA</a:t>
            </a: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Relatórios Financeiros;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Relatórios de Informações Sociais;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Painéis de Informações, entre outras informações.</a:t>
            </a:r>
          </a:p>
          <a:p>
            <a:pPr algn="ctr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3"/>
              </a:rPr>
              <a:t>http://blog.mds.gov.br/redesuas/sistemas/consultas-publicas/</a:t>
            </a:r>
            <a:endParaRPr lang="pt-B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4"/>
              </a:rPr>
              <a:t>http://blog.mds.gov.br/redesuas/</a:t>
            </a:r>
            <a:endParaRPr lang="pt-BR" sz="2000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5"/>
              </a:rPr>
              <a:t>http://blog.mds.gov.br/fnas/</a:t>
            </a:r>
            <a:endParaRPr lang="pt-BR" sz="2000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6"/>
              </a:rPr>
              <a:t>https://aplicacoes.mds.gov.br/sagi/portal/</a:t>
            </a:r>
            <a:endParaRPr lang="pt-BR" sz="2000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>
                <a:latin typeface="Arial" pitchFamily="34" charset="0"/>
                <a:cs typeface="Arial" pitchFamily="34" charset="0"/>
              </a:rPr>
              <a:t>Para maiores informações e acesso a oficinas sobre cada um dos sistemas acessar o endereço eletrônico</a:t>
            </a:r>
            <a:r>
              <a:rPr lang="pt-B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http://blog.mds.gov.br/redesuas/sistemas/</a:t>
            </a:r>
          </a:p>
          <a:p>
            <a:pPr algn="ctr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4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57200" y="395785"/>
            <a:ext cx="837456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/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 Vigilância Socioassistencial</a:t>
            </a: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BR" sz="2400" dirty="0"/>
              <a:t>É uma das funções da Política de Assistência Social e consiste na produção, sistematização, análise e disseminação de informações </a:t>
            </a:r>
            <a:r>
              <a:rPr lang="pt-BR" sz="2400" dirty="0" err="1"/>
              <a:t>territorializadas</a:t>
            </a:r>
            <a:r>
              <a:rPr lang="pt-BR" sz="2400" dirty="0"/>
              <a:t> sobre as situações de vulnerabilidade e risco das famílias e sobre a rede prestadora de serviços socioassistenciais, que resultarão em Diagnósticos Socioterritoriais.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Dessa forma, é por meio da Vigilância Socioassistencial que o gestor conhece a realidade concreta do município, de modo a melhor planejar as ações de assistência social.</a:t>
            </a:r>
          </a:p>
          <a:p>
            <a:pPr algn="just"/>
            <a:endParaRPr lang="pt-BR" sz="2400" dirty="0"/>
          </a:p>
          <a:p>
            <a:pPr algn="just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51464" y="2418048"/>
            <a:ext cx="85418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pPr algn="just"/>
            <a:endParaRPr lang="pt-BR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/>
            <a:endParaRPr lang="pt-BR" sz="2400" dirty="0"/>
          </a:p>
          <a:p>
            <a:pPr algn="just"/>
            <a:endParaRPr lang="pt-BR" sz="2800" dirty="0"/>
          </a:p>
          <a:p>
            <a:pPr algn="just"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85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57200" y="395785"/>
            <a:ext cx="83745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 Vigilância Socioassistencial</a:t>
            </a:r>
            <a:endParaRPr lang="pt-BR" sz="2400" dirty="0"/>
          </a:p>
          <a:p>
            <a:pPr algn="just"/>
            <a:r>
              <a:rPr lang="pt-BR" sz="2400" dirty="0"/>
              <a:t>Deve manter estreita relação com as áreas diretamente responsáveis pela oferta de serviços socioassistenciais à população nas Proteções Sociais Básica e Especial.</a:t>
            </a:r>
          </a:p>
          <a:p>
            <a:pPr algn="ctr"/>
            <a:endParaRPr lang="pt-BR" sz="2400" dirty="0"/>
          </a:p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Processos que compõem a Vigilância Socioassistencial: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51464" y="2418048"/>
            <a:ext cx="85418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pPr algn="just"/>
            <a:endParaRPr lang="pt-BR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algn="just"/>
            <a:endParaRPr lang="pt-BR" sz="2400" dirty="0"/>
          </a:p>
          <a:p>
            <a:pPr algn="just"/>
            <a:endParaRPr lang="pt-BR" sz="2800" dirty="0"/>
          </a:p>
          <a:p>
            <a:pPr algn="just"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4998" t="35962" r="20748" b="25696"/>
          <a:stretch>
            <a:fillRect/>
          </a:stretch>
        </p:blipFill>
        <p:spPr bwMode="auto">
          <a:xfrm>
            <a:off x="457200" y="3290278"/>
            <a:ext cx="8360154" cy="28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6554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23024" y="693150"/>
            <a:ext cx="860874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Censo SUAS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cs typeface="Arial" pitchFamily="34" charset="0"/>
              </a:rPr>
              <a:t>O Censo SUAS é </a:t>
            </a:r>
            <a:r>
              <a:rPr lang="pt-BR" b="1" dirty="0">
                <a:cs typeface="Arial" pitchFamily="34" charset="0"/>
              </a:rPr>
              <a:t>realizado anualmente </a:t>
            </a:r>
            <a:r>
              <a:rPr lang="pt-BR" dirty="0">
                <a:cs typeface="Arial" pitchFamily="34" charset="0"/>
              </a:rPr>
              <a:t>durante o </a:t>
            </a:r>
            <a:r>
              <a:rPr lang="pt-BR" b="1" dirty="0">
                <a:cs typeface="Arial" pitchFamily="34" charset="0"/>
              </a:rPr>
              <a:t>segundo semestre </a:t>
            </a:r>
            <a:r>
              <a:rPr lang="pt-BR" dirty="0">
                <a:cs typeface="Arial" pitchFamily="34" charset="0"/>
              </a:rPr>
              <a:t>e se consolidou como um dos principais instrumentos para o planejamento e monitoramento da Assistência Social, ao produzir informações que permitem o acompanhamento das unidades gestoras e prestadoras de serviços do SUAS, bem como do </a:t>
            </a:r>
            <a:r>
              <a:rPr lang="pt-BR" b="1" dirty="0">
                <a:cs typeface="Arial" pitchFamily="34" charset="0"/>
              </a:rPr>
              <a:t>controle social</a:t>
            </a:r>
            <a:r>
              <a:rPr lang="pt-BR" dirty="0">
                <a:cs typeface="Arial" pitchFamily="34" charset="0"/>
              </a:rPr>
              <a:t>.</a:t>
            </a:r>
          </a:p>
          <a:p>
            <a:pPr algn="just"/>
            <a:endParaRPr lang="pt-BR" dirty="0">
              <a:cs typeface="Arial" pitchFamily="34" charset="0"/>
            </a:endParaRPr>
          </a:p>
          <a:p>
            <a:pPr algn="just"/>
            <a:r>
              <a:rPr lang="pt-BR" dirty="0">
                <a:cs typeface="Arial" pitchFamily="34" charset="0"/>
              </a:rPr>
              <a:t>Iniciado em 2007, ele é uma </a:t>
            </a:r>
            <a:r>
              <a:rPr lang="pt-BR" b="1" dirty="0">
                <a:cs typeface="Arial" pitchFamily="34" charset="0"/>
              </a:rPr>
              <a:t>ferramenta fundamental </a:t>
            </a:r>
            <a:r>
              <a:rPr lang="pt-BR" dirty="0">
                <a:cs typeface="Arial" pitchFamily="34" charset="0"/>
              </a:rPr>
              <a:t>para orientar as ações de planejamento e gestão do SUAS em todo o país, subsidiando não apenas ações do Governo Federal, mas também ações no âmbito dos estados e municípios. </a:t>
            </a:r>
          </a:p>
          <a:p>
            <a:pPr algn="just"/>
            <a:endParaRPr lang="pt-BR" dirty="0">
              <a:cs typeface="Arial" pitchFamily="34" charset="0"/>
            </a:endParaRPr>
          </a:p>
          <a:p>
            <a:pPr algn="just"/>
            <a:r>
              <a:rPr lang="pt-BR" dirty="0">
                <a:cs typeface="Arial" pitchFamily="34" charset="0"/>
              </a:rPr>
              <a:t>O Censo contribui de forma relevante para as </a:t>
            </a:r>
            <a:r>
              <a:rPr lang="pt-BR" b="1" dirty="0">
                <a:cs typeface="Arial" pitchFamily="34" charset="0"/>
              </a:rPr>
              <a:t>ações de aprimoramento e qualificação </a:t>
            </a:r>
            <a:r>
              <a:rPr lang="pt-BR" dirty="0">
                <a:cs typeface="Arial" pitchFamily="34" charset="0"/>
              </a:rPr>
              <a:t>a gestão do SUAS e dos serviços prestados à população. Além disso, as informações têm sido fundamentais para o planejamento, discussão e </a:t>
            </a:r>
            <a:r>
              <a:rPr lang="pt-BR" dirty="0" err="1">
                <a:cs typeface="Arial" pitchFamily="34" charset="0"/>
              </a:rPr>
              <a:t>pactuação</a:t>
            </a:r>
            <a:r>
              <a:rPr lang="pt-BR" dirty="0">
                <a:cs typeface="Arial" pitchFamily="34" charset="0"/>
              </a:rPr>
              <a:t> das ações de expansão e de reordenamento dos Serviços.</a:t>
            </a:r>
            <a:endParaRPr lang="pt-BR" dirty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3024" y="1739590"/>
            <a:ext cx="8608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4685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23024" y="395785"/>
            <a:ext cx="86087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Rede 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</a:rPr>
              <a:t>Socioassistencial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Privada do SUAS</a:t>
            </a:r>
          </a:p>
          <a:p>
            <a:pPr algn="ctr"/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/>
              <a:t>Art. 3º da LOAS dispõe que:</a:t>
            </a:r>
          </a:p>
          <a:p>
            <a:pPr algn="just"/>
            <a:r>
              <a:rPr lang="pt-BR" dirty="0"/>
              <a:t>Consideram-se </a:t>
            </a:r>
            <a:r>
              <a:rPr lang="pt-BR" b="1" dirty="0"/>
              <a:t>entidades e organizações de assistência social aquelas sem fins lucrativos que, isolada ou cumulativamente, prestam atendimento e assessoramento aos beneficiários abrangidos por esta Lei, bem como as que atuam na defesa e garantia de direitos</a:t>
            </a:r>
            <a:r>
              <a:rPr lang="pt-BR" dirty="0"/>
              <a:t>. </a:t>
            </a:r>
          </a:p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3024" y="1739590"/>
            <a:ext cx="8608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Art. 6º-B - § 1</a:t>
            </a:r>
            <a:r>
              <a:rPr lang="pt-BR" u="sng" baseline="30000" dirty="0"/>
              <a:t>o</a:t>
            </a:r>
            <a:r>
              <a:rPr lang="pt-BR" dirty="0"/>
              <a:t> </a:t>
            </a:r>
            <a:r>
              <a:rPr lang="pt-BR" b="1" dirty="0"/>
              <a:t>A vinculação ao Suas é o reconhecimento pelo Ministério do Desenvolvimento Social e Combate à Fome de que a entidade de assistência social integra a rede </a:t>
            </a:r>
            <a:r>
              <a:rPr lang="pt-BR" b="1" dirty="0" err="1"/>
              <a:t>socioassistencial</a:t>
            </a:r>
            <a:r>
              <a:rPr lang="pt-BR" b="1" dirty="0"/>
              <a:t>.</a:t>
            </a:r>
            <a:r>
              <a:rPr lang="pt-BR" dirty="0"/>
              <a:t> 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Para o reconhecimento a entidade deverá cumprir os seguintes requisitos: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I - constituir-se em conformidade com o disposto no art. 3</a:t>
            </a:r>
            <a:r>
              <a:rPr lang="pt-BR" u="sng" baseline="30000" dirty="0"/>
              <a:t>o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II - </a:t>
            </a:r>
            <a:r>
              <a:rPr lang="pt-BR" b="1" dirty="0"/>
              <a:t>inscrever-se em Conselho Municipal</a:t>
            </a:r>
            <a:r>
              <a:rPr lang="pt-BR" dirty="0"/>
              <a:t> ou do Distrito Federal, na forma do art. 9</a:t>
            </a:r>
            <a:r>
              <a:rPr lang="pt-BR" u="sng" baseline="30000" dirty="0"/>
              <a:t>o</a:t>
            </a:r>
            <a:r>
              <a:rPr lang="pt-BR" dirty="0"/>
              <a:t>; 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III - </a:t>
            </a:r>
            <a:r>
              <a:rPr lang="pt-BR" b="1" dirty="0"/>
              <a:t>integrar o sistema de cadastro de entidades</a:t>
            </a:r>
            <a:r>
              <a:rPr lang="pt-BR" dirty="0"/>
              <a:t> de que trata o inciso XI do art. 19.  </a:t>
            </a:r>
          </a:p>
        </p:txBody>
      </p:sp>
    </p:spTree>
    <p:extLst>
      <p:ext uri="{BB962C8B-B14F-4D97-AF65-F5344CB8AC3E}">
        <p14:creationId xmlns:p14="http://schemas.microsoft.com/office/powerpoint/2010/main" val="321973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193800" y="601663"/>
            <a:ext cx="69024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5213" y="1909763"/>
            <a:ext cx="71755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31763" y="1371600"/>
            <a:ext cx="8383587" cy="1460500"/>
          </a:xfrm>
        </p:spPr>
        <p:txBody>
          <a:bodyPr/>
          <a:lstStyle/>
          <a:p>
            <a:pPr marL="742866" indent="-742866" algn="just" defTabSz="10381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>
              <a:latin typeface="+mn-lt"/>
            </a:endParaRPr>
          </a:p>
        </p:txBody>
      </p:sp>
      <p:sp>
        <p:nvSpPr>
          <p:cNvPr id="7174" name="Espaço Reservado para Conteúdo 10"/>
          <p:cNvSpPr>
            <a:spLocks noGrp="1"/>
          </p:cNvSpPr>
          <p:nvPr>
            <p:ph idx="1"/>
          </p:nvPr>
        </p:nvSpPr>
        <p:spPr>
          <a:xfrm>
            <a:off x="293688" y="418641"/>
            <a:ext cx="8616950" cy="5840413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ATRIBUIÇÕES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GERAIS</a:t>
            </a:r>
          </a:p>
          <a:p>
            <a:pPr algn="ctr">
              <a:buFont typeface="Arial" charset="0"/>
              <a:buNone/>
            </a:pPr>
            <a:endParaRPr lang="pt-BR" b="1" dirty="0"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cs typeface="Times New Roman" pitchFamily="18" charset="0"/>
              </a:rPr>
              <a:t> </a:t>
            </a:r>
            <a:r>
              <a:rPr lang="pt-BR" sz="1900" b="1" dirty="0">
                <a:cs typeface="Times New Roman" pitchFamily="18" charset="0"/>
              </a:rPr>
              <a:t>assessorar os 295 municípios </a:t>
            </a:r>
            <a:r>
              <a:rPr lang="pt-BR" sz="1900" dirty="0">
                <a:cs typeface="Times New Roman" pitchFamily="18" charset="0"/>
              </a:rPr>
              <a:t>no que se refere a </a:t>
            </a:r>
            <a:r>
              <a:rPr lang="pt-BR" sz="1900" b="1" dirty="0">
                <a:cs typeface="Times New Roman" pitchFamily="18" charset="0"/>
              </a:rPr>
              <a:t>gestão e execução dos serviços</a:t>
            </a:r>
            <a:r>
              <a:rPr lang="pt-BR" sz="1900" dirty="0">
                <a:cs typeface="Times New Roman" pitchFamily="18" charset="0"/>
              </a:rPr>
              <a:t>, programas, projetos e benefícios no âmbito do SUAS;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900" b="1" dirty="0">
                <a:cs typeface="Times New Roman" pitchFamily="18" charset="0"/>
              </a:rPr>
              <a:t> orientar e monitorar </a:t>
            </a:r>
            <a:r>
              <a:rPr lang="pt-BR" sz="1900" dirty="0">
                <a:cs typeface="Times New Roman" pitchFamily="18" charset="0"/>
              </a:rPr>
              <a:t>os 295 municípios na </a:t>
            </a:r>
            <a:r>
              <a:rPr lang="pt-BR" sz="1900" b="1" dirty="0">
                <a:cs typeface="Times New Roman" pitchFamily="18" charset="0"/>
              </a:rPr>
              <a:t>implantação e implementação </a:t>
            </a:r>
            <a:r>
              <a:rPr lang="pt-BR" sz="1900" dirty="0">
                <a:cs typeface="Times New Roman" pitchFamily="18" charset="0"/>
              </a:rPr>
              <a:t>de serviços, programas, projetos e benefícios em consonância com as normativas pertinentes ao SUAS;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900" dirty="0">
                <a:cs typeface="Times New Roman" pitchFamily="18" charset="0"/>
              </a:rPr>
              <a:t> </a:t>
            </a:r>
            <a:r>
              <a:rPr lang="pt-BR" sz="1900" b="1" dirty="0">
                <a:cs typeface="Times New Roman" pitchFamily="18" charset="0"/>
              </a:rPr>
              <a:t>fomentar ações preventivas e pró-ativas </a:t>
            </a:r>
            <a:r>
              <a:rPr lang="pt-BR" sz="1900" dirty="0">
                <a:cs typeface="Times New Roman" pitchFamily="18" charset="0"/>
              </a:rPr>
              <a:t>de acompanhamento aos municípios no cumprimento das normativas do SUAS, para o </a:t>
            </a:r>
            <a:r>
              <a:rPr lang="pt-BR" sz="1900" b="1" dirty="0">
                <a:cs typeface="Times New Roman" pitchFamily="18" charset="0"/>
              </a:rPr>
              <a:t>aprimoramento da gestão e execução qualificada dos serviços</a:t>
            </a:r>
            <a:r>
              <a:rPr lang="pt-BR" sz="1900" dirty="0">
                <a:cs typeface="Times New Roman" pitchFamily="18" charset="0"/>
              </a:rPr>
              <a:t>, programas e projetos da Proteção Social Básica e Proteção Social Especial;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900" dirty="0">
                <a:cs typeface="Times New Roman" pitchFamily="18" charset="0"/>
              </a:rPr>
              <a:t> </a:t>
            </a:r>
            <a:r>
              <a:rPr lang="pt-BR" sz="1900" b="1" dirty="0">
                <a:cs typeface="Times New Roman" pitchFamily="18" charset="0"/>
              </a:rPr>
              <a:t>elaborar normativas, notas técnicas e materiais </a:t>
            </a:r>
            <a:r>
              <a:rPr lang="pt-BR" sz="1900" dirty="0">
                <a:cs typeface="Times New Roman" pitchFamily="18" charset="0"/>
              </a:rPr>
              <a:t>afins referentes à Política de Assistência Social;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900" dirty="0">
                <a:cs typeface="Times New Roman" pitchFamily="18" charset="0"/>
              </a:rPr>
              <a:t> </a:t>
            </a:r>
            <a:r>
              <a:rPr lang="pt-BR" sz="1900" b="1" dirty="0">
                <a:cs typeface="Times New Roman" pitchFamily="18" charset="0"/>
              </a:rPr>
              <a:t>fomentar a gestão integrada </a:t>
            </a:r>
            <a:r>
              <a:rPr lang="pt-BR" sz="1900" dirty="0">
                <a:cs typeface="Times New Roman" pitchFamily="18" charset="0"/>
              </a:rPr>
              <a:t>entre serviços, benefícios e programas de transferência de renda com vistas a ampliação do acesso e garantia de atendimento qualificado aos usuários do SUAS;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900" dirty="0">
                <a:cs typeface="Times New Roman" pitchFamily="18" charset="0"/>
              </a:rPr>
              <a:t> </a:t>
            </a:r>
            <a:r>
              <a:rPr lang="pt-BR" sz="1900" b="1" dirty="0">
                <a:cs typeface="Times New Roman" pitchFamily="18" charset="0"/>
              </a:rPr>
              <a:t>subsidiar</a:t>
            </a:r>
            <a:r>
              <a:rPr lang="pt-BR" sz="1900" dirty="0">
                <a:cs typeface="Times New Roman" pitchFamily="18" charset="0"/>
              </a:rPr>
              <a:t> e </a:t>
            </a:r>
            <a:r>
              <a:rPr lang="pt-BR" sz="1900" b="1" dirty="0">
                <a:cs typeface="Times New Roman" pitchFamily="18" charset="0"/>
              </a:rPr>
              <a:t>apoiar a realização de estudos, pesquisas e diagnósticos </a:t>
            </a:r>
            <a:r>
              <a:rPr lang="pt-BR" sz="1900" dirty="0">
                <a:cs typeface="Times New Roman" pitchFamily="18" charset="0"/>
              </a:rPr>
              <a:t>referentes ao SUAS;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900" b="1" dirty="0" smtClean="0">
                <a:cs typeface="Times New Roman" pitchFamily="18" charset="0"/>
              </a:rPr>
              <a:t>subsidiar </a:t>
            </a:r>
            <a:r>
              <a:rPr lang="pt-BR" sz="1900" b="1" dirty="0">
                <a:cs typeface="Times New Roman" pitchFamily="18" charset="0"/>
              </a:rPr>
              <a:t>o planejamento </a:t>
            </a:r>
            <a:r>
              <a:rPr lang="pt-BR" sz="1900" dirty="0">
                <a:cs typeface="Times New Roman" pitchFamily="18" charset="0"/>
              </a:rPr>
              <a:t>da implementação de equipamentos da assistência social nos municípios;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9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pt-BR" sz="1900" b="1" dirty="0">
                <a:cs typeface="Times New Roman" pitchFamily="18" charset="0"/>
              </a:rPr>
              <a:t>contribuir</a:t>
            </a:r>
            <a:r>
              <a:rPr lang="pt-BR" sz="1900" dirty="0">
                <a:cs typeface="Times New Roman" pitchFamily="18" charset="0"/>
              </a:rPr>
              <a:t> na implementação da </a:t>
            </a:r>
            <a:r>
              <a:rPr lang="pt-BR" sz="1900" b="1" dirty="0">
                <a:cs typeface="Times New Roman" pitchFamily="18" charset="0"/>
              </a:rPr>
              <a:t>educação permanente do SUAS</a:t>
            </a:r>
            <a:r>
              <a:rPr lang="pt-BR" sz="1900" dirty="0">
                <a:cs typeface="Times New Roman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900" b="1" dirty="0">
                <a:cs typeface="Times New Roman" pitchFamily="18" charset="0"/>
              </a:rPr>
              <a:t>prestar informações à União </a:t>
            </a:r>
            <a:r>
              <a:rPr lang="pt-BR" sz="1900" dirty="0">
                <a:cs typeface="Times New Roman" pitchFamily="18" charset="0"/>
              </a:rPr>
              <a:t>sobre a Política de Assistência Social em Santa Catarina.</a:t>
            </a:r>
            <a:endParaRPr lang="pt-BR" sz="19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1800" dirty="0"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38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45688" y="528810"/>
            <a:ext cx="84860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Cadastro Nacional de Entidades de Assistência Social - CNEAS</a:t>
            </a:r>
          </a:p>
          <a:p>
            <a:pPr algn="just"/>
            <a:r>
              <a:rPr lang="pt-BR" dirty="0"/>
              <a:t> </a:t>
            </a:r>
          </a:p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45688" y="2060154"/>
            <a:ext cx="84860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cs typeface="Arial" pitchFamily="34" charset="0"/>
              </a:rPr>
              <a:t>O CNEAS, previsto no art. 19 da Lei Nº 8.742/93 – LOAS, é um </a:t>
            </a:r>
            <a:r>
              <a:rPr lang="pt-BR" b="1" dirty="0">
                <a:cs typeface="Arial" pitchFamily="34" charset="0"/>
              </a:rPr>
              <a:t>banco de dados </a:t>
            </a:r>
            <a:r>
              <a:rPr lang="pt-BR" dirty="0">
                <a:cs typeface="Arial" pitchFamily="34" charset="0"/>
              </a:rPr>
              <a:t>conectado em rede capaz de monitorar e reconhecer as </a:t>
            </a:r>
            <a:r>
              <a:rPr lang="pt-BR" b="1" dirty="0">
                <a:cs typeface="Arial" pitchFamily="34" charset="0"/>
              </a:rPr>
              <a:t>ofertas </a:t>
            </a:r>
            <a:r>
              <a:rPr lang="pt-BR" b="1" dirty="0" err="1">
                <a:cs typeface="Arial" pitchFamily="34" charset="0"/>
              </a:rPr>
              <a:t>socioassistenciais</a:t>
            </a:r>
            <a:r>
              <a:rPr lang="pt-BR" b="1" dirty="0">
                <a:cs typeface="Arial" pitchFamily="34" charset="0"/>
              </a:rPr>
              <a:t> prestadas por entidades </a:t>
            </a:r>
            <a:r>
              <a:rPr lang="pt-BR" dirty="0">
                <a:cs typeface="Arial" pitchFamily="34" charset="0"/>
              </a:rPr>
              <a:t>que atuam na Política de Assistência Social</a:t>
            </a:r>
            <a:r>
              <a:rPr lang="pt-BR" dirty="0" smtClean="0">
                <a:cs typeface="Arial" pitchFamily="34" charset="0"/>
              </a:rPr>
              <a:t>.</a:t>
            </a:r>
          </a:p>
          <a:p>
            <a:pPr algn="just"/>
            <a:endParaRPr lang="pt-BR" dirty="0">
              <a:cs typeface="Arial" pitchFamily="34" charset="0"/>
            </a:endParaRPr>
          </a:p>
          <a:p>
            <a:pPr algn="just"/>
            <a:r>
              <a:rPr lang="pt-BR" dirty="0" smtClean="0">
                <a:cs typeface="Arial" pitchFamily="34" charset="0"/>
              </a:rPr>
              <a:t>O </a:t>
            </a:r>
            <a:r>
              <a:rPr lang="pt-BR" dirty="0">
                <a:cs typeface="Arial" pitchFamily="34" charset="0"/>
              </a:rPr>
              <a:t>preenchimento do CNEAS é uma responsabilidade do órgão gestor local (municípios e DF) e sua equipe técnica. </a:t>
            </a:r>
            <a:r>
              <a:rPr lang="pt-BR" b="1" dirty="0">
                <a:cs typeface="Arial" pitchFamily="34" charset="0"/>
              </a:rPr>
              <a:t>Todas as entidades que possuírem inscrição válida no Conselho de Assistência Social nos municípios onde desenvolvem  ofertas </a:t>
            </a:r>
            <a:r>
              <a:rPr lang="pt-BR" b="1" dirty="0" err="1">
                <a:cs typeface="Arial" pitchFamily="34" charset="0"/>
              </a:rPr>
              <a:t>socioassistenciais</a:t>
            </a:r>
            <a:r>
              <a:rPr lang="pt-BR" b="1" dirty="0">
                <a:cs typeface="Arial" pitchFamily="34" charset="0"/>
              </a:rPr>
              <a:t> regulamentadas deverão ser cadastradas no sistema</a:t>
            </a:r>
            <a:r>
              <a:rPr lang="pt-BR" b="1" dirty="0" smtClean="0">
                <a:cs typeface="Arial" pitchFamily="34" charset="0"/>
              </a:rPr>
              <a:t>.</a:t>
            </a:r>
          </a:p>
          <a:p>
            <a:pPr algn="just"/>
            <a:endParaRPr lang="pt-BR" b="1" dirty="0">
              <a:cs typeface="Arial" pitchFamily="34" charset="0"/>
            </a:endParaRPr>
          </a:p>
          <a:p>
            <a:pPr algn="just"/>
            <a:r>
              <a:rPr lang="pt-BR" dirty="0" smtClean="0">
                <a:cs typeface="Arial" pitchFamily="34" charset="0"/>
              </a:rPr>
              <a:t>Às </a:t>
            </a:r>
            <a:r>
              <a:rPr lang="pt-BR" dirty="0">
                <a:cs typeface="Arial" pitchFamily="34" charset="0"/>
              </a:rPr>
              <a:t>entidades cabe a colaboração no recebimento da visita realizada pelas/os técnicas/os da Secretaria Municipal/Distrital de Assistência Social e fornecimento das informações referentes ao atendimento que realiza, além de questões relacionadas à infraestrutura e recursos humanos</a:t>
            </a:r>
            <a:r>
              <a:rPr lang="pt-BR" dirty="0" smtClean="0">
                <a:cs typeface="Arial" pitchFamily="34" charset="0"/>
              </a:rPr>
              <a:t>.</a:t>
            </a:r>
            <a:endParaRPr lang="pt-BR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15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23024" y="395785"/>
            <a:ext cx="8608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Gestão do SUAS</a:t>
            </a:r>
          </a:p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Cadastro Nacional de Entidades de Assistência Social - CNEAS</a:t>
            </a:r>
          </a:p>
          <a:p>
            <a:pPr algn="just"/>
            <a:r>
              <a:rPr lang="pt-BR" dirty="0"/>
              <a:t> </a:t>
            </a:r>
          </a:p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45688" y="1918010"/>
            <a:ext cx="84860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cs typeface="Arial" pitchFamily="34" charset="0"/>
              </a:rPr>
              <a:t>O acesso ao sistema, permitido apenas às/aos gestoras/gestores e respectivas equipes técnicas, se dá por meio do endereço eletrônico </a:t>
            </a:r>
            <a:r>
              <a:rPr lang="pt-BR" dirty="0" smtClean="0">
                <a:cs typeface="Arial" pitchFamily="34" charset="0"/>
                <a:hlinkClick r:id="rId3"/>
              </a:rPr>
              <a:t>http://aplicacoes.mds.gov.br/cneas/</a:t>
            </a:r>
            <a:r>
              <a:rPr lang="pt-BR" dirty="0" smtClean="0">
                <a:cs typeface="Arial" pitchFamily="34" charset="0"/>
              </a:rPr>
              <a:t>.</a:t>
            </a:r>
          </a:p>
          <a:p>
            <a:pPr algn="just"/>
            <a:endParaRPr lang="pt-BR" dirty="0" smtClean="0">
              <a:cs typeface="Arial" pitchFamily="34" charset="0"/>
            </a:endParaRPr>
          </a:p>
          <a:p>
            <a:pPr algn="just"/>
            <a:r>
              <a:rPr lang="pt-BR" dirty="0" smtClean="0">
                <a:cs typeface="Arial" pitchFamily="34" charset="0"/>
              </a:rPr>
              <a:t>Importa destacar que no sítio do Ministério da Cidadania está disponibilizada a ferramenta “Consulta CNEAS”, que permite que entidades, trabalhadores do SUAS, usuários, gestores públicos, </a:t>
            </a:r>
            <a:r>
              <a:rPr lang="pt-BR" b="1" dirty="0" smtClean="0">
                <a:cs typeface="Arial" pitchFamily="34" charset="0"/>
              </a:rPr>
              <a:t>conselheiros da </a:t>
            </a:r>
            <a:r>
              <a:rPr lang="pt-BR" b="1" dirty="0" err="1" smtClean="0">
                <a:cs typeface="Arial" pitchFamily="34" charset="0"/>
              </a:rPr>
              <a:t>Politica</a:t>
            </a:r>
            <a:r>
              <a:rPr lang="pt-BR" b="1" dirty="0" smtClean="0">
                <a:cs typeface="Arial" pitchFamily="34" charset="0"/>
              </a:rPr>
              <a:t> de Assistência Social</a:t>
            </a:r>
            <a:r>
              <a:rPr lang="pt-BR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BR" dirty="0" smtClean="0">
                <a:cs typeface="Arial" pitchFamily="34" charset="0"/>
              </a:rPr>
              <a:t>e o público interessado acessem as informações sobre as entidades e ofertas constantes no CNEAS e conheçam a situação de preenchimento dos cadastros no sistema. </a:t>
            </a:r>
          </a:p>
          <a:p>
            <a:pPr algn="just"/>
            <a:endParaRPr lang="pt-BR" dirty="0" smtClean="0">
              <a:cs typeface="Arial" pitchFamily="34" charset="0"/>
            </a:endParaRPr>
          </a:p>
          <a:p>
            <a:pPr algn="just"/>
            <a:r>
              <a:rPr lang="pt-BR" dirty="0" smtClean="0">
                <a:cs typeface="Arial" pitchFamily="34" charset="0"/>
              </a:rPr>
              <a:t>A Consulta CNEAS pode ser acessada pela área de Assistência Social (</a:t>
            </a:r>
            <a:r>
              <a:rPr lang="pt-BR" dirty="0" smtClean="0">
                <a:cs typeface="Arial" pitchFamily="34" charset="0"/>
                <a:hlinkClick r:id="rId4"/>
              </a:rPr>
              <a:t>www.mds.gov.br/assuntos/assistencia-social</a:t>
            </a:r>
            <a:r>
              <a:rPr lang="pt-BR" dirty="0" smtClean="0">
                <a:cs typeface="Arial" pitchFamily="34" charset="0"/>
              </a:rPr>
              <a:t>) ou diretamente no endereço (</a:t>
            </a:r>
            <a:r>
              <a:rPr lang="pt-BR" dirty="0" smtClean="0">
                <a:cs typeface="Arial" pitchFamily="34" charset="0"/>
                <a:hlinkClick r:id="rId5"/>
              </a:rPr>
              <a:t>http://aplicacoes.mds.gov.br/cneas/publico/xhtml/consultapublica/pesquisar.</a:t>
            </a:r>
            <a:r>
              <a:rPr lang="pt-BR" dirty="0" err="1" smtClean="0">
                <a:cs typeface="Arial" pitchFamily="34" charset="0"/>
                <a:hlinkClick r:id="rId5"/>
              </a:rPr>
              <a:t>jsf</a:t>
            </a:r>
            <a:r>
              <a:rPr lang="pt-BR" dirty="0" smtClean="0">
                <a:cs typeface="Arial" pitchFamily="34" charset="0"/>
              </a:rPr>
              <a:t>).</a:t>
            </a:r>
          </a:p>
          <a:p>
            <a:pPr algn="just"/>
            <a:endParaRPr lang="pt-BR" dirty="0" smtClean="0">
              <a:cs typeface="Arial" pitchFamily="34" charset="0"/>
            </a:endParaRPr>
          </a:p>
          <a:p>
            <a:pPr algn="just"/>
            <a:r>
              <a:rPr lang="pt-BR" dirty="0" smtClean="0">
                <a:cs typeface="Arial" pitchFamily="34" charset="0"/>
              </a:rPr>
              <a:t>Canal de atendimento: </a:t>
            </a:r>
            <a:r>
              <a:rPr lang="pt-BR" dirty="0" smtClean="0">
                <a:cs typeface="Arial" pitchFamily="34" charset="0"/>
                <a:hlinkClick r:id="rId6"/>
              </a:rPr>
              <a:t>redeprivadasuas@mds.gov.br</a:t>
            </a:r>
            <a:endParaRPr lang="pt-BR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21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193800" y="601663"/>
            <a:ext cx="69024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5213" y="1909763"/>
            <a:ext cx="71755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31763" y="1371600"/>
            <a:ext cx="8383587" cy="1460500"/>
          </a:xfrm>
        </p:spPr>
        <p:txBody>
          <a:bodyPr/>
          <a:lstStyle/>
          <a:p>
            <a:pPr marL="742866" indent="-742866" algn="just" defTabSz="10381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>
              <a:latin typeface="+mn-lt"/>
            </a:endParaRPr>
          </a:p>
        </p:txBody>
      </p:sp>
      <p:sp>
        <p:nvSpPr>
          <p:cNvPr id="8198" name="Espaço Reservado para Conteúdo 10"/>
          <p:cNvSpPr>
            <a:spLocks noGrp="1"/>
          </p:cNvSpPr>
          <p:nvPr>
            <p:ph idx="1"/>
          </p:nvPr>
        </p:nvSpPr>
        <p:spPr>
          <a:xfrm>
            <a:off x="212725" y="1825625"/>
            <a:ext cx="8718549" cy="457168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Conforme artigo 136 da NOB/SUAS, aprovada pela Resolução CNAS n° 33/2012, a CIB constitui-se como </a:t>
            </a:r>
            <a:r>
              <a:rPr lang="pt-BR" sz="2000" b="1" dirty="0"/>
              <a:t>espaço de articulação e interlocução </a:t>
            </a:r>
            <a:r>
              <a:rPr lang="pt-BR" sz="2000" dirty="0"/>
              <a:t>dos gestores municipais e estaduais da Política de Assistência Social.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/>
              <a:t>No </a:t>
            </a:r>
            <a:r>
              <a:rPr lang="en-US" sz="2000" dirty="0" err="1"/>
              <a:t>ano</a:t>
            </a:r>
            <a:r>
              <a:rPr lang="en-US" sz="2000" dirty="0"/>
              <a:t> de 2013, </a:t>
            </a:r>
            <a:r>
              <a:rPr lang="en-US" sz="2000" dirty="0" err="1"/>
              <a:t>foi</a:t>
            </a:r>
            <a:r>
              <a:rPr lang="en-US" sz="2000" dirty="0"/>
              <a:t> </a:t>
            </a:r>
            <a:r>
              <a:rPr lang="en-US" sz="2000" dirty="0" err="1"/>
              <a:t>pactuado</a:t>
            </a:r>
            <a:r>
              <a:rPr lang="en-US" sz="2000" dirty="0"/>
              <a:t> o </a:t>
            </a:r>
            <a:r>
              <a:rPr lang="en-US" sz="2000" dirty="0" err="1"/>
              <a:t>Regimento</a:t>
            </a:r>
            <a:r>
              <a:rPr lang="en-US" sz="2000" dirty="0"/>
              <a:t> </a:t>
            </a:r>
            <a:r>
              <a:rPr lang="en-US" sz="2000" dirty="0" err="1"/>
              <a:t>Interno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CIB AS SC - </a:t>
            </a:r>
            <a:r>
              <a:rPr lang="pt-BR" sz="2000" b="1" dirty="0"/>
              <a:t>RESOLUÇÃO Nº 17, DE 29 DE ABRIL DE 2013.</a:t>
            </a:r>
            <a:r>
              <a:rPr lang="en-US" sz="2000" dirty="0"/>
              <a:t> </a:t>
            </a:r>
            <a:endParaRPr lang="pt-BR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 Caracteriza-se como </a:t>
            </a:r>
            <a:r>
              <a:rPr lang="pt-BR" sz="2000" b="1" dirty="0"/>
              <a:t>instância de negociação e pactuação </a:t>
            </a:r>
            <a:r>
              <a:rPr lang="pt-BR" sz="2000" dirty="0"/>
              <a:t>quanto aos aspectos operacionais do SUAS.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É </a:t>
            </a:r>
            <a:r>
              <a:rPr lang="pt-BR" sz="2000" b="1" dirty="0"/>
              <a:t>requisito </a:t>
            </a:r>
            <a:r>
              <a:rPr lang="pt-BR" sz="2000" dirty="0"/>
              <a:t>para sua constituição a </a:t>
            </a:r>
            <a:r>
              <a:rPr lang="pt-BR" sz="2000" b="1" dirty="0"/>
              <a:t>representatividade do Estado e dos municípios</a:t>
            </a:r>
            <a:r>
              <a:rPr lang="pt-BR" sz="20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Sua </a:t>
            </a:r>
            <a:r>
              <a:rPr lang="pt-BR" sz="2000" b="1" dirty="0"/>
              <a:t>composição </a:t>
            </a:r>
            <a:r>
              <a:rPr lang="pt-BR" sz="2000" dirty="0"/>
              <a:t>considera o </a:t>
            </a:r>
            <a:r>
              <a:rPr lang="pt-BR" sz="2000" b="1" dirty="0"/>
              <a:t>porte dos municípios e sua distribuição regional</a:t>
            </a:r>
            <a:r>
              <a:rPr lang="pt-BR" sz="2000" dirty="0"/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b="1" dirty="0"/>
              <a:t>seis representantes do Estado </a:t>
            </a:r>
            <a:r>
              <a:rPr lang="pt-BR" sz="2000" dirty="0"/>
              <a:t>e seus respectivos suplentes, indicados pelo gestor estadual da política de assistência social,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2000" b="1" dirty="0"/>
              <a:t>seis representantes dos Municípios </a:t>
            </a:r>
            <a:r>
              <a:rPr lang="pt-BR" sz="2000" dirty="0"/>
              <a:t>e seus respectivos suplentes, indicados pelo COEGEMAS (Colegiado Estadual de Gestores Municipais de Assistência Social de Santa Catarina).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>
              <a:cs typeface="Times New Roman" pitchFamily="18" charset="0"/>
            </a:endParaRPr>
          </a:p>
        </p:txBody>
      </p:sp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6497F471-3D7E-4B6D-B17F-47136CEDF709}"/>
              </a:ext>
            </a:extLst>
          </p:cNvPr>
          <p:cNvSpPr/>
          <p:nvPr/>
        </p:nvSpPr>
        <p:spPr>
          <a:xfrm>
            <a:off x="1932623" y="457200"/>
            <a:ext cx="5440680" cy="91440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cs typeface="Times New Roman" pitchFamily="18" charset="0"/>
              </a:rPr>
              <a:t>CIB – Comissão Intergestores Bipartite  </a:t>
            </a:r>
          </a:p>
        </p:txBody>
      </p:sp>
    </p:spTree>
    <p:extLst>
      <p:ext uri="{BB962C8B-B14F-4D97-AF65-F5344CB8AC3E}">
        <p14:creationId xmlns:p14="http://schemas.microsoft.com/office/powerpoint/2010/main" val="267086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193800" y="601663"/>
            <a:ext cx="69024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5213" y="1909763"/>
            <a:ext cx="71755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31763" y="1371600"/>
            <a:ext cx="8383587" cy="1460500"/>
          </a:xfrm>
        </p:spPr>
        <p:txBody>
          <a:bodyPr/>
          <a:lstStyle/>
          <a:p>
            <a:pPr marL="742866" indent="-742866" algn="just" defTabSz="10381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>
              <a:latin typeface="+mn-lt"/>
            </a:endParaRPr>
          </a:p>
        </p:txBody>
      </p:sp>
      <p:sp>
        <p:nvSpPr>
          <p:cNvPr id="8198" name="Espaço Reservado para Conteúdo 10"/>
          <p:cNvSpPr>
            <a:spLocks noGrp="1"/>
          </p:cNvSpPr>
          <p:nvPr>
            <p:ph idx="1"/>
          </p:nvPr>
        </p:nvSpPr>
        <p:spPr>
          <a:xfrm>
            <a:off x="495759" y="1825625"/>
            <a:ext cx="8202788" cy="45716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/>
              <a:t>De </a:t>
            </a:r>
            <a:r>
              <a:rPr lang="en-US" sz="2000" dirty="0" err="1"/>
              <a:t>acordo</a:t>
            </a:r>
            <a:r>
              <a:rPr lang="en-US" sz="2000" dirty="0"/>
              <a:t> com o art. 2˚, </a:t>
            </a:r>
            <a:r>
              <a:rPr lang="en-US" sz="2000" dirty="0" err="1"/>
              <a:t>inciso</a:t>
            </a:r>
            <a:r>
              <a:rPr lang="en-US" sz="2000" dirty="0"/>
              <a:t> II do </a:t>
            </a:r>
            <a:r>
              <a:rPr lang="en-US" sz="2000" dirty="0" err="1"/>
              <a:t>Regimento</a:t>
            </a:r>
            <a:r>
              <a:rPr lang="en-US" sz="2000" dirty="0"/>
              <a:t> </a:t>
            </a:r>
            <a:r>
              <a:rPr lang="en-US" sz="2000" dirty="0" err="1"/>
              <a:t>Interno</a:t>
            </a:r>
            <a:r>
              <a:rPr lang="en-US" sz="2000" dirty="0"/>
              <a:t> da CIB: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/>
              <a:t>É </a:t>
            </a:r>
            <a:r>
              <a:rPr lang="en-US" sz="2000" b="1" dirty="0" err="1"/>
              <a:t>requisito</a:t>
            </a:r>
            <a:r>
              <a:rPr lang="en-US" sz="2000" b="1" dirty="0"/>
              <a:t> </a:t>
            </a:r>
            <a:r>
              <a:rPr lang="en-US" sz="2000" dirty="0"/>
              <a:t>para a </a:t>
            </a:r>
            <a:r>
              <a:rPr lang="en-US" sz="2000" dirty="0" err="1"/>
              <a:t>constituição</a:t>
            </a:r>
            <a:r>
              <a:rPr lang="en-US" sz="2000" dirty="0"/>
              <a:t> da CIB, a </a:t>
            </a:r>
            <a:r>
              <a:rPr lang="en-US" sz="2000" b="1" dirty="0" err="1"/>
              <a:t>representatividade</a:t>
            </a:r>
            <a:r>
              <a:rPr lang="en-US" sz="2000" b="1" dirty="0"/>
              <a:t> </a:t>
            </a:r>
            <a:r>
              <a:rPr lang="en-US" sz="2000" b="1" dirty="0" smtClean="0"/>
              <a:t>dos </a:t>
            </a:r>
            <a:r>
              <a:rPr lang="en-US" sz="2000" b="1" dirty="0"/>
              <a:t>municípios </a:t>
            </a:r>
            <a:r>
              <a:rPr lang="en-US" sz="2000" dirty="0" err="1"/>
              <a:t>sendo</a:t>
            </a:r>
            <a:r>
              <a:rPr lang="en-US" sz="20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b="1" dirty="0"/>
              <a:t>02</a:t>
            </a:r>
            <a:r>
              <a:rPr lang="en-US" sz="2000" dirty="0"/>
              <a:t> </a:t>
            </a:r>
            <a:r>
              <a:rPr lang="en-US" sz="2000" dirty="0" err="1"/>
              <a:t>Secretários</a:t>
            </a:r>
            <a:r>
              <a:rPr lang="en-US" sz="2000" dirty="0"/>
              <a:t> </a:t>
            </a:r>
            <a:r>
              <a:rPr lang="en-US" sz="2000" dirty="0" err="1"/>
              <a:t>municipais</a:t>
            </a:r>
            <a:r>
              <a:rPr lang="en-US" sz="2000" dirty="0"/>
              <a:t> de </a:t>
            </a:r>
            <a:r>
              <a:rPr lang="en-US" sz="2000" dirty="0" err="1"/>
              <a:t>Assistência</a:t>
            </a:r>
            <a:r>
              <a:rPr lang="en-US" sz="2000" dirty="0"/>
              <a:t> Social de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equeno</a:t>
            </a:r>
            <a:r>
              <a:rPr lang="en-US" sz="2000" b="1" dirty="0" smtClean="0"/>
              <a:t> </a:t>
            </a:r>
            <a:r>
              <a:rPr lang="en-US" sz="2000" b="1" dirty="0"/>
              <a:t>P</a:t>
            </a:r>
            <a:r>
              <a:rPr lang="en-US" sz="2000" b="1" dirty="0" smtClean="0"/>
              <a:t>orte </a:t>
            </a:r>
            <a:r>
              <a:rPr lang="en-US" sz="2000" b="1" dirty="0"/>
              <a:t>I</a:t>
            </a:r>
            <a:r>
              <a:rPr lang="en-US" sz="20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01</a:t>
            </a:r>
            <a:r>
              <a:rPr lang="en-US" sz="2000" dirty="0"/>
              <a:t> </a:t>
            </a:r>
            <a:r>
              <a:rPr lang="en-US" sz="2000" dirty="0" err="1"/>
              <a:t>Secretário</a:t>
            </a:r>
            <a:r>
              <a:rPr lang="en-US" sz="2000" dirty="0"/>
              <a:t> </a:t>
            </a:r>
            <a:r>
              <a:rPr lang="en-US" sz="2000" dirty="0" smtClean="0"/>
              <a:t>M. </a:t>
            </a:r>
            <a:r>
              <a:rPr lang="en-US" sz="2000" dirty="0"/>
              <a:t>de </a:t>
            </a:r>
            <a:r>
              <a:rPr lang="en-US" sz="2000" dirty="0" err="1"/>
              <a:t>Assistência</a:t>
            </a:r>
            <a:r>
              <a:rPr lang="en-US" sz="2000" dirty="0"/>
              <a:t> Social de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equeno</a:t>
            </a:r>
            <a:r>
              <a:rPr lang="en-US" sz="2000" b="1" dirty="0" smtClean="0"/>
              <a:t> </a:t>
            </a:r>
            <a:r>
              <a:rPr lang="en-US" sz="2000" b="1" dirty="0"/>
              <a:t>P</a:t>
            </a:r>
            <a:r>
              <a:rPr lang="en-US" sz="2000" b="1" dirty="0" smtClean="0"/>
              <a:t>orte </a:t>
            </a:r>
            <a:r>
              <a:rPr lang="en-US" sz="2000" b="1" dirty="0"/>
              <a:t>II</a:t>
            </a:r>
            <a:r>
              <a:rPr lang="en-US" sz="20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01 </a:t>
            </a:r>
            <a:r>
              <a:rPr lang="en-US" sz="2000" dirty="0" err="1"/>
              <a:t>Secretário</a:t>
            </a:r>
            <a:r>
              <a:rPr lang="en-US" sz="2000" dirty="0"/>
              <a:t> </a:t>
            </a:r>
            <a:r>
              <a:rPr lang="en-US" sz="2000" dirty="0" smtClean="0"/>
              <a:t>M. </a:t>
            </a:r>
            <a:r>
              <a:rPr lang="en-US" sz="2000" dirty="0"/>
              <a:t>de </a:t>
            </a:r>
            <a:r>
              <a:rPr lang="en-US" sz="2000" dirty="0" err="1"/>
              <a:t>Assistência</a:t>
            </a:r>
            <a:r>
              <a:rPr lang="en-US" sz="2000" dirty="0"/>
              <a:t> Social de </a:t>
            </a:r>
            <a:r>
              <a:rPr lang="en-US" sz="2000" b="1" dirty="0" err="1"/>
              <a:t>M</a:t>
            </a:r>
            <a:r>
              <a:rPr lang="en-US" sz="2000" b="1" dirty="0" err="1" smtClean="0"/>
              <a:t>édio</a:t>
            </a:r>
            <a:r>
              <a:rPr lang="en-US" sz="2000" b="1" dirty="0" smtClean="0"/>
              <a:t> </a:t>
            </a:r>
            <a:r>
              <a:rPr lang="en-US" sz="2000" b="1" dirty="0"/>
              <a:t>P</a:t>
            </a:r>
            <a:r>
              <a:rPr lang="en-US" sz="2000" b="1" dirty="0" smtClean="0"/>
              <a:t>orte</a:t>
            </a:r>
            <a:r>
              <a:rPr lang="en-US" sz="20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01 </a:t>
            </a:r>
            <a:r>
              <a:rPr lang="en-US" sz="2000" dirty="0" err="1"/>
              <a:t>Secretário</a:t>
            </a:r>
            <a:r>
              <a:rPr lang="en-US" sz="2000" dirty="0"/>
              <a:t> </a:t>
            </a:r>
            <a:r>
              <a:rPr lang="en-US" sz="2000" dirty="0" smtClean="0"/>
              <a:t>M. de </a:t>
            </a:r>
            <a:r>
              <a:rPr lang="en-US" sz="2000" dirty="0" err="1"/>
              <a:t>Assistência</a:t>
            </a:r>
            <a:r>
              <a:rPr lang="en-US" sz="2000" dirty="0"/>
              <a:t> Social de </a:t>
            </a:r>
            <a:r>
              <a:rPr lang="en-US" sz="2000" b="1" dirty="0"/>
              <a:t>G</a:t>
            </a:r>
            <a:r>
              <a:rPr lang="en-US" sz="2000" b="1" dirty="0" smtClean="0"/>
              <a:t>rande </a:t>
            </a:r>
            <a:r>
              <a:rPr lang="en-US" sz="2000" b="1" dirty="0"/>
              <a:t>P</a:t>
            </a:r>
            <a:r>
              <a:rPr lang="en-US" sz="2000" b="1" dirty="0" smtClean="0"/>
              <a:t>orte</a:t>
            </a:r>
            <a:r>
              <a:rPr lang="en-US" sz="20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01</a:t>
            </a:r>
            <a:r>
              <a:rPr lang="en-US" sz="2000" dirty="0"/>
              <a:t> </a:t>
            </a:r>
            <a:r>
              <a:rPr lang="en-US" sz="2000" dirty="0" err="1"/>
              <a:t>Secretário</a:t>
            </a:r>
            <a:r>
              <a:rPr lang="en-US" sz="2000" dirty="0"/>
              <a:t> </a:t>
            </a:r>
            <a:r>
              <a:rPr lang="en-US" sz="2000" dirty="0" smtClean="0"/>
              <a:t>M. </a:t>
            </a:r>
            <a:r>
              <a:rPr lang="en-US" sz="2000" dirty="0"/>
              <a:t>de </a:t>
            </a:r>
            <a:r>
              <a:rPr lang="en-US" sz="2000" dirty="0" err="1"/>
              <a:t>Assistência</a:t>
            </a:r>
            <a:r>
              <a:rPr lang="en-US" sz="2000" dirty="0"/>
              <a:t> Social da </a:t>
            </a:r>
            <a:r>
              <a:rPr lang="en-US" sz="2000" b="1" dirty="0"/>
              <a:t>Capital do Estado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pt-BR" sz="2400" b="1" dirty="0">
              <a:cs typeface="Times New Roman" pitchFamily="18" charset="0"/>
            </a:endParaRPr>
          </a:p>
        </p:txBody>
      </p:sp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6497F471-3D7E-4B6D-B17F-47136CEDF709}"/>
              </a:ext>
            </a:extLst>
          </p:cNvPr>
          <p:cNvSpPr/>
          <p:nvPr/>
        </p:nvSpPr>
        <p:spPr>
          <a:xfrm>
            <a:off x="1932623" y="457200"/>
            <a:ext cx="5440680" cy="91440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CIB – Comissão Intergestores Bipartite  </a:t>
            </a:r>
          </a:p>
        </p:txBody>
      </p:sp>
    </p:spTree>
    <p:extLst>
      <p:ext uri="{BB962C8B-B14F-4D97-AF65-F5344CB8AC3E}">
        <p14:creationId xmlns:p14="http://schemas.microsoft.com/office/powerpoint/2010/main" val="274353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193800" y="601663"/>
            <a:ext cx="69024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5213" y="1909763"/>
            <a:ext cx="71755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31763" y="1371600"/>
            <a:ext cx="8383587" cy="1460500"/>
          </a:xfrm>
        </p:spPr>
        <p:txBody>
          <a:bodyPr/>
          <a:lstStyle/>
          <a:p>
            <a:pPr marL="742866" indent="-742866" algn="just" defTabSz="10381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>
              <a:latin typeface="+mn-lt"/>
            </a:endParaRPr>
          </a:p>
        </p:txBody>
      </p:sp>
      <p:sp>
        <p:nvSpPr>
          <p:cNvPr id="8198" name="Espaço Reservado para Conteúdo 10"/>
          <p:cNvSpPr>
            <a:spLocks noGrp="1"/>
          </p:cNvSpPr>
          <p:nvPr>
            <p:ph idx="1"/>
          </p:nvPr>
        </p:nvSpPr>
        <p:spPr>
          <a:xfrm>
            <a:off x="447040" y="1595121"/>
            <a:ext cx="8200074" cy="48021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O </a:t>
            </a:r>
            <a:r>
              <a:rPr lang="en-US" sz="2000" b="1" dirty="0"/>
              <a:t>art. 6 ˚ do </a:t>
            </a:r>
            <a:r>
              <a:rPr lang="en-US" sz="2000" b="1" dirty="0" err="1"/>
              <a:t>Regimento</a:t>
            </a:r>
            <a:r>
              <a:rPr lang="en-US" sz="2000" b="1" dirty="0"/>
              <a:t> </a:t>
            </a:r>
            <a:r>
              <a:rPr lang="en-US" sz="2000" b="1" dirty="0" err="1"/>
              <a:t>Interno</a:t>
            </a:r>
            <a:r>
              <a:rPr lang="en-US" sz="2000" b="1" dirty="0"/>
              <a:t> </a:t>
            </a:r>
            <a:r>
              <a:rPr lang="en-US" sz="2000" dirty="0" err="1"/>
              <a:t>elenca</a:t>
            </a:r>
            <a:r>
              <a:rPr lang="en-US" sz="2000" dirty="0"/>
              <a:t> as </a:t>
            </a:r>
            <a:r>
              <a:rPr lang="en-US" sz="2000" b="1" dirty="0" err="1"/>
              <a:t>competências</a:t>
            </a:r>
            <a:r>
              <a:rPr lang="en-US" sz="2000" b="1" dirty="0"/>
              <a:t> da CIB</a:t>
            </a:r>
            <a:r>
              <a:rPr lang="en-US" sz="2000" dirty="0"/>
              <a:t>, </a:t>
            </a:r>
            <a:r>
              <a:rPr lang="en-US" sz="2000" dirty="0" err="1"/>
              <a:t>vejamos</a:t>
            </a:r>
            <a:r>
              <a:rPr lang="en-US" sz="2000" dirty="0"/>
              <a:t> </a:t>
            </a:r>
            <a:r>
              <a:rPr lang="en-US" sz="2000" dirty="0" err="1"/>
              <a:t>algumas</a:t>
            </a:r>
            <a:r>
              <a:rPr lang="en-US" sz="2000" dirty="0"/>
              <a:t> </a:t>
            </a:r>
            <a:r>
              <a:rPr lang="en-US" sz="2000" dirty="0" err="1"/>
              <a:t>destas</a:t>
            </a:r>
            <a:r>
              <a:rPr lang="en-US" sz="2000" dirty="0"/>
              <a:t> </a:t>
            </a:r>
            <a:r>
              <a:rPr lang="en-US" sz="2000" dirty="0" err="1"/>
              <a:t>competências</a:t>
            </a:r>
            <a:r>
              <a:rPr lang="en-US" sz="2000" dirty="0"/>
              <a:t>: </a:t>
            </a:r>
          </a:p>
          <a:p>
            <a:pPr marL="0" indent="0" algn="just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b="1" dirty="0" err="1"/>
              <a:t>Pactuar</a:t>
            </a:r>
            <a:r>
              <a:rPr lang="en-US" sz="2000" dirty="0"/>
              <a:t>  a </a:t>
            </a:r>
            <a:r>
              <a:rPr lang="en-US" sz="2000" dirty="0" err="1"/>
              <a:t>organização</a:t>
            </a:r>
            <a:r>
              <a:rPr lang="en-US" sz="2000" dirty="0"/>
              <a:t> do Sistema </a:t>
            </a:r>
            <a:r>
              <a:rPr lang="en-US" sz="2000" dirty="0" err="1"/>
              <a:t>Estadual</a:t>
            </a:r>
            <a:r>
              <a:rPr lang="en-US" sz="2000" dirty="0"/>
              <a:t> de </a:t>
            </a:r>
            <a:r>
              <a:rPr lang="en-US" sz="2000" dirty="0" err="1"/>
              <a:t>Assistência</a:t>
            </a:r>
            <a:r>
              <a:rPr lang="en-US" sz="2000" dirty="0"/>
              <a:t> Social </a:t>
            </a:r>
            <a:r>
              <a:rPr lang="en-US" sz="2000" dirty="0" err="1"/>
              <a:t>proposto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órgão</a:t>
            </a:r>
            <a:r>
              <a:rPr lang="en-US" sz="2000" dirty="0"/>
              <a:t> gestor </a:t>
            </a:r>
            <a:r>
              <a:rPr lang="en-US" sz="2000" dirty="0" err="1"/>
              <a:t>estadual</a:t>
            </a:r>
            <a:r>
              <a:rPr lang="en-US" sz="2000" dirty="0"/>
              <a:t>, </a:t>
            </a:r>
            <a:r>
              <a:rPr lang="en-US" sz="2000" b="1" dirty="0" err="1"/>
              <a:t>definindo</a:t>
            </a:r>
            <a:r>
              <a:rPr lang="en-US" sz="2000" b="1" dirty="0"/>
              <a:t> </a:t>
            </a:r>
            <a:r>
              <a:rPr lang="en-US" sz="2000" b="1" dirty="0" err="1"/>
              <a:t>estratégias</a:t>
            </a:r>
            <a:r>
              <a:rPr lang="en-US" sz="2000" b="1" dirty="0"/>
              <a:t> </a:t>
            </a:r>
            <a:r>
              <a:rPr lang="en-US" sz="2000" dirty="0"/>
              <a:t>para </a:t>
            </a:r>
            <a:r>
              <a:rPr lang="en-US" sz="2000" b="1" dirty="0" err="1"/>
              <a:t>implementar</a:t>
            </a:r>
            <a:r>
              <a:rPr lang="en-US" sz="2000" b="1" dirty="0"/>
              <a:t> e </a:t>
            </a:r>
            <a:r>
              <a:rPr lang="en-US" sz="2000" b="1" dirty="0" err="1"/>
              <a:t>operacionalizar</a:t>
            </a:r>
            <a:r>
              <a:rPr lang="en-US" sz="2000" b="1" dirty="0"/>
              <a:t> </a:t>
            </a:r>
            <a:r>
              <a:rPr lang="en-US" sz="2000" dirty="0"/>
              <a:t>a </a:t>
            </a:r>
            <a:r>
              <a:rPr lang="en-US" sz="2000" dirty="0" err="1"/>
              <a:t>oferta</a:t>
            </a:r>
            <a:r>
              <a:rPr lang="en-US" sz="2000" dirty="0"/>
              <a:t> da </a:t>
            </a:r>
            <a:r>
              <a:rPr lang="en-US" sz="2000" dirty="0" err="1"/>
              <a:t>Proteção</a:t>
            </a:r>
            <a:r>
              <a:rPr lang="en-US" sz="2000" dirty="0"/>
              <a:t> Social </a:t>
            </a:r>
            <a:r>
              <a:rPr lang="en-US" sz="2000" dirty="0" err="1"/>
              <a:t>Básica</a:t>
            </a:r>
            <a:r>
              <a:rPr lang="en-US" sz="2000" dirty="0"/>
              <a:t> e Especial no </a:t>
            </a:r>
            <a:r>
              <a:rPr lang="en-US" sz="2000" dirty="0" err="1"/>
              <a:t>âmbito</a:t>
            </a:r>
            <a:r>
              <a:rPr lang="en-US" sz="2000" dirty="0"/>
              <a:t> do SUAS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esfera</a:t>
            </a:r>
            <a:r>
              <a:rPr lang="en-US" sz="2000" dirty="0"/>
              <a:t> de </a:t>
            </a:r>
            <a:r>
              <a:rPr lang="en-US" sz="2000" dirty="0" err="1"/>
              <a:t>governo</a:t>
            </a:r>
            <a:r>
              <a:rPr lang="en-US" sz="20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b="1" dirty="0" err="1"/>
              <a:t>Estabelecer</a:t>
            </a:r>
            <a:r>
              <a:rPr lang="en-US" sz="2000" b="1" dirty="0"/>
              <a:t> </a:t>
            </a:r>
            <a:r>
              <a:rPr lang="en-US" sz="2000" b="1" dirty="0" err="1"/>
              <a:t>acordos</a:t>
            </a:r>
            <a:r>
              <a:rPr lang="en-US" sz="2000" b="1" dirty="0"/>
              <a:t> </a:t>
            </a:r>
            <a:r>
              <a:rPr lang="en-US" sz="2000" dirty="0"/>
              <a:t>de </a:t>
            </a:r>
            <a:r>
              <a:rPr lang="en-US" sz="2000" dirty="0" err="1"/>
              <a:t>questões</a:t>
            </a:r>
            <a:r>
              <a:rPr lang="en-US" sz="2000" dirty="0"/>
              <a:t> </a:t>
            </a:r>
            <a:r>
              <a:rPr lang="en-US" sz="2000" dirty="0" err="1"/>
              <a:t>operacionais</a:t>
            </a:r>
            <a:r>
              <a:rPr lang="en-US" sz="2000" dirty="0"/>
              <a:t> </a:t>
            </a:r>
            <a:r>
              <a:rPr lang="en-US" sz="2000" dirty="0" err="1"/>
              <a:t>relativas</a:t>
            </a:r>
            <a:r>
              <a:rPr lang="en-US" sz="2000" dirty="0"/>
              <a:t> à </a:t>
            </a:r>
            <a:r>
              <a:rPr lang="en-US" sz="2000" b="1" dirty="0" err="1"/>
              <a:t>implementação</a:t>
            </a:r>
            <a:r>
              <a:rPr lang="en-US" sz="2000" b="1" dirty="0"/>
              <a:t> e </a:t>
            </a:r>
            <a:r>
              <a:rPr lang="en-US" sz="2000" b="1" dirty="0" err="1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aprimoramento</a:t>
            </a:r>
            <a:r>
              <a:rPr lang="en-US" sz="2000" b="1" dirty="0"/>
              <a:t> </a:t>
            </a:r>
            <a:r>
              <a:rPr lang="en-US" sz="2000" dirty="0"/>
              <a:t>dos </a:t>
            </a:r>
            <a:r>
              <a:rPr lang="en-US" sz="2000" dirty="0" err="1"/>
              <a:t>serviços</a:t>
            </a:r>
            <a:r>
              <a:rPr lang="en-US" sz="2000" dirty="0"/>
              <a:t>, </a:t>
            </a:r>
            <a:r>
              <a:rPr lang="en-US" sz="2000" dirty="0" err="1"/>
              <a:t>programas</a:t>
            </a:r>
            <a:r>
              <a:rPr lang="en-US" sz="2000" dirty="0"/>
              <a:t>, </a:t>
            </a:r>
            <a:r>
              <a:rPr lang="en-US" sz="2000" dirty="0" err="1"/>
              <a:t>projetos</a:t>
            </a:r>
            <a:r>
              <a:rPr lang="en-US" sz="2000" dirty="0"/>
              <a:t> e </a:t>
            </a:r>
            <a:r>
              <a:rPr lang="en-US" sz="2000" dirty="0" err="1"/>
              <a:t>benefícios</a:t>
            </a:r>
            <a:r>
              <a:rPr lang="en-US" sz="2000" dirty="0"/>
              <a:t> que </a:t>
            </a:r>
            <a:r>
              <a:rPr lang="en-US" sz="2000" dirty="0" err="1"/>
              <a:t>compõem</a:t>
            </a:r>
            <a:r>
              <a:rPr lang="en-US" sz="2000" dirty="0"/>
              <a:t> o SUAS;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b="1" dirty="0" err="1"/>
              <a:t>Pactuar</a:t>
            </a:r>
            <a:r>
              <a:rPr lang="en-US" sz="2000" b="1" dirty="0"/>
              <a:t> </a:t>
            </a:r>
            <a:r>
              <a:rPr lang="en-US" sz="2000" b="1" dirty="0" err="1"/>
              <a:t>critérios</a:t>
            </a:r>
            <a:r>
              <a:rPr lang="en-US" sz="2000" b="1" dirty="0"/>
              <a:t>, </a:t>
            </a:r>
            <a:r>
              <a:rPr lang="en-US" sz="2000" b="1" dirty="0" err="1"/>
              <a:t>estratégias</a:t>
            </a:r>
            <a:r>
              <a:rPr lang="en-US" sz="2000" b="1" dirty="0"/>
              <a:t> e </a:t>
            </a:r>
            <a:r>
              <a:rPr lang="en-US" sz="2000" b="1" dirty="0" err="1"/>
              <a:t>procedimentos</a:t>
            </a:r>
            <a:r>
              <a:rPr lang="en-US" sz="2000" b="1" dirty="0"/>
              <a:t> </a:t>
            </a:r>
            <a:r>
              <a:rPr lang="en-US" sz="2000" dirty="0"/>
              <a:t>de </a:t>
            </a:r>
            <a:r>
              <a:rPr lang="en-US" sz="2000" dirty="0" err="1"/>
              <a:t>repasse</a:t>
            </a:r>
            <a:r>
              <a:rPr lang="en-US" sz="2000" dirty="0"/>
              <a:t> de </a:t>
            </a:r>
            <a:r>
              <a:rPr lang="en-US" sz="2000" dirty="0" err="1"/>
              <a:t>recursos</a:t>
            </a:r>
            <a:r>
              <a:rPr lang="en-US" sz="2000" dirty="0"/>
              <a:t> </a:t>
            </a:r>
            <a:r>
              <a:rPr lang="en-US" sz="2000" dirty="0" err="1"/>
              <a:t>estaduais</a:t>
            </a:r>
            <a:r>
              <a:rPr lang="en-US" sz="2000" dirty="0"/>
              <a:t> para o </a:t>
            </a:r>
            <a:r>
              <a:rPr lang="en-US" sz="2000" b="1" dirty="0" err="1"/>
              <a:t>cofinanciamento</a:t>
            </a:r>
            <a:r>
              <a:rPr lang="en-US" sz="2000" b="1" dirty="0"/>
              <a:t> </a:t>
            </a:r>
            <a:r>
              <a:rPr lang="en-US" sz="2000" dirty="0"/>
              <a:t>de </a:t>
            </a:r>
            <a:r>
              <a:rPr lang="en-US" sz="2000" dirty="0" err="1"/>
              <a:t>serviços</a:t>
            </a:r>
            <a:r>
              <a:rPr lang="en-US" sz="2000" dirty="0"/>
              <a:t>, </a:t>
            </a:r>
            <a:r>
              <a:rPr lang="en-US" sz="2000" dirty="0" err="1"/>
              <a:t>programas</a:t>
            </a:r>
            <a:r>
              <a:rPr lang="en-US" sz="2000" dirty="0"/>
              <a:t>, </a:t>
            </a:r>
            <a:r>
              <a:rPr lang="en-US" sz="2000" dirty="0" err="1"/>
              <a:t>projetos</a:t>
            </a:r>
            <a:r>
              <a:rPr lang="en-US" sz="2000" dirty="0"/>
              <a:t> e </a:t>
            </a:r>
            <a:r>
              <a:rPr lang="en-US" sz="2000" dirty="0" err="1"/>
              <a:t>benefícios</a:t>
            </a:r>
            <a:r>
              <a:rPr lang="en-US" sz="2000" dirty="0"/>
              <a:t> </a:t>
            </a:r>
            <a:r>
              <a:rPr lang="en-US" sz="2000" dirty="0" err="1"/>
              <a:t>socioassistenciais</a:t>
            </a:r>
            <a:r>
              <a:rPr lang="en-US" sz="2000" dirty="0"/>
              <a:t>, </a:t>
            </a:r>
            <a:r>
              <a:rPr lang="en-US" sz="2000" dirty="0" err="1"/>
              <a:t>conforme</a:t>
            </a:r>
            <a:r>
              <a:rPr lang="en-US" sz="2000" dirty="0"/>
              <a:t> </a:t>
            </a:r>
            <a:r>
              <a:rPr lang="en-US" sz="2000" dirty="0" err="1"/>
              <a:t>Tipificação</a:t>
            </a:r>
            <a:r>
              <a:rPr lang="en-US" sz="2000" dirty="0"/>
              <a:t> Nacional de </a:t>
            </a:r>
            <a:r>
              <a:rPr lang="en-US" sz="2000" dirty="0" err="1"/>
              <a:t>Serviços</a:t>
            </a:r>
            <a:r>
              <a:rPr lang="en-US" sz="2000" dirty="0"/>
              <a:t> </a:t>
            </a:r>
            <a:r>
              <a:rPr lang="en-US" sz="2000" dirty="0" err="1"/>
              <a:t>Socioassistenciais</a:t>
            </a:r>
            <a:r>
              <a:rPr lang="en-US" sz="2000" dirty="0"/>
              <a:t>.</a:t>
            </a:r>
            <a:endParaRPr lang="pt-BR" sz="2000" dirty="0"/>
          </a:p>
          <a:p>
            <a:pPr marL="0" indent="0" algn="just">
              <a:buNone/>
            </a:pPr>
            <a:endParaRPr lang="pt-BR" sz="2400" b="1" dirty="0">
              <a:cs typeface="Times New Roman" pitchFamily="18" charset="0"/>
            </a:endParaRPr>
          </a:p>
        </p:txBody>
      </p:sp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6497F471-3D7E-4B6D-B17F-47136CEDF709}"/>
              </a:ext>
            </a:extLst>
          </p:cNvPr>
          <p:cNvSpPr/>
          <p:nvPr/>
        </p:nvSpPr>
        <p:spPr>
          <a:xfrm>
            <a:off x="1932623" y="457200"/>
            <a:ext cx="5440680" cy="91440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CIB – Comissão Intergestores Bipartite  </a:t>
            </a:r>
          </a:p>
        </p:txBody>
      </p:sp>
    </p:spTree>
    <p:extLst>
      <p:ext uri="{BB962C8B-B14F-4D97-AF65-F5344CB8AC3E}">
        <p14:creationId xmlns:p14="http://schemas.microsoft.com/office/powerpoint/2010/main" val="4010216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193800" y="601663"/>
            <a:ext cx="69024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5213" y="1909763"/>
            <a:ext cx="71755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31763" y="1371600"/>
            <a:ext cx="8383587" cy="1460500"/>
          </a:xfrm>
        </p:spPr>
        <p:txBody>
          <a:bodyPr/>
          <a:lstStyle/>
          <a:p>
            <a:pPr marL="742866" indent="-742866" algn="just" defTabSz="10381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>
              <a:latin typeface="+mn-lt"/>
            </a:endParaRPr>
          </a:p>
        </p:txBody>
      </p:sp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6497F471-3D7E-4B6D-B17F-47136CEDF709}"/>
              </a:ext>
            </a:extLst>
          </p:cNvPr>
          <p:cNvSpPr/>
          <p:nvPr/>
        </p:nvSpPr>
        <p:spPr>
          <a:xfrm>
            <a:off x="1932623" y="393383"/>
            <a:ext cx="5440680" cy="51435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CALENDÁRIO ANUAL CIB AS </a:t>
            </a:r>
            <a:r>
              <a:rPr lang="pt-BR" sz="2000" b="1" dirty="0" smtClean="0"/>
              <a:t>SC/2022</a:t>
            </a:r>
            <a:endParaRPr lang="pt-BR" sz="20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23EF0CD9-D380-4828-832D-B87D041A8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847897"/>
              </p:ext>
            </p:extLst>
          </p:nvPr>
        </p:nvGraphicFramePr>
        <p:xfrm>
          <a:off x="661669" y="1740665"/>
          <a:ext cx="7966712" cy="3408745"/>
        </p:xfrm>
        <a:graphic>
          <a:graphicData uri="http://schemas.openxmlformats.org/drawingml/2006/table">
            <a:tbl>
              <a:tblPr/>
              <a:tblGrid>
                <a:gridCol w="1304981">
                  <a:extLst>
                    <a:ext uri="{9D8B030D-6E8A-4147-A177-3AD203B41FA5}">
                      <a16:colId xmlns:a16="http://schemas.microsoft.com/office/drawing/2014/main" val="150852151"/>
                    </a:ext>
                  </a:extLst>
                </a:gridCol>
                <a:gridCol w="623227">
                  <a:extLst>
                    <a:ext uri="{9D8B030D-6E8A-4147-A177-3AD203B41FA5}">
                      <a16:colId xmlns:a16="http://schemas.microsoft.com/office/drawing/2014/main" val="3281605711"/>
                    </a:ext>
                  </a:extLst>
                </a:gridCol>
                <a:gridCol w="1433105">
                  <a:extLst>
                    <a:ext uri="{9D8B030D-6E8A-4147-A177-3AD203B41FA5}">
                      <a16:colId xmlns:a16="http://schemas.microsoft.com/office/drawing/2014/main" val="961565201"/>
                    </a:ext>
                  </a:extLst>
                </a:gridCol>
                <a:gridCol w="1838838">
                  <a:extLst>
                    <a:ext uri="{9D8B030D-6E8A-4147-A177-3AD203B41FA5}">
                      <a16:colId xmlns:a16="http://schemas.microsoft.com/office/drawing/2014/main" val="616529447"/>
                    </a:ext>
                  </a:extLst>
                </a:gridCol>
                <a:gridCol w="2766561">
                  <a:extLst>
                    <a:ext uri="{9D8B030D-6E8A-4147-A177-3AD203B41FA5}">
                      <a16:colId xmlns:a16="http://schemas.microsoft.com/office/drawing/2014/main" val="676033246"/>
                    </a:ext>
                  </a:extLst>
                </a:gridCol>
              </a:tblGrid>
              <a:tr h="25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Mês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kern="5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Dia</a:t>
                      </a:r>
                      <a:endParaRPr lang="pt-BR" sz="2000" kern="5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kern="5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Semana</a:t>
                      </a:r>
                      <a:endParaRPr lang="pt-BR" sz="2000" kern="5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Horário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kern="5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Local/Região</a:t>
                      </a:r>
                      <a:endParaRPr lang="pt-BR" sz="2000" kern="5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301889"/>
                  </a:ext>
                </a:extLst>
              </a:tr>
              <a:tr h="441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Fevereiro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50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Quinta-feira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13:30 horas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Araquari</a:t>
                      </a: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/AMUNESC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Março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24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Quinta-feira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13:30 horas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Fraiburgo</a:t>
                      </a: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/AMARP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75734"/>
                  </a:ext>
                </a:extLst>
              </a:tr>
              <a:tr h="25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Maio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19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Quinta-feira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13:30 horas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AMVE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93161"/>
                  </a:ext>
                </a:extLst>
              </a:tr>
              <a:tr h="441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Julho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21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Quinta-feira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13:30 horas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Lages </a:t>
                      </a:r>
                      <a:r>
                        <a:rPr lang="pt-BR" sz="2000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</a:t>
                      </a: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AMURES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219990"/>
                  </a:ext>
                </a:extLst>
              </a:tr>
              <a:tr h="441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Setembro 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22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Quinta-feira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13:30 horas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Bombinhas </a:t>
                      </a:r>
                      <a:r>
                        <a:rPr lang="pt-BR" sz="2000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</a:t>
                      </a: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AMFRI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341038"/>
                  </a:ext>
                </a:extLst>
              </a:tr>
              <a:tr h="441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Novembro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Quinta-feira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13:30 horas</a:t>
                      </a: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Santo Amaro</a:t>
                      </a:r>
                      <a:r>
                        <a:rPr lang="pt-BR" sz="2000" kern="50" baseline="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da Imperatriz</a:t>
                      </a:r>
                      <a:r>
                        <a:rPr lang="pt-BR" sz="2000" kern="50" dirty="0" smtClean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GRANFPOLIS</a:t>
                      </a:r>
                      <a:endParaRPr lang="pt-BR" sz="2000" kern="5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8277" marR="28277" marT="28277" marB="282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2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489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193800" y="601663"/>
            <a:ext cx="69024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5213" y="1909763"/>
            <a:ext cx="71755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31763" y="1371600"/>
            <a:ext cx="8383587" cy="1460500"/>
          </a:xfrm>
        </p:spPr>
        <p:txBody>
          <a:bodyPr/>
          <a:lstStyle/>
          <a:p>
            <a:pPr marL="742866" indent="-742866" algn="just" defTabSz="10381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dirty="0">
              <a:latin typeface="+mn-lt"/>
            </a:endParaRPr>
          </a:p>
        </p:txBody>
      </p:sp>
      <p:sp>
        <p:nvSpPr>
          <p:cNvPr id="4" name="Retângulo: Cantos Diagonais Arredondados 3">
            <a:extLst>
              <a:ext uri="{FF2B5EF4-FFF2-40B4-BE49-F238E27FC236}">
                <a16:creationId xmlns:a16="http://schemas.microsoft.com/office/drawing/2014/main" id="{6497F471-3D7E-4B6D-B17F-47136CEDF709}"/>
              </a:ext>
            </a:extLst>
          </p:cNvPr>
          <p:cNvSpPr/>
          <p:nvPr/>
        </p:nvSpPr>
        <p:spPr>
          <a:xfrm>
            <a:off x="1932623" y="907733"/>
            <a:ext cx="5440680" cy="51435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/>
              <a:t>CIB AS</a:t>
            </a:r>
            <a:endParaRPr lang="pt-BR" sz="26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2570105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4700" dirty="0"/>
              <a:t>Secretária Executiva CIB AS</a:t>
            </a:r>
          </a:p>
          <a:p>
            <a:pPr algn="ctr">
              <a:lnSpc>
                <a:spcPct val="150000"/>
              </a:lnSpc>
              <a:buNone/>
            </a:pPr>
            <a:r>
              <a:rPr lang="pt-BR" sz="4700" b="1" dirty="0"/>
              <a:t>Maíra Ribeiro Melo</a:t>
            </a:r>
          </a:p>
          <a:p>
            <a:pPr algn="ctr">
              <a:lnSpc>
                <a:spcPct val="150000"/>
              </a:lnSpc>
              <a:buNone/>
            </a:pPr>
            <a:r>
              <a:rPr lang="pt-BR" sz="4700" dirty="0"/>
              <a:t>cib@sst.sc.gov.br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48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642"/>
            <a:ext cx="9144000" cy="685190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89254" y="365126"/>
            <a:ext cx="83610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POLÍTICA DE ASSISTÊNCIA SOCIAL E O SISTEMA ÚNICO DE ASSISTÊNCIA SOCIAL - SUAS</a:t>
            </a: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0" y="1228727"/>
            <a:ext cx="8750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u="sng" dirty="0"/>
              <a:t>ASSISTÊNCIA SOCIAL – CONSTITUIÇÃO FEDERAL</a:t>
            </a: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214064" y="1825625"/>
            <a:ext cx="8775700" cy="45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Passa </a:t>
            </a:r>
            <a:r>
              <a:rPr lang="pt-BR" dirty="0"/>
              <a:t>a compor a </a:t>
            </a:r>
            <a:r>
              <a:rPr lang="pt-BR" b="1" dirty="0"/>
              <a:t>Seguridade Social</a:t>
            </a:r>
            <a:r>
              <a:rPr lang="pt-BR" dirty="0"/>
              <a:t>, junto com a </a:t>
            </a:r>
            <a:r>
              <a:rPr lang="pt-BR" b="1" dirty="0"/>
              <a:t>Saúde</a:t>
            </a:r>
            <a:r>
              <a:rPr lang="pt-BR" dirty="0"/>
              <a:t> e a </a:t>
            </a:r>
            <a:r>
              <a:rPr lang="pt-BR" b="1" dirty="0"/>
              <a:t>Previdência</a:t>
            </a:r>
            <a:r>
              <a:rPr lang="pt-BR" dirty="0" smtClean="0"/>
              <a:t>;</a:t>
            </a:r>
            <a:endParaRPr lang="pt-BR" u="sng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Deixa de ser considerada assistencialismo para se tornar um </a:t>
            </a:r>
            <a:r>
              <a:rPr lang="pt-BR" b="1" i="1" dirty="0" smtClean="0"/>
              <a:t>direito do cidadão</a:t>
            </a:r>
            <a:r>
              <a:rPr lang="pt-BR" dirty="0" smtClean="0"/>
              <a:t> e </a:t>
            </a:r>
            <a:r>
              <a:rPr lang="pt-BR" b="1" i="1" dirty="0" smtClean="0"/>
              <a:t>dever do Estado;</a:t>
            </a:r>
            <a:endParaRPr lang="pt-BR" b="1" i="1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 Passa a ser destinada a todos os cidadãos e cidadãs que estejam em situação de risco e vulnerabilidade social</a:t>
            </a:r>
            <a:r>
              <a:rPr lang="pt-BR" dirty="0" smtClean="0"/>
              <a:t>.</a:t>
            </a:r>
          </a:p>
          <a:p>
            <a:endParaRPr lang="pt-BR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MARCOS NORMATIVOS DA POLÍTICA PÚBLICA DE ASSISTÊNCIA SOCIAL</a:t>
            </a:r>
          </a:p>
          <a:p>
            <a:pPr>
              <a:buFont typeface="Wingdings" pitchFamily="2" charset="2"/>
              <a:buChar char="Ø"/>
            </a:pPr>
            <a:endParaRPr lang="pt-BR" b="1" i="1" dirty="0"/>
          </a:p>
          <a:p>
            <a:pPr marL="341313" indent="-3413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dirty="0" smtClean="0"/>
              <a:t>Lei Orgânica de Assistência Social  - </a:t>
            </a:r>
            <a:r>
              <a:rPr lang="pt-BR" b="1" dirty="0" smtClean="0"/>
              <a:t> LOAS</a:t>
            </a:r>
            <a:r>
              <a:rPr lang="pt-BR" dirty="0" smtClean="0"/>
              <a:t> ( Lei nº 8.742 de 07 de dezembro de 1993 ) </a:t>
            </a:r>
          </a:p>
          <a:p>
            <a:pPr marL="341313" indent="-3413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dirty="0" smtClean="0"/>
              <a:t>Política Nacional de Assistência Social - </a:t>
            </a:r>
            <a:r>
              <a:rPr lang="pt-BR" b="1" dirty="0" smtClean="0"/>
              <a:t>PNAS </a:t>
            </a:r>
            <a:r>
              <a:rPr lang="pt-BR" dirty="0" smtClean="0"/>
              <a:t>( Novembro de 2004 )</a:t>
            </a:r>
          </a:p>
          <a:p>
            <a:pPr marL="341313" indent="-3413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b="1" dirty="0" smtClean="0"/>
              <a:t>Tipificação dos Serviços </a:t>
            </a:r>
            <a:r>
              <a:rPr lang="pt-BR" b="1" dirty="0" err="1" smtClean="0"/>
              <a:t>Socioassistenciais</a:t>
            </a:r>
            <a:r>
              <a:rPr lang="pt-BR" b="1" dirty="0" smtClean="0"/>
              <a:t> </a:t>
            </a:r>
            <a:r>
              <a:rPr lang="pt-BR" dirty="0" smtClean="0"/>
              <a:t>- 2009</a:t>
            </a:r>
          </a:p>
          <a:p>
            <a:pPr marL="341313" indent="-3413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dirty="0" smtClean="0"/>
              <a:t>Norma Operacional Básica - </a:t>
            </a:r>
            <a:r>
              <a:rPr lang="pt-BR" b="1" dirty="0" smtClean="0"/>
              <a:t>NOB SUAS </a:t>
            </a:r>
            <a:r>
              <a:rPr lang="pt-BR" dirty="0" smtClean="0"/>
              <a:t>(14/07/2005/ 12 de dezembro de 2012 )</a:t>
            </a:r>
          </a:p>
          <a:p>
            <a:pPr marL="341313" indent="-3413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dirty="0" smtClean="0"/>
              <a:t>Norma Operacional Básica - </a:t>
            </a:r>
            <a:r>
              <a:rPr lang="pt-BR" b="1" dirty="0" smtClean="0"/>
              <a:t>NOB RH SUAS </a:t>
            </a:r>
            <a:r>
              <a:rPr lang="pt-BR" dirty="0" smtClean="0"/>
              <a:t>(2011)</a:t>
            </a:r>
          </a:p>
          <a:p>
            <a:pPr marL="341313" indent="-341313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t-BR" b="1" dirty="0" smtClean="0"/>
              <a:t>Lei 12. 435 </a:t>
            </a:r>
            <a:r>
              <a:rPr lang="pt-BR" dirty="0" smtClean="0"/>
              <a:t>(06 de julho de 2011) – altera a Lei nº 8.742 (LOAS), de 7 de dezembro de 1993, que dispõe sobre a organização da Assistência Social. </a:t>
            </a:r>
          </a:p>
          <a:p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64942" y="1909170"/>
            <a:ext cx="717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341313" y="1167616"/>
            <a:ext cx="8605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0" y="643741"/>
            <a:ext cx="9344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FUNÇÕES DA POLÍTICA DE ASSISTÊNCIA SOCIAL</a:t>
            </a: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476250" y="1597152"/>
            <a:ext cx="828198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Proteção Social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visa à garantia da vida, à redução de danos e à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prevenção da incidência de riscos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Defesa de direitos: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garantir o pleno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acesso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 conjunto das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proteções socioassistenciais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Vigilância socioassistencial: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capacidade e meios para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conhecer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presença de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formas e vulnerabilidades e riscos social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pessoal da população e território; analisar territorialmente a capacidade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protetiva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das famílias e nela a ocorrência de vulnerabilidades, de ameaças, de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vitimizações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danos (LOAS).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974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17475" y="619918"/>
            <a:ext cx="9026525" cy="576263"/>
          </a:xfrm>
          <a:prstGeom prst="rect">
            <a:avLst/>
          </a:prstGeom>
        </p:spPr>
        <p:txBody>
          <a:bodyPr/>
          <a:lstStyle/>
          <a:p>
            <a:pPr algn="ctr" defTabSz="1039033" fontAlgn="auto">
              <a:spcAft>
                <a:spcPts val="0"/>
              </a:spcAft>
              <a:defRPr/>
            </a:pPr>
            <a:r>
              <a:rPr lang="pt-BR" sz="2400" dirty="0">
                <a:latin typeface="+mj-lt"/>
                <a:ea typeface="+mj-ea"/>
                <a:cs typeface="+mj-cs"/>
              </a:rPr>
              <a:t>O SUAS é organizado seguindo a lógica do Sistema Único de Saúde:</a:t>
            </a:r>
          </a:p>
          <a:p>
            <a:pPr algn="ctr" defTabSz="1039033" fontAlgn="auto">
              <a:spcAft>
                <a:spcPts val="0"/>
              </a:spcAft>
              <a:defRPr/>
            </a:pPr>
            <a:endParaRPr lang="pt-BR" sz="2400" dirty="0">
              <a:latin typeface="+mj-lt"/>
              <a:ea typeface="+mj-ea"/>
              <a:cs typeface="+mj-cs"/>
            </a:endParaRPr>
          </a:p>
          <a:p>
            <a:pPr algn="ctr" defTabSz="1039033" fontAlgn="auto">
              <a:spcAft>
                <a:spcPts val="0"/>
              </a:spcAft>
              <a:defRPr/>
            </a:pPr>
            <a:endParaRPr lang="pt-BR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Imagem 4" descr="c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196181"/>
            <a:ext cx="30241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566738" y="3505994"/>
            <a:ext cx="33083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 dirty="0"/>
              <a:t>Centro de Referência de Assistência Social – CRAS </a:t>
            </a:r>
          </a:p>
          <a:p>
            <a:pPr algn="ctr"/>
            <a:endParaRPr lang="pt-BR" dirty="0"/>
          </a:p>
        </p:txBody>
      </p:sp>
      <p:sp>
        <p:nvSpPr>
          <p:cNvPr id="13" name="Seta para baixo 12"/>
          <p:cNvSpPr/>
          <p:nvPr/>
        </p:nvSpPr>
        <p:spPr>
          <a:xfrm>
            <a:off x="2006600" y="4069557"/>
            <a:ext cx="360363" cy="298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CaixaDeTexto 8"/>
          <p:cNvSpPr txBox="1">
            <a:spLocks noChangeArrowheads="1"/>
          </p:cNvSpPr>
          <p:nvPr/>
        </p:nvSpPr>
        <p:spPr bwMode="auto">
          <a:xfrm>
            <a:off x="512763" y="4429919"/>
            <a:ext cx="370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/>
              <a:t>Proteção Social Básica do SUAS</a:t>
            </a:r>
          </a:p>
        </p:txBody>
      </p:sp>
      <p:sp>
        <p:nvSpPr>
          <p:cNvPr id="15" name="Seta para baixo 14"/>
          <p:cNvSpPr/>
          <p:nvPr/>
        </p:nvSpPr>
        <p:spPr>
          <a:xfrm>
            <a:off x="2006600" y="4768056"/>
            <a:ext cx="360363" cy="298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CaixaDeTexto 10"/>
          <p:cNvSpPr txBox="1">
            <a:spLocks noChangeArrowheads="1"/>
          </p:cNvSpPr>
          <p:nvPr/>
        </p:nvSpPr>
        <p:spPr bwMode="auto">
          <a:xfrm>
            <a:off x="170656" y="5066506"/>
            <a:ext cx="43926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pt-BR" sz="1600" dirty="0"/>
              <a:t>Prevenção de riscos sociais e pessoais e  fortalecimento dos vínculos familiares e comunitários;</a:t>
            </a:r>
          </a:p>
          <a:p>
            <a:pPr algn="ctr">
              <a:buFontTx/>
              <a:buChar char="-"/>
            </a:pPr>
            <a:r>
              <a:rPr lang="pt-BR" sz="1600" b="1" dirty="0">
                <a:solidFill>
                  <a:schemeClr val="accent6"/>
                </a:solidFill>
              </a:rPr>
              <a:t>Porta de entrada para o SUAS</a:t>
            </a:r>
          </a:p>
        </p:txBody>
      </p:sp>
      <p:pic>
        <p:nvPicPr>
          <p:cNvPr id="17" name="Imagem 5" descr="iluara 12 pag 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175" y="1215231"/>
            <a:ext cx="29527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1"/>
          <p:cNvSpPr txBox="1">
            <a:spLocks noChangeArrowheads="1"/>
          </p:cNvSpPr>
          <p:nvPr/>
        </p:nvSpPr>
        <p:spPr bwMode="auto">
          <a:xfrm>
            <a:off x="5157788" y="3505994"/>
            <a:ext cx="3490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 dirty="0"/>
              <a:t>Unidade Básica de Saúde / Postos de Saúde</a:t>
            </a:r>
          </a:p>
        </p:txBody>
      </p:sp>
      <p:sp>
        <p:nvSpPr>
          <p:cNvPr id="19" name="Seta para baixo 18"/>
          <p:cNvSpPr/>
          <p:nvPr/>
        </p:nvSpPr>
        <p:spPr>
          <a:xfrm>
            <a:off x="6777038" y="4069557"/>
            <a:ext cx="360362" cy="298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CaixaDeTexto 13"/>
          <p:cNvSpPr txBox="1">
            <a:spLocks noChangeArrowheads="1"/>
          </p:cNvSpPr>
          <p:nvPr/>
        </p:nvSpPr>
        <p:spPr bwMode="auto">
          <a:xfrm>
            <a:off x="4976813" y="4429919"/>
            <a:ext cx="3960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/>
              <a:t>Nível de Atenção Primário à Saúde</a:t>
            </a:r>
          </a:p>
        </p:txBody>
      </p:sp>
      <p:sp>
        <p:nvSpPr>
          <p:cNvPr id="21" name="Seta para baixo 20"/>
          <p:cNvSpPr/>
          <p:nvPr/>
        </p:nvSpPr>
        <p:spPr>
          <a:xfrm>
            <a:off x="6777038" y="4765675"/>
            <a:ext cx="360362" cy="2984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CaixaDeTexto 14"/>
          <p:cNvSpPr txBox="1">
            <a:spLocks noChangeArrowheads="1"/>
          </p:cNvSpPr>
          <p:nvPr/>
        </p:nvSpPr>
        <p:spPr bwMode="auto">
          <a:xfrm>
            <a:off x="4706938" y="5064125"/>
            <a:ext cx="44370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/>
              <a:t>- Promoção e a proteção da saúde,  prevenção de agravos, o diagnóstico, o tratamento, a reabilitação;</a:t>
            </a:r>
          </a:p>
          <a:p>
            <a:pPr algn="ctr"/>
            <a:r>
              <a:rPr lang="pt-BR" sz="1600" dirty="0">
                <a:solidFill>
                  <a:schemeClr val="accent6"/>
                </a:solidFill>
              </a:rPr>
              <a:t>- </a:t>
            </a:r>
            <a:r>
              <a:rPr lang="pt-BR" sz="1600" b="1" dirty="0">
                <a:solidFill>
                  <a:schemeClr val="accent6"/>
                </a:solidFill>
              </a:rPr>
              <a:t>Porta de entrada para o SUS</a:t>
            </a:r>
          </a:p>
        </p:txBody>
      </p:sp>
    </p:spTree>
    <p:extLst>
      <p:ext uri="{BB962C8B-B14F-4D97-AF65-F5344CB8AC3E}">
        <p14:creationId xmlns:p14="http://schemas.microsoft.com/office/powerpoint/2010/main" val="115879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pic>
        <p:nvPicPr>
          <p:cNvPr id="9" name="Espaço Reservado para Conteúdo 3"/>
          <p:cNvPicPr>
            <a:picLocks/>
          </p:cNvPicPr>
          <p:nvPr/>
        </p:nvPicPr>
        <p:blipFill>
          <a:blip r:embed="rId3" cstate="print"/>
          <a:srcRect l="20899" t="48855" r="54156" b="30738"/>
          <a:stretch>
            <a:fillRect/>
          </a:stretch>
        </p:blipFill>
        <p:spPr bwMode="auto">
          <a:xfrm>
            <a:off x="615950" y="715264"/>
            <a:ext cx="3421456" cy="174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0" y="24646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/>
              <a:t>Centro de Referência Especializado de Assistência Social - CREAS</a:t>
            </a:r>
          </a:p>
          <a:p>
            <a:pPr algn="ctr"/>
            <a:r>
              <a:rPr lang="pt-BR" b="1" dirty="0"/>
              <a:t>Centro Pop ou Centro Dia</a:t>
            </a:r>
          </a:p>
        </p:txBody>
      </p:sp>
      <p:sp>
        <p:nvSpPr>
          <p:cNvPr id="11" name="Seta para baixo 10"/>
          <p:cNvSpPr/>
          <p:nvPr/>
        </p:nvSpPr>
        <p:spPr>
          <a:xfrm>
            <a:off x="2038350" y="3438425"/>
            <a:ext cx="360040" cy="29848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2390" y="37369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Proteção Social Especial de </a:t>
            </a:r>
            <a:r>
              <a:rPr lang="pt-BR" b="1" dirty="0"/>
              <a:t>Média</a:t>
            </a:r>
            <a:r>
              <a:rPr lang="pt-BR" dirty="0"/>
              <a:t> Complexidade do SUAS</a:t>
            </a:r>
          </a:p>
        </p:txBody>
      </p:sp>
      <p:sp>
        <p:nvSpPr>
          <p:cNvPr id="13" name="Seta para baixo 12"/>
          <p:cNvSpPr/>
          <p:nvPr/>
        </p:nvSpPr>
        <p:spPr>
          <a:xfrm>
            <a:off x="2038350" y="4383242"/>
            <a:ext cx="360040" cy="29848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93675" y="4681728"/>
            <a:ext cx="4490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Atendimento às famílias e indivíduos com seus direitos violados, mas cujos vínculos familiar e comunitário não foram rompidos. Difere-se da proteção básica por se tratar de um atendimento dirigido às situações de violação de direitos</a:t>
            </a:r>
          </a:p>
        </p:txBody>
      </p:sp>
      <p:pic>
        <p:nvPicPr>
          <p:cNvPr id="15" name="Imagem 14"/>
          <p:cNvPicPr/>
          <p:nvPr/>
        </p:nvPicPr>
        <p:blipFill>
          <a:blip r:embed="rId4" cstate="print"/>
          <a:srcRect l="2798" t="33438" r="36177" b="18530"/>
          <a:stretch>
            <a:fillRect/>
          </a:stretch>
        </p:blipFill>
        <p:spPr bwMode="auto">
          <a:xfrm>
            <a:off x="4883150" y="715264"/>
            <a:ext cx="3744416" cy="19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4883150" y="2642949"/>
            <a:ext cx="364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Unidade de Pronto Atendimento - UPA</a:t>
            </a:r>
          </a:p>
        </p:txBody>
      </p:sp>
      <p:sp>
        <p:nvSpPr>
          <p:cNvPr id="17" name="Seta para baixo 16"/>
          <p:cNvSpPr/>
          <p:nvPr/>
        </p:nvSpPr>
        <p:spPr>
          <a:xfrm>
            <a:off x="6616700" y="3260228"/>
            <a:ext cx="360040" cy="29848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572000" y="35587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Nível de Atenção Secundário à Saúde – Média Complexidade</a:t>
            </a:r>
          </a:p>
        </p:txBody>
      </p:sp>
      <p:sp>
        <p:nvSpPr>
          <p:cNvPr id="19" name="Seta para baixo 18"/>
          <p:cNvSpPr/>
          <p:nvPr/>
        </p:nvSpPr>
        <p:spPr>
          <a:xfrm>
            <a:off x="6616700" y="4205045"/>
            <a:ext cx="360040" cy="29848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690740" y="4503531"/>
            <a:ext cx="42581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Ações e serviços que visam a atender aos principais problemas de saúde e agravos da população, demanda disponibilidade de profissionais especializados e o uso de recursos tecnológicos de apoio diagnóstico e terapêutico</a:t>
            </a:r>
          </a:p>
        </p:txBody>
      </p:sp>
    </p:spTree>
    <p:extLst>
      <p:ext uri="{BB962C8B-B14F-4D97-AF65-F5344CB8AC3E}">
        <p14:creationId xmlns:p14="http://schemas.microsoft.com/office/powerpoint/2010/main" val="115879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6851904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3" cstate="print"/>
          <a:srcRect l="19071" t="32177" r="52565" b="28706"/>
          <a:stretch>
            <a:fillRect/>
          </a:stretch>
        </p:blipFill>
        <p:spPr bwMode="auto">
          <a:xfrm>
            <a:off x="413004" y="723900"/>
            <a:ext cx="3287676" cy="190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243840" y="2818015"/>
            <a:ext cx="4260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Serviço de Acolhimento Institucional</a:t>
            </a:r>
            <a:endParaRPr lang="pt-BR" dirty="0"/>
          </a:p>
        </p:txBody>
      </p:sp>
      <p:sp>
        <p:nvSpPr>
          <p:cNvPr id="11" name="Seta para baixo 10"/>
          <p:cNvSpPr/>
          <p:nvPr/>
        </p:nvSpPr>
        <p:spPr>
          <a:xfrm>
            <a:off x="1769430" y="3340100"/>
            <a:ext cx="360040" cy="29848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67310" y="36385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Proteção Social Especial de </a:t>
            </a:r>
            <a:r>
              <a:rPr lang="pt-BR" b="1" dirty="0"/>
              <a:t>Alta</a:t>
            </a:r>
            <a:r>
              <a:rPr lang="pt-BR" dirty="0"/>
              <a:t> Complexidade do SUAS</a:t>
            </a:r>
          </a:p>
        </p:txBody>
      </p:sp>
      <p:sp>
        <p:nvSpPr>
          <p:cNvPr id="13" name="Seta para baixo 12"/>
          <p:cNvSpPr/>
          <p:nvPr/>
        </p:nvSpPr>
        <p:spPr>
          <a:xfrm>
            <a:off x="1813880" y="4284917"/>
            <a:ext cx="360040" cy="29848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46695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/>
              <a:t>Proteção integral (moradia, alimentação, trabalho protegido, </a:t>
            </a:r>
            <a:r>
              <a:rPr lang="pt-BR" sz="1600" dirty="0" err="1"/>
              <a:t>etc</a:t>
            </a:r>
            <a:r>
              <a:rPr lang="pt-BR" sz="1600" dirty="0"/>
              <a:t>) para famílias e indivíduos que se encontram sem referência e, ou, em situação de ameaça, necessitando ser retirados de seu núcleo familiar e, ou, comunitário</a:t>
            </a:r>
          </a:p>
        </p:txBody>
      </p:sp>
      <p:pic>
        <p:nvPicPr>
          <p:cNvPr id="15" name="Imagem 14"/>
          <p:cNvPicPr/>
          <p:nvPr/>
        </p:nvPicPr>
        <p:blipFill>
          <a:blip r:embed="rId4" cstate="print"/>
          <a:srcRect l="10836" t="28391" r="44104" b="28614"/>
          <a:stretch>
            <a:fillRect/>
          </a:stretch>
        </p:blipFill>
        <p:spPr bwMode="auto">
          <a:xfrm>
            <a:off x="5283200" y="723900"/>
            <a:ext cx="3240360" cy="190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6347366" y="2818015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Hospital</a:t>
            </a:r>
          </a:p>
        </p:txBody>
      </p:sp>
      <p:sp>
        <p:nvSpPr>
          <p:cNvPr id="17" name="Seta para baixo 16"/>
          <p:cNvSpPr/>
          <p:nvPr/>
        </p:nvSpPr>
        <p:spPr>
          <a:xfrm>
            <a:off x="6705600" y="3295650"/>
            <a:ext cx="360040" cy="29848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4572000" y="36957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Nível de Atenção Terciário à Saúde – Alta Complexidade </a:t>
            </a:r>
          </a:p>
        </p:txBody>
      </p:sp>
      <p:sp>
        <p:nvSpPr>
          <p:cNvPr id="19" name="Seta para baixo 18"/>
          <p:cNvSpPr/>
          <p:nvPr/>
        </p:nvSpPr>
        <p:spPr>
          <a:xfrm>
            <a:off x="6705600" y="4362450"/>
            <a:ext cx="360040" cy="29848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4572000" y="471805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pt-BR" sz="1400" dirty="0"/>
              <a:t> Conjunto de ações e serviços de promoção, prevenção e restabelecimento da saúde realizado em ambiente hospitalar;</a:t>
            </a:r>
          </a:p>
          <a:p>
            <a:pPr algn="just"/>
            <a:r>
              <a:rPr lang="pt-BR" sz="1400" dirty="0"/>
              <a:t>- Maior capacidade resolutiva dos casos mais complexos do sistema, nas modalidades de atenção ambulatorial, internação e de urgência</a:t>
            </a:r>
          </a:p>
        </p:txBody>
      </p:sp>
    </p:spTree>
    <p:extLst>
      <p:ext uri="{BB962C8B-B14F-4D97-AF65-F5344CB8AC3E}">
        <p14:creationId xmlns:p14="http://schemas.microsoft.com/office/powerpoint/2010/main" val="115879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B47B3-41E0-C445-ADD6-1FBB6DF5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64942" y="1909170"/>
            <a:ext cx="717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341313" y="1134103"/>
            <a:ext cx="8605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41313" y="581829"/>
            <a:ext cx="8281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2800" b="1" u="sng" dirty="0">
                <a:solidFill>
                  <a:schemeClr val="accent6">
                    <a:lumMod val="75000"/>
                  </a:schemeClr>
                </a:solidFill>
              </a:rPr>
              <a:t>POLÍTICA DE ASSISTÊNCIA SOCIAL</a:t>
            </a: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881063" y="1989138"/>
            <a:ext cx="763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3200" dirty="0"/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1160463" y="1105049"/>
            <a:ext cx="675005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</a:rPr>
              <a:t>Situações </a:t>
            </a:r>
            <a:r>
              <a:rPr lang="pt-BR" sz="2400" b="1" dirty="0">
                <a:solidFill>
                  <a:schemeClr val="accent6"/>
                </a:solidFill>
              </a:rPr>
              <a:t>de vulnerabilidade social</a:t>
            </a:r>
            <a:r>
              <a:rPr lang="pt-BR" sz="2400" dirty="0">
                <a:solidFill>
                  <a:schemeClr val="accent6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Pobreza, privação decorrentes da ausência de renda, precário ou nulo acesso aos serviços públicos, dentre outros;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 Fragilização de vínculos afetivos – relacionais e de pertencimento social (discriminações etárias, étnicas, de gênero ou por deficiência, dentre outras</a:t>
            </a:r>
            <a:r>
              <a:rPr lang="pt-BR" dirty="0" smtClean="0"/>
              <a:t>;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chemeClr val="accent6"/>
                </a:solidFill>
              </a:rPr>
              <a:t>Situações de risco social</a:t>
            </a:r>
            <a:r>
              <a:rPr lang="pt-BR" sz="2400" dirty="0" smtClean="0">
                <a:solidFill>
                  <a:schemeClr val="accent6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pt-BR" dirty="0" smtClean="0"/>
              <a:t>            Famílias e indivíduos com </a:t>
            </a:r>
            <a:r>
              <a:rPr lang="pt-BR" b="1" dirty="0" smtClean="0"/>
              <a:t>direitos violados </a:t>
            </a:r>
            <a:r>
              <a:rPr lang="pt-BR" dirty="0" smtClean="0"/>
              <a:t>e, ou ameaçados em decorrência de: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Abandono;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Maus tratos físicos e, ou, psíquicos;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Abuso sexual;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Uso de substâncias psicoativas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Cumprimento de medidas sócio-educativas;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Situação de rua; 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Situação de trabalho infantil, entre outras.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" name="Imagem 5"/>
          <p:cNvPicPr>
            <a:picLocks noChangeAspect="1" noChangeArrowheads="1"/>
          </p:cNvPicPr>
          <p:nvPr/>
        </p:nvPicPr>
        <p:blipFill>
          <a:blip r:embed="rId3" cstate="print"/>
          <a:srcRect l="30382" t="48453" r="63869" b="38118"/>
          <a:stretch>
            <a:fillRect/>
          </a:stretch>
        </p:blipFill>
        <p:spPr bwMode="auto">
          <a:xfrm>
            <a:off x="161925" y="1393825"/>
            <a:ext cx="9985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6"/>
          <p:cNvPicPr>
            <a:picLocks noChangeAspect="1" noChangeArrowheads="1"/>
          </p:cNvPicPr>
          <p:nvPr/>
        </p:nvPicPr>
        <p:blipFill>
          <a:blip r:embed="rId4" cstate="print"/>
          <a:srcRect l="23680" t="27444" r="58788" b="17397"/>
          <a:stretch>
            <a:fillRect/>
          </a:stretch>
        </p:blipFill>
        <p:spPr bwMode="auto">
          <a:xfrm>
            <a:off x="8037513" y="2663825"/>
            <a:ext cx="9429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7"/>
          <p:cNvPicPr>
            <a:picLocks noChangeAspect="1" noChangeArrowheads="1"/>
          </p:cNvPicPr>
          <p:nvPr/>
        </p:nvPicPr>
        <p:blipFill>
          <a:blip r:embed="rId5" cstate="print"/>
          <a:srcRect l="24480" t="41640" r="55444" b="31126"/>
          <a:stretch>
            <a:fillRect/>
          </a:stretch>
        </p:blipFill>
        <p:spPr bwMode="auto">
          <a:xfrm>
            <a:off x="5696298" y="5069840"/>
            <a:ext cx="1334422" cy="139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3"/>
          <p:cNvPicPr>
            <a:picLocks noChangeAspect="1" noChangeArrowheads="1"/>
          </p:cNvPicPr>
          <p:nvPr/>
        </p:nvPicPr>
        <p:blipFill>
          <a:blip r:embed="rId6" cstate="print"/>
          <a:srcRect l="18358" t="28391" r="54070" b="11548"/>
          <a:stretch>
            <a:fillRect/>
          </a:stretch>
        </p:blipFill>
        <p:spPr bwMode="auto">
          <a:xfrm>
            <a:off x="161925" y="4079373"/>
            <a:ext cx="9985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74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2552</TotalTime>
  <Words>2659</Words>
  <Application>Microsoft Office PowerPoint</Application>
  <PresentationFormat>Apresentação na tela (4:3)</PresentationFormat>
  <Paragraphs>445</Paragraphs>
  <Slides>36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6" baseType="lpstr">
      <vt:lpstr>SimSun</vt:lpstr>
      <vt:lpstr>Arial</vt:lpstr>
      <vt:lpstr>Calibri</vt:lpstr>
      <vt:lpstr>Calibri </vt:lpstr>
      <vt:lpstr>Calibri Light</vt:lpstr>
      <vt:lpstr>Cambria</vt:lpstr>
      <vt:lpstr>Comic Sans MS</vt:lpstr>
      <vt:lpstr>Times New Roman</vt:lpstr>
      <vt:lpstr>Wingdings</vt:lpstr>
      <vt:lpstr>Office Theme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Gestão do SUAS  Rede SUAS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Sandra Spricigo</dc:creator>
  <cp:lastModifiedBy>Cliente</cp:lastModifiedBy>
  <cp:revision>595</cp:revision>
  <dcterms:created xsi:type="dcterms:W3CDTF">2019-01-24T20:38:11Z</dcterms:created>
  <dcterms:modified xsi:type="dcterms:W3CDTF">2022-02-23T15:43:16Z</dcterms:modified>
</cp:coreProperties>
</file>