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325" r:id="rId3"/>
    <p:sldId id="335" r:id="rId4"/>
    <p:sldId id="336" r:id="rId5"/>
    <p:sldId id="337" r:id="rId6"/>
    <p:sldId id="338" r:id="rId7"/>
    <p:sldId id="33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7A32"/>
    <a:srgbClr val="355E8F"/>
    <a:srgbClr val="77943C"/>
    <a:srgbClr val="536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52FBD-BE58-43DE-89EE-EF65F46CEE1F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2892E-5B73-4768-9F5F-9E1DF934BF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43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7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41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2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80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6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35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69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0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6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7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http://sorayagervasio.com.br/coaching/wp-content/uploads/2013/12/post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4" t="5939"/>
          <a:stretch/>
        </p:blipFill>
        <p:spPr bwMode="auto">
          <a:xfrm>
            <a:off x="1828800" y="2133600"/>
            <a:ext cx="5034506" cy="227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211410" y="4724400"/>
            <a:ext cx="8784976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77943C"/>
                </a:solidFill>
                <a:latin typeface="Cambria" panose="02040503050406030204" pitchFamily="18" charset="0"/>
              </a:rPr>
              <a:t>OFICINA 01:  Gestão da Informação e Processo de Trabalho</a:t>
            </a:r>
          </a:p>
          <a:p>
            <a:pPr algn="ctr"/>
            <a:r>
              <a:rPr lang="pt-BR" sz="2200" b="1" dirty="0" smtClean="0">
                <a:solidFill>
                  <a:srgbClr val="77943C"/>
                </a:solidFill>
                <a:latin typeface="Cambria" panose="02040503050406030204" pitchFamily="18" charset="0"/>
              </a:rPr>
              <a:t>na Assistência Social</a:t>
            </a:r>
            <a:endParaRPr lang="pt-BR" sz="2200" dirty="0">
              <a:solidFill>
                <a:srgbClr val="77943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524000" y="6170675"/>
            <a:ext cx="493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Nacional de Assistência Social </a:t>
            </a:r>
          </a:p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Departamento de Gestão do SUAS</a:t>
            </a:r>
          </a:p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Coordenação-Geral </a:t>
            </a:r>
            <a:r>
              <a:rPr lang="pt-BR" sz="1200" b="1" dirty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dos Serviços de Vigilância Socioassistencial</a:t>
            </a:r>
          </a:p>
        </p:txBody>
      </p:sp>
      <p:sp>
        <p:nvSpPr>
          <p:cNvPr id="18" name="Título 4"/>
          <p:cNvSpPr>
            <a:spLocks noGrp="1"/>
          </p:cNvSpPr>
          <p:nvPr>
            <p:ph type="ctrTitle"/>
          </p:nvPr>
        </p:nvSpPr>
        <p:spPr>
          <a:xfrm>
            <a:off x="719572" y="548680"/>
            <a:ext cx="7704856" cy="1584176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Cambria" panose="02040503050406030204" pitchFamily="18" charset="0"/>
              </a:rPr>
              <a:t>OFICINA DE “CAPACITAÇÃO DE MULTIPLICADORES PARA IMPLANTAÇÃO E UTILIZAÇÃO DO PRONTUÁRIO SUAS</a:t>
            </a:r>
            <a:r>
              <a:rPr lang="pt-BR" sz="2400" dirty="0" smtClean="0">
                <a:latin typeface="Cambria" panose="02040503050406030204" pitchFamily="18" charset="0"/>
              </a:rPr>
              <a:t>”</a:t>
            </a:r>
            <a:endParaRPr lang="pt-BR" sz="2400" dirty="0"/>
          </a:p>
        </p:txBody>
      </p:sp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8" y="6019800"/>
            <a:ext cx="1478937" cy="80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046" y="152400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2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07865" y="883835"/>
            <a:ext cx="86136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O registro de informações é uma atividade inerente ao exercício de determinadas profissões, dentre as quais podemos citar o Serviço Social e a Psicologia.  Nestas profissões, o “fazer profissional” inclui a própria descrição e documentação das atividades.  Neste sentido, o registro de informações é constitutivo de uma “boa prática” do exercício profissional , e não uma atividade concorrente que prejudica este exercício.  O “fazer profissional” qualificado </a:t>
            </a:r>
            <a:r>
              <a:rPr lang="pt-BR" u="sng" dirty="0" smtClean="0">
                <a:latin typeface="Cambria" panose="02040503050406030204" pitchFamily="18" charset="0"/>
              </a:rPr>
              <a:t>exige</a:t>
            </a:r>
            <a:r>
              <a:rPr lang="pt-BR" dirty="0" smtClean="0">
                <a:latin typeface="Cambria" panose="02040503050406030204" pitchFamily="18" charset="0"/>
              </a:rPr>
              <a:t> o registro de informações.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pt-BR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 startAt="2"/>
            </a:pPr>
            <a:r>
              <a:rPr lang="pt-BR" dirty="0" smtClean="0">
                <a:latin typeface="Cambria" panose="02040503050406030204" pitchFamily="18" charset="0"/>
              </a:rPr>
              <a:t>O “fazer profissional” dos Assistentes Sociais e Psicólogos que atuam nos serviços socioassistenciais implica uma relação interpessoal entre o sujeito “operador da política – </a:t>
            </a:r>
            <a:r>
              <a:rPr lang="pt-BR" i="1" dirty="0" smtClean="0">
                <a:latin typeface="Cambria" panose="02040503050406030204" pitchFamily="18" charset="0"/>
              </a:rPr>
              <a:t>ou profissional</a:t>
            </a:r>
            <a:r>
              <a:rPr lang="pt-BR" dirty="0" smtClean="0">
                <a:latin typeface="Cambria" panose="02040503050406030204" pitchFamily="18" charset="0"/>
              </a:rPr>
              <a:t>”  e  o(s) sujeito(s)  “cidadão – </a:t>
            </a:r>
            <a:r>
              <a:rPr lang="pt-BR" i="1" dirty="0" smtClean="0">
                <a:latin typeface="Cambria" panose="02040503050406030204" pitchFamily="18" charset="0"/>
              </a:rPr>
              <a:t>ou usuário da política</a:t>
            </a:r>
            <a:r>
              <a:rPr lang="pt-BR" dirty="0" smtClean="0">
                <a:latin typeface="Cambria" panose="02040503050406030204" pitchFamily="18" charset="0"/>
              </a:rPr>
              <a:t>”.  Esta relação possui a especificidade de ser mediada pelas “técnicas e saberes profissionais” manejados pelo operador da política.</a:t>
            </a:r>
            <a:endParaRPr lang="pt-BR" dirty="0">
              <a:latin typeface="Cambria" panose="020405030504060302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3729" y="304800"/>
            <a:ext cx="8253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Cambria" panose="02040503050406030204" pitchFamily="18" charset="0"/>
              </a:rPr>
              <a:t>Algumas premissas importantes relativas ao exercício profissional:</a:t>
            </a:r>
            <a:endParaRPr lang="pt-BR" sz="2000" b="1" dirty="0">
              <a:latin typeface="Cambria" panose="02040503050406030204" pitchFamily="18" charset="0"/>
            </a:endParaRPr>
          </a:p>
        </p:txBody>
      </p:sp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2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57200" y="262116"/>
            <a:ext cx="8253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Cambria" panose="02040503050406030204" pitchFamily="18" charset="0"/>
              </a:rPr>
              <a:t>Algumas premissas importantes relativas ao exercício profissional:</a:t>
            </a:r>
            <a:endParaRPr lang="pt-BR" sz="2000" b="1" dirty="0">
              <a:latin typeface="Cambria" panose="020405030504060302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9512" y="890797"/>
            <a:ext cx="8613628" cy="4847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lphaLcParenR" startAt="3"/>
            </a:pPr>
            <a:r>
              <a:rPr lang="pt-BR" sz="1600" dirty="0" smtClean="0">
                <a:latin typeface="Cambria" panose="02040503050406030204" pitchFamily="18" charset="0"/>
              </a:rPr>
              <a:t>As “</a:t>
            </a:r>
            <a:r>
              <a:rPr lang="pt-BR" sz="1600" i="1" dirty="0" smtClean="0">
                <a:latin typeface="Cambria" panose="02040503050406030204" pitchFamily="18" charset="0"/>
              </a:rPr>
              <a:t>técnicas </a:t>
            </a:r>
            <a:r>
              <a:rPr lang="pt-BR" sz="1600" i="1" dirty="0">
                <a:latin typeface="Cambria" panose="02040503050406030204" pitchFamily="18" charset="0"/>
              </a:rPr>
              <a:t>e saberes profissionais</a:t>
            </a:r>
            <a:r>
              <a:rPr lang="pt-BR" sz="1600" dirty="0">
                <a:latin typeface="Cambria" panose="02040503050406030204" pitchFamily="18" charset="0"/>
              </a:rPr>
              <a:t>” </a:t>
            </a:r>
            <a:r>
              <a:rPr lang="pt-BR" sz="1600" dirty="0" smtClean="0">
                <a:latin typeface="Cambria" panose="02040503050406030204" pitchFamily="18" charset="0"/>
              </a:rPr>
              <a:t>dominados pelo </a:t>
            </a:r>
            <a:r>
              <a:rPr lang="pt-BR" sz="1600" dirty="0">
                <a:latin typeface="Cambria" panose="02040503050406030204" pitchFamily="18" charset="0"/>
              </a:rPr>
              <a:t>operador da </a:t>
            </a:r>
            <a:r>
              <a:rPr lang="pt-BR" sz="1600" dirty="0" smtClean="0">
                <a:latin typeface="Cambria" panose="02040503050406030204" pitchFamily="18" charset="0"/>
              </a:rPr>
              <a:t>política determinam quais informações relevantes necessitam ser “produzidas” para que seja possível conduzir de forma adequada o provimento da atenção.  Trata-se de um processo técnico de produção de conhecimento acerca da “realidade do outro” e também de “tomada de decisões” sobre o curso da ação a ser desenvolvida com este.</a:t>
            </a:r>
          </a:p>
          <a:p>
            <a:pPr algn="just">
              <a:lnSpc>
                <a:spcPct val="150000"/>
              </a:lnSpc>
            </a:pPr>
            <a:endParaRPr lang="pt-BR" sz="1600" dirty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 startAt="4"/>
            </a:pPr>
            <a:r>
              <a:rPr lang="pt-BR" sz="1600" dirty="0" smtClean="0">
                <a:latin typeface="Cambria" panose="02040503050406030204" pitchFamily="18" charset="0"/>
              </a:rPr>
              <a:t>Este processo de conhecimento da “realidade do outro” e de “tomada de decisões” produz informações que podem ser classificadas em três tipos distintos: </a:t>
            </a:r>
            <a:r>
              <a:rPr lang="pt-BR" sz="1600" i="1" dirty="0" smtClean="0">
                <a:latin typeface="Cambria" panose="02040503050406030204" pitchFamily="18" charset="0"/>
              </a:rPr>
              <a:t>i</a:t>
            </a:r>
            <a:r>
              <a:rPr lang="pt-BR" sz="1600" dirty="0" smtClean="0">
                <a:latin typeface="Cambria" panose="02040503050406030204" pitchFamily="18" charset="0"/>
              </a:rPr>
              <a:t>) informações “pessoais e privadas” acerca do “outro”;  </a:t>
            </a:r>
            <a:r>
              <a:rPr lang="pt-BR" sz="1600" i="1" dirty="0" smtClean="0">
                <a:latin typeface="Cambria" panose="02040503050406030204" pitchFamily="18" charset="0"/>
              </a:rPr>
              <a:t>ii</a:t>
            </a:r>
            <a:r>
              <a:rPr lang="pt-BR" sz="1600" dirty="0" smtClean="0">
                <a:latin typeface="Cambria" panose="02040503050406030204" pitchFamily="18" charset="0"/>
              </a:rPr>
              <a:t>) informações sobre o contexto social no qual o “outro” está imerso;  </a:t>
            </a:r>
            <a:r>
              <a:rPr lang="pt-BR" sz="1600" i="1" dirty="0" smtClean="0">
                <a:latin typeface="Cambria" panose="02040503050406030204" pitchFamily="18" charset="0"/>
              </a:rPr>
              <a:t>iii</a:t>
            </a:r>
            <a:r>
              <a:rPr lang="pt-BR" sz="1600" dirty="0" smtClean="0">
                <a:latin typeface="Cambria" panose="02040503050406030204" pitchFamily="18" charset="0"/>
              </a:rPr>
              <a:t>) informações sobre as decisões tomadas e as ações realizadas pelo profissional.  Logo, reafirma-se a ideia de que o </a:t>
            </a:r>
            <a:r>
              <a:rPr lang="pt-BR" sz="1600" dirty="0">
                <a:latin typeface="Cambria" panose="02040503050406030204" pitchFamily="18" charset="0"/>
              </a:rPr>
              <a:t>“fazer profissional” qualificado </a:t>
            </a:r>
            <a:r>
              <a:rPr lang="pt-BR" sz="1600" u="sng" dirty="0">
                <a:latin typeface="Cambria" panose="02040503050406030204" pitchFamily="18" charset="0"/>
              </a:rPr>
              <a:t>exige</a:t>
            </a:r>
            <a:r>
              <a:rPr lang="pt-BR" sz="1600" dirty="0">
                <a:latin typeface="Cambria" panose="02040503050406030204" pitchFamily="18" charset="0"/>
              </a:rPr>
              <a:t> o registro </a:t>
            </a:r>
            <a:r>
              <a:rPr lang="pt-BR" sz="1600" dirty="0" smtClean="0">
                <a:latin typeface="Cambria" panose="02040503050406030204" pitchFamily="18" charset="0"/>
              </a:rPr>
              <a:t>destas </a:t>
            </a:r>
            <a:r>
              <a:rPr lang="pt-BR" sz="1600" dirty="0">
                <a:latin typeface="Cambria" panose="02040503050406030204" pitchFamily="18" charset="0"/>
              </a:rPr>
              <a:t>informações</a:t>
            </a:r>
            <a:r>
              <a:rPr lang="pt-BR" sz="1600" dirty="0" smtClean="0">
                <a:latin typeface="Cambria" panose="02040503050406030204" pitchFamily="18" charset="0"/>
              </a:rPr>
              <a:t>.  Parte desta informações  implicam em compromissos de sigilo entre o profissional e o cidadão-usuário.</a:t>
            </a:r>
            <a:endParaRPr lang="pt-BR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latin typeface="Times New Roman"/>
              <a:ea typeface="Times New Roman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66409" y="152400"/>
            <a:ext cx="82535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Cambria" panose="02040503050406030204" pitchFamily="18" charset="0"/>
              </a:rPr>
              <a:t>Algumas premissas importantes relativas às Organizações:</a:t>
            </a:r>
            <a:endParaRPr lang="pt-BR" sz="2200" b="1" dirty="0">
              <a:latin typeface="Cambria" panose="020405030504060302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38267" y="708424"/>
            <a:ext cx="8613628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As Organizações  (públicas ou privadas) produzem e armazenam dados e informações relativos às suas atividades.  A capacidade de produzir e, sobretudo, de utilizar estes dados e informações afeta diretamente o desempenho  de sua operação, controle e planejamento.</a:t>
            </a:r>
          </a:p>
          <a:p>
            <a:pPr marL="342900" indent="-342900" algn="just">
              <a:buFont typeface="+mj-lt"/>
              <a:buAutoNum type="alphaLcParenR"/>
            </a:pPr>
            <a:endParaRPr lang="pt-BR" sz="1100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A otimização do processo de produção e armazenamento de informações no </a:t>
            </a:r>
            <a:r>
              <a:rPr lang="pt-BR" dirty="0">
                <a:latin typeface="Cambria" panose="02040503050406030204" pitchFamily="18" charset="0"/>
              </a:rPr>
              <a:t>âmbito das Organizações </a:t>
            </a:r>
            <a:r>
              <a:rPr lang="pt-BR" dirty="0" smtClean="0">
                <a:latin typeface="Cambria" panose="02040503050406030204" pitchFamily="18" charset="0"/>
              </a:rPr>
              <a:t>implica a adoção de métodos adequados disseminados e compartilhados entre os membros e/ou setores da organização.</a:t>
            </a:r>
          </a:p>
          <a:p>
            <a:pPr marL="342900" indent="-342900" algn="just">
              <a:buFont typeface="+mj-lt"/>
              <a:buAutoNum type="alphaLcParenR"/>
            </a:pPr>
            <a:endParaRPr lang="en-US" sz="1100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Organizações possuem legitimidade para “impor” a seus membros a produção ou registro de determinadas informações relacionadas aos seus objetivos e aos seus processos de trabalho. </a:t>
            </a:r>
          </a:p>
          <a:p>
            <a:pPr marL="342900" indent="-342900" algn="just">
              <a:buFont typeface="+mj-lt"/>
              <a:buAutoNum type="alphaLcParenR"/>
            </a:pPr>
            <a:endParaRPr lang="pt-BR" sz="1100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As </a:t>
            </a:r>
            <a:r>
              <a:rPr lang="pt-BR" dirty="0">
                <a:latin typeface="Cambria" panose="02040503050406030204" pitchFamily="18" charset="0"/>
              </a:rPr>
              <a:t>Organizações  </a:t>
            </a:r>
            <a:r>
              <a:rPr lang="pt-BR" dirty="0" smtClean="0">
                <a:latin typeface="Cambria" panose="02040503050406030204" pitchFamily="18" charset="0"/>
              </a:rPr>
              <a:t>possuem responsabilidades e obrigações éticas na produção, armazenamento, uso e disseminação das informações.</a:t>
            </a:r>
            <a:endParaRPr lang="pt-B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9301" y="262116"/>
            <a:ext cx="82535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Cambria" panose="02040503050406030204" pitchFamily="18" charset="0"/>
              </a:rPr>
              <a:t>Algumas premissas importantes relativas às Políticas Públicas:</a:t>
            </a:r>
            <a:endParaRPr lang="pt-BR" sz="2200" b="1" dirty="0">
              <a:latin typeface="Cambria" panose="020405030504060302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24245" y="880054"/>
            <a:ext cx="8613628" cy="5488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A eficiência, eficácia e efetividade das Políticas Públicas requer o uso intensivo de informações e estas existem cada vez em maior número na sociedade contemporânea. 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pt-BR" sz="1000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 startAt="2"/>
            </a:pPr>
            <a:r>
              <a:rPr lang="pt-BR" dirty="0" smtClean="0">
                <a:latin typeface="Cambria" panose="02040503050406030204" pitchFamily="18" charset="0"/>
              </a:rPr>
              <a:t>Políticas públicas devem, obrigatoriamente, produzir dados e informações referentes à sua execução e a seus resultados.  Isto é necessário não apenas para a sua própria gestão e planejamento, mas é também uma obrigação política em uma sociedade democrática.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 startAt="2"/>
            </a:pPr>
            <a:endParaRPr lang="en-US" sz="1000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 startAt="2"/>
            </a:pPr>
            <a:r>
              <a:rPr lang="pt-BR" dirty="0" smtClean="0">
                <a:latin typeface="Cambria" panose="02040503050406030204" pitchFamily="18" charset="0"/>
              </a:rPr>
              <a:t>Ao compilar e analisar o conjunto de dados produzidos pelas diversas organizações e operadores que integram uma Política Pública é possível “enxergar” aspectos da realidade que não eram “visíveis”  anteriormente nos dados fragmentados.  Estas “novas” informações e conhecimentos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pt-BR" dirty="0" smtClean="0">
                <a:latin typeface="Cambria" panose="02040503050406030204" pitchFamily="18" charset="0"/>
              </a:rPr>
              <a:t>devem ser disseminados  em um processo de retroalimentação.</a:t>
            </a:r>
            <a:endParaRPr lang="pt-B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81000" y="283381"/>
            <a:ext cx="8412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Cambria" panose="02040503050406030204" pitchFamily="18" charset="0"/>
              </a:rPr>
              <a:t>Gestão da Informação e (re)organização  de Processos de Trabalho:</a:t>
            </a:r>
            <a:endParaRPr lang="pt-BR" sz="2000" b="1" dirty="0">
              <a:latin typeface="Cambria" panose="020405030504060302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11410" y="914400"/>
            <a:ext cx="8613628" cy="5442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A Gestão da Informação implica a adoção de técnicas, métodos e conhecimentos voltados para a produção, armazenamento, processamento, análise e disseminação de informações  relevantes, quer seja no âmbito de uma organização singular e específica, ou no âmbito  de um conjunto de organizações  que mantêm relações entre si.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endParaRPr lang="pt-BR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Processos adequados de Gestão da Informação permitem otimizar ou reorganizar processos de trabalho e potencializar o alcance dos resultados almejados 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endParaRPr lang="pt-BR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</a:rPr>
              <a:t>Processos “conscientes” de produção de informações colocam em evidência os conceitos e as “realidades” que se expressam por meio dos dados/registros/informações, aguçando assim a reflexão, o olhar e a ação do profissional que os produz.</a:t>
            </a:r>
            <a:endParaRPr lang="pt-B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4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9532" y="381000"/>
            <a:ext cx="82535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Cambria" panose="02040503050406030204" pitchFamily="18" charset="0"/>
              </a:rPr>
              <a:t>Gestão da Informação e Vigilância </a:t>
            </a:r>
            <a:r>
              <a:rPr lang="pt-BR" sz="2200" b="1" dirty="0" err="1" smtClean="0">
                <a:latin typeface="Cambria" panose="02040503050406030204" pitchFamily="18" charset="0"/>
              </a:rPr>
              <a:t>Socioassistencial</a:t>
            </a:r>
            <a:r>
              <a:rPr lang="pt-BR" sz="2200" b="1" dirty="0" smtClean="0">
                <a:latin typeface="Cambria" panose="02040503050406030204" pitchFamily="18" charset="0"/>
              </a:rPr>
              <a:t>:</a:t>
            </a:r>
            <a:endParaRPr lang="pt-BR" sz="2200" b="1" dirty="0">
              <a:latin typeface="Cambria" panose="020405030504060302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9512" y="1187460"/>
            <a:ext cx="86136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Cambria" panose="02040503050406030204" pitchFamily="18" charset="0"/>
              </a:rPr>
              <a:t>Produção estruturada de informações relevantes sobre os riscos, vulnerabilidades e potencialidades dos territórios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Cambria" panose="02040503050406030204" pitchFamily="18" charset="0"/>
              </a:rPr>
              <a:t>Planejamento e organização de ações de busca ativa para alcance das famílias e indivíduos potencialmente mais vulneráveis a situações de vulnerabilidade, violência ou violação de direitos.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Cambria" panose="02040503050406030204" pitchFamily="18" charset="0"/>
              </a:rPr>
              <a:t>Alteração do “modelo de atenção” atualmente predominante, excessivamente baseado na demanda espontânea e com baixa capacidade de análise e de intervenção territorial.</a:t>
            </a:r>
          </a:p>
        </p:txBody>
      </p:sp>
    </p:spTree>
    <p:extLst>
      <p:ext uri="{BB962C8B-B14F-4D97-AF65-F5344CB8AC3E}">
        <p14:creationId xmlns:p14="http://schemas.microsoft.com/office/powerpoint/2010/main" val="25635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934</Words>
  <Application>Microsoft Office PowerPoint</Application>
  <PresentationFormat>Apresentação na tela (4:3)</PresentationFormat>
  <Paragraphs>52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Verdana</vt:lpstr>
      <vt:lpstr>Wingdings</vt:lpstr>
      <vt:lpstr>Tema do Office</vt:lpstr>
      <vt:lpstr>OFICINA DE “CAPACITAÇÃO DE MULTIPLICADORES PARA IMPLANTAÇÃO E UTILIZAÇÃO DO PRONTUÁRIO SUAS”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de Cassia Alves de Abreu</dc:creator>
  <cp:lastModifiedBy>Cliente</cp:lastModifiedBy>
  <cp:revision>204</cp:revision>
  <dcterms:created xsi:type="dcterms:W3CDTF">2014-05-05T13:02:52Z</dcterms:created>
  <dcterms:modified xsi:type="dcterms:W3CDTF">2022-04-04T12:39:04Z</dcterms:modified>
</cp:coreProperties>
</file>