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42" r:id="rId3"/>
    <p:sldId id="347" r:id="rId4"/>
    <p:sldId id="353" r:id="rId5"/>
    <p:sldId id="354" r:id="rId6"/>
    <p:sldId id="360" r:id="rId7"/>
    <p:sldId id="343" r:id="rId8"/>
    <p:sldId id="361" r:id="rId9"/>
    <p:sldId id="344" r:id="rId10"/>
    <p:sldId id="345" r:id="rId11"/>
    <p:sldId id="346" r:id="rId12"/>
    <p:sldId id="348" r:id="rId13"/>
    <p:sldId id="355" r:id="rId14"/>
    <p:sldId id="356" r:id="rId15"/>
    <p:sldId id="357" r:id="rId16"/>
    <p:sldId id="358" r:id="rId17"/>
    <p:sldId id="359" r:id="rId18"/>
    <p:sldId id="36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82A"/>
    <a:srgbClr val="627A32"/>
    <a:srgbClr val="77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2FBD-BE58-43DE-89EE-EF65F46CEE1F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892E-5B73-4768-9F5F-9E1DF934B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43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7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41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2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8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6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35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9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D4E1-00D5-47F7-BEC1-CF28F6A49554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5BC0-15BD-4383-A299-DD03CB1437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gilanciasocial@mds.gov.br" TargetMode="External"/><Relationship Id="rId5" Type="http://schemas.openxmlformats.org/officeDocument/2006/relationships/hyperlink" Target="http://www.mds.gov.br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4" t="5939"/>
          <a:stretch/>
        </p:blipFill>
        <p:spPr bwMode="auto">
          <a:xfrm>
            <a:off x="2339752" y="2299739"/>
            <a:ext cx="5028238" cy="227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79512" y="4797152"/>
            <a:ext cx="8784976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OFICINA 02:  Conteúdo </a:t>
            </a:r>
            <a:r>
              <a:rPr lang="pt-BR" sz="2000" b="1" dirty="0">
                <a:solidFill>
                  <a:srgbClr val="77943C"/>
                </a:solidFill>
                <a:latin typeface="Cambria" panose="02040503050406030204" pitchFamily="18" charset="0"/>
              </a:rPr>
              <a:t>e sentido das informações no Prontuário SUAS </a:t>
            </a:r>
            <a:endParaRPr lang="pt-BR" sz="2000" b="1" dirty="0" smtClean="0">
              <a:solidFill>
                <a:srgbClr val="77943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288006" y="6175778"/>
            <a:ext cx="493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Nacional de Assistência Social 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Departamento de Gestão do SUAS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Coordenação-Geral </a:t>
            </a:r>
            <a:r>
              <a:rPr lang="pt-BR" sz="1200" b="1" dirty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dos Serviços de Vigilância Socioassistencial</a:t>
            </a: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719572" y="908720"/>
            <a:ext cx="7704856" cy="1584176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Cambria" panose="02040503050406030204" pitchFamily="18" charset="0"/>
              </a:rPr>
              <a:t>OFICINA DE “CAPACITAÇÃO DE MULTIPLICADORES PARA IMPLANTAÇÃO E UTILIZAÇÃO DO PRONTUÁRIO SUAS</a:t>
            </a:r>
            <a:r>
              <a:rPr lang="pt-BR" sz="2400" dirty="0" smtClean="0">
                <a:latin typeface="Cambria" panose="02040503050406030204" pitchFamily="18" charset="0"/>
              </a:rPr>
              <a:t>”</a:t>
            </a:r>
            <a:endParaRPr lang="pt-BR" sz="2400" dirty="0"/>
          </a:p>
        </p:txBody>
      </p:sp>
      <p:pic>
        <p:nvPicPr>
          <p:cNvPr id="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046" y="152400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http://tvvale.net.br/uploads/2015/07/conferencias-de-assistencia-social-ministram-em-cachoeira-paulista-e-potim_143809921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1344488" cy="802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Espaço Reservado para Conteúdo 16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9128"/>
          </a:xfrm>
        </p:spPr>
        <p:txBody>
          <a:bodyPr>
            <a:normAutofit fontScale="25000" lnSpcReduction="20000"/>
          </a:bodyPr>
          <a:lstStyle/>
          <a:p>
            <a:pPr marL="0" indent="0" algn="just" fontAlgn="t">
              <a:buNone/>
            </a:pPr>
            <a:r>
              <a:rPr lang="pt-BR" sz="1200" b="1" dirty="0"/>
              <a:t> </a:t>
            </a:r>
            <a:endParaRPr lang="pt-BR" sz="3200" dirty="0"/>
          </a:p>
          <a:p>
            <a:pPr marL="0" lv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9600" dirty="0"/>
              <a:t>“... </a:t>
            </a:r>
            <a:r>
              <a:rPr lang="pt-BR" sz="9600" dirty="0">
                <a:latin typeface="Cambria" panose="02040503050406030204" pitchFamily="18" charset="0"/>
              </a:rPr>
              <a:t>pois marca efetivamente uma relação com o usuário. O Prontuário SUAS pode ser considerado o marco de inclusão do usuário no </a:t>
            </a:r>
            <a:r>
              <a:rPr lang="pt-BR" sz="9600" dirty="0" smtClean="0">
                <a:latin typeface="Cambria" panose="02040503050406030204" pitchFamily="18" charset="0"/>
              </a:rPr>
              <a:t>SUAS;  (...) quando </a:t>
            </a:r>
            <a:r>
              <a:rPr lang="pt-BR" sz="9600" dirty="0">
                <a:latin typeface="Cambria" panose="02040503050406030204" pitchFamily="18" charset="0"/>
              </a:rPr>
              <a:t>abre-se um prontuário e registra-se o trabalho realizado firmou-se um vínculo, estabeleceu-se uma relação, estabeleceu-se um horizonte</a:t>
            </a:r>
            <a:r>
              <a:rPr lang="pt-BR" sz="9600" dirty="0" smtClean="0">
                <a:latin typeface="Cambria" panose="02040503050406030204" pitchFamily="18" charset="0"/>
              </a:rPr>
              <a:t>.”</a:t>
            </a:r>
          </a:p>
          <a:p>
            <a:pPr marL="0" indent="0" algn="just">
              <a:buNone/>
            </a:pPr>
            <a:endParaRPr lang="pt-BR" sz="96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Cambria" panose="02040503050406030204" pitchFamily="18" charset="0"/>
              </a:rPr>
              <a:t>O </a:t>
            </a:r>
            <a:r>
              <a:rPr lang="pt-BR" sz="9600" dirty="0">
                <a:latin typeface="Cambria" panose="02040503050406030204" pitchFamily="18" charset="0"/>
              </a:rPr>
              <a:t>que significa sair do imediatismo, do emergencial, significa ainda correlacionar, não com o olhar segmento, mas olhando de fato a </a:t>
            </a:r>
            <a:r>
              <a:rPr lang="pt-BR" sz="9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matricialidade</a:t>
            </a:r>
            <a:r>
              <a:rPr lang="pt-BR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sz="9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sociofamiliar</a:t>
            </a:r>
            <a:r>
              <a:rPr lang="pt-BR" sz="9600" dirty="0">
                <a:latin typeface="Cambria" panose="02040503050406030204" pitchFamily="18" charset="0"/>
              </a:rPr>
              <a:t>. Isso é mudança de cultura, por à prova, aquilo que tem sido dito e escrito, avaliando se de fato há conhecimentos para fazer acontecer.”</a:t>
            </a:r>
            <a:r>
              <a:rPr lang="pt-BR" sz="9600" baseline="30000" dirty="0">
                <a:latin typeface="Cambria" panose="02040503050406030204" pitchFamily="18" charset="0"/>
              </a:rPr>
              <a:t> </a:t>
            </a:r>
            <a:endParaRPr lang="pt-BR" sz="9600" baseline="30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4800" dirty="0">
                <a:latin typeface="Cambria" panose="02040503050406030204" pitchFamily="18" charset="0"/>
              </a:rPr>
              <a:t>Fala proferida por Aldaíza Sposati na Oficina do Prontuário SUAS, realizada no dia 01 de junho de 2012.</a:t>
            </a:r>
          </a:p>
          <a:p>
            <a:pPr marL="0" indent="0">
              <a:buNone/>
            </a:pPr>
            <a:endParaRPr lang="pt-BR" dirty="0">
              <a:latin typeface="Cambria" panose="020405030504060302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34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1520" y="711925"/>
            <a:ext cx="51845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Prontuário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 foi elaborado com a intenção de ofertar as equipes técnicas dos CRAS e CREAS um instrumento nacional padronizado para registro das informações resultantes da dinâmica do trabalho social com as </a:t>
            </a: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famílias realizado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âmbito do PAIF e do PAEFI. </a:t>
            </a: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padronização dos registros  sobre o acompanhamento das famílias contribui para organização e sistematização das informações essenciais ao trabalho social desenvolvido, além de instrumentalizar a gestão com dados que fornecem subsídios para a realização do monitoramento e avaliação das ações e serviços ofertados nos territórios. </a:t>
            </a:r>
            <a:endParaRPr lang="pt-B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5"/>
          <a:srcRect r="5308" b="2757"/>
          <a:stretch/>
        </p:blipFill>
        <p:spPr>
          <a:xfrm>
            <a:off x="5601918" y="1283202"/>
            <a:ext cx="3354076" cy="44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8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Espaço Reservado para Texto 13"/>
          <p:cNvSpPr txBox="1">
            <a:spLocks/>
          </p:cNvSpPr>
          <p:nvPr/>
        </p:nvSpPr>
        <p:spPr>
          <a:xfrm>
            <a:off x="179512" y="908720"/>
            <a:ext cx="3491880" cy="61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mtClean="0">
                <a:solidFill>
                  <a:srgbClr val="C00000"/>
                </a:solidFill>
                <a:latin typeface="Cambria" panose="02040503050406030204" pitchFamily="18" charset="0"/>
              </a:rPr>
              <a:t>IMPORTANTE:</a:t>
            </a:r>
          </a:p>
          <a:p>
            <a:endParaRPr lang="pt-BR" dirty="0"/>
          </a:p>
        </p:txBody>
      </p:sp>
      <p:sp>
        <p:nvSpPr>
          <p:cNvPr id="13" name="Espaço Reservado para Conteúdo 4"/>
          <p:cNvSpPr>
            <a:spLocks noGrp="1"/>
          </p:cNvSpPr>
          <p:nvPr>
            <p:ph idx="1"/>
          </p:nvPr>
        </p:nvSpPr>
        <p:spPr>
          <a:xfrm>
            <a:off x="445780" y="1772816"/>
            <a:ext cx="8229600" cy="40324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ambria" panose="02040503050406030204" pitchFamily="18" charset="0"/>
              </a:rPr>
              <a:t>O registro organizado das informações não pode nunca inibir o próprio ato da atenção e o processo de escuta que caracteriza o trabalho (...) </a:t>
            </a:r>
          </a:p>
          <a:p>
            <a:pPr marL="0" indent="0" algn="just">
              <a:buNone/>
            </a:pPr>
            <a:endParaRPr lang="pt-BR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ambria" panose="02040503050406030204" pitchFamily="18" charset="0"/>
              </a:rPr>
              <a:t>Com isso, abrem-se novas possibilidades para que a política de assistência social crie condições para o estabelecimento de mecanismos efetivos de proteção social e de defesa de direitos.” (Brasil – MDS –Capacita SUAS, 2013).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0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62787" y="1196752"/>
            <a:ext cx="83936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O Prontuário SUAS materializa a importância da prática sistemática do registro no trabalho social com famílias. </a:t>
            </a:r>
            <a:endParaRPr lang="pt-BR" altLang="pt-BR" sz="2400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latin typeface="Cambria" panose="02040503050406030204" pitchFamily="18" charset="0"/>
              </a:rPr>
              <a:t> </a:t>
            </a:r>
            <a:r>
              <a:rPr lang="pt-BR" altLang="pt-BR" sz="2400" dirty="0">
                <a:latin typeface="Cambria" panose="02040503050406030204" pitchFamily="18" charset="0"/>
              </a:rPr>
              <a:t>A</a:t>
            </a:r>
            <a:r>
              <a:rPr lang="pt-BR" altLang="pt-BR" sz="2400" dirty="0" smtClean="0">
                <a:latin typeface="Cambria" panose="02040503050406030204" pitchFamily="18" charset="0"/>
              </a:rPr>
              <a:t>ponta </a:t>
            </a:r>
            <a:r>
              <a:rPr lang="pt-BR" altLang="pt-BR" sz="2400" dirty="0">
                <a:latin typeface="Cambria" panose="02040503050406030204" pitchFamily="18" charset="0"/>
              </a:rPr>
              <a:t>que esses registros devem considerar as vulnerabilidades da família e do território, a capacidade protetiva das famílias, as seguranças afiançadas pela PNAS e o acesso aos direitos socioassistenciais dos indivíduos</a:t>
            </a:r>
            <a:r>
              <a:rPr lang="pt-BR" altLang="pt-BR" sz="2400" dirty="0" smtClean="0">
                <a:latin typeface="Cambria" panose="020405030504060302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altLang="pt-BR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É essencial que os registros no Prontuário SUAS mostrem também os resultados dessa proteção social ofertada às famílias.</a:t>
            </a:r>
            <a:endParaRPr lang="en-US" altLang="pt-B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980728"/>
            <a:ext cx="844370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O Prontuário SUAS permite aos profissionais dos CRAS e CREAS registrar as principais características da família e as ações realizadas com a mesma, preservando assim todo o histórico de relacionamento da família com os serviços da Unidade. </a:t>
            </a: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É um documento formado por um conjunto de informações escritas, relativas à determinada pessoa ou família, de caráter legal, sigiloso e científico, que possibilita a comunicação entre os membros da equipe multiprofissional e a   continuidade da assistência prestada à 	família.</a:t>
            </a:r>
            <a:endParaRPr lang="en-US" altLang="pt-BR" sz="2400" dirty="0">
              <a:latin typeface="Cambria" panose="02040503050406030204" pitchFamily="18" charset="0"/>
            </a:endParaRPr>
          </a:p>
          <a:p>
            <a:endParaRPr lang="en-US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8817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980728"/>
            <a:ext cx="844370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O Prontuário é um instrumento que promove a “Organização, Estruturação e Padronização de Informações” nas unidades de CRAS e CREAS e está dentro do escopo da Vigilância de Riscos e Vulnerabilidade</a:t>
            </a: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Prontuário é um instrumento técnico de caráter sigiloso no qual deve conter todas as informações relevantes sobre as  famílias, bem como todos os registros das ações e serviços ofertados a ela ou algum dos seus membros. </a:t>
            </a:r>
          </a:p>
          <a:p>
            <a:endParaRPr lang="en-US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2820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7" y="476672"/>
            <a:ext cx="844370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 smtClean="0">
                <a:latin typeface="Cambria" panose="02040503050406030204" pitchFamily="18" charset="0"/>
              </a:rPr>
              <a:t>O Prontuário </a:t>
            </a:r>
            <a:r>
              <a:rPr lang="pt-BR" altLang="pt-BR" sz="2400" dirty="0">
                <a:latin typeface="Cambria" panose="02040503050406030204" pitchFamily="18" charset="0"/>
              </a:rPr>
              <a:t>SUAS é subdividido em blocos que registram informações </a:t>
            </a:r>
            <a:r>
              <a:rPr lang="pt-BR" altLang="pt-BR" sz="2400" dirty="0" smtClean="0">
                <a:latin typeface="Cambria" panose="02040503050406030204" pitchFamily="18" charset="0"/>
              </a:rPr>
              <a:t>sobre:</a:t>
            </a:r>
          </a:p>
          <a:p>
            <a:pPr algn="just"/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 smtClean="0">
                <a:latin typeface="Cambria" panose="02040503050406030204" pitchFamily="18" charset="0"/>
              </a:rPr>
              <a:t> Identificação </a:t>
            </a:r>
            <a:r>
              <a:rPr lang="pt-BR" altLang="pt-BR" sz="2400" dirty="0">
                <a:latin typeface="Cambria" panose="02040503050406030204" pitchFamily="18" charset="0"/>
              </a:rPr>
              <a:t>e endereço da </a:t>
            </a:r>
            <a:r>
              <a:rPr lang="pt-BR" altLang="pt-BR" sz="2400" dirty="0" smtClean="0">
                <a:latin typeface="Cambria" panose="02040503050406030204" pitchFamily="18" charset="0"/>
              </a:rPr>
              <a:t>família</a:t>
            </a:r>
            <a:r>
              <a:rPr lang="pt-BR" altLang="pt-BR" sz="2400" dirty="0">
                <a:latin typeface="Cambria" panose="02040503050406030204" pitchFamily="18" charset="0"/>
              </a:rPr>
              <a:t>;</a:t>
            </a:r>
            <a:endParaRPr lang="pt-BR" altLang="pt-BR" sz="2400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Cambria" panose="02040503050406030204" pitchFamily="18" charset="0"/>
              </a:rPr>
              <a:t>F</a:t>
            </a:r>
            <a:r>
              <a:rPr lang="pt-BR" altLang="pt-BR" sz="2400" dirty="0" smtClean="0">
                <a:latin typeface="Cambria" panose="02040503050406030204" pitchFamily="18" charset="0"/>
              </a:rPr>
              <a:t>orma </a:t>
            </a:r>
            <a:r>
              <a:rPr lang="pt-BR" altLang="pt-BR" sz="2400" dirty="0">
                <a:latin typeface="Cambria" panose="02040503050406030204" pitchFamily="18" charset="0"/>
              </a:rPr>
              <a:t>de acesso ao Serviço/Unidade e razão do primeiro </a:t>
            </a:r>
            <a:r>
              <a:rPr lang="pt-BR" altLang="pt-BR" sz="2400" dirty="0" smtClean="0">
                <a:latin typeface="Cambria" panose="02040503050406030204" pitchFamily="18" charset="0"/>
              </a:rPr>
              <a:t>atendimento;</a:t>
            </a:r>
            <a:endParaRPr lang="pt-BR" altLang="pt-BR" sz="2400" dirty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Cambria" panose="02040503050406030204" pitchFamily="18" charset="0"/>
              </a:rPr>
              <a:t>I</a:t>
            </a:r>
            <a:r>
              <a:rPr lang="pt-BR" altLang="pt-BR" sz="2400" dirty="0" smtClean="0">
                <a:latin typeface="Cambria" panose="02040503050406030204" pitchFamily="18" charset="0"/>
              </a:rPr>
              <a:t>nformações </a:t>
            </a:r>
            <a:r>
              <a:rPr lang="pt-BR" altLang="pt-BR" sz="2400" dirty="0">
                <a:latin typeface="Cambria" panose="02040503050406030204" pitchFamily="18" charset="0"/>
              </a:rPr>
              <a:t>sobre as características socioeconômicas da família, características do domicílio, identificação de vulnerabilidades, riscos e violações de direitos, acesso da família (ou indivíduo) a serviços e benefícios, registro dos encaminhamentos realizados e informações relativas à referência e contra referência.</a:t>
            </a:r>
          </a:p>
          <a:p>
            <a:endParaRPr lang="en-US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5203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1560" y="692696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2000" b="1" dirty="0" smtClean="0">
                <a:solidFill>
                  <a:srgbClr val="53682A"/>
                </a:solidFill>
                <a:latin typeface="Cambria" panose="02040503050406030204" pitchFamily="18" charset="0"/>
              </a:rPr>
              <a:t>OS BLOCOS DO PRONTUÁRIO SUAS ESTÃO ASSIM ORGANIZADOS</a:t>
            </a:r>
            <a:r>
              <a:rPr lang="pt-BR" altLang="pt-BR" sz="2000" b="1" dirty="0" smtClean="0">
                <a:latin typeface="Cambria" panose="02040503050406030204" pitchFamily="18" charset="0"/>
              </a:rPr>
              <a:t>:</a:t>
            </a:r>
            <a:endParaRPr lang="pt-BR" sz="2000" b="1" dirty="0" smtClean="0">
              <a:latin typeface="Cambria" panose="02040503050406030204" pitchFamily="18" charset="0"/>
            </a:endParaRPr>
          </a:p>
          <a:p>
            <a:pPr>
              <a:defRPr/>
            </a:pPr>
            <a:endParaRPr lang="pt-BR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 smtClean="0">
                <a:latin typeface="Cambria" panose="02040503050406030204" pitchFamily="18" charset="0"/>
              </a:rPr>
              <a:t>1</a:t>
            </a:r>
            <a:r>
              <a:rPr lang="pt-BR" dirty="0">
                <a:latin typeface="Cambria" panose="02040503050406030204" pitchFamily="18" charset="0"/>
              </a:rPr>
              <a:t>. Registro simplificado dos Atendimentos;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2. Identificação da Pessoa de Referência e Endereço da Família;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3. Forma de Ingresso na Unidade e Motivo do Primeiro Atendimento;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4. Composição Familiar;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5. Condições Habitacionais da Família;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6. Condições Educacionais da Família;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7. Condições de Trabalho e Rendimento da Família;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8. Condições de Saúde da Família;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9. Acesso a Benefícios Eventuais; 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10. Convivência Familiar e Comunitária;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11. Participação em Serviços, Programas e Projetos;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12. Situações de  Violência e Violação de Direitos;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>
                <a:latin typeface="Cambria" panose="02040503050406030204" pitchFamily="18" charset="0"/>
              </a:rPr>
              <a:t>13. Histórico de Cumprimento de Medidas </a:t>
            </a:r>
            <a:r>
              <a:rPr lang="pt-BR" dirty="0" smtClean="0">
                <a:latin typeface="Cambria" panose="02040503050406030204" pitchFamily="18" charset="0"/>
              </a:rPr>
              <a:t>Socioeducativas;</a:t>
            </a:r>
            <a:endParaRPr lang="en-US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 smtClean="0">
                <a:latin typeface="Cambria" panose="02040503050406030204" pitchFamily="18" charset="0"/>
              </a:rPr>
              <a:t>14</a:t>
            </a:r>
            <a:r>
              <a:rPr lang="pt-BR" dirty="0">
                <a:latin typeface="Cambria" panose="02040503050406030204" pitchFamily="18" charset="0"/>
              </a:rPr>
              <a:t>. Histórico de Acolhimento </a:t>
            </a:r>
            <a:r>
              <a:rPr lang="pt-BR" dirty="0" smtClean="0">
                <a:latin typeface="Cambria" panose="02040503050406030204" pitchFamily="18" charset="0"/>
              </a:rPr>
              <a:t>Institucional;</a:t>
            </a:r>
            <a:endParaRPr lang="en-US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 smtClean="0">
                <a:latin typeface="Cambria" panose="02040503050406030204" pitchFamily="18" charset="0"/>
              </a:rPr>
              <a:t>15</a:t>
            </a:r>
            <a:r>
              <a:rPr lang="pt-BR" dirty="0">
                <a:latin typeface="Cambria" panose="02040503050406030204" pitchFamily="18" charset="0"/>
              </a:rPr>
              <a:t>. Planejamento e evolução do acompanhamento familiar; </a:t>
            </a:r>
            <a:r>
              <a:rPr lang="pt-BR" dirty="0" smtClean="0">
                <a:latin typeface="Cambria" panose="02040503050406030204" pitchFamily="18" charset="0"/>
              </a:rPr>
              <a:t>e</a:t>
            </a:r>
            <a:endParaRPr lang="en-US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dirty="0" smtClean="0">
                <a:latin typeface="Cambria" panose="02040503050406030204" pitchFamily="18" charset="0"/>
              </a:rPr>
              <a:t>16</a:t>
            </a:r>
            <a:r>
              <a:rPr lang="pt-BR" dirty="0">
                <a:latin typeface="Cambria" panose="02040503050406030204" pitchFamily="18" charset="0"/>
              </a:rPr>
              <a:t>. Formulário de controle dos encaminhamentos realizados no </a:t>
            </a:r>
            <a:r>
              <a:rPr lang="pt-BR" dirty="0" smtClean="0">
                <a:latin typeface="Cambria" panose="02040503050406030204" pitchFamily="18" charset="0"/>
              </a:rPr>
              <a:t>processo </a:t>
            </a:r>
            <a:r>
              <a:rPr lang="pt-BR" dirty="0">
                <a:latin typeface="Cambria" panose="02040503050406030204" pitchFamily="18" charset="0"/>
              </a:rPr>
              <a:t>de acompanhamento da família.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314990" y="914400"/>
            <a:ext cx="8424863" cy="475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400" b="1" dirty="0" smtClean="0">
                <a:latin typeface="Cambria" panose="02040503050406030204" pitchFamily="18" charset="0"/>
              </a:rPr>
              <a:t>OBRIGADA!</a:t>
            </a:r>
            <a:endParaRPr lang="pt-BR" sz="2400" b="1" dirty="0">
              <a:latin typeface="Cambria" panose="02040503050406030204" pitchFamily="18" charset="0"/>
            </a:endParaRPr>
          </a:p>
          <a:p>
            <a:pPr algn="ctr">
              <a:lnSpc>
                <a:spcPct val="90000"/>
              </a:lnSpc>
              <a:defRPr/>
            </a:pPr>
            <a:endParaRPr lang="pt-BR" sz="2400" dirty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Ministério do Desenvolvimento Social e Combate à Fome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ambria" panose="02040503050406030204" pitchFamily="18" charset="0"/>
              </a:rPr>
              <a:t>Secretaria Nacional de Assistência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ambria" panose="02040503050406030204" pitchFamily="18" charset="0"/>
              </a:rPr>
              <a:t>Departamento de </a:t>
            </a:r>
            <a:r>
              <a:rPr lang="pt-BR" sz="2400" b="1" dirty="0" smtClean="0">
                <a:latin typeface="Cambria" panose="02040503050406030204" pitchFamily="18" charset="0"/>
              </a:rPr>
              <a:t>Gestão do SUAS</a:t>
            </a:r>
            <a:endParaRPr lang="pt-BR" sz="2400" b="1" dirty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hlinkClick r:id="rId5"/>
              </a:rPr>
              <a:t>www.mds.gov.br</a:t>
            </a:r>
            <a:endParaRPr lang="pt-BR" sz="2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hlinkClick r:id="rId6"/>
              </a:rPr>
              <a:t>vigilanciasocial@mds.gov.br</a:t>
            </a:r>
            <a:endParaRPr lang="pt-BR" sz="2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 smtClean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latin typeface="Cambria" panose="02040503050406030204" pitchFamily="18" charset="0"/>
              </a:rPr>
              <a:t>0800 707 2003</a:t>
            </a:r>
            <a:r>
              <a:rPr lang="pt-BR" sz="2000" dirty="0" smtClean="0">
                <a:latin typeface="Cambria" panose="02040503050406030204" pitchFamily="18" charset="0"/>
              </a:rPr>
              <a:t> </a:t>
            </a:r>
            <a:endParaRPr lang="pt-B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1271" y="692696"/>
            <a:ext cx="8100392" cy="5024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Prontuário </a:t>
            </a:r>
            <a:r>
              <a:rPr lang="pt-PT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Sistema Único de Assistência Social (Prontuário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SUAS) representa um marco no amadurecimento e consolidação da política de assistência social, colocando-se como um instrumento nacional de registros do trabalho social com famílias, pelo qual se pretende aprimorar a qualidade do serviço ofertado. </a:t>
            </a:r>
            <a:endParaRPr lang="pt-BR" sz="20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prontuário da família que devem estar contidas as informações registradas que refletem as orientações, ações e atividades ofertadas </a:t>
            </a: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família durante o processo de acompanhamento </a:t>
            </a: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familiar nos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serviços.</a:t>
            </a:r>
            <a:r>
              <a:rPr lang="pt-BR" sz="2000" dirty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 Formatado e destinado para </a:t>
            </a:r>
            <a:r>
              <a:rPr lang="pt-BR" sz="2000" dirty="0" smtClean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orientar o </a:t>
            </a:r>
            <a:r>
              <a:rPr lang="pt-BR" sz="2000" dirty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trabalho </a:t>
            </a:r>
            <a:r>
              <a:rPr lang="pt-BR" sz="2000" dirty="0" smtClean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da equipe de referência do CRAS e do CREAS, </a:t>
            </a:r>
            <a:r>
              <a:rPr lang="pt-BR" sz="2000" dirty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o</a:t>
            </a:r>
            <a:r>
              <a:rPr lang="pt-BR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foco do Prontuário SUAS é a família </a:t>
            </a:r>
            <a:r>
              <a:rPr lang="pt-BR" sz="2000" dirty="0">
                <a:latin typeface="Cambria" panose="02040503050406030204" pitchFamily="18" charset="0"/>
                <a:ea typeface="Calibri" panose="020F0502020204030204" pitchFamily="34" charset="0"/>
                <a:cs typeface="TTE2A1D2F8t00"/>
              </a:rPr>
              <a:t>e as pessoas que dela fazem parte e deve conter as informações essenciais que possam subsidiar o processo de planejamento e operacionalização do acompanhamento familiar.</a:t>
            </a: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altLang="pt-BR" sz="2400" dirty="0">
                <a:latin typeface="Cambria" panose="02040503050406030204" pitchFamily="18" charset="0"/>
              </a:rPr>
              <a:t>O Prontuário SUAS é um instrumento técnico que tem como objetivo contribuir para </a:t>
            </a:r>
            <a:r>
              <a:rPr lang="pt-BR" altLang="pt-BR" sz="2400" dirty="0" smtClean="0">
                <a:latin typeface="Cambria" panose="02040503050406030204" pitchFamily="18" charset="0"/>
              </a:rPr>
              <a:t>a: </a:t>
            </a:r>
          </a:p>
          <a:p>
            <a:pPr marL="0" indent="0" algn="just">
              <a:buNone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ambria" panose="02040503050406030204" pitchFamily="18" charset="0"/>
              </a:rPr>
              <a:t>orientação </a:t>
            </a:r>
            <a:r>
              <a:rPr lang="pt-BR" sz="2400" dirty="0">
                <a:latin typeface="Cambria" panose="02040503050406030204" pitchFamily="18" charset="0"/>
              </a:rPr>
              <a:t>na organização e registro das informações relacionadas ao trabalho social com as famílias e indivíduos atendidos/acompanhados pelos serviços do PAIF e do PAEFI.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latin typeface="Cambria" panose="02040503050406030204" pitchFamily="18" charset="0"/>
              </a:rPr>
              <a:t>organização </a:t>
            </a:r>
            <a:r>
              <a:rPr lang="pt-BR" altLang="pt-BR" sz="2400" dirty="0">
                <a:latin typeface="Cambria" panose="02040503050406030204" pitchFamily="18" charset="0"/>
              </a:rPr>
              <a:t>e qualificação do conjunto de informações necessárias ao diagnóstico, planejamento e acompanhamento do trabalho social realizado com as famílias e indivíduos, sem com isso ferir o direito à autonomia no planejamento e exercício do trabalho do(a) profissional.</a:t>
            </a:r>
            <a:endParaRPr lang="en-US" altLang="pt-BR" sz="2400" dirty="0">
              <a:latin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43703" cy="47094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Cambria" panose="02040503050406030204" pitchFamily="18" charset="0"/>
              </a:rPr>
              <a:t>OBJETIVOS DO PRONTUÁRIO SUAS</a:t>
            </a:r>
            <a:endParaRPr lang="pt-BR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836712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IMPORTANTE DESTACAR</a:t>
            </a:r>
            <a:endParaRPr lang="pt-BR" altLang="pt-BR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5281" y="1628800"/>
            <a:ext cx="83534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 smtClean="0">
                <a:latin typeface="Cambria" panose="02040503050406030204" pitchFamily="18" charset="0"/>
              </a:rPr>
              <a:t>Após </a:t>
            </a:r>
            <a:r>
              <a:rPr lang="pt-BR" altLang="pt-BR" sz="2400" dirty="0">
                <a:latin typeface="Cambria" panose="02040503050406030204" pitchFamily="18" charset="0"/>
              </a:rPr>
              <a:t>a </a:t>
            </a:r>
            <a:r>
              <a:rPr lang="pt-BR" altLang="pt-BR" sz="2400" dirty="0" smtClean="0">
                <a:latin typeface="Cambria" panose="02040503050406030204" pitchFamily="18" charset="0"/>
              </a:rPr>
              <a:t>aprovação da Tipificação Nacional dos </a:t>
            </a:r>
            <a:r>
              <a:rPr lang="pt-BR" altLang="pt-BR" sz="2400" dirty="0">
                <a:latin typeface="Cambria" panose="02040503050406030204" pitchFamily="18" charset="0"/>
              </a:rPr>
              <a:t>S</a:t>
            </a:r>
            <a:r>
              <a:rPr lang="pt-BR" altLang="pt-BR" sz="2400" dirty="0" smtClean="0">
                <a:latin typeface="Cambria" panose="02040503050406030204" pitchFamily="18" charset="0"/>
              </a:rPr>
              <a:t>erviços </a:t>
            </a:r>
            <a:r>
              <a:rPr lang="pt-BR" altLang="pt-BR" sz="2400" dirty="0">
                <a:latin typeface="Cambria" panose="02040503050406030204" pitchFamily="18" charset="0"/>
              </a:rPr>
              <a:t>Socioassistenciais outra discussão foi posta em tela para qualificar o trabalho social desenvolvido com as famílias nos CRAS e nos </a:t>
            </a:r>
            <a:r>
              <a:rPr lang="pt-BR" altLang="pt-BR" sz="2400" dirty="0" smtClean="0">
                <a:latin typeface="Cambria" panose="02040503050406030204" pitchFamily="18" charset="0"/>
              </a:rPr>
              <a:t>CREAS: </a:t>
            </a: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latin typeface="Cambria" panose="02040503050406030204" pitchFamily="18" charset="0"/>
              </a:rPr>
              <a:t>a </a:t>
            </a:r>
            <a:r>
              <a:rPr lang="pt-BR" altLang="pt-BR" sz="2400" dirty="0">
                <a:latin typeface="Cambria" panose="02040503050406030204" pitchFamily="18" charset="0"/>
              </a:rPr>
              <a:t>sistematização das informações e a padronização dos dados, considerando que os serviços públicos tem o </a:t>
            </a:r>
            <a:r>
              <a:rPr lang="pt-BR" altLang="pt-BR" sz="2400" b="1" dirty="0">
                <a:latin typeface="Cambria" panose="02040503050406030204" pitchFamily="18" charset="0"/>
              </a:rPr>
              <a:t>dever de produzir e organizar informações sobre os serviços prestados à comunidade</a:t>
            </a:r>
            <a:r>
              <a:rPr lang="pt-BR" altLang="pt-BR" sz="2400" dirty="0">
                <a:latin typeface="Cambria" panose="02040503050406030204" pitchFamily="18" charset="0"/>
              </a:rPr>
              <a:t>.</a:t>
            </a:r>
            <a:endParaRPr lang="en-US" altLang="pt-BR" sz="2400" dirty="0">
              <a:latin typeface="Cambria" panose="02040503050406030204" pitchFamily="18" charset="0"/>
            </a:endParaRPr>
          </a:p>
          <a:p>
            <a:endParaRPr lang="pt-B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836712"/>
            <a:ext cx="20517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altLang="pt-BR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ASSIM,</a:t>
            </a:r>
            <a:endParaRPr lang="pt-BR" altLang="pt-BR" sz="28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39552" y="1742406"/>
            <a:ext cx="8262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Cambria" panose="02040503050406030204" pitchFamily="18" charset="0"/>
              </a:rPr>
              <a:t>A Tipificação Nacional dos Serviços Socioassistenciais aponta que a utilização de prontuário é requisito essencial para o trabalho social com famílias no âmbito do SUAS. </a:t>
            </a:r>
            <a:endParaRPr lang="pt-BR" sz="2400" dirty="0" smtClean="0">
              <a:latin typeface="Cambria" panose="02040503050406030204" pitchFamily="18" charset="0"/>
            </a:endParaRPr>
          </a:p>
          <a:p>
            <a:pPr algn="just"/>
            <a:endParaRPr lang="pt-BR" sz="2400" dirty="0">
              <a:latin typeface="Cambria" panose="02040503050406030204" pitchFamily="18" charset="0"/>
            </a:endParaRPr>
          </a:p>
          <a:p>
            <a:pPr algn="just"/>
            <a:r>
              <a:rPr lang="pt-BR" sz="2400" dirty="0" smtClean="0">
                <a:latin typeface="Cambria" panose="02040503050406030204" pitchFamily="18" charset="0"/>
              </a:rPr>
              <a:t>O </a:t>
            </a:r>
            <a:r>
              <a:rPr lang="pt-BR" sz="2400" dirty="0">
                <a:latin typeface="Cambria" panose="02040503050406030204" pitchFamily="18" charset="0"/>
              </a:rPr>
              <a:t>registro sistemático de informações em prontuário representa um indicador de qualidade do serviço ofertado, além de se constituir como um instrumento técnico para respaldo ético e legal dos profissionais responsáveis pelo serviço ofertado e para a família e indivíduos acompanhados no âmbito do PAIF e do PAEFI.</a:t>
            </a:r>
          </a:p>
        </p:txBody>
      </p:sp>
    </p:spTree>
    <p:extLst>
      <p:ext uri="{BB962C8B-B14F-4D97-AF65-F5344CB8AC3E}">
        <p14:creationId xmlns:p14="http://schemas.microsoft.com/office/powerpoint/2010/main" val="38124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Espaço Reservado para Texto 13"/>
          <p:cNvSpPr txBox="1">
            <a:spLocks/>
          </p:cNvSpPr>
          <p:nvPr/>
        </p:nvSpPr>
        <p:spPr>
          <a:xfrm>
            <a:off x="395536" y="620688"/>
            <a:ext cx="8496944" cy="500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smtClean="0">
                <a:latin typeface="Cambria" panose="02040503050406030204" pitchFamily="18" charset="0"/>
              </a:rPr>
              <a:t>BREVE HISTÓRICO</a:t>
            </a:r>
          </a:p>
          <a:p>
            <a:endParaRPr lang="pt-BR" dirty="0"/>
          </a:p>
        </p:txBody>
      </p:sp>
      <p:sp>
        <p:nvSpPr>
          <p:cNvPr id="7" name="Espaço Reservado para Conteúdo 16"/>
          <p:cNvSpPr>
            <a:spLocks noGrp="1"/>
          </p:cNvSpPr>
          <p:nvPr>
            <p:ph idx="1"/>
          </p:nvPr>
        </p:nvSpPr>
        <p:spPr>
          <a:xfrm>
            <a:off x="395536" y="1496652"/>
            <a:ext cx="8229600" cy="4842339"/>
          </a:xfrm>
        </p:spPr>
        <p:txBody>
          <a:bodyPr>
            <a:normAutofit fontScale="92500" lnSpcReduction="20000"/>
          </a:bodyPr>
          <a:lstStyle/>
          <a:p>
            <a:pPr marL="0" indent="0" algn="just" fontAlgn="t">
              <a:buNone/>
            </a:pPr>
            <a:r>
              <a:rPr lang="pt-BR" sz="1200" b="1" dirty="0"/>
              <a:t> </a:t>
            </a:r>
            <a:endParaRPr lang="pt-BR" sz="3200" dirty="0"/>
          </a:p>
          <a:p>
            <a:pPr algn="just" fontAlgn="t">
              <a:buFont typeface="Wingdings" panose="05000000000000000000" pitchFamily="2" charset="2"/>
              <a:buChar char="v"/>
            </a:pPr>
            <a:r>
              <a:rPr lang="pt-BR" sz="2800" dirty="0">
                <a:latin typeface="Cambria" panose="02040503050406030204" pitchFamily="18" charset="0"/>
              </a:rPr>
              <a:t>Em </a:t>
            </a:r>
            <a:r>
              <a:rPr lang="pt-BR" sz="2800" dirty="0" smtClean="0">
                <a:latin typeface="Cambria" panose="02040503050406030204" pitchFamily="18" charset="0"/>
              </a:rPr>
              <a:t>2010, o MDS em </a:t>
            </a:r>
            <a:r>
              <a:rPr lang="pt-BR" sz="2800" dirty="0">
                <a:latin typeface="Cambria" panose="02040503050406030204" pitchFamily="18" charset="0"/>
              </a:rPr>
              <a:t>conjunto com a </a:t>
            </a:r>
            <a:r>
              <a:rPr lang="pt-BR" sz="2800" dirty="0" smtClean="0">
                <a:latin typeface="Cambria" panose="02040503050406030204" pitchFamily="18" charset="0"/>
              </a:rPr>
              <a:t>FIOCRUZ, realizou </a:t>
            </a:r>
            <a:r>
              <a:rPr lang="pt-BR" sz="2800" dirty="0">
                <a:latin typeface="Cambria" panose="02040503050406030204" pitchFamily="18" charset="0"/>
              </a:rPr>
              <a:t>uma pesquisa sobre </a:t>
            </a:r>
            <a:r>
              <a:rPr lang="pt-BR" sz="2800" dirty="0" smtClean="0">
                <a:latin typeface="Cambria" panose="02040503050406030204" pitchFamily="18" charset="0"/>
              </a:rPr>
              <a:t>as formas de registros que os profissionais dos CRAS </a:t>
            </a:r>
            <a:r>
              <a:rPr lang="pt-BR" sz="2800" dirty="0">
                <a:latin typeface="Cambria" panose="02040503050406030204" pitchFamily="18" charset="0"/>
              </a:rPr>
              <a:t>e </a:t>
            </a:r>
            <a:r>
              <a:rPr lang="pt-BR" sz="2800" dirty="0" smtClean="0">
                <a:latin typeface="Cambria" panose="02040503050406030204" pitchFamily="18" charset="0"/>
              </a:rPr>
              <a:t>CREAS utilizavam para </a:t>
            </a:r>
            <a:r>
              <a:rPr lang="pt-BR" sz="2800" dirty="0">
                <a:latin typeface="Cambria" panose="02040503050406030204" pitchFamily="18" charset="0"/>
              </a:rPr>
              <a:t>a </a:t>
            </a:r>
            <a:r>
              <a:rPr lang="pt-BR" sz="2800" dirty="0" smtClean="0">
                <a:latin typeface="Cambria" panose="02040503050406030204" pitchFamily="18" charset="0"/>
              </a:rPr>
              <a:t>registrar as anotações decorrentes da oferta do serviço </a:t>
            </a:r>
            <a:r>
              <a:rPr lang="pt-BR" sz="2800" dirty="0">
                <a:latin typeface="Cambria" panose="02040503050406030204" pitchFamily="18" charset="0"/>
              </a:rPr>
              <a:t>de acompanhamento familiar. </a:t>
            </a:r>
          </a:p>
          <a:p>
            <a:pPr algn="just" fontAlgn="t">
              <a:buFont typeface="Wingdings" panose="05000000000000000000" pitchFamily="2" charset="2"/>
              <a:buChar char="v"/>
            </a:pPr>
            <a:endParaRPr lang="pt-BR" sz="2800" dirty="0">
              <a:latin typeface="Cambria" panose="02040503050406030204" pitchFamily="18" charset="0"/>
            </a:endParaRPr>
          </a:p>
          <a:p>
            <a:pPr algn="just" fontAlgn="t">
              <a:buFont typeface="Wingdings" panose="05000000000000000000" pitchFamily="2" charset="2"/>
              <a:buChar char="v"/>
            </a:pPr>
            <a:r>
              <a:rPr lang="pt-BR" sz="2800" dirty="0">
                <a:latin typeface="Cambria" panose="02040503050406030204" pitchFamily="18" charset="0"/>
              </a:rPr>
              <a:t>Foram visitados 43 CRAS e 24 </a:t>
            </a:r>
            <a:r>
              <a:rPr lang="pt-BR" sz="2800" dirty="0" smtClean="0">
                <a:latin typeface="Cambria" panose="02040503050406030204" pitchFamily="18" charset="0"/>
              </a:rPr>
              <a:t>CREAS em uma amostra de </a:t>
            </a:r>
            <a:r>
              <a:rPr lang="pt-BR" sz="2800" dirty="0">
                <a:latin typeface="Cambria" panose="02040503050406030204" pitchFamily="18" charset="0"/>
              </a:rPr>
              <a:t>20 </a:t>
            </a:r>
            <a:r>
              <a:rPr lang="pt-BR" sz="2800" dirty="0" smtClean="0">
                <a:latin typeface="Cambria" panose="02040503050406030204" pitchFamily="18" charset="0"/>
              </a:rPr>
              <a:t>municípios:</a:t>
            </a:r>
          </a:p>
          <a:p>
            <a:pPr algn="just" fontAlgn="t">
              <a:buFont typeface="Wingdings" panose="05000000000000000000" pitchFamily="2" charset="2"/>
              <a:buChar char="v"/>
            </a:pPr>
            <a:endParaRPr lang="pt-BR" sz="2800" dirty="0">
              <a:latin typeface="Cambria" panose="02040503050406030204" pitchFamily="18" charset="0"/>
            </a:endParaRPr>
          </a:p>
          <a:p>
            <a:pPr algn="just" fontAlgn="t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Cambria" panose="02040503050406030204" pitchFamily="18" charset="0"/>
              </a:rPr>
              <a:t>Nesse </a:t>
            </a:r>
            <a:r>
              <a:rPr lang="pt-BR" sz="2800" dirty="0">
                <a:latin typeface="Cambria" panose="02040503050406030204" pitchFamily="18" charset="0"/>
              </a:rPr>
              <a:t>universo foram coletados </a:t>
            </a:r>
            <a:r>
              <a:rPr lang="pt-BR" sz="2800" dirty="0">
                <a:solidFill>
                  <a:srgbClr val="C00000"/>
                </a:solidFill>
                <a:latin typeface="Cambria" panose="02040503050406030204" pitchFamily="18" charset="0"/>
              </a:rPr>
              <a:t>853</a:t>
            </a:r>
            <a:r>
              <a:rPr lang="pt-BR" sz="2800" dirty="0">
                <a:latin typeface="Cambria" panose="02040503050406030204" pitchFamily="18" charset="0"/>
              </a:rPr>
              <a:t> modelos de fichas de registro, sendo </a:t>
            </a:r>
            <a:r>
              <a:rPr lang="pt-BR" sz="2800" dirty="0">
                <a:solidFill>
                  <a:srgbClr val="C00000"/>
                </a:solidFill>
                <a:latin typeface="Cambria" panose="02040503050406030204" pitchFamily="18" charset="0"/>
              </a:rPr>
              <a:t>423</a:t>
            </a:r>
            <a:r>
              <a:rPr lang="pt-BR" sz="2800" dirty="0">
                <a:latin typeface="Cambria" panose="02040503050406030204" pitchFamily="18" charset="0"/>
              </a:rPr>
              <a:t> </a:t>
            </a:r>
            <a:r>
              <a:rPr lang="pt-BR" sz="2800" dirty="0" smtClean="0">
                <a:latin typeface="Cambria" panose="02040503050406030204" pitchFamily="18" charset="0"/>
              </a:rPr>
              <a:t>adotados </a:t>
            </a:r>
            <a:r>
              <a:rPr lang="pt-BR" sz="2800" dirty="0">
                <a:latin typeface="Cambria" panose="02040503050406030204" pitchFamily="18" charset="0"/>
              </a:rPr>
              <a:t>em CRAS e </a:t>
            </a:r>
            <a:r>
              <a:rPr lang="pt-BR" sz="2800" dirty="0">
                <a:solidFill>
                  <a:srgbClr val="C00000"/>
                </a:solidFill>
                <a:latin typeface="Cambria" panose="02040503050406030204" pitchFamily="18" charset="0"/>
              </a:rPr>
              <a:t>430</a:t>
            </a:r>
            <a:r>
              <a:rPr lang="pt-BR" sz="2800" dirty="0">
                <a:latin typeface="Cambria" panose="02040503050406030204" pitchFamily="18" charset="0"/>
              </a:rPr>
              <a:t> </a:t>
            </a:r>
            <a:r>
              <a:rPr lang="pt-BR" sz="2800" dirty="0" smtClean="0">
                <a:latin typeface="Cambria" panose="02040503050406030204" pitchFamily="18" charset="0"/>
              </a:rPr>
              <a:t>adotados </a:t>
            </a:r>
            <a:r>
              <a:rPr lang="pt-BR" sz="2800" dirty="0">
                <a:latin typeface="Cambria" panose="02040503050406030204" pitchFamily="18" charset="0"/>
              </a:rPr>
              <a:t>em CREAS.</a:t>
            </a:r>
          </a:p>
          <a:p>
            <a:pPr marL="0" indent="0" algn="just" fontAlgn="t">
              <a:buNone/>
            </a:pPr>
            <a:endParaRPr lang="pt-BR" dirty="0">
              <a:latin typeface="Cambria" panose="020405030504060302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7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Espaço Reservado para Conteúdo 16"/>
          <p:cNvSpPr>
            <a:spLocks noGrp="1"/>
          </p:cNvSpPr>
          <p:nvPr>
            <p:ph idx="1"/>
          </p:nvPr>
        </p:nvSpPr>
        <p:spPr>
          <a:xfrm>
            <a:off x="182620" y="908720"/>
            <a:ext cx="8712968" cy="4525963"/>
          </a:xfrm>
        </p:spPr>
        <p:txBody>
          <a:bodyPr>
            <a:normAutofit fontScale="92500" lnSpcReduction="20000"/>
          </a:bodyPr>
          <a:lstStyle/>
          <a:p>
            <a:pPr marL="0" indent="0" algn="just" fontAlgn="t">
              <a:buNone/>
            </a:pPr>
            <a:r>
              <a:rPr lang="pt-BR" sz="1200" b="1" dirty="0"/>
              <a:t> </a:t>
            </a:r>
            <a:endParaRPr lang="pt-BR" sz="3200" dirty="0"/>
          </a:p>
          <a:p>
            <a:pPr marL="0" indent="0" algn="just">
              <a:buNone/>
            </a:pPr>
            <a:r>
              <a:rPr lang="pt-BR" sz="2600" dirty="0" smtClean="0">
                <a:latin typeface="Cambria" panose="02040503050406030204" pitchFamily="18" charset="0"/>
              </a:rPr>
              <a:t>A </a:t>
            </a:r>
            <a:r>
              <a:rPr lang="pt-BR" sz="2600" dirty="0">
                <a:latin typeface="Cambria" panose="02040503050406030204" pitchFamily="18" charset="0"/>
              </a:rPr>
              <a:t>partir da análise e discussão do resultado dessa </a:t>
            </a:r>
            <a:r>
              <a:rPr lang="pt-BR" sz="2600" dirty="0" smtClean="0">
                <a:latin typeface="Cambria" panose="02040503050406030204" pitchFamily="18" charset="0"/>
              </a:rPr>
              <a:t>pesquisa, </a:t>
            </a:r>
            <a:r>
              <a:rPr lang="pt-BR" sz="2600" dirty="0">
                <a:latin typeface="Cambria" panose="02040503050406030204" pitchFamily="18" charset="0"/>
              </a:rPr>
              <a:t>o MDS percebeu a importância e a necessidade da elaboração de um instrumento nacional que </a:t>
            </a:r>
            <a:r>
              <a:rPr lang="pt-BR" sz="2600" dirty="0" smtClean="0">
                <a:latin typeface="Cambria" panose="02040503050406030204" pitchFamily="18" charset="0"/>
              </a:rPr>
              <a:t>pudesse:</a:t>
            </a:r>
          </a:p>
          <a:p>
            <a:pPr marL="0" indent="0" algn="just">
              <a:buNone/>
            </a:pPr>
            <a:endParaRPr lang="pt-BR" sz="2600" dirty="0" smtClean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600" dirty="0">
                <a:latin typeface="Cambria" panose="02040503050406030204" pitchFamily="18" charset="0"/>
              </a:rPr>
              <a:t>U</a:t>
            </a:r>
            <a:r>
              <a:rPr lang="pt-BR" sz="2600" dirty="0" smtClean="0">
                <a:latin typeface="Cambria" panose="02040503050406030204" pitchFamily="18" charset="0"/>
              </a:rPr>
              <a:t>niformizar </a:t>
            </a:r>
            <a:r>
              <a:rPr lang="pt-BR" sz="2600" dirty="0">
                <a:latin typeface="Cambria" panose="02040503050406030204" pitchFamily="18" charset="0"/>
              </a:rPr>
              <a:t>os registros das informações do trabalho social com famílias realizado pelos equipamentos de CRAS e CREAS, visto que esses registros oferecem informações não só sobre o trabalho desenvolvido, mas também sobre as situações de vulnerabilidade e risco pessoal e social que incidem sobre famílias e pessoas nos diferentes ciclos de vida e no território. </a:t>
            </a:r>
            <a:endParaRPr lang="pt-BR" sz="26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26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Cambria" panose="02040503050406030204" pitchFamily="18" charset="0"/>
              </a:rPr>
              <a:t>Além </a:t>
            </a:r>
            <a:r>
              <a:rPr lang="pt-BR" sz="2600" dirty="0">
                <a:latin typeface="Cambria" panose="02040503050406030204" pitchFamily="18" charset="0"/>
              </a:rPr>
              <a:t>de apontar também a responsabilidade da política de assistência social com os(as) usuários(as) do SUAS.</a:t>
            </a:r>
          </a:p>
          <a:p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341313"/>
            <a:ext cx="8640960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Após 2 anos trabalho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intenso e discussão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contou com a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e colaboração de: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2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Professores(as), </a:t>
            </a:r>
            <a:endParaRPr lang="pt-BR" sz="2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Pesquisadores(as),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epresentantes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Conselhos Profissionais (CFP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CFESS), </a:t>
            </a:r>
            <a:endParaRPr lang="pt-BR" sz="2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estores(as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do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écnicos(as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do MDS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principalmente,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rofissionais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atuam nos CRAS e nos CREAS, </a:t>
            </a:r>
            <a:endParaRPr lang="pt-BR" sz="22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MDS, por meio da Secretaria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Nacional de Assistência Social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disponibilizou </a:t>
            </a:r>
            <a:r>
              <a:rPr lang="pt-BR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modelo de referência para a utilização de prontuário no </a:t>
            </a:r>
            <a:r>
              <a:rPr lang="pt-BR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 e, em </a:t>
            </a:r>
            <a:r>
              <a:rPr lang="pt-PT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2012, a Coordenação </a:t>
            </a:r>
            <a:r>
              <a:rPr lang="pt-PT" sz="2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Geral dos Serviços de Vigilância Social do DGSUAS/SNAS organizou uma oficina para validar Prontuário </a:t>
            </a:r>
            <a:r>
              <a:rPr lang="pt-PT" sz="22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SUAS.</a:t>
            </a:r>
            <a:endParaRPr lang="pt-BR" sz="22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ttp://tvvale.net.br/uploads/2015/07/conferencias-de-assistencia-social-ministram-em-cachoeira-paulista-e-potim_14380992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0064"/>
            <a:ext cx="922109" cy="61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mds.gov.br/webarquivos/sala_de_imprensa/marcas_selos/MDS-e-Governo-Federal/logo-mds-governo-federal-2011-c8-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16" y="6384872"/>
            <a:ext cx="2856614" cy="4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4882116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kern="1200" dirty="0">
                <a:solidFill>
                  <a:srgbClr val="627A32"/>
                </a:solidFill>
                <a:effectLst/>
                <a:latin typeface="Cambria"/>
                <a:ea typeface="Times New Roman"/>
                <a:cs typeface="Times New Roman"/>
              </a:rPr>
              <a:t>OFICINA DE “CAPACITAÇÃO DE MULTIPLICADORES PARA IMPLANTAÇÃO E UTILIZAÇÃO DO PRONTUÁRIO SUAS”</a:t>
            </a: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Espaço Reservado para Conteúdo 16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525963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Cambria" panose="02040503050406030204" pitchFamily="18" charset="0"/>
              </a:rPr>
              <a:t>Importante considerar que a adoção de um prontuário padrão configura uma mudança cultural que proporciona uma transformação no vínculo da equipe com o(a) usuário(a). </a:t>
            </a:r>
          </a:p>
          <a:p>
            <a:pPr marL="0" lvl="0" indent="0" algn="just">
              <a:buNone/>
            </a:pPr>
            <a:endParaRPr lang="pt-B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Cambria" panose="02040503050406030204" pitchFamily="18" charset="0"/>
              </a:rPr>
              <a:t>O prontuário não é um registro imediato e estático, ele consolida o momento de inserção do(a) usuário(a) nos serviços ofertados pela política de assistência social.  </a:t>
            </a:r>
            <a:endParaRPr lang="pt-B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Cambria" panose="02040503050406030204" pitchFamily="18" charset="0"/>
              </a:rPr>
              <a:t>O Prontuário SUAS demarca o início do trabalho social com a família, e ainda indica o caráter processual  e continuado do acompanhamento familiar no âmbito do SUAS. 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1473</Words>
  <Application>Microsoft Office PowerPoint</Application>
  <PresentationFormat>Apresentação na tela (4:3)</PresentationFormat>
  <Paragraphs>151</Paragraphs>
  <Slides>18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TTE2A1D2F8t00</vt:lpstr>
      <vt:lpstr>Verdana</vt:lpstr>
      <vt:lpstr>Wingdings</vt:lpstr>
      <vt:lpstr>Tema do Office</vt:lpstr>
      <vt:lpstr>OFICINA DE “CAPACITAÇÃO DE MULTIPLICADORES PARA IMPLANTAÇÃO E UTILIZAÇÃO DO PRONTUÁRIO SUAS”</vt:lpstr>
      <vt:lpstr>Apresentação do PowerPoint</vt:lpstr>
      <vt:lpstr>OBJETIVOS DO PRONTUÁRIO SUAS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de Cassia Alves de Abreu</dc:creator>
  <cp:lastModifiedBy>Cliente</cp:lastModifiedBy>
  <cp:revision>185</cp:revision>
  <dcterms:created xsi:type="dcterms:W3CDTF">2014-05-05T13:02:52Z</dcterms:created>
  <dcterms:modified xsi:type="dcterms:W3CDTF">2022-04-04T12:39:46Z</dcterms:modified>
</cp:coreProperties>
</file>