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34"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a:srgbClr val="7D923A"/>
    <a:srgbClr val="669900"/>
    <a:srgbClr val="99CC00"/>
    <a:srgbClr val="336600"/>
    <a:srgbClr val="FFFFFF"/>
    <a:srgbClr val="CC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69" d="100"/>
          <a:sy n="69" d="100"/>
        </p:scale>
        <p:origin x="14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767C4-9AD0-4C7F-B4A3-1FBFD8FBD460}"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pt-BR"/>
        </a:p>
      </dgm:t>
    </dgm:pt>
    <dgm:pt modelId="{D8420422-04DF-41C0-9AE9-7B536DB89841}">
      <dgm:prSet phldrT="[Texto]" custT="1"/>
      <dgm:spPr>
        <a:solidFill>
          <a:schemeClr val="bg2">
            <a:lumMod val="90000"/>
          </a:schemeClr>
        </a:solidFill>
      </dgm:spPr>
      <dgm:t>
        <a:bodyPr/>
        <a:lstStyle/>
        <a:p>
          <a:r>
            <a:rPr lang="pt-BR" sz="2400" b="1" dirty="0" smtClean="0">
              <a:solidFill>
                <a:srgbClr val="006600"/>
              </a:solidFill>
              <a:latin typeface="Aparajita" pitchFamily="34" charset="0"/>
              <a:cs typeface="Aparajita" pitchFamily="34" charset="0"/>
            </a:rPr>
            <a:t>Família:</a:t>
          </a:r>
          <a:endParaRPr lang="pt-BR" sz="2400" b="1" dirty="0">
            <a:solidFill>
              <a:srgbClr val="006600"/>
            </a:solidFill>
            <a:latin typeface="Aparajita" pitchFamily="34" charset="0"/>
            <a:cs typeface="Aparajita" pitchFamily="34" charset="0"/>
          </a:endParaRPr>
        </a:p>
      </dgm:t>
    </dgm:pt>
    <dgm:pt modelId="{2D4AB1BD-A822-4EBA-B16B-8A1587077978}" type="parTrans" cxnId="{5E1DDA3D-4C23-4836-B085-1C2CBAD57214}">
      <dgm:prSet/>
      <dgm:spPr/>
      <dgm:t>
        <a:bodyPr/>
        <a:lstStyle/>
        <a:p>
          <a:endParaRPr lang="pt-BR"/>
        </a:p>
      </dgm:t>
    </dgm:pt>
    <dgm:pt modelId="{712C97F1-E60F-4934-A096-99A92B934796}" type="sibTrans" cxnId="{5E1DDA3D-4C23-4836-B085-1C2CBAD57214}">
      <dgm:prSet/>
      <dgm:spPr/>
      <dgm:t>
        <a:bodyPr/>
        <a:lstStyle/>
        <a:p>
          <a:endParaRPr lang="pt-BR"/>
        </a:p>
      </dgm:t>
    </dgm:pt>
    <dgm:pt modelId="{4CAD03E7-DC4C-47AE-9740-A4D3854EDB44}">
      <dgm:prSet phldrT="[Texto]" custT="1"/>
      <dgm:spPr>
        <a:solidFill>
          <a:schemeClr val="bg2">
            <a:lumMod val="90000"/>
          </a:schemeClr>
        </a:solidFill>
      </dgm:spPr>
      <dgm:t>
        <a:bodyPr/>
        <a:lstStyle/>
        <a:p>
          <a:r>
            <a:rPr lang="pt-BR" altLang="pt-BR" sz="1800" b="1" dirty="0" smtClean="0">
              <a:solidFill>
                <a:srgbClr val="006600"/>
              </a:solidFill>
              <a:latin typeface="Aparajita" pitchFamily="34" charset="0"/>
              <a:cs typeface="Aparajita" pitchFamily="34" charset="0"/>
            </a:rPr>
            <a:t>Experiências de não-estabilidade </a:t>
          </a:r>
          <a:endParaRPr lang="pt-BR" sz="1800" b="1" dirty="0">
            <a:solidFill>
              <a:srgbClr val="006600"/>
            </a:solidFill>
          </a:endParaRPr>
        </a:p>
      </dgm:t>
    </dgm:pt>
    <dgm:pt modelId="{E77573D1-1F12-4718-A322-EC139E40D601}" type="parTrans" cxnId="{8E507D1E-2B14-4657-9F6D-590C8126174C}">
      <dgm:prSet/>
      <dgm:spPr/>
      <dgm:t>
        <a:bodyPr/>
        <a:lstStyle/>
        <a:p>
          <a:endParaRPr lang="pt-BR"/>
        </a:p>
      </dgm:t>
    </dgm:pt>
    <dgm:pt modelId="{FEFB5629-0CCD-4461-A61A-54E247E7B586}" type="sibTrans" cxnId="{8E507D1E-2B14-4657-9F6D-590C8126174C}">
      <dgm:prSet/>
      <dgm:spPr/>
      <dgm:t>
        <a:bodyPr/>
        <a:lstStyle/>
        <a:p>
          <a:endParaRPr lang="pt-BR"/>
        </a:p>
      </dgm:t>
    </dgm:pt>
    <dgm:pt modelId="{DE740D6D-2404-4B89-AC21-92C4E8D78360}" type="pres">
      <dgm:prSet presAssocID="{ECB767C4-9AD0-4C7F-B4A3-1FBFD8FBD460}" presName="cycle" presStyleCnt="0">
        <dgm:presLayoutVars>
          <dgm:dir/>
          <dgm:resizeHandles val="exact"/>
        </dgm:presLayoutVars>
      </dgm:prSet>
      <dgm:spPr/>
      <dgm:t>
        <a:bodyPr/>
        <a:lstStyle/>
        <a:p>
          <a:endParaRPr lang="pt-BR"/>
        </a:p>
      </dgm:t>
    </dgm:pt>
    <dgm:pt modelId="{16E9BA76-557E-4051-A68D-B482A22C12A9}" type="pres">
      <dgm:prSet presAssocID="{D8420422-04DF-41C0-9AE9-7B536DB89841}" presName="arrow" presStyleLbl="node1" presStyleIdx="0" presStyleCnt="2">
        <dgm:presLayoutVars>
          <dgm:bulletEnabled val="1"/>
        </dgm:presLayoutVars>
      </dgm:prSet>
      <dgm:spPr/>
      <dgm:t>
        <a:bodyPr/>
        <a:lstStyle/>
        <a:p>
          <a:endParaRPr lang="pt-BR"/>
        </a:p>
      </dgm:t>
    </dgm:pt>
    <dgm:pt modelId="{61CCAB5F-9694-4C59-A729-8217369C829A}" type="pres">
      <dgm:prSet presAssocID="{4CAD03E7-DC4C-47AE-9740-A4D3854EDB44}" presName="arrow" presStyleLbl="node1" presStyleIdx="1" presStyleCnt="2" custScaleY="100024" custRadScaleRad="253156" custRadScaleInc="-1522">
        <dgm:presLayoutVars>
          <dgm:bulletEnabled val="1"/>
        </dgm:presLayoutVars>
      </dgm:prSet>
      <dgm:spPr/>
      <dgm:t>
        <a:bodyPr/>
        <a:lstStyle/>
        <a:p>
          <a:endParaRPr lang="pt-BR"/>
        </a:p>
      </dgm:t>
    </dgm:pt>
  </dgm:ptLst>
  <dgm:cxnLst>
    <dgm:cxn modelId="{5E1DDA3D-4C23-4836-B085-1C2CBAD57214}" srcId="{ECB767C4-9AD0-4C7F-B4A3-1FBFD8FBD460}" destId="{D8420422-04DF-41C0-9AE9-7B536DB89841}" srcOrd="0" destOrd="0" parTransId="{2D4AB1BD-A822-4EBA-B16B-8A1587077978}" sibTransId="{712C97F1-E60F-4934-A096-99A92B934796}"/>
    <dgm:cxn modelId="{1546F339-18C9-40DB-86E2-C6844FB0DDF6}" type="presOf" srcId="{4CAD03E7-DC4C-47AE-9740-A4D3854EDB44}" destId="{61CCAB5F-9694-4C59-A729-8217369C829A}" srcOrd="0" destOrd="0" presId="urn:microsoft.com/office/officeart/2005/8/layout/arrow1"/>
    <dgm:cxn modelId="{46B96524-28A6-47F6-A31C-2102BA76BEDA}" type="presOf" srcId="{ECB767C4-9AD0-4C7F-B4A3-1FBFD8FBD460}" destId="{DE740D6D-2404-4B89-AC21-92C4E8D78360}" srcOrd="0" destOrd="0" presId="urn:microsoft.com/office/officeart/2005/8/layout/arrow1"/>
    <dgm:cxn modelId="{8E507D1E-2B14-4657-9F6D-590C8126174C}" srcId="{ECB767C4-9AD0-4C7F-B4A3-1FBFD8FBD460}" destId="{4CAD03E7-DC4C-47AE-9740-A4D3854EDB44}" srcOrd="1" destOrd="0" parTransId="{E77573D1-1F12-4718-A322-EC139E40D601}" sibTransId="{FEFB5629-0CCD-4461-A61A-54E247E7B586}"/>
    <dgm:cxn modelId="{74138AA1-A64B-47D5-AFA6-3D2510870646}" type="presOf" srcId="{D8420422-04DF-41C0-9AE9-7B536DB89841}" destId="{16E9BA76-557E-4051-A68D-B482A22C12A9}" srcOrd="0" destOrd="0" presId="urn:microsoft.com/office/officeart/2005/8/layout/arrow1"/>
    <dgm:cxn modelId="{5E6546C3-C458-4805-B185-B86F114A940E}" type="presParOf" srcId="{DE740D6D-2404-4B89-AC21-92C4E8D78360}" destId="{16E9BA76-557E-4051-A68D-B482A22C12A9}" srcOrd="0" destOrd="0" presId="urn:microsoft.com/office/officeart/2005/8/layout/arrow1"/>
    <dgm:cxn modelId="{9B4E035E-8329-4101-B30C-B47B362C4F80}" type="presParOf" srcId="{DE740D6D-2404-4B89-AC21-92C4E8D78360}" destId="{61CCAB5F-9694-4C59-A729-8217369C829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69B46-5FD1-4526-8D77-ECA02888B1B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pt-BR"/>
        </a:p>
      </dgm:t>
    </dgm:pt>
    <dgm:pt modelId="{2B3528F7-EACF-47E0-9202-649306E423FF}">
      <dgm:prSet phldrT="[Texto]" custT="1"/>
      <dgm:spPr>
        <a:solidFill>
          <a:schemeClr val="bg2">
            <a:lumMod val="90000"/>
          </a:schemeClr>
        </a:solidFill>
      </dgm:spPr>
      <dgm:t>
        <a:bodyPr/>
        <a:lstStyle/>
        <a:p>
          <a:r>
            <a:rPr lang="pt-BR" sz="2000" b="1" dirty="0" smtClean="0">
              <a:solidFill>
                <a:srgbClr val="006600"/>
              </a:solidFill>
              <a:latin typeface="Aparajita" pitchFamily="34" charset="0"/>
              <a:cs typeface="Aparajita" pitchFamily="34" charset="0"/>
            </a:rPr>
            <a:t>Recomposição, </a:t>
          </a:r>
          <a:r>
            <a:rPr lang="pt-BR" altLang="pt-BR" sz="2000" b="1" dirty="0" smtClean="0">
              <a:solidFill>
                <a:srgbClr val="006600"/>
              </a:solidFill>
              <a:latin typeface="Aparajita" pitchFamily="34" charset="0"/>
              <a:cs typeface="Aparajita" pitchFamily="34" charset="0"/>
            </a:rPr>
            <a:t>recasamento</a:t>
          </a:r>
          <a:r>
            <a:rPr lang="pt-BR" sz="2000" b="1" dirty="0" smtClean="0">
              <a:solidFill>
                <a:srgbClr val="006600"/>
              </a:solidFill>
              <a:latin typeface="Aparajita" pitchFamily="34" charset="0"/>
              <a:cs typeface="Aparajita" pitchFamily="34" charset="0"/>
            </a:rPr>
            <a:t> </a:t>
          </a:r>
          <a:endParaRPr lang="pt-BR" sz="2000" b="1" dirty="0">
            <a:solidFill>
              <a:srgbClr val="006600"/>
            </a:solidFill>
            <a:latin typeface="Aparajita" pitchFamily="34" charset="0"/>
            <a:cs typeface="Aparajita" pitchFamily="34" charset="0"/>
          </a:endParaRPr>
        </a:p>
      </dgm:t>
    </dgm:pt>
    <dgm:pt modelId="{848B15ED-A593-4945-A0FE-D61AD3737988}" type="parTrans" cxnId="{88E6B97E-9B63-4ADF-B985-EBB18E38FBA0}">
      <dgm:prSet/>
      <dgm:spPr/>
      <dgm:t>
        <a:bodyPr/>
        <a:lstStyle/>
        <a:p>
          <a:endParaRPr lang="pt-BR"/>
        </a:p>
      </dgm:t>
    </dgm:pt>
    <dgm:pt modelId="{12614759-F135-48CD-9000-2D91A5CE6C9A}" type="sibTrans" cxnId="{88E6B97E-9B63-4ADF-B985-EBB18E38FBA0}">
      <dgm:prSet/>
      <dgm:spPr/>
      <dgm:t>
        <a:bodyPr/>
        <a:lstStyle/>
        <a:p>
          <a:endParaRPr lang="pt-BR"/>
        </a:p>
      </dgm:t>
    </dgm:pt>
    <dgm:pt modelId="{EE98F284-391A-470A-988B-42CE4639761F}">
      <dgm:prSet phldrT="[Texto]" custT="1"/>
      <dgm:spPr>
        <a:solidFill>
          <a:schemeClr val="bg2">
            <a:lumMod val="90000"/>
          </a:schemeClr>
        </a:solidFill>
      </dgm:spPr>
      <dgm:t>
        <a:bodyPr/>
        <a:lstStyle/>
        <a:p>
          <a:pPr>
            <a:lnSpc>
              <a:spcPct val="100000"/>
            </a:lnSpc>
            <a:spcAft>
              <a:spcPts val="0"/>
            </a:spcAft>
          </a:pPr>
          <a:r>
            <a:rPr lang="pt-BR" altLang="pt-BR" sz="1600" b="1" dirty="0" smtClean="0">
              <a:solidFill>
                <a:srgbClr val="006600"/>
              </a:solidFill>
              <a:latin typeface="Aparajita" pitchFamily="34" charset="0"/>
              <a:cs typeface="Aparajita" pitchFamily="34" charset="0"/>
            </a:rPr>
            <a:t>Rearranjos internos formando extensas redes sociais</a:t>
          </a:r>
          <a:endParaRPr lang="pt-BR" sz="1600" b="1" dirty="0">
            <a:solidFill>
              <a:srgbClr val="006600"/>
            </a:solidFill>
          </a:endParaRPr>
        </a:p>
      </dgm:t>
    </dgm:pt>
    <dgm:pt modelId="{A9CED50F-9FC9-44A3-90E3-D35C16F2220D}" type="parTrans" cxnId="{E57AD294-99AC-4F70-B7C4-67C81883C7F6}">
      <dgm:prSet/>
      <dgm:spPr/>
      <dgm:t>
        <a:bodyPr/>
        <a:lstStyle/>
        <a:p>
          <a:endParaRPr lang="pt-BR"/>
        </a:p>
      </dgm:t>
    </dgm:pt>
    <dgm:pt modelId="{7811F7DB-E55D-4752-B31B-C5E49663246D}" type="sibTrans" cxnId="{E57AD294-99AC-4F70-B7C4-67C81883C7F6}">
      <dgm:prSet/>
      <dgm:spPr/>
      <dgm:t>
        <a:bodyPr/>
        <a:lstStyle/>
        <a:p>
          <a:endParaRPr lang="pt-BR"/>
        </a:p>
      </dgm:t>
    </dgm:pt>
    <dgm:pt modelId="{FC8D6CCD-DA3B-4FA4-BA8B-87AB953A79BC}" type="pres">
      <dgm:prSet presAssocID="{52D69B46-5FD1-4526-8D77-ECA02888B1B5}" presName="diagram" presStyleCnt="0">
        <dgm:presLayoutVars>
          <dgm:dir/>
          <dgm:resizeHandles val="exact"/>
        </dgm:presLayoutVars>
      </dgm:prSet>
      <dgm:spPr/>
      <dgm:t>
        <a:bodyPr/>
        <a:lstStyle/>
        <a:p>
          <a:endParaRPr lang="pt-BR"/>
        </a:p>
      </dgm:t>
    </dgm:pt>
    <dgm:pt modelId="{7B222386-CC10-4597-8ED4-1223487A165A}" type="pres">
      <dgm:prSet presAssocID="{2B3528F7-EACF-47E0-9202-649306E423FF}" presName="arrow" presStyleLbl="node1" presStyleIdx="0" presStyleCnt="2">
        <dgm:presLayoutVars>
          <dgm:bulletEnabled val="1"/>
        </dgm:presLayoutVars>
      </dgm:prSet>
      <dgm:spPr/>
      <dgm:t>
        <a:bodyPr/>
        <a:lstStyle/>
        <a:p>
          <a:endParaRPr lang="pt-BR"/>
        </a:p>
      </dgm:t>
    </dgm:pt>
    <dgm:pt modelId="{137AA789-31C9-424C-9DD0-4EE01C666E0F}" type="pres">
      <dgm:prSet presAssocID="{EE98F284-391A-470A-988B-42CE4639761F}" presName="arrow" presStyleLbl="node1" presStyleIdx="1" presStyleCnt="2">
        <dgm:presLayoutVars>
          <dgm:bulletEnabled val="1"/>
        </dgm:presLayoutVars>
      </dgm:prSet>
      <dgm:spPr/>
      <dgm:t>
        <a:bodyPr/>
        <a:lstStyle/>
        <a:p>
          <a:endParaRPr lang="pt-BR"/>
        </a:p>
      </dgm:t>
    </dgm:pt>
  </dgm:ptLst>
  <dgm:cxnLst>
    <dgm:cxn modelId="{20988CB0-DD76-45B2-B3B8-AB6277396900}" type="presOf" srcId="{EE98F284-391A-470A-988B-42CE4639761F}" destId="{137AA789-31C9-424C-9DD0-4EE01C666E0F}" srcOrd="0" destOrd="0" presId="urn:microsoft.com/office/officeart/2005/8/layout/arrow5"/>
    <dgm:cxn modelId="{31904F1C-24CD-4BF7-ACD1-3BFB776D2D69}" type="presOf" srcId="{52D69B46-5FD1-4526-8D77-ECA02888B1B5}" destId="{FC8D6CCD-DA3B-4FA4-BA8B-87AB953A79BC}" srcOrd="0" destOrd="0" presId="urn:microsoft.com/office/officeart/2005/8/layout/arrow5"/>
    <dgm:cxn modelId="{E57AD294-99AC-4F70-B7C4-67C81883C7F6}" srcId="{52D69B46-5FD1-4526-8D77-ECA02888B1B5}" destId="{EE98F284-391A-470A-988B-42CE4639761F}" srcOrd="1" destOrd="0" parTransId="{A9CED50F-9FC9-44A3-90E3-D35C16F2220D}" sibTransId="{7811F7DB-E55D-4752-B31B-C5E49663246D}"/>
    <dgm:cxn modelId="{88E6B97E-9B63-4ADF-B985-EBB18E38FBA0}" srcId="{52D69B46-5FD1-4526-8D77-ECA02888B1B5}" destId="{2B3528F7-EACF-47E0-9202-649306E423FF}" srcOrd="0" destOrd="0" parTransId="{848B15ED-A593-4945-A0FE-D61AD3737988}" sibTransId="{12614759-F135-48CD-9000-2D91A5CE6C9A}"/>
    <dgm:cxn modelId="{76AF8E22-CBF8-48C2-B497-05C3819A29CC}" type="presOf" srcId="{2B3528F7-EACF-47E0-9202-649306E423FF}" destId="{7B222386-CC10-4597-8ED4-1223487A165A}" srcOrd="0" destOrd="0" presId="urn:microsoft.com/office/officeart/2005/8/layout/arrow5"/>
    <dgm:cxn modelId="{C370CC50-9FE0-49A5-AFDB-26D2B6EE9FAB}" type="presParOf" srcId="{FC8D6CCD-DA3B-4FA4-BA8B-87AB953A79BC}" destId="{7B222386-CC10-4597-8ED4-1223487A165A}" srcOrd="0" destOrd="0" presId="urn:microsoft.com/office/officeart/2005/8/layout/arrow5"/>
    <dgm:cxn modelId="{23BAF4AC-AAFE-442C-8935-2815999D765A}" type="presParOf" srcId="{FC8D6CCD-DA3B-4FA4-BA8B-87AB953A79BC}" destId="{137AA789-31C9-424C-9DD0-4EE01C666E0F}"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01097-EF5A-4A8A-861E-47BB084BA5B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BR"/>
        </a:p>
      </dgm:t>
    </dgm:pt>
    <dgm:pt modelId="{8C54441D-A3B1-4A96-9B58-AACE91CDEF77}">
      <dgm:prSet phldrT="[Texto]" custT="1">
        <dgm:style>
          <a:lnRef idx="3">
            <a:schemeClr val="lt1"/>
          </a:lnRef>
          <a:fillRef idx="1">
            <a:schemeClr val="accent3"/>
          </a:fillRef>
          <a:effectRef idx="1">
            <a:schemeClr val="accent3"/>
          </a:effectRef>
          <a:fontRef idx="minor">
            <a:schemeClr val="lt1"/>
          </a:fontRef>
        </dgm:style>
      </dgm:prSet>
      <dgm:spPr/>
      <dgm:t>
        <a:bodyPr/>
        <a:lstStyle/>
        <a:p>
          <a:r>
            <a:rPr lang="pt-BR" sz="1800" dirty="0" smtClean="0">
              <a:solidFill>
                <a:srgbClr val="006600"/>
              </a:solidFill>
            </a:rPr>
            <a:t>Prevê: </a:t>
          </a:r>
          <a:endParaRPr lang="pt-BR" dirty="0"/>
        </a:p>
      </dgm:t>
    </dgm:pt>
    <dgm:pt modelId="{7F7676BB-B889-44A6-8B12-1E58E810D386}" type="parTrans" cxnId="{4F9A95FA-D2D9-465B-80A9-A409133A4D38}">
      <dgm:prSet/>
      <dgm:spPr/>
      <dgm:t>
        <a:bodyPr/>
        <a:lstStyle/>
        <a:p>
          <a:endParaRPr lang="pt-BR"/>
        </a:p>
      </dgm:t>
    </dgm:pt>
    <dgm:pt modelId="{C23DC106-27A4-4076-B96E-73FF6AB5A13E}" type="sibTrans" cxnId="{4F9A95FA-D2D9-465B-80A9-A409133A4D38}">
      <dgm:prSet/>
      <dgm:spPr/>
      <dgm:t>
        <a:bodyPr/>
        <a:lstStyle/>
        <a:p>
          <a:endParaRPr lang="pt-BR"/>
        </a:p>
      </dgm:t>
    </dgm:pt>
    <dgm:pt modelId="{04AC1A1D-E749-4B89-BB5D-E6C652F5C8A9}">
      <dgm:prSet phldrT="[Texto]" custT="1"/>
      <dgm:spPr>
        <a:solidFill>
          <a:schemeClr val="bg2">
            <a:alpha val="90000"/>
          </a:schemeClr>
        </a:solidFill>
        <a:ln>
          <a:solidFill>
            <a:srgbClr val="7D923A">
              <a:alpha val="90000"/>
            </a:srgbClr>
          </a:solidFill>
        </a:ln>
      </dgm:spPr>
      <dgm:t>
        <a:bodyPr/>
        <a:lstStyle/>
        <a:p>
          <a:pPr algn="l"/>
          <a:r>
            <a:rPr lang="pt-BR" sz="1600" dirty="0" smtClean="0">
              <a:solidFill>
                <a:srgbClr val="006600"/>
              </a:solidFill>
            </a:rPr>
            <a:t>	</a:t>
          </a:r>
          <a:r>
            <a:rPr lang="pt-BR" sz="1500" b="1" dirty="0" smtClean="0">
              <a:solidFill>
                <a:srgbClr val="006600"/>
              </a:solidFill>
            </a:rPr>
            <a:t>Desenvolvimento </a:t>
          </a:r>
          <a:r>
            <a:rPr lang="pt-BR" sz="1500" dirty="0" smtClean="0">
              <a:solidFill>
                <a:srgbClr val="006600"/>
              </a:solidFill>
            </a:rPr>
            <a:t>de    potencialidades e aquisições  das famílias ;</a:t>
          </a:r>
        </a:p>
        <a:p>
          <a:pPr algn="just"/>
          <a:r>
            <a:rPr lang="pt-BR" sz="1500" dirty="0" smtClean="0">
              <a:solidFill>
                <a:srgbClr val="006600"/>
              </a:solidFill>
            </a:rPr>
            <a:t>	</a:t>
          </a:r>
          <a:r>
            <a:rPr lang="pt-BR" sz="1500" b="1" dirty="0" smtClean="0">
              <a:solidFill>
                <a:srgbClr val="006600"/>
              </a:solidFill>
            </a:rPr>
            <a:t>Fortalecimento</a:t>
          </a:r>
          <a:r>
            <a:rPr lang="pt-BR" sz="1500" dirty="0" smtClean="0">
              <a:solidFill>
                <a:srgbClr val="006600"/>
              </a:solidFill>
            </a:rPr>
            <a:t> de vínculos familiares e comunitários;</a:t>
          </a:r>
        </a:p>
        <a:p>
          <a:pPr algn="just"/>
          <a:r>
            <a:rPr lang="pt-BR" sz="1500" dirty="0" smtClean="0">
              <a:solidFill>
                <a:srgbClr val="006600"/>
              </a:solidFill>
            </a:rPr>
            <a:t>	</a:t>
          </a:r>
          <a:r>
            <a:rPr lang="pt-BR" sz="1500" b="1" dirty="0" smtClean="0">
              <a:solidFill>
                <a:srgbClr val="006600"/>
              </a:solidFill>
            </a:rPr>
            <a:t>Por meio de ações</a:t>
          </a:r>
          <a:r>
            <a:rPr lang="pt-BR" sz="1500" dirty="0" smtClean="0">
              <a:solidFill>
                <a:srgbClr val="006600"/>
              </a:solidFill>
            </a:rPr>
            <a:t>, não terapêuticas, de caráter preventivo, protetivo e proativo. </a:t>
          </a:r>
          <a:endParaRPr lang="pt-BR" sz="1500" dirty="0"/>
        </a:p>
      </dgm:t>
    </dgm:pt>
    <dgm:pt modelId="{DEA5EC23-B5D3-46D4-A6AA-98A1754035F5}" type="parTrans" cxnId="{B0998B1B-217B-4A6F-94EC-88E9E557925D}">
      <dgm:prSet/>
      <dgm:spPr/>
      <dgm:t>
        <a:bodyPr/>
        <a:lstStyle/>
        <a:p>
          <a:endParaRPr lang="pt-BR"/>
        </a:p>
      </dgm:t>
    </dgm:pt>
    <dgm:pt modelId="{18E4A317-055B-4450-A174-FA3ACC53AEA9}" type="sibTrans" cxnId="{B0998B1B-217B-4A6F-94EC-88E9E557925D}">
      <dgm:prSet/>
      <dgm:spPr/>
      <dgm:t>
        <a:bodyPr/>
        <a:lstStyle/>
        <a:p>
          <a:endParaRPr lang="pt-BR"/>
        </a:p>
      </dgm:t>
    </dgm:pt>
    <dgm:pt modelId="{2A37E21F-8CC4-44E3-BC3A-EFE6D47551A7}">
      <dgm:prSet phldrT="[Texto]" custT="1">
        <dgm:style>
          <a:lnRef idx="3">
            <a:schemeClr val="lt1"/>
          </a:lnRef>
          <a:fillRef idx="1">
            <a:schemeClr val="accent3"/>
          </a:fillRef>
          <a:effectRef idx="1">
            <a:schemeClr val="accent3"/>
          </a:effectRef>
          <a:fontRef idx="minor">
            <a:schemeClr val="lt1"/>
          </a:fontRef>
        </dgm:style>
      </dgm:prSet>
      <dgm:spPr/>
      <dgm:t>
        <a:bodyPr/>
        <a:lstStyle/>
        <a:p>
          <a:r>
            <a:rPr lang="pt-BR" sz="1800" dirty="0" smtClean="0">
              <a:solidFill>
                <a:srgbClr val="006600"/>
              </a:solidFill>
            </a:rPr>
            <a:t>Deve:</a:t>
          </a:r>
          <a:endParaRPr lang="pt-BR" dirty="0"/>
        </a:p>
      </dgm:t>
    </dgm:pt>
    <dgm:pt modelId="{67AADB4A-5234-4A09-B427-AE2EA812CF83}" type="parTrans" cxnId="{5EB349E7-A269-421A-B558-5D10E828BC0E}">
      <dgm:prSet/>
      <dgm:spPr/>
      <dgm:t>
        <a:bodyPr/>
        <a:lstStyle/>
        <a:p>
          <a:endParaRPr lang="pt-BR"/>
        </a:p>
      </dgm:t>
    </dgm:pt>
    <dgm:pt modelId="{B0316B99-AF81-4AA6-8E54-FA59283958AB}" type="sibTrans" cxnId="{5EB349E7-A269-421A-B558-5D10E828BC0E}">
      <dgm:prSet/>
      <dgm:spPr/>
      <dgm:t>
        <a:bodyPr/>
        <a:lstStyle/>
        <a:p>
          <a:endParaRPr lang="pt-BR"/>
        </a:p>
      </dgm:t>
    </dgm:pt>
    <dgm:pt modelId="{9B634445-3845-4052-8171-A37143268497}">
      <dgm:prSet phldrT="[Texto]" custT="1"/>
      <dgm:spPr>
        <a:solidFill>
          <a:schemeClr val="bg2">
            <a:alpha val="90000"/>
          </a:schemeClr>
        </a:solidFill>
        <a:ln>
          <a:solidFill>
            <a:srgbClr val="7D923A">
              <a:alpha val="90000"/>
            </a:srgbClr>
          </a:solidFill>
        </a:ln>
      </dgm:spPr>
      <dgm:t>
        <a:bodyPr/>
        <a:lstStyle/>
        <a:p>
          <a:pPr algn="just"/>
          <a:r>
            <a:rPr lang="pt-BR" sz="1300" dirty="0" smtClean="0">
              <a:solidFill>
                <a:srgbClr val="006600"/>
              </a:solidFill>
            </a:rPr>
            <a:t>	</a:t>
          </a:r>
          <a:r>
            <a:rPr lang="pt-BR" sz="1400" b="1" dirty="0" smtClean="0">
              <a:solidFill>
                <a:srgbClr val="006600"/>
              </a:solidFill>
            </a:rPr>
            <a:t>Ampliar o universo informacional </a:t>
          </a:r>
          <a:r>
            <a:rPr lang="pt-BR" sz="1400" dirty="0" smtClean="0">
              <a:solidFill>
                <a:srgbClr val="006600"/>
              </a:solidFill>
            </a:rPr>
            <a:t>das famílias usuárias do serviço, proporcionando novas vivências; </a:t>
          </a:r>
        </a:p>
        <a:p>
          <a:pPr algn="just"/>
          <a:r>
            <a:rPr lang="pt-BR" sz="1400" dirty="0" smtClean="0">
              <a:solidFill>
                <a:srgbClr val="006600"/>
              </a:solidFill>
            </a:rPr>
            <a:t>	</a:t>
          </a:r>
          <a:r>
            <a:rPr lang="pt-BR" sz="1400" b="1" dirty="0" smtClean="0">
              <a:solidFill>
                <a:srgbClr val="006600"/>
              </a:solidFill>
            </a:rPr>
            <a:t>Realizar ações com famílias </a:t>
          </a:r>
          <a:r>
            <a:rPr lang="pt-BR" sz="1400" dirty="0" smtClean="0">
              <a:solidFill>
                <a:srgbClr val="006600"/>
              </a:solidFill>
            </a:rPr>
            <a:t>que possuem pessoas que precisam de cuidado;</a:t>
          </a:r>
        </a:p>
        <a:p>
          <a:pPr algn="just"/>
          <a:r>
            <a:rPr lang="pt-BR" sz="1400" dirty="0" smtClean="0">
              <a:solidFill>
                <a:srgbClr val="006600"/>
              </a:solidFill>
            </a:rPr>
            <a:t>	</a:t>
          </a:r>
          <a:r>
            <a:rPr lang="pt-BR" sz="1400" b="1" dirty="0" smtClean="0">
              <a:solidFill>
                <a:srgbClr val="006600"/>
              </a:solidFill>
            </a:rPr>
            <a:t>Foco na troca de informações </a:t>
          </a:r>
          <a:r>
            <a:rPr lang="pt-BR" sz="1400" dirty="0" smtClean="0">
              <a:solidFill>
                <a:srgbClr val="006600"/>
              </a:solidFill>
            </a:rPr>
            <a:t>e promoção de espaços para troca de experiências;</a:t>
          </a:r>
        </a:p>
        <a:p>
          <a:pPr algn="just"/>
          <a:r>
            <a:rPr lang="pt-BR" sz="1400" dirty="0" smtClean="0">
              <a:solidFill>
                <a:srgbClr val="006600"/>
              </a:solidFill>
            </a:rPr>
            <a:t> 	</a:t>
          </a:r>
          <a:r>
            <a:rPr lang="pt-BR" sz="1400" b="1" dirty="0" smtClean="0">
              <a:solidFill>
                <a:srgbClr val="006600"/>
              </a:solidFill>
            </a:rPr>
            <a:t>Expressão de dificuldades </a:t>
          </a:r>
          <a:r>
            <a:rPr lang="pt-BR" sz="1400" dirty="0" smtClean="0">
              <a:solidFill>
                <a:srgbClr val="006600"/>
              </a:solidFill>
            </a:rPr>
            <a:t>e reconhecimento de possibilidades. </a:t>
          </a:r>
          <a:endParaRPr lang="pt-BR" sz="1400" dirty="0"/>
        </a:p>
      </dgm:t>
    </dgm:pt>
    <dgm:pt modelId="{5FED5162-E88F-48C3-B308-0D867BB053FA}" type="parTrans" cxnId="{6B15E0F3-263B-47A9-8229-351901E94540}">
      <dgm:prSet/>
      <dgm:spPr/>
      <dgm:t>
        <a:bodyPr/>
        <a:lstStyle/>
        <a:p>
          <a:endParaRPr lang="pt-BR"/>
        </a:p>
      </dgm:t>
    </dgm:pt>
    <dgm:pt modelId="{332A0AE1-A743-4F82-9D68-2F2EDDB5F890}" type="sibTrans" cxnId="{6B15E0F3-263B-47A9-8229-351901E94540}">
      <dgm:prSet/>
      <dgm:spPr/>
      <dgm:t>
        <a:bodyPr/>
        <a:lstStyle/>
        <a:p>
          <a:endParaRPr lang="pt-BR"/>
        </a:p>
      </dgm:t>
    </dgm:pt>
    <dgm:pt modelId="{C201D274-688A-4142-82E0-09DE1EC12BDD}" type="pres">
      <dgm:prSet presAssocID="{ADF01097-EF5A-4A8A-861E-47BB084BA5B4}" presName="list" presStyleCnt="0">
        <dgm:presLayoutVars>
          <dgm:dir/>
          <dgm:animLvl val="lvl"/>
        </dgm:presLayoutVars>
      </dgm:prSet>
      <dgm:spPr/>
      <dgm:t>
        <a:bodyPr/>
        <a:lstStyle/>
        <a:p>
          <a:endParaRPr lang="pt-BR"/>
        </a:p>
      </dgm:t>
    </dgm:pt>
    <dgm:pt modelId="{150F9DBB-63B1-46D4-9DEB-DFC3D244CF6E}" type="pres">
      <dgm:prSet presAssocID="{8C54441D-A3B1-4A96-9B58-AACE91CDEF77}" presName="posSpace" presStyleCnt="0"/>
      <dgm:spPr/>
    </dgm:pt>
    <dgm:pt modelId="{3D8D13F5-3C40-4904-92B8-D588D434B886}" type="pres">
      <dgm:prSet presAssocID="{8C54441D-A3B1-4A96-9B58-AACE91CDEF77}" presName="vertFlow" presStyleCnt="0"/>
      <dgm:spPr/>
    </dgm:pt>
    <dgm:pt modelId="{DF5707E2-FB8B-497F-8D50-F802A1EC899D}" type="pres">
      <dgm:prSet presAssocID="{8C54441D-A3B1-4A96-9B58-AACE91CDEF77}" presName="topSpace" presStyleCnt="0"/>
      <dgm:spPr/>
    </dgm:pt>
    <dgm:pt modelId="{FB0FC73C-2E53-44A4-8F22-DA1CF43D0A60}" type="pres">
      <dgm:prSet presAssocID="{8C54441D-A3B1-4A96-9B58-AACE91CDEF77}" presName="firstComp" presStyleCnt="0"/>
      <dgm:spPr/>
    </dgm:pt>
    <dgm:pt modelId="{385E6966-2DD7-4A26-812B-D19B433C5DC7}" type="pres">
      <dgm:prSet presAssocID="{8C54441D-A3B1-4A96-9B58-AACE91CDEF77}" presName="firstChild" presStyleLbl="bgAccFollowNode1" presStyleIdx="0" presStyleCnt="2" custScaleX="157554" custScaleY="251802" custLinFactNeighborX="34970" custLinFactNeighborY="4639"/>
      <dgm:spPr/>
      <dgm:t>
        <a:bodyPr/>
        <a:lstStyle/>
        <a:p>
          <a:endParaRPr lang="pt-BR"/>
        </a:p>
      </dgm:t>
    </dgm:pt>
    <dgm:pt modelId="{AE968460-8BCB-4D18-9F14-C36ED9406CAE}" type="pres">
      <dgm:prSet presAssocID="{8C54441D-A3B1-4A96-9B58-AACE91CDEF77}" presName="firstChildTx" presStyleLbl="bgAccFollowNode1" presStyleIdx="0" presStyleCnt="2">
        <dgm:presLayoutVars>
          <dgm:bulletEnabled val="1"/>
        </dgm:presLayoutVars>
      </dgm:prSet>
      <dgm:spPr/>
      <dgm:t>
        <a:bodyPr/>
        <a:lstStyle/>
        <a:p>
          <a:endParaRPr lang="pt-BR"/>
        </a:p>
      </dgm:t>
    </dgm:pt>
    <dgm:pt modelId="{BDEAABD2-169F-4961-8F4E-E2CD7E9E6552}" type="pres">
      <dgm:prSet presAssocID="{8C54441D-A3B1-4A96-9B58-AACE91CDEF77}" presName="negSpace" presStyleCnt="0"/>
      <dgm:spPr/>
    </dgm:pt>
    <dgm:pt modelId="{CD8312E9-8457-4115-B280-3546D6038F4A}" type="pres">
      <dgm:prSet presAssocID="{8C54441D-A3B1-4A96-9B58-AACE91CDEF77}" presName="circle" presStyleLbl="node1" presStyleIdx="0" presStyleCnt="2" custLinFactNeighborX="-42693" custLinFactNeighborY="6338"/>
      <dgm:spPr/>
      <dgm:t>
        <a:bodyPr/>
        <a:lstStyle/>
        <a:p>
          <a:endParaRPr lang="pt-BR"/>
        </a:p>
      </dgm:t>
    </dgm:pt>
    <dgm:pt modelId="{6C478001-60E1-43D6-986F-CC9797745F25}" type="pres">
      <dgm:prSet presAssocID="{C23DC106-27A4-4076-B96E-73FF6AB5A13E}" presName="transSpace" presStyleCnt="0"/>
      <dgm:spPr/>
    </dgm:pt>
    <dgm:pt modelId="{CEECDED5-BAD8-4AAC-8448-94C137BA2A1C}" type="pres">
      <dgm:prSet presAssocID="{2A37E21F-8CC4-44E3-BC3A-EFE6D47551A7}" presName="posSpace" presStyleCnt="0"/>
      <dgm:spPr/>
    </dgm:pt>
    <dgm:pt modelId="{D415A427-A9D8-4CA6-93F7-AB06B38528DF}" type="pres">
      <dgm:prSet presAssocID="{2A37E21F-8CC4-44E3-BC3A-EFE6D47551A7}" presName="vertFlow" presStyleCnt="0"/>
      <dgm:spPr/>
    </dgm:pt>
    <dgm:pt modelId="{3964C4AD-8046-4742-A21C-178B01CACD94}" type="pres">
      <dgm:prSet presAssocID="{2A37E21F-8CC4-44E3-BC3A-EFE6D47551A7}" presName="topSpace" presStyleCnt="0"/>
      <dgm:spPr/>
    </dgm:pt>
    <dgm:pt modelId="{29260961-2F4A-4769-9555-8A338ADE4BAD}" type="pres">
      <dgm:prSet presAssocID="{2A37E21F-8CC4-44E3-BC3A-EFE6D47551A7}" presName="firstComp" presStyleCnt="0"/>
      <dgm:spPr/>
    </dgm:pt>
    <dgm:pt modelId="{B66DC9C9-7C33-48DC-B51D-2923CCB6D372}" type="pres">
      <dgm:prSet presAssocID="{2A37E21F-8CC4-44E3-BC3A-EFE6D47551A7}" presName="firstChild" presStyleLbl="bgAccFollowNode1" presStyleIdx="1" presStyleCnt="2" custScaleX="162252" custScaleY="250885" custLinFactNeighborX="57926" custLinFactNeighborY="4639"/>
      <dgm:spPr/>
      <dgm:t>
        <a:bodyPr/>
        <a:lstStyle/>
        <a:p>
          <a:endParaRPr lang="pt-BR"/>
        </a:p>
      </dgm:t>
    </dgm:pt>
    <dgm:pt modelId="{0ADB6F08-D589-4F68-A468-D832B515AA31}" type="pres">
      <dgm:prSet presAssocID="{2A37E21F-8CC4-44E3-BC3A-EFE6D47551A7}" presName="firstChildTx" presStyleLbl="bgAccFollowNode1" presStyleIdx="1" presStyleCnt="2">
        <dgm:presLayoutVars>
          <dgm:bulletEnabled val="1"/>
        </dgm:presLayoutVars>
      </dgm:prSet>
      <dgm:spPr/>
      <dgm:t>
        <a:bodyPr/>
        <a:lstStyle/>
        <a:p>
          <a:endParaRPr lang="pt-BR"/>
        </a:p>
      </dgm:t>
    </dgm:pt>
    <dgm:pt modelId="{B52F4A2C-B6B4-4099-9995-EED24EA5DA2A}" type="pres">
      <dgm:prSet presAssocID="{2A37E21F-8CC4-44E3-BC3A-EFE6D47551A7}" presName="negSpace" presStyleCnt="0"/>
      <dgm:spPr/>
    </dgm:pt>
    <dgm:pt modelId="{A35867C0-174A-4701-ABBF-97F4E6BE61DB}" type="pres">
      <dgm:prSet presAssocID="{2A37E21F-8CC4-44E3-BC3A-EFE6D47551A7}" presName="circle" presStyleLbl="node1" presStyleIdx="1" presStyleCnt="2" custLinFactNeighborX="-88686" custLinFactNeighborY="5497"/>
      <dgm:spPr/>
      <dgm:t>
        <a:bodyPr/>
        <a:lstStyle/>
        <a:p>
          <a:endParaRPr lang="pt-BR"/>
        </a:p>
      </dgm:t>
    </dgm:pt>
  </dgm:ptLst>
  <dgm:cxnLst>
    <dgm:cxn modelId="{ACC61C27-1740-4423-A943-F0553BE6D373}" type="presOf" srcId="{8C54441D-A3B1-4A96-9B58-AACE91CDEF77}" destId="{CD8312E9-8457-4115-B280-3546D6038F4A}" srcOrd="0" destOrd="0" presId="urn:microsoft.com/office/officeart/2005/8/layout/hList9"/>
    <dgm:cxn modelId="{5EB349E7-A269-421A-B558-5D10E828BC0E}" srcId="{ADF01097-EF5A-4A8A-861E-47BB084BA5B4}" destId="{2A37E21F-8CC4-44E3-BC3A-EFE6D47551A7}" srcOrd="1" destOrd="0" parTransId="{67AADB4A-5234-4A09-B427-AE2EA812CF83}" sibTransId="{B0316B99-AF81-4AA6-8E54-FA59283958AB}"/>
    <dgm:cxn modelId="{C234607C-3143-424F-B7CB-5AD29490C542}" type="presOf" srcId="{9B634445-3845-4052-8171-A37143268497}" destId="{B66DC9C9-7C33-48DC-B51D-2923CCB6D372}" srcOrd="0" destOrd="0" presId="urn:microsoft.com/office/officeart/2005/8/layout/hList9"/>
    <dgm:cxn modelId="{43E71ABD-1199-4E44-A364-DDEFC0DFE1BA}" type="presOf" srcId="{04AC1A1D-E749-4B89-BB5D-E6C652F5C8A9}" destId="{385E6966-2DD7-4A26-812B-D19B433C5DC7}" srcOrd="0" destOrd="0" presId="urn:microsoft.com/office/officeart/2005/8/layout/hList9"/>
    <dgm:cxn modelId="{6B15E0F3-263B-47A9-8229-351901E94540}" srcId="{2A37E21F-8CC4-44E3-BC3A-EFE6D47551A7}" destId="{9B634445-3845-4052-8171-A37143268497}" srcOrd="0" destOrd="0" parTransId="{5FED5162-E88F-48C3-B308-0D867BB053FA}" sibTransId="{332A0AE1-A743-4F82-9D68-2F2EDDB5F890}"/>
    <dgm:cxn modelId="{4F9A95FA-D2D9-465B-80A9-A409133A4D38}" srcId="{ADF01097-EF5A-4A8A-861E-47BB084BA5B4}" destId="{8C54441D-A3B1-4A96-9B58-AACE91CDEF77}" srcOrd="0" destOrd="0" parTransId="{7F7676BB-B889-44A6-8B12-1E58E810D386}" sibTransId="{C23DC106-27A4-4076-B96E-73FF6AB5A13E}"/>
    <dgm:cxn modelId="{E8DD92D4-E36B-4219-82D0-47162DE32C84}" type="presOf" srcId="{9B634445-3845-4052-8171-A37143268497}" destId="{0ADB6F08-D589-4F68-A468-D832B515AA31}" srcOrd="1" destOrd="0" presId="urn:microsoft.com/office/officeart/2005/8/layout/hList9"/>
    <dgm:cxn modelId="{B0998B1B-217B-4A6F-94EC-88E9E557925D}" srcId="{8C54441D-A3B1-4A96-9B58-AACE91CDEF77}" destId="{04AC1A1D-E749-4B89-BB5D-E6C652F5C8A9}" srcOrd="0" destOrd="0" parTransId="{DEA5EC23-B5D3-46D4-A6AA-98A1754035F5}" sibTransId="{18E4A317-055B-4450-A174-FA3ACC53AEA9}"/>
    <dgm:cxn modelId="{AF49566D-6B41-4367-A7AC-1DC9F837178A}" type="presOf" srcId="{04AC1A1D-E749-4B89-BB5D-E6C652F5C8A9}" destId="{AE968460-8BCB-4D18-9F14-C36ED9406CAE}" srcOrd="1" destOrd="0" presId="urn:microsoft.com/office/officeart/2005/8/layout/hList9"/>
    <dgm:cxn modelId="{D012521B-E979-460A-BE33-D2FE02DFBD4D}" type="presOf" srcId="{2A37E21F-8CC4-44E3-BC3A-EFE6D47551A7}" destId="{A35867C0-174A-4701-ABBF-97F4E6BE61DB}" srcOrd="0" destOrd="0" presId="urn:microsoft.com/office/officeart/2005/8/layout/hList9"/>
    <dgm:cxn modelId="{1229AF1A-DFB9-4430-BA07-C725731F3B1E}" type="presOf" srcId="{ADF01097-EF5A-4A8A-861E-47BB084BA5B4}" destId="{C201D274-688A-4142-82E0-09DE1EC12BDD}" srcOrd="0" destOrd="0" presId="urn:microsoft.com/office/officeart/2005/8/layout/hList9"/>
    <dgm:cxn modelId="{C078E8B5-94B4-4AC2-816D-7EB19606EB37}" type="presParOf" srcId="{C201D274-688A-4142-82E0-09DE1EC12BDD}" destId="{150F9DBB-63B1-46D4-9DEB-DFC3D244CF6E}" srcOrd="0" destOrd="0" presId="urn:microsoft.com/office/officeart/2005/8/layout/hList9"/>
    <dgm:cxn modelId="{3D3C06B7-C8B9-4433-ACAE-A933B9F3D5BA}" type="presParOf" srcId="{C201D274-688A-4142-82E0-09DE1EC12BDD}" destId="{3D8D13F5-3C40-4904-92B8-D588D434B886}" srcOrd="1" destOrd="0" presId="urn:microsoft.com/office/officeart/2005/8/layout/hList9"/>
    <dgm:cxn modelId="{C4AD4853-F292-495E-9833-1D76FC6C98B3}" type="presParOf" srcId="{3D8D13F5-3C40-4904-92B8-D588D434B886}" destId="{DF5707E2-FB8B-497F-8D50-F802A1EC899D}" srcOrd="0" destOrd="0" presId="urn:microsoft.com/office/officeart/2005/8/layout/hList9"/>
    <dgm:cxn modelId="{87755409-D290-459B-96E0-08ECE3024117}" type="presParOf" srcId="{3D8D13F5-3C40-4904-92B8-D588D434B886}" destId="{FB0FC73C-2E53-44A4-8F22-DA1CF43D0A60}" srcOrd="1" destOrd="0" presId="urn:microsoft.com/office/officeart/2005/8/layout/hList9"/>
    <dgm:cxn modelId="{53E6FBC5-9D77-4ADC-99D4-2097933FB646}" type="presParOf" srcId="{FB0FC73C-2E53-44A4-8F22-DA1CF43D0A60}" destId="{385E6966-2DD7-4A26-812B-D19B433C5DC7}" srcOrd="0" destOrd="0" presId="urn:microsoft.com/office/officeart/2005/8/layout/hList9"/>
    <dgm:cxn modelId="{D2D96721-0F4E-4918-A685-1374088CEDF5}" type="presParOf" srcId="{FB0FC73C-2E53-44A4-8F22-DA1CF43D0A60}" destId="{AE968460-8BCB-4D18-9F14-C36ED9406CAE}" srcOrd="1" destOrd="0" presId="urn:microsoft.com/office/officeart/2005/8/layout/hList9"/>
    <dgm:cxn modelId="{F0469634-A4C7-43A3-83F3-9B155E6A146E}" type="presParOf" srcId="{C201D274-688A-4142-82E0-09DE1EC12BDD}" destId="{BDEAABD2-169F-4961-8F4E-E2CD7E9E6552}" srcOrd="2" destOrd="0" presId="urn:microsoft.com/office/officeart/2005/8/layout/hList9"/>
    <dgm:cxn modelId="{F27FD891-01BD-44D5-8528-2203A82D822B}" type="presParOf" srcId="{C201D274-688A-4142-82E0-09DE1EC12BDD}" destId="{CD8312E9-8457-4115-B280-3546D6038F4A}" srcOrd="3" destOrd="0" presId="urn:microsoft.com/office/officeart/2005/8/layout/hList9"/>
    <dgm:cxn modelId="{1E27689D-1DB4-4F17-AFE0-58269E008616}" type="presParOf" srcId="{C201D274-688A-4142-82E0-09DE1EC12BDD}" destId="{6C478001-60E1-43D6-986F-CC9797745F25}" srcOrd="4" destOrd="0" presId="urn:microsoft.com/office/officeart/2005/8/layout/hList9"/>
    <dgm:cxn modelId="{7222B6F5-B238-41B6-AD6A-38062BD2C907}" type="presParOf" srcId="{C201D274-688A-4142-82E0-09DE1EC12BDD}" destId="{CEECDED5-BAD8-4AAC-8448-94C137BA2A1C}" srcOrd="5" destOrd="0" presId="urn:microsoft.com/office/officeart/2005/8/layout/hList9"/>
    <dgm:cxn modelId="{9B021F73-EA7E-4605-A2F3-4F6D73CA09C3}" type="presParOf" srcId="{C201D274-688A-4142-82E0-09DE1EC12BDD}" destId="{D415A427-A9D8-4CA6-93F7-AB06B38528DF}" srcOrd="6" destOrd="0" presId="urn:microsoft.com/office/officeart/2005/8/layout/hList9"/>
    <dgm:cxn modelId="{8D2E997F-1EE2-49AB-BB28-36C14C7C0407}" type="presParOf" srcId="{D415A427-A9D8-4CA6-93F7-AB06B38528DF}" destId="{3964C4AD-8046-4742-A21C-178B01CACD94}" srcOrd="0" destOrd="0" presId="urn:microsoft.com/office/officeart/2005/8/layout/hList9"/>
    <dgm:cxn modelId="{959496D2-904B-4B52-9BC6-740D6404E196}" type="presParOf" srcId="{D415A427-A9D8-4CA6-93F7-AB06B38528DF}" destId="{29260961-2F4A-4769-9555-8A338ADE4BAD}" srcOrd="1" destOrd="0" presId="urn:microsoft.com/office/officeart/2005/8/layout/hList9"/>
    <dgm:cxn modelId="{81C2E1B4-5555-42D7-9FF5-8E53C6F1B31B}" type="presParOf" srcId="{29260961-2F4A-4769-9555-8A338ADE4BAD}" destId="{B66DC9C9-7C33-48DC-B51D-2923CCB6D372}" srcOrd="0" destOrd="0" presId="urn:microsoft.com/office/officeart/2005/8/layout/hList9"/>
    <dgm:cxn modelId="{9E011726-2219-45EB-BFCB-BA73C098FC9C}" type="presParOf" srcId="{29260961-2F4A-4769-9555-8A338ADE4BAD}" destId="{0ADB6F08-D589-4F68-A468-D832B515AA31}" srcOrd="1" destOrd="0" presId="urn:microsoft.com/office/officeart/2005/8/layout/hList9"/>
    <dgm:cxn modelId="{F83D6575-0D47-4E05-847E-BBFA75364B4F}" type="presParOf" srcId="{C201D274-688A-4142-82E0-09DE1EC12BDD}" destId="{B52F4A2C-B6B4-4099-9995-EED24EA5DA2A}" srcOrd="7" destOrd="0" presId="urn:microsoft.com/office/officeart/2005/8/layout/hList9"/>
    <dgm:cxn modelId="{F63891D7-E72F-44B6-90D0-10AAF442D20C}" type="presParOf" srcId="{C201D274-688A-4142-82E0-09DE1EC12BDD}" destId="{A35867C0-174A-4701-ABBF-97F4E6BE61DB}"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75014-540F-4A9F-B163-5B153BA4EFE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pt-BR"/>
        </a:p>
      </dgm:t>
    </dgm:pt>
    <dgm:pt modelId="{58BC8326-1200-4C01-872D-D51960689EBC}">
      <dgm:prSet phldrT="[Texto]"/>
      <dgm:spPr>
        <a:solidFill>
          <a:schemeClr val="bg2"/>
        </a:solidFill>
      </dgm:spPr>
      <dgm:t>
        <a:bodyPr/>
        <a:lstStyle/>
        <a:p>
          <a:r>
            <a:rPr lang="pt-BR" dirty="0" smtClean="0">
              <a:solidFill>
                <a:srgbClr val="009900"/>
              </a:solidFill>
              <a:latin typeface="Aparajita" pitchFamily="34" charset="0"/>
              <a:cs typeface="Aparajita" pitchFamily="34" charset="0"/>
            </a:rPr>
            <a:t>Sobrecarga de trabalho</a:t>
          </a:r>
          <a:endParaRPr lang="pt-BR" dirty="0"/>
        </a:p>
      </dgm:t>
    </dgm:pt>
    <dgm:pt modelId="{906A5B76-0C46-4423-8A55-826B367FAAF7}" type="parTrans" cxnId="{27B56518-AE30-41E7-AEFD-7F53EC319F45}">
      <dgm:prSet/>
      <dgm:spPr/>
      <dgm:t>
        <a:bodyPr/>
        <a:lstStyle/>
        <a:p>
          <a:endParaRPr lang="pt-BR"/>
        </a:p>
      </dgm:t>
    </dgm:pt>
    <dgm:pt modelId="{A03FE086-DB08-43E9-9948-465A0F0DF4B8}" type="sibTrans" cxnId="{27B56518-AE30-41E7-AEFD-7F53EC319F45}">
      <dgm:prSet/>
      <dgm:spPr/>
      <dgm:t>
        <a:bodyPr/>
        <a:lstStyle/>
        <a:p>
          <a:endParaRPr lang="pt-BR"/>
        </a:p>
      </dgm:t>
    </dgm:pt>
    <dgm:pt modelId="{D7E94EA0-212E-4CB7-A1B6-0F62350DAA49}">
      <dgm:prSet phldrT="[Texto]"/>
      <dgm:spPr>
        <a:solidFill>
          <a:schemeClr val="bg2"/>
        </a:solidFill>
      </dgm:spPr>
      <dgm:t>
        <a:bodyPr/>
        <a:lstStyle/>
        <a:p>
          <a:r>
            <a:rPr lang="pt-BR" dirty="0" smtClean="0">
              <a:solidFill>
                <a:srgbClr val="009900"/>
              </a:solidFill>
              <a:latin typeface="Aparajita" pitchFamily="34" charset="0"/>
              <a:cs typeface="Aparajita" pitchFamily="34" charset="0"/>
            </a:rPr>
            <a:t>Mais papel que será acumulado nos arquivos</a:t>
          </a:r>
          <a:endParaRPr lang="pt-BR" dirty="0"/>
        </a:p>
      </dgm:t>
    </dgm:pt>
    <dgm:pt modelId="{E22D3DA6-E467-4AAC-AD6C-4F4B6BF1E835}" type="parTrans" cxnId="{37FD5A38-48FA-4BA9-B8B4-A761CDBA4CD7}">
      <dgm:prSet/>
      <dgm:spPr/>
      <dgm:t>
        <a:bodyPr/>
        <a:lstStyle/>
        <a:p>
          <a:endParaRPr lang="pt-BR"/>
        </a:p>
      </dgm:t>
    </dgm:pt>
    <dgm:pt modelId="{9841BC19-D031-4D1A-BCAC-2FF666EFEC76}" type="sibTrans" cxnId="{37FD5A38-48FA-4BA9-B8B4-A761CDBA4CD7}">
      <dgm:prSet/>
      <dgm:spPr/>
      <dgm:t>
        <a:bodyPr/>
        <a:lstStyle/>
        <a:p>
          <a:endParaRPr lang="pt-BR"/>
        </a:p>
      </dgm:t>
    </dgm:pt>
    <dgm:pt modelId="{74B422EE-569F-4D38-984B-11C6BF6F7E32}">
      <dgm:prSet phldrT="[Texto]"/>
      <dgm:spPr>
        <a:solidFill>
          <a:schemeClr val="bg2"/>
        </a:solidFill>
      </dgm:spPr>
      <dgm:t>
        <a:bodyPr/>
        <a:lstStyle/>
        <a:p>
          <a:pPr>
            <a:lnSpc>
              <a:spcPct val="100000"/>
            </a:lnSpc>
            <a:spcAft>
              <a:spcPts val="0"/>
            </a:spcAft>
          </a:pPr>
          <a:r>
            <a:rPr lang="pt-BR" dirty="0" smtClean="0">
              <a:solidFill>
                <a:srgbClr val="009900"/>
              </a:solidFill>
              <a:latin typeface="Aparajita" pitchFamily="34" charset="0"/>
              <a:cs typeface="Aparajita" pitchFamily="34" charset="0"/>
            </a:rPr>
            <a:t>Imposição</a:t>
          </a:r>
          <a:endParaRPr lang="pt-BR" dirty="0"/>
        </a:p>
      </dgm:t>
    </dgm:pt>
    <dgm:pt modelId="{17E78785-E768-422C-B5C5-CFA1F94798E0}" type="parTrans" cxnId="{5E9D657D-2BE9-4473-B193-92601E5A2AA4}">
      <dgm:prSet/>
      <dgm:spPr/>
      <dgm:t>
        <a:bodyPr/>
        <a:lstStyle/>
        <a:p>
          <a:endParaRPr lang="pt-BR"/>
        </a:p>
      </dgm:t>
    </dgm:pt>
    <dgm:pt modelId="{E3287118-7A89-479A-A1C1-70E2701AB565}" type="sibTrans" cxnId="{5E9D657D-2BE9-4473-B193-92601E5A2AA4}">
      <dgm:prSet/>
      <dgm:spPr/>
      <dgm:t>
        <a:bodyPr/>
        <a:lstStyle/>
        <a:p>
          <a:endParaRPr lang="pt-BR"/>
        </a:p>
      </dgm:t>
    </dgm:pt>
    <dgm:pt modelId="{1B3F428C-86FD-4749-9D3A-D1726E8A0175}">
      <dgm:prSet phldrT="[Texto]"/>
      <dgm:spPr>
        <a:solidFill>
          <a:schemeClr val="bg2"/>
        </a:solidFill>
      </dgm:spPr>
      <dgm:t>
        <a:bodyPr/>
        <a:lstStyle/>
        <a:p>
          <a:pPr>
            <a:lnSpc>
              <a:spcPct val="100000"/>
            </a:lnSpc>
            <a:spcAft>
              <a:spcPts val="0"/>
            </a:spcAft>
          </a:pPr>
          <a:endParaRPr lang="pt-BR" dirty="0" smtClean="0">
            <a:solidFill>
              <a:srgbClr val="009900"/>
            </a:solidFill>
            <a:latin typeface="Aparajita" pitchFamily="34" charset="0"/>
            <a:cs typeface="Aparajita" pitchFamily="34" charset="0"/>
          </a:endParaRPr>
        </a:p>
        <a:p>
          <a:pPr>
            <a:lnSpc>
              <a:spcPct val="100000"/>
            </a:lnSpc>
            <a:spcAft>
              <a:spcPts val="0"/>
            </a:spcAft>
          </a:pPr>
          <a:r>
            <a:rPr lang="pt-BR" dirty="0" smtClean="0">
              <a:solidFill>
                <a:srgbClr val="009900"/>
              </a:solidFill>
              <a:latin typeface="Aparajita" pitchFamily="34" charset="0"/>
              <a:cs typeface="Aparajita" pitchFamily="34" charset="0"/>
            </a:rPr>
            <a:t>Padronização</a:t>
          </a:r>
        </a:p>
        <a:p>
          <a:pPr>
            <a:lnSpc>
              <a:spcPct val="100000"/>
            </a:lnSpc>
            <a:spcAft>
              <a:spcPts val="0"/>
            </a:spcAft>
          </a:pPr>
          <a:r>
            <a:rPr lang="pt-BR" dirty="0" smtClean="0">
              <a:solidFill>
                <a:srgbClr val="009900"/>
              </a:solidFill>
              <a:latin typeface="Aparajita" pitchFamily="34" charset="0"/>
              <a:cs typeface="Aparajita" pitchFamily="34" charset="0"/>
            </a:rPr>
            <a:t>negativa </a:t>
          </a:r>
          <a:endParaRPr lang="pt-BR" dirty="0" smtClean="0"/>
        </a:p>
        <a:p>
          <a:pPr>
            <a:lnSpc>
              <a:spcPct val="100000"/>
            </a:lnSpc>
            <a:spcAft>
              <a:spcPts val="0"/>
            </a:spcAft>
          </a:pPr>
          <a:endParaRPr lang="pt-BR" dirty="0"/>
        </a:p>
      </dgm:t>
    </dgm:pt>
    <dgm:pt modelId="{7A0C7878-BFEC-435F-9A58-EE4862EB22C2}" type="parTrans" cxnId="{06A05FF0-69B5-4A99-9F30-2C833DF18E5D}">
      <dgm:prSet/>
      <dgm:spPr/>
      <dgm:t>
        <a:bodyPr/>
        <a:lstStyle/>
        <a:p>
          <a:endParaRPr lang="pt-BR"/>
        </a:p>
      </dgm:t>
    </dgm:pt>
    <dgm:pt modelId="{1F9E9604-5A86-49A6-9C1C-3252E0F06524}" type="sibTrans" cxnId="{06A05FF0-69B5-4A99-9F30-2C833DF18E5D}">
      <dgm:prSet/>
      <dgm:spPr/>
      <dgm:t>
        <a:bodyPr/>
        <a:lstStyle/>
        <a:p>
          <a:endParaRPr lang="pt-BR"/>
        </a:p>
      </dgm:t>
    </dgm:pt>
    <dgm:pt modelId="{67D3275F-5602-4807-BDB1-28E716B397A2}" type="pres">
      <dgm:prSet presAssocID="{F8575014-540F-4A9F-B163-5B153BA4EFE0}" presName="matrix" presStyleCnt="0">
        <dgm:presLayoutVars>
          <dgm:chMax val="1"/>
          <dgm:dir/>
          <dgm:resizeHandles val="exact"/>
        </dgm:presLayoutVars>
      </dgm:prSet>
      <dgm:spPr/>
      <dgm:t>
        <a:bodyPr/>
        <a:lstStyle/>
        <a:p>
          <a:endParaRPr lang="pt-BR"/>
        </a:p>
      </dgm:t>
    </dgm:pt>
    <dgm:pt modelId="{B8C2DDB2-6ACF-448E-9A1A-D59DDE7FE01E}" type="pres">
      <dgm:prSet presAssocID="{F8575014-540F-4A9F-B163-5B153BA4EFE0}" presName="diamond" presStyleLbl="bgShp" presStyleIdx="0" presStyleCnt="1"/>
      <dgm:spPr>
        <a:solidFill>
          <a:schemeClr val="accent3">
            <a:lumMod val="40000"/>
            <a:lumOff val="60000"/>
          </a:schemeClr>
        </a:solidFill>
      </dgm:spPr>
    </dgm:pt>
    <dgm:pt modelId="{6B8E5AAD-718B-4C9D-AA59-3318F9D947B6}" type="pres">
      <dgm:prSet presAssocID="{F8575014-540F-4A9F-B163-5B153BA4EFE0}" presName="quad1" presStyleLbl="node1" presStyleIdx="0" presStyleCnt="4">
        <dgm:presLayoutVars>
          <dgm:chMax val="0"/>
          <dgm:chPref val="0"/>
          <dgm:bulletEnabled val="1"/>
        </dgm:presLayoutVars>
      </dgm:prSet>
      <dgm:spPr/>
      <dgm:t>
        <a:bodyPr/>
        <a:lstStyle/>
        <a:p>
          <a:endParaRPr lang="pt-BR"/>
        </a:p>
      </dgm:t>
    </dgm:pt>
    <dgm:pt modelId="{0A7E966D-2ED6-49B6-A291-F9B47CF6A26F}" type="pres">
      <dgm:prSet presAssocID="{F8575014-540F-4A9F-B163-5B153BA4EFE0}" presName="quad2" presStyleLbl="node1" presStyleIdx="1" presStyleCnt="4">
        <dgm:presLayoutVars>
          <dgm:chMax val="0"/>
          <dgm:chPref val="0"/>
          <dgm:bulletEnabled val="1"/>
        </dgm:presLayoutVars>
      </dgm:prSet>
      <dgm:spPr/>
      <dgm:t>
        <a:bodyPr/>
        <a:lstStyle/>
        <a:p>
          <a:endParaRPr lang="pt-BR"/>
        </a:p>
      </dgm:t>
    </dgm:pt>
    <dgm:pt modelId="{60AE4264-98CC-410E-960A-66C7E9EA6DB3}" type="pres">
      <dgm:prSet presAssocID="{F8575014-540F-4A9F-B163-5B153BA4EFE0}" presName="quad3" presStyleLbl="node1" presStyleIdx="2" presStyleCnt="4">
        <dgm:presLayoutVars>
          <dgm:chMax val="0"/>
          <dgm:chPref val="0"/>
          <dgm:bulletEnabled val="1"/>
        </dgm:presLayoutVars>
      </dgm:prSet>
      <dgm:spPr/>
      <dgm:t>
        <a:bodyPr/>
        <a:lstStyle/>
        <a:p>
          <a:endParaRPr lang="pt-BR"/>
        </a:p>
      </dgm:t>
    </dgm:pt>
    <dgm:pt modelId="{F8D07BCA-1FFB-4543-93EC-C1FA18D9C336}" type="pres">
      <dgm:prSet presAssocID="{F8575014-540F-4A9F-B163-5B153BA4EFE0}" presName="quad4" presStyleLbl="node1" presStyleIdx="3" presStyleCnt="4">
        <dgm:presLayoutVars>
          <dgm:chMax val="0"/>
          <dgm:chPref val="0"/>
          <dgm:bulletEnabled val="1"/>
        </dgm:presLayoutVars>
      </dgm:prSet>
      <dgm:spPr/>
      <dgm:t>
        <a:bodyPr/>
        <a:lstStyle/>
        <a:p>
          <a:endParaRPr lang="pt-BR"/>
        </a:p>
      </dgm:t>
    </dgm:pt>
  </dgm:ptLst>
  <dgm:cxnLst>
    <dgm:cxn modelId="{1E3542A3-2489-4A20-84E0-1A936B989132}" type="presOf" srcId="{74B422EE-569F-4D38-984B-11C6BF6F7E32}" destId="{60AE4264-98CC-410E-960A-66C7E9EA6DB3}" srcOrd="0" destOrd="0" presId="urn:microsoft.com/office/officeart/2005/8/layout/matrix3"/>
    <dgm:cxn modelId="{0F650E38-6925-4AD4-85C5-C4C51705F586}" type="presOf" srcId="{D7E94EA0-212E-4CB7-A1B6-0F62350DAA49}" destId="{0A7E966D-2ED6-49B6-A291-F9B47CF6A26F}" srcOrd="0" destOrd="0" presId="urn:microsoft.com/office/officeart/2005/8/layout/matrix3"/>
    <dgm:cxn modelId="{5E9D657D-2BE9-4473-B193-92601E5A2AA4}" srcId="{F8575014-540F-4A9F-B163-5B153BA4EFE0}" destId="{74B422EE-569F-4D38-984B-11C6BF6F7E32}" srcOrd="2" destOrd="0" parTransId="{17E78785-E768-422C-B5C5-CFA1F94798E0}" sibTransId="{E3287118-7A89-479A-A1C1-70E2701AB565}"/>
    <dgm:cxn modelId="{FB9DB19F-04E4-46BF-BCAB-9E4BF7C70612}" type="presOf" srcId="{F8575014-540F-4A9F-B163-5B153BA4EFE0}" destId="{67D3275F-5602-4807-BDB1-28E716B397A2}" srcOrd="0" destOrd="0" presId="urn:microsoft.com/office/officeart/2005/8/layout/matrix3"/>
    <dgm:cxn modelId="{37FD5A38-48FA-4BA9-B8B4-A761CDBA4CD7}" srcId="{F8575014-540F-4A9F-B163-5B153BA4EFE0}" destId="{D7E94EA0-212E-4CB7-A1B6-0F62350DAA49}" srcOrd="1" destOrd="0" parTransId="{E22D3DA6-E467-4AAC-AD6C-4F4B6BF1E835}" sibTransId="{9841BC19-D031-4D1A-BCAC-2FF666EFEC76}"/>
    <dgm:cxn modelId="{27B56518-AE30-41E7-AEFD-7F53EC319F45}" srcId="{F8575014-540F-4A9F-B163-5B153BA4EFE0}" destId="{58BC8326-1200-4C01-872D-D51960689EBC}" srcOrd="0" destOrd="0" parTransId="{906A5B76-0C46-4423-8A55-826B367FAAF7}" sibTransId="{A03FE086-DB08-43E9-9948-465A0F0DF4B8}"/>
    <dgm:cxn modelId="{FF990220-3DC9-42E3-9F39-9F74B9A1811C}" type="presOf" srcId="{1B3F428C-86FD-4749-9D3A-D1726E8A0175}" destId="{F8D07BCA-1FFB-4543-93EC-C1FA18D9C336}" srcOrd="0" destOrd="0" presId="urn:microsoft.com/office/officeart/2005/8/layout/matrix3"/>
    <dgm:cxn modelId="{F819A1FE-A3F3-4955-830F-C337CB844638}" type="presOf" srcId="{58BC8326-1200-4C01-872D-D51960689EBC}" destId="{6B8E5AAD-718B-4C9D-AA59-3318F9D947B6}" srcOrd="0" destOrd="0" presId="urn:microsoft.com/office/officeart/2005/8/layout/matrix3"/>
    <dgm:cxn modelId="{06A05FF0-69B5-4A99-9F30-2C833DF18E5D}" srcId="{F8575014-540F-4A9F-B163-5B153BA4EFE0}" destId="{1B3F428C-86FD-4749-9D3A-D1726E8A0175}" srcOrd="3" destOrd="0" parTransId="{7A0C7878-BFEC-435F-9A58-EE4862EB22C2}" sibTransId="{1F9E9604-5A86-49A6-9C1C-3252E0F06524}"/>
    <dgm:cxn modelId="{D51D3763-B807-440F-9BB7-7FAB153F837A}" type="presParOf" srcId="{67D3275F-5602-4807-BDB1-28E716B397A2}" destId="{B8C2DDB2-6ACF-448E-9A1A-D59DDE7FE01E}" srcOrd="0" destOrd="0" presId="urn:microsoft.com/office/officeart/2005/8/layout/matrix3"/>
    <dgm:cxn modelId="{29CEA5ED-D16B-4295-8C03-59BB9FA681B8}" type="presParOf" srcId="{67D3275F-5602-4807-BDB1-28E716B397A2}" destId="{6B8E5AAD-718B-4C9D-AA59-3318F9D947B6}" srcOrd="1" destOrd="0" presId="urn:microsoft.com/office/officeart/2005/8/layout/matrix3"/>
    <dgm:cxn modelId="{38C817B8-ACEC-49AF-AE9F-F049F2A8E724}" type="presParOf" srcId="{67D3275F-5602-4807-BDB1-28E716B397A2}" destId="{0A7E966D-2ED6-49B6-A291-F9B47CF6A26F}" srcOrd="2" destOrd="0" presId="urn:microsoft.com/office/officeart/2005/8/layout/matrix3"/>
    <dgm:cxn modelId="{33B56B6F-C4D6-4F04-812E-9318D6A7F206}" type="presParOf" srcId="{67D3275F-5602-4807-BDB1-28E716B397A2}" destId="{60AE4264-98CC-410E-960A-66C7E9EA6DB3}" srcOrd="3" destOrd="0" presId="urn:microsoft.com/office/officeart/2005/8/layout/matrix3"/>
    <dgm:cxn modelId="{EFF17393-0F99-4315-826F-EA614EEEA8B6}" type="presParOf" srcId="{67D3275F-5602-4807-BDB1-28E716B397A2}" destId="{F8D07BCA-1FFB-4543-93EC-C1FA18D9C33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575014-540F-4A9F-B163-5B153BA4EFE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pt-BR"/>
        </a:p>
      </dgm:t>
    </dgm:pt>
    <dgm:pt modelId="{58BC8326-1200-4C01-872D-D51960689EBC}">
      <dgm:prSet phldrT="[Texto]" custT="1"/>
      <dgm:spPr>
        <a:solidFill>
          <a:schemeClr val="bg2"/>
        </a:solidFill>
      </dgm:spPr>
      <dgm:t>
        <a:bodyPr/>
        <a:lstStyle/>
        <a:p>
          <a:r>
            <a:rPr lang="pt-BR" sz="2400" b="0" dirty="0" smtClean="0">
              <a:solidFill>
                <a:srgbClr val="009900"/>
              </a:solidFill>
              <a:latin typeface="Aparajita" pitchFamily="34" charset="0"/>
              <a:cs typeface="Aparajita" pitchFamily="34" charset="0"/>
            </a:rPr>
            <a:t>Um instrumental que organiza melhor as informações necessárias ao serviço </a:t>
          </a:r>
          <a:endParaRPr lang="pt-BR" sz="2400" b="0" dirty="0">
            <a:solidFill>
              <a:srgbClr val="009900"/>
            </a:solidFill>
            <a:latin typeface="Aparajita" pitchFamily="34" charset="0"/>
            <a:cs typeface="Aparajita" pitchFamily="34" charset="0"/>
          </a:endParaRPr>
        </a:p>
      </dgm:t>
    </dgm:pt>
    <dgm:pt modelId="{906A5B76-0C46-4423-8A55-826B367FAAF7}" type="parTrans" cxnId="{27B56518-AE30-41E7-AEFD-7F53EC319F45}">
      <dgm:prSet/>
      <dgm:spPr/>
      <dgm:t>
        <a:bodyPr/>
        <a:lstStyle/>
        <a:p>
          <a:endParaRPr lang="pt-BR"/>
        </a:p>
      </dgm:t>
    </dgm:pt>
    <dgm:pt modelId="{A03FE086-DB08-43E9-9948-465A0F0DF4B8}" type="sibTrans" cxnId="{27B56518-AE30-41E7-AEFD-7F53EC319F45}">
      <dgm:prSet/>
      <dgm:spPr/>
      <dgm:t>
        <a:bodyPr/>
        <a:lstStyle/>
        <a:p>
          <a:endParaRPr lang="pt-BR"/>
        </a:p>
      </dgm:t>
    </dgm:pt>
    <dgm:pt modelId="{D7E94EA0-212E-4CB7-A1B6-0F62350DAA49}">
      <dgm:prSet phldrT="[Texto]" custT="1"/>
      <dgm:spPr>
        <a:solidFill>
          <a:schemeClr val="bg2"/>
        </a:solidFill>
      </dgm:spPr>
      <dgm:t>
        <a:bodyPr/>
        <a:lstStyle/>
        <a:p>
          <a:r>
            <a:rPr lang="pt-BR" sz="2400" b="0" dirty="0" smtClean="0">
              <a:solidFill>
                <a:srgbClr val="009900"/>
              </a:solidFill>
              <a:latin typeface="Aparajita" pitchFamily="34" charset="0"/>
              <a:cs typeface="Aparajita" pitchFamily="34" charset="0"/>
            </a:rPr>
            <a:t>Instrumento que fortalece a identidade do serviço como oferta pública</a:t>
          </a:r>
          <a:endParaRPr lang="pt-BR" sz="2400" b="0" dirty="0">
            <a:solidFill>
              <a:srgbClr val="009900"/>
            </a:solidFill>
            <a:latin typeface="Aparajita" pitchFamily="34" charset="0"/>
            <a:cs typeface="Aparajita" pitchFamily="34" charset="0"/>
          </a:endParaRPr>
        </a:p>
      </dgm:t>
    </dgm:pt>
    <dgm:pt modelId="{E22D3DA6-E467-4AAC-AD6C-4F4B6BF1E835}" type="parTrans" cxnId="{37FD5A38-48FA-4BA9-B8B4-A761CDBA4CD7}">
      <dgm:prSet/>
      <dgm:spPr/>
      <dgm:t>
        <a:bodyPr/>
        <a:lstStyle/>
        <a:p>
          <a:endParaRPr lang="pt-BR"/>
        </a:p>
      </dgm:t>
    </dgm:pt>
    <dgm:pt modelId="{9841BC19-D031-4D1A-BCAC-2FF666EFEC76}" type="sibTrans" cxnId="{37FD5A38-48FA-4BA9-B8B4-A761CDBA4CD7}">
      <dgm:prSet/>
      <dgm:spPr/>
      <dgm:t>
        <a:bodyPr/>
        <a:lstStyle/>
        <a:p>
          <a:endParaRPr lang="pt-BR"/>
        </a:p>
      </dgm:t>
    </dgm:pt>
    <dgm:pt modelId="{74B422EE-569F-4D38-984B-11C6BF6F7E32}">
      <dgm:prSet phldrT="[Texto]" custT="1"/>
      <dgm:spPr>
        <a:solidFill>
          <a:schemeClr val="bg2"/>
        </a:solidFill>
      </dgm:spPr>
      <dgm:t>
        <a:bodyPr/>
        <a:lstStyle/>
        <a:p>
          <a:r>
            <a:rPr lang="pt-BR" sz="2400" b="0" dirty="0" smtClean="0">
              <a:solidFill>
                <a:srgbClr val="009900"/>
              </a:solidFill>
              <a:latin typeface="Aparajita" pitchFamily="34" charset="0"/>
              <a:cs typeface="Aparajita" pitchFamily="34" charset="0"/>
            </a:rPr>
            <a:t>Sugestão construída de forma colaborativa e que pode ser adaptada</a:t>
          </a:r>
          <a:endParaRPr lang="pt-BR" sz="2400" b="0" dirty="0">
            <a:solidFill>
              <a:srgbClr val="009900"/>
            </a:solidFill>
            <a:latin typeface="Aparajita" pitchFamily="34" charset="0"/>
            <a:cs typeface="Aparajita" pitchFamily="34" charset="0"/>
          </a:endParaRPr>
        </a:p>
      </dgm:t>
    </dgm:pt>
    <dgm:pt modelId="{17E78785-E768-422C-B5C5-CFA1F94798E0}" type="parTrans" cxnId="{5E9D657D-2BE9-4473-B193-92601E5A2AA4}">
      <dgm:prSet/>
      <dgm:spPr/>
      <dgm:t>
        <a:bodyPr/>
        <a:lstStyle/>
        <a:p>
          <a:endParaRPr lang="pt-BR"/>
        </a:p>
      </dgm:t>
    </dgm:pt>
    <dgm:pt modelId="{E3287118-7A89-479A-A1C1-70E2701AB565}" type="sibTrans" cxnId="{5E9D657D-2BE9-4473-B193-92601E5A2AA4}">
      <dgm:prSet/>
      <dgm:spPr/>
      <dgm:t>
        <a:bodyPr/>
        <a:lstStyle/>
        <a:p>
          <a:endParaRPr lang="pt-BR"/>
        </a:p>
      </dgm:t>
    </dgm:pt>
    <dgm:pt modelId="{1B3F428C-86FD-4749-9D3A-D1726E8A0175}">
      <dgm:prSet phldrT="[Texto]" custT="1"/>
      <dgm:spPr>
        <a:solidFill>
          <a:schemeClr val="bg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pt-BR" sz="2400" b="0" dirty="0" smtClean="0">
            <a:solidFill>
              <a:srgbClr val="009900"/>
            </a:solidFill>
            <a:latin typeface="Aparajita" pitchFamily="34" charset="0"/>
            <a:cs typeface="Aparajita"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pt-BR" sz="2400" b="0" dirty="0" smtClean="0">
              <a:solidFill>
                <a:srgbClr val="009900"/>
              </a:solidFill>
              <a:latin typeface="Aparajita" pitchFamily="34" charset="0"/>
              <a:cs typeface="Aparajita" pitchFamily="34" charset="0"/>
            </a:rPr>
            <a:t>Forma de dar visibilidade ao trabalho e organizar a intervenção,   possibilitando a construção de projetos</a:t>
          </a:r>
        </a:p>
        <a:p>
          <a:pPr defTabSz="1066800">
            <a:lnSpc>
              <a:spcPct val="100000"/>
            </a:lnSpc>
            <a:spcBef>
              <a:spcPct val="0"/>
            </a:spcBef>
            <a:spcAft>
              <a:spcPts val="0"/>
            </a:spcAft>
          </a:pPr>
          <a:endParaRPr lang="pt-BR" sz="2400" b="0" dirty="0">
            <a:solidFill>
              <a:srgbClr val="009900"/>
            </a:solidFill>
            <a:latin typeface="Aparajita" pitchFamily="34" charset="0"/>
            <a:cs typeface="Aparajita" pitchFamily="34" charset="0"/>
          </a:endParaRPr>
        </a:p>
      </dgm:t>
    </dgm:pt>
    <dgm:pt modelId="{7A0C7878-BFEC-435F-9A58-EE4862EB22C2}" type="parTrans" cxnId="{06A05FF0-69B5-4A99-9F30-2C833DF18E5D}">
      <dgm:prSet/>
      <dgm:spPr/>
      <dgm:t>
        <a:bodyPr/>
        <a:lstStyle/>
        <a:p>
          <a:endParaRPr lang="pt-BR"/>
        </a:p>
      </dgm:t>
    </dgm:pt>
    <dgm:pt modelId="{1F9E9604-5A86-49A6-9C1C-3252E0F06524}" type="sibTrans" cxnId="{06A05FF0-69B5-4A99-9F30-2C833DF18E5D}">
      <dgm:prSet/>
      <dgm:spPr/>
      <dgm:t>
        <a:bodyPr/>
        <a:lstStyle/>
        <a:p>
          <a:endParaRPr lang="pt-BR"/>
        </a:p>
      </dgm:t>
    </dgm:pt>
    <dgm:pt modelId="{67D3275F-5602-4807-BDB1-28E716B397A2}" type="pres">
      <dgm:prSet presAssocID="{F8575014-540F-4A9F-B163-5B153BA4EFE0}" presName="matrix" presStyleCnt="0">
        <dgm:presLayoutVars>
          <dgm:chMax val="1"/>
          <dgm:dir/>
          <dgm:resizeHandles val="exact"/>
        </dgm:presLayoutVars>
      </dgm:prSet>
      <dgm:spPr/>
      <dgm:t>
        <a:bodyPr/>
        <a:lstStyle/>
        <a:p>
          <a:endParaRPr lang="pt-BR"/>
        </a:p>
      </dgm:t>
    </dgm:pt>
    <dgm:pt modelId="{B8C2DDB2-6ACF-448E-9A1A-D59DDE7FE01E}" type="pres">
      <dgm:prSet presAssocID="{F8575014-540F-4A9F-B163-5B153BA4EFE0}" presName="diamond" presStyleLbl="bgShp" presStyleIdx="0" presStyleCnt="1"/>
      <dgm:spPr>
        <a:solidFill>
          <a:schemeClr val="accent3">
            <a:lumMod val="40000"/>
            <a:lumOff val="60000"/>
          </a:schemeClr>
        </a:solidFill>
      </dgm:spPr>
    </dgm:pt>
    <dgm:pt modelId="{6B8E5AAD-718B-4C9D-AA59-3318F9D947B6}" type="pres">
      <dgm:prSet presAssocID="{F8575014-540F-4A9F-B163-5B153BA4EFE0}" presName="quad1" presStyleLbl="node1" presStyleIdx="0" presStyleCnt="4" custScaleX="112210" custLinFactNeighborX="-7570" custLinFactNeighborY="61">
        <dgm:presLayoutVars>
          <dgm:chMax val="0"/>
          <dgm:chPref val="0"/>
          <dgm:bulletEnabled val="1"/>
        </dgm:presLayoutVars>
      </dgm:prSet>
      <dgm:spPr/>
      <dgm:t>
        <a:bodyPr/>
        <a:lstStyle/>
        <a:p>
          <a:endParaRPr lang="pt-BR"/>
        </a:p>
      </dgm:t>
    </dgm:pt>
    <dgm:pt modelId="{0A7E966D-2ED6-49B6-A291-F9B47CF6A26F}" type="pres">
      <dgm:prSet presAssocID="{F8575014-540F-4A9F-B163-5B153BA4EFE0}" presName="quad2" presStyleLbl="node1" presStyleIdx="1" presStyleCnt="4" custScaleX="102930" custLinFactNeighborX="2198" custLinFactNeighborY="61">
        <dgm:presLayoutVars>
          <dgm:chMax val="0"/>
          <dgm:chPref val="0"/>
          <dgm:bulletEnabled val="1"/>
        </dgm:presLayoutVars>
      </dgm:prSet>
      <dgm:spPr/>
      <dgm:t>
        <a:bodyPr/>
        <a:lstStyle/>
        <a:p>
          <a:endParaRPr lang="pt-BR"/>
        </a:p>
      </dgm:t>
    </dgm:pt>
    <dgm:pt modelId="{60AE4264-98CC-410E-960A-66C7E9EA6DB3}" type="pres">
      <dgm:prSet presAssocID="{F8575014-540F-4A9F-B163-5B153BA4EFE0}" presName="quad3" presStyleLbl="node1" presStyleIdx="2" presStyleCnt="4" custLinFactNeighborX="-4518" custLinFactNeighborY="-794">
        <dgm:presLayoutVars>
          <dgm:chMax val="0"/>
          <dgm:chPref val="0"/>
          <dgm:bulletEnabled val="1"/>
        </dgm:presLayoutVars>
      </dgm:prSet>
      <dgm:spPr/>
      <dgm:t>
        <a:bodyPr/>
        <a:lstStyle/>
        <a:p>
          <a:endParaRPr lang="pt-BR"/>
        </a:p>
      </dgm:t>
    </dgm:pt>
    <dgm:pt modelId="{F8D07BCA-1FFB-4543-93EC-C1FA18D9C336}" type="pres">
      <dgm:prSet presAssocID="{F8575014-540F-4A9F-B163-5B153BA4EFE0}" presName="quad4" presStyleLbl="node1" presStyleIdx="3" presStyleCnt="4" custScaleX="115140" custLinFactNeighborX="5250" custLinFactNeighborY="-794">
        <dgm:presLayoutVars>
          <dgm:chMax val="0"/>
          <dgm:chPref val="0"/>
          <dgm:bulletEnabled val="1"/>
        </dgm:presLayoutVars>
      </dgm:prSet>
      <dgm:spPr/>
      <dgm:t>
        <a:bodyPr/>
        <a:lstStyle/>
        <a:p>
          <a:endParaRPr lang="pt-BR"/>
        </a:p>
      </dgm:t>
    </dgm:pt>
  </dgm:ptLst>
  <dgm:cxnLst>
    <dgm:cxn modelId="{5E9D657D-2BE9-4473-B193-92601E5A2AA4}" srcId="{F8575014-540F-4A9F-B163-5B153BA4EFE0}" destId="{74B422EE-569F-4D38-984B-11C6BF6F7E32}" srcOrd="2" destOrd="0" parTransId="{17E78785-E768-422C-B5C5-CFA1F94798E0}" sibTransId="{E3287118-7A89-479A-A1C1-70E2701AB565}"/>
    <dgm:cxn modelId="{86E33A06-8498-4A23-913A-B02E744E68B2}" type="presOf" srcId="{D7E94EA0-212E-4CB7-A1B6-0F62350DAA49}" destId="{0A7E966D-2ED6-49B6-A291-F9B47CF6A26F}" srcOrd="0" destOrd="0" presId="urn:microsoft.com/office/officeart/2005/8/layout/matrix3"/>
    <dgm:cxn modelId="{27B56518-AE30-41E7-AEFD-7F53EC319F45}" srcId="{F8575014-540F-4A9F-B163-5B153BA4EFE0}" destId="{58BC8326-1200-4C01-872D-D51960689EBC}" srcOrd="0" destOrd="0" parTransId="{906A5B76-0C46-4423-8A55-826B367FAAF7}" sibTransId="{A03FE086-DB08-43E9-9948-465A0F0DF4B8}"/>
    <dgm:cxn modelId="{E4104F73-C326-4FF1-9B18-3805396E1F99}" type="presOf" srcId="{74B422EE-569F-4D38-984B-11C6BF6F7E32}" destId="{60AE4264-98CC-410E-960A-66C7E9EA6DB3}" srcOrd="0" destOrd="0" presId="urn:microsoft.com/office/officeart/2005/8/layout/matrix3"/>
    <dgm:cxn modelId="{37FD5A38-48FA-4BA9-B8B4-A761CDBA4CD7}" srcId="{F8575014-540F-4A9F-B163-5B153BA4EFE0}" destId="{D7E94EA0-212E-4CB7-A1B6-0F62350DAA49}" srcOrd="1" destOrd="0" parTransId="{E22D3DA6-E467-4AAC-AD6C-4F4B6BF1E835}" sibTransId="{9841BC19-D031-4D1A-BCAC-2FF666EFEC76}"/>
    <dgm:cxn modelId="{58AA359C-B96E-4E54-B464-F36FB195D871}" type="presOf" srcId="{1B3F428C-86FD-4749-9D3A-D1726E8A0175}" destId="{F8D07BCA-1FFB-4543-93EC-C1FA18D9C336}" srcOrd="0" destOrd="0" presId="urn:microsoft.com/office/officeart/2005/8/layout/matrix3"/>
    <dgm:cxn modelId="{FD2005F8-E231-486E-A0BF-F82AED07902D}" type="presOf" srcId="{58BC8326-1200-4C01-872D-D51960689EBC}" destId="{6B8E5AAD-718B-4C9D-AA59-3318F9D947B6}" srcOrd="0" destOrd="0" presId="urn:microsoft.com/office/officeart/2005/8/layout/matrix3"/>
    <dgm:cxn modelId="{0261A98F-F36F-4243-B11B-7D4F9F9B8710}" type="presOf" srcId="{F8575014-540F-4A9F-B163-5B153BA4EFE0}" destId="{67D3275F-5602-4807-BDB1-28E716B397A2}" srcOrd="0" destOrd="0" presId="urn:microsoft.com/office/officeart/2005/8/layout/matrix3"/>
    <dgm:cxn modelId="{06A05FF0-69B5-4A99-9F30-2C833DF18E5D}" srcId="{F8575014-540F-4A9F-B163-5B153BA4EFE0}" destId="{1B3F428C-86FD-4749-9D3A-D1726E8A0175}" srcOrd="3" destOrd="0" parTransId="{7A0C7878-BFEC-435F-9A58-EE4862EB22C2}" sibTransId="{1F9E9604-5A86-49A6-9C1C-3252E0F06524}"/>
    <dgm:cxn modelId="{331C6E6E-FD1F-4E4C-8BF9-DBEC1B585794}" type="presParOf" srcId="{67D3275F-5602-4807-BDB1-28E716B397A2}" destId="{B8C2DDB2-6ACF-448E-9A1A-D59DDE7FE01E}" srcOrd="0" destOrd="0" presId="urn:microsoft.com/office/officeart/2005/8/layout/matrix3"/>
    <dgm:cxn modelId="{6079FDAD-19F5-49EB-BD31-304408D059A9}" type="presParOf" srcId="{67D3275F-5602-4807-BDB1-28E716B397A2}" destId="{6B8E5AAD-718B-4C9D-AA59-3318F9D947B6}" srcOrd="1" destOrd="0" presId="urn:microsoft.com/office/officeart/2005/8/layout/matrix3"/>
    <dgm:cxn modelId="{33B6A756-DC3F-416B-9878-105C330E8386}" type="presParOf" srcId="{67D3275F-5602-4807-BDB1-28E716B397A2}" destId="{0A7E966D-2ED6-49B6-A291-F9B47CF6A26F}" srcOrd="2" destOrd="0" presId="urn:microsoft.com/office/officeart/2005/8/layout/matrix3"/>
    <dgm:cxn modelId="{EBAE9A9A-A54E-4DF8-80BC-05342FDD7454}" type="presParOf" srcId="{67D3275F-5602-4807-BDB1-28E716B397A2}" destId="{60AE4264-98CC-410E-960A-66C7E9EA6DB3}" srcOrd="3" destOrd="0" presId="urn:microsoft.com/office/officeart/2005/8/layout/matrix3"/>
    <dgm:cxn modelId="{06936CB3-FFE0-4E11-9182-CC053BCE6061}" type="presParOf" srcId="{67D3275F-5602-4807-BDB1-28E716B397A2}" destId="{F8D07BCA-1FFB-4543-93EC-C1FA18D9C33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932270-359E-47C9-BA9B-5D8638BA8A4F}" type="doc">
      <dgm:prSet loTypeId="urn:microsoft.com/office/officeart/2005/8/layout/vList3" loCatId="list" qsTypeId="urn:microsoft.com/office/officeart/2005/8/quickstyle/simple1" qsCatId="simple" csTypeId="urn:microsoft.com/office/officeart/2005/8/colors/accent1_2" csCatId="accent1" phldr="1"/>
      <dgm:spPr/>
    </dgm:pt>
    <dgm:pt modelId="{471F257F-D10F-4D70-B242-07FF5800540A}">
      <dgm:prSet phldrT="[Texto]"/>
      <dgm:spPr>
        <a:solidFill>
          <a:schemeClr val="accent3">
            <a:lumMod val="40000"/>
            <a:lumOff val="60000"/>
          </a:schemeClr>
        </a:solidFill>
      </dgm:spPr>
      <dgm:t>
        <a:bodyPr/>
        <a:lstStyle/>
        <a:p>
          <a:r>
            <a:rPr lang="pt-BR" dirty="0" smtClean="0">
              <a:solidFill>
                <a:srgbClr val="009900"/>
              </a:solidFill>
            </a:rPr>
            <a:t>Como resguardar o sigilo das informações prestadas pela família e o compromisso ético do profissional que o atende?</a:t>
          </a:r>
          <a:endParaRPr lang="pt-BR" dirty="0"/>
        </a:p>
      </dgm:t>
    </dgm:pt>
    <dgm:pt modelId="{CCD88E64-150D-4011-8A04-BCB60BDB760C}" type="parTrans" cxnId="{C30401A1-8C6C-4429-8B74-94A65EDF5825}">
      <dgm:prSet/>
      <dgm:spPr/>
      <dgm:t>
        <a:bodyPr/>
        <a:lstStyle/>
        <a:p>
          <a:endParaRPr lang="pt-BR"/>
        </a:p>
      </dgm:t>
    </dgm:pt>
    <dgm:pt modelId="{2E908D03-9FF1-41E9-A49D-23CCA1FEF033}" type="sibTrans" cxnId="{C30401A1-8C6C-4429-8B74-94A65EDF5825}">
      <dgm:prSet/>
      <dgm:spPr/>
      <dgm:t>
        <a:bodyPr/>
        <a:lstStyle/>
        <a:p>
          <a:endParaRPr lang="pt-BR"/>
        </a:p>
      </dgm:t>
    </dgm:pt>
    <dgm:pt modelId="{BB5265FD-C160-4FCE-94D2-79A4F8DC1947}">
      <dgm:prSet phldrT="[Texto]"/>
      <dgm:spPr>
        <a:solidFill>
          <a:schemeClr val="accent3">
            <a:lumMod val="40000"/>
            <a:lumOff val="60000"/>
          </a:schemeClr>
        </a:solidFill>
      </dgm:spPr>
      <dgm:t>
        <a:bodyPr/>
        <a:lstStyle/>
        <a:p>
          <a:r>
            <a:rPr lang="pt-BR" dirty="0" smtClean="0">
              <a:solidFill>
                <a:srgbClr val="009900"/>
              </a:solidFill>
            </a:rPr>
            <a:t>Como não mecanizar o processo de acompanhamento familiar, de modo que ele se transforme em mero procedimento de suspensão de repercussão do descumprimento de condicionalidades do Bolsa Família – SICON?</a:t>
          </a:r>
          <a:endParaRPr lang="pt-BR" dirty="0"/>
        </a:p>
      </dgm:t>
    </dgm:pt>
    <dgm:pt modelId="{C6A5D7B8-DAFD-41BB-8B54-7F94357A100C}" type="parTrans" cxnId="{B699AA9C-F2F9-4E60-B523-9FC63A32D613}">
      <dgm:prSet/>
      <dgm:spPr/>
      <dgm:t>
        <a:bodyPr/>
        <a:lstStyle/>
        <a:p>
          <a:endParaRPr lang="pt-BR"/>
        </a:p>
      </dgm:t>
    </dgm:pt>
    <dgm:pt modelId="{B6A85647-6A4B-4BA1-91D8-2E7B73165647}" type="sibTrans" cxnId="{B699AA9C-F2F9-4E60-B523-9FC63A32D613}">
      <dgm:prSet/>
      <dgm:spPr/>
      <dgm:t>
        <a:bodyPr/>
        <a:lstStyle/>
        <a:p>
          <a:endParaRPr lang="pt-BR"/>
        </a:p>
      </dgm:t>
    </dgm:pt>
    <dgm:pt modelId="{6EB2F989-4AFB-4913-9C0F-BE1A1F45EC04}">
      <dgm:prSet phldrT="[Texto]"/>
      <dgm:spPr>
        <a:solidFill>
          <a:schemeClr val="accent3">
            <a:lumMod val="40000"/>
            <a:lumOff val="60000"/>
          </a:schemeClr>
        </a:solidFill>
      </dgm:spPr>
      <dgm:t>
        <a:bodyPr/>
        <a:lstStyle/>
        <a:p>
          <a:r>
            <a:rPr lang="pt-BR" dirty="0" smtClean="0">
              <a:solidFill>
                <a:srgbClr val="009900"/>
              </a:solidFill>
            </a:rPr>
            <a:t>Como  concretizar o trabalho social com famílias de forma eficiente, humanizado e capaz de contemplar o universo familiar como um todo, suplantando quaisquer tipos de preconceitos e estigmas?</a:t>
          </a:r>
          <a:endParaRPr lang="pt-BR" dirty="0"/>
        </a:p>
      </dgm:t>
    </dgm:pt>
    <dgm:pt modelId="{B2B93734-FE26-4E69-8F97-8E950436781B}" type="parTrans" cxnId="{2B502ACC-835F-4266-B0A7-932B070239BC}">
      <dgm:prSet/>
      <dgm:spPr/>
      <dgm:t>
        <a:bodyPr/>
        <a:lstStyle/>
        <a:p>
          <a:endParaRPr lang="pt-BR"/>
        </a:p>
      </dgm:t>
    </dgm:pt>
    <dgm:pt modelId="{BBB011A7-06C4-4DBF-B45D-1BFDC3ECB021}" type="sibTrans" cxnId="{2B502ACC-835F-4266-B0A7-932B070239BC}">
      <dgm:prSet/>
      <dgm:spPr/>
      <dgm:t>
        <a:bodyPr/>
        <a:lstStyle/>
        <a:p>
          <a:endParaRPr lang="pt-BR"/>
        </a:p>
      </dgm:t>
    </dgm:pt>
    <dgm:pt modelId="{7519FC74-D063-41DF-9F52-8AF9A4ECA27D}" type="pres">
      <dgm:prSet presAssocID="{67932270-359E-47C9-BA9B-5D8638BA8A4F}" presName="linearFlow" presStyleCnt="0">
        <dgm:presLayoutVars>
          <dgm:dir/>
          <dgm:resizeHandles val="exact"/>
        </dgm:presLayoutVars>
      </dgm:prSet>
      <dgm:spPr/>
    </dgm:pt>
    <dgm:pt modelId="{450E208D-B746-46C9-A1EA-5190AC1057F2}" type="pres">
      <dgm:prSet presAssocID="{471F257F-D10F-4D70-B242-07FF5800540A}" presName="composite" presStyleCnt="0"/>
      <dgm:spPr/>
    </dgm:pt>
    <dgm:pt modelId="{264F6834-CFB2-4E76-A058-C19D5E052278}" type="pres">
      <dgm:prSet presAssocID="{471F257F-D10F-4D70-B242-07FF5800540A}" presName="imgShp" presStyleLbl="fgImgPlace1" presStyleIdx="0" presStyleCnt="3" custLinFactNeighborX="-30754" custLinFactNeighborY="1931"/>
      <dgm:spPr>
        <a:blipFill rotWithShape="1">
          <a:blip xmlns:r="http://schemas.openxmlformats.org/officeDocument/2006/relationships" r:embed="rId1"/>
          <a:stretch>
            <a:fillRect/>
          </a:stretch>
        </a:blipFill>
      </dgm:spPr>
    </dgm:pt>
    <dgm:pt modelId="{6D8FEACD-C64D-431D-8EAE-0D6194B74331}" type="pres">
      <dgm:prSet presAssocID="{471F257F-D10F-4D70-B242-07FF5800540A}" presName="txShp" presStyleLbl="node1" presStyleIdx="0" presStyleCnt="3" custScaleX="118946">
        <dgm:presLayoutVars>
          <dgm:bulletEnabled val="1"/>
        </dgm:presLayoutVars>
      </dgm:prSet>
      <dgm:spPr/>
      <dgm:t>
        <a:bodyPr/>
        <a:lstStyle/>
        <a:p>
          <a:endParaRPr lang="pt-BR"/>
        </a:p>
      </dgm:t>
    </dgm:pt>
    <dgm:pt modelId="{320AE31A-1015-40C9-ADC4-4A4108ABBA0A}" type="pres">
      <dgm:prSet presAssocID="{2E908D03-9FF1-41E9-A49D-23CCA1FEF033}" presName="spacing" presStyleCnt="0"/>
      <dgm:spPr/>
    </dgm:pt>
    <dgm:pt modelId="{E6043DAD-BB47-4C01-9506-98DFE1C3899B}" type="pres">
      <dgm:prSet presAssocID="{BB5265FD-C160-4FCE-94D2-79A4F8DC1947}" presName="composite" presStyleCnt="0"/>
      <dgm:spPr/>
    </dgm:pt>
    <dgm:pt modelId="{C8960D0E-7778-431B-827D-D44C321E96D9}" type="pres">
      <dgm:prSet presAssocID="{BB5265FD-C160-4FCE-94D2-79A4F8DC1947}" presName="imgShp" presStyleLbl="fgImgPlace1" presStyleIdx="1" presStyleCnt="3" custLinFactNeighborX="-25905" custLinFactNeighborY="-1591"/>
      <dgm:spPr>
        <a:blipFill rotWithShape="1">
          <a:blip xmlns:r="http://schemas.openxmlformats.org/officeDocument/2006/relationships" r:embed="rId2"/>
          <a:stretch>
            <a:fillRect/>
          </a:stretch>
        </a:blipFill>
      </dgm:spPr>
    </dgm:pt>
    <dgm:pt modelId="{EAF2E72D-B122-4ABD-9ABF-C6FC1E8BBF00}" type="pres">
      <dgm:prSet presAssocID="{BB5265FD-C160-4FCE-94D2-79A4F8DC1947}" presName="txShp" presStyleLbl="node1" presStyleIdx="1" presStyleCnt="3" custScaleX="118558">
        <dgm:presLayoutVars>
          <dgm:bulletEnabled val="1"/>
        </dgm:presLayoutVars>
      </dgm:prSet>
      <dgm:spPr/>
      <dgm:t>
        <a:bodyPr/>
        <a:lstStyle/>
        <a:p>
          <a:endParaRPr lang="pt-BR"/>
        </a:p>
      </dgm:t>
    </dgm:pt>
    <dgm:pt modelId="{180EA7A7-784B-481F-9B8E-BDE82B182296}" type="pres">
      <dgm:prSet presAssocID="{B6A85647-6A4B-4BA1-91D8-2E7B73165647}" presName="spacing" presStyleCnt="0"/>
      <dgm:spPr/>
    </dgm:pt>
    <dgm:pt modelId="{D234972D-EA5A-4DC9-BE7F-3FF28112A341}" type="pres">
      <dgm:prSet presAssocID="{6EB2F989-4AFB-4913-9C0F-BE1A1F45EC04}" presName="composite" presStyleCnt="0"/>
      <dgm:spPr/>
    </dgm:pt>
    <dgm:pt modelId="{3E339C5F-0DBD-43CD-ACA2-1B57FCF57E9F}" type="pres">
      <dgm:prSet presAssocID="{6EB2F989-4AFB-4913-9C0F-BE1A1F45EC04}" presName="imgShp" presStyleLbl="fgImgPlace1" presStyleIdx="2" presStyleCnt="3" custLinFactNeighborX="-21957" custLinFactNeighborY="150"/>
      <dgm:spPr>
        <a:blipFill rotWithShape="1">
          <a:blip xmlns:r="http://schemas.openxmlformats.org/officeDocument/2006/relationships" r:embed="rId3"/>
          <a:stretch>
            <a:fillRect/>
          </a:stretch>
        </a:blipFill>
      </dgm:spPr>
    </dgm:pt>
    <dgm:pt modelId="{7563E0E1-3FD3-4996-84F0-8A930AB5CF02}" type="pres">
      <dgm:prSet presAssocID="{6EB2F989-4AFB-4913-9C0F-BE1A1F45EC04}" presName="txShp" presStyleLbl="node1" presStyleIdx="2" presStyleCnt="3" custScaleX="117325">
        <dgm:presLayoutVars>
          <dgm:bulletEnabled val="1"/>
        </dgm:presLayoutVars>
      </dgm:prSet>
      <dgm:spPr/>
      <dgm:t>
        <a:bodyPr/>
        <a:lstStyle/>
        <a:p>
          <a:endParaRPr lang="pt-BR"/>
        </a:p>
      </dgm:t>
    </dgm:pt>
  </dgm:ptLst>
  <dgm:cxnLst>
    <dgm:cxn modelId="{92BC5140-8F5E-408D-AA1D-06EC949F07BA}" type="presOf" srcId="{BB5265FD-C160-4FCE-94D2-79A4F8DC1947}" destId="{EAF2E72D-B122-4ABD-9ABF-C6FC1E8BBF00}" srcOrd="0" destOrd="0" presId="urn:microsoft.com/office/officeart/2005/8/layout/vList3"/>
    <dgm:cxn modelId="{269882D1-DB29-4B84-907F-51E4CC6E393A}" type="presOf" srcId="{471F257F-D10F-4D70-B242-07FF5800540A}" destId="{6D8FEACD-C64D-431D-8EAE-0D6194B74331}" srcOrd="0" destOrd="0" presId="urn:microsoft.com/office/officeart/2005/8/layout/vList3"/>
    <dgm:cxn modelId="{C30401A1-8C6C-4429-8B74-94A65EDF5825}" srcId="{67932270-359E-47C9-BA9B-5D8638BA8A4F}" destId="{471F257F-D10F-4D70-B242-07FF5800540A}" srcOrd="0" destOrd="0" parTransId="{CCD88E64-150D-4011-8A04-BCB60BDB760C}" sibTransId="{2E908D03-9FF1-41E9-A49D-23CCA1FEF033}"/>
    <dgm:cxn modelId="{2B502ACC-835F-4266-B0A7-932B070239BC}" srcId="{67932270-359E-47C9-BA9B-5D8638BA8A4F}" destId="{6EB2F989-4AFB-4913-9C0F-BE1A1F45EC04}" srcOrd="2" destOrd="0" parTransId="{B2B93734-FE26-4E69-8F97-8E950436781B}" sibTransId="{BBB011A7-06C4-4DBF-B45D-1BFDC3ECB021}"/>
    <dgm:cxn modelId="{4EC2E0AF-75C0-40C2-953D-5195CD04E96B}" type="presOf" srcId="{6EB2F989-4AFB-4913-9C0F-BE1A1F45EC04}" destId="{7563E0E1-3FD3-4996-84F0-8A930AB5CF02}" srcOrd="0" destOrd="0" presId="urn:microsoft.com/office/officeart/2005/8/layout/vList3"/>
    <dgm:cxn modelId="{B699AA9C-F2F9-4E60-B523-9FC63A32D613}" srcId="{67932270-359E-47C9-BA9B-5D8638BA8A4F}" destId="{BB5265FD-C160-4FCE-94D2-79A4F8DC1947}" srcOrd="1" destOrd="0" parTransId="{C6A5D7B8-DAFD-41BB-8B54-7F94357A100C}" sibTransId="{B6A85647-6A4B-4BA1-91D8-2E7B73165647}"/>
    <dgm:cxn modelId="{BDBD8D57-CFF9-4B78-9632-D57E4B351023}" type="presOf" srcId="{67932270-359E-47C9-BA9B-5D8638BA8A4F}" destId="{7519FC74-D063-41DF-9F52-8AF9A4ECA27D}" srcOrd="0" destOrd="0" presId="urn:microsoft.com/office/officeart/2005/8/layout/vList3"/>
    <dgm:cxn modelId="{15E49D68-EC13-4B50-A134-EC2D76F382EF}" type="presParOf" srcId="{7519FC74-D063-41DF-9F52-8AF9A4ECA27D}" destId="{450E208D-B746-46C9-A1EA-5190AC1057F2}" srcOrd="0" destOrd="0" presId="urn:microsoft.com/office/officeart/2005/8/layout/vList3"/>
    <dgm:cxn modelId="{6290C29A-1E2F-4D4D-95F7-C8A8E0A0D02C}" type="presParOf" srcId="{450E208D-B746-46C9-A1EA-5190AC1057F2}" destId="{264F6834-CFB2-4E76-A058-C19D5E052278}" srcOrd="0" destOrd="0" presId="urn:microsoft.com/office/officeart/2005/8/layout/vList3"/>
    <dgm:cxn modelId="{51D30C31-C319-44C1-A744-4432B9ABD7EA}" type="presParOf" srcId="{450E208D-B746-46C9-A1EA-5190AC1057F2}" destId="{6D8FEACD-C64D-431D-8EAE-0D6194B74331}" srcOrd="1" destOrd="0" presId="urn:microsoft.com/office/officeart/2005/8/layout/vList3"/>
    <dgm:cxn modelId="{4E3963DE-92B3-4C63-A227-0130C9923C2C}" type="presParOf" srcId="{7519FC74-D063-41DF-9F52-8AF9A4ECA27D}" destId="{320AE31A-1015-40C9-ADC4-4A4108ABBA0A}" srcOrd="1" destOrd="0" presId="urn:microsoft.com/office/officeart/2005/8/layout/vList3"/>
    <dgm:cxn modelId="{36FB8C37-DA4A-4B5B-A072-9A8287C53620}" type="presParOf" srcId="{7519FC74-D063-41DF-9F52-8AF9A4ECA27D}" destId="{E6043DAD-BB47-4C01-9506-98DFE1C3899B}" srcOrd="2" destOrd="0" presId="urn:microsoft.com/office/officeart/2005/8/layout/vList3"/>
    <dgm:cxn modelId="{C33EF21F-DCBF-4EAE-B827-7674AA54AFD4}" type="presParOf" srcId="{E6043DAD-BB47-4C01-9506-98DFE1C3899B}" destId="{C8960D0E-7778-431B-827D-D44C321E96D9}" srcOrd="0" destOrd="0" presId="urn:microsoft.com/office/officeart/2005/8/layout/vList3"/>
    <dgm:cxn modelId="{32B13FC2-1A57-4101-B33D-B140D1A68A5B}" type="presParOf" srcId="{E6043DAD-BB47-4C01-9506-98DFE1C3899B}" destId="{EAF2E72D-B122-4ABD-9ABF-C6FC1E8BBF00}" srcOrd="1" destOrd="0" presId="urn:microsoft.com/office/officeart/2005/8/layout/vList3"/>
    <dgm:cxn modelId="{8BD33056-AE67-414C-BE66-F122F0F313D1}" type="presParOf" srcId="{7519FC74-D063-41DF-9F52-8AF9A4ECA27D}" destId="{180EA7A7-784B-481F-9B8E-BDE82B182296}" srcOrd="3" destOrd="0" presId="urn:microsoft.com/office/officeart/2005/8/layout/vList3"/>
    <dgm:cxn modelId="{5E3B7712-BDA2-4D3D-98F7-0C5103314B3B}" type="presParOf" srcId="{7519FC74-D063-41DF-9F52-8AF9A4ECA27D}" destId="{D234972D-EA5A-4DC9-BE7F-3FF28112A341}" srcOrd="4" destOrd="0" presId="urn:microsoft.com/office/officeart/2005/8/layout/vList3"/>
    <dgm:cxn modelId="{BB1D3721-FE3B-4553-A126-93DF11236934}" type="presParOf" srcId="{D234972D-EA5A-4DC9-BE7F-3FF28112A341}" destId="{3E339C5F-0DBD-43CD-ACA2-1B57FCF57E9F}" srcOrd="0" destOrd="0" presId="urn:microsoft.com/office/officeart/2005/8/layout/vList3"/>
    <dgm:cxn modelId="{5BFFEE76-18D1-4CD2-9BFB-B7754FDB0E21}" type="presParOf" srcId="{D234972D-EA5A-4DC9-BE7F-3FF28112A341}" destId="{7563E0E1-3FD3-4996-84F0-8A930AB5CF0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9BA76-557E-4051-A68D-B482A22C12A9}">
      <dsp:nvSpPr>
        <dsp:cNvPr id="0" name=""/>
        <dsp:cNvSpPr/>
      </dsp:nvSpPr>
      <dsp:spPr>
        <a:xfrm rot="16200000">
          <a:off x="874" y="826"/>
          <a:ext cx="1870554" cy="1870554"/>
        </a:xfrm>
        <a:prstGeom prst="upArrow">
          <a:avLst>
            <a:gd name="adj1" fmla="val 50000"/>
            <a:gd name="adj2" fmla="val 35000"/>
          </a:avLst>
        </a:prstGeom>
        <a:solidFill>
          <a:schemeClr val="bg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dirty="0" smtClean="0">
              <a:solidFill>
                <a:srgbClr val="006600"/>
              </a:solidFill>
              <a:latin typeface="Aparajita" pitchFamily="34" charset="0"/>
              <a:cs typeface="Aparajita" pitchFamily="34" charset="0"/>
            </a:rPr>
            <a:t>Família:</a:t>
          </a:r>
          <a:endParaRPr lang="pt-BR" sz="2400" b="1" kern="1200" dirty="0">
            <a:solidFill>
              <a:srgbClr val="006600"/>
            </a:solidFill>
            <a:latin typeface="Aparajita" pitchFamily="34" charset="0"/>
            <a:cs typeface="Aparajita" pitchFamily="34" charset="0"/>
          </a:endParaRPr>
        </a:p>
      </dsp:txBody>
      <dsp:txXfrm rot="5400000">
        <a:off x="328221" y="468464"/>
        <a:ext cx="1543207" cy="935277"/>
      </dsp:txXfrm>
    </dsp:sp>
    <dsp:sp modelId="{61CCAB5F-9694-4C59-A729-8217369C829A}">
      <dsp:nvSpPr>
        <dsp:cNvPr id="0" name=""/>
        <dsp:cNvSpPr/>
      </dsp:nvSpPr>
      <dsp:spPr>
        <a:xfrm rot="5400000">
          <a:off x="2257341" y="-224"/>
          <a:ext cx="1870554" cy="1871003"/>
        </a:xfrm>
        <a:prstGeom prst="upArrow">
          <a:avLst>
            <a:gd name="adj1" fmla="val 50000"/>
            <a:gd name="adj2" fmla="val 35000"/>
          </a:avLst>
        </a:prstGeom>
        <a:solidFill>
          <a:schemeClr val="bg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altLang="pt-BR" sz="1800" b="1" kern="1200" dirty="0" smtClean="0">
              <a:solidFill>
                <a:srgbClr val="006600"/>
              </a:solidFill>
              <a:latin typeface="Aparajita" pitchFamily="34" charset="0"/>
              <a:cs typeface="Aparajita" pitchFamily="34" charset="0"/>
            </a:rPr>
            <a:t>Experiências de não-estabilidade </a:t>
          </a:r>
          <a:endParaRPr lang="pt-BR" sz="1800" b="1" kern="1200" dirty="0">
            <a:solidFill>
              <a:srgbClr val="006600"/>
            </a:solidFill>
          </a:endParaRPr>
        </a:p>
      </dsp:txBody>
      <dsp:txXfrm rot="-5400000">
        <a:off x="2257117" y="467639"/>
        <a:ext cx="1543656" cy="935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22386-CC10-4597-8ED4-1223487A165A}">
      <dsp:nvSpPr>
        <dsp:cNvPr id="0" name=""/>
        <dsp:cNvSpPr/>
      </dsp:nvSpPr>
      <dsp:spPr>
        <a:xfrm rot="16200000">
          <a:off x="1102" y="371"/>
          <a:ext cx="2031257" cy="2031257"/>
        </a:xfrm>
        <a:prstGeom prst="downArrow">
          <a:avLst>
            <a:gd name="adj1" fmla="val 50000"/>
            <a:gd name="adj2" fmla="val 35000"/>
          </a:avLst>
        </a:prstGeom>
        <a:solidFill>
          <a:schemeClr val="bg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b="1" kern="1200" dirty="0" smtClean="0">
              <a:solidFill>
                <a:srgbClr val="006600"/>
              </a:solidFill>
              <a:latin typeface="Aparajita" pitchFamily="34" charset="0"/>
              <a:cs typeface="Aparajita" pitchFamily="34" charset="0"/>
            </a:rPr>
            <a:t>Recomposição, </a:t>
          </a:r>
          <a:r>
            <a:rPr lang="pt-BR" altLang="pt-BR" sz="2000" b="1" kern="1200" dirty="0" smtClean="0">
              <a:solidFill>
                <a:srgbClr val="006600"/>
              </a:solidFill>
              <a:latin typeface="Aparajita" pitchFamily="34" charset="0"/>
              <a:cs typeface="Aparajita" pitchFamily="34" charset="0"/>
            </a:rPr>
            <a:t>recasamento</a:t>
          </a:r>
          <a:r>
            <a:rPr lang="pt-BR" sz="2000" b="1" kern="1200" dirty="0" smtClean="0">
              <a:solidFill>
                <a:srgbClr val="006600"/>
              </a:solidFill>
              <a:latin typeface="Aparajita" pitchFamily="34" charset="0"/>
              <a:cs typeface="Aparajita" pitchFamily="34" charset="0"/>
            </a:rPr>
            <a:t> </a:t>
          </a:r>
          <a:endParaRPr lang="pt-BR" sz="2000" b="1" kern="1200" dirty="0">
            <a:solidFill>
              <a:srgbClr val="006600"/>
            </a:solidFill>
            <a:latin typeface="Aparajita" pitchFamily="34" charset="0"/>
            <a:cs typeface="Aparajita" pitchFamily="34" charset="0"/>
          </a:endParaRPr>
        </a:p>
      </dsp:txBody>
      <dsp:txXfrm rot="5400000">
        <a:off x="1102" y="508185"/>
        <a:ext cx="1675787" cy="1015629"/>
      </dsp:txXfrm>
    </dsp:sp>
    <dsp:sp modelId="{137AA789-31C9-424C-9DD0-4EE01C666E0F}">
      <dsp:nvSpPr>
        <dsp:cNvPr id="0" name=""/>
        <dsp:cNvSpPr/>
      </dsp:nvSpPr>
      <dsp:spPr>
        <a:xfrm rot="5400000">
          <a:off x="2383792" y="371"/>
          <a:ext cx="2031257" cy="2031257"/>
        </a:xfrm>
        <a:prstGeom prst="downArrow">
          <a:avLst>
            <a:gd name="adj1" fmla="val 50000"/>
            <a:gd name="adj2" fmla="val 35000"/>
          </a:avLst>
        </a:prstGeom>
        <a:solidFill>
          <a:schemeClr val="bg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00000"/>
            </a:lnSpc>
            <a:spcBef>
              <a:spcPct val="0"/>
            </a:spcBef>
            <a:spcAft>
              <a:spcPts val="0"/>
            </a:spcAft>
          </a:pPr>
          <a:r>
            <a:rPr lang="pt-BR" altLang="pt-BR" sz="1600" b="1" kern="1200" dirty="0" smtClean="0">
              <a:solidFill>
                <a:srgbClr val="006600"/>
              </a:solidFill>
              <a:latin typeface="Aparajita" pitchFamily="34" charset="0"/>
              <a:cs typeface="Aparajita" pitchFamily="34" charset="0"/>
            </a:rPr>
            <a:t>Rearranjos internos formando extensas redes sociais</a:t>
          </a:r>
          <a:endParaRPr lang="pt-BR" sz="1600" b="1" kern="1200" dirty="0">
            <a:solidFill>
              <a:srgbClr val="006600"/>
            </a:solidFill>
          </a:endParaRPr>
        </a:p>
      </dsp:txBody>
      <dsp:txXfrm rot="-5400000">
        <a:off x="2739262" y="508185"/>
        <a:ext cx="1675787" cy="1015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E6966-2DD7-4A26-812B-D19B433C5DC7}">
      <dsp:nvSpPr>
        <dsp:cNvPr id="0" name=""/>
        <dsp:cNvSpPr/>
      </dsp:nvSpPr>
      <dsp:spPr>
        <a:xfrm>
          <a:off x="185601" y="972360"/>
          <a:ext cx="3571455" cy="2416414"/>
        </a:xfrm>
        <a:prstGeom prst="rect">
          <a:avLst/>
        </a:prstGeom>
        <a:solidFill>
          <a:schemeClr val="bg2">
            <a:alpha val="90000"/>
          </a:schemeClr>
        </a:solidFill>
        <a:ln w="19050" cap="flat" cmpd="sng" algn="ctr">
          <a:solidFill>
            <a:srgbClr val="7D923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pt-BR" sz="1600" kern="1200" dirty="0" smtClean="0">
              <a:solidFill>
                <a:srgbClr val="006600"/>
              </a:solidFill>
            </a:rPr>
            <a:t>	</a:t>
          </a:r>
          <a:r>
            <a:rPr lang="pt-BR" sz="1500" b="1" kern="1200" dirty="0" smtClean="0">
              <a:solidFill>
                <a:srgbClr val="006600"/>
              </a:solidFill>
            </a:rPr>
            <a:t>Desenvolvimento </a:t>
          </a:r>
          <a:r>
            <a:rPr lang="pt-BR" sz="1500" kern="1200" dirty="0" smtClean="0">
              <a:solidFill>
                <a:srgbClr val="006600"/>
              </a:solidFill>
            </a:rPr>
            <a:t>de    potencialidades e aquisições  das famílias ;</a:t>
          </a:r>
        </a:p>
        <a:p>
          <a:pPr lvl="0" algn="just" defTabSz="711200">
            <a:lnSpc>
              <a:spcPct val="90000"/>
            </a:lnSpc>
            <a:spcBef>
              <a:spcPct val="0"/>
            </a:spcBef>
            <a:spcAft>
              <a:spcPct val="35000"/>
            </a:spcAft>
          </a:pPr>
          <a:r>
            <a:rPr lang="pt-BR" sz="1500" kern="1200" dirty="0" smtClean="0">
              <a:solidFill>
                <a:srgbClr val="006600"/>
              </a:solidFill>
            </a:rPr>
            <a:t>	</a:t>
          </a:r>
          <a:r>
            <a:rPr lang="pt-BR" sz="1500" b="1" kern="1200" dirty="0" smtClean="0">
              <a:solidFill>
                <a:srgbClr val="006600"/>
              </a:solidFill>
            </a:rPr>
            <a:t>Fortalecimento</a:t>
          </a:r>
          <a:r>
            <a:rPr lang="pt-BR" sz="1500" kern="1200" dirty="0" smtClean="0">
              <a:solidFill>
                <a:srgbClr val="006600"/>
              </a:solidFill>
            </a:rPr>
            <a:t> de vínculos familiares e comunitários;</a:t>
          </a:r>
        </a:p>
        <a:p>
          <a:pPr lvl="0" algn="just" defTabSz="711200">
            <a:lnSpc>
              <a:spcPct val="90000"/>
            </a:lnSpc>
            <a:spcBef>
              <a:spcPct val="0"/>
            </a:spcBef>
            <a:spcAft>
              <a:spcPct val="35000"/>
            </a:spcAft>
          </a:pPr>
          <a:r>
            <a:rPr lang="pt-BR" sz="1500" kern="1200" dirty="0" smtClean="0">
              <a:solidFill>
                <a:srgbClr val="006600"/>
              </a:solidFill>
            </a:rPr>
            <a:t>	</a:t>
          </a:r>
          <a:r>
            <a:rPr lang="pt-BR" sz="1500" b="1" kern="1200" dirty="0" smtClean="0">
              <a:solidFill>
                <a:srgbClr val="006600"/>
              </a:solidFill>
            </a:rPr>
            <a:t>Por meio de ações</a:t>
          </a:r>
          <a:r>
            <a:rPr lang="pt-BR" sz="1500" kern="1200" dirty="0" smtClean="0">
              <a:solidFill>
                <a:srgbClr val="006600"/>
              </a:solidFill>
            </a:rPr>
            <a:t>, não terapêuticas, de caráter preventivo, protetivo e proativo. </a:t>
          </a:r>
          <a:endParaRPr lang="pt-BR" sz="1500" kern="1200" dirty="0"/>
        </a:p>
      </dsp:txBody>
      <dsp:txXfrm>
        <a:off x="757034" y="972360"/>
        <a:ext cx="3000022" cy="2416414"/>
      </dsp:txXfrm>
    </dsp:sp>
    <dsp:sp modelId="{CD8312E9-8457-4115-B280-3546D6038F4A}">
      <dsp:nvSpPr>
        <dsp:cNvPr id="0" name=""/>
        <dsp:cNvSpPr/>
      </dsp:nvSpPr>
      <dsp:spPr>
        <a:xfrm>
          <a:off x="144016" y="604967"/>
          <a:ext cx="959169" cy="959169"/>
        </a:xfrm>
        <a:prstGeom prst="ellipse">
          <a:avLst/>
        </a:prstGeom>
        <a:solidFill>
          <a:schemeClr val="accent3"/>
        </a:solidFill>
        <a:ln w="31750" cap="flat" cmpd="sng" algn="ctr">
          <a:solidFill>
            <a:schemeClr val="lt1"/>
          </a:solidFill>
          <a:prstDash val="solid"/>
        </a:ln>
        <a:effectLst>
          <a:outerShdw blurRad="51500" dist="25400" dir="5400000" rotWithShape="0">
            <a:srgbClr val="000000">
              <a:alpha val="4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pt-BR" sz="1800" kern="1200" dirty="0" smtClean="0">
              <a:solidFill>
                <a:srgbClr val="006600"/>
              </a:solidFill>
            </a:rPr>
            <a:t>Prevê: </a:t>
          </a:r>
          <a:endParaRPr lang="pt-BR" kern="1200" dirty="0"/>
        </a:p>
      </dsp:txBody>
      <dsp:txXfrm>
        <a:off x="284483" y="745434"/>
        <a:ext cx="678235" cy="678235"/>
      </dsp:txXfrm>
    </dsp:sp>
    <dsp:sp modelId="{B66DC9C9-7C33-48DC-B51D-2923CCB6D372}">
      <dsp:nvSpPr>
        <dsp:cNvPr id="0" name=""/>
        <dsp:cNvSpPr/>
      </dsp:nvSpPr>
      <dsp:spPr>
        <a:xfrm>
          <a:off x="3923521" y="972360"/>
          <a:ext cx="3787621" cy="2407614"/>
        </a:xfrm>
        <a:prstGeom prst="rect">
          <a:avLst/>
        </a:prstGeom>
        <a:solidFill>
          <a:schemeClr val="bg2">
            <a:alpha val="90000"/>
          </a:schemeClr>
        </a:solidFill>
        <a:ln w="19050" cap="flat" cmpd="sng" algn="ctr">
          <a:solidFill>
            <a:srgbClr val="7D923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just" defTabSz="577850">
            <a:lnSpc>
              <a:spcPct val="90000"/>
            </a:lnSpc>
            <a:spcBef>
              <a:spcPct val="0"/>
            </a:spcBef>
            <a:spcAft>
              <a:spcPct val="35000"/>
            </a:spcAft>
          </a:pPr>
          <a:r>
            <a:rPr lang="pt-BR" sz="1300" kern="1200" dirty="0" smtClean="0">
              <a:solidFill>
                <a:srgbClr val="006600"/>
              </a:solidFill>
            </a:rPr>
            <a:t>	</a:t>
          </a:r>
          <a:r>
            <a:rPr lang="pt-BR" sz="1400" b="1" kern="1200" dirty="0" smtClean="0">
              <a:solidFill>
                <a:srgbClr val="006600"/>
              </a:solidFill>
            </a:rPr>
            <a:t>Ampliar o universo informacional </a:t>
          </a:r>
          <a:r>
            <a:rPr lang="pt-BR" sz="1400" kern="1200" dirty="0" smtClean="0">
              <a:solidFill>
                <a:srgbClr val="006600"/>
              </a:solidFill>
            </a:rPr>
            <a:t>das famílias usuárias do serviço, proporcionando novas vivências; </a:t>
          </a:r>
        </a:p>
        <a:p>
          <a:pPr lvl="0" algn="just" defTabSz="577850">
            <a:lnSpc>
              <a:spcPct val="90000"/>
            </a:lnSpc>
            <a:spcBef>
              <a:spcPct val="0"/>
            </a:spcBef>
            <a:spcAft>
              <a:spcPct val="35000"/>
            </a:spcAft>
          </a:pPr>
          <a:r>
            <a:rPr lang="pt-BR" sz="1400" kern="1200" dirty="0" smtClean="0">
              <a:solidFill>
                <a:srgbClr val="006600"/>
              </a:solidFill>
            </a:rPr>
            <a:t>	</a:t>
          </a:r>
          <a:r>
            <a:rPr lang="pt-BR" sz="1400" b="1" kern="1200" dirty="0" smtClean="0">
              <a:solidFill>
                <a:srgbClr val="006600"/>
              </a:solidFill>
            </a:rPr>
            <a:t>Realizar ações com famílias </a:t>
          </a:r>
          <a:r>
            <a:rPr lang="pt-BR" sz="1400" kern="1200" dirty="0" smtClean="0">
              <a:solidFill>
                <a:srgbClr val="006600"/>
              </a:solidFill>
            </a:rPr>
            <a:t>que possuem pessoas que precisam de cuidado;</a:t>
          </a:r>
        </a:p>
        <a:p>
          <a:pPr lvl="0" algn="just" defTabSz="577850">
            <a:lnSpc>
              <a:spcPct val="90000"/>
            </a:lnSpc>
            <a:spcBef>
              <a:spcPct val="0"/>
            </a:spcBef>
            <a:spcAft>
              <a:spcPct val="35000"/>
            </a:spcAft>
          </a:pPr>
          <a:r>
            <a:rPr lang="pt-BR" sz="1400" kern="1200" dirty="0" smtClean="0">
              <a:solidFill>
                <a:srgbClr val="006600"/>
              </a:solidFill>
            </a:rPr>
            <a:t>	</a:t>
          </a:r>
          <a:r>
            <a:rPr lang="pt-BR" sz="1400" b="1" kern="1200" dirty="0" smtClean="0">
              <a:solidFill>
                <a:srgbClr val="006600"/>
              </a:solidFill>
            </a:rPr>
            <a:t>Foco na troca de informações </a:t>
          </a:r>
          <a:r>
            <a:rPr lang="pt-BR" sz="1400" kern="1200" dirty="0" smtClean="0">
              <a:solidFill>
                <a:srgbClr val="006600"/>
              </a:solidFill>
            </a:rPr>
            <a:t>e promoção de espaços para troca de experiências;</a:t>
          </a:r>
        </a:p>
        <a:p>
          <a:pPr lvl="0" algn="just" defTabSz="577850">
            <a:lnSpc>
              <a:spcPct val="90000"/>
            </a:lnSpc>
            <a:spcBef>
              <a:spcPct val="0"/>
            </a:spcBef>
            <a:spcAft>
              <a:spcPct val="35000"/>
            </a:spcAft>
          </a:pPr>
          <a:r>
            <a:rPr lang="pt-BR" sz="1400" kern="1200" dirty="0" smtClean="0">
              <a:solidFill>
                <a:srgbClr val="006600"/>
              </a:solidFill>
            </a:rPr>
            <a:t> 	</a:t>
          </a:r>
          <a:r>
            <a:rPr lang="pt-BR" sz="1400" b="1" kern="1200" dirty="0" smtClean="0">
              <a:solidFill>
                <a:srgbClr val="006600"/>
              </a:solidFill>
            </a:rPr>
            <a:t>Expressão de dificuldades </a:t>
          </a:r>
          <a:r>
            <a:rPr lang="pt-BR" sz="1400" kern="1200" dirty="0" smtClean="0">
              <a:solidFill>
                <a:srgbClr val="006600"/>
              </a:solidFill>
            </a:rPr>
            <a:t>e reconhecimento de possibilidades. </a:t>
          </a:r>
          <a:endParaRPr lang="pt-BR" sz="1400" kern="1200" dirty="0"/>
        </a:p>
      </dsp:txBody>
      <dsp:txXfrm>
        <a:off x="4529540" y="972360"/>
        <a:ext cx="3181601" cy="2407614"/>
      </dsp:txXfrm>
    </dsp:sp>
    <dsp:sp modelId="{A35867C0-174A-4701-ABBF-97F4E6BE61DB}">
      <dsp:nvSpPr>
        <dsp:cNvPr id="0" name=""/>
        <dsp:cNvSpPr/>
      </dsp:nvSpPr>
      <dsp:spPr>
        <a:xfrm>
          <a:off x="3548561" y="596900"/>
          <a:ext cx="959169" cy="959169"/>
        </a:xfrm>
        <a:prstGeom prst="ellipse">
          <a:avLst/>
        </a:prstGeom>
        <a:solidFill>
          <a:schemeClr val="accent3"/>
        </a:solidFill>
        <a:ln w="31750" cap="flat" cmpd="sng" algn="ctr">
          <a:solidFill>
            <a:schemeClr val="lt1"/>
          </a:solidFill>
          <a:prstDash val="solid"/>
        </a:ln>
        <a:effectLst>
          <a:outerShdw blurRad="51500" dist="25400" dir="5400000" rotWithShape="0">
            <a:srgbClr val="000000">
              <a:alpha val="4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pt-BR" sz="1800" kern="1200" dirty="0" smtClean="0">
              <a:solidFill>
                <a:srgbClr val="006600"/>
              </a:solidFill>
            </a:rPr>
            <a:t>Deve:</a:t>
          </a:r>
          <a:endParaRPr lang="pt-BR" kern="1200" dirty="0"/>
        </a:p>
      </dsp:txBody>
      <dsp:txXfrm>
        <a:off x="3689028" y="737367"/>
        <a:ext cx="678235" cy="678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2DDB2-6ACF-448E-9A1A-D59DDE7FE01E}">
      <dsp:nvSpPr>
        <dsp:cNvPr id="0" name=""/>
        <dsp:cNvSpPr/>
      </dsp:nvSpPr>
      <dsp:spPr>
        <a:xfrm>
          <a:off x="1188131" y="0"/>
          <a:ext cx="5472608" cy="5472608"/>
        </a:xfrm>
        <a:prstGeom prst="diamond">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6B8E5AAD-718B-4C9D-AA59-3318F9D947B6}">
      <dsp:nvSpPr>
        <dsp:cNvPr id="0" name=""/>
        <dsp:cNvSpPr/>
      </dsp:nvSpPr>
      <dsp:spPr>
        <a:xfrm>
          <a:off x="1708029" y="519897"/>
          <a:ext cx="2134317" cy="2134317"/>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pt-BR" sz="2700" kern="1200" dirty="0" smtClean="0">
              <a:solidFill>
                <a:srgbClr val="009900"/>
              </a:solidFill>
              <a:latin typeface="Aparajita" pitchFamily="34" charset="0"/>
              <a:cs typeface="Aparajita" pitchFamily="34" charset="0"/>
            </a:rPr>
            <a:t>Sobrecarga de trabalho</a:t>
          </a:r>
          <a:endParaRPr lang="pt-BR" sz="2700" kern="1200" dirty="0"/>
        </a:p>
      </dsp:txBody>
      <dsp:txXfrm>
        <a:off x="1812218" y="624086"/>
        <a:ext cx="1925939" cy="1925939"/>
      </dsp:txXfrm>
    </dsp:sp>
    <dsp:sp modelId="{0A7E966D-2ED6-49B6-A291-F9B47CF6A26F}">
      <dsp:nvSpPr>
        <dsp:cNvPr id="0" name=""/>
        <dsp:cNvSpPr/>
      </dsp:nvSpPr>
      <dsp:spPr>
        <a:xfrm>
          <a:off x="4006525" y="519897"/>
          <a:ext cx="2134317" cy="2134317"/>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pt-BR" sz="2700" kern="1200" dirty="0" smtClean="0">
              <a:solidFill>
                <a:srgbClr val="009900"/>
              </a:solidFill>
              <a:latin typeface="Aparajita" pitchFamily="34" charset="0"/>
              <a:cs typeface="Aparajita" pitchFamily="34" charset="0"/>
            </a:rPr>
            <a:t>Mais papel que será acumulado nos arquivos</a:t>
          </a:r>
          <a:endParaRPr lang="pt-BR" sz="2700" kern="1200" dirty="0"/>
        </a:p>
      </dsp:txBody>
      <dsp:txXfrm>
        <a:off x="4110714" y="624086"/>
        <a:ext cx="1925939" cy="1925939"/>
      </dsp:txXfrm>
    </dsp:sp>
    <dsp:sp modelId="{60AE4264-98CC-410E-960A-66C7E9EA6DB3}">
      <dsp:nvSpPr>
        <dsp:cNvPr id="0" name=""/>
        <dsp:cNvSpPr/>
      </dsp:nvSpPr>
      <dsp:spPr>
        <a:xfrm>
          <a:off x="1708029" y="2818393"/>
          <a:ext cx="2134317" cy="2134317"/>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100000"/>
            </a:lnSpc>
            <a:spcBef>
              <a:spcPct val="0"/>
            </a:spcBef>
            <a:spcAft>
              <a:spcPts val="0"/>
            </a:spcAft>
          </a:pPr>
          <a:r>
            <a:rPr lang="pt-BR" sz="2700" kern="1200" dirty="0" smtClean="0">
              <a:solidFill>
                <a:srgbClr val="009900"/>
              </a:solidFill>
              <a:latin typeface="Aparajita" pitchFamily="34" charset="0"/>
              <a:cs typeface="Aparajita" pitchFamily="34" charset="0"/>
            </a:rPr>
            <a:t>Imposição</a:t>
          </a:r>
          <a:endParaRPr lang="pt-BR" sz="2700" kern="1200" dirty="0"/>
        </a:p>
      </dsp:txBody>
      <dsp:txXfrm>
        <a:off x="1812218" y="2922582"/>
        <a:ext cx="1925939" cy="1925939"/>
      </dsp:txXfrm>
    </dsp:sp>
    <dsp:sp modelId="{F8D07BCA-1FFB-4543-93EC-C1FA18D9C336}">
      <dsp:nvSpPr>
        <dsp:cNvPr id="0" name=""/>
        <dsp:cNvSpPr/>
      </dsp:nvSpPr>
      <dsp:spPr>
        <a:xfrm>
          <a:off x="4006525" y="2818393"/>
          <a:ext cx="2134317" cy="2134317"/>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100000"/>
            </a:lnSpc>
            <a:spcBef>
              <a:spcPct val="0"/>
            </a:spcBef>
            <a:spcAft>
              <a:spcPts val="0"/>
            </a:spcAft>
          </a:pPr>
          <a:endParaRPr lang="pt-BR" sz="2700" kern="1200" dirty="0" smtClean="0">
            <a:solidFill>
              <a:srgbClr val="009900"/>
            </a:solidFill>
            <a:latin typeface="Aparajita" pitchFamily="34" charset="0"/>
            <a:cs typeface="Aparajita" pitchFamily="34" charset="0"/>
          </a:endParaRPr>
        </a:p>
        <a:p>
          <a:pPr lvl="0" algn="ctr" defTabSz="1200150">
            <a:lnSpc>
              <a:spcPct val="100000"/>
            </a:lnSpc>
            <a:spcBef>
              <a:spcPct val="0"/>
            </a:spcBef>
            <a:spcAft>
              <a:spcPts val="0"/>
            </a:spcAft>
          </a:pPr>
          <a:r>
            <a:rPr lang="pt-BR" sz="2700" kern="1200" dirty="0" smtClean="0">
              <a:solidFill>
                <a:srgbClr val="009900"/>
              </a:solidFill>
              <a:latin typeface="Aparajita" pitchFamily="34" charset="0"/>
              <a:cs typeface="Aparajita" pitchFamily="34" charset="0"/>
            </a:rPr>
            <a:t>Padronização</a:t>
          </a:r>
        </a:p>
        <a:p>
          <a:pPr lvl="0" algn="ctr" defTabSz="1200150">
            <a:lnSpc>
              <a:spcPct val="100000"/>
            </a:lnSpc>
            <a:spcBef>
              <a:spcPct val="0"/>
            </a:spcBef>
            <a:spcAft>
              <a:spcPts val="0"/>
            </a:spcAft>
          </a:pPr>
          <a:r>
            <a:rPr lang="pt-BR" sz="2700" kern="1200" dirty="0" smtClean="0">
              <a:solidFill>
                <a:srgbClr val="009900"/>
              </a:solidFill>
              <a:latin typeface="Aparajita" pitchFamily="34" charset="0"/>
              <a:cs typeface="Aparajita" pitchFamily="34" charset="0"/>
            </a:rPr>
            <a:t>negativa </a:t>
          </a:r>
          <a:endParaRPr lang="pt-BR" sz="2700" kern="1200" dirty="0" smtClean="0"/>
        </a:p>
        <a:p>
          <a:pPr lvl="0" algn="ctr" defTabSz="1200150">
            <a:lnSpc>
              <a:spcPct val="100000"/>
            </a:lnSpc>
            <a:spcBef>
              <a:spcPct val="0"/>
            </a:spcBef>
            <a:spcAft>
              <a:spcPts val="0"/>
            </a:spcAft>
          </a:pPr>
          <a:endParaRPr lang="pt-BR" sz="2700" kern="1200" dirty="0"/>
        </a:p>
      </dsp:txBody>
      <dsp:txXfrm>
        <a:off x="4110714" y="2922582"/>
        <a:ext cx="1925939" cy="1925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2DDB2-6ACF-448E-9A1A-D59DDE7FE01E}">
      <dsp:nvSpPr>
        <dsp:cNvPr id="0" name=""/>
        <dsp:cNvSpPr/>
      </dsp:nvSpPr>
      <dsp:spPr>
        <a:xfrm>
          <a:off x="1548172" y="0"/>
          <a:ext cx="6048672" cy="6048672"/>
        </a:xfrm>
        <a:prstGeom prst="diamond">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6B8E5AAD-718B-4C9D-AA59-3318F9D947B6}">
      <dsp:nvSpPr>
        <dsp:cNvPr id="0" name=""/>
        <dsp:cNvSpPr/>
      </dsp:nvSpPr>
      <dsp:spPr>
        <a:xfrm>
          <a:off x="1800205" y="576062"/>
          <a:ext cx="2647013" cy="2358982"/>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0" kern="1200" dirty="0" smtClean="0">
              <a:solidFill>
                <a:srgbClr val="009900"/>
              </a:solidFill>
              <a:latin typeface="Aparajita" pitchFamily="34" charset="0"/>
              <a:cs typeface="Aparajita" pitchFamily="34" charset="0"/>
            </a:rPr>
            <a:t>Um instrumental que organiza melhor as informações necessárias ao serviço </a:t>
          </a:r>
          <a:endParaRPr lang="pt-BR" sz="2400" b="0" kern="1200" dirty="0">
            <a:solidFill>
              <a:srgbClr val="009900"/>
            </a:solidFill>
            <a:latin typeface="Aparajita" pitchFamily="34" charset="0"/>
            <a:cs typeface="Aparajita" pitchFamily="34" charset="0"/>
          </a:endParaRPr>
        </a:p>
      </dsp:txBody>
      <dsp:txXfrm>
        <a:off x="1915361" y="691218"/>
        <a:ext cx="2416701" cy="2128670"/>
      </dsp:txXfrm>
    </dsp:sp>
    <dsp:sp modelId="{0A7E966D-2ED6-49B6-A291-F9B47CF6A26F}">
      <dsp:nvSpPr>
        <dsp:cNvPr id="0" name=""/>
        <dsp:cNvSpPr/>
      </dsp:nvSpPr>
      <dsp:spPr>
        <a:xfrm>
          <a:off x="4680529" y="576062"/>
          <a:ext cx="2428100" cy="2358982"/>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0" kern="1200" dirty="0" smtClean="0">
              <a:solidFill>
                <a:srgbClr val="009900"/>
              </a:solidFill>
              <a:latin typeface="Aparajita" pitchFamily="34" charset="0"/>
              <a:cs typeface="Aparajita" pitchFamily="34" charset="0"/>
            </a:rPr>
            <a:t>Instrumento que fortalece a identidade do serviço como oferta pública</a:t>
          </a:r>
          <a:endParaRPr lang="pt-BR" sz="2400" b="0" kern="1200" dirty="0">
            <a:solidFill>
              <a:srgbClr val="009900"/>
            </a:solidFill>
            <a:latin typeface="Aparajita" pitchFamily="34" charset="0"/>
            <a:cs typeface="Aparajita" pitchFamily="34" charset="0"/>
          </a:endParaRPr>
        </a:p>
      </dsp:txBody>
      <dsp:txXfrm>
        <a:off x="4795685" y="691218"/>
        <a:ext cx="2197788" cy="2128670"/>
      </dsp:txXfrm>
    </dsp:sp>
    <dsp:sp modelId="{60AE4264-98CC-410E-960A-66C7E9EA6DB3}">
      <dsp:nvSpPr>
        <dsp:cNvPr id="0" name=""/>
        <dsp:cNvSpPr/>
      </dsp:nvSpPr>
      <dsp:spPr>
        <a:xfrm>
          <a:off x="2016217" y="3096335"/>
          <a:ext cx="2358982" cy="2358982"/>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b="0" kern="1200" dirty="0" smtClean="0">
              <a:solidFill>
                <a:srgbClr val="009900"/>
              </a:solidFill>
              <a:latin typeface="Aparajita" pitchFamily="34" charset="0"/>
              <a:cs typeface="Aparajita" pitchFamily="34" charset="0"/>
            </a:rPr>
            <a:t>Sugestão construída de forma colaborativa e que pode ser adaptada</a:t>
          </a:r>
          <a:endParaRPr lang="pt-BR" sz="2400" b="0" kern="1200" dirty="0">
            <a:solidFill>
              <a:srgbClr val="009900"/>
            </a:solidFill>
            <a:latin typeface="Aparajita" pitchFamily="34" charset="0"/>
            <a:cs typeface="Aparajita" pitchFamily="34" charset="0"/>
          </a:endParaRPr>
        </a:p>
      </dsp:txBody>
      <dsp:txXfrm>
        <a:off x="2131373" y="3211491"/>
        <a:ext cx="2128670" cy="2128670"/>
      </dsp:txXfrm>
    </dsp:sp>
    <dsp:sp modelId="{F8D07BCA-1FFB-4543-93EC-C1FA18D9C336}">
      <dsp:nvSpPr>
        <dsp:cNvPr id="0" name=""/>
        <dsp:cNvSpPr/>
      </dsp:nvSpPr>
      <dsp:spPr>
        <a:xfrm>
          <a:off x="4608509" y="3096335"/>
          <a:ext cx="2716131" cy="2358982"/>
        </a:xfrm>
        <a:prstGeom prst="roundRect">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pt-BR" sz="2400" b="0" kern="1200" dirty="0" smtClean="0">
            <a:solidFill>
              <a:srgbClr val="009900"/>
            </a:solidFill>
            <a:latin typeface="Aparajita" pitchFamily="34" charset="0"/>
            <a:cs typeface="Aparajita"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pt-BR" sz="2400" b="0" kern="1200" dirty="0" smtClean="0">
              <a:solidFill>
                <a:srgbClr val="009900"/>
              </a:solidFill>
              <a:latin typeface="Aparajita" pitchFamily="34" charset="0"/>
              <a:cs typeface="Aparajita" pitchFamily="34" charset="0"/>
            </a:rPr>
            <a:t>Forma de dar visibilidade ao trabalho e organizar a intervenção,   possibilitando a construção de projetos</a:t>
          </a:r>
        </a:p>
        <a:p>
          <a:pPr lvl="0" algn="ctr" defTabSz="1066800">
            <a:lnSpc>
              <a:spcPct val="100000"/>
            </a:lnSpc>
            <a:spcBef>
              <a:spcPct val="0"/>
            </a:spcBef>
            <a:spcAft>
              <a:spcPts val="0"/>
            </a:spcAft>
          </a:pPr>
          <a:endParaRPr lang="pt-BR" sz="2400" b="0" kern="1200" dirty="0">
            <a:solidFill>
              <a:srgbClr val="009900"/>
            </a:solidFill>
            <a:latin typeface="Aparajita" pitchFamily="34" charset="0"/>
            <a:cs typeface="Aparajita" pitchFamily="34" charset="0"/>
          </a:endParaRPr>
        </a:p>
      </dsp:txBody>
      <dsp:txXfrm>
        <a:off x="4723665" y="3211491"/>
        <a:ext cx="2485819" cy="2128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FEACD-C64D-431D-8EAE-0D6194B74331}">
      <dsp:nvSpPr>
        <dsp:cNvPr id="0" name=""/>
        <dsp:cNvSpPr/>
      </dsp:nvSpPr>
      <dsp:spPr>
        <a:xfrm rot="10800000">
          <a:off x="983368" y="2178"/>
          <a:ext cx="6948836" cy="1368019"/>
        </a:xfrm>
        <a:prstGeom prst="homePlat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259" tIns="64770" rIns="120904" bIns="64770" numCol="1" spcCol="1270" anchor="ctr" anchorCtr="0">
          <a:noAutofit/>
        </a:bodyPr>
        <a:lstStyle/>
        <a:p>
          <a:pPr lvl="0" algn="ctr" defTabSz="755650">
            <a:lnSpc>
              <a:spcPct val="90000"/>
            </a:lnSpc>
            <a:spcBef>
              <a:spcPct val="0"/>
            </a:spcBef>
            <a:spcAft>
              <a:spcPct val="35000"/>
            </a:spcAft>
          </a:pPr>
          <a:r>
            <a:rPr lang="pt-BR" sz="1700" kern="1200" dirty="0" smtClean="0">
              <a:solidFill>
                <a:srgbClr val="009900"/>
              </a:solidFill>
            </a:rPr>
            <a:t>Como resguardar o sigilo das informações prestadas pela família e o compromisso ético do profissional que o atende?</a:t>
          </a:r>
          <a:endParaRPr lang="pt-BR" sz="1700" kern="1200" dirty="0"/>
        </a:p>
      </dsp:txBody>
      <dsp:txXfrm rot="10800000">
        <a:off x="1325373" y="2178"/>
        <a:ext cx="6606831" cy="1368019"/>
      </dsp:txXfrm>
    </dsp:sp>
    <dsp:sp modelId="{264F6834-CFB2-4E76-A058-C19D5E052278}">
      <dsp:nvSpPr>
        <dsp:cNvPr id="0" name=""/>
        <dsp:cNvSpPr/>
      </dsp:nvSpPr>
      <dsp:spPr>
        <a:xfrm>
          <a:off x="432050" y="28594"/>
          <a:ext cx="1368019" cy="1368019"/>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2E72D-B122-4ABD-9ABF-C6FC1E8BBF00}">
      <dsp:nvSpPr>
        <dsp:cNvPr id="0" name=""/>
        <dsp:cNvSpPr/>
      </dsp:nvSpPr>
      <dsp:spPr>
        <a:xfrm rot="10800000">
          <a:off x="1000368" y="1778562"/>
          <a:ext cx="6926169" cy="1368019"/>
        </a:xfrm>
        <a:prstGeom prst="homePlat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259" tIns="64770" rIns="120904" bIns="64770" numCol="1" spcCol="1270" anchor="ctr" anchorCtr="0">
          <a:noAutofit/>
        </a:bodyPr>
        <a:lstStyle/>
        <a:p>
          <a:pPr lvl="0" algn="ctr" defTabSz="755650">
            <a:lnSpc>
              <a:spcPct val="90000"/>
            </a:lnSpc>
            <a:spcBef>
              <a:spcPct val="0"/>
            </a:spcBef>
            <a:spcAft>
              <a:spcPct val="35000"/>
            </a:spcAft>
          </a:pPr>
          <a:r>
            <a:rPr lang="pt-BR" sz="1700" kern="1200" dirty="0" smtClean="0">
              <a:solidFill>
                <a:srgbClr val="009900"/>
              </a:solidFill>
            </a:rPr>
            <a:t>Como não mecanizar o processo de acompanhamento familiar, de modo que ele se transforme em mero procedimento de suspensão de repercussão do descumprimento de condicionalidades do Bolsa Família – SICON?</a:t>
          </a:r>
          <a:endParaRPr lang="pt-BR" sz="1700" kern="1200" dirty="0"/>
        </a:p>
      </dsp:txBody>
      <dsp:txXfrm rot="10800000">
        <a:off x="1342373" y="1778562"/>
        <a:ext cx="6584164" cy="1368019"/>
      </dsp:txXfrm>
    </dsp:sp>
    <dsp:sp modelId="{C8960D0E-7778-431B-827D-D44C321E96D9}">
      <dsp:nvSpPr>
        <dsp:cNvPr id="0" name=""/>
        <dsp:cNvSpPr/>
      </dsp:nvSpPr>
      <dsp:spPr>
        <a:xfrm>
          <a:off x="504052" y="1756796"/>
          <a:ext cx="1368019" cy="1368019"/>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63E0E1-3FD3-4996-84F0-8A930AB5CF02}">
      <dsp:nvSpPr>
        <dsp:cNvPr id="0" name=""/>
        <dsp:cNvSpPr/>
      </dsp:nvSpPr>
      <dsp:spPr>
        <a:xfrm rot="10800000">
          <a:off x="1054392" y="3554946"/>
          <a:ext cx="6854137" cy="1368019"/>
        </a:xfrm>
        <a:prstGeom prst="homePlat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259" tIns="64770" rIns="120904" bIns="64770" numCol="1" spcCol="1270" anchor="ctr" anchorCtr="0">
          <a:noAutofit/>
        </a:bodyPr>
        <a:lstStyle/>
        <a:p>
          <a:pPr lvl="0" algn="ctr" defTabSz="755650">
            <a:lnSpc>
              <a:spcPct val="90000"/>
            </a:lnSpc>
            <a:spcBef>
              <a:spcPct val="0"/>
            </a:spcBef>
            <a:spcAft>
              <a:spcPct val="35000"/>
            </a:spcAft>
          </a:pPr>
          <a:r>
            <a:rPr lang="pt-BR" sz="1700" kern="1200" dirty="0" smtClean="0">
              <a:solidFill>
                <a:srgbClr val="009900"/>
              </a:solidFill>
            </a:rPr>
            <a:t>Como  concretizar o trabalho social com famílias de forma eficiente, humanizado e capaz de contemplar o universo familiar como um todo, suplantando quaisquer tipos de preconceitos e estigmas?</a:t>
          </a:r>
          <a:endParaRPr lang="pt-BR" sz="1700" kern="1200" dirty="0"/>
        </a:p>
      </dsp:txBody>
      <dsp:txXfrm rot="10800000">
        <a:off x="1396397" y="3554946"/>
        <a:ext cx="6512132" cy="1368019"/>
      </dsp:txXfrm>
    </dsp:sp>
    <dsp:sp modelId="{3E339C5F-0DBD-43CD-ACA2-1B57FCF57E9F}">
      <dsp:nvSpPr>
        <dsp:cNvPr id="0" name=""/>
        <dsp:cNvSpPr/>
      </dsp:nvSpPr>
      <dsp:spPr>
        <a:xfrm>
          <a:off x="576070" y="3556998"/>
          <a:ext cx="1368019" cy="1368019"/>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E60AF-0D23-43F2-BBFD-CE4FF516F7D4}" type="datetimeFigureOut">
              <a:rPr lang="pt-BR" smtClean="0"/>
              <a:t>04/04/2022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FCF6D-DC62-496E-935B-8B5ED6DABB0B}" type="slidenum">
              <a:rPr lang="pt-BR" smtClean="0"/>
              <a:t>‹nº›</a:t>
            </a:fld>
            <a:endParaRPr lang="pt-BR"/>
          </a:p>
        </p:txBody>
      </p:sp>
    </p:spTree>
    <p:extLst>
      <p:ext uri="{BB962C8B-B14F-4D97-AF65-F5344CB8AC3E}">
        <p14:creationId xmlns:p14="http://schemas.microsoft.com/office/powerpoint/2010/main" val="166179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838BE5-22B3-44B2-914C-52704BAF76F4}" type="slidenum">
              <a:rPr lang="pt-BR" smtClean="0"/>
              <a:pPr fontAlgn="base">
                <a:spcBef>
                  <a:spcPct val="0"/>
                </a:spcBef>
                <a:spcAft>
                  <a:spcPct val="0"/>
                </a:spcAft>
                <a:defRPr/>
              </a:pPr>
              <a:t>6</a:t>
            </a:fld>
            <a:endParaRPr lang="pt-BR" dirty="0" smtClean="0"/>
          </a:p>
        </p:txBody>
      </p:sp>
      <p:sp>
        <p:nvSpPr>
          <p:cNvPr id="51203" name="Text Box 1"/>
          <p:cNvSpPr>
            <a:spLocks noGrp="1" noRot="1" noChangeAspect="1" noChangeArrowheads="1" noTextEdit="1"/>
          </p:cNvSpPr>
          <p:nvPr>
            <p:ph type="sldImg"/>
          </p:nvPr>
        </p:nvSpPr>
        <p:spPr bwMode="auto">
          <a:xfrm>
            <a:off x="-452438" y="-511175"/>
            <a:ext cx="7762876" cy="5822950"/>
          </a:xfrm>
          <a:solidFill>
            <a:srgbClr val="FFFFFF"/>
          </a:solidFill>
          <a:ln>
            <a:solidFill>
              <a:srgbClr val="000000"/>
            </a:solidFill>
            <a:miter lim="800000"/>
            <a:headEnd/>
            <a:tailEnd/>
          </a:ln>
        </p:spPr>
      </p:sp>
      <p:sp>
        <p:nvSpPr>
          <p:cNvPr id="51204" name="Text Box 2"/>
          <p:cNvSpPr>
            <a:spLocks noGrp="1" noChangeArrowheads="1"/>
          </p:cNvSpPr>
          <p:nvPr>
            <p:ph type="body" idx="1"/>
          </p:nvPr>
        </p:nvSpPr>
        <p:spPr bwMode="auto">
          <a:xfrm>
            <a:off x="686448" y="4344032"/>
            <a:ext cx="5483486" cy="4113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6A3F3-D87E-477D-AD3E-510815E7366A}" type="slidenum">
              <a:rPr lang="pt-BR" smtClean="0"/>
              <a:pPr fontAlgn="base">
                <a:spcBef>
                  <a:spcPct val="0"/>
                </a:spcBef>
                <a:spcAft>
                  <a:spcPct val="0"/>
                </a:spcAft>
                <a:defRPr/>
              </a:pPr>
              <a:t>7</a:t>
            </a:fld>
            <a:endParaRPr lang="pt-BR" dirty="0" smtClean="0"/>
          </a:p>
        </p:txBody>
      </p:sp>
      <p:sp>
        <p:nvSpPr>
          <p:cNvPr id="52227" name="Text Box 1"/>
          <p:cNvSpPr>
            <a:spLocks noGrp="1" noRot="1" noChangeAspect="1" noChangeArrowheads="1" noTextEdit="1"/>
          </p:cNvSpPr>
          <p:nvPr>
            <p:ph type="sldImg"/>
          </p:nvPr>
        </p:nvSpPr>
        <p:spPr bwMode="auto">
          <a:xfrm>
            <a:off x="-452438" y="-511175"/>
            <a:ext cx="7762876" cy="5822950"/>
          </a:xfrm>
          <a:solidFill>
            <a:srgbClr val="FFFFFF"/>
          </a:solidFill>
          <a:ln>
            <a:solidFill>
              <a:srgbClr val="000000"/>
            </a:solidFill>
            <a:miter lim="800000"/>
            <a:headEnd/>
            <a:tailEnd/>
          </a:ln>
        </p:spPr>
      </p:sp>
      <p:sp>
        <p:nvSpPr>
          <p:cNvPr id="52228" name="Text Box 2"/>
          <p:cNvSpPr>
            <a:spLocks noGrp="1" noChangeArrowheads="1"/>
          </p:cNvSpPr>
          <p:nvPr>
            <p:ph type="body" idx="1"/>
          </p:nvPr>
        </p:nvSpPr>
        <p:spPr bwMode="auto">
          <a:xfrm>
            <a:off x="686448" y="4344032"/>
            <a:ext cx="5483486" cy="4113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36EB0-AB12-479F-9DA3-FA95C7D1B852}" type="slidenum">
              <a:rPr lang="pt-BR" smtClean="0"/>
              <a:pPr fontAlgn="base">
                <a:spcBef>
                  <a:spcPct val="0"/>
                </a:spcBef>
                <a:spcAft>
                  <a:spcPct val="0"/>
                </a:spcAft>
                <a:defRPr/>
              </a:pPr>
              <a:t>8</a:t>
            </a:fld>
            <a:endParaRPr lang="pt-BR" smtClean="0"/>
          </a:p>
        </p:txBody>
      </p:sp>
      <p:sp>
        <p:nvSpPr>
          <p:cNvPr id="53251" name="Text Box 1"/>
          <p:cNvSpPr>
            <a:spLocks noGrp="1" noRot="1" noChangeAspect="1" noChangeArrowheads="1" noTextEdit="1"/>
          </p:cNvSpPr>
          <p:nvPr>
            <p:ph type="sldImg"/>
          </p:nvPr>
        </p:nvSpPr>
        <p:spPr bwMode="auto">
          <a:xfrm>
            <a:off x="-452438" y="-511175"/>
            <a:ext cx="7762876" cy="5822950"/>
          </a:xfrm>
          <a:solidFill>
            <a:srgbClr val="FFFFFF"/>
          </a:solidFill>
          <a:ln>
            <a:solidFill>
              <a:srgbClr val="000000"/>
            </a:solidFill>
            <a:miter lim="800000"/>
            <a:headEnd/>
            <a:tailEnd/>
          </a:ln>
        </p:spPr>
      </p:sp>
      <p:sp>
        <p:nvSpPr>
          <p:cNvPr id="53252" name="Text Box 2"/>
          <p:cNvSpPr>
            <a:spLocks noGrp="1" noChangeArrowheads="1"/>
          </p:cNvSpPr>
          <p:nvPr>
            <p:ph type="body" idx="1"/>
          </p:nvPr>
        </p:nvSpPr>
        <p:spPr bwMode="auto">
          <a:xfrm>
            <a:off x="686448" y="4344032"/>
            <a:ext cx="5483486" cy="4113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05AEA02-168F-4108-A82F-7D177A521C73}"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187269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05AEA02-168F-4108-A82F-7D177A521C73}"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199703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05AEA02-168F-4108-A82F-7D177A521C73}"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405117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tângulo 1"/>
          <p:cNvSpPr/>
          <p:nvPr userDrawn="1"/>
        </p:nvSpPr>
        <p:spPr>
          <a:xfrm>
            <a:off x="179388" y="908050"/>
            <a:ext cx="8785225" cy="730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Retângulo 2"/>
          <p:cNvSpPr/>
          <p:nvPr userDrawn="1"/>
        </p:nvSpPr>
        <p:spPr>
          <a:xfrm>
            <a:off x="179388" y="1557338"/>
            <a:ext cx="8785225" cy="714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extLst>
      <p:ext uri="{BB962C8B-B14F-4D97-AF65-F5344CB8AC3E}">
        <p14:creationId xmlns:p14="http://schemas.microsoft.com/office/powerpoint/2010/main" val="388364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05AEA02-168F-4108-A82F-7D177A521C73}"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54855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05AEA02-168F-4108-A82F-7D177A521C73}"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29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05AEA02-168F-4108-A82F-7D177A521C73}"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21969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05AEA02-168F-4108-A82F-7D177A521C73}" type="datetimeFigureOut">
              <a:rPr lang="pt-BR" smtClean="0"/>
              <a:t>04/04/2022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225426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05AEA02-168F-4108-A82F-7D177A521C73}" type="datetimeFigureOut">
              <a:rPr lang="pt-BR" smtClean="0"/>
              <a:t>04/04/2022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154575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05AEA02-168F-4108-A82F-7D177A521C73}" type="datetimeFigureOut">
              <a:rPr lang="pt-BR" smtClean="0"/>
              <a:t>04/04/2022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363451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05AEA02-168F-4108-A82F-7D177A521C73}"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100555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05AEA02-168F-4108-A82F-7D177A521C73}"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181ED3-0DB8-457D-9D96-08611D7B2E6F}" type="slidenum">
              <a:rPr lang="pt-BR" smtClean="0"/>
              <a:t>‹nº›</a:t>
            </a:fld>
            <a:endParaRPr lang="pt-BR"/>
          </a:p>
        </p:txBody>
      </p:sp>
    </p:spTree>
    <p:extLst>
      <p:ext uri="{BB962C8B-B14F-4D97-AF65-F5344CB8AC3E}">
        <p14:creationId xmlns:p14="http://schemas.microsoft.com/office/powerpoint/2010/main" val="309815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AEA02-168F-4108-A82F-7D177A521C73}" type="datetimeFigureOut">
              <a:rPr lang="pt-BR" smtClean="0"/>
              <a:t>04/04/2022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81ED3-0DB8-457D-9D96-08611D7B2E6F}" type="slidenum">
              <a:rPr lang="pt-BR" smtClean="0"/>
              <a:t>‹nº›</a:t>
            </a:fld>
            <a:endParaRPr lang="pt-BR"/>
          </a:p>
        </p:txBody>
      </p:sp>
    </p:spTree>
    <p:extLst>
      <p:ext uri="{BB962C8B-B14F-4D97-AF65-F5344CB8AC3E}">
        <p14:creationId xmlns:p14="http://schemas.microsoft.com/office/powerpoint/2010/main" val="45134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image002.jpg@01CEDFD8.9D42E52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priscilla.maia@mds.gov.b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 descr="Ministério do Desenvolvimento Social"/>
          <p:cNvPicPr>
            <a:picLocks noChangeAspect="1" noChangeArrowheads="1"/>
          </p:cNvPicPr>
          <p:nvPr/>
        </p:nvPicPr>
        <p:blipFill>
          <a:blip r:embed="rId2" cstate="print"/>
          <a:srcRect/>
          <a:stretch>
            <a:fillRect/>
          </a:stretch>
        </p:blipFill>
        <p:spPr bwMode="auto">
          <a:xfrm>
            <a:off x="3574908" y="0"/>
            <a:ext cx="5580112" cy="341006"/>
          </a:xfrm>
          <a:prstGeom prst="rect">
            <a:avLst/>
          </a:prstGeom>
          <a:noFill/>
          <a:ln w="9525">
            <a:noFill/>
            <a:miter lim="800000"/>
            <a:headEnd/>
            <a:tailEnd/>
          </a:ln>
        </p:spPr>
      </p:pic>
      <p:pic>
        <p:nvPicPr>
          <p:cNvPr id="16" name="Picture 4" descr="http://sorayagervasio.com.br/coaching/wp-content/uploads/2013/12/post10.jpg"/>
          <p:cNvPicPr>
            <a:picLocks noChangeAspect="1" noChangeArrowheads="1"/>
          </p:cNvPicPr>
          <p:nvPr/>
        </p:nvPicPr>
        <p:blipFill rotWithShape="1">
          <a:blip r:embed="rId3">
            <a:extLst>
              <a:ext uri="{28A0092B-C50C-407E-A947-70E740481C1C}">
                <a14:useLocalDpi xmlns:a14="http://schemas.microsoft.com/office/drawing/2010/main" val="0"/>
              </a:ext>
            </a:extLst>
          </a:blip>
          <a:srcRect l="31504" t="5939"/>
          <a:stretch/>
        </p:blipFill>
        <p:spPr bwMode="auto">
          <a:xfrm>
            <a:off x="2173156" y="2348880"/>
            <a:ext cx="4941704"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ctrTitle"/>
          </p:nvPr>
        </p:nvSpPr>
        <p:spPr>
          <a:xfrm>
            <a:off x="694081" y="620688"/>
            <a:ext cx="7704856" cy="1944216"/>
          </a:xfrm>
        </p:spPr>
        <p:txBody>
          <a:bodyPr>
            <a:normAutofit/>
          </a:bodyPr>
          <a:lstStyle/>
          <a:p>
            <a:r>
              <a:rPr lang="pt-BR" sz="2400" dirty="0">
                <a:latin typeface="Cambria" panose="02040503050406030204" pitchFamily="18" charset="0"/>
              </a:rPr>
              <a:t>OFICINA DE “CAPACITAÇÃO DE MULTIPLICADORES PARA IMPLANTAÇÃO E UTILIZAÇÃO DO PRONTUÁRIO SUAS”</a:t>
            </a:r>
            <a:br>
              <a:rPr lang="pt-BR" sz="2400" dirty="0">
                <a:latin typeface="Cambria" panose="02040503050406030204" pitchFamily="18" charset="0"/>
              </a:rPr>
            </a:br>
            <a:endParaRPr lang="pt-BR" sz="2400" dirty="0"/>
          </a:p>
        </p:txBody>
      </p:sp>
      <p:pic>
        <p:nvPicPr>
          <p:cNvPr id="8" name="Imagem 7" descr="suas"/>
          <p:cNvPicPr/>
          <p:nvPr/>
        </p:nvPicPr>
        <p:blipFill>
          <a:blip r:embed="rId4" cstate="print"/>
          <a:srcRect b="19287"/>
          <a:stretch>
            <a:fillRect/>
          </a:stretch>
        </p:blipFill>
        <p:spPr bwMode="auto">
          <a:xfrm>
            <a:off x="0" y="6237312"/>
            <a:ext cx="827584" cy="604434"/>
          </a:xfrm>
          <a:prstGeom prst="rect">
            <a:avLst/>
          </a:prstGeom>
          <a:noFill/>
          <a:ln w="9525">
            <a:noFill/>
            <a:miter lim="800000"/>
            <a:headEnd/>
            <a:tailEnd/>
          </a:ln>
        </p:spPr>
      </p:pic>
      <p:sp>
        <p:nvSpPr>
          <p:cNvPr id="9" name="Retângulo 8"/>
          <p:cNvSpPr/>
          <p:nvPr/>
        </p:nvSpPr>
        <p:spPr>
          <a:xfrm>
            <a:off x="107504" y="5013176"/>
            <a:ext cx="8928992" cy="769441"/>
          </a:xfrm>
          <a:prstGeom prst="rect">
            <a:avLst/>
          </a:prstGeom>
        </p:spPr>
        <p:txBody>
          <a:bodyPr wrap="square">
            <a:spAutoFit/>
          </a:bodyPr>
          <a:lstStyle/>
          <a:p>
            <a:pPr algn="ctr"/>
            <a:r>
              <a:rPr lang="pt-BR" sz="2200" b="1" dirty="0" smtClean="0">
                <a:solidFill>
                  <a:srgbClr val="77943C"/>
                </a:solidFill>
                <a:latin typeface="Cambria" panose="02040503050406030204" pitchFamily="18" charset="0"/>
              </a:rPr>
              <a:t>AULA 03: Planejamento e execução do </a:t>
            </a:r>
          </a:p>
          <a:p>
            <a:pPr algn="ctr"/>
            <a:r>
              <a:rPr lang="pt-BR" sz="2200" b="1" dirty="0" smtClean="0">
                <a:solidFill>
                  <a:srgbClr val="77943C"/>
                </a:solidFill>
                <a:latin typeface="Cambria" panose="02040503050406030204" pitchFamily="18" charset="0"/>
              </a:rPr>
              <a:t>trabalho </a:t>
            </a:r>
            <a:r>
              <a:rPr lang="pt-BR" sz="2200" b="1" dirty="0">
                <a:solidFill>
                  <a:srgbClr val="77943C"/>
                </a:solidFill>
                <a:latin typeface="Cambria" panose="02040503050406030204" pitchFamily="18" charset="0"/>
              </a:rPr>
              <a:t>s</a:t>
            </a:r>
            <a:r>
              <a:rPr lang="pt-BR" sz="2200" b="1" dirty="0" smtClean="0">
                <a:solidFill>
                  <a:srgbClr val="77943C"/>
                </a:solidFill>
                <a:latin typeface="Cambria" panose="02040503050406030204" pitchFamily="18" charset="0"/>
              </a:rPr>
              <a:t>ocial com famílias no PAIF</a:t>
            </a:r>
            <a:endParaRPr lang="pt-BR" sz="2200" b="1" dirty="0">
              <a:solidFill>
                <a:srgbClr val="77943C"/>
              </a:solidFill>
              <a:latin typeface="Cambria" panose="02040503050406030204" pitchFamily="18" charset="0"/>
            </a:endParaRPr>
          </a:p>
        </p:txBody>
      </p:sp>
      <p:sp>
        <p:nvSpPr>
          <p:cNvPr id="13" name="Retângulo 12"/>
          <p:cNvSpPr/>
          <p:nvPr/>
        </p:nvSpPr>
        <p:spPr>
          <a:xfrm>
            <a:off x="827584" y="6195415"/>
            <a:ext cx="4932040" cy="646331"/>
          </a:xfrm>
          <a:prstGeom prst="rect">
            <a:avLst/>
          </a:prstGeom>
        </p:spPr>
        <p:txBody>
          <a:bodyPr wrap="square">
            <a:spAutoFit/>
          </a:bodyPr>
          <a:lstStyle/>
          <a:p>
            <a:pPr>
              <a:buClrTx/>
              <a:buFontTx/>
              <a:buNone/>
              <a:defRPr/>
            </a:pPr>
            <a:r>
              <a:rPr lang="pt-BR" sz="1200" b="1" dirty="0" smtClean="0">
                <a:latin typeface="Cambria" panose="02040503050406030204" pitchFamily="18" charset="0"/>
                <a:ea typeface="Verdana" pitchFamily="32" charset="0"/>
                <a:cs typeface="Verdana" pitchFamily="32" charset="0"/>
              </a:rPr>
              <a:t>Ministério do Desenvolvimento Social e Combate à Fome</a:t>
            </a:r>
          </a:p>
          <a:p>
            <a:pPr>
              <a:buClrTx/>
              <a:buFontTx/>
              <a:buNone/>
              <a:defRPr/>
            </a:pPr>
            <a:r>
              <a:rPr lang="pt-BR" sz="1200" b="1" dirty="0" smtClean="0">
                <a:latin typeface="Cambria" panose="02040503050406030204" pitchFamily="18" charset="0"/>
                <a:ea typeface="Verdana" pitchFamily="32" charset="0"/>
                <a:cs typeface="Verdana" pitchFamily="32" charset="0"/>
              </a:rPr>
              <a:t>Secretaria Nacional de Assistência Social </a:t>
            </a:r>
          </a:p>
          <a:p>
            <a:pPr>
              <a:buClrTx/>
              <a:buFontTx/>
              <a:buNone/>
              <a:defRPr/>
            </a:pPr>
            <a:r>
              <a:rPr lang="pt-BR" sz="1200" b="1" dirty="0" smtClean="0">
                <a:latin typeface="Cambria" panose="02040503050406030204" pitchFamily="18" charset="0"/>
                <a:ea typeface="Verdana" pitchFamily="32" charset="0"/>
                <a:cs typeface="Verdana" pitchFamily="32" charset="0"/>
              </a:rPr>
              <a:t>Departamento de Proteção Social Básica</a:t>
            </a:r>
          </a:p>
        </p:txBody>
      </p:sp>
    </p:spTree>
    <p:extLst>
      <p:ext uri="{BB962C8B-B14F-4D97-AF65-F5344CB8AC3E}">
        <p14:creationId xmlns:p14="http://schemas.microsoft.com/office/powerpoint/2010/main" val="1321652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995186"/>
          </a:xfrm>
        </p:spPr>
        <p:txBody>
          <a:bodyPr>
            <a:noAutofit/>
          </a:bodyPr>
          <a:lstStyle/>
          <a:p>
            <a:r>
              <a:rPr lang="pt-BR" sz="3200" b="1" dirty="0" smtClean="0">
                <a:solidFill>
                  <a:srgbClr val="009900"/>
                </a:solidFill>
                <a:latin typeface="Aparajita" pitchFamily="34" charset="0"/>
                <a:cs typeface="Aparajita" pitchFamily="34" charset="0"/>
              </a:rPr>
              <a:t>Famílias</a:t>
            </a:r>
            <a:endParaRPr lang="pt-BR" sz="3200" dirty="0">
              <a:solidFill>
                <a:srgbClr val="009900"/>
              </a:solidFill>
            </a:endParaRPr>
          </a:p>
        </p:txBody>
      </p:sp>
      <p:sp>
        <p:nvSpPr>
          <p:cNvPr id="3" name="Espaço Reservado para Conteúdo 2"/>
          <p:cNvSpPr>
            <a:spLocks noGrp="1"/>
          </p:cNvSpPr>
          <p:nvPr>
            <p:ph idx="1"/>
          </p:nvPr>
        </p:nvSpPr>
        <p:spPr>
          <a:xfrm>
            <a:off x="457200" y="1124744"/>
            <a:ext cx="8229600" cy="5726699"/>
          </a:xfrm>
        </p:spPr>
        <p:txBody>
          <a:bodyPr>
            <a:normAutofit/>
          </a:bodyPr>
          <a:lstStyle/>
          <a:p>
            <a:pPr marL="0" indent="0" algn="just">
              <a:buNone/>
            </a:pPr>
            <a:r>
              <a:rPr lang="pt-BR" altLang="pt-BR" sz="2000" dirty="0" smtClean="0">
                <a:solidFill>
                  <a:srgbClr val="006600"/>
                </a:solidFill>
              </a:rPr>
              <a:t>Família é </a:t>
            </a:r>
            <a:r>
              <a:rPr lang="pt-BR" altLang="pt-BR" sz="2000" dirty="0">
                <a:solidFill>
                  <a:srgbClr val="006600"/>
                </a:solidFill>
              </a:rPr>
              <a:t>uma instituição social que não pode ser vista como algo estático, definitivo e fechado. </a:t>
            </a:r>
            <a:r>
              <a:rPr lang="pt-BR" altLang="pt-BR" sz="2000" dirty="0" smtClean="0">
                <a:solidFill>
                  <a:srgbClr val="006600"/>
                </a:solidFill>
              </a:rPr>
              <a:t>A </a:t>
            </a:r>
            <a:r>
              <a:rPr lang="pt-BR" altLang="pt-BR" sz="2000" dirty="0">
                <a:solidFill>
                  <a:srgbClr val="006600"/>
                </a:solidFill>
              </a:rPr>
              <a:t>ideia de família é  uma  construção  a partir de critérios e contextos históricos, sociais, econômicos e culturais </a:t>
            </a:r>
            <a:r>
              <a:rPr lang="pt-BR" altLang="pt-BR" sz="2000" dirty="0" smtClean="0">
                <a:solidFill>
                  <a:srgbClr val="006600"/>
                </a:solidFill>
              </a:rPr>
              <a:t>específicos.</a:t>
            </a:r>
          </a:p>
          <a:p>
            <a:pPr marL="0" indent="0" algn="just">
              <a:buNone/>
            </a:pPr>
            <a:endParaRPr lang="pt-BR" altLang="pt-BR" sz="1800" dirty="0" smtClean="0">
              <a:solidFill>
                <a:srgbClr val="006600"/>
              </a:solidFill>
            </a:endParaRPr>
          </a:p>
          <a:p>
            <a:pPr marL="0" indent="0" algn="just">
              <a:buNone/>
            </a:pPr>
            <a:endParaRPr lang="pt-BR" altLang="pt-BR" sz="1800" dirty="0">
              <a:solidFill>
                <a:srgbClr val="006600"/>
              </a:solidFill>
            </a:endParaRPr>
          </a:p>
          <a:p>
            <a:pPr marL="0" indent="0" algn="just">
              <a:buNone/>
            </a:pPr>
            <a:endParaRPr lang="pt-BR" altLang="pt-BR" sz="1800" dirty="0" smtClean="0">
              <a:solidFill>
                <a:srgbClr val="006600"/>
              </a:solidFill>
            </a:endParaRPr>
          </a:p>
          <a:p>
            <a:pPr marL="0" indent="0" algn="just">
              <a:buNone/>
            </a:pPr>
            <a:endParaRPr lang="pt-BR" altLang="pt-BR" sz="1800" dirty="0">
              <a:solidFill>
                <a:srgbClr val="006600"/>
              </a:solidFill>
            </a:endParaRPr>
          </a:p>
          <a:p>
            <a:pPr marL="0" indent="0" algn="just">
              <a:buNone/>
            </a:pPr>
            <a:endParaRPr lang="pt-BR" altLang="pt-BR" sz="1800" dirty="0" smtClean="0">
              <a:solidFill>
                <a:srgbClr val="006600"/>
              </a:solidFill>
            </a:endParaRPr>
          </a:p>
          <a:p>
            <a:pPr marL="0" indent="0" algn="just">
              <a:buNone/>
            </a:pPr>
            <a:endParaRPr lang="pt-BR" altLang="pt-BR" sz="1800" dirty="0">
              <a:solidFill>
                <a:srgbClr val="006600"/>
              </a:solidFill>
            </a:endParaRPr>
          </a:p>
          <a:p>
            <a:pPr marL="0" indent="0" algn="just">
              <a:buNone/>
            </a:pPr>
            <a:endParaRPr lang="pt-BR" altLang="pt-BR" sz="1800" dirty="0" smtClean="0">
              <a:solidFill>
                <a:srgbClr val="006600"/>
              </a:solidFill>
            </a:endParaRPr>
          </a:p>
          <a:p>
            <a:pPr marL="0" indent="0" algn="just">
              <a:buNone/>
            </a:pPr>
            <a:endParaRPr lang="pt-BR" altLang="pt-BR" sz="1800" dirty="0">
              <a:solidFill>
                <a:srgbClr val="006600"/>
              </a:solidFill>
            </a:endParaRPr>
          </a:p>
          <a:p>
            <a:pPr marL="0" indent="0" algn="just">
              <a:buNone/>
            </a:pPr>
            <a:endParaRPr lang="pt-BR" altLang="pt-BR" sz="1800" dirty="0">
              <a:solidFill>
                <a:srgbClr val="006600"/>
              </a:solidFill>
            </a:endParaRPr>
          </a:p>
          <a:p>
            <a:pPr marL="0" indent="0" algn="just">
              <a:buNone/>
            </a:pPr>
            <a:r>
              <a:rPr lang="pt-BR" altLang="pt-BR" sz="2000" b="1" dirty="0" smtClean="0">
                <a:solidFill>
                  <a:srgbClr val="006600"/>
                </a:solidFill>
              </a:rPr>
              <a:t>É </a:t>
            </a:r>
            <a:r>
              <a:rPr lang="pt-BR" altLang="pt-BR" sz="2000" b="1" dirty="0">
                <a:solidFill>
                  <a:srgbClr val="006600"/>
                </a:solidFill>
              </a:rPr>
              <a:t>uma estrutura singular e complexa </a:t>
            </a:r>
            <a:r>
              <a:rPr lang="pt-BR" altLang="pt-BR" sz="2000" b="1" dirty="0" smtClean="0">
                <a:solidFill>
                  <a:srgbClr val="006600"/>
                </a:solidFill>
              </a:rPr>
              <a:t>que se </a:t>
            </a:r>
            <a:r>
              <a:rPr lang="pt-BR" altLang="pt-BR" sz="2000" b="1" dirty="0">
                <a:solidFill>
                  <a:srgbClr val="006600"/>
                </a:solidFill>
              </a:rPr>
              <a:t>transforma, se altera no </a:t>
            </a:r>
            <a:r>
              <a:rPr lang="pt-BR" altLang="pt-BR" sz="2000" b="1" dirty="0" smtClean="0">
                <a:solidFill>
                  <a:srgbClr val="006600"/>
                </a:solidFill>
              </a:rPr>
              <a:t>tempo – cada família </a:t>
            </a:r>
            <a:r>
              <a:rPr lang="pt-BR" altLang="pt-BR" sz="2000" b="1" dirty="0">
                <a:solidFill>
                  <a:srgbClr val="006600"/>
                </a:solidFill>
              </a:rPr>
              <a:t>é única, ao mesmo tempo que possui as mais variadas formas de </a:t>
            </a:r>
            <a:r>
              <a:rPr lang="pt-BR" altLang="pt-BR" sz="2000" b="1" dirty="0" smtClean="0">
                <a:solidFill>
                  <a:srgbClr val="006600"/>
                </a:solidFill>
              </a:rPr>
              <a:t>organização. É</a:t>
            </a:r>
            <a:r>
              <a:rPr lang="pt-BR" altLang="pt-BR" sz="2000" dirty="0" smtClean="0">
                <a:solidFill>
                  <a:srgbClr val="006600"/>
                </a:solidFill>
              </a:rPr>
              <a:t> </a:t>
            </a:r>
            <a:r>
              <a:rPr lang="pt-BR" altLang="pt-BR" sz="2000" b="1" dirty="0">
                <a:solidFill>
                  <a:srgbClr val="006600"/>
                </a:solidFill>
              </a:rPr>
              <a:t>preciso não idealizar/romantizar a família – ela é lócus de proteção, mas também de desigualdade e violência.</a:t>
            </a:r>
          </a:p>
          <a:p>
            <a:pPr marL="0" indent="0" algn="just">
              <a:buNone/>
            </a:pPr>
            <a:endParaRPr lang="pt-BR" altLang="pt-BR" sz="1800" dirty="0">
              <a:solidFill>
                <a:srgbClr val="C00000"/>
              </a:solidFill>
              <a:latin typeface="Garamond" pitchFamily="18" charset="0"/>
            </a:endParaRPr>
          </a:p>
          <a:p>
            <a:pPr marL="0" indent="0">
              <a:buNone/>
            </a:pPr>
            <a:endParaRPr lang="pt-BR" sz="1800"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793" y="2060848"/>
            <a:ext cx="3726414" cy="298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24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182"/>
            <a:ext cx="8229600" cy="1143000"/>
          </a:xfrm>
        </p:spPr>
        <p:txBody>
          <a:bodyPr>
            <a:noAutofit/>
          </a:bodyPr>
          <a:lstStyle/>
          <a:p>
            <a:r>
              <a:rPr lang="pt-BR" sz="3200" b="1" dirty="0" smtClean="0">
                <a:solidFill>
                  <a:srgbClr val="009900"/>
                </a:solidFill>
                <a:latin typeface="Aparajita" pitchFamily="34" charset="0"/>
                <a:cs typeface="Aparajita" pitchFamily="34" charset="0"/>
              </a:rPr>
              <a:t>Famílias</a:t>
            </a:r>
            <a:endParaRPr lang="pt-BR" sz="3200" dirty="0">
              <a:solidFill>
                <a:srgbClr val="009900"/>
              </a:solidFill>
            </a:endParaRPr>
          </a:p>
        </p:txBody>
      </p:sp>
      <p:sp>
        <p:nvSpPr>
          <p:cNvPr id="3" name="Espaço Reservado para Conteúdo 2"/>
          <p:cNvSpPr>
            <a:spLocks noGrp="1"/>
          </p:cNvSpPr>
          <p:nvPr>
            <p:ph idx="1"/>
          </p:nvPr>
        </p:nvSpPr>
        <p:spPr>
          <a:xfrm>
            <a:off x="457200" y="961243"/>
            <a:ext cx="8229600" cy="5798707"/>
          </a:xfrm>
        </p:spPr>
        <p:txBody>
          <a:bodyPr>
            <a:normAutofit/>
          </a:bodyPr>
          <a:lstStyle/>
          <a:p>
            <a:pPr marL="0" indent="0" algn="just">
              <a:buNone/>
            </a:pPr>
            <a:endParaRPr lang="pt-BR" altLang="pt-BR" sz="2800" dirty="0">
              <a:solidFill>
                <a:srgbClr val="006600"/>
              </a:solidFill>
              <a:latin typeface="Aparajita" pitchFamily="34" charset="0"/>
              <a:cs typeface="Aparajita" pitchFamily="34" charset="0"/>
            </a:endParaRPr>
          </a:p>
          <a:p>
            <a:pPr marL="0" indent="0" algn="just">
              <a:buNone/>
            </a:pPr>
            <a:endParaRPr lang="pt-BR" altLang="pt-BR" sz="1800" dirty="0" smtClean="0">
              <a:solidFill>
                <a:srgbClr val="006600"/>
              </a:solidFill>
            </a:endParaRPr>
          </a:p>
          <a:p>
            <a:pPr marL="0" indent="0" algn="just">
              <a:buNone/>
            </a:pPr>
            <a:endParaRPr lang="pt-BR" altLang="pt-BR" sz="1800" dirty="0">
              <a:solidFill>
                <a:srgbClr val="006600"/>
              </a:solidFill>
            </a:endParaRPr>
          </a:p>
          <a:p>
            <a:pPr marL="0" indent="0" algn="just">
              <a:lnSpc>
                <a:spcPct val="150000"/>
              </a:lnSpc>
              <a:spcBef>
                <a:spcPts val="0"/>
              </a:spcBef>
              <a:buNone/>
            </a:pPr>
            <a:endParaRPr lang="pt-BR" altLang="pt-BR" sz="2000" b="1" dirty="0" smtClean="0">
              <a:solidFill>
                <a:srgbClr val="006600"/>
              </a:solidFill>
            </a:endParaRPr>
          </a:p>
          <a:p>
            <a:pPr marL="0" indent="0" algn="just">
              <a:lnSpc>
                <a:spcPct val="150000"/>
              </a:lnSpc>
              <a:spcBef>
                <a:spcPts val="0"/>
              </a:spcBef>
              <a:buNone/>
            </a:pPr>
            <a:endParaRPr lang="pt-BR" altLang="pt-BR" sz="2000" b="1" dirty="0">
              <a:solidFill>
                <a:srgbClr val="006600"/>
              </a:solidFill>
            </a:endParaRPr>
          </a:p>
          <a:p>
            <a:pPr marL="0" indent="0" algn="just">
              <a:lnSpc>
                <a:spcPct val="150000"/>
              </a:lnSpc>
              <a:spcBef>
                <a:spcPts val="0"/>
              </a:spcBef>
              <a:buNone/>
            </a:pPr>
            <a:endParaRPr lang="pt-BR" altLang="pt-BR" sz="2000" b="1" dirty="0" smtClean="0">
              <a:solidFill>
                <a:srgbClr val="006600"/>
              </a:solidFill>
            </a:endParaRPr>
          </a:p>
          <a:p>
            <a:pPr marL="0" indent="0" algn="just">
              <a:lnSpc>
                <a:spcPct val="150000"/>
              </a:lnSpc>
              <a:spcBef>
                <a:spcPts val="0"/>
              </a:spcBef>
              <a:buNone/>
            </a:pPr>
            <a:r>
              <a:rPr lang="pt-BR" altLang="pt-BR" sz="2000" b="1" dirty="0" smtClean="0">
                <a:solidFill>
                  <a:srgbClr val="006600"/>
                </a:solidFill>
              </a:rPr>
              <a:t>Sobrecarga </a:t>
            </a:r>
            <a:r>
              <a:rPr lang="pt-BR" altLang="pt-BR" sz="2000" b="1" dirty="0">
                <a:solidFill>
                  <a:srgbClr val="006600"/>
                </a:solidFill>
              </a:rPr>
              <a:t>das funções parentais na mulher: elemento estabilizador do grupo – é membro que tem arcado com a grande parte das responsabilidades de provedora e socializadora: </a:t>
            </a:r>
            <a:endParaRPr lang="pt-BR" altLang="pt-BR" sz="2000" b="1" dirty="0" smtClean="0">
              <a:solidFill>
                <a:srgbClr val="006600"/>
              </a:solidFill>
            </a:endParaRPr>
          </a:p>
          <a:p>
            <a:pPr marL="0" indent="0" algn="just">
              <a:lnSpc>
                <a:spcPct val="150000"/>
              </a:lnSpc>
              <a:spcBef>
                <a:spcPts val="0"/>
              </a:spcBef>
              <a:buNone/>
            </a:pPr>
            <a:endParaRPr lang="pt-BR" altLang="pt-BR" sz="1100" b="1" dirty="0" smtClean="0">
              <a:solidFill>
                <a:srgbClr val="006600"/>
              </a:solidFill>
            </a:endParaRPr>
          </a:p>
          <a:p>
            <a:pPr marL="0" indent="0" algn="just">
              <a:lnSpc>
                <a:spcPct val="150000"/>
              </a:lnSpc>
              <a:spcBef>
                <a:spcPts val="0"/>
              </a:spcBef>
              <a:buNone/>
            </a:pPr>
            <a:r>
              <a:rPr lang="pt-BR" altLang="pt-BR" sz="1800" dirty="0" smtClean="0">
                <a:solidFill>
                  <a:srgbClr val="006600"/>
                </a:solidFill>
              </a:rPr>
              <a:t>	Ausência </a:t>
            </a:r>
            <a:r>
              <a:rPr lang="pt-BR" altLang="pt-BR" sz="1800" dirty="0">
                <a:solidFill>
                  <a:srgbClr val="006600"/>
                </a:solidFill>
              </a:rPr>
              <a:t>ou enfraquecimento da figura masculina - nos “novos” arranjos, os homens tendem a assumir uma posição periférica, transitória e com resistência a assumir as responsabilidades de reprodução social da família.</a:t>
            </a:r>
          </a:p>
          <a:p>
            <a:pPr algn="just"/>
            <a:endParaRPr lang="pt-BR" altLang="pt-BR" sz="1800" dirty="0">
              <a:solidFill>
                <a:srgbClr val="C00000"/>
              </a:solidFill>
              <a:latin typeface="Garamond" pitchFamily="18" charset="0"/>
            </a:endParaRPr>
          </a:p>
          <a:p>
            <a:pPr marL="0" indent="0">
              <a:buNone/>
            </a:pPr>
            <a:endParaRPr lang="pt-BR" sz="1800"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Diagrama 5"/>
          <p:cNvGraphicFramePr/>
          <p:nvPr>
            <p:extLst>
              <p:ext uri="{D42A27DB-BD31-4B8C-83A1-F6EECF244321}">
                <p14:modId xmlns:p14="http://schemas.microsoft.com/office/powerpoint/2010/main" val="3124577422"/>
              </p:ext>
            </p:extLst>
          </p:nvPr>
        </p:nvGraphicFramePr>
        <p:xfrm>
          <a:off x="0" y="1268760"/>
          <a:ext cx="412812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3747209439"/>
              </p:ext>
            </p:extLst>
          </p:nvPr>
        </p:nvGraphicFramePr>
        <p:xfrm>
          <a:off x="4693668" y="1196752"/>
          <a:ext cx="4416152"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6216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0" indent="0"/>
            <a:r>
              <a:rPr lang="pt-BR" sz="3600" b="1" dirty="0" smtClean="0">
                <a:solidFill>
                  <a:srgbClr val="009900"/>
                </a:solidFill>
                <a:latin typeface="Aparajita" pitchFamily="34" charset="0"/>
                <a:cs typeface="Aparajita" pitchFamily="34" charset="0"/>
              </a:rPr>
              <a:t>Vulnerabilidade: </a:t>
            </a:r>
            <a:r>
              <a:rPr lang="pt-BR" sz="3600" b="1" dirty="0">
                <a:solidFill>
                  <a:srgbClr val="009900"/>
                </a:solidFill>
                <a:latin typeface="Aparajita" pitchFamily="34" charset="0"/>
                <a:cs typeface="Aparajita" pitchFamily="34" charset="0"/>
              </a:rPr>
              <a:t>um conceito complexo</a:t>
            </a:r>
            <a:br>
              <a:rPr lang="pt-BR" sz="3600" b="1" dirty="0">
                <a:solidFill>
                  <a:srgbClr val="009900"/>
                </a:solidFill>
                <a:latin typeface="Aparajita" pitchFamily="34" charset="0"/>
                <a:cs typeface="Aparajita" pitchFamily="34" charset="0"/>
              </a:rPr>
            </a:br>
            <a:r>
              <a:rPr lang="pt-BR" sz="3600" b="1" dirty="0">
                <a:solidFill>
                  <a:srgbClr val="009900"/>
                </a:solidFill>
                <a:latin typeface="Aparajita" pitchFamily="34" charset="0"/>
                <a:cs typeface="Aparajita" pitchFamily="34" charset="0"/>
              </a:rPr>
              <a:t>e </a:t>
            </a:r>
            <a:r>
              <a:rPr lang="pt-BR" sz="3600" b="1" dirty="0" smtClean="0">
                <a:solidFill>
                  <a:srgbClr val="009900"/>
                </a:solidFill>
                <a:latin typeface="Aparajita" pitchFamily="34" charset="0"/>
                <a:cs typeface="Aparajita" pitchFamily="34" charset="0"/>
              </a:rPr>
              <a:t>multifacetado</a:t>
            </a:r>
            <a:endParaRPr lang="pt-BR" sz="3600" b="1" dirty="0">
              <a:solidFill>
                <a:srgbClr val="009900"/>
              </a:solidFill>
              <a:latin typeface="Aparajita" pitchFamily="34" charset="0"/>
              <a:cs typeface="Aparajita" pitchFamily="34" charset="0"/>
            </a:endParaRPr>
          </a:p>
        </p:txBody>
      </p:sp>
      <p:sp>
        <p:nvSpPr>
          <p:cNvPr id="3" name="Espaço Reservado para Conteúdo 2"/>
          <p:cNvSpPr>
            <a:spLocks noGrp="1"/>
          </p:cNvSpPr>
          <p:nvPr>
            <p:ph idx="1"/>
          </p:nvPr>
        </p:nvSpPr>
        <p:spPr>
          <a:xfrm>
            <a:off x="467544" y="1844824"/>
            <a:ext cx="8229600" cy="4525963"/>
          </a:xfrm>
        </p:spPr>
        <p:txBody>
          <a:bodyPr>
            <a:normAutofit fontScale="62500" lnSpcReduction="20000"/>
          </a:bodyPr>
          <a:lstStyle/>
          <a:p>
            <a:pPr marL="0" indent="0" algn="just">
              <a:lnSpc>
                <a:spcPct val="120000"/>
              </a:lnSpc>
              <a:spcBef>
                <a:spcPts val="0"/>
              </a:spcBef>
              <a:buNone/>
            </a:pPr>
            <a:r>
              <a:rPr lang="pt-BR" dirty="0" smtClean="0">
                <a:solidFill>
                  <a:srgbClr val="006600"/>
                </a:solidFill>
              </a:rPr>
              <a:t>	Não </a:t>
            </a:r>
            <a:r>
              <a:rPr lang="pt-BR" dirty="0">
                <a:solidFill>
                  <a:srgbClr val="006600"/>
                </a:solidFill>
              </a:rPr>
              <a:t>há um significado único para o termo vulnerabilidade. </a:t>
            </a:r>
            <a:r>
              <a:rPr lang="pt-BR" dirty="0" smtClean="0">
                <a:solidFill>
                  <a:srgbClr val="006600"/>
                </a:solidFill>
              </a:rPr>
              <a:t>Diversas </a:t>
            </a:r>
            <a:r>
              <a:rPr lang="pt-BR" dirty="0">
                <a:solidFill>
                  <a:srgbClr val="006600"/>
                </a:solidFill>
              </a:rPr>
              <a:t>teorias, amparadas em diferentes percepções do mundo </a:t>
            </a:r>
            <a:r>
              <a:rPr lang="pt-BR" dirty="0" smtClean="0">
                <a:solidFill>
                  <a:srgbClr val="006600"/>
                </a:solidFill>
              </a:rPr>
              <a:t>social e</a:t>
            </a:r>
            <a:r>
              <a:rPr lang="pt-BR" dirty="0">
                <a:solidFill>
                  <a:srgbClr val="006600"/>
                </a:solidFill>
              </a:rPr>
              <a:t>, portanto, com objetivos analíticos diferentes, foram desenvolvidas. </a:t>
            </a:r>
            <a:endParaRPr lang="pt-BR" dirty="0" smtClean="0">
              <a:solidFill>
                <a:srgbClr val="006600"/>
              </a:solidFill>
            </a:endParaRPr>
          </a:p>
          <a:p>
            <a:pPr marL="0" indent="0" algn="just">
              <a:lnSpc>
                <a:spcPct val="120000"/>
              </a:lnSpc>
              <a:spcBef>
                <a:spcPts val="0"/>
              </a:spcBef>
              <a:buNone/>
            </a:pPr>
            <a:endParaRPr lang="pt-BR" dirty="0">
              <a:solidFill>
                <a:srgbClr val="006600"/>
              </a:solidFill>
            </a:endParaRPr>
          </a:p>
          <a:p>
            <a:pPr marL="0" indent="0" algn="just">
              <a:lnSpc>
                <a:spcPct val="170000"/>
              </a:lnSpc>
              <a:spcBef>
                <a:spcPts val="0"/>
              </a:spcBef>
              <a:buNone/>
            </a:pPr>
            <a:r>
              <a:rPr lang="pt-BR" dirty="0">
                <a:solidFill>
                  <a:srgbClr val="006600"/>
                </a:solidFill>
              </a:rPr>
              <a:t>A PNAS/2004 </a:t>
            </a:r>
            <a:r>
              <a:rPr lang="pt-BR" dirty="0" smtClean="0">
                <a:solidFill>
                  <a:srgbClr val="006600"/>
                </a:solidFill>
              </a:rPr>
              <a:t>aponta </a:t>
            </a:r>
            <a:r>
              <a:rPr lang="pt-BR" dirty="0">
                <a:solidFill>
                  <a:srgbClr val="006600"/>
                </a:solidFill>
              </a:rPr>
              <a:t>que as situações de vulnerabilidade podem decorrer: da pobreza, privação</a:t>
            </a:r>
            <a:r>
              <a:rPr lang="pt-BR" dirty="0" smtClean="0">
                <a:solidFill>
                  <a:srgbClr val="006600"/>
                </a:solidFill>
              </a:rPr>
              <a:t>, ausência </a:t>
            </a:r>
            <a:r>
              <a:rPr lang="pt-BR" dirty="0">
                <a:solidFill>
                  <a:srgbClr val="006600"/>
                </a:solidFill>
              </a:rPr>
              <a:t>de renda, precário ou nulo acesso aos serviços públicos, intempérie ou calamidade</a:t>
            </a:r>
            <a:r>
              <a:rPr lang="pt-BR" dirty="0" smtClean="0">
                <a:solidFill>
                  <a:srgbClr val="006600"/>
                </a:solidFill>
              </a:rPr>
              <a:t>, fragilização </a:t>
            </a:r>
            <a:r>
              <a:rPr lang="pt-BR" dirty="0">
                <a:solidFill>
                  <a:srgbClr val="006600"/>
                </a:solidFill>
              </a:rPr>
              <a:t>de vínculos afetivos e de </a:t>
            </a:r>
            <a:r>
              <a:rPr lang="pt-BR" dirty="0" smtClean="0">
                <a:solidFill>
                  <a:srgbClr val="006600"/>
                </a:solidFill>
              </a:rPr>
              <a:t>pertencimento </a:t>
            </a:r>
            <a:r>
              <a:rPr lang="pt-BR" dirty="0">
                <a:solidFill>
                  <a:srgbClr val="006600"/>
                </a:solidFill>
              </a:rPr>
              <a:t>social decorrentes </a:t>
            </a:r>
            <a:r>
              <a:rPr lang="pt-BR" dirty="0" smtClean="0">
                <a:solidFill>
                  <a:srgbClr val="006600"/>
                </a:solidFill>
              </a:rPr>
              <a:t>de discriminações </a:t>
            </a:r>
            <a:r>
              <a:rPr lang="pt-BR" dirty="0">
                <a:solidFill>
                  <a:srgbClr val="006600"/>
                </a:solidFill>
              </a:rPr>
              <a:t>etárias, étnicas, de gênero, relacionadas à sexualidade, deficiência</a:t>
            </a:r>
            <a:r>
              <a:rPr lang="pt-BR" dirty="0" smtClean="0">
                <a:solidFill>
                  <a:srgbClr val="006600"/>
                </a:solidFill>
              </a:rPr>
              <a:t>, entre </a:t>
            </a:r>
            <a:r>
              <a:rPr lang="pt-BR" dirty="0">
                <a:solidFill>
                  <a:srgbClr val="006600"/>
                </a:solidFill>
              </a:rPr>
              <a:t>outros, a que estão expostas famílias e indivíduos, e que dificultam seu </a:t>
            </a:r>
            <a:r>
              <a:rPr lang="pt-BR" dirty="0" smtClean="0">
                <a:solidFill>
                  <a:srgbClr val="006600"/>
                </a:solidFill>
              </a:rPr>
              <a:t>acesso aos </a:t>
            </a:r>
            <a:r>
              <a:rPr lang="pt-BR" dirty="0">
                <a:solidFill>
                  <a:srgbClr val="006600"/>
                </a:solidFill>
              </a:rPr>
              <a:t>direitos e exigem proteção social do Estado.</a:t>
            </a:r>
          </a:p>
          <a:p>
            <a:endParaRPr lang="pt-BR"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65446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600" b="1" dirty="0" smtClean="0">
                <a:solidFill>
                  <a:srgbClr val="009900"/>
                </a:solidFill>
                <a:latin typeface="Aparajita" pitchFamily="34" charset="0"/>
                <a:cs typeface="Aparajita" pitchFamily="34" charset="0"/>
              </a:rPr>
              <a:t>Vulnerabilidade: </a:t>
            </a:r>
            <a:r>
              <a:rPr lang="pt-BR" sz="3600" b="1" dirty="0">
                <a:solidFill>
                  <a:srgbClr val="009900"/>
                </a:solidFill>
                <a:latin typeface="Aparajita" pitchFamily="34" charset="0"/>
                <a:cs typeface="Aparajita" pitchFamily="34" charset="0"/>
              </a:rPr>
              <a:t>uma heterogeneidade de</a:t>
            </a:r>
            <a:br>
              <a:rPr lang="pt-BR" sz="3600" b="1" dirty="0">
                <a:solidFill>
                  <a:srgbClr val="009900"/>
                </a:solidFill>
                <a:latin typeface="Aparajita" pitchFamily="34" charset="0"/>
                <a:cs typeface="Aparajita" pitchFamily="34" charset="0"/>
              </a:rPr>
            </a:br>
            <a:r>
              <a:rPr lang="pt-BR" sz="3600" b="1" dirty="0">
                <a:solidFill>
                  <a:srgbClr val="009900"/>
                </a:solidFill>
                <a:latin typeface="Aparajita" pitchFamily="34" charset="0"/>
                <a:cs typeface="Aparajita" pitchFamily="34" charset="0"/>
              </a:rPr>
              <a:t>situações de desproteção </a:t>
            </a:r>
            <a:r>
              <a:rPr lang="pt-BR" sz="3600" b="1" dirty="0" smtClean="0">
                <a:solidFill>
                  <a:srgbClr val="009900"/>
                </a:solidFill>
                <a:latin typeface="Aparajita" pitchFamily="34" charset="0"/>
                <a:cs typeface="Aparajita" pitchFamily="34" charset="0"/>
              </a:rPr>
              <a:t>social</a:t>
            </a:r>
            <a:r>
              <a:rPr lang="pt-BR" sz="3200" dirty="0"/>
              <a:t/>
            </a:r>
            <a:br>
              <a:rPr lang="pt-BR" sz="3200" dirty="0"/>
            </a:br>
            <a:endParaRPr lang="pt-BR" sz="3200" b="1" dirty="0">
              <a:solidFill>
                <a:srgbClr val="009900"/>
              </a:solidFill>
              <a:latin typeface="Aparajita" pitchFamily="34" charset="0"/>
              <a:cs typeface="Aparajita" pitchFamily="34" charset="0"/>
            </a:endParaRPr>
          </a:p>
        </p:txBody>
      </p:sp>
      <p:sp>
        <p:nvSpPr>
          <p:cNvPr id="3" name="Espaço Reservado para Conteúdo 2"/>
          <p:cNvSpPr>
            <a:spLocks noGrp="1"/>
          </p:cNvSpPr>
          <p:nvPr>
            <p:ph idx="1"/>
          </p:nvPr>
        </p:nvSpPr>
        <p:spPr>
          <a:xfrm>
            <a:off x="489859" y="1737573"/>
            <a:ext cx="8229600" cy="4896544"/>
          </a:xfrm>
        </p:spPr>
        <p:txBody>
          <a:bodyPr>
            <a:normAutofit fontScale="77500" lnSpcReduction="20000"/>
          </a:bodyPr>
          <a:lstStyle/>
          <a:p>
            <a:pPr marL="0" indent="0" algn="just">
              <a:buNone/>
            </a:pPr>
            <a:r>
              <a:rPr lang="pt-BR" sz="2600" dirty="0" smtClean="0">
                <a:solidFill>
                  <a:srgbClr val="C00000"/>
                </a:solidFill>
              </a:rPr>
              <a:t>A </a:t>
            </a:r>
            <a:r>
              <a:rPr lang="pt-BR" sz="2600" dirty="0">
                <a:solidFill>
                  <a:srgbClr val="C00000"/>
                </a:solidFill>
              </a:rPr>
              <a:t>vulnerabilidade não é sinônimo de </a:t>
            </a:r>
            <a:r>
              <a:rPr lang="pt-BR" sz="2600" dirty="0" smtClean="0">
                <a:solidFill>
                  <a:srgbClr val="C00000"/>
                </a:solidFill>
              </a:rPr>
              <a:t>pobreza     </a:t>
            </a:r>
            <a:r>
              <a:rPr lang="pt-BR" sz="2600" dirty="0" smtClean="0">
                <a:solidFill>
                  <a:srgbClr val="006600"/>
                </a:solidFill>
              </a:rPr>
              <a:t>a </a:t>
            </a:r>
            <a:r>
              <a:rPr lang="pt-BR" sz="2600" dirty="0">
                <a:solidFill>
                  <a:srgbClr val="006600"/>
                </a:solidFill>
              </a:rPr>
              <a:t>pobreza é uma condição </a:t>
            </a:r>
            <a:r>
              <a:rPr lang="pt-BR" sz="2600" dirty="0" smtClean="0">
                <a:solidFill>
                  <a:srgbClr val="006600"/>
                </a:solidFill>
              </a:rPr>
              <a:t>que agrava </a:t>
            </a:r>
            <a:r>
              <a:rPr lang="pt-BR" sz="2600" dirty="0">
                <a:solidFill>
                  <a:srgbClr val="006600"/>
                </a:solidFill>
              </a:rPr>
              <a:t>a vulnerabilidade vivenciada pelas </a:t>
            </a:r>
            <a:r>
              <a:rPr lang="pt-BR" sz="2600" dirty="0" smtClean="0">
                <a:solidFill>
                  <a:srgbClr val="006600"/>
                </a:solidFill>
              </a:rPr>
              <a:t>famílias</a:t>
            </a:r>
          </a:p>
          <a:p>
            <a:pPr marL="0" indent="0" algn="just">
              <a:buNone/>
            </a:pPr>
            <a:endParaRPr lang="pt-BR" sz="2600" dirty="0">
              <a:solidFill>
                <a:srgbClr val="006600"/>
              </a:solidFill>
            </a:endParaRPr>
          </a:p>
          <a:p>
            <a:pPr marL="0" indent="0" algn="just">
              <a:buNone/>
            </a:pPr>
            <a:r>
              <a:rPr lang="pt-BR" sz="2600" dirty="0" smtClean="0">
                <a:solidFill>
                  <a:srgbClr val="C00000"/>
                </a:solidFill>
              </a:rPr>
              <a:t>A </a:t>
            </a:r>
            <a:r>
              <a:rPr lang="pt-BR" sz="2600" dirty="0">
                <a:solidFill>
                  <a:srgbClr val="C00000"/>
                </a:solidFill>
              </a:rPr>
              <a:t>vulnerabilidade não é um estado, uma condição </a:t>
            </a:r>
            <a:r>
              <a:rPr lang="pt-BR" sz="2600" dirty="0" smtClean="0">
                <a:solidFill>
                  <a:srgbClr val="C00000"/>
                </a:solidFill>
              </a:rPr>
              <a:t>dada     </a:t>
            </a:r>
            <a:r>
              <a:rPr lang="pt-BR" sz="2600" dirty="0" smtClean="0">
                <a:solidFill>
                  <a:srgbClr val="006600"/>
                </a:solidFill>
              </a:rPr>
              <a:t>mas </a:t>
            </a:r>
            <a:r>
              <a:rPr lang="pt-BR" sz="2600" dirty="0">
                <a:solidFill>
                  <a:srgbClr val="006600"/>
                </a:solidFill>
              </a:rPr>
              <a:t>uma zona </a:t>
            </a:r>
            <a:r>
              <a:rPr lang="pt-BR" sz="2600" dirty="0" smtClean="0">
                <a:solidFill>
                  <a:srgbClr val="006600"/>
                </a:solidFill>
              </a:rPr>
              <a:t> instável que </a:t>
            </a:r>
            <a:r>
              <a:rPr lang="pt-BR" sz="2600" dirty="0">
                <a:solidFill>
                  <a:srgbClr val="006600"/>
                </a:solidFill>
              </a:rPr>
              <a:t>as famílias podem atravessar, nela recair ou nela permanecer ao longo </a:t>
            </a:r>
            <a:r>
              <a:rPr lang="pt-BR" sz="2600" dirty="0" smtClean="0">
                <a:solidFill>
                  <a:srgbClr val="006600"/>
                </a:solidFill>
              </a:rPr>
              <a:t>de sua história</a:t>
            </a:r>
          </a:p>
          <a:p>
            <a:pPr marL="0" indent="0" algn="just">
              <a:buNone/>
            </a:pPr>
            <a:endParaRPr lang="pt-BR" sz="2600" dirty="0">
              <a:solidFill>
                <a:srgbClr val="006600"/>
              </a:solidFill>
            </a:endParaRPr>
          </a:p>
          <a:p>
            <a:pPr marL="0" indent="0" algn="just">
              <a:buNone/>
            </a:pPr>
            <a:r>
              <a:rPr lang="pt-BR" sz="2600" dirty="0" smtClean="0">
                <a:solidFill>
                  <a:srgbClr val="C00000"/>
                </a:solidFill>
              </a:rPr>
              <a:t>A </a:t>
            </a:r>
            <a:r>
              <a:rPr lang="pt-BR" sz="2600" dirty="0">
                <a:solidFill>
                  <a:srgbClr val="C00000"/>
                </a:solidFill>
              </a:rPr>
              <a:t>vulnerabilidade é um fenômeno complexo e </a:t>
            </a:r>
            <a:r>
              <a:rPr lang="pt-BR" sz="2600" dirty="0" smtClean="0">
                <a:solidFill>
                  <a:srgbClr val="C00000"/>
                </a:solidFill>
              </a:rPr>
              <a:t>multifacetado</a:t>
            </a:r>
            <a:r>
              <a:rPr lang="pt-BR" sz="2600" dirty="0">
                <a:solidFill>
                  <a:srgbClr val="006600"/>
                </a:solidFill>
              </a:rPr>
              <a:t> </a:t>
            </a:r>
            <a:r>
              <a:rPr lang="pt-BR" sz="2600" dirty="0" smtClean="0">
                <a:solidFill>
                  <a:srgbClr val="006600"/>
                </a:solidFill>
              </a:rPr>
              <a:t>  não </a:t>
            </a:r>
            <a:r>
              <a:rPr lang="pt-BR" sz="2600" dirty="0">
                <a:solidFill>
                  <a:srgbClr val="006600"/>
                </a:solidFill>
              </a:rPr>
              <a:t>se </a:t>
            </a:r>
            <a:r>
              <a:rPr lang="pt-BR" sz="2600" dirty="0" smtClean="0">
                <a:solidFill>
                  <a:srgbClr val="006600"/>
                </a:solidFill>
              </a:rPr>
              <a:t>manifestando da </a:t>
            </a:r>
            <a:r>
              <a:rPr lang="pt-BR" sz="2600" dirty="0">
                <a:solidFill>
                  <a:srgbClr val="006600"/>
                </a:solidFill>
              </a:rPr>
              <a:t>mesma forma, o que exige uma análise especializada para sua </a:t>
            </a:r>
            <a:r>
              <a:rPr lang="pt-BR" sz="2600" dirty="0" smtClean="0">
                <a:solidFill>
                  <a:srgbClr val="006600"/>
                </a:solidFill>
              </a:rPr>
              <a:t>apreensão e </a:t>
            </a:r>
            <a:r>
              <a:rPr lang="pt-BR" sz="2600" dirty="0">
                <a:solidFill>
                  <a:srgbClr val="006600"/>
                </a:solidFill>
              </a:rPr>
              <a:t>respostas intersetoriais para seu </a:t>
            </a:r>
            <a:r>
              <a:rPr lang="pt-BR" sz="2600" dirty="0" smtClean="0">
                <a:solidFill>
                  <a:srgbClr val="006600"/>
                </a:solidFill>
              </a:rPr>
              <a:t>enfrentamento</a:t>
            </a:r>
          </a:p>
          <a:p>
            <a:pPr marL="0" indent="0" algn="just">
              <a:buNone/>
            </a:pPr>
            <a:endParaRPr lang="pt-BR" sz="2600" dirty="0">
              <a:solidFill>
                <a:srgbClr val="006600"/>
              </a:solidFill>
            </a:endParaRPr>
          </a:p>
          <a:p>
            <a:pPr marL="0" indent="0" algn="just">
              <a:buNone/>
            </a:pPr>
            <a:r>
              <a:rPr lang="pt-BR" sz="2600" dirty="0" smtClean="0">
                <a:solidFill>
                  <a:srgbClr val="C00000"/>
                </a:solidFill>
              </a:rPr>
              <a:t>A vulnerabilidade tende </a:t>
            </a:r>
            <a:r>
              <a:rPr lang="pt-BR" sz="2600" dirty="0">
                <a:solidFill>
                  <a:srgbClr val="C00000"/>
                </a:solidFill>
              </a:rPr>
              <a:t>a gerar ciclos </a:t>
            </a:r>
            <a:r>
              <a:rPr lang="pt-BR" sz="2600" dirty="0" smtClean="0">
                <a:solidFill>
                  <a:srgbClr val="C00000"/>
                </a:solidFill>
              </a:rPr>
              <a:t>    </a:t>
            </a:r>
            <a:r>
              <a:rPr lang="pt-BR" sz="2600" dirty="0" smtClean="0">
                <a:solidFill>
                  <a:srgbClr val="006600"/>
                </a:solidFill>
              </a:rPr>
              <a:t>intergeracionais </a:t>
            </a:r>
            <a:r>
              <a:rPr lang="pt-BR" sz="2600" dirty="0">
                <a:solidFill>
                  <a:srgbClr val="006600"/>
                </a:solidFill>
              </a:rPr>
              <a:t>de reprodução das situações de vulnerabilidade </a:t>
            </a:r>
            <a:r>
              <a:rPr lang="pt-BR" sz="2600" dirty="0" smtClean="0">
                <a:solidFill>
                  <a:srgbClr val="006600"/>
                </a:solidFill>
              </a:rPr>
              <a:t>vivenciadas, </a:t>
            </a:r>
            <a:r>
              <a:rPr lang="pt-BR" sz="2600" dirty="0">
                <a:solidFill>
                  <a:srgbClr val="006600"/>
                </a:solidFill>
              </a:rPr>
              <a:t>se não compreendida e </a:t>
            </a:r>
            <a:r>
              <a:rPr lang="pt-BR" sz="2600" dirty="0" smtClean="0">
                <a:solidFill>
                  <a:srgbClr val="006600"/>
                </a:solidFill>
              </a:rPr>
              <a:t>enfrentada </a:t>
            </a:r>
          </a:p>
          <a:p>
            <a:pPr marL="0" indent="0" algn="just">
              <a:buNone/>
            </a:pPr>
            <a:endParaRPr lang="pt-BR" sz="2600" dirty="0">
              <a:solidFill>
                <a:srgbClr val="006600"/>
              </a:solidFill>
            </a:endParaRPr>
          </a:p>
          <a:p>
            <a:pPr marL="0" indent="0" algn="just">
              <a:buNone/>
            </a:pPr>
            <a:r>
              <a:rPr lang="pt-BR" sz="2600" dirty="0" smtClean="0">
                <a:solidFill>
                  <a:srgbClr val="C00000"/>
                </a:solidFill>
              </a:rPr>
              <a:t>As </a:t>
            </a:r>
            <a:r>
              <a:rPr lang="pt-BR" sz="2600" dirty="0">
                <a:solidFill>
                  <a:srgbClr val="C00000"/>
                </a:solidFill>
              </a:rPr>
              <a:t>situações de vulnerabilidade social tendem a tornar-se uma situação de </a:t>
            </a:r>
            <a:r>
              <a:rPr lang="pt-BR" sz="2600" dirty="0" smtClean="0">
                <a:solidFill>
                  <a:srgbClr val="C00000"/>
                </a:solidFill>
              </a:rPr>
              <a:t>risco </a:t>
            </a:r>
            <a:r>
              <a:rPr lang="pt-BR" sz="2600" dirty="0" smtClean="0">
                <a:solidFill>
                  <a:srgbClr val="006600"/>
                </a:solidFill>
              </a:rPr>
              <a:t>      se não forem </a:t>
            </a:r>
            <a:r>
              <a:rPr lang="pt-BR" sz="2600" dirty="0">
                <a:solidFill>
                  <a:srgbClr val="006600"/>
                </a:solidFill>
              </a:rPr>
              <a:t>prevenidas ou </a:t>
            </a:r>
            <a:r>
              <a:rPr lang="pt-BR" sz="2600" dirty="0" smtClean="0">
                <a:solidFill>
                  <a:srgbClr val="006600"/>
                </a:solidFill>
              </a:rPr>
              <a:t>enfrentadas</a:t>
            </a:r>
            <a:endParaRPr lang="pt-BR" sz="2600" dirty="0">
              <a:solidFill>
                <a:srgbClr val="006600"/>
              </a:solidFill>
            </a:endParaRPr>
          </a:p>
          <a:p>
            <a:pPr marL="0" indent="0">
              <a:buNone/>
            </a:pPr>
            <a:endParaRPr lang="pt-BR" dirty="0">
              <a:solidFill>
                <a:srgbClr val="006600"/>
              </a:solidFill>
            </a:endParaRPr>
          </a:p>
        </p:txBody>
      </p:sp>
      <p:cxnSp>
        <p:nvCxnSpPr>
          <p:cNvPr id="5" name="Conector de seta reta 4"/>
          <p:cNvCxnSpPr/>
          <p:nvPr/>
        </p:nvCxnSpPr>
        <p:spPr>
          <a:xfrm>
            <a:off x="5497777" y="1916832"/>
            <a:ext cx="216024" cy="0"/>
          </a:xfrm>
          <a:prstGeom prst="straightConnector1">
            <a:avLst/>
          </a:prstGeom>
          <a:ln w="1587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ector de seta reta 5"/>
          <p:cNvCxnSpPr/>
          <p:nvPr/>
        </p:nvCxnSpPr>
        <p:spPr>
          <a:xfrm>
            <a:off x="6732240" y="2780928"/>
            <a:ext cx="216024" cy="0"/>
          </a:xfrm>
          <a:prstGeom prst="straightConnector1">
            <a:avLst/>
          </a:prstGeom>
          <a:ln w="1587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7556096" y="3861048"/>
            <a:ext cx="216024" cy="0"/>
          </a:xfrm>
          <a:prstGeom prst="straightConnector1">
            <a:avLst/>
          </a:prstGeom>
          <a:ln w="1587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a:off x="4654714" y="4941168"/>
            <a:ext cx="216024" cy="0"/>
          </a:xfrm>
          <a:prstGeom prst="straightConnector1">
            <a:avLst/>
          </a:prstGeom>
          <a:ln w="1587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1188698" y="6093296"/>
            <a:ext cx="216024" cy="0"/>
          </a:xfrm>
          <a:prstGeom prst="straightConnector1">
            <a:avLst/>
          </a:prstGeom>
          <a:ln w="15875">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58554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3105835"/>
            <a:ext cx="4572000" cy="369332"/>
          </a:xfrm>
          <a:prstGeom prst="rect">
            <a:avLst/>
          </a:prstGeom>
        </p:spPr>
        <p:txBody>
          <a:bodyPr>
            <a:spAutoFit/>
          </a:bodyPr>
          <a:lstStyle/>
          <a:p>
            <a:endParaRPr lang="pt-BR" dirty="0"/>
          </a:p>
        </p:txBody>
      </p:sp>
      <p:sp>
        <p:nvSpPr>
          <p:cNvPr id="3" name="Retângulo 2"/>
          <p:cNvSpPr/>
          <p:nvPr/>
        </p:nvSpPr>
        <p:spPr>
          <a:xfrm>
            <a:off x="681553" y="548679"/>
            <a:ext cx="7560840" cy="882293"/>
          </a:xfrm>
          <a:prstGeom prst="rect">
            <a:avLst/>
          </a:prstGeom>
        </p:spPr>
        <p:txBody>
          <a:bodyPr wrap="square">
            <a:spAutoFit/>
          </a:bodyPr>
          <a:lstStyle/>
          <a:p>
            <a:pPr algn="ctr" defTabSz="912813" fontAlgn="auto">
              <a:spcBef>
                <a:spcPts val="425"/>
              </a:spcBef>
              <a:spcAft>
                <a:spcPts val="0"/>
              </a:spcAft>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Lst>
              <a:defRPr/>
            </a:pPr>
            <a:r>
              <a:rPr lang="pt-BR" sz="2400" b="1" dirty="0" smtClean="0">
                <a:solidFill>
                  <a:srgbClr val="669900"/>
                </a:solidFill>
              </a:rPr>
              <a:t>CONVIVÊNCIA E FORTALECIMENTO DE VÍCULOS:</a:t>
            </a:r>
          </a:p>
          <a:p>
            <a:pPr algn="ctr" defTabSz="912813" fontAlgn="auto">
              <a:spcBef>
                <a:spcPts val="425"/>
              </a:spcBef>
              <a:spcAft>
                <a:spcPts val="0"/>
              </a:spcAft>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Lst>
              <a:defRPr/>
            </a:pPr>
            <a:r>
              <a:rPr lang="pt-BR" sz="2400" b="1" dirty="0" smtClean="0">
                <a:solidFill>
                  <a:srgbClr val="669900"/>
                </a:solidFill>
              </a:rPr>
              <a:t>CONCEPÇÃO</a:t>
            </a:r>
            <a:endParaRPr lang="en-US" sz="2400" b="1" dirty="0">
              <a:solidFill>
                <a:srgbClr val="669900"/>
              </a:solidFill>
            </a:endParaRPr>
          </a:p>
        </p:txBody>
      </p:sp>
      <p:sp>
        <p:nvSpPr>
          <p:cNvPr id="4" name="Retângulo 3"/>
          <p:cNvSpPr/>
          <p:nvPr/>
        </p:nvSpPr>
        <p:spPr>
          <a:xfrm>
            <a:off x="395536" y="1496629"/>
            <a:ext cx="8424936" cy="5632311"/>
          </a:xfrm>
          <a:prstGeom prst="rect">
            <a:avLst/>
          </a:prstGeom>
        </p:spPr>
        <p:txBody>
          <a:bodyPr wrap="square">
            <a:spAutoFit/>
          </a:bodyPr>
          <a:lstStyle/>
          <a:p>
            <a:pPr algn="just">
              <a:defRPr/>
            </a:pPr>
            <a:r>
              <a:rPr lang="pt-BR" dirty="0">
                <a:solidFill>
                  <a:srgbClr val="006600"/>
                </a:solidFill>
                <a:latin typeface="+mj-lt"/>
                <a:cs typeface="Arial" pitchFamily="34" charset="0"/>
              </a:rPr>
              <a:t>“A construção da concepção de convivência e Fortalecimento de Vínculos é de extrema relevância porque contribui para o entendimento de que lidar com vulnerabilidades do campo relacional </a:t>
            </a:r>
            <a:r>
              <a:rPr lang="pt-BR" u="sng" dirty="0">
                <a:solidFill>
                  <a:srgbClr val="006600"/>
                </a:solidFill>
                <a:latin typeface="+mj-lt"/>
                <a:cs typeface="Arial" pitchFamily="34" charset="0"/>
              </a:rPr>
              <a:t>é uma responsabilidade pública </a:t>
            </a:r>
            <a:r>
              <a:rPr lang="pt-BR" dirty="0">
                <a:solidFill>
                  <a:srgbClr val="006600"/>
                </a:solidFill>
                <a:latin typeface="+mj-lt"/>
                <a:cs typeface="Arial" pitchFamily="34" charset="0"/>
              </a:rPr>
              <a:t>e que uma política que busca combater a desigualdade  e promover o desenvolvimento humano tem o papel central nesse diálogo” (Aldaíza Sposati</a:t>
            </a:r>
            <a:r>
              <a:rPr lang="pt-BR" dirty="0" smtClean="0">
                <a:solidFill>
                  <a:srgbClr val="006600"/>
                </a:solidFill>
                <a:latin typeface="+mj-lt"/>
                <a:cs typeface="Arial" pitchFamily="34" charset="0"/>
              </a:rPr>
              <a:t>).</a:t>
            </a:r>
          </a:p>
          <a:p>
            <a:pPr algn="just">
              <a:defRPr/>
            </a:pPr>
            <a:endParaRPr lang="pt-BR" dirty="0">
              <a:solidFill>
                <a:schemeClr val="bg2">
                  <a:lumMod val="25000"/>
                </a:schemeClr>
              </a:solidFill>
              <a:latin typeface="+mj-lt"/>
              <a:cs typeface="Arial" pitchFamily="34" charset="0"/>
            </a:endParaRPr>
          </a:p>
          <a:p>
            <a:pPr algn="ctr"/>
            <a:r>
              <a:rPr lang="pt-BR" b="1" dirty="0" smtClean="0">
                <a:solidFill>
                  <a:srgbClr val="669900"/>
                </a:solidFill>
                <a:latin typeface="+mj-lt"/>
                <a:cs typeface="Arial" pitchFamily="34" charset="0"/>
              </a:rPr>
              <a:t>SEGURANÇA DE CONVÍVIO NA PROTEÇÃO SOCIAL</a:t>
            </a:r>
            <a:endParaRPr lang="pt-BR" b="1" dirty="0">
              <a:solidFill>
                <a:srgbClr val="669900"/>
              </a:solidFill>
              <a:latin typeface="+mj-lt"/>
              <a:cs typeface="Times New Roman" pitchFamily="18" charset="0"/>
            </a:endParaRPr>
          </a:p>
          <a:p>
            <a:pPr algn="just">
              <a:defRPr/>
            </a:pPr>
            <a:endParaRPr lang="pt-BR" dirty="0" smtClean="0">
              <a:solidFill>
                <a:schemeClr val="bg2">
                  <a:lumMod val="25000"/>
                </a:schemeClr>
              </a:solidFill>
              <a:latin typeface="+mj-lt"/>
              <a:cs typeface="Arial" pitchFamily="34" charset="0"/>
            </a:endParaRPr>
          </a:p>
          <a:p>
            <a:pPr lvl="0" algn="just">
              <a:defRPr/>
            </a:pPr>
            <a:r>
              <a:rPr lang="pt-BR" dirty="0" smtClean="0">
                <a:solidFill>
                  <a:srgbClr val="006600"/>
                </a:solidFill>
                <a:latin typeface="+mj-lt"/>
                <a:ea typeface="Calibri"/>
                <a:cs typeface="Arial" pitchFamily="34" charset="0"/>
              </a:rPr>
              <a:t>É </a:t>
            </a:r>
            <a:r>
              <a:rPr lang="pt-BR" dirty="0">
                <a:solidFill>
                  <a:srgbClr val="006600"/>
                </a:solidFill>
                <a:latin typeface="+mj-lt"/>
                <a:ea typeface="Calibri"/>
                <a:cs typeface="Arial" pitchFamily="34" charset="0"/>
              </a:rPr>
              <a:t>a capacidade de prevenir vulnerabilidades e riscos sociais por meio do desenvolvimento de potencialidades e aquisições, e  fortalecimento de vínculos familiares e comunitários” (PNAS, 2004</a:t>
            </a:r>
            <a:r>
              <a:rPr lang="pt-BR" dirty="0" smtClean="0">
                <a:solidFill>
                  <a:srgbClr val="006600"/>
                </a:solidFill>
                <a:latin typeface="+mj-lt"/>
                <a:ea typeface="Calibri"/>
                <a:cs typeface="Arial" pitchFamily="34" charset="0"/>
              </a:rPr>
              <a:t>).</a:t>
            </a:r>
          </a:p>
          <a:p>
            <a:pPr lvl="0" algn="just">
              <a:defRPr/>
            </a:pPr>
            <a:endParaRPr lang="pt-BR" dirty="0">
              <a:solidFill>
                <a:srgbClr val="006600"/>
              </a:solidFill>
              <a:latin typeface="+mj-lt"/>
              <a:ea typeface="Calibri"/>
              <a:cs typeface="Arial" pitchFamily="34" charset="0"/>
            </a:endParaRPr>
          </a:p>
          <a:p>
            <a:pPr algn="just">
              <a:buFont typeface="Wingdings" pitchFamily="2" charset="2"/>
              <a:buChar char="Ø"/>
            </a:pPr>
            <a:r>
              <a:rPr lang="pt-BR" b="1" dirty="0">
                <a:solidFill>
                  <a:srgbClr val="006600"/>
                </a:solidFill>
                <a:ea typeface="Times New Roman"/>
                <a:cs typeface="Arial" pitchFamily="34" charset="0"/>
              </a:rPr>
              <a:t>Dimensão relacional</a:t>
            </a:r>
            <a:r>
              <a:rPr lang="pt-BR" dirty="0">
                <a:solidFill>
                  <a:srgbClr val="006600"/>
                </a:solidFill>
                <a:ea typeface="Times New Roman"/>
                <a:cs typeface="Arial" pitchFamily="34" charset="0"/>
              </a:rPr>
              <a:t>: apoia-se no direito ao convívio e é assegurada ao longo do ciclo de vida por meio de um conjunto de serviços locais que visam à convivência, à socialização e ao acolhimento em famílias cujos vínculos familiares e comunitários não foram rompidos (PNAS, 2004).</a:t>
            </a:r>
          </a:p>
          <a:p>
            <a:pPr algn="just"/>
            <a:endParaRPr lang="pt-BR" b="1" dirty="0">
              <a:solidFill>
                <a:srgbClr val="006600"/>
              </a:solidFill>
              <a:cs typeface="Arial" pitchFamily="34" charset="0"/>
            </a:endParaRPr>
          </a:p>
          <a:p>
            <a:pPr algn="just">
              <a:buFont typeface="Wingdings" pitchFamily="2" charset="2"/>
              <a:buChar char="Ø"/>
            </a:pPr>
            <a:r>
              <a:rPr lang="pt-BR" b="1" dirty="0">
                <a:solidFill>
                  <a:srgbClr val="006600"/>
                </a:solidFill>
                <a:cs typeface="Arial" pitchFamily="34" charset="0"/>
              </a:rPr>
              <a:t>Dimensão material: </a:t>
            </a:r>
            <a:r>
              <a:rPr lang="pt-BR" dirty="0">
                <a:solidFill>
                  <a:srgbClr val="006600"/>
                </a:solidFill>
                <a:cs typeface="Arial" pitchFamily="34" charset="0"/>
              </a:rPr>
              <a:t>condições precária de vida, privação de renda e privação de acesso aos serviços públicos.</a:t>
            </a:r>
          </a:p>
          <a:p>
            <a:pPr algn="just">
              <a:defRPr/>
            </a:pPr>
            <a:endParaRPr lang="pt-BR" dirty="0">
              <a:solidFill>
                <a:schemeClr val="bg2">
                  <a:lumMod val="25000"/>
                </a:schemeClr>
              </a:solidFill>
              <a:latin typeface="+mj-lt"/>
              <a:cs typeface="Arial" pitchFamily="34" charset="0"/>
            </a:endParaRPr>
          </a:p>
        </p:txBody>
      </p:sp>
    </p:spTree>
    <p:extLst>
      <p:ext uri="{BB962C8B-B14F-4D97-AF65-F5344CB8AC3E}">
        <p14:creationId xmlns:p14="http://schemas.microsoft.com/office/powerpoint/2010/main" val="103946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3"/>
          <p:cNvSpPr>
            <a:spLocks noGrp="1"/>
          </p:cNvSpPr>
          <p:nvPr>
            <p:ph idx="1"/>
          </p:nvPr>
        </p:nvSpPr>
        <p:spPr>
          <a:xfrm>
            <a:off x="457200" y="1600200"/>
            <a:ext cx="8229600" cy="369332"/>
          </a:xfrm>
          <a:prstGeom prst="rect">
            <a:avLst/>
          </a:prstGeom>
        </p:spPr>
        <p:txBody>
          <a:bodyPr wrap="square">
            <a:spAutoFit/>
          </a:bodyPr>
          <a:lstStyle/>
          <a:p>
            <a:pPr marL="0" indent="0" algn="just">
              <a:buNone/>
            </a:pPr>
            <a:r>
              <a:rPr lang="pt-BR" sz="1800" b="1" dirty="0" smtClean="0">
                <a:solidFill>
                  <a:schemeClr val="accent5">
                    <a:lumMod val="50000"/>
                  </a:schemeClr>
                </a:solidFill>
                <a:latin typeface="+mj-lt"/>
                <a:cs typeface="Arial" pitchFamily="34" charset="0"/>
              </a:rPr>
              <a:t>		</a:t>
            </a:r>
            <a:endParaRPr lang="pt-BR" sz="1800" dirty="0">
              <a:solidFill>
                <a:schemeClr val="bg2">
                  <a:lumMod val="25000"/>
                </a:schemeClr>
              </a:solidFill>
              <a:latin typeface="+mj-lt"/>
              <a:ea typeface="Calibri"/>
              <a:cs typeface="Arial" pitchFamily="34" charset="0"/>
            </a:endParaRPr>
          </a:p>
        </p:txBody>
      </p:sp>
      <p:sp>
        <p:nvSpPr>
          <p:cNvPr id="7" name="Retângulo 6"/>
          <p:cNvSpPr/>
          <p:nvPr/>
        </p:nvSpPr>
        <p:spPr>
          <a:xfrm>
            <a:off x="395536" y="1412776"/>
            <a:ext cx="8533234" cy="1938992"/>
          </a:xfrm>
          <a:prstGeom prst="rect">
            <a:avLst/>
          </a:prstGeom>
        </p:spPr>
        <p:txBody>
          <a:bodyPr wrap="square">
            <a:spAutoFit/>
          </a:bodyPr>
          <a:lstStyle/>
          <a:p>
            <a:pPr algn="just"/>
            <a:r>
              <a:rPr lang="pt-BR" sz="2400" b="1" dirty="0" smtClean="0">
                <a:solidFill>
                  <a:srgbClr val="669900"/>
                </a:solidFill>
                <a:cs typeface="Arial" pitchFamily="34" charset="0"/>
              </a:rPr>
              <a:t>CONVIVÊNCIA </a:t>
            </a:r>
            <a:r>
              <a:rPr lang="pt-BR" sz="2400" b="1" dirty="0">
                <a:solidFill>
                  <a:srgbClr val="669900"/>
                </a:solidFill>
                <a:cs typeface="Arial" pitchFamily="34" charset="0"/>
              </a:rPr>
              <a:t>E FORTALECIMENTO DE </a:t>
            </a:r>
            <a:r>
              <a:rPr lang="pt-BR" sz="2400" b="1" dirty="0" smtClean="0">
                <a:solidFill>
                  <a:srgbClr val="669900"/>
                </a:solidFill>
                <a:cs typeface="Arial" pitchFamily="34" charset="0"/>
              </a:rPr>
              <a:t>VÍNCULOS</a:t>
            </a:r>
          </a:p>
          <a:p>
            <a:pPr algn="just"/>
            <a:endParaRPr lang="pt-BR" sz="2400" dirty="0" smtClean="0">
              <a:solidFill>
                <a:srgbClr val="006600"/>
              </a:solidFill>
              <a:latin typeface="+mj-lt"/>
              <a:cs typeface="Arial" pitchFamily="34" charset="0"/>
            </a:endParaRPr>
          </a:p>
          <a:p>
            <a:pPr algn="just">
              <a:buFont typeface="Wingdings" pitchFamily="2" charset="2"/>
              <a:buChar char="Ø"/>
            </a:pPr>
            <a:r>
              <a:rPr lang="pt-BR" sz="2400" dirty="0">
                <a:solidFill>
                  <a:srgbClr val="006600"/>
                </a:solidFill>
                <a:cs typeface="Arial" pitchFamily="34" charset="0"/>
              </a:rPr>
              <a:t>Atributo da condição humana e da vida moderna, que se dá entre </a:t>
            </a:r>
            <a:r>
              <a:rPr lang="pt-BR" sz="2400" u="sng" dirty="0">
                <a:solidFill>
                  <a:srgbClr val="006600"/>
                </a:solidFill>
                <a:cs typeface="Arial" pitchFamily="34" charset="0"/>
              </a:rPr>
              <a:t>sujeitos de direito,</a:t>
            </a:r>
            <a:r>
              <a:rPr lang="pt-BR" sz="2400" dirty="0">
                <a:solidFill>
                  <a:srgbClr val="006600"/>
                </a:solidFill>
                <a:cs typeface="Arial" pitchFamily="34" charset="0"/>
              </a:rPr>
              <a:t> que se constituem na medida em que se relacionam.</a:t>
            </a:r>
            <a:endParaRPr lang="pt-BR" sz="2400" dirty="0">
              <a:solidFill>
                <a:srgbClr val="006600"/>
              </a:solidFill>
              <a:latin typeface="+mj-lt"/>
              <a:cs typeface="Arial" pitchFamily="34" charset="0"/>
            </a:endParaRPr>
          </a:p>
        </p:txBody>
      </p:sp>
      <p:sp>
        <p:nvSpPr>
          <p:cNvPr id="9" name="Título 8"/>
          <p:cNvSpPr>
            <a:spLocks noGrp="1"/>
          </p:cNvSpPr>
          <p:nvPr>
            <p:ph type="title"/>
          </p:nvPr>
        </p:nvSpPr>
        <p:spPr>
          <a:xfrm>
            <a:off x="457200" y="530666"/>
            <a:ext cx="8229600" cy="630942"/>
          </a:xfrm>
          <a:prstGeom prst="rect">
            <a:avLst/>
          </a:prstGeom>
        </p:spPr>
        <p:txBody>
          <a:bodyPr wrap="square">
            <a:spAutoFit/>
          </a:bodyPr>
          <a:lstStyle/>
          <a:p>
            <a:r>
              <a:rPr lang="pt-BR" sz="3500" b="1" dirty="0" smtClean="0">
                <a:solidFill>
                  <a:srgbClr val="669900"/>
                </a:solidFill>
                <a:latin typeface="+mj-lt"/>
                <a:cs typeface="Arial" pitchFamily="34" charset="0"/>
              </a:rPr>
              <a:t>  SEGURANÇA </a:t>
            </a:r>
            <a:r>
              <a:rPr lang="pt-BR" sz="3500" b="1" dirty="0">
                <a:solidFill>
                  <a:srgbClr val="669900"/>
                </a:solidFill>
                <a:latin typeface="+mj-lt"/>
                <a:cs typeface="Arial" pitchFamily="34" charset="0"/>
              </a:rPr>
              <a:t>DE CONVÍVIO</a:t>
            </a:r>
            <a:endParaRPr lang="pt-BR" sz="3500" dirty="0">
              <a:solidFill>
                <a:srgbClr val="669900"/>
              </a:solidFill>
              <a:latin typeface="+mj-lt"/>
            </a:endParaRPr>
          </a:p>
        </p:txBody>
      </p:sp>
      <p:sp>
        <p:nvSpPr>
          <p:cNvPr id="10" name="Retângulo 9"/>
          <p:cNvSpPr/>
          <p:nvPr/>
        </p:nvSpPr>
        <p:spPr>
          <a:xfrm>
            <a:off x="426151" y="3645024"/>
            <a:ext cx="8281491" cy="2677656"/>
          </a:xfrm>
          <a:prstGeom prst="rect">
            <a:avLst/>
          </a:prstGeom>
        </p:spPr>
        <p:txBody>
          <a:bodyPr wrap="square">
            <a:spAutoFit/>
          </a:bodyPr>
          <a:lstStyle/>
          <a:p>
            <a:pPr algn="just"/>
            <a:r>
              <a:rPr lang="pt-BR" sz="2400" b="1" dirty="0" smtClean="0">
                <a:solidFill>
                  <a:srgbClr val="006600"/>
                </a:solidFill>
                <a:ea typeface="Calibri"/>
                <a:cs typeface="Arial" pitchFamily="34" charset="0"/>
              </a:rPr>
              <a:t>Objetivos:</a:t>
            </a:r>
          </a:p>
          <a:p>
            <a:pPr algn="just">
              <a:buFont typeface="Wingdings" pitchFamily="2" charset="2"/>
              <a:buChar char="Ø"/>
            </a:pPr>
            <a:r>
              <a:rPr lang="pt-BR" sz="2400" dirty="0" smtClean="0">
                <a:solidFill>
                  <a:srgbClr val="006600"/>
                </a:solidFill>
                <a:ea typeface="Calibri"/>
                <a:cs typeface="Arial" pitchFamily="34" charset="0"/>
              </a:rPr>
              <a:t>Realizar </a:t>
            </a:r>
            <a:r>
              <a:rPr lang="pt-BR" sz="2400" dirty="0">
                <a:solidFill>
                  <a:srgbClr val="006600"/>
                </a:solidFill>
                <a:ea typeface="Calibri"/>
                <a:cs typeface="Arial" pitchFamily="34" charset="0"/>
              </a:rPr>
              <a:t>ações que permitam ao usuário apropriar-se ou pôr em prática uma capacidade de realização pessoal e social;</a:t>
            </a:r>
          </a:p>
          <a:p>
            <a:pPr algn="just">
              <a:buFont typeface="Wingdings" pitchFamily="2" charset="2"/>
              <a:buChar char="Ø"/>
            </a:pPr>
            <a:r>
              <a:rPr lang="pt-BR" sz="2400" dirty="0">
                <a:solidFill>
                  <a:srgbClr val="006600"/>
                </a:solidFill>
                <a:ea typeface="Calibri"/>
                <a:cs typeface="Arial" pitchFamily="34" charset="0"/>
              </a:rPr>
              <a:t>Fortalecer vínculos familiares e vínculos sociais mais amplos;</a:t>
            </a:r>
          </a:p>
          <a:p>
            <a:pPr algn="just">
              <a:buFont typeface="Wingdings" pitchFamily="2" charset="2"/>
              <a:buChar char="Ø"/>
            </a:pPr>
            <a:r>
              <a:rPr lang="pt-BR" sz="2400" dirty="0">
                <a:solidFill>
                  <a:srgbClr val="006600"/>
                </a:solidFill>
                <a:ea typeface="Calibri"/>
                <a:cs typeface="Arial" pitchFamily="34" charset="0"/>
              </a:rPr>
              <a:t>Tornar mais fortes as relações no âmbito da família, da vizinhança e das associações coletivas de representação dos interesses dos usuários.</a:t>
            </a:r>
          </a:p>
        </p:txBody>
      </p:sp>
    </p:spTree>
    <p:extLst>
      <p:ext uri="{BB962C8B-B14F-4D97-AF65-F5344CB8AC3E}">
        <p14:creationId xmlns:p14="http://schemas.microsoft.com/office/powerpoint/2010/main" val="11018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ta em curva para baixo 1"/>
          <p:cNvSpPr/>
          <p:nvPr/>
        </p:nvSpPr>
        <p:spPr>
          <a:xfrm>
            <a:off x="1979712" y="1998935"/>
            <a:ext cx="1598375"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 name="Elipse 2"/>
          <p:cNvSpPr/>
          <p:nvPr/>
        </p:nvSpPr>
        <p:spPr>
          <a:xfrm>
            <a:off x="395536" y="2636912"/>
            <a:ext cx="1936433" cy="1260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prstClr val="white"/>
                </a:solidFill>
              </a:rPr>
              <a:t>Convivência é forma</a:t>
            </a:r>
            <a:endParaRPr lang="pt-BR" dirty="0">
              <a:solidFill>
                <a:prstClr val="white"/>
              </a:solidFill>
            </a:endParaRPr>
          </a:p>
        </p:txBody>
      </p:sp>
      <p:sp>
        <p:nvSpPr>
          <p:cNvPr id="4" name="Espaço Reservado para Conteúdo 5"/>
          <p:cNvSpPr txBox="1">
            <a:spLocks/>
          </p:cNvSpPr>
          <p:nvPr/>
        </p:nvSpPr>
        <p:spPr>
          <a:xfrm>
            <a:off x="3059832" y="2574999"/>
            <a:ext cx="1800200" cy="1260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pt-BR" sz="1800" dirty="0" smtClean="0"/>
              <a:t>Vínculo é resultado</a:t>
            </a:r>
            <a:endParaRPr lang="pt-BR" sz="1800" dirty="0"/>
          </a:p>
        </p:txBody>
      </p:sp>
      <p:sp>
        <p:nvSpPr>
          <p:cNvPr id="5" name="Seta em curva para a esquerda 4"/>
          <p:cNvSpPr/>
          <p:nvPr/>
        </p:nvSpPr>
        <p:spPr>
          <a:xfrm rot="5400000">
            <a:off x="2303749" y="3458482"/>
            <a:ext cx="648070" cy="15841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Seta para a direita 5"/>
          <p:cNvSpPr/>
          <p:nvPr/>
        </p:nvSpPr>
        <p:spPr>
          <a:xfrm>
            <a:off x="5292080" y="3061045"/>
            <a:ext cx="432048" cy="411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Fluxograma: Processo alternativo 6"/>
          <p:cNvSpPr/>
          <p:nvPr/>
        </p:nvSpPr>
        <p:spPr>
          <a:xfrm>
            <a:off x="6300192" y="2666829"/>
            <a:ext cx="1944216" cy="120028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prstClr val="white"/>
                </a:solidFill>
              </a:rPr>
              <a:t>Intencionalidade:</a:t>
            </a:r>
          </a:p>
          <a:p>
            <a:pPr algn="ctr"/>
            <a:r>
              <a:rPr lang="pt-BR" dirty="0" smtClean="0">
                <a:solidFill>
                  <a:prstClr val="white"/>
                </a:solidFill>
              </a:rPr>
              <a:t>Proteção Social</a:t>
            </a:r>
            <a:endParaRPr lang="pt-BR" dirty="0">
              <a:solidFill>
                <a:prstClr val="white"/>
              </a:solidFill>
            </a:endParaRPr>
          </a:p>
        </p:txBody>
      </p:sp>
    </p:spTree>
    <p:extLst>
      <p:ext uri="{BB962C8B-B14F-4D97-AF65-F5344CB8AC3E}">
        <p14:creationId xmlns:p14="http://schemas.microsoft.com/office/powerpoint/2010/main" val="176463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936104"/>
          </a:xfrm>
        </p:spPr>
        <p:txBody>
          <a:bodyPr>
            <a:normAutofit/>
          </a:bodyPr>
          <a:lstStyle/>
          <a:p>
            <a:r>
              <a:rPr lang="pt-BR" sz="3200" b="1" dirty="0">
                <a:solidFill>
                  <a:srgbClr val="009900"/>
                </a:solidFill>
                <a:latin typeface="Aparajita" pitchFamily="34" charset="0"/>
                <a:cs typeface="Aparajita" pitchFamily="34" charset="0"/>
              </a:rPr>
              <a:t>Trabalho Social com Famílias no âmbito do PAIF</a:t>
            </a:r>
            <a:endParaRPr lang="pt-BR" sz="3200"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Conteúdo 4"/>
          <p:cNvSpPr>
            <a:spLocks noGrp="1"/>
          </p:cNvSpPr>
          <p:nvPr>
            <p:ph idx="1"/>
          </p:nvPr>
        </p:nvSpPr>
        <p:spPr>
          <a:xfrm rot="20911863">
            <a:off x="-48438" y="1392564"/>
            <a:ext cx="3003051" cy="3078787"/>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ctr">
              <a:spcBef>
                <a:spcPts val="0"/>
              </a:spcBef>
              <a:buNone/>
            </a:pPr>
            <a:r>
              <a:rPr lang="pt-BR" b="1" dirty="0">
                <a:solidFill>
                  <a:srgbClr val="C00000"/>
                </a:solidFill>
                <a:latin typeface="Aparajita" pitchFamily="34" charset="0"/>
                <a:cs typeface="Aparajita" pitchFamily="34" charset="0"/>
              </a:rPr>
              <a:t> </a:t>
            </a:r>
            <a:r>
              <a:rPr lang="pt-BR" sz="2000" b="1" dirty="0" smtClean="0">
                <a:solidFill>
                  <a:srgbClr val="C00000"/>
                </a:solidFill>
                <a:latin typeface="Aparajita" pitchFamily="34" charset="0"/>
                <a:cs typeface="Aparajita" pitchFamily="34" charset="0"/>
              </a:rPr>
              <a:t>O </a:t>
            </a:r>
            <a:r>
              <a:rPr lang="pt-BR" sz="2000" b="1" dirty="0">
                <a:solidFill>
                  <a:srgbClr val="C00000"/>
                </a:solidFill>
                <a:latin typeface="Aparajita" pitchFamily="34" charset="0"/>
                <a:cs typeface="Aparajita" pitchFamily="34" charset="0"/>
              </a:rPr>
              <a:t>trabalho social com famílias no campo de atuação do PAIF é uma prática profissional apoiada em saber científico. </a:t>
            </a:r>
          </a:p>
        </p:txBody>
      </p:sp>
      <p:sp>
        <p:nvSpPr>
          <p:cNvPr id="6" name="Retângulo 5"/>
          <p:cNvSpPr/>
          <p:nvPr/>
        </p:nvSpPr>
        <p:spPr>
          <a:xfrm>
            <a:off x="611560" y="1340768"/>
            <a:ext cx="8424936" cy="4967514"/>
          </a:xfrm>
          <a:prstGeom prst="rect">
            <a:avLst/>
          </a:prstGeom>
        </p:spPr>
        <p:txBody>
          <a:bodyPr wrap="square">
            <a:spAutoFit/>
          </a:bodyPr>
          <a:lstStyle/>
          <a:p>
            <a:pPr>
              <a:lnSpc>
                <a:spcPct val="160000"/>
              </a:lnSpc>
            </a:pPr>
            <a:r>
              <a:rPr lang="pt-BR" dirty="0" smtClean="0">
                <a:solidFill>
                  <a:srgbClr val="006600"/>
                </a:solidFill>
              </a:rPr>
              <a:t>			A </a:t>
            </a:r>
            <a:r>
              <a:rPr lang="pt-BR" dirty="0">
                <a:solidFill>
                  <a:srgbClr val="006600"/>
                </a:solidFill>
              </a:rPr>
              <a:t>apreensão do seu conceito eleva a concepção deste </a:t>
            </a:r>
            <a:r>
              <a:rPr lang="pt-BR" dirty="0" smtClean="0">
                <a:solidFill>
                  <a:srgbClr val="006600"/>
                </a:solidFill>
              </a:rPr>
              <a:t>			       trabalho </a:t>
            </a:r>
            <a:r>
              <a:rPr lang="pt-BR" dirty="0">
                <a:solidFill>
                  <a:srgbClr val="006600"/>
                </a:solidFill>
              </a:rPr>
              <a:t>ao patamar </a:t>
            </a:r>
            <a:r>
              <a:rPr lang="pt-BR" dirty="0" smtClean="0">
                <a:solidFill>
                  <a:srgbClr val="006600"/>
                </a:solidFill>
              </a:rPr>
              <a:t>de procedimentos </a:t>
            </a:r>
            <a:r>
              <a:rPr lang="pt-BR" dirty="0">
                <a:solidFill>
                  <a:srgbClr val="006600"/>
                </a:solidFill>
              </a:rPr>
              <a:t>qualificados, edificados </a:t>
            </a:r>
            <a:r>
              <a:rPr lang="pt-BR" dirty="0" smtClean="0">
                <a:solidFill>
                  <a:srgbClr val="006600"/>
                </a:solidFill>
              </a:rPr>
              <a:t>a        		       partir </a:t>
            </a:r>
            <a:r>
              <a:rPr lang="pt-BR" dirty="0">
                <a:solidFill>
                  <a:srgbClr val="006600"/>
                </a:solidFill>
              </a:rPr>
              <a:t>de saberes profissionais, embasados em princípios éticos </a:t>
            </a:r>
            <a:r>
              <a:rPr lang="pt-BR" dirty="0" smtClean="0">
                <a:solidFill>
                  <a:srgbClr val="006600"/>
                </a:solidFill>
              </a:rPr>
              <a:t>e 		       com </a:t>
            </a:r>
            <a:r>
              <a:rPr lang="pt-BR" dirty="0">
                <a:solidFill>
                  <a:srgbClr val="006600"/>
                </a:solidFill>
              </a:rPr>
              <a:t>finalidades a serem alcançadas. </a:t>
            </a:r>
            <a:endParaRPr lang="pt-BR" dirty="0" smtClean="0">
              <a:solidFill>
                <a:srgbClr val="006600"/>
              </a:solidFill>
            </a:endParaRPr>
          </a:p>
          <a:p>
            <a:pPr>
              <a:lnSpc>
                <a:spcPct val="160000"/>
              </a:lnSpc>
            </a:pPr>
            <a:endParaRPr lang="pt-BR" sz="900" dirty="0" smtClean="0">
              <a:solidFill>
                <a:srgbClr val="006600"/>
              </a:solidFill>
            </a:endParaRPr>
          </a:p>
          <a:p>
            <a:pPr>
              <a:lnSpc>
                <a:spcPct val="160000"/>
              </a:lnSpc>
            </a:pPr>
            <a:r>
              <a:rPr lang="pt-BR" dirty="0">
                <a:solidFill>
                  <a:srgbClr val="006600"/>
                </a:solidFill>
              </a:rPr>
              <a:t>			Não se constitui, portanto, de procedimentos instintivos, 		     </a:t>
            </a:r>
            <a:r>
              <a:rPr lang="pt-BR" dirty="0" smtClean="0">
                <a:solidFill>
                  <a:srgbClr val="006600"/>
                </a:solidFill>
              </a:rPr>
              <a:t>                     personalistas </a:t>
            </a:r>
            <a:r>
              <a:rPr lang="pt-BR" dirty="0">
                <a:solidFill>
                  <a:srgbClr val="006600"/>
                </a:solidFill>
              </a:rPr>
              <a:t>e inspirados no senso comum</a:t>
            </a:r>
            <a:r>
              <a:rPr lang="pt-BR" dirty="0" smtClean="0">
                <a:solidFill>
                  <a:srgbClr val="006600"/>
                </a:solidFill>
              </a:rPr>
              <a:t>.</a:t>
            </a:r>
          </a:p>
          <a:p>
            <a:pPr>
              <a:lnSpc>
                <a:spcPct val="160000"/>
              </a:lnSpc>
            </a:pPr>
            <a:endParaRPr lang="pt-BR" sz="900" dirty="0" smtClean="0">
              <a:solidFill>
                <a:srgbClr val="006600"/>
              </a:solidFill>
            </a:endParaRPr>
          </a:p>
          <a:p>
            <a:pPr>
              <a:lnSpc>
                <a:spcPct val="160000"/>
              </a:lnSpc>
            </a:pPr>
            <a:r>
              <a:rPr lang="pt-BR" dirty="0">
                <a:solidFill>
                  <a:srgbClr val="006600"/>
                </a:solidFill>
              </a:rPr>
              <a:t>			O trabalho social com famílias nos contornos do PAIF adquire, a partir desta conceituação, patamar científico, compreendido como ato sistemático, metódico e reflexivo, realizado por meio da construção de conhecimentos e da compreensão da realidade e das relações sociais</a:t>
            </a:r>
            <a:r>
              <a:rPr lang="pt-BR" dirty="0" smtClean="0">
                <a:solidFill>
                  <a:srgbClr val="006600"/>
                </a:solidFill>
              </a:rPr>
              <a:t>.</a:t>
            </a:r>
            <a:endParaRPr lang="pt-BR" dirty="0">
              <a:solidFill>
                <a:srgbClr val="006600"/>
              </a:solidFill>
            </a:endParaRPr>
          </a:p>
        </p:txBody>
      </p:sp>
    </p:spTree>
    <p:extLst>
      <p:ext uri="{BB962C8B-B14F-4D97-AF65-F5344CB8AC3E}">
        <p14:creationId xmlns:p14="http://schemas.microsoft.com/office/powerpoint/2010/main" val="2242020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251520" y="908720"/>
            <a:ext cx="8640960" cy="16561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sz="3200" dirty="0"/>
          </a:p>
        </p:txBody>
      </p:sp>
      <p:sp>
        <p:nvSpPr>
          <p:cNvPr id="2" name="Título 1"/>
          <p:cNvSpPr>
            <a:spLocks noGrp="1"/>
          </p:cNvSpPr>
          <p:nvPr>
            <p:ph type="title"/>
          </p:nvPr>
        </p:nvSpPr>
        <p:spPr>
          <a:xfrm>
            <a:off x="457200" y="-99392"/>
            <a:ext cx="8229600" cy="1143000"/>
          </a:xfrm>
        </p:spPr>
        <p:txBody>
          <a:bodyPr>
            <a:noAutofit/>
          </a:bodyPr>
          <a:lstStyle/>
          <a:p>
            <a:r>
              <a:rPr lang="pt-BR" sz="2800" b="1" dirty="0" smtClean="0">
                <a:solidFill>
                  <a:srgbClr val="009900"/>
                </a:solidFill>
                <a:latin typeface="Aparajita" pitchFamily="34" charset="0"/>
                <a:cs typeface="Aparajita" pitchFamily="34" charset="0"/>
              </a:rPr>
              <a:t>Serviço de proteção e Atendimento integral à Família - PAIF</a:t>
            </a:r>
            <a:endParaRPr lang="pt-BR" sz="2800" dirty="0">
              <a:solidFill>
                <a:srgbClr val="009900"/>
              </a:solidFill>
            </a:endParaRPr>
          </a:p>
        </p:txBody>
      </p:sp>
      <p:sp>
        <p:nvSpPr>
          <p:cNvPr id="3" name="Espaço Reservado para Conteúdo 2"/>
          <p:cNvSpPr>
            <a:spLocks noGrp="1"/>
          </p:cNvSpPr>
          <p:nvPr>
            <p:ph idx="1"/>
          </p:nvPr>
        </p:nvSpPr>
        <p:spPr>
          <a:xfrm>
            <a:off x="395536" y="905522"/>
            <a:ext cx="8229600" cy="3787937"/>
          </a:xfrm>
        </p:spPr>
        <p:txBody>
          <a:bodyPr>
            <a:normAutofit fontScale="25000" lnSpcReduction="20000"/>
          </a:bodyPr>
          <a:lstStyle/>
          <a:p>
            <a:pPr marL="0" indent="0" algn="just">
              <a:lnSpc>
                <a:spcPct val="170000"/>
              </a:lnSpc>
              <a:spcBef>
                <a:spcPts val="0"/>
              </a:spcBef>
              <a:buNone/>
            </a:pPr>
            <a:r>
              <a:rPr lang="pt-BR" sz="6400" dirty="0" smtClean="0">
                <a:solidFill>
                  <a:srgbClr val="006600"/>
                </a:solidFill>
              </a:rPr>
              <a:t>	O </a:t>
            </a:r>
            <a:r>
              <a:rPr lang="pt-BR" sz="6400" dirty="0">
                <a:solidFill>
                  <a:srgbClr val="006600"/>
                </a:solidFill>
              </a:rPr>
              <a:t>Serviço de Proteção e Atendimento Integral à Família - PAIF consiste no </a:t>
            </a:r>
            <a:r>
              <a:rPr lang="pt-BR" sz="6400" dirty="0" smtClean="0">
                <a:solidFill>
                  <a:srgbClr val="006600"/>
                </a:solidFill>
              </a:rPr>
              <a:t>trabalho</a:t>
            </a:r>
          </a:p>
          <a:p>
            <a:pPr marL="0" indent="0" algn="just">
              <a:lnSpc>
                <a:spcPct val="170000"/>
              </a:lnSpc>
              <a:spcBef>
                <a:spcPts val="0"/>
              </a:spcBef>
              <a:buNone/>
            </a:pPr>
            <a:r>
              <a:rPr lang="pt-BR" sz="6400" dirty="0" smtClean="0">
                <a:solidFill>
                  <a:srgbClr val="006600"/>
                </a:solidFill>
              </a:rPr>
              <a:t> social </a:t>
            </a:r>
            <a:r>
              <a:rPr lang="pt-BR" sz="6400" dirty="0">
                <a:solidFill>
                  <a:srgbClr val="006600"/>
                </a:solidFill>
              </a:rPr>
              <a:t>com famílias, de caráter continuado, com a finalidade de fortalecer a função </a:t>
            </a:r>
            <a:r>
              <a:rPr lang="pt-BR" sz="6400" dirty="0" smtClean="0">
                <a:solidFill>
                  <a:srgbClr val="006600"/>
                </a:solidFill>
              </a:rPr>
              <a:t>protetiva </a:t>
            </a:r>
            <a:r>
              <a:rPr lang="pt-BR" sz="6400" dirty="0">
                <a:solidFill>
                  <a:srgbClr val="006600"/>
                </a:solidFill>
              </a:rPr>
              <a:t>das famílias, prevenir a ruptura dos seus vínculos, promover seu acesso e </a:t>
            </a:r>
            <a:r>
              <a:rPr lang="pt-BR" sz="6400" dirty="0" smtClean="0">
                <a:solidFill>
                  <a:srgbClr val="006600"/>
                </a:solidFill>
              </a:rPr>
              <a:t>usufruto </a:t>
            </a:r>
            <a:r>
              <a:rPr lang="pt-BR" sz="6400" dirty="0">
                <a:solidFill>
                  <a:srgbClr val="006600"/>
                </a:solidFill>
              </a:rPr>
              <a:t>de direitos e contribuir na melhoria de sua qualidade de vida. </a:t>
            </a:r>
            <a:endParaRPr lang="pt-BR" sz="6400" dirty="0" smtClean="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buNone/>
            </a:pPr>
            <a:endParaRPr lang="pt-BR" sz="3500" dirty="0">
              <a:solidFill>
                <a:srgbClr val="006600"/>
              </a:solidFill>
            </a:endParaRPr>
          </a:p>
          <a:p>
            <a:pPr marL="0" indent="0" algn="just">
              <a:lnSpc>
                <a:spcPct val="170000"/>
              </a:lnSpc>
              <a:spcBef>
                <a:spcPts val="0"/>
              </a:spcBef>
              <a:buNone/>
            </a:pPr>
            <a:endParaRPr lang="pt-BR" sz="3500" dirty="0" smtClean="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lnSpc>
                <a:spcPct val="170000"/>
              </a:lnSpc>
              <a:spcBef>
                <a:spcPts val="0"/>
              </a:spcBef>
              <a:buNone/>
            </a:pPr>
            <a:endParaRPr lang="pt-BR" sz="3500" dirty="0" smtClean="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lnSpc>
                <a:spcPct val="170000"/>
              </a:lnSpc>
              <a:spcBef>
                <a:spcPts val="0"/>
              </a:spcBef>
              <a:buNone/>
            </a:pPr>
            <a:endParaRPr lang="pt-BR" sz="3500" dirty="0" smtClean="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lnSpc>
                <a:spcPct val="170000"/>
              </a:lnSpc>
              <a:spcBef>
                <a:spcPts val="0"/>
              </a:spcBef>
              <a:buNone/>
            </a:pPr>
            <a:endParaRPr lang="pt-BR" sz="3500" dirty="0" smtClean="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lnSpc>
                <a:spcPct val="170000"/>
              </a:lnSpc>
              <a:spcBef>
                <a:spcPts val="0"/>
              </a:spcBef>
              <a:buNone/>
            </a:pPr>
            <a:endParaRPr lang="pt-BR" sz="3500" dirty="0" smtClean="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lnSpc>
                <a:spcPct val="170000"/>
              </a:lnSpc>
              <a:spcBef>
                <a:spcPts val="0"/>
              </a:spcBef>
              <a:buNone/>
            </a:pPr>
            <a:endParaRPr lang="pt-BR" sz="3500" dirty="0" smtClean="0">
              <a:solidFill>
                <a:srgbClr val="006600"/>
              </a:solidFill>
            </a:endParaRPr>
          </a:p>
          <a:p>
            <a:pPr marL="0" indent="0" algn="just">
              <a:lnSpc>
                <a:spcPct val="170000"/>
              </a:lnSpc>
              <a:spcBef>
                <a:spcPts val="0"/>
              </a:spcBef>
              <a:buNone/>
            </a:pPr>
            <a:endParaRPr lang="pt-BR" sz="3500" dirty="0" smtClean="0">
              <a:solidFill>
                <a:srgbClr val="006600"/>
              </a:solidFill>
            </a:endParaRPr>
          </a:p>
          <a:p>
            <a:pPr marL="0" indent="0" algn="just">
              <a:lnSpc>
                <a:spcPct val="170000"/>
              </a:lnSpc>
              <a:spcBef>
                <a:spcPts val="600"/>
              </a:spcBef>
              <a:buNone/>
            </a:pPr>
            <a:r>
              <a:rPr lang="pt-BR" sz="6000" b="1" i="1" dirty="0" smtClean="0">
                <a:solidFill>
                  <a:srgbClr val="006600"/>
                </a:solidFill>
              </a:rPr>
              <a:t>Tem como base o </a:t>
            </a:r>
            <a:r>
              <a:rPr lang="pt-BR" sz="6000" b="1" i="1" dirty="0">
                <a:solidFill>
                  <a:srgbClr val="006600"/>
                </a:solidFill>
              </a:rPr>
              <a:t>respeito à heterogeneidade dos arranjos familiares, aos valores, crenças e identidades das famílias. Fundamenta-se no fortalecimento da cultura do diálogo, no combate a todas as formas de violência, de preconceito, de discriminação e de estigmatização nas relações familiares. </a:t>
            </a:r>
            <a:endParaRPr lang="pt-BR" sz="6000" b="1" i="1" dirty="0" smtClean="0">
              <a:solidFill>
                <a:srgbClr val="006600"/>
              </a:solidFill>
            </a:endParaRPr>
          </a:p>
          <a:p>
            <a:pPr marL="0" indent="0" algn="just">
              <a:lnSpc>
                <a:spcPct val="170000"/>
              </a:lnSpc>
              <a:spcBef>
                <a:spcPts val="0"/>
              </a:spcBef>
              <a:buNone/>
            </a:pPr>
            <a:endParaRPr lang="pt-BR" sz="3500" dirty="0">
              <a:solidFill>
                <a:srgbClr val="006600"/>
              </a:solidFill>
            </a:endParaRPr>
          </a:p>
          <a:p>
            <a:pPr marL="0" indent="0" algn="just">
              <a:buNone/>
            </a:pPr>
            <a:endParaRPr lang="pt-BR" dirty="0" smtClean="0">
              <a:solidFill>
                <a:srgbClr val="006600"/>
              </a:solidFill>
            </a:endParaRPr>
          </a:p>
          <a:p>
            <a:endParaRPr lang="pt-BR"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7" name="Diagrama 6"/>
          <p:cNvGraphicFramePr/>
          <p:nvPr>
            <p:extLst>
              <p:ext uri="{D42A27DB-BD31-4B8C-83A1-F6EECF244321}">
                <p14:modId xmlns:p14="http://schemas.microsoft.com/office/powerpoint/2010/main" val="3520802853"/>
              </p:ext>
            </p:extLst>
          </p:nvPr>
        </p:nvGraphicFramePr>
        <p:xfrm>
          <a:off x="755576" y="2060848"/>
          <a:ext cx="633670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336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ta dobrada para cima 16"/>
          <p:cNvSpPr/>
          <p:nvPr/>
        </p:nvSpPr>
        <p:spPr>
          <a:xfrm rot="10800000">
            <a:off x="1742738" y="5013176"/>
            <a:ext cx="782052" cy="648072"/>
          </a:xfrm>
          <a:prstGeom prst="bentUpArrow">
            <a:avLst/>
          </a:prstGeom>
          <a:solidFill>
            <a:srgbClr val="33660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67544" y="-11726"/>
            <a:ext cx="8229600" cy="1143000"/>
          </a:xfrm>
        </p:spPr>
        <p:txBody>
          <a:bodyPr>
            <a:normAutofit/>
          </a:bodyPr>
          <a:lstStyle/>
          <a:p>
            <a:r>
              <a:rPr lang="pt-BR" sz="2900" b="1" dirty="0">
                <a:solidFill>
                  <a:srgbClr val="009900"/>
                </a:solidFill>
                <a:latin typeface="Aparajita" pitchFamily="34" charset="0"/>
                <a:cs typeface="Aparajita" pitchFamily="34" charset="0"/>
              </a:rPr>
              <a:t>Ações que compõem o Trabalho Social com Famílias no PAIF</a:t>
            </a:r>
            <a:endParaRPr lang="pt-BR" sz="2900" dirty="0"/>
          </a:p>
        </p:txBody>
      </p:sp>
      <p:sp>
        <p:nvSpPr>
          <p:cNvPr id="3" name="Espaço Reservado para Conteúdo 2"/>
          <p:cNvSpPr>
            <a:spLocks noGrp="1"/>
          </p:cNvSpPr>
          <p:nvPr>
            <p:ph idx="1"/>
          </p:nvPr>
        </p:nvSpPr>
        <p:spPr>
          <a:xfrm>
            <a:off x="395536" y="2708920"/>
            <a:ext cx="8229600" cy="5724769"/>
          </a:xfrm>
        </p:spPr>
        <p:txBody>
          <a:bodyPr>
            <a:normAutofit/>
          </a:bodyPr>
          <a:lstStyle/>
          <a:p>
            <a:pPr marL="0" indent="0" algn="just">
              <a:lnSpc>
                <a:spcPct val="150000"/>
              </a:lnSpc>
              <a:spcBef>
                <a:spcPts val="0"/>
              </a:spcBef>
              <a:buNone/>
            </a:pPr>
            <a:r>
              <a:rPr lang="pt-BR" sz="1800" dirty="0" smtClean="0">
                <a:solidFill>
                  <a:srgbClr val="006600"/>
                </a:solidFill>
                <a:latin typeface="Aparajita" pitchFamily="34" charset="0"/>
                <a:cs typeface="Aparajita" pitchFamily="34" charset="0"/>
              </a:rPr>
              <a:t>	</a:t>
            </a:r>
          </a:p>
          <a:p>
            <a:pPr marL="0" indent="0" algn="just">
              <a:lnSpc>
                <a:spcPct val="150000"/>
              </a:lnSpc>
              <a:spcBef>
                <a:spcPts val="0"/>
              </a:spcBef>
              <a:buNone/>
            </a:pPr>
            <a:endParaRPr lang="pt-BR" sz="1800" dirty="0" smtClean="0">
              <a:solidFill>
                <a:srgbClr val="006600"/>
              </a:solidFill>
              <a:latin typeface="Aparajita" pitchFamily="34" charset="0"/>
              <a:cs typeface="Aparajita" pitchFamily="34" charset="0"/>
            </a:endParaRPr>
          </a:p>
          <a:p>
            <a:pPr marL="0" indent="0" algn="just">
              <a:lnSpc>
                <a:spcPct val="150000"/>
              </a:lnSpc>
              <a:spcBef>
                <a:spcPts val="0"/>
              </a:spcBef>
              <a:buNone/>
            </a:pPr>
            <a:endParaRPr lang="pt-BR" sz="1800" dirty="0" smtClean="0">
              <a:solidFill>
                <a:srgbClr val="006600"/>
              </a:solidFill>
              <a:latin typeface="Aparajita" pitchFamily="34" charset="0"/>
              <a:cs typeface="Aparajita" pitchFamily="34" charset="0"/>
            </a:endParaRPr>
          </a:p>
          <a:p>
            <a:pPr marL="0" indent="0" algn="just">
              <a:lnSpc>
                <a:spcPct val="150000"/>
              </a:lnSpc>
              <a:spcBef>
                <a:spcPts val="0"/>
              </a:spcBef>
              <a:buNone/>
            </a:pPr>
            <a:endParaRPr lang="pt-BR" sz="1800" i="1" dirty="0">
              <a:solidFill>
                <a:srgbClr val="006600"/>
              </a:solidFill>
            </a:endParaRPr>
          </a:p>
          <a:p>
            <a:pPr marL="0" indent="0" algn="just">
              <a:lnSpc>
                <a:spcPct val="150000"/>
              </a:lnSpc>
              <a:spcBef>
                <a:spcPts val="0"/>
              </a:spcBef>
              <a:buNone/>
            </a:pPr>
            <a:endParaRPr lang="pt-BR" sz="1800" dirty="0" smtClean="0">
              <a:solidFill>
                <a:srgbClr val="006600"/>
              </a:solidFill>
              <a:latin typeface="Aparajita" pitchFamily="34" charset="0"/>
              <a:cs typeface="Aparajita" pitchFamily="34" charset="0"/>
            </a:endParaRPr>
          </a:p>
          <a:p>
            <a:pPr marL="0" indent="0" algn="just">
              <a:buNone/>
            </a:pPr>
            <a:endParaRPr lang="pt-BR" sz="1800" dirty="0">
              <a:solidFill>
                <a:srgbClr val="006600"/>
              </a:solidFill>
              <a:latin typeface="Aparajita" pitchFamily="34" charset="0"/>
              <a:cs typeface="Aparajita" pitchFamily="34" charset="0"/>
            </a:endParaRPr>
          </a:p>
          <a:p>
            <a:pPr marL="0" indent="0" algn="ctr">
              <a:lnSpc>
                <a:spcPct val="150000"/>
              </a:lnSpc>
              <a:spcBef>
                <a:spcPts val="0"/>
              </a:spcBef>
              <a:buNone/>
            </a:pPr>
            <a:r>
              <a:rPr lang="pt-BR" sz="1800" dirty="0" smtClean="0">
                <a:solidFill>
                  <a:srgbClr val="006600"/>
                </a:solidFill>
                <a:latin typeface="Aparajita" pitchFamily="34" charset="0"/>
                <a:cs typeface="Aparajita" pitchFamily="34" charset="0"/>
              </a:rPr>
              <a:t>	</a:t>
            </a:r>
            <a:endParaRPr lang="pt-BR" dirty="0"/>
          </a:p>
        </p:txBody>
      </p:sp>
      <p:sp>
        <p:nvSpPr>
          <p:cNvPr id="5" name="Retângulo de cantos arredondados 4"/>
          <p:cNvSpPr/>
          <p:nvPr/>
        </p:nvSpPr>
        <p:spPr>
          <a:xfrm>
            <a:off x="4860032" y="1124744"/>
            <a:ext cx="4104456" cy="352839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lnSpc>
                <a:spcPct val="150000"/>
              </a:lnSpc>
            </a:pPr>
            <a:r>
              <a:rPr lang="pt-BR" sz="1600" b="1" dirty="0" smtClean="0">
                <a:solidFill>
                  <a:srgbClr val="006600"/>
                </a:solidFill>
              </a:rPr>
              <a:t>	Os </a:t>
            </a:r>
            <a:r>
              <a:rPr lang="pt-BR" sz="1600" b="1" dirty="0">
                <a:solidFill>
                  <a:srgbClr val="006600"/>
                </a:solidFill>
              </a:rPr>
              <a:t>objetivos do PAIF </a:t>
            </a:r>
            <a:r>
              <a:rPr lang="pt-BR" sz="1600" dirty="0">
                <a:solidFill>
                  <a:srgbClr val="006600"/>
                </a:solidFill>
              </a:rPr>
              <a:t>são os principais elementos a serem considerados ao se formatar a acolhida, planejar as oficinas com famílias, subsidiar as ações particularizadas, avaliar os impactos de uma ação comunitária ou de um encaminhamento realizado. o </a:t>
            </a:r>
            <a:r>
              <a:rPr lang="pt-BR" sz="1600" b="1" dirty="0">
                <a:solidFill>
                  <a:srgbClr val="006600"/>
                </a:solidFill>
              </a:rPr>
              <a:t>alcance dos objetivos do PAIF não deve ser algo abstrato </a:t>
            </a:r>
            <a:r>
              <a:rPr lang="pt-BR" sz="1600" dirty="0">
                <a:solidFill>
                  <a:srgbClr val="006600"/>
                </a:solidFill>
              </a:rPr>
              <a:t>ou apenas presente no discurso.</a:t>
            </a:r>
          </a:p>
        </p:txBody>
      </p:sp>
      <p:sp>
        <p:nvSpPr>
          <p:cNvPr id="7" name="Retângulo 6"/>
          <p:cNvSpPr/>
          <p:nvPr/>
        </p:nvSpPr>
        <p:spPr>
          <a:xfrm>
            <a:off x="319730" y="980728"/>
            <a:ext cx="4572000" cy="1438855"/>
          </a:xfrm>
          <a:prstGeom prst="rect">
            <a:avLst/>
          </a:prstGeom>
        </p:spPr>
        <p:txBody>
          <a:bodyPr>
            <a:spAutoFit/>
          </a:bodyPr>
          <a:lstStyle/>
          <a:p>
            <a:pPr algn="just">
              <a:lnSpc>
                <a:spcPct val="150000"/>
              </a:lnSpc>
            </a:pPr>
            <a:r>
              <a:rPr lang="pt-BR" sz="2000" dirty="0" smtClean="0">
                <a:solidFill>
                  <a:srgbClr val="006600"/>
                </a:solidFill>
                <a:latin typeface="Aparajita" pitchFamily="34" charset="0"/>
                <a:cs typeface="Aparajita" pitchFamily="34" charset="0"/>
              </a:rPr>
              <a:t>O trabalho social com famílias do PAIF é materializado por </a:t>
            </a:r>
            <a:r>
              <a:rPr lang="pt-BR" sz="2000" b="1" dirty="0" smtClean="0">
                <a:solidFill>
                  <a:srgbClr val="006600"/>
                </a:solidFill>
                <a:latin typeface="Aparajita" pitchFamily="34" charset="0"/>
                <a:cs typeface="Aparajita" pitchFamily="34" charset="0"/>
              </a:rPr>
              <a:t>meio de ações </a:t>
            </a:r>
            <a:r>
              <a:rPr lang="pt-BR" sz="2000" dirty="0" smtClean="0">
                <a:solidFill>
                  <a:srgbClr val="006600"/>
                </a:solidFill>
                <a:latin typeface="Aparajita" pitchFamily="34" charset="0"/>
                <a:cs typeface="Aparajita" pitchFamily="34" charset="0"/>
              </a:rPr>
              <a:t>que buscam </a:t>
            </a:r>
            <a:r>
              <a:rPr lang="pt-BR" sz="2000" b="1" dirty="0" smtClean="0">
                <a:solidFill>
                  <a:srgbClr val="006600"/>
                </a:solidFill>
                <a:latin typeface="Aparajita" pitchFamily="34" charset="0"/>
                <a:cs typeface="Aparajita" pitchFamily="34" charset="0"/>
              </a:rPr>
              <a:t>atender determinado </a:t>
            </a:r>
            <a:r>
              <a:rPr lang="pt-BR" sz="2000" dirty="0" smtClean="0">
                <a:solidFill>
                  <a:srgbClr val="006600"/>
                </a:solidFill>
                <a:latin typeface="Aparajita" pitchFamily="34" charset="0"/>
                <a:cs typeface="Aparajita" pitchFamily="34" charset="0"/>
              </a:rPr>
              <a:t>objetivo.  </a:t>
            </a:r>
            <a:endParaRPr lang="pt-BR" sz="2000" dirty="0">
              <a:solidFill>
                <a:srgbClr val="006600"/>
              </a:solidFill>
              <a:latin typeface="Aparajita" pitchFamily="34" charset="0"/>
              <a:cs typeface="Aparajita" pitchFamily="34" charset="0"/>
            </a:endParaRPr>
          </a:p>
        </p:txBody>
      </p:sp>
      <p:cxnSp>
        <p:nvCxnSpPr>
          <p:cNvPr id="9" name="Conector angulado 8"/>
          <p:cNvCxnSpPr/>
          <p:nvPr/>
        </p:nvCxnSpPr>
        <p:spPr>
          <a:xfrm>
            <a:off x="3245973" y="2276872"/>
            <a:ext cx="1512168" cy="936104"/>
          </a:xfrm>
          <a:prstGeom prst="bentConnector3">
            <a:avLst/>
          </a:prstGeom>
          <a:ln w="25400">
            <a:solidFill>
              <a:srgbClr val="336600"/>
            </a:solidFill>
            <a:tailEnd type="arrow"/>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487616" y="4797152"/>
            <a:ext cx="8424936" cy="1200329"/>
          </a:xfrm>
          <a:prstGeom prst="rect">
            <a:avLst/>
          </a:prstGeom>
        </p:spPr>
        <p:txBody>
          <a:bodyPr wrap="square">
            <a:spAutoFit/>
          </a:bodyPr>
          <a:lstStyle/>
          <a:p>
            <a:pPr algn="just">
              <a:lnSpc>
                <a:spcPct val="150000"/>
              </a:lnSpc>
            </a:pPr>
            <a:endParaRPr lang="pt-BR" dirty="0">
              <a:solidFill>
                <a:srgbClr val="006600"/>
              </a:solidFill>
              <a:latin typeface="Aparajita" pitchFamily="34" charset="0"/>
              <a:cs typeface="Aparajita" pitchFamily="34" charset="0"/>
            </a:endParaRPr>
          </a:p>
          <a:p>
            <a:pPr algn="just">
              <a:lnSpc>
                <a:spcPct val="150000"/>
              </a:lnSpc>
            </a:pPr>
            <a:endParaRPr lang="pt-BR" dirty="0">
              <a:solidFill>
                <a:srgbClr val="006600"/>
              </a:solidFill>
              <a:latin typeface="Aparajita" pitchFamily="34" charset="0"/>
              <a:cs typeface="Aparajita" pitchFamily="34" charset="0"/>
            </a:endParaRPr>
          </a:p>
          <a:p>
            <a:pPr algn="just"/>
            <a:endParaRPr lang="pt-BR" i="1" dirty="0">
              <a:solidFill>
                <a:srgbClr val="006600"/>
              </a:solidFill>
            </a:endParaRPr>
          </a:p>
        </p:txBody>
      </p:sp>
      <p:sp>
        <p:nvSpPr>
          <p:cNvPr id="14" name="CaixaDeTexto 13"/>
          <p:cNvSpPr txBox="1"/>
          <p:nvPr/>
        </p:nvSpPr>
        <p:spPr>
          <a:xfrm>
            <a:off x="487616" y="3164681"/>
            <a:ext cx="2572216" cy="784830"/>
          </a:xfrm>
          <a:prstGeom prst="rect">
            <a:avLst/>
          </a:prstGeom>
          <a:noFill/>
        </p:spPr>
        <p:txBody>
          <a:bodyPr wrap="square" rtlCol="0">
            <a:spAutoFit/>
          </a:bodyPr>
          <a:lstStyle/>
          <a:p>
            <a:pPr algn="just">
              <a:lnSpc>
                <a:spcPct val="150000"/>
              </a:lnSpc>
            </a:pPr>
            <a:endParaRPr lang="pt-BR" dirty="0">
              <a:solidFill>
                <a:srgbClr val="006600"/>
              </a:solidFill>
              <a:latin typeface="Aparajita" pitchFamily="34" charset="0"/>
              <a:cs typeface="Aparajita" pitchFamily="34" charset="0"/>
            </a:endParaRPr>
          </a:p>
          <a:p>
            <a:endParaRPr lang="pt-BR" dirty="0"/>
          </a:p>
        </p:txBody>
      </p:sp>
      <p:sp>
        <p:nvSpPr>
          <p:cNvPr id="15" name="Elipse 14"/>
          <p:cNvSpPr/>
          <p:nvPr/>
        </p:nvSpPr>
        <p:spPr>
          <a:xfrm>
            <a:off x="487616" y="2888940"/>
            <a:ext cx="3292296" cy="23402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pt-BR" b="1" dirty="0">
                <a:solidFill>
                  <a:srgbClr val="006600"/>
                </a:solidFill>
              </a:rPr>
              <a:t>São ações do Serviço de Proteção e Atendimento Integral à Família – PAIF</a:t>
            </a:r>
          </a:p>
        </p:txBody>
      </p:sp>
      <p:sp>
        <p:nvSpPr>
          <p:cNvPr id="16" name="Retângulo 15"/>
          <p:cNvSpPr/>
          <p:nvPr/>
        </p:nvSpPr>
        <p:spPr>
          <a:xfrm>
            <a:off x="1778721" y="5508821"/>
            <a:ext cx="8500742" cy="977319"/>
          </a:xfrm>
          <a:prstGeom prst="rect">
            <a:avLst/>
          </a:prstGeom>
        </p:spPr>
        <p:txBody>
          <a:bodyPr wrap="square">
            <a:spAutoFit/>
          </a:bodyPr>
          <a:lstStyle/>
          <a:p>
            <a:pPr>
              <a:lnSpc>
                <a:spcPct val="170000"/>
              </a:lnSpc>
            </a:pPr>
            <a:r>
              <a:rPr lang="pt-BR" dirty="0">
                <a:solidFill>
                  <a:srgbClr val="006600"/>
                </a:solidFill>
              </a:rPr>
              <a:t> • Acolhida  • Oficinas com Famílias • Ações Comunitárias </a:t>
            </a:r>
            <a:r>
              <a:rPr lang="pt-BR" dirty="0" smtClean="0">
                <a:solidFill>
                  <a:srgbClr val="006600"/>
                </a:solidFill>
              </a:rPr>
              <a:t> </a:t>
            </a:r>
            <a:r>
              <a:rPr lang="pt-BR" dirty="0">
                <a:solidFill>
                  <a:srgbClr val="006600"/>
                </a:solidFill>
              </a:rPr>
              <a:t>				• Ações Particularizadas  • Encaminhamentos	</a:t>
            </a:r>
            <a:endParaRPr lang="pt-BR" dirty="0"/>
          </a:p>
        </p:txBody>
      </p:sp>
      <p:sp>
        <p:nvSpPr>
          <p:cNvPr id="18" name="Retângulo 17"/>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5719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scalvadoagora.com.br/blogs/darevi/wp-content/uploads/2012/06/ajuda.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39552" y="298912"/>
            <a:ext cx="8496944" cy="6647974"/>
          </a:xfrm>
          <a:prstGeom prst="rect">
            <a:avLst/>
          </a:prstGeom>
        </p:spPr>
        <p:txBody>
          <a:bodyPr wrap="square">
            <a:spAutoFit/>
          </a:bodyPr>
          <a:lstStyle/>
          <a:p>
            <a:pPr>
              <a:lnSpc>
                <a:spcPct val="150000"/>
              </a:lnSpc>
            </a:pP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“Mesmo </a:t>
            </a: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quando tudo pede um pouco mais de calma</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Até quando o corpo pede um pouco mais de alma</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A vida não </a:t>
            </a: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para</a:t>
            </a:r>
          </a:p>
          <a:p>
            <a:pPr>
              <a:lnSpc>
                <a:spcPct val="150000"/>
              </a:lnSpc>
            </a:pP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Enquanto o tempo acelera e pede pressa</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Eu me </a:t>
            </a: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recuso, </a:t>
            </a: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faço </a:t>
            </a: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hora, </a:t>
            </a: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vou na valsa</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A vida é tão </a:t>
            </a: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rara...</a:t>
            </a: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a:t>
            </a: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Enquanto todo mundo espera a cura do mal</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E a loucura finge que isso tudo é normal</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Eu finjo ter paciência</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E o mundo vai girando cada vez mais veloz</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A gente espera do mundo e o mundo espera de nós</a:t>
            </a:r>
            <a:b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br>
            <a:endPar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endParaRPr>
          </a:p>
          <a:p>
            <a:pPr>
              <a:lnSpc>
                <a:spcPct val="150000"/>
              </a:lnSpc>
            </a:pP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Um </a:t>
            </a:r>
            <a:r>
              <a:rPr lang="pt-BR" b="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pouco mais de </a:t>
            </a:r>
            <a:r>
              <a:rPr lang="pt-BR" b="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paciência”                                           </a:t>
            </a:r>
          </a:p>
          <a:p>
            <a:pPr>
              <a:lnSpc>
                <a:spcPct val="150000"/>
              </a:lnSpc>
            </a:pPr>
            <a:r>
              <a:rPr lang="pt-BR" sz="1400" b="1" i="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 </a:t>
            </a:r>
            <a:r>
              <a:rPr lang="pt-BR" sz="1400" b="1" i="1" dirty="0" smtClean="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rPr>
              <a:t>                                                                                                   “Paciência” – Lenine, 1999</a:t>
            </a:r>
            <a:endParaRPr lang="pt-BR" sz="1400" b="1" i="1" dirty="0">
              <a:ln>
                <a:solidFill>
                  <a:schemeClr val="bg2">
                    <a:lumMod val="90000"/>
                  </a:schemeClr>
                </a:solidFill>
              </a:ln>
              <a:solidFill>
                <a:schemeClr val="bg2">
                  <a:lumMod val="90000"/>
                </a:schemeClr>
              </a:solidFill>
              <a:effectLst>
                <a:outerShdw blurRad="38100" dist="38100" dir="2700000" algn="tl">
                  <a:srgbClr val="000000">
                    <a:alpha val="43137"/>
                  </a:srgbClr>
                </a:outerShdw>
              </a:effectLst>
              <a:latin typeface="Batang" pitchFamily="18" charset="-127"/>
              <a:ea typeface="Batang" pitchFamily="18" charset="-127"/>
            </a:endParaRPr>
          </a:p>
        </p:txBody>
      </p:sp>
    </p:spTree>
    <p:extLst>
      <p:ext uri="{BB962C8B-B14F-4D97-AF65-F5344CB8AC3E}">
        <p14:creationId xmlns:p14="http://schemas.microsoft.com/office/powerpoint/2010/main" val="3576870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07504" y="4509120"/>
            <a:ext cx="8784976"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2" name="Título 1"/>
          <p:cNvSpPr>
            <a:spLocks noGrp="1"/>
          </p:cNvSpPr>
          <p:nvPr>
            <p:ph type="title"/>
          </p:nvPr>
        </p:nvSpPr>
        <p:spPr/>
        <p:txBody>
          <a:bodyPr>
            <a:normAutofit/>
          </a:bodyPr>
          <a:lstStyle/>
          <a:p>
            <a:r>
              <a:rPr lang="pt-BR" sz="2900" b="1" dirty="0">
                <a:solidFill>
                  <a:srgbClr val="009900"/>
                </a:solidFill>
                <a:latin typeface="Aparajita" pitchFamily="34" charset="0"/>
                <a:cs typeface="Aparajita" pitchFamily="34" charset="0"/>
              </a:rPr>
              <a:t>Ações que compõem o Trabalho Social com Famílias no PAIF</a:t>
            </a:r>
            <a:endParaRPr lang="pt-BR" sz="2900" dirty="0"/>
          </a:p>
        </p:txBody>
      </p:sp>
      <p:sp>
        <p:nvSpPr>
          <p:cNvPr id="3" name="Espaço Reservado para Conteúdo 2"/>
          <p:cNvSpPr>
            <a:spLocks noGrp="1"/>
          </p:cNvSpPr>
          <p:nvPr>
            <p:ph idx="1"/>
          </p:nvPr>
        </p:nvSpPr>
        <p:spPr>
          <a:xfrm>
            <a:off x="385192" y="1412776"/>
            <a:ext cx="8229600" cy="4824536"/>
          </a:xfrm>
        </p:spPr>
        <p:txBody>
          <a:bodyPr>
            <a:normAutofit fontScale="92500"/>
          </a:bodyPr>
          <a:lstStyle/>
          <a:p>
            <a:pPr marL="0" indent="0" algn="just">
              <a:buNone/>
            </a:pPr>
            <a:r>
              <a:rPr lang="pt-BR" dirty="0" smtClean="0">
                <a:solidFill>
                  <a:srgbClr val="006600"/>
                </a:solidFill>
                <a:latin typeface="Aparajita" pitchFamily="34" charset="0"/>
                <a:cs typeface="Aparajita" pitchFamily="34" charset="0"/>
              </a:rPr>
              <a:t>	</a:t>
            </a:r>
            <a:r>
              <a:rPr lang="pt-BR" sz="3000" dirty="0" smtClean="0">
                <a:solidFill>
                  <a:srgbClr val="006600"/>
                </a:solidFill>
                <a:latin typeface="Aparajita" pitchFamily="34" charset="0"/>
                <a:cs typeface="Aparajita" pitchFamily="34" charset="0"/>
              </a:rPr>
              <a:t>Devem </a:t>
            </a:r>
            <a:r>
              <a:rPr lang="pt-BR" sz="3000" dirty="0">
                <a:solidFill>
                  <a:srgbClr val="006600"/>
                </a:solidFill>
                <a:latin typeface="Aparajita" pitchFamily="34" charset="0"/>
                <a:cs typeface="Aparajita" pitchFamily="34" charset="0"/>
              </a:rPr>
              <a:t>ser planejadas e avaliadas com a participação  das famílias usuárias, das organizações e movimentos populares do território, visando o aperfeiçoamento do Serviço, a partir de sua melhor adequação às necessidades locais, bem como o fortalecimento do protagonismo destas famílias, dos espaços de participação democrática e de instâncias de controle social.</a:t>
            </a:r>
            <a:r>
              <a:rPr lang="pt-BR" sz="3000" i="1" dirty="0">
                <a:solidFill>
                  <a:srgbClr val="006600"/>
                </a:solidFill>
              </a:rPr>
              <a:t> </a:t>
            </a:r>
            <a:endParaRPr lang="pt-BR" sz="3000" i="1" dirty="0" smtClean="0">
              <a:solidFill>
                <a:srgbClr val="006600"/>
              </a:solidFill>
            </a:endParaRPr>
          </a:p>
          <a:p>
            <a:pPr marL="0" indent="0">
              <a:buNone/>
            </a:pPr>
            <a:endParaRPr lang="pt-BR" i="1" dirty="0">
              <a:solidFill>
                <a:srgbClr val="006600"/>
              </a:solidFill>
            </a:endParaRPr>
          </a:p>
          <a:p>
            <a:pPr marL="0" indent="0" algn="ctr">
              <a:buNone/>
            </a:pPr>
            <a:r>
              <a:rPr lang="pt-BR" sz="2600" b="1" i="1" dirty="0" smtClean="0">
                <a:solidFill>
                  <a:srgbClr val="006600"/>
                </a:solidFill>
              </a:rPr>
              <a:t>É </a:t>
            </a:r>
            <a:r>
              <a:rPr lang="pt-BR" sz="2600" b="1" i="1" dirty="0">
                <a:solidFill>
                  <a:srgbClr val="006600"/>
                </a:solidFill>
              </a:rPr>
              <a:t>imprescindível que no processo de planejamento, execução, monitoramento e avaliação dessas ações, os objetivos do Serviço sejam a ele associados, de modo a qualificá-lo e, principalmente, garantir seu efetivo cumprimento.</a:t>
            </a:r>
          </a:p>
          <a:p>
            <a:endParaRPr lang="pt-BR" dirty="0"/>
          </a:p>
        </p:txBody>
      </p:sp>
      <p:sp>
        <p:nvSpPr>
          <p:cNvPr id="5" name="Retângulo 4"/>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4917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noAutofit/>
          </a:bodyPr>
          <a:lstStyle/>
          <a:p>
            <a:r>
              <a:rPr lang="pt-BR" sz="3200" b="1" dirty="0">
                <a:solidFill>
                  <a:srgbClr val="009900"/>
                </a:solidFill>
                <a:latin typeface="Aparajita" pitchFamily="34" charset="0"/>
                <a:cs typeface="Aparajita" pitchFamily="34" charset="0"/>
              </a:rPr>
              <a:t>Trabalho Social com </a:t>
            </a:r>
            <a:r>
              <a:rPr lang="pt-BR" sz="3200" b="1" dirty="0" smtClean="0">
                <a:solidFill>
                  <a:srgbClr val="009900"/>
                </a:solidFill>
                <a:latin typeface="Aparajita" pitchFamily="34" charset="0"/>
                <a:cs typeface="Aparajita" pitchFamily="34" charset="0"/>
              </a:rPr>
              <a:t>Famílias no PAIF</a:t>
            </a:r>
            <a:endParaRPr lang="pt-BR" sz="3200" dirty="0">
              <a:solidFill>
                <a:srgbClr val="009900"/>
              </a:solidFill>
            </a:endParaRPr>
          </a:p>
        </p:txBody>
      </p:sp>
      <p:sp>
        <p:nvSpPr>
          <p:cNvPr id="3" name="Espaço Reservado para Conteúdo 2"/>
          <p:cNvSpPr>
            <a:spLocks noGrp="1"/>
          </p:cNvSpPr>
          <p:nvPr>
            <p:ph idx="1"/>
          </p:nvPr>
        </p:nvSpPr>
        <p:spPr>
          <a:xfrm>
            <a:off x="179512" y="958884"/>
            <a:ext cx="8784976" cy="5645224"/>
          </a:xfrm>
        </p:spPr>
        <p:txBody>
          <a:bodyPr numCol="2">
            <a:normAutofit fontScale="92500" lnSpcReduction="20000"/>
          </a:bodyPr>
          <a:lstStyle/>
          <a:p>
            <a:pPr marL="0" indent="0" algn="just">
              <a:lnSpc>
                <a:spcPct val="150000"/>
              </a:lnSpc>
              <a:spcBef>
                <a:spcPts val="0"/>
              </a:spcBef>
              <a:buNone/>
            </a:pPr>
            <a:endParaRPr lang="pt-BR" sz="1500" dirty="0" smtClean="0">
              <a:solidFill>
                <a:srgbClr val="006600"/>
              </a:solidFill>
            </a:endParaRPr>
          </a:p>
          <a:p>
            <a:pPr marL="0" indent="0" algn="just">
              <a:lnSpc>
                <a:spcPct val="120000"/>
              </a:lnSpc>
              <a:spcBef>
                <a:spcPts val="0"/>
              </a:spcBef>
              <a:buNone/>
            </a:pPr>
            <a:endParaRPr lang="pt-BR" sz="1700" dirty="0" smtClean="0">
              <a:solidFill>
                <a:srgbClr val="006600"/>
              </a:solidFill>
            </a:endParaRPr>
          </a:p>
          <a:p>
            <a:pPr algn="just">
              <a:lnSpc>
                <a:spcPct val="120000"/>
              </a:lnSpc>
              <a:spcBef>
                <a:spcPts val="0"/>
              </a:spcBef>
            </a:pPr>
            <a:r>
              <a:rPr lang="pt-BR" sz="1700" dirty="0" smtClean="0">
                <a:solidFill>
                  <a:srgbClr val="006600"/>
                </a:solidFill>
              </a:rPr>
              <a:t>Acolhida</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E</a:t>
            </a:r>
            <a:r>
              <a:rPr lang="pt-BR" sz="1700" dirty="0" smtClean="0">
                <a:solidFill>
                  <a:srgbClr val="006600"/>
                </a:solidFill>
              </a:rPr>
              <a:t>studo social</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V</a:t>
            </a:r>
            <a:r>
              <a:rPr lang="pt-BR" sz="1700" dirty="0" smtClean="0">
                <a:solidFill>
                  <a:srgbClr val="006600"/>
                </a:solidFill>
              </a:rPr>
              <a:t>isita domiciliar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O</a:t>
            </a:r>
            <a:r>
              <a:rPr lang="pt-BR" sz="1700" dirty="0" smtClean="0">
                <a:solidFill>
                  <a:srgbClr val="006600"/>
                </a:solidFill>
              </a:rPr>
              <a:t>rientação </a:t>
            </a:r>
            <a:r>
              <a:rPr lang="pt-BR" sz="1700" dirty="0">
                <a:solidFill>
                  <a:srgbClr val="006600"/>
                </a:solidFill>
              </a:rPr>
              <a:t>e </a:t>
            </a:r>
            <a:r>
              <a:rPr lang="pt-BR" sz="1700" dirty="0" smtClean="0">
                <a:solidFill>
                  <a:srgbClr val="006600"/>
                </a:solidFill>
              </a:rPr>
              <a:t>encaminhamentos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G</a:t>
            </a:r>
            <a:r>
              <a:rPr lang="pt-BR" sz="1700" dirty="0" smtClean="0">
                <a:solidFill>
                  <a:srgbClr val="006600"/>
                </a:solidFill>
              </a:rPr>
              <a:t>rupos </a:t>
            </a:r>
            <a:r>
              <a:rPr lang="pt-BR" sz="1700" dirty="0">
                <a:solidFill>
                  <a:srgbClr val="006600"/>
                </a:solidFill>
              </a:rPr>
              <a:t>de </a:t>
            </a:r>
            <a:r>
              <a:rPr lang="pt-BR" sz="1700" dirty="0" smtClean="0">
                <a:solidFill>
                  <a:srgbClr val="006600"/>
                </a:solidFill>
              </a:rPr>
              <a:t>famílias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A</a:t>
            </a:r>
            <a:r>
              <a:rPr lang="pt-BR" sz="1700" dirty="0" smtClean="0">
                <a:solidFill>
                  <a:srgbClr val="006600"/>
                </a:solidFill>
              </a:rPr>
              <a:t>companhamento familiar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A</a:t>
            </a:r>
            <a:r>
              <a:rPr lang="pt-BR" sz="1700" dirty="0" smtClean="0">
                <a:solidFill>
                  <a:srgbClr val="006600"/>
                </a:solidFill>
              </a:rPr>
              <a:t>tividades comunitárias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C</a:t>
            </a:r>
            <a:r>
              <a:rPr lang="pt-BR" sz="1700" dirty="0" smtClean="0">
                <a:solidFill>
                  <a:srgbClr val="006600"/>
                </a:solidFill>
              </a:rPr>
              <a:t>ampanhas socioeducativas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I</a:t>
            </a:r>
            <a:r>
              <a:rPr lang="pt-BR" sz="1700" dirty="0" smtClean="0">
                <a:solidFill>
                  <a:srgbClr val="006600"/>
                </a:solidFill>
              </a:rPr>
              <a:t>nformação, comunicação </a:t>
            </a:r>
            <a:r>
              <a:rPr lang="pt-BR" sz="1700" dirty="0">
                <a:solidFill>
                  <a:srgbClr val="006600"/>
                </a:solidFill>
              </a:rPr>
              <a:t>e defesa de </a:t>
            </a:r>
            <a:r>
              <a:rPr lang="pt-BR" sz="1700" dirty="0" smtClean="0">
                <a:solidFill>
                  <a:srgbClr val="006600"/>
                </a:solidFill>
              </a:rPr>
              <a:t>direitos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P</a:t>
            </a:r>
            <a:r>
              <a:rPr lang="pt-BR" sz="1700" dirty="0" smtClean="0">
                <a:solidFill>
                  <a:srgbClr val="006600"/>
                </a:solidFill>
              </a:rPr>
              <a:t>romoção </a:t>
            </a:r>
            <a:r>
              <a:rPr lang="pt-BR" sz="1700" dirty="0">
                <a:solidFill>
                  <a:srgbClr val="006600"/>
                </a:solidFill>
              </a:rPr>
              <a:t>ao acesso à documentação </a:t>
            </a:r>
            <a:r>
              <a:rPr lang="pt-BR" sz="1700" dirty="0" smtClean="0">
                <a:solidFill>
                  <a:srgbClr val="006600"/>
                </a:solidFill>
              </a:rPr>
              <a:t>pessoal </a:t>
            </a:r>
          </a:p>
          <a:p>
            <a:pPr algn="just">
              <a:lnSpc>
                <a:spcPct val="120000"/>
              </a:lnSpc>
              <a:spcBef>
                <a:spcPts val="0"/>
              </a:spcBef>
            </a:pPr>
            <a:endParaRPr lang="pt-BR" sz="1700" dirty="0" smtClean="0">
              <a:solidFill>
                <a:srgbClr val="006600"/>
              </a:solidFill>
            </a:endParaRPr>
          </a:p>
          <a:p>
            <a:pPr algn="just">
              <a:lnSpc>
                <a:spcPct val="120000"/>
              </a:lnSpc>
              <a:spcBef>
                <a:spcPts val="0"/>
              </a:spcBef>
            </a:pPr>
            <a:endParaRPr lang="pt-BR" sz="1700" dirty="0" smtClean="0">
              <a:solidFill>
                <a:srgbClr val="006600"/>
              </a:solidFill>
            </a:endParaRP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smtClean="0">
                <a:solidFill>
                  <a:srgbClr val="006600"/>
                </a:solidFill>
              </a:rPr>
              <a:t>Mobilização </a:t>
            </a:r>
            <a:r>
              <a:rPr lang="pt-BR" sz="1700" dirty="0">
                <a:solidFill>
                  <a:srgbClr val="006600"/>
                </a:solidFill>
              </a:rPr>
              <a:t>e fortalecimento de redes sociais de </a:t>
            </a:r>
            <a:r>
              <a:rPr lang="pt-BR" sz="1700" dirty="0" smtClean="0">
                <a:solidFill>
                  <a:srgbClr val="006600"/>
                </a:solidFill>
              </a:rPr>
              <a:t>apoio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D</a:t>
            </a:r>
            <a:r>
              <a:rPr lang="pt-BR" sz="1700" dirty="0" smtClean="0">
                <a:solidFill>
                  <a:srgbClr val="006600"/>
                </a:solidFill>
              </a:rPr>
              <a:t>esenvolvimento </a:t>
            </a:r>
            <a:r>
              <a:rPr lang="pt-BR" sz="1700" dirty="0">
                <a:solidFill>
                  <a:srgbClr val="006600"/>
                </a:solidFill>
              </a:rPr>
              <a:t>do convívio familiar e </a:t>
            </a:r>
            <a:r>
              <a:rPr lang="pt-BR" sz="1700" dirty="0" smtClean="0">
                <a:solidFill>
                  <a:srgbClr val="006600"/>
                </a:solidFill>
              </a:rPr>
              <a:t>comunitário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M</a:t>
            </a:r>
            <a:r>
              <a:rPr lang="pt-BR" sz="1700" dirty="0" smtClean="0">
                <a:solidFill>
                  <a:srgbClr val="006600"/>
                </a:solidFill>
              </a:rPr>
              <a:t>obilização </a:t>
            </a:r>
            <a:r>
              <a:rPr lang="pt-BR" sz="1700" dirty="0">
                <a:solidFill>
                  <a:srgbClr val="006600"/>
                </a:solidFill>
              </a:rPr>
              <a:t>para a </a:t>
            </a:r>
            <a:r>
              <a:rPr lang="pt-BR" sz="1700" dirty="0" smtClean="0">
                <a:solidFill>
                  <a:srgbClr val="006600"/>
                </a:solidFill>
              </a:rPr>
              <a:t>cidadania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C</a:t>
            </a:r>
            <a:r>
              <a:rPr lang="pt-BR" sz="1700" dirty="0" smtClean="0">
                <a:solidFill>
                  <a:srgbClr val="006600"/>
                </a:solidFill>
              </a:rPr>
              <a:t>onhecimento </a:t>
            </a:r>
            <a:r>
              <a:rPr lang="pt-BR" sz="1700" dirty="0">
                <a:solidFill>
                  <a:srgbClr val="006600"/>
                </a:solidFill>
              </a:rPr>
              <a:t>do </a:t>
            </a:r>
            <a:r>
              <a:rPr lang="pt-BR" sz="1700" dirty="0" smtClean="0">
                <a:solidFill>
                  <a:srgbClr val="006600"/>
                </a:solidFill>
              </a:rPr>
              <a:t>território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C</a:t>
            </a:r>
            <a:r>
              <a:rPr lang="pt-BR" sz="1700" dirty="0" smtClean="0">
                <a:solidFill>
                  <a:srgbClr val="006600"/>
                </a:solidFill>
              </a:rPr>
              <a:t>adastramento socioeconômico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smtClean="0">
                <a:solidFill>
                  <a:srgbClr val="006600"/>
                </a:solidFill>
              </a:rPr>
              <a:t>Elaboração </a:t>
            </a:r>
            <a:r>
              <a:rPr lang="pt-BR" sz="1700" dirty="0">
                <a:solidFill>
                  <a:srgbClr val="006600"/>
                </a:solidFill>
              </a:rPr>
              <a:t>de relatórios e/ou </a:t>
            </a:r>
            <a:r>
              <a:rPr lang="pt-BR" sz="1700" dirty="0" smtClean="0">
                <a:solidFill>
                  <a:srgbClr val="006600"/>
                </a:solidFill>
              </a:rPr>
              <a:t>prontuários</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N</a:t>
            </a:r>
            <a:r>
              <a:rPr lang="pt-BR" sz="1700" dirty="0" smtClean="0">
                <a:solidFill>
                  <a:srgbClr val="006600"/>
                </a:solidFill>
              </a:rPr>
              <a:t>otificação </a:t>
            </a:r>
            <a:r>
              <a:rPr lang="pt-BR" sz="1700" dirty="0">
                <a:solidFill>
                  <a:srgbClr val="006600"/>
                </a:solidFill>
              </a:rPr>
              <a:t>da ocorrência de situações de vulnerabilidade e risco </a:t>
            </a:r>
            <a:r>
              <a:rPr lang="pt-BR" sz="1700" dirty="0" smtClean="0">
                <a:solidFill>
                  <a:srgbClr val="006600"/>
                </a:solidFill>
              </a:rPr>
              <a:t>social </a:t>
            </a:r>
          </a:p>
          <a:p>
            <a:pPr algn="just">
              <a:lnSpc>
                <a:spcPct val="120000"/>
              </a:lnSpc>
              <a:spcBef>
                <a:spcPts val="0"/>
              </a:spcBef>
            </a:pPr>
            <a:endParaRPr lang="pt-BR" sz="1700" dirty="0" smtClean="0">
              <a:solidFill>
                <a:srgbClr val="006600"/>
              </a:solidFill>
            </a:endParaRPr>
          </a:p>
          <a:p>
            <a:pPr algn="just">
              <a:lnSpc>
                <a:spcPct val="120000"/>
              </a:lnSpc>
              <a:spcBef>
                <a:spcPts val="0"/>
              </a:spcBef>
            </a:pPr>
            <a:r>
              <a:rPr lang="pt-BR" sz="1700" dirty="0">
                <a:solidFill>
                  <a:srgbClr val="006600"/>
                </a:solidFill>
              </a:rPr>
              <a:t>B</a:t>
            </a:r>
            <a:r>
              <a:rPr lang="pt-BR" sz="1700" dirty="0" smtClean="0">
                <a:solidFill>
                  <a:srgbClr val="006600"/>
                </a:solidFill>
              </a:rPr>
              <a:t>usca ativa</a:t>
            </a:r>
            <a:endParaRPr lang="pt-BR" sz="1700" dirty="0">
              <a:solidFill>
                <a:srgbClr val="006600"/>
              </a:solidFill>
            </a:endParaRPr>
          </a:p>
          <a:p>
            <a:pPr marL="0" indent="0">
              <a:buNone/>
            </a:pPr>
            <a:endParaRPr lang="pt-BR" sz="1500"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5042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29600" cy="1143000"/>
          </a:xfrm>
        </p:spPr>
        <p:txBody>
          <a:bodyPr>
            <a:normAutofit/>
          </a:bodyPr>
          <a:lstStyle/>
          <a:p>
            <a:r>
              <a:rPr lang="pt-BR" sz="3200" b="1" dirty="0">
                <a:solidFill>
                  <a:srgbClr val="009900"/>
                </a:solidFill>
                <a:latin typeface="Aparajita" pitchFamily="34" charset="0"/>
                <a:cs typeface="Aparajita" pitchFamily="34" charset="0"/>
              </a:rPr>
              <a:t>Trabalho Social com Famílias no âmbito do PAIF</a:t>
            </a:r>
            <a:endParaRPr lang="pt-BR" sz="3200" dirty="0">
              <a:solidFill>
                <a:srgbClr val="009900"/>
              </a:solidFill>
            </a:endParaRPr>
          </a:p>
        </p:txBody>
      </p:sp>
      <p:sp>
        <p:nvSpPr>
          <p:cNvPr id="3" name="Espaço Reservado para Conteúdo 2"/>
          <p:cNvSpPr>
            <a:spLocks noGrp="1"/>
          </p:cNvSpPr>
          <p:nvPr>
            <p:ph idx="1"/>
          </p:nvPr>
        </p:nvSpPr>
        <p:spPr>
          <a:xfrm>
            <a:off x="467544" y="836712"/>
            <a:ext cx="8229600" cy="6048267"/>
          </a:xfrm>
        </p:spPr>
        <p:txBody>
          <a:bodyPr>
            <a:normAutofit/>
          </a:bodyPr>
          <a:lstStyle/>
          <a:p>
            <a:pPr marL="0" indent="0">
              <a:buNone/>
            </a:pPr>
            <a:endParaRPr lang="pt-BR" sz="1800" dirty="0"/>
          </a:p>
          <a:p>
            <a:pPr marL="0" indent="0" algn="just">
              <a:lnSpc>
                <a:spcPct val="160000"/>
              </a:lnSpc>
              <a:spcBef>
                <a:spcPts val="0"/>
              </a:spcBef>
              <a:buNone/>
            </a:pPr>
            <a:r>
              <a:rPr lang="pt-BR" sz="1800" dirty="0"/>
              <a:t>	</a:t>
            </a:r>
            <a:r>
              <a:rPr lang="pt-BR" sz="1800" dirty="0" smtClean="0"/>
              <a:t>		</a:t>
            </a:r>
            <a:endParaRPr lang="pt-BR" sz="1800" dirty="0"/>
          </a:p>
          <a:p>
            <a:pPr marL="0" indent="0" algn="just">
              <a:lnSpc>
                <a:spcPct val="150000"/>
              </a:lnSpc>
              <a:spcBef>
                <a:spcPts val="0"/>
              </a:spcBef>
              <a:buNone/>
            </a:pPr>
            <a:r>
              <a:rPr lang="pt-BR" sz="1800" dirty="0">
                <a:solidFill>
                  <a:srgbClr val="006600"/>
                </a:solidFill>
              </a:rPr>
              <a:t>O</a:t>
            </a:r>
            <a:r>
              <a:rPr lang="pt-BR" sz="1800" dirty="0" smtClean="0">
                <a:solidFill>
                  <a:srgbClr val="006600"/>
                </a:solidFill>
              </a:rPr>
              <a:t> </a:t>
            </a:r>
            <a:r>
              <a:rPr lang="pt-BR" sz="1800" dirty="0">
                <a:solidFill>
                  <a:srgbClr val="006600"/>
                </a:solidFill>
              </a:rPr>
              <a:t>fazer cotidiano da equipe de referência do CRAS, ao operacionalizar o PAIF</a:t>
            </a:r>
            <a:r>
              <a:rPr lang="pt-BR" sz="1800" dirty="0" smtClean="0">
                <a:solidFill>
                  <a:srgbClr val="006600"/>
                </a:solidFill>
              </a:rPr>
              <a:t>, deve </a:t>
            </a:r>
            <a:r>
              <a:rPr lang="pt-BR" sz="1800" dirty="0">
                <a:solidFill>
                  <a:srgbClr val="006600"/>
                </a:solidFill>
              </a:rPr>
              <a:t>fugir das práticas do senso comum, que sem nenhum tipo de contestação </a:t>
            </a:r>
            <a:r>
              <a:rPr lang="pt-BR" sz="1800" dirty="0" smtClean="0">
                <a:solidFill>
                  <a:srgbClr val="006600"/>
                </a:solidFill>
              </a:rPr>
              <a:t>ou indagação</a:t>
            </a:r>
            <a:r>
              <a:rPr lang="pt-BR" sz="1800" dirty="0">
                <a:solidFill>
                  <a:srgbClr val="006600"/>
                </a:solidFill>
              </a:rPr>
              <a:t>, </a:t>
            </a:r>
            <a:r>
              <a:rPr lang="pt-BR" sz="1800" dirty="0" smtClean="0">
                <a:solidFill>
                  <a:srgbClr val="006600"/>
                </a:solidFill>
              </a:rPr>
              <a:t>podem tornar-se </a:t>
            </a:r>
            <a:r>
              <a:rPr lang="pt-BR" sz="1800" b="1" dirty="0">
                <a:solidFill>
                  <a:srgbClr val="006600"/>
                </a:solidFill>
              </a:rPr>
              <a:t>crenças imu</a:t>
            </a:r>
            <a:r>
              <a:rPr lang="pt-BR" sz="1800" dirty="0">
                <a:solidFill>
                  <a:srgbClr val="006600"/>
                </a:solidFill>
              </a:rPr>
              <a:t>táveis, que reproduzem </a:t>
            </a:r>
            <a:r>
              <a:rPr lang="pt-BR" sz="1800" b="1" dirty="0">
                <a:solidFill>
                  <a:srgbClr val="006600"/>
                </a:solidFill>
              </a:rPr>
              <a:t>ideias carregadas de preconceitos</a:t>
            </a:r>
            <a:r>
              <a:rPr lang="pt-BR" sz="1800" dirty="0" smtClean="0">
                <a:solidFill>
                  <a:srgbClr val="006600"/>
                </a:solidFill>
              </a:rPr>
              <a:t>, </a:t>
            </a:r>
            <a:r>
              <a:rPr lang="pt-BR" sz="1800" b="1" dirty="0" smtClean="0">
                <a:solidFill>
                  <a:srgbClr val="006600"/>
                </a:solidFill>
              </a:rPr>
              <a:t>culpabilizam </a:t>
            </a:r>
            <a:r>
              <a:rPr lang="pt-BR" sz="1800" b="1" dirty="0">
                <a:solidFill>
                  <a:srgbClr val="006600"/>
                </a:solidFill>
              </a:rPr>
              <a:t>as famí</a:t>
            </a:r>
            <a:r>
              <a:rPr lang="pt-BR" sz="1800" dirty="0">
                <a:solidFill>
                  <a:srgbClr val="006600"/>
                </a:solidFill>
              </a:rPr>
              <a:t>lias por sua situação social e mantêm o </a:t>
            </a:r>
            <a:r>
              <a:rPr lang="pt-BR" sz="1800" i="1" dirty="0">
                <a:solidFill>
                  <a:srgbClr val="006600"/>
                </a:solidFill>
              </a:rPr>
              <a:t>status quo</a:t>
            </a:r>
            <a:r>
              <a:rPr lang="pt-BR" sz="1800" dirty="0">
                <a:solidFill>
                  <a:srgbClr val="006600"/>
                </a:solidFill>
              </a:rPr>
              <a:t>, </a:t>
            </a:r>
            <a:r>
              <a:rPr lang="pt-BR" sz="1800" b="1" dirty="0" smtClean="0">
                <a:solidFill>
                  <a:srgbClr val="006600"/>
                </a:solidFill>
              </a:rPr>
              <a:t>impossibilitando movimentos </a:t>
            </a:r>
            <a:r>
              <a:rPr lang="pt-BR" sz="1800" b="1" dirty="0">
                <a:solidFill>
                  <a:srgbClr val="006600"/>
                </a:solidFill>
              </a:rPr>
              <a:t>de transformaçã</a:t>
            </a:r>
            <a:r>
              <a:rPr lang="pt-BR" sz="1800" dirty="0">
                <a:solidFill>
                  <a:srgbClr val="006600"/>
                </a:solidFill>
              </a:rPr>
              <a:t>o da realidade</a:t>
            </a:r>
            <a:r>
              <a:rPr lang="pt-BR" sz="1800" dirty="0" smtClean="0">
                <a:solidFill>
                  <a:srgbClr val="006600"/>
                </a:solidFill>
              </a:rPr>
              <a:t>.</a:t>
            </a:r>
          </a:p>
          <a:p>
            <a:pPr marL="0" indent="0" algn="just">
              <a:lnSpc>
                <a:spcPct val="150000"/>
              </a:lnSpc>
              <a:spcBef>
                <a:spcPts val="0"/>
              </a:spcBef>
              <a:buNone/>
            </a:pPr>
            <a:endParaRPr lang="pt-BR" sz="1500" dirty="0" smtClean="0">
              <a:solidFill>
                <a:srgbClr val="006600"/>
              </a:solidFill>
            </a:endParaRPr>
          </a:p>
          <a:p>
            <a:pPr marL="0" indent="0" algn="just">
              <a:lnSpc>
                <a:spcPct val="150000"/>
              </a:lnSpc>
              <a:spcBef>
                <a:spcPts val="0"/>
              </a:spcBef>
              <a:buNone/>
            </a:pPr>
            <a:r>
              <a:rPr lang="pt-BR" sz="1800" dirty="0" smtClean="0">
                <a:solidFill>
                  <a:srgbClr val="006600"/>
                </a:solidFill>
              </a:rPr>
              <a:t>O trabalho social com famílias requer </a:t>
            </a:r>
            <a:r>
              <a:rPr lang="pt-BR" sz="1800" dirty="0">
                <a:solidFill>
                  <a:srgbClr val="006600"/>
                </a:solidFill>
              </a:rPr>
              <a:t>profissionais qualificados, aptos a compreender a realidade dada e </a:t>
            </a:r>
            <a:r>
              <a:rPr lang="pt-BR" sz="1800" dirty="0" smtClean="0">
                <a:solidFill>
                  <a:srgbClr val="006600"/>
                </a:solidFill>
              </a:rPr>
              <a:t>construir conhecimento </a:t>
            </a:r>
            <a:r>
              <a:rPr lang="pt-BR" sz="1800" dirty="0">
                <a:solidFill>
                  <a:srgbClr val="006600"/>
                </a:solidFill>
              </a:rPr>
              <a:t>com os quais </a:t>
            </a:r>
            <a:r>
              <a:rPr lang="pt-BR" sz="1800" b="1" dirty="0">
                <a:solidFill>
                  <a:srgbClr val="006600"/>
                </a:solidFill>
              </a:rPr>
              <a:t>questionam as estruturas sociais </a:t>
            </a:r>
            <a:r>
              <a:rPr lang="pt-BR" sz="1800" dirty="0">
                <a:solidFill>
                  <a:srgbClr val="006600"/>
                </a:solidFill>
              </a:rPr>
              <a:t>injustas, elaborando </a:t>
            </a:r>
            <a:r>
              <a:rPr lang="pt-BR" sz="1800" dirty="0" smtClean="0">
                <a:solidFill>
                  <a:srgbClr val="006600"/>
                </a:solidFill>
              </a:rPr>
              <a:t>estratégias para modificá-las junto com o público atendido e outros atores presentes na rede de serviços.</a:t>
            </a:r>
            <a:endParaRPr lang="pt-BR" sz="1800" dirty="0">
              <a:solidFill>
                <a:srgbClr val="006600"/>
              </a:solidFill>
            </a:endParaRPr>
          </a:p>
          <a:p>
            <a:pPr marL="0" indent="0">
              <a:buNone/>
            </a:pPr>
            <a:endParaRPr lang="pt-BR" dirty="0" smtClean="0"/>
          </a:p>
        </p:txBody>
      </p:sp>
      <p:sp>
        <p:nvSpPr>
          <p:cNvPr id="5" name="Retângulo 4"/>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63152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olegioweb.com.br/wp-content/uploads/2013/11/a_familia.jpg"/>
          <p:cNvPicPr>
            <a:picLocks noChangeAspect="1" noChangeArrowheads="1"/>
          </p:cNvPicPr>
          <p:nvPr/>
        </p:nvPicPr>
        <p:blipFill rotWithShape="1">
          <a:blip r:embed="rId2">
            <a:clrChange>
              <a:clrFrom>
                <a:srgbClr val="9E9999"/>
              </a:clrFrom>
              <a:clrTo>
                <a:srgbClr val="9E9999">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contrast="-40000"/>
                    </a14:imgEffect>
                  </a14:imgLayer>
                </a14:imgProps>
              </a:ext>
              <a:ext uri="{28A0092B-C50C-407E-A947-70E740481C1C}">
                <a14:useLocalDpi xmlns:a14="http://schemas.microsoft.com/office/drawing/2010/main" val="0"/>
              </a:ext>
            </a:extLst>
          </a:blip>
          <a:srcRect l="2696" t="4303" r="2358" b="3878"/>
          <a:stretch/>
        </p:blipFill>
        <p:spPr bwMode="auto">
          <a:xfrm>
            <a:off x="0" y="-1"/>
            <a:ext cx="9144000" cy="707447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74958" y="1196752"/>
            <a:ext cx="8424936" cy="4524315"/>
          </a:xfrm>
          <a:prstGeom prst="rect">
            <a:avLst/>
          </a:prstGeom>
        </p:spPr>
        <p:txBody>
          <a:bodyPr wrap="square">
            <a:spAutoFit/>
          </a:bodyPr>
          <a:lstStyle/>
          <a:p>
            <a:pPr marL="571500" indent="-571500" algn="ctr">
              <a:buFont typeface="Arial" pitchFamily="34" charset="0"/>
              <a:buChar char="•"/>
              <a:defRPr/>
            </a:pPr>
            <a:r>
              <a:rPr lang="pt-BR" sz="3600" dirty="0">
                <a:solidFill>
                  <a:schemeClr val="accent2">
                    <a:lumMod val="75000"/>
                  </a:schemeClr>
                </a:solidFill>
                <a:latin typeface="Aparajita" pitchFamily="34" charset="0"/>
                <a:cs typeface="Aparajita" pitchFamily="34" charset="0"/>
              </a:rPr>
              <a:t>Para tal, o trabalho social com famílias deve atentar para que as famílias sejam reconhecidas como sujeitos de sua transformação e atores do seu </a:t>
            </a:r>
            <a:r>
              <a:rPr lang="pt-BR" sz="3600" dirty="0" smtClean="0">
                <a:solidFill>
                  <a:schemeClr val="accent2">
                    <a:lumMod val="75000"/>
                  </a:schemeClr>
                </a:solidFill>
                <a:latin typeface="Aparajita" pitchFamily="34" charset="0"/>
                <a:cs typeface="Aparajita" pitchFamily="34" charset="0"/>
              </a:rPr>
              <a:t> processo </a:t>
            </a:r>
            <a:r>
              <a:rPr lang="pt-BR" sz="3600" dirty="0">
                <a:solidFill>
                  <a:schemeClr val="accent2">
                    <a:lumMod val="75000"/>
                  </a:schemeClr>
                </a:solidFill>
                <a:latin typeface="Aparajita" pitchFamily="34" charset="0"/>
                <a:cs typeface="Aparajita" pitchFamily="34" charset="0"/>
              </a:rPr>
              <a:t>de desenvolvimento. </a:t>
            </a:r>
          </a:p>
          <a:p>
            <a:pPr algn="ctr">
              <a:defRPr/>
            </a:pPr>
            <a:endParaRPr lang="pt-BR" sz="3600" dirty="0" smtClean="0">
              <a:solidFill>
                <a:schemeClr val="accent2">
                  <a:lumMod val="75000"/>
                </a:schemeClr>
              </a:solidFill>
              <a:latin typeface="Aparajita" pitchFamily="34" charset="0"/>
              <a:cs typeface="Aparajita" pitchFamily="34" charset="0"/>
            </a:endParaRPr>
          </a:p>
          <a:p>
            <a:pPr algn="ctr">
              <a:defRPr/>
            </a:pPr>
            <a:endParaRPr lang="pt-BR" sz="3600" dirty="0">
              <a:solidFill>
                <a:schemeClr val="accent2">
                  <a:lumMod val="75000"/>
                </a:schemeClr>
              </a:solidFill>
              <a:latin typeface="Aparajita" pitchFamily="34" charset="0"/>
              <a:cs typeface="Aparajita" pitchFamily="34" charset="0"/>
            </a:endParaRPr>
          </a:p>
          <a:p>
            <a:pPr marL="571500" indent="-571500" algn="ctr">
              <a:buFont typeface="Arial" pitchFamily="34" charset="0"/>
              <a:buChar char="•"/>
              <a:defRPr/>
            </a:pPr>
            <a:r>
              <a:rPr lang="pt-BR" sz="3600" dirty="0">
                <a:solidFill>
                  <a:schemeClr val="accent2">
                    <a:lumMod val="75000"/>
                  </a:schemeClr>
                </a:solidFill>
                <a:latin typeface="Aparajita" pitchFamily="34" charset="0"/>
                <a:cs typeface="Aparajita" pitchFamily="34" charset="0"/>
              </a:rPr>
              <a:t>Visão contrária </a:t>
            </a:r>
            <a:r>
              <a:rPr lang="pt-BR" sz="3600" dirty="0" smtClean="0">
                <a:solidFill>
                  <a:schemeClr val="accent2">
                    <a:lumMod val="75000"/>
                  </a:schemeClr>
                </a:solidFill>
                <a:latin typeface="Aparajita" pitchFamily="34" charset="0"/>
                <a:cs typeface="Aparajita" pitchFamily="34" charset="0"/>
              </a:rPr>
              <a:t>à da tutela </a:t>
            </a:r>
            <a:r>
              <a:rPr lang="pt-BR" sz="3600" dirty="0">
                <a:solidFill>
                  <a:schemeClr val="accent2">
                    <a:lumMod val="75000"/>
                  </a:schemeClr>
                </a:solidFill>
                <a:latin typeface="Aparajita" pitchFamily="34" charset="0"/>
                <a:cs typeface="Aparajita" pitchFamily="34" charset="0"/>
              </a:rPr>
              <a:t>e responsabilização </a:t>
            </a:r>
            <a:r>
              <a:rPr lang="pt-BR" sz="3600" dirty="0" smtClean="0">
                <a:solidFill>
                  <a:schemeClr val="accent2">
                    <a:lumMod val="75000"/>
                  </a:schemeClr>
                </a:solidFill>
                <a:latin typeface="Aparajita" pitchFamily="34" charset="0"/>
                <a:cs typeface="Aparajita" pitchFamily="34" charset="0"/>
              </a:rPr>
              <a:t>das famílias pelas </a:t>
            </a:r>
            <a:r>
              <a:rPr lang="pt-BR" sz="3600" dirty="0">
                <a:solidFill>
                  <a:schemeClr val="accent2">
                    <a:lumMod val="75000"/>
                  </a:schemeClr>
                </a:solidFill>
                <a:latin typeface="Aparajita" pitchFamily="34" charset="0"/>
                <a:cs typeface="Aparajita" pitchFamily="34" charset="0"/>
              </a:rPr>
              <a:t>suas dificuldades e vulnerabilidades. </a:t>
            </a:r>
          </a:p>
        </p:txBody>
      </p:sp>
    </p:spTree>
    <p:extLst>
      <p:ext uri="{BB962C8B-B14F-4D97-AF65-F5344CB8AC3E}">
        <p14:creationId xmlns:p14="http://schemas.microsoft.com/office/powerpoint/2010/main" val="3401661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rgbClr val="009900"/>
                </a:solidFill>
                <a:latin typeface="Aparajita" pitchFamily="34" charset="0"/>
                <a:cs typeface="Aparajita" pitchFamily="34" charset="0"/>
              </a:rPr>
              <a:t>Construção de significados</a:t>
            </a:r>
            <a:endParaRPr lang="pt-BR" dirty="0"/>
          </a:p>
        </p:txBody>
      </p:sp>
      <p:sp>
        <p:nvSpPr>
          <p:cNvPr id="3" name="Espaço Reservado para Conteúdo 2"/>
          <p:cNvSpPr>
            <a:spLocks noGrp="1"/>
          </p:cNvSpPr>
          <p:nvPr>
            <p:ph idx="1"/>
          </p:nvPr>
        </p:nvSpPr>
        <p:spPr>
          <a:xfrm>
            <a:off x="395536" y="1844825"/>
            <a:ext cx="8229600" cy="3312368"/>
          </a:xfrm>
        </p:spPr>
        <p:txBody>
          <a:bodyPr>
            <a:normAutofit fontScale="92500" lnSpcReduction="20000"/>
          </a:bodyPr>
          <a:lstStyle/>
          <a:p>
            <a:pPr marL="0" indent="0" algn="just">
              <a:buNone/>
            </a:pPr>
            <a:r>
              <a:rPr lang="pt-BR" sz="2000" dirty="0" smtClean="0">
                <a:solidFill>
                  <a:srgbClr val="006600"/>
                </a:solidFill>
              </a:rPr>
              <a:t>Por que acompanhar?</a:t>
            </a:r>
          </a:p>
          <a:p>
            <a:pPr marL="0" indent="0" algn="just">
              <a:buNone/>
            </a:pPr>
            <a:endParaRPr lang="pt-BR" sz="2000" dirty="0" smtClean="0">
              <a:solidFill>
                <a:srgbClr val="006600"/>
              </a:solidFill>
            </a:endParaRPr>
          </a:p>
          <a:p>
            <a:pPr marL="0" indent="0" algn="just">
              <a:lnSpc>
                <a:spcPct val="150000"/>
              </a:lnSpc>
              <a:spcBef>
                <a:spcPts val="0"/>
              </a:spcBef>
              <a:buNone/>
            </a:pPr>
            <a:r>
              <a:rPr lang="pt-BR" sz="2000" dirty="0" smtClean="0">
                <a:solidFill>
                  <a:srgbClr val="006600"/>
                </a:solidFill>
              </a:rPr>
              <a:t>	O acompanhamento familiar pode ser encarado como um processo que suscita reflexão. Qual é a sua finalidade?</a:t>
            </a:r>
          </a:p>
          <a:p>
            <a:pPr marL="0" indent="0" algn="just">
              <a:buNone/>
            </a:pPr>
            <a:endParaRPr lang="pt-BR" sz="2000" dirty="0">
              <a:solidFill>
                <a:srgbClr val="006600"/>
              </a:solidFill>
            </a:endParaRPr>
          </a:p>
          <a:p>
            <a:pPr marL="0" indent="0" algn="just">
              <a:lnSpc>
                <a:spcPct val="150000"/>
              </a:lnSpc>
              <a:spcBef>
                <a:spcPts val="0"/>
              </a:spcBef>
              <a:buNone/>
            </a:pPr>
            <a:r>
              <a:rPr lang="pt-BR" sz="2000" dirty="0" smtClean="0">
                <a:solidFill>
                  <a:srgbClr val="006600"/>
                </a:solidFill>
              </a:rPr>
              <a:t>	A diferença entre o acompanhamento familiar e os atendimentos não é apenas formal e terminológica, requer uma reflexão sobre compromisso, responsabilidade, vínculo e presença. Requer um posicionamento ético-político definido: </a:t>
            </a:r>
          </a:p>
          <a:p>
            <a:pPr marL="0" indent="0" algn="just">
              <a:lnSpc>
                <a:spcPct val="150000"/>
              </a:lnSpc>
              <a:spcBef>
                <a:spcPts val="0"/>
              </a:spcBef>
              <a:buNone/>
            </a:pPr>
            <a:endParaRPr lang="pt-BR" sz="2000" b="1" dirty="0">
              <a:solidFill>
                <a:srgbClr val="009900"/>
              </a:solidFill>
            </a:endParaRPr>
          </a:p>
        </p:txBody>
      </p:sp>
      <p:sp>
        <p:nvSpPr>
          <p:cNvPr id="4" name="Retângulo 3"/>
          <p:cNvSpPr/>
          <p:nvPr/>
        </p:nvSpPr>
        <p:spPr>
          <a:xfrm>
            <a:off x="2843808" y="5373216"/>
            <a:ext cx="2892797" cy="101566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lvl="0" algn="ctr">
              <a:lnSpc>
                <a:spcPct val="150000"/>
              </a:lnSpc>
            </a:pPr>
            <a:r>
              <a:rPr lang="pt-BR" sz="2000" b="1" dirty="0">
                <a:solidFill>
                  <a:srgbClr val="009900"/>
                </a:solidFill>
              </a:rPr>
              <a:t>Ouvir    e    Escutar </a:t>
            </a:r>
          </a:p>
          <a:p>
            <a:pPr lvl="0" algn="ctr">
              <a:lnSpc>
                <a:spcPct val="150000"/>
              </a:lnSpc>
            </a:pPr>
            <a:r>
              <a:rPr lang="pt-BR" sz="2000" b="1" dirty="0">
                <a:solidFill>
                  <a:srgbClr val="009900"/>
                </a:solidFill>
              </a:rPr>
              <a:t>  </a:t>
            </a:r>
            <a:r>
              <a:rPr lang="pt-BR" sz="2000" b="1" dirty="0" smtClean="0">
                <a:solidFill>
                  <a:srgbClr val="009900"/>
                </a:solidFill>
              </a:rPr>
              <a:t> Olhar    e    </a:t>
            </a:r>
            <a:r>
              <a:rPr lang="pt-BR" sz="2000" b="1" dirty="0">
                <a:solidFill>
                  <a:srgbClr val="009900"/>
                </a:solidFill>
              </a:rPr>
              <a:t>Enxergar</a:t>
            </a:r>
          </a:p>
        </p:txBody>
      </p:sp>
      <p:sp>
        <p:nvSpPr>
          <p:cNvPr id="5" name="Retângulo 4"/>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7172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229600" cy="648072"/>
          </a:xfrm>
        </p:spPr>
        <p:txBody>
          <a:bodyPr>
            <a:normAutofit fontScale="90000"/>
          </a:bodyPr>
          <a:lstStyle/>
          <a:p>
            <a:r>
              <a:rPr lang="pt-BR" b="1" dirty="0">
                <a:solidFill>
                  <a:srgbClr val="009900"/>
                </a:solidFill>
                <a:latin typeface="Aparajita" pitchFamily="34" charset="0"/>
                <a:cs typeface="Aparajita" pitchFamily="34" charset="0"/>
              </a:rPr>
              <a:t>Acompanhamento Familiar </a:t>
            </a:r>
            <a:r>
              <a:rPr lang="pt-BR" sz="3200" dirty="0">
                <a:solidFill>
                  <a:srgbClr val="009900"/>
                </a:solidFill>
                <a:cs typeface="Aparajita" pitchFamily="34" charset="0"/>
              </a:rPr>
              <a:t/>
            </a:r>
            <a:br>
              <a:rPr lang="pt-BR" sz="3200" dirty="0">
                <a:solidFill>
                  <a:srgbClr val="009900"/>
                </a:solidFill>
                <a:cs typeface="Aparajita" pitchFamily="34" charset="0"/>
              </a:rPr>
            </a:br>
            <a:endParaRPr lang="pt-BR" dirty="0"/>
          </a:p>
        </p:txBody>
      </p:sp>
      <p:sp>
        <p:nvSpPr>
          <p:cNvPr id="3" name="Espaço Reservado para Conteúdo 2"/>
          <p:cNvSpPr>
            <a:spLocks noGrp="1"/>
          </p:cNvSpPr>
          <p:nvPr>
            <p:ph idx="1"/>
          </p:nvPr>
        </p:nvSpPr>
        <p:spPr/>
        <p:txBody>
          <a:bodyPr>
            <a:normAutofit fontScale="55000" lnSpcReduction="20000"/>
          </a:bodyPr>
          <a:lstStyle/>
          <a:p>
            <a:pPr marL="0" indent="0" algn="just">
              <a:lnSpc>
                <a:spcPct val="170000"/>
              </a:lnSpc>
              <a:spcBef>
                <a:spcPts val="0"/>
              </a:spcBef>
              <a:buNone/>
              <a:defRPr/>
            </a:pPr>
            <a:r>
              <a:rPr lang="pt-BR" sz="3600" dirty="0">
                <a:solidFill>
                  <a:srgbClr val="009900"/>
                </a:solidFill>
                <a:cs typeface="Aparajita" pitchFamily="34" charset="0"/>
              </a:rPr>
              <a:t>	</a:t>
            </a:r>
            <a:r>
              <a:rPr lang="pt-BR" dirty="0">
                <a:solidFill>
                  <a:srgbClr val="006600"/>
                </a:solidFill>
                <a:cs typeface="Aparajita" pitchFamily="34" charset="0"/>
              </a:rPr>
              <a:t>O acompanhamento é um processo que </a:t>
            </a:r>
            <a:r>
              <a:rPr lang="pt-BR" dirty="0" smtClean="0">
                <a:solidFill>
                  <a:srgbClr val="006600"/>
                </a:solidFill>
                <a:cs typeface="Aparajita" pitchFamily="34" charset="0"/>
              </a:rPr>
              <a:t>pressupõe </a:t>
            </a:r>
            <a:r>
              <a:rPr lang="pt-BR" dirty="0">
                <a:solidFill>
                  <a:srgbClr val="006600"/>
                </a:solidFill>
                <a:cs typeface="Aparajita" pitchFamily="34" charset="0"/>
              </a:rPr>
              <a:t>planejamento e continuidade das ações e </a:t>
            </a:r>
            <a:r>
              <a:rPr lang="pt-BR" b="1" dirty="0">
                <a:solidFill>
                  <a:srgbClr val="006600"/>
                </a:solidFill>
                <a:cs typeface="Aparajita" pitchFamily="34" charset="0"/>
              </a:rPr>
              <a:t>aquisições graduais </a:t>
            </a:r>
            <a:r>
              <a:rPr lang="pt-BR" dirty="0" smtClean="0">
                <a:solidFill>
                  <a:srgbClr val="006600"/>
                </a:solidFill>
                <a:cs typeface="Aparajita" pitchFamily="34" charset="0"/>
              </a:rPr>
              <a:t>– não </a:t>
            </a:r>
            <a:r>
              <a:rPr lang="pt-BR" dirty="0">
                <a:solidFill>
                  <a:srgbClr val="006600"/>
                </a:solidFill>
                <a:cs typeface="Aparajita" pitchFamily="34" charset="0"/>
              </a:rPr>
              <a:t>é uma receita e não deve engessar o fazer teórico-metodológico e técnico-operacional dos técnicos.</a:t>
            </a:r>
          </a:p>
          <a:p>
            <a:pPr marL="0" indent="0" algn="just">
              <a:lnSpc>
                <a:spcPct val="170000"/>
              </a:lnSpc>
              <a:spcBef>
                <a:spcPts val="0"/>
              </a:spcBef>
              <a:buNone/>
              <a:defRPr/>
            </a:pPr>
            <a:endParaRPr lang="pt-BR" dirty="0">
              <a:solidFill>
                <a:srgbClr val="006600"/>
              </a:solidFill>
              <a:cs typeface="Aparajita" pitchFamily="34" charset="0"/>
            </a:endParaRPr>
          </a:p>
          <a:p>
            <a:pPr marL="0" indent="0" algn="just">
              <a:lnSpc>
                <a:spcPct val="170000"/>
              </a:lnSpc>
              <a:spcBef>
                <a:spcPts val="0"/>
              </a:spcBef>
              <a:buNone/>
              <a:defRPr/>
            </a:pPr>
            <a:r>
              <a:rPr lang="pt-BR" dirty="0">
                <a:solidFill>
                  <a:srgbClr val="006600"/>
                </a:solidFill>
                <a:cs typeface="Aparajita" pitchFamily="34" charset="0"/>
              </a:rPr>
              <a:t> 	A abordagem e os procedimentos metodológicos imprimem características ao processo de atendimento e acompanhamento familiar. Isso significa que a equipe técnica deve fazer uma leitura crítica das vulnerabilidades e potencialidades das famílias e do território, de modo </a:t>
            </a:r>
            <a:r>
              <a:rPr lang="pt-BR" b="1" dirty="0">
                <a:solidFill>
                  <a:srgbClr val="006600"/>
                </a:solidFill>
                <a:cs typeface="Aparajita" pitchFamily="34" charset="0"/>
              </a:rPr>
              <a:t>a adotar a abordagem e procedimentos metodológicos que sejam mais efetivos para o alcance dos objetivos do PAIF</a:t>
            </a:r>
            <a:r>
              <a:rPr lang="pt-BR" dirty="0">
                <a:solidFill>
                  <a:srgbClr val="006600"/>
                </a:solidFill>
                <a:cs typeface="Aparajita" pitchFamily="34" charset="0"/>
              </a:rPr>
              <a:t>, para aquele contexto </a:t>
            </a:r>
            <a:r>
              <a:rPr lang="pt-BR" dirty="0" smtClean="0">
                <a:solidFill>
                  <a:srgbClr val="006600"/>
                </a:solidFill>
                <a:cs typeface="Aparajita" pitchFamily="34" charset="0"/>
              </a:rPr>
              <a:t>socioterritorial.</a:t>
            </a:r>
            <a:endParaRPr lang="pt-BR" dirty="0">
              <a:solidFill>
                <a:srgbClr val="006600"/>
              </a:solidFill>
              <a:cs typeface="Aparajita" pitchFamily="34" charset="0"/>
            </a:endParaRPr>
          </a:p>
          <a:p>
            <a:endParaRPr lang="pt-BR" dirty="0"/>
          </a:p>
        </p:txBody>
      </p:sp>
      <p:sp>
        <p:nvSpPr>
          <p:cNvPr id="4" name="Retângulo 3"/>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75343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rgbClr val="009900"/>
                </a:solidFill>
                <a:latin typeface="Aparajita" pitchFamily="34" charset="0"/>
                <a:cs typeface="Aparajita" pitchFamily="34" charset="0"/>
              </a:rPr>
              <a:t>Acompanhamento Familiar</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lgn="just">
              <a:lnSpc>
                <a:spcPct val="170000"/>
              </a:lnSpc>
              <a:spcBef>
                <a:spcPts val="0"/>
              </a:spcBef>
              <a:buNone/>
            </a:pPr>
            <a:r>
              <a:rPr lang="pt-BR" sz="2800" dirty="0" smtClean="0">
                <a:solidFill>
                  <a:srgbClr val="006600"/>
                </a:solidFill>
              </a:rPr>
              <a:t>	Após </a:t>
            </a:r>
            <a:r>
              <a:rPr lang="pt-BR" sz="2800" dirty="0">
                <a:solidFill>
                  <a:srgbClr val="006600"/>
                </a:solidFill>
              </a:rPr>
              <a:t>decisão conjunta da(s) família(s) e do(s) </a:t>
            </a:r>
            <a:r>
              <a:rPr lang="pt-BR" sz="2800" dirty="0" smtClean="0">
                <a:solidFill>
                  <a:srgbClr val="006600"/>
                </a:solidFill>
              </a:rPr>
              <a:t>profissional(</a:t>
            </a:r>
            <a:r>
              <a:rPr lang="pt-BR" sz="2800" dirty="0" err="1" smtClean="0">
                <a:solidFill>
                  <a:srgbClr val="006600"/>
                </a:solidFill>
              </a:rPr>
              <a:t>is</a:t>
            </a:r>
            <a:r>
              <a:rPr lang="pt-BR" sz="2800" dirty="0">
                <a:solidFill>
                  <a:srgbClr val="006600"/>
                </a:solidFill>
              </a:rPr>
              <a:t>) sobre a </a:t>
            </a:r>
            <a:r>
              <a:rPr lang="pt-BR" sz="2800" dirty="0" smtClean="0">
                <a:solidFill>
                  <a:srgbClr val="006600"/>
                </a:solidFill>
              </a:rPr>
              <a:t>necessidade do </a:t>
            </a:r>
            <a:r>
              <a:rPr lang="pt-BR" sz="2800" dirty="0">
                <a:solidFill>
                  <a:srgbClr val="006600"/>
                </a:solidFill>
              </a:rPr>
              <a:t>acompanhamento familiar – identificada após a realização do estudo </a:t>
            </a:r>
            <a:r>
              <a:rPr lang="pt-BR" sz="2800" dirty="0" smtClean="0">
                <a:solidFill>
                  <a:srgbClr val="006600"/>
                </a:solidFill>
              </a:rPr>
              <a:t>social efetuado </a:t>
            </a:r>
            <a:r>
              <a:rPr lang="pt-BR" sz="2800" dirty="0">
                <a:solidFill>
                  <a:srgbClr val="006600"/>
                </a:solidFill>
              </a:rPr>
              <a:t>na acolhida - dá-se início aos procedimentos interrelacionados que </a:t>
            </a:r>
            <a:r>
              <a:rPr lang="pt-BR" sz="2800" dirty="0" smtClean="0">
                <a:solidFill>
                  <a:srgbClr val="006600"/>
                </a:solidFill>
              </a:rPr>
              <a:t>compõem o </a:t>
            </a:r>
            <a:r>
              <a:rPr lang="pt-BR" sz="2800" dirty="0">
                <a:solidFill>
                  <a:srgbClr val="006600"/>
                </a:solidFill>
              </a:rPr>
              <a:t>acompanhamento de uma família</a:t>
            </a:r>
            <a:r>
              <a:rPr lang="pt-BR" sz="2800" dirty="0" smtClean="0">
                <a:solidFill>
                  <a:srgbClr val="006600"/>
                </a:solidFill>
              </a:rPr>
              <a:t>:</a:t>
            </a:r>
          </a:p>
          <a:p>
            <a:pPr marL="0" indent="0" algn="just">
              <a:buNone/>
            </a:pPr>
            <a:endParaRPr lang="pt-BR" sz="2800" dirty="0">
              <a:solidFill>
                <a:srgbClr val="006600"/>
              </a:solidFill>
            </a:endParaRPr>
          </a:p>
          <a:p>
            <a:pPr algn="just"/>
            <a:r>
              <a:rPr lang="pt-BR" sz="2800" i="1" dirty="0" smtClean="0">
                <a:solidFill>
                  <a:srgbClr val="006600"/>
                </a:solidFill>
              </a:rPr>
              <a:t>Encontro inicial </a:t>
            </a:r>
          </a:p>
          <a:p>
            <a:pPr algn="just"/>
            <a:r>
              <a:rPr lang="pt-BR" sz="2800" i="1" dirty="0" smtClean="0">
                <a:solidFill>
                  <a:srgbClr val="006600"/>
                </a:solidFill>
              </a:rPr>
              <a:t>Plano </a:t>
            </a:r>
            <a:r>
              <a:rPr lang="pt-BR" sz="2800" i="1" dirty="0">
                <a:solidFill>
                  <a:srgbClr val="006600"/>
                </a:solidFill>
              </a:rPr>
              <a:t>de Acompanhamento Familiar </a:t>
            </a:r>
            <a:endParaRPr lang="pt-BR" sz="2800" i="1" dirty="0" smtClean="0">
              <a:solidFill>
                <a:srgbClr val="006600"/>
              </a:solidFill>
            </a:endParaRPr>
          </a:p>
          <a:p>
            <a:pPr algn="just"/>
            <a:r>
              <a:rPr lang="pt-BR" sz="2800" i="1" dirty="0" smtClean="0">
                <a:solidFill>
                  <a:srgbClr val="006600"/>
                </a:solidFill>
              </a:rPr>
              <a:t>Mediações</a:t>
            </a:r>
          </a:p>
          <a:p>
            <a:pPr algn="just"/>
            <a:r>
              <a:rPr lang="pt-BR" sz="2800" i="1" dirty="0" smtClean="0">
                <a:solidFill>
                  <a:srgbClr val="006600"/>
                </a:solidFill>
              </a:rPr>
              <a:t>Intervenções </a:t>
            </a:r>
            <a:r>
              <a:rPr lang="pt-BR" sz="2800" i="1" dirty="0">
                <a:solidFill>
                  <a:srgbClr val="006600"/>
                </a:solidFill>
              </a:rPr>
              <a:t>em Ações Particularizadas ou em Grupo de Famílias </a:t>
            </a:r>
            <a:endParaRPr lang="pt-BR" sz="2800" i="1" dirty="0" smtClean="0">
              <a:solidFill>
                <a:srgbClr val="006600"/>
              </a:solidFill>
            </a:endParaRPr>
          </a:p>
          <a:p>
            <a:pPr algn="just"/>
            <a:r>
              <a:rPr lang="pt-BR" sz="2800" i="1" dirty="0" smtClean="0">
                <a:solidFill>
                  <a:srgbClr val="006600"/>
                </a:solidFill>
              </a:rPr>
              <a:t>Inserção </a:t>
            </a:r>
            <a:r>
              <a:rPr lang="pt-BR" sz="2800" i="1" dirty="0">
                <a:solidFill>
                  <a:srgbClr val="006600"/>
                </a:solidFill>
              </a:rPr>
              <a:t>em Ações do PAIF </a:t>
            </a:r>
            <a:endParaRPr lang="pt-BR" sz="2800" i="1" dirty="0" smtClean="0">
              <a:solidFill>
                <a:srgbClr val="006600"/>
              </a:solidFill>
            </a:endParaRPr>
          </a:p>
          <a:p>
            <a:pPr algn="just"/>
            <a:r>
              <a:rPr lang="pt-BR" sz="2800" i="1" dirty="0" smtClean="0">
                <a:solidFill>
                  <a:srgbClr val="006600"/>
                </a:solidFill>
              </a:rPr>
              <a:t>Avaliação</a:t>
            </a:r>
          </a:p>
          <a:p>
            <a:pPr marL="0" indent="0">
              <a:buNone/>
            </a:pPr>
            <a:endParaRPr lang="pt-BR"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10142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rgbClr val="009900"/>
                </a:solidFill>
                <a:latin typeface="Aparajita" pitchFamily="34" charset="0"/>
                <a:cs typeface="Aparajita" pitchFamily="34" charset="0"/>
              </a:rPr>
              <a:t/>
            </a:r>
            <a:br>
              <a:rPr lang="pt-BR" b="1" dirty="0" smtClean="0">
                <a:solidFill>
                  <a:srgbClr val="009900"/>
                </a:solidFill>
                <a:latin typeface="Aparajita" pitchFamily="34" charset="0"/>
                <a:cs typeface="Aparajita" pitchFamily="34" charset="0"/>
              </a:rPr>
            </a:br>
            <a:r>
              <a:rPr lang="pt-BR" b="1" dirty="0" smtClean="0">
                <a:solidFill>
                  <a:srgbClr val="009900"/>
                </a:solidFill>
                <a:latin typeface="Aparajita" pitchFamily="34" charset="0"/>
                <a:cs typeface="Aparajita" pitchFamily="34" charset="0"/>
              </a:rPr>
              <a:t>Acompanhamento </a:t>
            </a:r>
            <a:r>
              <a:rPr lang="pt-BR" b="1" dirty="0">
                <a:solidFill>
                  <a:srgbClr val="009900"/>
                </a:solidFill>
                <a:latin typeface="Aparajita" pitchFamily="34" charset="0"/>
                <a:cs typeface="Aparajita" pitchFamily="34" charset="0"/>
              </a:rPr>
              <a:t>Familiar </a:t>
            </a:r>
            <a:r>
              <a:rPr lang="pt-BR" sz="3200" dirty="0">
                <a:solidFill>
                  <a:srgbClr val="009900"/>
                </a:solidFill>
                <a:cs typeface="Aparajita" pitchFamily="34" charset="0"/>
              </a:rPr>
              <a:t/>
            </a:r>
            <a:br>
              <a:rPr lang="pt-BR" sz="3200" dirty="0">
                <a:solidFill>
                  <a:srgbClr val="009900"/>
                </a:solidFill>
                <a:cs typeface="Aparajita" pitchFamily="34" charset="0"/>
              </a:rPr>
            </a:br>
            <a:endParaRPr lang="pt-BR" dirty="0">
              <a:solidFill>
                <a:srgbClr val="009900"/>
              </a:solidFill>
            </a:endParaRPr>
          </a:p>
        </p:txBody>
      </p:sp>
      <p:sp>
        <p:nvSpPr>
          <p:cNvPr id="3" name="Espaço Reservado para Conteúdo 2"/>
          <p:cNvSpPr>
            <a:spLocks noGrp="1"/>
          </p:cNvSpPr>
          <p:nvPr>
            <p:ph idx="1"/>
          </p:nvPr>
        </p:nvSpPr>
        <p:spPr>
          <a:xfrm>
            <a:off x="395536" y="1628800"/>
            <a:ext cx="8229600" cy="4608512"/>
          </a:xfrm>
        </p:spPr>
        <p:txBody>
          <a:bodyPr>
            <a:normAutofit/>
          </a:bodyPr>
          <a:lstStyle/>
          <a:p>
            <a:pPr marL="0" indent="0" algn="just">
              <a:lnSpc>
                <a:spcPct val="150000"/>
              </a:lnSpc>
              <a:spcBef>
                <a:spcPts val="0"/>
              </a:spcBef>
              <a:buNone/>
            </a:pPr>
            <a:r>
              <a:rPr lang="pt-BR" sz="1800" dirty="0">
                <a:solidFill>
                  <a:srgbClr val="006600"/>
                </a:solidFill>
              </a:rPr>
              <a:t>O acompanhamento familiar do PAIF consiste, assim, em um </a:t>
            </a:r>
            <a:r>
              <a:rPr lang="pt-BR" sz="1800" b="1" dirty="0">
                <a:solidFill>
                  <a:srgbClr val="006600"/>
                </a:solidFill>
              </a:rPr>
              <a:t>conjunto de intervenções</a:t>
            </a:r>
            <a:r>
              <a:rPr lang="pt-BR" sz="1800" b="1" dirty="0" smtClean="0">
                <a:solidFill>
                  <a:srgbClr val="006600"/>
                </a:solidFill>
              </a:rPr>
              <a:t>, desenvolvidas </a:t>
            </a:r>
            <a:r>
              <a:rPr lang="pt-BR" sz="1800" b="1" dirty="0">
                <a:solidFill>
                  <a:srgbClr val="006600"/>
                </a:solidFill>
              </a:rPr>
              <a:t>de </a:t>
            </a:r>
            <a:r>
              <a:rPr lang="pt-BR" sz="1800" b="1" dirty="0" smtClean="0">
                <a:solidFill>
                  <a:srgbClr val="006600"/>
                </a:solidFill>
              </a:rPr>
              <a:t>forma continuada</a:t>
            </a:r>
            <a:r>
              <a:rPr lang="pt-BR" sz="1800" dirty="0">
                <a:solidFill>
                  <a:srgbClr val="006600"/>
                </a:solidFill>
              </a:rPr>
              <a:t>, a partir do estabelecimento de compromissos </a:t>
            </a:r>
            <a:r>
              <a:rPr lang="pt-BR" sz="1800" dirty="0" smtClean="0">
                <a:solidFill>
                  <a:srgbClr val="006600"/>
                </a:solidFill>
              </a:rPr>
              <a:t>entre famílias </a:t>
            </a:r>
            <a:r>
              <a:rPr lang="pt-BR" sz="1800" dirty="0">
                <a:solidFill>
                  <a:srgbClr val="006600"/>
                </a:solidFill>
              </a:rPr>
              <a:t>e profissionais, </a:t>
            </a:r>
            <a:r>
              <a:rPr lang="pt-BR" sz="1800" dirty="0">
                <a:solidFill>
                  <a:srgbClr val="C00000"/>
                </a:solidFill>
              </a:rPr>
              <a:t>com a construção de um Plano de Acompanhamento </a:t>
            </a:r>
            <a:r>
              <a:rPr lang="pt-BR" sz="1800" dirty="0" smtClean="0">
                <a:solidFill>
                  <a:srgbClr val="C00000"/>
                </a:solidFill>
              </a:rPr>
              <a:t>Familiar </a:t>
            </a:r>
            <a:r>
              <a:rPr lang="pt-BR" sz="1800" dirty="0" smtClean="0">
                <a:solidFill>
                  <a:srgbClr val="006600"/>
                </a:solidFill>
              </a:rPr>
              <a:t>que </a:t>
            </a:r>
            <a:r>
              <a:rPr lang="pt-BR" sz="1800" dirty="0">
                <a:solidFill>
                  <a:srgbClr val="006600"/>
                </a:solidFill>
              </a:rPr>
              <a:t>estabelece objetivos a serem alcançados, realização de mediações periódicas</a:t>
            </a:r>
            <a:r>
              <a:rPr lang="pt-BR" sz="1800" dirty="0" smtClean="0">
                <a:solidFill>
                  <a:srgbClr val="006600"/>
                </a:solidFill>
              </a:rPr>
              <a:t>, inserção </a:t>
            </a:r>
            <a:r>
              <a:rPr lang="pt-BR" sz="1800" dirty="0">
                <a:solidFill>
                  <a:srgbClr val="006600"/>
                </a:solidFill>
              </a:rPr>
              <a:t>em ações do PAIF, a fim de superar gradativamente as vulnerabilidades vivenciadas</a:t>
            </a:r>
            <a:r>
              <a:rPr lang="pt-BR" sz="1800" dirty="0" smtClean="0">
                <a:solidFill>
                  <a:srgbClr val="006600"/>
                </a:solidFill>
              </a:rPr>
              <a:t>, alcançar </a:t>
            </a:r>
            <a:r>
              <a:rPr lang="pt-BR" sz="1800" dirty="0">
                <a:solidFill>
                  <a:srgbClr val="006600"/>
                </a:solidFill>
              </a:rPr>
              <a:t>aquisições e ter acesso a direitos. </a:t>
            </a:r>
            <a:endParaRPr lang="pt-BR" sz="1800" dirty="0" smtClean="0">
              <a:solidFill>
                <a:srgbClr val="006600"/>
              </a:solidFill>
            </a:endParaRPr>
          </a:p>
          <a:p>
            <a:pPr marL="0" indent="0" algn="just">
              <a:lnSpc>
                <a:spcPct val="150000"/>
              </a:lnSpc>
              <a:spcBef>
                <a:spcPts val="0"/>
              </a:spcBef>
              <a:buNone/>
            </a:pPr>
            <a:endParaRPr lang="pt-BR" sz="1800" dirty="0">
              <a:solidFill>
                <a:srgbClr val="006600"/>
              </a:solidFill>
            </a:endParaRPr>
          </a:p>
          <a:p>
            <a:pPr marL="0" indent="0" algn="just">
              <a:lnSpc>
                <a:spcPct val="150000"/>
              </a:lnSpc>
              <a:spcBef>
                <a:spcPts val="0"/>
              </a:spcBef>
              <a:buNone/>
            </a:pPr>
            <a:r>
              <a:rPr lang="pt-BR" sz="1800" dirty="0" smtClean="0">
                <a:solidFill>
                  <a:srgbClr val="006600"/>
                </a:solidFill>
              </a:rPr>
              <a:t>Objetiva-se</a:t>
            </a:r>
            <a:r>
              <a:rPr lang="pt-BR" sz="1800" dirty="0">
                <a:solidFill>
                  <a:srgbClr val="006600"/>
                </a:solidFill>
              </a:rPr>
              <a:t>, ainda, contribuir </a:t>
            </a:r>
            <a:r>
              <a:rPr lang="pt-BR" sz="1800" dirty="0" smtClean="0">
                <a:solidFill>
                  <a:srgbClr val="006600"/>
                </a:solidFill>
              </a:rPr>
              <a:t>para </a:t>
            </a:r>
            <a:r>
              <a:rPr lang="pt-BR" sz="1800" b="1" dirty="0" smtClean="0">
                <a:solidFill>
                  <a:srgbClr val="006600"/>
                </a:solidFill>
              </a:rPr>
              <a:t>ampliar </a:t>
            </a:r>
            <a:r>
              <a:rPr lang="pt-BR" sz="1800" b="1" dirty="0">
                <a:solidFill>
                  <a:srgbClr val="006600"/>
                </a:solidFill>
              </a:rPr>
              <a:t>espaços de participação e diálogo com instituições e para o alcance de </a:t>
            </a:r>
            <a:r>
              <a:rPr lang="pt-BR" sz="1800" b="1" dirty="0" smtClean="0">
                <a:solidFill>
                  <a:srgbClr val="006600"/>
                </a:solidFill>
              </a:rPr>
              <a:t>maiores graus </a:t>
            </a:r>
            <a:r>
              <a:rPr lang="pt-BR" sz="1800" b="1" dirty="0">
                <a:solidFill>
                  <a:srgbClr val="006600"/>
                </a:solidFill>
              </a:rPr>
              <a:t>de au</a:t>
            </a:r>
            <a:r>
              <a:rPr lang="pt-BR" sz="1800" dirty="0">
                <a:solidFill>
                  <a:srgbClr val="006600"/>
                </a:solidFill>
              </a:rPr>
              <a:t>tonomia, para a capacidade de vocalização das demandas e necessidades</a:t>
            </a:r>
            <a:r>
              <a:rPr lang="pt-BR" sz="1800" dirty="0" smtClean="0">
                <a:solidFill>
                  <a:srgbClr val="006600"/>
                </a:solidFill>
              </a:rPr>
              <a:t>, para </a:t>
            </a:r>
            <a:r>
              <a:rPr lang="pt-BR" sz="1800" dirty="0">
                <a:solidFill>
                  <a:srgbClr val="006600"/>
                </a:solidFill>
              </a:rPr>
              <a:t>o desenho de projetos de vida.</a:t>
            </a:r>
          </a:p>
          <a:p>
            <a:pPr marL="0" indent="0">
              <a:buNone/>
            </a:pPr>
            <a:endParaRPr lang="pt-BR" dirty="0"/>
          </a:p>
        </p:txBody>
      </p:sp>
      <p:sp>
        <p:nvSpPr>
          <p:cNvPr id="4" name="Retângulo 3"/>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31981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6632"/>
            <a:ext cx="8229600" cy="6624736"/>
          </a:xfrm>
        </p:spPr>
        <p:txBody>
          <a:bodyPr>
            <a:normAutofit fontScale="77500" lnSpcReduction="20000"/>
          </a:bodyPr>
          <a:lstStyle/>
          <a:p>
            <a:pPr marL="0" indent="0" algn="ctr">
              <a:buNone/>
            </a:pPr>
            <a:endParaRPr lang="pt-BR" sz="1000" b="1" dirty="0" smtClean="0">
              <a:solidFill>
                <a:srgbClr val="009900"/>
              </a:solidFill>
              <a:latin typeface="Aparajita" pitchFamily="34" charset="0"/>
              <a:cs typeface="Aparajita" pitchFamily="34" charset="0"/>
            </a:endParaRPr>
          </a:p>
          <a:p>
            <a:pPr marL="0" indent="0" algn="ctr">
              <a:buNone/>
            </a:pPr>
            <a:r>
              <a:rPr lang="pt-BR" sz="5100" b="1" dirty="0" smtClean="0">
                <a:solidFill>
                  <a:srgbClr val="009900"/>
                </a:solidFill>
                <a:latin typeface="Aparajita" pitchFamily="34" charset="0"/>
                <a:cs typeface="Aparajita" pitchFamily="34" charset="0"/>
              </a:rPr>
              <a:t>Plano </a:t>
            </a:r>
            <a:r>
              <a:rPr lang="pt-BR" sz="5100" b="1" dirty="0">
                <a:solidFill>
                  <a:srgbClr val="009900"/>
                </a:solidFill>
                <a:latin typeface="Aparajita" pitchFamily="34" charset="0"/>
                <a:cs typeface="Aparajita" pitchFamily="34" charset="0"/>
              </a:rPr>
              <a:t>de Acompanhamento Familiar </a:t>
            </a:r>
            <a:endParaRPr lang="pt-BR" sz="5100" b="1" dirty="0" smtClean="0">
              <a:solidFill>
                <a:srgbClr val="009900"/>
              </a:solidFill>
              <a:latin typeface="Aparajita" pitchFamily="34" charset="0"/>
              <a:cs typeface="Aparajita" pitchFamily="34" charset="0"/>
            </a:endParaRPr>
          </a:p>
          <a:p>
            <a:pPr marL="0" indent="0" algn="just">
              <a:buNone/>
            </a:pPr>
            <a:endParaRPr lang="pt-BR" sz="2900" dirty="0" smtClean="0">
              <a:solidFill>
                <a:srgbClr val="006600"/>
              </a:solidFill>
            </a:endParaRPr>
          </a:p>
          <a:p>
            <a:pPr marL="0" indent="0" algn="just">
              <a:buNone/>
            </a:pPr>
            <a:endParaRPr lang="pt-BR" sz="2900" dirty="0" smtClean="0">
              <a:solidFill>
                <a:srgbClr val="006600"/>
              </a:solidFill>
            </a:endParaRPr>
          </a:p>
          <a:p>
            <a:pPr marL="0" indent="0" algn="just">
              <a:buNone/>
            </a:pPr>
            <a:r>
              <a:rPr lang="pt-BR" sz="2300" b="1" dirty="0" smtClean="0">
                <a:solidFill>
                  <a:srgbClr val="006600"/>
                </a:solidFill>
              </a:rPr>
              <a:t>No Plano devem ser descritas:</a:t>
            </a:r>
          </a:p>
          <a:p>
            <a:pPr marL="0" indent="0" algn="just">
              <a:buNone/>
            </a:pPr>
            <a:r>
              <a:rPr lang="pt-BR" sz="2100" dirty="0" smtClean="0">
                <a:solidFill>
                  <a:srgbClr val="006600"/>
                </a:solidFill>
              </a:rPr>
              <a:t> </a:t>
            </a:r>
          </a:p>
          <a:p>
            <a:pPr marL="0" indent="0" algn="just">
              <a:buNone/>
            </a:pPr>
            <a:endParaRPr lang="pt-BR" sz="2100" dirty="0" smtClean="0">
              <a:solidFill>
                <a:srgbClr val="006600"/>
              </a:solidFill>
            </a:endParaRPr>
          </a:p>
          <a:p>
            <a:pPr algn="just"/>
            <a:r>
              <a:rPr lang="pt-BR" sz="2100" dirty="0" smtClean="0">
                <a:solidFill>
                  <a:srgbClr val="006600"/>
                </a:solidFill>
              </a:rPr>
              <a:t>As </a:t>
            </a:r>
            <a:r>
              <a:rPr lang="pt-BR" sz="2100" dirty="0">
                <a:solidFill>
                  <a:srgbClr val="006600"/>
                </a:solidFill>
              </a:rPr>
              <a:t>demandas e necessidades </a:t>
            </a:r>
            <a:endParaRPr lang="pt-BR" sz="2100" dirty="0" smtClean="0">
              <a:solidFill>
                <a:srgbClr val="006600"/>
              </a:solidFill>
            </a:endParaRPr>
          </a:p>
          <a:p>
            <a:pPr marL="0" indent="0" algn="just">
              <a:buNone/>
            </a:pPr>
            <a:r>
              <a:rPr lang="pt-BR" sz="2100" dirty="0" smtClean="0">
                <a:solidFill>
                  <a:srgbClr val="006600"/>
                </a:solidFill>
              </a:rPr>
              <a:t>da família ou das famílias</a:t>
            </a:r>
          </a:p>
          <a:p>
            <a:pPr marL="0" indent="0" algn="just">
              <a:buNone/>
            </a:pPr>
            <a:endParaRPr lang="pt-BR" sz="2100" dirty="0" smtClean="0">
              <a:solidFill>
                <a:srgbClr val="006600"/>
              </a:solidFill>
            </a:endParaRPr>
          </a:p>
          <a:p>
            <a:pPr algn="just"/>
            <a:r>
              <a:rPr lang="pt-BR" sz="2100" dirty="0">
                <a:solidFill>
                  <a:srgbClr val="006600"/>
                </a:solidFill>
              </a:rPr>
              <a:t>A</a:t>
            </a:r>
            <a:r>
              <a:rPr lang="pt-BR" sz="2100" dirty="0" smtClean="0">
                <a:solidFill>
                  <a:srgbClr val="006600"/>
                </a:solidFill>
              </a:rPr>
              <a:t>s </a:t>
            </a:r>
            <a:r>
              <a:rPr lang="pt-BR" sz="2100" dirty="0">
                <a:solidFill>
                  <a:srgbClr val="006600"/>
                </a:solidFill>
              </a:rPr>
              <a:t>vulnerabilidades a serem </a:t>
            </a:r>
            <a:endParaRPr lang="pt-BR" sz="2100" dirty="0" smtClean="0">
              <a:solidFill>
                <a:srgbClr val="006600"/>
              </a:solidFill>
            </a:endParaRPr>
          </a:p>
          <a:p>
            <a:pPr marL="0" indent="0" algn="just">
              <a:buNone/>
            </a:pPr>
            <a:r>
              <a:rPr lang="pt-BR" sz="2100" dirty="0" smtClean="0">
                <a:solidFill>
                  <a:srgbClr val="006600"/>
                </a:solidFill>
              </a:rPr>
              <a:t>superadas </a:t>
            </a:r>
          </a:p>
          <a:p>
            <a:pPr algn="just"/>
            <a:endParaRPr lang="pt-BR" sz="2100" dirty="0" smtClean="0">
              <a:solidFill>
                <a:srgbClr val="006600"/>
              </a:solidFill>
            </a:endParaRPr>
          </a:p>
          <a:p>
            <a:pPr algn="just">
              <a:lnSpc>
                <a:spcPct val="120000"/>
              </a:lnSpc>
              <a:spcBef>
                <a:spcPts val="1200"/>
              </a:spcBef>
            </a:pPr>
            <a:r>
              <a:rPr lang="pt-BR" sz="2100" dirty="0" smtClean="0">
                <a:solidFill>
                  <a:srgbClr val="006600"/>
                </a:solidFill>
              </a:rPr>
              <a:t>As </a:t>
            </a:r>
            <a:r>
              <a:rPr lang="pt-BR" sz="2100" dirty="0">
                <a:solidFill>
                  <a:srgbClr val="006600"/>
                </a:solidFill>
              </a:rPr>
              <a:t>potencialidades que </a:t>
            </a:r>
            <a:r>
              <a:rPr lang="pt-BR" sz="2100" dirty="0" smtClean="0">
                <a:solidFill>
                  <a:srgbClr val="006600"/>
                </a:solidFill>
              </a:rPr>
              <a:t>os grupos, ou o grupo, familiar possui </a:t>
            </a:r>
            <a:r>
              <a:rPr lang="pt-BR" sz="2100" dirty="0">
                <a:solidFill>
                  <a:srgbClr val="006600"/>
                </a:solidFill>
              </a:rPr>
              <a:t>e que devem </a:t>
            </a:r>
            <a:r>
              <a:rPr lang="pt-BR" sz="2100" dirty="0" smtClean="0">
                <a:solidFill>
                  <a:srgbClr val="006600"/>
                </a:solidFill>
              </a:rPr>
              <a:t>ser fortalecidas</a:t>
            </a:r>
            <a:r>
              <a:rPr lang="pt-BR" sz="2100" dirty="0">
                <a:solidFill>
                  <a:srgbClr val="006600"/>
                </a:solidFill>
              </a:rPr>
              <a:t>,</a:t>
            </a:r>
            <a:r>
              <a:rPr lang="pt-BR" sz="2100" dirty="0" smtClean="0">
                <a:solidFill>
                  <a:srgbClr val="006600"/>
                </a:solidFill>
              </a:rPr>
              <a:t> </a:t>
            </a:r>
            <a:r>
              <a:rPr lang="pt-BR" sz="2100" dirty="0">
                <a:solidFill>
                  <a:srgbClr val="006600"/>
                </a:solidFill>
              </a:rPr>
              <a:t>a fim de contribuir nas respostas às vulnerabilidades </a:t>
            </a:r>
            <a:r>
              <a:rPr lang="pt-BR" sz="2100" dirty="0" smtClean="0">
                <a:solidFill>
                  <a:srgbClr val="006600"/>
                </a:solidFill>
              </a:rPr>
              <a:t>apresentadas pela família, ou famílias </a:t>
            </a:r>
          </a:p>
          <a:p>
            <a:pPr algn="just"/>
            <a:endParaRPr lang="pt-BR" sz="2100" dirty="0" smtClean="0">
              <a:solidFill>
                <a:srgbClr val="006600"/>
              </a:solidFill>
            </a:endParaRPr>
          </a:p>
          <a:p>
            <a:pPr algn="just"/>
            <a:r>
              <a:rPr lang="pt-BR" sz="2100" dirty="0">
                <a:solidFill>
                  <a:srgbClr val="006600"/>
                </a:solidFill>
              </a:rPr>
              <a:t>O</a:t>
            </a:r>
            <a:r>
              <a:rPr lang="pt-BR" sz="2100" dirty="0" smtClean="0">
                <a:solidFill>
                  <a:srgbClr val="006600"/>
                </a:solidFill>
              </a:rPr>
              <a:t>s </a:t>
            </a:r>
            <a:r>
              <a:rPr lang="pt-BR" sz="2100" dirty="0">
                <a:solidFill>
                  <a:srgbClr val="006600"/>
                </a:solidFill>
              </a:rPr>
              <a:t>recursos que o território possui que podem ser mobilizados na </a:t>
            </a:r>
            <a:r>
              <a:rPr lang="pt-BR" sz="2100" dirty="0" smtClean="0">
                <a:solidFill>
                  <a:srgbClr val="006600"/>
                </a:solidFill>
              </a:rPr>
              <a:t>superação das </a:t>
            </a:r>
            <a:r>
              <a:rPr lang="pt-BR" sz="2100" dirty="0">
                <a:solidFill>
                  <a:srgbClr val="006600"/>
                </a:solidFill>
              </a:rPr>
              <a:t>vulnerabilidades vivenciadas </a:t>
            </a:r>
            <a:r>
              <a:rPr lang="pt-BR" sz="2100" dirty="0" smtClean="0">
                <a:solidFill>
                  <a:srgbClr val="006600"/>
                </a:solidFill>
              </a:rPr>
              <a:t>pela família ou pelas famílias</a:t>
            </a:r>
          </a:p>
          <a:p>
            <a:pPr algn="just"/>
            <a:endParaRPr lang="pt-BR" sz="2100" dirty="0" smtClean="0">
              <a:solidFill>
                <a:srgbClr val="006600"/>
              </a:solidFill>
            </a:endParaRPr>
          </a:p>
          <a:p>
            <a:pPr algn="just"/>
            <a:r>
              <a:rPr lang="pt-BR" sz="2100" dirty="0">
                <a:solidFill>
                  <a:srgbClr val="006600"/>
                </a:solidFill>
              </a:rPr>
              <a:t>A</a:t>
            </a:r>
            <a:r>
              <a:rPr lang="pt-BR" sz="2100" dirty="0" smtClean="0">
                <a:solidFill>
                  <a:srgbClr val="006600"/>
                </a:solidFill>
              </a:rPr>
              <a:t>s </a:t>
            </a:r>
            <a:r>
              <a:rPr lang="pt-BR" sz="2100" dirty="0">
                <a:solidFill>
                  <a:srgbClr val="006600"/>
                </a:solidFill>
              </a:rPr>
              <a:t>estratégias a serem adotadas pelos profissionais e família(s) no processo </a:t>
            </a:r>
            <a:r>
              <a:rPr lang="pt-BR" sz="2100" dirty="0" smtClean="0">
                <a:solidFill>
                  <a:srgbClr val="006600"/>
                </a:solidFill>
              </a:rPr>
              <a:t>de acompanhamento familiar </a:t>
            </a:r>
          </a:p>
          <a:p>
            <a:pPr algn="just"/>
            <a:endParaRPr lang="pt-BR" sz="2100" dirty="0" smtClean="0">
              <a:solidFill>
                <a:srgbClr val="006600"/>
              </a:solidFill>
            </a:endParaRPr>
          </a:p>
          <a:p>
            <a:pPr algn="just"/>
            <a:r>
              <a:rPr lang="pt-BR" sz="2100" dirty="0">
                <a:solidFill>
                  <a:srgbClr val="006600"/>
                </a:solidFill>
              </a:rPr>
              <a:t>O</a:t>
            </a:r>
            <a:r>
              <a:rPr lang="pt-BR" sz="2100" dirty="0" smtClean="0">
                <a:solidFill>
                  <a:srgbClr val="006600"/>
                </a:solidFill>
              </a:rPr>
              <a:t>s </a:t>
            </a:r>
            <a:r>
              <a:rPr lang="pt-BR" sz="2100" dirty="0">
                <a:solidFill>
                  <a:srgbClr val="006600"/>
                </a:solidFill>
              </a:rPr>
              <a:t>compromissos </a:t>
            </a:r>
            <a:r>
              <a:rPr lang="pt-BR" sz="2100" dirty="0" smtClean="0">
                <a:solidFill>
                  <a:srgbClr val="006600"/>
                </a:solidFill>
              </a:rPr>
              <a:t>da família, ou famílias, </a:t>
            </a:r>
            <a:r>
              <a:rPr lang="pt-BR" sz="2100" dirty="0">
                <a:solidFill>
                  <a:srgbClr val="006600"/>
                </a:solidFill>
              </a:rPr>
              <a:t>e dos técnicos (enquanto representantes </a:t>
            </a:r>
            <a:r>
              <a:rPr lang="pt-BR" sz="2100" dirty="0" smtClean="0">
                <a:solidFill>
                  <a:srgbClr val="006600"/>
                </a:solidFill>
              </a:rPr>
              <a:t>do Estado</a:t>
            </a:r>
            <a:r>
              <a:rPr lang="pt-BR" sz="2100" dirty="0">
                <a:solidFill>
                  <a:srgbClr val="006600"/>
                </a:solidFill>
              </a:rPr>
              <a:t>) no processo de superação das </a:t>
            </a:r>
            <a:r>
              <a:rPr lang="pt-BR" sz="2100" dirty="0" smtClean="0">
                <a:solidFill>
                  <a:srgbClr val="006600"/>
                </a:solidFill>
              </a:rPr>
              <a:t>vulnerabilidades</a:t>
            </a:r>
          </a:p>
          <a:p>
            <a:pPr marL="0" indent="0" algn="just">
              <a:buNone/>
            </a:pPr>
            <a:endParaRPr lang="pt-BR" dirty="0"/>
          </a:p>
          <a:p>
            <a:endParaRPr lang="pt-BR" dirty="0"/>
          </a:p>
        </p:txBody>
      </p:sp>
      <p:sp>
        <p:nvSpPr>
          <p:cNvPr id="2" name="Retângulo de cantos arredondados 1"/>
          <p:cNvSpPr/>
          <p:nvPr/>
        </p:nvSpPr>
        <p:spPr>
          <a:xfrm>
            <a:off x="4567353" y="969701"/>
            <a:ext cx="4248472" cy="2664296"/>
          </a:xfrm>
          <a:prstGeom prst="roundRect">
            <a:avLst/>
          </a:prstGeom>
          <a:solidFill>
            <a:schemeClr val="bg2">
              <a:lumMod val="9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70000"/>
              </a:lnSpc>
            </a:pPr>
            <a:r>
              <a:rPr lang="pt-BR" b="1" dirty="0">
                <a:solidFill>
                  <a:srgbClr val="006600"/>
                </a:solidFill>
              </a:rPr>
              <a:t>Consiste no planejamento conjunto entre a(s) família(s) e profissional do </a:t>
            </a:r>
            <a:r>
              <a:rPr lang="pt-BR" b="1" dirty="0" smtClean="0">
                <a:solidFill>
                  <a:srgbClr val="006600"/>
                </a:solidFill>
              </a:rPr>
              <a:t>acompanhamento familiar</a:t>
            </a:r>
            <a:r>
              <a:rPr lang="pt-BR" b="1" dirty="0">
                <a:solidFill>
                  <a:srgbClr val="006600"/>
                </a:solidFill>
              </a:rPr>
              <a:t>, imprescindível para o alcance dos objetivos desse processo. </a:t>
            </a:r>
          </a:p>
        </p:txBody>
      </p:sp>
      <p:sp>
        <p:nvSpPr>
          <p:cNvPr id="4" name="Retângulo 3"/>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96378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332656"/>
            <a:ext cx="8208912" cy="6048672"/>
          </a:xfrm>
        </p:spPr>
        <p:txBody>
          <a:bodyPr>
            <a:normAutofit fontScale="32500" lnSpcReduction="20000"/>
          </a:bodyPr>
          <a:lstStyle/>
          <a:p>
            <a:pPr marL="0" indent="0" algn="just">
              <a:buNone/>
            </a:pPr>
            <a:r>
              <a:rPr lang="pt-BR" sz="11100" b="1" dirty="0" smtClean="0">
                <a:solidFill>
                  <a:srgbClr val="009900"/>
                </a:solidFill>
                <a:latin typeface="Aparajita" pitchFamily="34" charset="0"/>
                <a:cs typeface="Aparajita" pitchFamily="34" charset="0"/>
              </a:rPr>
              <a:t>O percurso proposto para o acompanhamento:</a:t>
            </a:r>
          </a:p>
          <a:p>
            <a:pPr marL="0" indent="0" algn="just">
              <a:buNone/>
            </a:pPr>
            <a:endParaRPr lang="pt-BR" sz="6000" dirty="0" smtClean="0">
              <a:solidFill>
                <a:srgbClr val="006600"/>
              </a:solidFill>
            </a:endParaRPr>
          </a:p>
          <a:p>
            <a:pPr marL="0" indent="0" algn="just">
              <a:buNone/>
            </a:pPr>
            <a:endParaRPr lang="pt-BR" sz="6000" dirty="0">
              <a:solidFill>
                <a:srgbClr val="006600"/>
              </a:solidFill>
            </a:endParaRPr>
          </a:p>
          <a:p>
            <a:pPr marL="0" indent="0" algn="just">
              <a:lnSpc>
                <a:spcPct val="170000"/>
              </a:lnSpc>
              <a:spcBef>
                <a:spcPts val="0"/>
              </a:spcBef>
              <a:buNone/>
            </a:pPr>
            <a:r>
              <a:rPr lang="pt-BR" sz="6000" dirty="0">
                <a:solidFill>
                  <a:srgbClr val="006600"/>
                </a:solidFill>
              </a:rPr>
              <a:t>• As intervenções (quantas, duração, horários) a serem realizadas com as famílias reunidas em grupo (para o acompanhamento familiar em grupo) ou com a família em particular (para o acompanhamento particularizado), seus objetivos e aquisições esperadas; </a:t>
            </a:r>
            <a:endParaRPr lang="pt-BR" sz="6000" dirty="0" smtClean="0">
              <a:solidFill>
                <a:srgbClr val="006600"/>
              </a:solidFill>
            </a:endParaRPr>
          </a:p>
          <a:p>
            <a:pPr marL="0" indent="0" algn="just">
              <a:buNone/>
            </a:pPr>
            <a:endParaRPr lang="pt-BR" sz="6000" dirty="0" smtClean="0">
              <a:solidFill>
                <a:srgbClr val="006600"/>
              </a:solidFill>
            </a:endParaRPr>
          </a:p>
          <a:p>
            <a:pPr marL="0" indent="0" algn="just">
              <a:buNone/>
            </a:pPr>
            <a:endParaRPr lang="pt-BR" sz="6000" dirty="0">
              <a:solidFill>
                <a:srgbClr val="006600"/>
              </a:solidFill>
            </a:endParaRPr>
          </a:p>
          <a:p>
            <a:pPr marL="0" indent="0" algn="just">
              <a:buNone/>
            </a:pPr>
            <a:r>
              <a:rPr lang="pt-BR" sz="6000" dirty="0">
                <a:solidFill>
                  <a:srgbClr val="006600"/>
                </a:solidFill>
              </a:rPr>
              <a:t>• As ações (coletivas ou particularizadas do PAIF) de interesse de cada família</a:t>
            </a:r>
            <a:r>
              <a:rPr lang="pt-BR" sz="6000" dirty="0" smtClean="0">
                <a:solidFill>
                  <a:srgbClr val="006600"/>
                </a:solidFill>
              </a:rPr>
              <a:t>;</a:t>
            </a:r>
          </a:p>
          <a:p>
            <a:pPr marL="0" indent="0" algn="just">
              <a:buNone/>
            </a:pPr>
            <a:endParaRPr lang="pt-BR" sz="6000" dirty="0" smtClean="0">
              <a:solidFill>
                <a:srgbClr val="006600"/>
              </a:solidFill>
            </a:endParaRPr>
          </a:p>
          <a:p>
            <a:pPr marL="0" indent="0" algn="just">
              <a:buNone/>
            </a:pPr>
            <a:endParaRPr lang="pt-BR" sz="6000" dirty="0">
              <a:solidFill>
                <a:srgbClr val="006600"/>
              </a:solidFill>
            </a:endParaRPr>
          </a:p>
          <a:p>
            <a:pPr marL="0" indent="0" algn="just">
              <a:lnSpc>
                <a:spcPct val="170000"/>
              </a:lnSpc>
              <a:spcBef>
                <a:spcPts val="0"/>
              </a:spcBef>
              <a:buNone/>
            </a:pPr>
            <a:r>
              <a:rPr lang="pt-BR" sz="6000" dirty="0">
                <a:solidFill>
                  <a:srgbClr val="006600"/>
                </a:solidFill>
              </a:rPr>
              <a:t>• A periodicidade das mediações com os profissionais que acompanham as famílias, o que se espera desses momentos e os resultados que se quer alcançar. </a:t>
            </a:r>
          </a:p>
          <a:p>
            <a:pPr marL="0" indent="0" algn="just">
              <a:buNone/>
            </a:pPr>
            <a:endParaRPr lang="pt-BR" dirty="0" smtClean="0">
              <a:solidFill>
                <a:srgbClr val="006600"/>
              </a:solidFill>
            </a:endParaRPr>
          </a:p>
          <a:p>
            <a:pPr marL="0" indent="0" algn="just">
              <a:buNone/>
            </a:pPr>
            <a:endParaRPr lang="pt-BR" dirty="0" smtClean="0">
              <a:solidFill>
                <a:srgbClr val="006600"/>
              </a:solidFill>
            </a:endParaRPr>
          </a:p>
          <a:p>
            <a:pPr marL="0" indent="0" algn="just">
              <a:buNone/>
            </a:pPr>
            <a:endParaRPr lang="pt-BR" dirty="0">
              <a:solidFill>
                <a:srgbClr val="006600"/>
              </a:solidFill>
            </a:endParaRPr>
          </a:p>
          <a:p>
            <a:pPr algn="r"/>
            <a:endParaRPr lang="pt-BR" sz="2200"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8927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esafiosdaeducacao.com.br/wp-content/uploads/2014/04/tijolos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404286"/>
            <a:ext cx="5429250" cy="34671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tângulo 3"/>
          <p:cNvSpPr/>
          <p:nvPr/>
        </p:nvSpPr>
        <p:spPr>
          <a:xfrm>
            <a:off x="0" y="188640"/>
            <a:ext cx="8280920" cy="4708981"/>
          </a:xfrm>
          <a:prstGeom prst="rect">
            <a:avLst/>
          </a:prstGeom>
        </p:spPr>
        <p:txBody>
          <a:bodyPr wrap="square">
            <a:spAutoFit/>
          </a:bodyPr>
          <a:lstStyle/>
          <a:p>
            <a:endParaRPr lang="pt-BR" sz="2400" dirty="0" smtClean="0">
              <a:latin typeface="Aparajita" pitchFamily="34" charset="0"/>
              <a:cs typeface="Aparajita" pitchFamily="34" charset="0"/>
            </a:endParaRPr>
          </a:p>
          <a:p>
            <a:pPr>
              <a:lnSpc>
                <a:spcPct val="150000"/>
              </a:lnSpc>
            </a:pPr>
            <a:r>
              <a:rPr lang="pt-BR" sz="2400" dirty="0" smtClean="0">
                <a:latin typeface="Aparajita" pitchFamily="34" charset="0"/>
                <a:cs typeface="Aparajita" pitchFamily="34" charset="0"/>
              </a:rPr>
              <a:t>	</a:t>
            </a:r>
            <a:r>
              <a:rPr lang="pt-BR" sz="2400" b="1" dirty="0" smtClean="0">
                <a:solidFill>
                  <a:srgbClr val="009900"/>
                </a:solidFill>
                <a:latin typeface="Aparajita" pitchFamily="34" charset="0"/>
                <a:cs typeface="Aparajita" pitchFamily="34" charset="0"/>
              </a:rPr>
              <a:t>Dialogar </a:t>
            </a:r>
            <a:r>
              <a:rPr lang="pt-BR" sz="2400" b="1" dirty="0">
                <a:solidFill>
                  <a:srgbClr val="009900"/>
                </a:solidFill>
                <a:latin typeface="Aparajita" pitchFamily="34" charset="0"/>
                <a:cs typeface="Aparajita" pitchFamily="34" charset="0"/>
              </a:rPr>
              <a:t>pode não ser fácil, mas é preciso!</a:t>
            </a:r>
          </a:p>
          <a:p>
            <a:pPr>
              <a:lnSpc>
                <a:spcPct val="150000"/>
              </a:lnSpc>
            </a:pPr>
            <a:r>
              <a:rPr lang="pt-BR" sz="2400" b="1" dirty="0" smtClean="0">
                <a:solidFill>
                  <a:srgbClr val="009900"/>
                </a:solidFill>
                <a:latin typeface="Aparajita" pitchFamily="34" charset="0"/>
                <a:cs typeface="Aparajita" pitchFamily="34" charset="0"/>
              </a:rPr>
              <a:t>	Por </a:t>
            </a:r>
            <a:r>
              <a:rPr lang="pt-BR" sz="2400" b="1" dirty="0">
                <a:solidFill>
                  <a:srgbClr val="009900"/>
                </a:solidFill>
                <a:latin typeface="Aparajita" pitchFamily="34" charset="0"/>
                <a:cs typeface="Aparajita" pitchFamily="34" charset="0"/>
              </a:rPr>
              <a:t>meio do </a:t>
            </a:r>
            <a:r>
              <a:rPr lang="pt-BR" sz="2400" b="1" dirty="0" smtClean="0">
                <a:solidFill>
                  <a:srgbClr val="009900"/>
                </a:solidFill>
                <a:latin typeface="Aparajita" pitchFamily="34" charset="0"/>
                <a:cs typeface="Aparajita" pitchFamily="34" charset="0"/>
              </a:rPr>
              <a:t>diálogo rompem-se </a:t>
            </a:r>
            <a:r>
              <a:rPr lang="pt-BR" sz="2400" b="1" dirty="0">
                <a:solidFill>
                  <a:srgbClr val="009900"/>
                </a:solidFill>
                <a:latin typeface="Aparajita" pitchFamily="34" charset="0"/>
                <a:cs typeface="Aparajita" pitchFamily="34" charset="0"/>
              </a:rPr>
              <a:t>barreiras e constroem-se ideias!</a:t>
            </a:r>
          </a:p>
          <a:p>
            <a:pPr>
              <a:lnSpc>
                <a:spcPct val="150000"/>
              </a:lnSpc>
            </a:pPr>
            <a:r>
              <a:rPr lang="pt-BR" sz="2400" b="1" dirty="0" smtClean="0">
                <a:solidFill>
                  <a:srgbClr val="009900"/>
                </a:solidFill>
                <a:latin typeface="Aparajita" pitchFamily="34" charset="0"/>
                <a:cs typeface="Aparajita" pitchFamily="34" charset="0"/>
              </a:rPr>
              <a:t>	Os </a:t>
            </a:r>
            <a:r>
              <a:rPr lang="pt-BR" sz="2400" b="1" dirty="0">
                <a:solidFill>
                  <a:srgbClr val="009900"/>
                </a:solidFill>
                <a:latin typeface="Aparajita" pitchFamily="34" charset="0"/>
                <a:cs typeface="Aparajita" pitchFamily="34" charset="0"/>
              </a:rPr>
              <a:t>desafios são semelhantes, </a:t>
            </a:r>
            <a:r>
              <a:rPr lang="pt-BR" sz="2400" b="1" dirty="0" smtClean="0">
                <a:solidFill>
                  <a:srgbClr val="009900"/>
                </a:solidFill>
                <a:latin typeface="Aparajita" pitchFamily="34" charset="0"/>
                <a:cs typeface="Aparajita" pitchFamily="34" charset="0"/>
              </a:rPr>
              <a:t>embora se apresentem de formas </a:t>
            </a:r>
            <a:r>
              <a:rPr lang="pt-BR" sz="2400" b="1" dirty="0">
                <a:solidFill>
                  <a:srgbClr val="009900"/>
                </a:solidFill>
                <a:latin typeface="Aparajita" pitchFamily="34" charset="0"/>
                <a:cs typeface="Aparajita" pitchFamily="34" charset="0"/>
              </a:rPr>
              <a:t>diferentes em cada local.</a:t>
            </a:r>
          </a:p>
          <a:p>
            <a:pPr>
              <a:lnSpc>
                <a:spcPct val="150000"/>
              </a:lnSpc>
            </a:pPr>
            <a:r>
              <a:rPr lang="pt-BR" sz="2400" b="1" dirty="0" smtClean="0">
                <a:solidFill>
                  <a:srgbClr val="009900"/>
                </a:solidFill>
                <a:latin typeface="Aparajita" pitchFamily="34" charset="0"/>
                <a:cs typeface="Aparajita" pitchFamily="34" charset="0"/>
              </a:rPr>
              <a:t>	Podemos </a:t>
            </a:r>
            <a:r>
              <a:rPr lang="pt-BR" sz="2400" b="1" dirty="0">
                <a:solidFill>
                  <a:srgbClr val="009900"/>
                </a:solidFill>
                <a:latin typeface="Aparajita" pitchFamily="34" charset="0"/>
                <a:cs typeface="Aparajita" pitchFamily="34" charset="0"/>
              </a:rPr>
              <a:t>esperar por respostas...</a:t>
            </a:r>
          </a:p>
          <a:p>
            <a:pPr>
              <a:lnSpc>
                <a:spcPct val="150000"/>
              </a:lnSpc>
            </a:pPr>
            <a:r>
              <a:rPr lang="pt-BR" sz="2400" b="1" dirty="0" smtClean="0">
                <a:solidFill>
                  <a:srgbClr val="009900"/>
                </a:solidFill>
                <a:latin typeface="Aparajita" pitchFamily="34" charset="0"/>
                <a:cs typeface="Aparajita" pitchFamily="34" charset="0"/>
              </a:rPr>
              <a:t>	Mas </a:t>
            </a:r>
            <a:r>
              <a:rPr lang="pt-BR" sz="2400" b="1" dirty="0">
                <a:solidFill>
                  <a:srgbClr val="009900"/>
                </a:solidFill>
                <a:latin typeface="Aparajita" pitchFamily="34" charset="0"/>
                <a:cs typeface="Aparajita" pitchFamily="34" charset="0"/>
              </a:rPr>
              <a:t>o melhor é </a:t>
            </a:r>
            <a:r>
              <a:rPr lang="pt-BR" sz="2400" b="1" dirty="0" smtClean="0">
                <a:solidFill>
                  <a:srgbClr val="009900"/>
                </a:solidFill>
                <a:latin typeface="Aparajita" pitchFamily="34" charset="0"/>
                <a:cs typeface="Aparajita" pitchFamily="34" charset="0"/>
              </a:rPr>
              <a:t>construí-las, </a:t>
            </a:r>
          </a:p>
          <a:p>
            <a:pPr>
              <a:lnSpc>
                <a:spcPct val="150000"/>
              </a:lnSpc>
            </a:pPr>
            <a:r>
              <a:rPr lang="pt-BR" sz="2400" b="1" dirty="0" smtClean="0">
                <a:solidFill>
                  <a:srgbClr val="009900"/>
                </a:solidFill>
                <a:latin typeface="Aparajita" pitchFamily="34" charset="0"/>
                <a:cs typeface="Aparajita" pitchFamily="34" charset="0"/>
              </a:rPr>
              <a:t>em </a:t>
            </a:r>
            <a:r>
              <a:rPr lang="pt-BR" sz="2400" b="1" dirty="0">
                <a:solidFill>
                  <a:srgbClr val="009900"/>
                </a:solidFill>
                <a:latin typeface="Aparajita" pitchFamily="34" charset="0"/>
                <a:cs typeface="Aparajita" pitchFamily="34" charset="0"/>
              </a:rPr>
              <a:t>conjunto</a:t>
            </a:r>
            <a:r>
              <a:rPr lang="pt-BR" sz="2400" b="1" dirty="0" smtClean="0">
                <a:solidFill>
                  <a:srgbClr val="009900"/>
                </a:solidFill>
                <a:latin typeface="Aparajita" pitchFamily="34" charset="0"/>
                <a:cs typeface="Aparajita" pitchFamily="34" charset="0"/>
              </a:rPr>
              <a:t>!!!</a:t>
            </a:r>
          </a:p>
          <a:p>
            <a:endParaRPr lang="pt-BR" sz="2400" dirty="0">
              <a:latin typeface="Aparajita" pitchFamily="34" charset="0"/>
              <a:cs typeface="Aparajita" pitchFamily="34" charset="0"/>
            </a:endParaRPr>
          </a:p>
        </p:txBody>
      </p:sp>
    </p:spTree>
    <p:extLst>
      <p:ext uri="{BB962C8B-B14F-4D97-AF65-F5344CB8AC3E}">
        <p14:creationId xmlns:p14="http://schemas.microsoft.com/office/powerpoint/2010/main" val="330238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188640"/>
            <a:ext cx="8928992" cy="6552728"/>
          </a:xfrm>
        </p:spPr>
        <p:txBody>
          <a:bodyPr>
            <a:normAutofit fontScale="32500" lnSpcReduction="20000"/>
          </a:bodyPr>
          <a:lstStyle/>
          <a:p>
            <a:pPr marL="0" indent="0" algn="ctr">
              <a:buNone/>
            </a:pPr>
            <a:endParaRPr lang="pt-BR" sz="8600" b="1" dirty="0">
              <a:solidFill>
                <a:srgbClr val="006600"/>
              </a:solidFill>
            </a:endParaRPr>
          </a:p>
          <a:p>
            <a:pPr marL="0" indent="0" algn="ctr">
              <a:buNone/>
            </a:pPr>
            <a:r>
              <a:rPr lang="pt-BR" sz="8600" b="1" dirty="0">
                <a:solidFill>
                  <a:srgbClr val="009900"/>
                </a:solidFill>
                <a:latin typeface="Aparajita" pitchFamily="34" charset="0"/>
                <a:cs typeface="Aparajita" pitchFamily="34" charset="0"/>
              </a:rPr>
              <a:t>D</a:t>
            </a:r>
            <a:r>
              <a:rPr lang="pt-BR" sz="8600" b="1" dirty="0" smtClean="0">
                <a:solidFill>
                  <a:srgbClr val="009900"/>
                </a:solidFill>
                <a:latin typeface="Aparajita" pitchFamily="34" charset="0"/>
                <a:cs typeface="Aparajita" pitchFamily="34" charset="0"/>
              </a:rPr>
              <a:t>evem </a:t>
            </a:r>
            <a:r>
              <a:rPr lang="pt-BR" sz="8600" b="1" dirty="0">
                <a:solidFill>
                  <a:srgbClr val="009900"/>
                </a:solidFill>
                <a:latin typeface="Aparajita" pitchFamily="34" charset="0"/>
                <a:cs typeface="Aparajita" pitchFamily="34" charset="0"/>
              </a:rPr>
              <a:t>ser registrados no </a:t>
            </a:r>
            <a:r>
              <a:rPr lang="pt-BR" sz="8600" b="1" dirty="0" smtClean="0">
                <a:solidFill>
                  <a:srgbClr val="009900"/>
                </a:solidFill>
                <a:latin typeface="Aparajita" pitchFamily="34" charset="0"/>
                <a:cs typeface="Aparajita" pitchFamily="34" charset="0"/>
              </a:rPr>
              <a:t>Plano, </a:t>
            </a:r>
            <a:r>
              <a:rPr lang="pt-BR" sz="8600" b="1" dirty="0">
                <a:solidFill>
                  <a:srgbClr val="009900"/>
                </a:solidFill>
                <a:latin typeface="Aparajita" pitchFamily="34" charset="0"/>
                <a:cs typeface="Aparajita" pitchFamily="34" charset="0"/>
              </a:rPr>
              <a:t>no decorrer do </a:t>
            </a:r>
            <a:r>
              <a:rPr lang="pt-BR" sz="8600" b="1" dirty="0" smtClean="0">
                <a:solidFill>
                  <a:srgbClr val="009900"/>
                </a:solidFill>
                <a:latin typeface="Aparajita" pitchFamily="34" charset="0"/>
                <a:cs typeface="Aparajita" pitchFamily="34" charset="0"/>
              </a:rPr>
              <a:t>acompanhamento:</a:t>
            </a:r>
          </a:p>
          <a:p>
            <a:pPr marL="0" indent="0" algn="just">
              <a:buNone/>
            </a:pPr>
            <a:endParaRPr lang="pt-BR" sz="7200" dirty="0" smtClean="0">
              <a:solidFill>
                <a:srgbClr val="006600"/>
              </a:solidFill>
            </a:endParaRPr>
          </a:p>
          <a:p>
            <a:pPr marL="0" indent="0" algn="just">
              <a:buNone/>
            </a:pPr>
            <a:endParaRPr lang="pt-BR" sz="6800" dirty="0">
              <a:solidFill>
                <a:srgbClr val="006600"/>
              </a:solidFill>
            </a:endParaRPr>
          </a:p>
          <a:p>
            <a:pPr marL="0" indent="0" algn="just">
              <a:buNone/>
            </a:pPr>
            <a:r>
              <a:rPr lang="pt-BR" sz="6800" dirty="0">
                <a:solidFill>
                  <a:srgbClr val="006600"/>
                </a:solidFill>
              </a:rPr>
              <a:t>• As inserções dos membros das famílias nas ações do PAIF e seus efeitos</a:t>
            </a:r>
            <a:r>
              <a:rPr lang="pt-BR" sz="6800" dirty="0" smtClean="0">
                <a:solidFill>
                  <a:srgbClr val="006600"/>
                </a:solidFill>
              </a:rPr>
              <a:t>;</a:t>
            </a:r>
          </a:p>
          <a:p>
            <a:pPr marL="0" indent="0" algn="just">
              <a:buNone/>
            </a:pPr>
            <a:endParaRPr lang="pt-BR" sz="6800" dirty="0">
              <a:solidFill>
                <a:srgbClr val="006600"/>
              </a:solidFill>
            </a:endParaRPr>
          </a:p>
          <a:p>
            <a:pPr marL="0" indent="0" algn="just">
              <a:buNone/>
            </a:pPr>
            <a:r>
              <a:rPr lang="pt-BR" sz="6800" dirty="0" smtClean="0">
                <a:solidFill>
                  <a:srgbClr val="006600"/>
                </a:solidFill>
              </a:rPr>
              <a:t>• As respostas dadas pelo poder público;</a:t>
            </a:r>
          </a:p>
          <a:p>
            <a:pPr marL="0" indent="0" algn="just">
              <a:buNone/>
            </a:pPr>
            <a:endParaRPr lang="pt-BR" sz="6800" dirty="0">
              <a:solidFill>
                <a:srgbClr val="006600"/>
              </a:solidFill>
            </a:endParaRPr>
          </a:p>
          <a:p>
            <a:pPr marL="0" indent="0" algn="just">
              <a:buNone/>
            </a:pPr>
            <a:r>
              <a:rPr lang="pt-BR" sz="6800" dirty="0">
                <a:solidFill>
                  <a:srgbClr val="006600"/>
                </a:solidFill>
              </a:rPr>
              <a:t>• Os resultados das mediações realizadas</a:t>
            </a:r>
            <a:r>
              <a:rPr lang="pt-BR" sz="6800" dirty="0" smtClean="0">
                <a:solidFill>
                  <a:srgbClr val="006600"/>
                </a:solidFill>
              </a:rPr>
              <a:t>;</a:t>
            </a:r>
          </a:p>
          <a:p>
            <a:pPr marL="0" indent="0" algn="just">
              <a:buNone/>
            </a:pPr>
            <a:endParaRPr lang="pt-BR" sz="6800" dirty="0">
              <a:solidFill>
                <a:srgbClr val="006600"/>
              </a:solidFill>
            </a:endParaRPr>
          </a:p>
          <a:p>
            <a:pPr marL="0" indent="0" algn="just">
              <a:buNone/>
            </a:pPr>
            <a:r>
              <a:rPr lang="pt-BR" sz="6800" dirty="0">
                <a:solidFill>
                  <a:srgbClr val="006600"/>
                </a:solidFill>
              </a:rPr>
              <a:t>• As adequações que o processo de acompanhamento pode requerer</a:t>
            </a:r>
            <a:r>
              <a:rPr lang="pt-BR" sz="6800" dirty="0" smtClean="0">
                <a:solidFill>
                  <a:srgbClr val="006600"/>
                </a:solidFill>
              </a:rPr>
              <a:t>;</a:t>
            </a:r>
          </a:p>
          <a:p>
            <a:pPr marL="0" indent="0" algn="just">
              <a:buNone/>
            </a:pPr>
            <a:endParaRPr lang="pt-BR" sz="6800" dirty="0">
              <a:solidFill>
                <a:srgbClr val="006600"/>
              </a:solidFill>
            </a:endParaRPr>
          </a:p>
          <a:p>
            <a:pPr marL="0" indent="0" algn="just">
              <a:buNone/>
            </a:pPr>
            <a:r>
              <a:rPr lang="pt-BR" sz="6800" dirty="0">
                <a:solidFill>
                  <a:srgbClr val="006600"/>
                </a:solidFill>
              </a:rPr>
              <a:t>• O gradual cumprimento dos objetivos estabelecidos: a efetividade da intervenção</a:t>
            </a:r>
            <a:r>
              <a:rPr lang="pt-BR" sz="6800" dirty="0" smtClean="0">
                <a:solidFill>
                  <a:srgbClr val="006600"/>
                </a:solidFill>
              </a:rPr>
              <a:t>, as </a:t>
            </a:r>
            <a:r>
              <a:rPr lang="pt-BR" sz="6800" dirty="0">
                <a:solidFill>
                  <a:srgbClr val="006600"/>
                </a:solidFill>
              </a:rPr>
              <a:t>aquisições alcançadas etc. </a:t>
            </a:r>
            <a:endParaRPr lang="pt-BR" sz="6800" dirty="0" smtClean="0">
              <a:solidFill>
                <a:srgbClr val="006600"/>
              </a:solidFill>
            </a:endParaRPr>
          </a:p>
          <a:p>
            <a:pPr marL="0" indent="0" algn="just">
              <a:buNone/>
            </a:pPr>
            <a:endParaRPr lang="pt-BR" sz="7200" dirty="0">
              <a:solidFill>
                <a:srgbClr val="006600"/>
              </a:solidFill>
            </a:endParaRPr>
          </a:p>
          <a:p>
            <a:pPr marL="0" indent="0" algn="just">
              <a:buNone/>
            </a:pPr>
            <a:endParaRPr lang="pt-BR" sz="7200" dirty="0">
              <a:solidFill>
                <a:srgbClr val="006600"/>
              </a:solidFill>
            </a:endParaRPr>
          </a:p>
          <a:p>
            <a:pPr marL="0" indent="0" algn="just">
              <a:buNone/>
            </a:pPr>
            <a:endParaRPr lang="pt-BR" i="1" dirty="0">
              <a:solidFill>
                <a:srgbClr val="006600"/>
              </a:solidFill>
            </a:endParaRPr>
          </a:p>
          <a:p>
            <a:pPr marL="0" indent="0" algn="r">
              <a:buNone/>
            </a:pPr>
            <a:r>
              <a:rPr lang="pt-BR" sz="5500" i="1" dirty="0">
                <a:solidFill>
                  <a:srgbClr val="006600"/>
                </a:solidFill>
              </a:rPr>
              <a:t>O Registro do Acompanhamento Familiar no SICON não substitui</a:t>
            </a:r>
          </a:p>
          <a:p>
            <a:pPr marL="0" indent="0" algn="r">
              <a:buNone/>
            </a:pPr>
            <a:r>
              <a:rPr lang="pt-BR" sz="5500" i="1" dirty="0">
                <a:solidFill>
                  <a:srgbClr val="006600"/>
                </a:solidFill>
              </a:rPr>
              <a:t>a construção do Plano de Acompanhamento Familiar.</a:t>
            </a:r>
          </a:p>
          <a:p>
            <a:pPr algn="r"/>
            <a:endParaRPr lang="pt-BR" sz="2200" dirty="0"/>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7887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215516" y="3501008"/>
            <a:ext cx="8712968" cy="3063240"/>
          </a:xfrm>
          <a:prstGeom prst="roundRect">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pt-BR"/>
          </a:p>
        </p:txBody>
      </p:sp>
      <p:sp>
        <p:nvSpPr>
          <p:cNvPr id="4" name="Arredondar Retângulo em um Canto Diagonal 3"/>
          <p:cNvSpPr/>
          <p:nvPr/>
        </p:nvSpPr>
        <p:spPr>
          <a:xfrm>
            <a:off x="323528" y="175131"/>
            <a:ext cx="8496944" cy="792088"/>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457200" y="260648"/>
            <a:ext cx="8229600" cy="6264696"/>
          </a:xfrm>
        </p:spPr>
        <p:txBody>
          <a:bodyPr>
            <a:normAutofit fontScale="62500" lnSpcReduction="20000"/>
          </a:bodyPr>
          <a:lstStyle/>
          <a:p>
            <a:pPr marL="0" indent="0" algn="ctr">
              <a:buNone/>
            </a:pPr>
            <a:r>
              <a:rPr lang="pt-BR" sz="3600" b="1" dirty="0">
                <a:solidFill>
                  <a:srgbClr val="006600"/>
                </a:solidFill>
                <a:latin typeface="Aparajita" pitchFamily="34" charset="0"/>
                <a:cs typeface="Aparajita" pitchFamily="34" charset="0"/>
              </a:rPr>
              <a:t>À medida que o processo de acompanhamento familiar for evoluindo e o Plano </a:t>
            </a:r>
            <a:r>
              <a:rPr lang="pt-BR" sz="3600" b="1" dirty="0" smtClean="0">
                <a:solidFill>
                  <a:srgbClr val="006600"/>
                </a:solidFill>
                <a:latin typeface="Aparajita" pitchFamily="34" charset="0"/>
                <a:cs typeface="Aparajita" pitchFamily="34" charset="0"/>
              </a:rPr>
              <a:t>de Acompanhamento Familiar cumprir seus objetivos ...</a:t>
            </a:r>
          </a:p>
          <a:p>
            <a:pPr marL="0" indent="0">
              <a:buNone/>
            </a:pPr>
            <a:endParaRPr lang="pt-BR" sz="2600" dirty="0" smtClean="0"/>
          </a:p>
          <a:p>
            <a:pPr marL="0" indent="0" algn="ctr">
              <a:buNone/>
            </a:pPr>
            <a:endParaRPr lang="pt-BR" sz="2400" b="1" dirty="0" smtClean="0">
              <a:solidFill>
                <a:srgbClr val="006600"/>
              </a:solidFill>
              <a:latin typeface="Aparajita" pitchFamily="34" charset="0"/>
              <a:cs typeface="Aparajita" pitchFamily="34" charset="0"/>
            </a:endParaRPr>
          </a:p>
          <a:p>
            <a:pPr marL="0" indent="0">
              <a:buNone/>
            </a:pPr>
            <a:r>
              <a:rPr lang="pt-BR" b="1" dirty="0" smtClean="0">
                <a:solidFill>
                  <a:srgbClr val="006600"/>
                </a:solidFill>
                <a:latin typeface="Aparajita" pitchFamily="34" charset="0"/>
                <a:cs typeface="Aparajita" pitchFamily="34" charset="0"/>
              </a:rPr>
              <a:t>... quando </a:t>
            </a:r>
            <a:r>
              <a:rPr lang="pt-BR" b="1" dirty="0">
                <a:solidFill>
                  <a:srgbClr val="006600"/>
                </a:solidFill>
                <a:latin typeface="Aparajita" pitchFamily="34" charset="0"/>
                <a:cs typeface="Aparajita" pitchFamily="34" charset="0"/>
              </a:rPr>
              <a:t>as </a:t>
            </a:r>
            <a:r>
              <a:rPr lang="pt-BR" b="1" dirty="0" smtClean="0">
                <a:solidFill>
                  <a:srgbClr val="006600"/>
                </a:solidFill>
                <a:latin typeface="Aparajita" pitchFamily="34" charset="0"/>
                <a:cs typeface="Aparajita" pitchFamily="34" charset="0"/>
              </a:rPr>
              <a:t>vulnerabilidades sociais</a:t>
            </a:r>
            <a:r>
              <a:rPr lang="pt-BR" b="1" dirty="0">
                <a:solidFill>
                  <a:srgbClr val="006600"/>
                </a:solidFill>
                <a:latin typeface="Aparajita" pitchFamily="34" charset="0"/>
                <a:cs typeface="Aparajita" pitchFamily="34" charset="0"/>
              </a:rPr>
              <a:t>, motivadoras do processo de acompanhamento forem </a:t>
            </a:r>
            <a:r>
              <a:rPr lang="pt-BR" b="1" dirty="0" smtClean="0">
                <a:solidFill>
                  <a:srgbClr val="006600"/>
                </a:solidFill>
                <a:latin typeface="Aparajita" pitchFamily="34" charset="0"/>
                <a:cs typeface="Aparajita" pitchFamily="34" charset="0"/>
              </a:rPr>
              <a:t>superadas...</a:t>
            </a:r>
          </a:p>
          <a:p>
            <a:pPr marL="0" indent="0" algn="just">
              <a:lnSpc>
                <a:spcPct val="170000"/>
              </a:lnSpc>
              <a:spcBef>
                <a:spcPts val="0"/>
              </a:spcBef>
              <a:buNone/>
            </a:pPr>
            <a:endParaRPr lang="pt-BR" sz="2100" dirty="0" smtClean="0">
              <a:solidFill>
                <a:srgbClr val="006600"/>
              </a:solidFill>
            </a:endParaRPr>
          </a:p>
          <a:p>
            <a:pPr marL="0" indent="0" algn="just">
              <a:lnSpc>
                <a:spcPct val="170000"/>
              </a:lnSpc>
              <a:spcBef>
                <a:spcPts val="0"/>
              </a:spcBef>
              <a:buNone/>
            </a:pPr>
            <a:r>
              <a:rPr lang="pt-BR" sz="2600" dirty="0">
                <a:solidFill>
                  <a:srgbClr val="006600"/>
                </a:solidFill>
              </a:rPr>
              <a:t> </a:t>
            </a:r>
            <a:r>
              <a:rPr lang="pt-BR" sz="2600" dirty="0" smtClean="0">
                <a:solidFill>
                  <a:srgbClr val="006600"/>
                </a:solidFill>
              </a:rPr>
              <a:t>          ... a família em </a:t>
            </a:r>
            <a:r>
              <a:rPr lang="pt-BR" sz="2600" dirty="0">
                <a:solidFill>
                  <a:srgbClr val="006600"/>
                </a:solidFill>
              </a:rPr>
              <a:t>conjunto com o profissional, após o processo denominado “avaliação”, </a:t>
            </a:r>
            <a:r>
              <a:rPr lang="pt-BR" sz="2600" dirty="0" smtClean="0">
                <a:solidFill>
                  <a:srgbClr val="006600"/>
                </a:solidFill>
              </a:rPr>
              <a:t>pode optar </a:t>
            </a:r>
            <a:r>
              <a:rPr lang="pt-BR" sz="2600" dirty="0">
                <a:solidFill>
                  <a:srgbClr val="006600"/>
                </a:solidFill>
              </a:rPr>
              <a:t>pelo encerramento do acompanhamento familiar. Isso não impossibilita que </a:t>
            </a:r>
            <a:r>
              <a:rPr lang="pt-BR" sz="2600" dirty="0" smtClean="0">
                <a:solidFill>
                  <a:srgbClr val="006600"/>
                </a:solidFill>
              </a:rPr>
              <a:t>as famílias </a:t>
            </a:r>
            <a:r>
              <a:rPr lang="pt-BR" sz="2600" dirty="0">
                <a:solidFill>
                  <a:srgbClr val="006600"/>
                </a:solidFill>
              </a:rPr>
              <a:t>continuem participando das ações do PAIF, </a:t>
            </a:r>
            <a:r>
              <a:rPr lang="pt-BR" sz="2600" dirty="0" smtClean="0">
                <a:solidFill>
                  <a:srgbClr val="006600"/>
                </a:solidFill>
              </a:rPr>
              <a:t>elas podem continuar sendo </a:t>
            </a:r>
            <a:r>
              <a:rPr lang="pt-BR" sz="2600" dirty="0">
                <a:solidFill>
                  <a:srgbClr val="006600"/>
                </a:solidFill>
              </a:rPr>
              <a:t>atendidas pelo Serviço</a:t>
            </a:r>
            <a:r>
              <a:rPr lang="pt-BR" sz="2600" dirty="0" smtClean="0">
                <a:solidFill>
                  <a:srgbClr val="006600"/>
                </a:solidFill>
              </a:rPr>
              <a:t>.</a:t>
            </a:r>
          </a:p>
          <a:p>
            <a:pPr marL="0" indent="0" algn="just">
              <a:buNone/>
            </a:pPr>
            <a:endParaRPr lang="pt-BR" sz="2100" dirty="0" smtClean="0"/>
          </a:p>
          <a:p>
            <a:pPr marL="0" indent="0" algn="just">
              <a:lnSpc>
                <a:spcPct val="170000"/>
              </a:lnSpc>
              <a:spcBef>
                <a:spcPts val="0"/>
              </a:spcBef>
              <a:buNone/>
            </a:pPr>
            <a:endParaRPr lang="pt-BR" sz="1100" i="1" dirty="0" smtClean="0">
              <a:solidFill>
                <a:srgbClr val="006600"/>
              </a:solidFill>
              <a:latin typeface="Aparajita" pitchFamily="34" charset="0"/>
              <a:cs typeface="Aparajita" pitchFamily="34" charset="0"/>
            </a:endParaRPr>
          </a:p>
          <a:p>
            <a:pPr marL="0" indent="0" algn="just">
              <a:lnSpc>
                <a:spcPct val="170000"/>
              </a:lnSpc>
              <a:spcBef>
                <a:spcPts val="0"/>
              </a:spcBef>
              <a:buNone/>
            </a:pPr>
            <a:r>
              <a:rPr lang="pt-BR" sz="2300" i="1" dirty="0" smtClean="0">
                <a:solidFill>
                  <a:srgbClr val="006600"/>
                </a:solidFill>
                <a:latin typeface="Aparajita" pitchFamily="34" charset="0"/>
                <a:cs typeface="Aparajita" pitchFamily="34" charset="0"/>
              </a:rPr>
              <a:t>	</a:t>
            </a:r>
            <a:r>
              <a:rPr lang="pt-BR" i="1" dirty="0" smtClean="0">
                <a:solidFill>
                  <a:srgbClr val="006600"/>
                </a:solidFill>
                <a:latin typeface="Aparajita" pitchFamily="34" charset="0"/>
                <a:cs typeface="Aparajita" pitchFamily="34" charset="0"/>
              </a:rPr>
              <a:t>O </a:t>
            </a:r>
            <a:r>
              <a:rPr lang="pt-BR" i="1" dirty="0">
                <a:solidFill>
                  <a:srgbClr val="006600"/>
                </a:solidFill>
                <a:latin typeface="Aparajita" pitchFamily="34" charset="0"/>
                <a:cs typeface="Aparajita" pitchFamily="34" charset="0"/>
              </a:rPr>
              <a:t>acompanhamento não é um processo que visa avaliar a(s) família(s), sua </a:t>
            </a:r>
            <a:r>
              <a:rPr lang="pt-BR" i="1" dirty="0" smtClean="0">
                <a:solidFill>
                  <a:srgbClr val="006600"/>
                </a:solidFill>
                <a:latin typeface="Aparajita" pitchFamily="34" charset="0"/>
                <a:cs typeface="Aparajita" pitchFamily="34" charset="0"/>
              </a:rPr>
              <a:t>organização interna</a:t>
            </a:r>
            <a:r>
              <a:rPr lang="pt-BR" i="1" dirty="0">
                <a:solidFill>
                  <a:srgbClr val="006600"/>
                </a:solidFill>
                <a:latin typeface="Aparajita" pitchFamily="34" charset="0"/>
                <a:cs typeface="Aparajita" pitchFamily="34" charset="0"/>
              </a:rPr>
              <a:t>, seus modos de vida, sua dinâmica de funcionamento. </a:t>
            </a:r>
            <a:endParaRPr lang="pt-BR" i="1" dirty="0" smtClean="0">
              <a:solidFill>
                <a:srgbClr val="006600"/>
              </a:solidFill>
              <a:latin typeface="Aparajita" pitchFamily="34" charset="0"/>
              <a:cs typeface="Aparajita" pitchFamily="34" charset="0"/>
            </a:endParaRPr>
          </a:p>
          <a:p>
            <a:pPr marL="0" indent="0" algn="just">
              <a:lnSpc>
                <a:spcPct val="170000"/>
              </a:lnSpc>
              <a:spcBef>
                <a:spcPts val="0"/>
              </a:spcBef>
              <a:buNone/>
            </a:pPr>
            <a:r>
              <a:rPr lang="pt-BR" i="1" dirty="0" smtClean="0">
                <a:solidFill>
                  <a:srgbClr val="006600"/>
                </a:solidFill>
                <a:latin typeface="Aparajita" pitchFamily="34" charset="0"/>
                <a:cs typeface="Aparajita" pitchFamily="34" charset="0"/>
              </a:rPr>
              <a:t>	Ao contrário, é </a:t>
            </a:r>
            <a:r>
              <a:rPr lang="pt-BR" i="1" dirty="0">
                <a:solidFill>
                  <a:srgbClr val="006600"/>
                </a:solidFill>
                <a:latin typeface="Aparajita" pitchFamily="34" charset="0"/>
                <a:cs typeface="Aparajita" pitchFamily="34" charset="0"/>
              </a:rPr>
              <a:t>uma atuação do serviço socioassistencial, com foco na garantia das </a:t>
            </a:r>
            <a:r>
              <a:rPr lang="pt-BR" i="1" dirty="0" smtClean="0">
                <a:solidFill>
                  <a:srgbClr val="006600"/>
                </a:solidFill>
                <a:latin typeface="Aparajita" pitchFamily="34" charset="0"/>
                <a:cs typeface="Aparajita" pitchFamily="34" charset="0"/>
              </a:rPr>
              <a:t>seguranças afiançadas </a:t>
            </a:r>
            <a:r>
              <a:rPr lang="pt-BR" i="1" dirty="0">
                <a:solidFill>
                  <a:srgbClr val="006600"/>
                </a:solidFill>
                <a:latin typeface="Aparajita" pitchFamily="34" charset="0"/>
                <a:cs typeface="Aparajita" pitchFamily="34" charset="0"/>
              </a:rPr>
              <a:t>pela política de assistência social e na promoção do acesso das famílias </a:t>
            </a:r>
            <a:r>
              <a:rPr lang="pt-BR" i="1" dirty="0" smtClean="0">
                <a:solidFill>
                  <a:srgbClr val="006600"/>
                </a:solidFill>
                <a:latin typeface="Aparajita" pitchFamily="34" charset="0"/>
                <a:cs typeface="Aparajita" pitchFamily="34" charset="0"/>
              </a:rPr>
              <a:t>aos seus </a:t>
            </a:r>
            <a:r>
              <a:rPr lang="pt-BR" i="1" dirty="0">
                <a:solidFill>
                  <a:srgbClr val="006600"/>
                </a:solidFill>
                <a:latin typeface="Aparajita" pitchFamily="34" charset="0"/>
                <a:cs typeface="Aparajita" pitchFamily="34" charset="0"/>
              </a:rPr>
              <a:t>direitos, com vistas ao fortalecimento da capacidade protetiva da família, a </a:t>
            </a:r>
            <a:r>
              <a:rPr lang="pt-BR" i="1" dirty="0" smtClean="0">
                <a:solidFill>
                  <a:srgbClr val="006600"/>
                </a:solidFill>
                <a:latin typeface="Aparajita" pitchFamily="34" charset="0"/>
                <a:cs typeface="Aparajita" pitchFamily="34" charset="0"/>
              </a:rPr>
              <a:t>partir das </a:t>
            </a:r>
            <a:r>
              <a:rPr lang="pt-BR" i="1" dirty="0">
                <a:solidFill>
                  <a:srgbClr val="006600"/>
                </a:solidFill>
                <a:latin typeface="Aparajita" pitchFamily="34" charset="0"/>
                <a:cs typeface="Aparajita" pitchFamily="34" charset="0"/>
              </a:rPr>
              <a:t>respostas do Estado para sua proteção social. </a:t>
            </a:r>
          </a:p>
        </p:txBody>
      </p:sp>
      <p:sp>
        <p:nvSpPr>
          <p:cNvPr id="6" name="Retângulo 5"/>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40588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259632" y="3068960"/>
            <a:ext cx="662473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3" name="Espaço Reservado para Conteúdo 2"/>
          <p:cNvSpPr>
            <a:spLocks noGrp="1"/>
          </p:cNvSpPr>
          <p:nvPr>
            <p:ph idx="1"/>
          </p:nvPr>
        </p:nvSpPr>
        <p:spPr>
          <a:xfrm>
            <a:off x="457200" y="260648"/>
            <a:ext cx="8229600" cy="6192688"/>
          </a:xfrm>
        </p:spPr>
        <p:txBody>
          <a:bodyPr>
            <a:normAutofit fontScale="62500" lnSpcReduction="20000"/>
          </a:bodyPr>
          <a:lstStyle/>
          <a:p>
            <a:pPr marL="0" indent="0" algn="just">
              <a:buNone/>
              <a:defRPr/>
            </a:pPr>
            <a:r>
              <a:rPr lang="pt-BR" sz="3800" b="1" dirty="0">
                <a:solidFill>
                  <a:srgbClr val="009900"/>
                </a:solidFill>
                <a:latin typeface="Aparajita" pitchFamily="34" charset="0"/>
                <a:cs typeface="Aparajita" pitchFamily="34" charset="0"/>
              </a:rPr>
              <a:t>Acompanhamento Familiar  Particularizado</a:t>
            </a:r>
          </a:p>
          <a:p>
            <a:pPr marL="0" indent="0" algn="just">
              <a:buNone/>
              <a:defRPr/>
            </a:pPr>
            <a:endParaRPr lang="pt-BR" sz="1900" dirty="0">
              <a:solidFill>
                <a:srgbClr val="009900"/>
              </a:solidFill>
              <a:latin typeface="Book Antiqua" pitchFamily="18" charset="0"/>
            </a:endParaRPr>
          </a:p>
          <a:p>
            <a:pPr marL="0" indent="0" algn="just">
              <a:lnSpc>
                <a:spcPct val="170000"/>
              </a:lnSpc>
              <a:spcBef>
                <a:spcPts val="0"/>
              </a:spcBef>
              <a:buNone/>
            </a:pPr>
            <a:r>
              <a:rPr lang="pt-BR" sz="1900" dirty="0" smtClean="0">
                <a:solidFill>
                  <a:srgbClr val="009900"/>
                </a:solidFill>
              </a:rPr>
              <a:t>	</a:t>
            </a:r>
            <a:r>
              <a:rPr lang="pt-BR" sz="2300" dirty="0" smtClean="0">
                <a:solidFill>
                  <a:srgbClr val="006600"/>
                </a:solidFill>
              </a:rPr>
              <a:t>É </a:t>
            </a:r>
            <a:r>
              <a:rPr lang="pt-BR" sz="2300" dirty="0">
                <a:solidFill>
                  <a:srgbClr val="006600"/>
                </a:solidFill>
              </a:rPr>
              <a:t>recomendado a adoção do processo de acompanhamento particularizado às famílias em situações de vulnerabilidades em condições desfavoráveis para o trabalho  em grupo: seja porque  a família está  prestes  a cair em risco social (demanda uma atenção rápida ), seja  porque  a família se nega a participar do acompanhamento em grupo  (sente-se intimidada e envergonhada ).</a:t>
            </a:r>
          </a:p>
          <a:p>
            <a:pPr marL="0" indent="0">
              <a:buNone/>
            </a:pPr>
            <a:endParaRPr lang="pt-BR" sz="1900" dirty="0" smtClean="0">
              <a:solidFill>
                <a:srgbClr val="009900"/>
              </a:solidFill>
              <a:latin typeface="Aparajita" pitchFamily="34" charset="0"/>
              <a:cs typeface="Aparajita" pitchFamily="34" charset="0"/>
            </a:endParaRPr>
          </a:p>
          <a:p>
            <a:pPr marL="0" indent="0">
              <a:buNone/>
            </a:pPr>
            <a:endParaRPr lang="pt-BR" sz="2600" b="1" dirty="0" smtClean="0">
              <a:solidFill>
                <a:srgbClr val="009900"/>
              </a:solidFill>
              <a:latin typeface="Aparajita" pitchFamily="34" charset="0"/>
              <a:cs typeface="Aparajita" pitchFamily="34" charset="0"/>
            </a:endParaRPr>
          </a:p>
          <a:p>
            <a:pPr marL="0" indent="0">
              <a:buNone/>
            </a:pPr>
            <a:r>
              <a:rPr lang="pt-BR" sz="2600" b="1" dirty="0" smtClean="0">
                <a:solidFill>
                  <a:srgbClr val="009900"/>
                </a:solidFill>
                <a:latin typeface="Aparajita" pitchFamily="34" charset="0"/>
                <a:cs typeface="Aparajita" pitchFamily="34" charset="0"/>
              </a:rPr>
              <a:t>	Modo </a:t>
            </a:r>
            <a:r>
              <a:rPr lang="pt-BR" sz="2600" b="1" dirty="0">
                <a:solidFill>
                  <a:srgbClr val="009900"/>
                </a:solidFill>
                <a:latin typeface="Aparajita" pitchFamily="34" charset="0"/>
                <a:cs typeface="Aparajita" pitchFamily="34" charset="0"/>
              </a:rPr>
              <a:t>de acompanhamento familiar mais eficaz para proteção imediata</a:t>
            </a:r>
          </a:p>
          <a:p>
            <a:pPr marL="0" indent="0" algn="ctr">
              <a:buNone/>
              <a:defRPr/>
            </a:pPr>
            <a:r>
              <a:rPr lang="pt-BR" sz="1900" dirty="0">
                <a:solidFill>
                  <a:srgbClr val="006600"/>
                </a:solidFill>
              </a:rPr>
              <a:t>Acompanhar uma família não é revolver seu “caso</a:t>
            </a:r>
            <a:r>
              <a:rPr lang="pt-BR" sz="1900" dirty="0" smtClean="0">
                <a:solidFill>
                  <a:srgbClr val="006600"/>
                </a:solidFill>
              </a:rPr>
              <a:t>”!</a:t>
            </a:r>
            <a:endParaRPr lang="pt-BR" sz="1900" dirty="0">
              <a:solidFill>
                <a:srgbClr val="006600"/>
              </a:solidFill>
            </a:endParaRPr>
          </a:p>
          <a:p>
            <a:pPr marL="0" indent="0" algn="ctr">
              <a:buNone/>
              <a:defRPr/>
            </a:pPr>
            <a:endParaRPr lang="pt-BR" sz="1900" dirty="0">
              <a:solidFill>
                <a:srgbClr val="009900"/>
              </a:solidFill>
              <a:latin typeface="Garamond" pitchFamily="18" charset="0"/>
            </a:endParaRPr>
          </a:p>
          <a:p>
            <a:pPr marL="0" indent="0" algn="ctr">
              <a:buNone/>
              <a:defRPr/>
            </a:pPr>
            <a:endParaRPr lang="pt-BR" sz="1900" dirty="0">
              <a:solidFill>
                <a:srgbClr val="009900"/>
              </a:solidFill>
              <a:latin typeface="Garamond" pitchFamily="18" charset="0"/>
            </a:endParaRPr>
          </a:p>
          <a:p>
            <a:pPr marL="0" indent="0" algn="ctr">
              <a:buNone/>
              <a:defRPr/>
            </a:pPr>
            <a:r>
              <a:rPr lang="pt-BR" sz="2600" dirty="0">
                <a:solidFill>
                  <a:schemeClr val="accent2">
                    <a:lumMod val="75000"/>
                  </a:schemeClr>
                </a:solidFill>
                <a:latin typeface="Aparajita" pitchFamily="34" charset="0"/>
                <a:cs typeface="Aparajita" pitchFamily="34" charset="0"/>
              </a:rPr>
              <a:t>É preciso pensar a estrutura de proteção e a possibilidade de coletivização das ações. </a:t>
            </a:r>
          </a:p>
          <a:p>
            <a:pPr marL="0" indent="0" algn="just">
              <a:buNone/>
              <a:defRPr/>
            </a:pPr>
            <a:endParaRPr lang="pt-BR" sz="1900" dirty="0">
              <a:solidFill>
                <a:srgbClr val="009900"/>
              </a:solidFill>
              <a:latin typeface="Garamond" pitchFamily="18" charset="0"/>
            </a:endParaRPr>
          </a:p>
          <a:p>
            <a:pPr marL="0" indent="0" algn="just">
              <a:buNone/>
              <a:defRPr/>
            </a:pPr>
            <a:r>
              <a:rPr lang="pt-BR" sz="1900" dirty="0">
                <a:solidFill>
                  <a:srgbClr val="009900"/>
                </a:solidFill>
                <a:latin typeface="Garamond" pitchFamily="18" charset="0"/>
              </a:rPr>
              <a:t> </a:t>
            </a:r>
          </a:p>
          <a:p>
            <a:pPr marL="0" indent="0" algn="just">
              <a:buNone/>
              <a:defRPr/>
            </a:pPr>
            <a:endParaRPr lang="pt-BR" sz="1900" dirty="0">
              <a:solidFill>
                <a:srgbClr val="009900"/>
              </a:solidFill>
              <a:latin typeface="Garamond" pitchFamily="18" charset="0"/>
            </a:endParaRPr>
          </a:p>
          <a:p>
            <a:pPr marL="0" indent="0" algn="just">
              <a:lnSpc>
                <a:spcPct val="170000"/>
              </a:lnSpc>
              <a:spcBef>
                <a:spcPts val="0"/>
              </a:spcBef>
              <a:buNone/>
              <a:defRPr/>
            </a:pPr>
            <a:r>
              <a:rPr lang="pt-BR" sz="1900" dirty="0" smtClean="0">
                <a:solidFill>
                  <a:srgbClr val="009900"/>
                </a:solidFill>
              </a:rPr>
              <a:t>	</a:t>
            </a:r>
            <a:r>
              <a:rPr lang="pt-BR" sz="2200" dirty="0" smtClean="0">
                <a:solidFill>
                  <a:srgbClr val="006600"/>
                </a:solidFill>
              </a:rPr>
              <a:t>As </a:t>
            </a:r>
            <a:r>
              <a:rPr lang="pt-BR" sz="2200" dirty="0">
                <a:solidFill>
                  <a:srgbClr val="006600"/>
                </a:solidFill>
              </a:rPr>
              <a:t>vulnerabilidades apresentadas pelas famílias são expressões de necessidades humanas básicas não satisfeitas, decorrentes da desigualdade social – assim, é preciso ultrapassar a lógica  do atendimento “do caso a caso” ou “caso de família” que vincula a satisfação das necessidades sociais à (in)competência individual das famílias.</a:t>
            </a:r>
          </a:p>
          <a:p>
            <a:pPr marL="0" indent="0" algn="just">
              <a:buNone/>
              <a:defRPr/>
            </a:pPr>
            <a:endParaRPr lang="pt-BR" sz="1900" dirty="0">
              <a:solidFill>
                <a:srgbClr val="006600"/>
              </a:solidFill>
              <a:latin typeface="Garamond" pitchFamily="18" charset="0"/>
            </a:endParaRPr>
          </a:p>
          <a:p>
            <a:pPr marL="0" indent="0" algn="just">
              <a:buNone/>
              <a:defRPr/>
            </a:pPr>
            <a:endParaRPr lang="pt-BR" sz="1900" dirty="0">
              <a:solidFill>
                <a:srgbClr val="006600"/>
              </a:solidFill>
              <a:latin typeface="Aparajita" pitchFamily="34" charset="0"/>
              <a:cs typeface="Aparajita" pitchFamily="34" charset="0"/>
            </a:endParaRPr>
          </a:p>
          <a:p>
            <a:pPr marL="0" indent="0" algn="ctr">
              <a:buNone/>
              <a:defRPr/>
            </a:pPr>
            <a:r>
              <a:rPr lang="pt-BR" sz="2600" dirty="0">
                <a:solidFill>
                  <a:srgbClr val="006600"/>
                </a:solidFill>
                <a:latin typeface="Aparajita" pitchFamily="34" charset="0"/>
                <a:cs typeface="Aparajita" pitchFamily="34" charset="0"/>
              </a:rPr>
              <a:t>É preciso </a:t>
            </a:r>
            <a:r>
              <a:rPr lang="pt-BR" sz="2600" dirty="0" smtClean="0">
                <a:solidFill>
                  <a:srgbClr val="006600"/>
                </a:solidFill>
                <a:latin typeface="Aparajita" pitchFamily="34" charset="0"/>
                <a:cs typeface="Aparajita" pitchFamily="34" charset="0"/>
              </a:rPr>
              <a:t>redimensionar </a:t>
            </a:r>
            <a:r>
              <a:rPr lang="pt-BR" sz="2600" dirty="0">
                <a:solidFill>
                  <a:srgbClr val="006600"/>
                </a:solidFill>
                <a:latin typeface="Aparajita" pitchFamily="34" charset="0"/>
                <a:cs typeface="Aparajita" pitchFamily="34" charset="0"/>
              </a:rPr>
              <a:t>a lógica do trabalho com família na perspectiva dos </a:t>
            </a:r>
            <a:r>
              <a:rPr lang="pt-BR" sz="2600" b="1" dirty="0">
                <a:solidFill>
                  <a:schemeClr val="accent2">
                    <a:lumMod val="75000"/>
                  </a:schemeClr>
                </a:solidFill>
                <a:latin typeface="Aparajita" pitchFamily="34" charset="0"/>
                <a:cs typeface="Aparajita" pitchFamily="34" charset="0"/>
              </a:rPr>
              <a:t>direitos </a:t>
            </a:r>
            <a:r>
              <a:rPr lang="pt-BR" sz="2600" dirty="0">
                <a:solidFill>
                  <a:srgbClr val="006600"/>
                </a:solidFill>
                <a:latin typeface="Aparajita" pitchFamily="34" charset="0"/>
                <a:cs typeface="Aparajita" pitchFamily="34" charset="0"/>
              </a:rPr>
              <a:t>– caminho para a concretização da cidadania, via políticas públicas de responsabilidade estatal.</a:t>
            </a:r>
          </a:p>
          <a:p>
            <a:pPr marL="0" indent="0">
              <a:buNone/>
            </a:pPr>
            <a:endParaRPr lang="pt-BR" dirty="0"/>
          </a:p>
        </p:txBody>
      </p:sp>
      <p:cxnSp>
        <p:nvCxnSpPr>
          <p:cNvPr id="5" name="Conector de seta reta 4"/>
          <p:cNvCxnSpPr/>
          <p:nvPr/>
        </p:nvCxnSpPr>
        <p:spPr>
          <a:xfrm>
            <a:off x="467544" y="2564904"/>
            <a:ext cx="936104" cy="0"/>
          </a:xfrm>
          <a:prstGeom prst="straightConnector1">
            <a:avLst/>
          </a:prstGeom>
          <a:ln w="22225">
            <a:solidFill>
              <a:srgbClr val="009900"/>
            </a:solidFill>
            <a:tailEnd type="arrow" w="lg" len="med"/>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86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143508" y="1700808"/>
            <a:ext cx="8856984"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527459" y="-99392"/>
            <a:ext cx="8229600" cy="1143000"/>
          </a:xfrm>
        </p:spPr>
        <p:txBody>
          <a:bodyPr>
            <a:normAutofit/>
          </a:bodyPr>
          <a:lstStyle/>
          <a:p>
            <a:r>
              <a:rPr lang="pt-BR" sz="3200" b="1" dirty="0" smtClean="0">
                <a:solidFill>
                  <a:srgbClr val="009900"/>
                </a:solidFill>
                <a:latin typeface="Aparajita" pitchFamily="34" charset="0"/>
                <a:cs typeface="Aparajita" pitchFamily="34" charset="0"/>
              </a:rPr>
              <a:t>Acompanhamento Familiar em Grupo</a:t>
            </a:r>
            <a:endParaRPr lang="pt-BR" sz="3200" b="1" dirty="0">
              <a:solidFill>
                <a:srgbClr val="009900"/>
              </a:solidFill>
              <a:latin typeface="Aparajita" pitchFamily="34" charset="0"/>
              <a:cs typeface="Aparajita" pitchFamily="34" charset="0"/>
            </a:endParaRPr>
          </a:p>
        </p:txBody>
      </p:sp>
      <p:sp>
        <p:nvSpPr>
          <p:cNvPr id="3" name="Espaço Reservado para Conteúdo 2"/>
          <p:cNvSpPr>
            <a:spLocks noGrp="1"/>
          </p:cNvSpPr>
          <p:nvPr>
            <p:ph idx="1"/>
          </p:nvPr>
        </p:nvSpPr>
        <p:spPr>
          <a:xfrm>
            <a:off x="251520" y="620688"/>
            <a:ext cx="8712968" cy="5904656"/>
          </a:xfrm>
        </p:spPr>
        <p:txBody>
          <a:bodyPr>
            <a:normAutofit fontScale="25000" lnSpcReduction="20000"/>
          </a:bodyPr>
          <a:lstStyle/>
          <a:p>
            <a:pPr marL="0" indent="0" algn="just">
              <a:buNone/>
            </a:pPr>
            <a:endParaRPr lang="pt-BR" sz="6200" dirty="0" smtClean="0">
              <a:solidFill>
                <a:srgbClr val="006600"/>
              </a:solidFill>
              <a:latin typeface="Calibri" pitchFamily="34" charset="0"/>
              <a:cs typeface="Arial" charset="0"/>
            </a:endParaRPr>
          </a:p>
          <a:p>
            <a:pPr marL="0" indent="0" algn="just">
              <a:buNone/>
            </a:pPr>
            <a:r>
              <a:rPr lang="pt-BR" sz="7200" dirty="0" smtClean="0">
                <a:solidFill>
                  <a:srgbClr val="006600"/>
                </a:solidFill>
                <a:latin typeface="Calibri" pitchFamily="34" charset="0"/>
                <a:cs typeface="Arial" charset="0"/>
              </a:rPr>
              <a:t>É </a:t>
            </a:r>
            <a:r>
              <a:rPr lang="pt-BR" sz="7200" dirty="0">
                <a:solidFill>
                  <a:srgbClr val="006600"/>
                </a:solidFill>
                <a:latin typeface="Calibri" pitchFamily="34" charset="0"/>
                <a:cs typeface="Arial" charset="0"/>
              </a:rPr>
              <a:t>recomendado a adoção do processo de acompanhamento familiar em grupo para responder situações de vulnerabilidades vivenciadas pelas famílias com forte interface com o território</a:t>
            </a:r>
            <a:r>
              <a:rPr lang="pt-BR" sz="7200" dirty="0" smtClean="0">
                <a:solidFill>
                  <a:srgbClr val="006600"/>
                </a:solidFill>
                <a:latin typeface="Calibri" pitchFamily="34" charset="0"/>
                <a:cs typeface="Arial" charset="0"/>
              </a:rPr>
              <a:t>.</a:t>
            </a:r>
          </a:p>
          <a:p>
            <a:pPr marL="0" indent="0" algn="ctr">
              <a:buNone/>
            </a:pPr>
            <a:r>
              <a:rPr lang="pt-BR" sz="7200" dirty="0" smtClean="0">
                <a:solidFill>
                  <a:srgbClr val="006600"/>
                </a:solidFill>
                <a:latin typeface="Calibri" pitchFamily="34" charset="0"/>
              </a:rPr>
              <a:t>	</a:t>
            </a:r>
          </a:p>
          <a:p>
            <a:pPr marL="0" indent="0" algn="ctr">
              <a:lnSpc>
                <a:spcPct val="120000"/>
              </a:lnSpc>
              <a:spcBef>
                <a:spcPts val="0"/>
              </a:spcBef>
              <a:buNone/>
            </a:pPr>
            <a:r>
              <a:rPr lang="pt-BR" sz="7200" b="1" dirty="0" smtClean="0">
                <a:solidFill>
                  <a:srgbClr val="006600"/>
                </a:solidFill>
                <a:latin typeface="Aparajita" pitchFamily="34" charset="0"/>
                <a:cs typeface="Aparajita" pitchFamily="34" charset="0"/>
              </a:rPr>
              <a:t>Isso </a:t>
            </a:r>
            <a:r>
              <a:rPr lang="pt-BR" sz="7200" b="1" dirty="0">
                <a:solidFill>
                  <a:srgbClr val="006600"/>
                </a:solidFill>
                <a:latin typeface="Aparajita" pitchFamily="34" charset="0"/>
                <a:cs typeface="Aparajita" pitchFamily="34" charset="0"/>
              </a:rPr>
              <a:t>demanda a realização de um bom diagnóstico do território – conhecer suas vulnerabilidades de modo a agrupar as famílias para efetivar seu acompanhamento.</a:t>
            </a:r>
          </a:p>
          <a:p>
            <a:pPr marL="0" indent="0" algn="just">
              <a:lnSpc>
                <a:spcPct val="170000"/>
              </a:lnSpc>
              <a:spcBef>
                <a:spcPts val="0"/>
              </a:spcBef>
              <a:buNone/>
            </a:pPr>
            <a:endParaRPr lang="pt-BR" sz="4500" dirty="0">
              <a:solidFill>
                <a:srgbClr val="006600"/>
              </a:solidFill>
              <a:latin typeface="Calibri" pitchFamily="34" charset="0"/>
            </a:endParaRPr>
          </a:p>
          <a:p>
            <a:pPr marL="0" indent="0" algn="just">
              <a:lnSpc>
                <a:spcPct val="170000"/>
              </a:lnSpc>
              <a:spcBef>
                <a:spcPts val="0"/>
              </a:spcBef>
              <a:buNone/>
            </a:pPr>
            <a:r>
              <a:rPr lang="pt-BR" sz="4500" dirty="0" smtClean="0">
                <a:solidFill>
                  <a:srgbClr val="006600"/>
                </a:solidFill>
                <a:latin typeface="Calibri" pitchFamily="34" charset="0"/>
              </a:rPr>
              <a:t>	</a:t>
            </a:r>
            <a:r>
              <a:rPr lang="pt-BR" sz="6400" dirty="0" smtClean="0">
                <a:solidFill>
                  <a:srgbClr val="006600"/>
                </a:solidFill>
                <a:latin typeface="Calibri" pitchFamily="34" charset="0"/>
              </a:rPr>
              <a:t>Modo </a:t>
            </a:r>
            <a:r>
              <a:rPr lang="pt-BR" sz="6400" dirty="0">
                <a:solidFill>
                  <a:srgbClr val="006600"/>
                </a:solidFill>
                <a:latin typeface="Calibri" pitchFamily="34" charset="0"/>
              </a:rPr>
              <a:t>de acompanhamento </a:t>
            </a:r>
            <a:r>
              <a:rPr lang="pt-BR" sz="6400" dirty="0" smtClean="0">
                <a:solidFill>
                  <a:srgbClr val="006600"/>
                </a:solidFill>
                <a:latin typeface="Calibri" pitchFamily="34" charset="0"/>
              </a:rPr>
              <a:t>que contribui </a:t>
            </a:r>
            <a:r>
              <a:rPr lang="pt-BR" sz="6400" dirty="0">
                <a:solidFill>
                  <a:srgbClr val="006600"/>
                </a:solidFill>
                <a:latin typeface="Calibri" pitchFamily="34" charset="0"/>
              </a:rPr>
              <a:t>para respostas mais efetivas, pois mobilizam um grupo de famílias em torno de determinada causa, propiciando a troca de vivências que tornam esse modo de acompanhamento uma experiência de protagonismo das famílias e, consequentemente, do território</a:t>
            </a:r>
            <a:r>
              <a:rPr lang="pt-BR" sz="6400" dirty="0" smtClean="0">
                <a:solidFill>
                  <a:srgbClr val="006600"/>
                </a:solidFill>
                <a:latin typeface="Calibri" pitchFamily="34" charset="0"/>
              </a:rPr>
              <a:t>.</a:t>
            </a:r>
          </a:p>
          <a:p>
            <a:pPr marL="0" indent="0" algn="just">
              <a:lnSpc>
                <a:spcPct val="170000"/>
              </a:lnSpc>
              <a:spcBef>
                <a:spcPts val="0"/>
              </a:spcBef>
              <a:buNone/>
            </a:pPr>
            <a:r>
              <a:rPr lang="pt-BR" sz="6400" dirty="0" smtClean="0">
                <a:solidFill>
                  <a:srgbClr val="006600"/>
                </a:solidFill>
              </a:rPr>
              <a:t>	</a:t>
            </a:r>
            <a:r>
              <a:rPr lang="pt-BR" sz="6400" b="1" dirty="0" smtClean="0">
                <a:solidFill>
                  <a:srgbClr val="006600"/>
                </a:solidFill>
              </a:rPr>
              <a:t>No </a:t>
            </a:r>
            <a:r>
              <a:rPr lang="pt-BR" sz="6400" b="1" dirty="0">
                <a:solidFill>
                  <a:srgbClr val="006600"/>
                </a:solidFill>
              </a:rPr>
              <a:t>acompanhamento em grupo, o </a:t>
            </a:r>
            <a:r>
              <a:rPr lang="pt-BR" sz="6400" b="1" dirty="0" smtClean="0">
                <a:solidFill>
                  <a:srgbClr val="006600"/>
                </a:solidFill>
              </a:rPr>
              <a:t>Plano de Acompanhamento </a:t>
            </a:r>
            <a:r>
              <a:rPr lang="pt-BR" sz="6400" b="1" dirty="0">
                <a:solidFill>
                  <a:srgbClr val="006600"/>
                </a:solidFill>
              </a:rPr>
              <a:t>F</a:t>
            </a:r>
            <a:r>
              <a:rPr lang="pt-BR" sz="6400" b="1" dirty="0" smtClean="0">
                <a:solidFill>
                  <a:srgbClr val="006600"/>
                </a:solidFill>
              </a:rPr>
              <a:t>amiliar deve </a:t>
            </a:r>
            <a:r>
              <a:rPr lang="pt-BR" sz="6400" b="1" dirty="0">
                <a:solidFill>
                  <a:srgbClr val="006600"/>
                </a:solidFill>
              </a:rPr>
              <a:t>ser construído com a participação </a:t>
            </a:r>
            <a:r>
              <a:rPr lang="pt-BR" sz="6400" b="1" dirty="0" smtClean="0">
                <a:solidFill>
                  <a:srgbClr val="006600"/>
                </a:solidFill>
              </a:rPr>
              <a:t>de todas </a:t>
            </a:r>
            <a:r>
              <a:rPr lang="pt-BR" sz="6400" b="1" dirty="0">
                <a:solidFill>
                  <a:srgbClr val="006600"/>
                </a:solidFill>
              </a:rPr>
              <a:t>as famílias que fazem parte do processo de acompanhamento e do técnico. </a:t>
            </a:r>
            <a:r>
              <a:rPr lang="pt-BR" sz="6400" dirty="0" smtClean="0">
                <a:solidFill>
                  <a:srgbClr val="006600"/>
                </a:solidFill>
              </a:rPr>
              <a:t>	</a:t>
            </a:r>
          </a:p>
          <a:p>
            <a:pPr marL="0" indent="0" algn="just">
              <a:lnSpc>
                <a:spcPct val="170000"/>
              </a:lnSpc>
              <a:spcBef>
                <a:spcPts val="0"/>
              </a:spcBef>
              <a:buNone/>
            </a:pPr>
            <a:r>
              <a:rPr lang="pt-BR" sz="6400" dirty="0">
                <a:solidFill>
                  <a:srgbClr val="006600"/>
                </a:solidFill>
              </a:rPr>
              <a:t>	</a:t>
            </a:r>
            <a:r>
              <a:rPr lang="pt-BR" sz="6400" dirty="0" smtClean="0">
                <a:solidFill>
                  <a:srgbClr val="006600"/>
                </a:solidFill>
              </a:rPr>
              <a:t>Podem </a:t>
            </a:r>
            <a:r>
              <a:rPr lang="pt-BR" sz="6400" dirty="0">
                <a:solidFill>
                  <a:srgbClr val="006600"/>
                </a:solidFill>
              </a:rPr>
              <a:t>ser incluídos no Plano </a:t>
            </a:r>
            <a:r>
              <a:rPr lang="pt-BR" sz="6400" dirty="0" smtClean="0">
                <a:solidFill>
                  <a:srgbClr val="006600"/>
                </a:solidFill>
              </a:rPr>
              <a:t>tanto </a:t>
            </a:r>
            <a:r>
              <a:rPr lang="pt-BR" sz="6400" dirty="0">
                <a:solidFill>
                  <a:srgbClr val="006600"/>
                </a:solidFill>
              </a:rPr>
              <a:t>os objetivos gerais como </a:t>
            </a:r>
            <a:r>
              <a:rPr lang="pt-BR" sz="6400" dirty="0" smtClean="0">
                <a:solidFill>
                  <a:srgbClr val="006600"/>
                </a:solidFill>
              </a:rPr>
              <a:t>os específicos - </a:t>
            </a:r>
            <a:r>
              <a:rPr lang="pt-BR" sz="6400" dirty="0">
                <a:solidFill>
                  <a:srgbClr val="006600"/>
                </a:solidFill>
              </a:rPr>
              <a:t>a serem alcançados por todas as famílias que compõem </a:t>
            </a:r>
            <a:r>
              <a:rPr lang="pt-BR" sz="6400" dirty="0" smtClean="0">
                <a:solidFill>
                  <a:srgbClr val="006600"/>
                </a:solidFill>
              </a:rPr>
              <a:t>o acompanhamento </a:t>
            </a:r>
            <a:r>
              <a:rPr lang="pt-BR" sz="6400" dirty="0">
                <a:solidFill>
                  <a:srgbClr val="006600"/>
                </a:solidFill>
              </a:rPr>
              <a:t>em </a:t>
            </a:r>
            <a:r>
              <a:rPr lang="pt-BR" sz="6400" dirty="0" smtClean="0">
                <a:solidFill>
                  <a:srgbClr val="006600"/>
                </a:solidFill>
              </a:rPr>
              <a:t>grupo e por alguma(s</a:t>
            </a:r>
            <a:r>
              <a:rPr lang="pt-BR" sz="6400" dirty="0">
                <a:solidFill>
                  <a:srgbClr val="006600"/>
                </a:solidFill>
              </a:rPr>
              <a:t>) família(s) </a:t>
            </a:r>
            <a:r>
              <a:rPr lang="pt-BR" sz="6400" dirty="0" smtClean="0">
                <a:solidFill>
                  <a:srgbClr val="006600"/>
                </a:solidFill>
              </a:rPr>
              <a:t>, respectivamente.</a:t>
            </a:r>
            <a:endParaRPr lang="pt-BR" sz="6400" dirty="0">
              <a:solidFill>
                <a:srgbClr val="006600"/>
              </a:solidFill>
            </a:endParaRPr>
          </a:p>
          <a:p>
            <a:pPr marL="0" indent="0" algn="just">
              <a:buNone/>
            </a:pPr>
            <a:endParaRPr lang="pt-BR" dirty="0">
              <a:solidFill>
                <a:srgbClr val="006600"/>
              </a:solidFill>
              <a:latin typeface="Calibri" pitchFamily="34" charset="0"/>
            </a:endParaRPr>
          </a:p>
          <a:p>
            <a:pPr algn="just"/>
            <a:endParaRPr lang="pt-BR" dirty="0" smtClean="0">
              <a:latin typeface="Calibri" pitchFamily="34" charset="0"/>
              <a:cs typeface="Arial" charset="0"/>
            </a:endParaRPr>
          </a:p>
          <a:p>
            <a:pPr algn="just"/>
            <a:endParaRPr lang="pt-BR" dirty="0">
              <a:latin typeface="Calibri" pitchFamily="34" charset="0"/>
              <a:cs typeface="Arial" charset="0"/>
            </a:endParaRPr>
          </a:p>
          <a:p>
            <a:pPr algn="just"/>
            <a:endParaRPr lang="pt-BR" dirty="0">
              <a:latin typeface="Book Antiqua" pitchFamily="18" charset="0"/>
              <a:cs typeface="Arial" charset="0"/>
            </a:endParaRPr>
          </a:p>
          <a:p>
            <a:endParaRPr lang="pt-BR" dirty="0"/>
          </a:p>
        </p:txBody>
      </p:sp>
      <p:sp>
        <p:nvSpPr>
          <p:cNvPr id="6" name="Retângulo 5"/>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81126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solidFill>
                  <a:srgbClr val="009900"/>
                </a:solidFill>
                <a:latin typeface="Aparajita" pitchFamily="34" charset="0"/>
                <a:cs typeface="Aparajita" pitchFamily="34" charset="0"/>
              </a:rPr>
              <a:t>Construção de significados</a:t>
            </a:r>
            <a:endParaRPr lang="pt-BR" sz="4000" b="1" dirty="0">
              <a:solidFill>
                <a:srgbClr val="009900"/>
              </a:solidFill>
              <a:latin typeface="Aparajita" pitchFamily="34" charset="0"/>
              <a:cs typeface="Aparajita" pitchFamily="34" charset="0"/>
            </a:endParaRPr>
          </a:p>
        </p:txBody>
      </p:sp>
      <p:sp>
        <p:nvSpPr>
          <p:cNvPr id="3" name="Espaço Reservado para Conteúdo 2"/>
          <p:cNvSpPr>
            <a:spLocks noGrp="1"/>
          </p:cNvSpPr>
          <p:nvPr>
            <p:ph idx="1"/>
          </p:nvPr>
        </p:nvSpPr>
        <p:spPr>
          <a:xfrm>
            <a:off x="251520" y="1600200"/>
            <a:ext cx="8640960" cy="4525963"/>
          </a:xfrm>
        </p:spPr>
        <p:txBody>
          <a:bodyPr>
            <a:normAutofit/>
          </a:bodyPr>
          <a:lstStyle/>
          <a:p>
            <a:pPr marL="0" indent="0">
              <a:buNone/>
            </a:pPr>
            <a:r>
              <a:rPr lang="pt-BR" sz="2400" dirty="0" smtClean="0">
                <a:solidFill>
                  <a:srgbClr val="006600"/>
                </a:solidFill>
                <a:latin typeface="+mj-lt"/>
                <a:cs typeface="Aparajita" pitchFamily="34" charset="0"/>
              </a:rPr>
              <a:t>O que pode significar para a família ter um </a:t>
            </a:r>
            <a:r>
              <a:rPr lang="pt-BR" sz="2400" b="1" dirty="0" smtClean="0">
                <a:solidFill>
                  <a:srgbClr val="006600"/>
                </a:solidFill>
                <a:latin typeface="+mj-lt"/>
                <a:cs typeface="Aparajita" pitchFamily="34" charset="0"/>
              </a:rPr>
              <a:t>prontuário no serviço </a:t>
            </a:r>
          </a:p>
          <a:p>
            <a:pPr marL="0" indent="0">
              <a:buNone/>
            </a:pPr>
            <a:endParaRPr lang="pt-BR" sz="2400" dirty="0" smtClean="0">
              <a:solidFill>
                <a:srgbClr val="006600"/>
              </a:solidFill>
              <a:latin typeface="+mj-lt"/>
              <a:cs typeface="Aparajita" pitchFamily="34" charset="0"/>
            </a:endParaRPr>
          </a:p>
          <a:p>
            <a:pPr marL="0" indent="0">
              <a:buNone/>
            </a:pPr>
            <a:endParaRPr lang="pt-BR" sz="2400" dirty="0">
              <a:solidFill>
                <a:srgbClr val="006600"/>
              </a:solidFill>
              <a:latin typeface="+mj-lt"/>
              <a:cs typeface="Aparajita" pitchFamily="34" charset="0"/>
            </a:endParaRPr>
          </a:p>
          <a:p>
            <a:r>
              <a:rPr lang="pt-BR" sz="2400" dirty="0" smtClean="0">
                <a:solidFill>
                  <a:srgbClr val="006600"/>
                </a:solidFill>
                <a:latin typeface="+mj-lt"/>
                <a:cs typeface="Aparajita" pitchFamily="34" charset="0"/>
              </a:rPr>
              <a:t>Evitar repetir a mesma história </a:t>
            </a:r>
          </a:p>
          <a:p>
            <a:r>
              <a:rPr lang="pt-BR" sz="2400" dirty="0" smtClean="0">
                <a:solidFill>
                  <a:srgbClr val="006600"/>
                </a:solidFill>
                <a:latin typeface="+mj-lt"/>
                <a:cs typeface="Aparajita" pitchFamily="34" charset="0"/>
              </a:rPr>
              <a:t>Ter sua trajetória conhecida </a:t>
            </a:r>
          </a:p>
          <a:p>
            <a:r>
              <a:rPr lang="pt-BR" sz="2400" dirty="0" smtClean="0">
                <a:solidFill>
                  <a:srgbClr val="006600"/>
                </a:solidFill>
                <a:latin typeface="+mj-lt"/>
                <a:cs typeface="Aparajita" pitchFamily="34" charset="0"/>
              </a:rPr>
              <a:t>Ter um documento que fortalece a identidade de política pública onde antes a relação existente era de ajuda/favor</a:t>
            </a:r>
            <a:endParaRPr lang="pt-BR" sz="2400" dirty="0">
              <a:solidFill>
                <a:srgbClr val="006600"/>
              </a:solidFill>
              <a:latin typeface="+mj-lt"/>
              <a:cs typeface="Aparajita" pitchFamily="34" charset="0"/>
            </a:endParaRPr>
          </a:p>
          <a:p>
            <a:r>
              <a:rPr lang="pt-BR" sz="2400" dirty="0" smtClean="0">
                <a:solidFill>
                  <a:srgbClr val="006600"/>
                </a:solidFill>
                <a:latin typeface="+mj-lt"/>
                <a:cs typeface="Aparajita" pitchFamily="34" charset="0"/>
              </a:rPr>
              <a:t>Reconhecimento do direito ao registro e possibilidade de acesso</a:t>
            </a:r>
          </a:p>
          <a:p>
            <a:pPr marL="0" indent="0">
              <a:buNone/>
            </a:pPr>
            <a:endParaRPr lang="pt-BR" sz="2400" dirty="0" smtClean="0">
              <a:solidFill>
                <a:srgbClr val="006600"/>
              </a:solidFill>
              <a:latin typeface="+mj-lt"/>
              <a:cs typeface="Aparajita" pitchFamily="34" charset="0"/>
            </a:endParaRPr>
          </a:p>
          <a:p>
            <a:r>
              <a:rPr lang="pt-BR" sz="2400" dirty="0" smtClean="0">
                <a:solidFill>
                  <a:srgbClr val="006600"/>
                </a:solidFill>
                <a:latin typeface="+mj-lt"/>
                <a:cs typeface="Aparajita" pitchFamily="34" charset="0"/>
              </a:rPr>
              <a:t>E estar em acompanhamento familiar?</a:t>
            </a:r>
            <a:endParaRPr lang="pt-BR" sz="2400" dirty="0">
              <a:solidFill>
                <a:srgbClr val="006600"/>
              </a:solidFill>
              <a:latin typeface="+mj-lt"/>
              <a:cs typeface="Aparajita" pitchFamily="34" charset="0"/>
            </a:endParaRPr>
          </a:p>
        </p:txBody>
      </p:sp>
      <p:sp>
        <p:nvSpPr>
          <p:cNvPr id="4" name="Retângulo 3"/>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84345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721499"/>
          </a:xfrm>
        </p:spPr>
        <p:txBody>
          <a:bodyPr>
            <a:normAutofit/>
          </a:bodyPr>
          <a:lstStyle/>
          <a:p>
            <a:pPr marL="0" indent="0">
              <a:buNone/>
            </a:pPr>
            <a:r>
              <a:rPr lang="pt-BR" sz="2800" b="1" dirty="0" smtClean="0">
                <a:solidFill>
                  <a:srgbClr val="009900"/>
                </a:solidFill>
                <a:latin typeface="Aparajita" pitchFamily="34" charset="0"/>
                <a:cs typeface="Aparajita" pitchFamily="34" charset="0"/>
              </a:rPr>
              <a:t>E o que pode significar para o técnico?</a:t>
            </a:r>
          </a:p>
          <a:p>
            <a:pPr marL="0" indent="0">
              <a:buNone/>
            </a:pPr>
            <a:endParaRPr lang="pt-BR" sz="2800" dirty="0" smtClean="0">
              <a:solidFill>
                <a:srgbClr val="009900"/>
              </a:solidFill>
              <a:latin typeface="Aparajita" pitchFamily="34" charset="0"/>
              <a:cs typeface="Aparajita" pitchFamily="34" charset="0"/>
            </a:endParaRPr>
          </a:p>
        </p:txBody>
      </p:sp>
      <p:graphicFrame>
        <p:nvGraphicFramePr>
          <p:cNvPr id="5" name="Diagrama 4"/>
          <p:cNvGraphicFramePr/>
          <p:nvPr>
            <p:extLst>
              <p:ext uri="{D42A27DB-BD31-4B8C-83A1-F6EECF244321}">
                <p14:modId xmlns:p14="http://schemas.microsoft.com/office/powerpoint/2010/main" val="292920792"/>
              </p:ext>
            </p:extLst>
          </p:nvPr>
        </p:nvGraphicFramePr>
        <p:xfrm>
          <a:off x="755576" y="1124744"/>
          <a:ext cx="784887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5"/>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1643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b="1" dirty="0" smtClean="0">
                <a:solidFill>
                  <a:srgbClr val="009900"/>
                </a:solidFill>
                <a:latin typeface="Aparajita" pitchFamily="34" charset="0"/>
                <a:cs typeface="Aparajita" pitchFamily="34" charset="0"/>
              </a:rPr>
              <a:t>Ou:</a:t>
            </a:r>
            <a:endParaRPr lang="pt-BR" sz="3200" b="1" dirty="0">
              <a:solidFill>
                <a:srgbClr val="009900"/>
              </a:solidFill>
              <a:latin typeface="Aparajita" pitchFamily="34" charset="0"/>
              <a:cs typeface="Aparajita" pitchFamily="34"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744691571"/>
              </p:ext>
            </p:extLst>
          </p:nvPr>
        </p:nvGraphicFramePr>
        <p:xfrm>
          <a:off x="251520" y="476672"/>
          <a:ext cx="914501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67062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143000"/>
          </a:xfrm>
        </p:spPr>
        <p:txBody>
          <a:bodyPr>
            <a:noAutofit/>
          </a:bodyPr>
          <a:lstStyle/>
          <a:p>
            <a:r>
              <a:rPr lang="pt-BR" sz="2800" b="1" dirty="0">
                <a:solidFill>
                  <a:srgbClr val="009900"/>
                </a:solidFill>
                <a:latin typeface="Aparajita" pitchFamily="34" charset="0"/>
                <a:cs typeface="Aparajita" pitchFamily="34" charset="0"/>
              </a:rPr>
              <a:t>Devemos pensar nas potencialidades e nos limites da utilização de sistemas para o registro do acompanhamento familiar:</a:t>
            </a:r>
            <a:br>
              <a:rPr lang="pt-BR" sz="2800" b="1" dirty="0">
                <a:solidFill>
                  <a:srgbClr val="009900"/>
                </a:solidFill>
                <a:latin typeface="Aparajita" pitchFamily="34" charset="0"/>
                <a:cs typeface="Aparajita" pitchFamily="34" charset="0"/>
              </a:rPr>
            </a:br>
            <a:endParaRPr lang="pt-BR" sz="2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02589568"/>
              </p:ext>
            </p:extLst>
          </p:nvPr>
        </p:nvGraphicFramePr>
        <p:xfrm>
          <a:off x="179512" y="1412776"/>
          <a:ext cx="8784976"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17576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649491"/>
          </a:xfrm>
        </p:spPr>
        <p:txBody>
          <a:bodyPr>
            <a:normAutofit fontScale="47500" lnSpcReduction="20000"/>
          </a:bodyPr>
          <a:lstStyle/>
          <a:p>
            <a:pPr marL="0" indent="0">
              <a:lnSpc>
                <a:spcPct val="170000"/>
              </a:lnSpc>
              <a:spcBef>
                <a:spcPts val="0"/>
              </a:spcBef>
              <a:buNone/>
            </a:pPr>
            <a:r>
              <a:rPr lang="pt-BR" dirty="0">
                <a:solidFill>
                  <a:srgbClr val="009900"/>
                </a:solidFill>
              </a:rPr>
              <a:t>	</a:t>
            </a:r>
            <a:r>
              <a:rPr lang="pt-BR" dirty="0" smtClean="0">
                <a:solidFill>
                  <a:srgbClr val="009900"/>
                </a:solidFill>
              </a:rPr>
              <a:t>	</a:t>
            </a:r>
            <a:r>
              <a:rPr lang="pt-BR" dirty="0">
                <a:solidFill>
                  <a:srgbClr val="009900"/>
                </a:solidFill>
              </a:rPr>
              <a:t> </a:t>
            </a:r>
            <a:r>
              <a:rPr lang="pt-BR" dirty="0" smtClean="0">
                <a:solidFill>
                  <a:srgbClr val="009900"/>
                </a:solidFill>
              </a:rPr>
              <a:t>              </a:t>
            </a:r>
            <a:r>
              <a:rPr lang="pt-BR" sz="7600" b="1" dirty="0" smtClean="0">
                <a:solidFill>
                  <a:srgbClr val="009900"/>
                </a:solidFill>
                <a:latin typeface="Aparajita" pitchFamily="34" charset="0"/>
                <a:cs typeface="Aparajita" pitchFamily="34" charset="0"/>
              </a:rPr>
              <a:t>Intencionalidades</a:t>
            </a:r>
          </a:p>
          <a:p>
            <a:pPr marL="0" indent="0" algn="just">
              <a:lnSpc>
                <a:spcPct val="170000"/>
              </a:lnSpc>
              <a:spcBef>
                <a:spcPts val="0"/>
              </a:spcBef>
              <a:buNone/>
            </a:pPr>
            <a:endParaRPr lang="pt-BR" dirty="0">
              <a:solidFill>
                <a:srgbClr val="009900"/>
              </a:solidFill>
            </a:endParaRPr>
          </a:p>
          <a:p>
            <a:pPr marL="0" indent="0" algn="just">
              <a:lnSpc>
                <a:spcPct val="170000"/>
              </a:lnSpc>
              <a:spcBef>
                <a:spcPts val="0"/>
              </a:spcBef>
              <a:buNone/>
            </a:pPr>
            <a:r>
              <a:rPr lang="pt-BR" dirty="0" smtClean="0">
                <a:solidFill>
                  <a:srgbClr val="009900"/>
                </a:solidFill>
              </a:rPr>
              <a:t>	</a:t>
            </a:r>
            <a:r>
              <a:rPr lang="pt-BR" dirty="0" smtClean="0">
                <a:solidFill>
                  <a:srgbClr val="006600"/>
                </a:solidFill>
              </a:rPr>
              <a:t>O </a:t>
            </a:r>
            <a:r>
              <a:rPr lang="pt-BR" dirty="0">
                <a:solidFill>
                  <a:srgbClr val="006600"/>
                </a:solidFill>
              </a:rPr>
              <a:t>registro sistemático das informações não deve ser automático e ter um fim em si mesmo. Deve ter intencionalidade e direcionamento, pressupor o alcance de metas e proporcionar ao técnico uma avaliação do serviço no que diz respeito à superação da vulnerabilidade vivenciada pela família. </a:t>
            </a:r>
          </a:p>
          <a:p>
            <a:pPr marL="0" indent="0" algn="just">
              <a:buNone/>
            </a:pPr>
            <a:endParaRPr lang="pt-BR" dirty="0" smtClean="0">
              <a:solidFill>
                <a:srgbClr val="006600"/>
              </a:solidFill>
            </a:endParaRPr>
          </a:p>
          <a:p>
            <a:pPr marL="0" indent="0" algn="just">
              <a:lnSpc>
                <a:spcPct val="170000"/>
              </a:lnSpc>
              <a:spcBef>
                <a:spcPts val="0"/>
              </a:spcBef>
              <a:buNone/>
            </a:pPr>
            <a:r>
              <a:rPr lang="pt-BR" dirty="0" smtClean="0">
                <a:solidFill>
                  <a:srgbClr val="006600"/>
                </a:solidFill>
              </a:rPr>
              <a:t>	Deve </a:t>
            </a:r>
            <a:r>
              <a:rPr lang="pt-BR" dirty="0">
                <a:solidFill>
                  <a:srgbClr val="006600"/>
                </a:solidFill>
              </a:rPr>
              <a:t>permitir identificar demandas subjacentes ao discurso e à situação apresentada, provocando e acurando o olhar do técnico.</a:t>
            </a:r>
          </a:p>
          <a:p>
            <a:pPr marL="0" indent="0" algn="just">
              <a:buNone/>
            </a:pPr>
            <a:endParaRPr lang="pt-BR" dirty="0" smtClean="0">
              <a:solidFill>
                <a:srgbClr val="006600"/>
              </a:solidFill>
            </a:endParaRPr>
          </a:p>
          <a:p>
            <a:pPr marL="0" indent="0" algn="just">
              <a:lnSpc>
                <a:spcPct val="170000"/>
              </a:lnSpc>
              <a:spcBef>
                <a:spcPts val="0"/>
              </a:spcBef>
              <a:buNone/>
            </a:pPr>
            <a:r>
              <a:rPr lang="pt-BR" dirty="0" smtClean="0">
                <a:solidFill>
                  <a:srgbClr val="006600"/>
                </a:solidFill>
              </a:rPr>
              <a:t>	Deve </a:t>
            </a:r>
            <a:r>
              <a:rPr lang="pt-BR" dirty="0">
                <a:solidFill>
                  <a:srgbClr val="006600"/>
                </a:solidFill>
              </a:rPr>
              <a:t>auxiliar a execução e o planejamento do trabalho, com informações que possam desvelar as fragilidades e as potencialidades da família para </a:t>
            </a:r>
            <a:r>
              <a:rPr lang="pt-BR" dirty="0" smtClean="0">
                <a:solidFill>
                  <a:srgbClr val="006600"/>
                </a:solidFill>
              </a:rPr>
              <a:t>o técnico e para a </a:t>
            </a:r>
            <a:r>
              <a:rPr lang="pt-BR" dirty="0">
                <a:solidFill>
                  <a:srgbClr val="006600"/>
                </a:solidFill>
              </a:rPr>
              <a:t>própria família.</a:t>
            </a:r>
          </a:p>
          <a:p>
            <a:pPr marL="0" indent="0">
              <a:buNone/>
            </a:pPr>
            <a:endParaRPr lang="pt-BR" dirty="0"/>
          </a:p>
        </p:txBody>
      </p:sp>
      <p:sp>
        <p:nvSpPr>
          <p:cNvPr id="4" name="Retângulo 3"/>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55516" y="5013176"/>
            <a:ext cx="8694712" cy="1477328"/>
          </a:xfrm>
          <a:prstGeom prst="rect">
            <a:avLst/>
          </a:prstGeom>
          <a:gradFill>
            <a:gsLst>
              <a:gs pos="0">
                <a:srgbClr val="FFEFD1"/>
              </a:gs>
              <a:gs pos="64999">
                <a:srgbClr val="F0EBD5"/>
              </a:gs>
              <a:gs pos="100000">
                <a:srgbClr val="D1C39F"/>
              </a:gs>
            </a:gsLst>
            <a:lin ang="5400000" scaled="0"/>
          </a:gradFill>
        </p:spPr>
        <p:style>
          <a:lnRef idx="2">
            <a:schemeClr val="accent3"/>
          </a:lnRef>
          <a:fillRef idx="1">
            <a:schemeClr val="lt1"/>
          </a:fillRef>
          <a:effectRef idx="0">
            <a:schemeClr val="accent3"/>
          </a:effectRef>
          <a:fontRef idx="minor">
            <a:schemeClr val="dk1"/>
          </a:fontRef>
        </p:style>
        <p:txBody>
          <a:bodyPr wrap="square">
            <a:spAutoFit/>
          </a:bodyPr>
          <a:lstStyle/>
          <a:p>
            <a:pPr algn="just">
              <a:defRPr/>
            </a:pPr>
            <a:r>
              <a:rPr lang="pt-BR" i="1" dirty="0" smtClean="0">
                <a:solidFill>
                  <a:srgbClr val="336600"/>
                </a:solidFill>
                <a:latin typeface="Aparajita" pitchFamily="34" charset="0"/>
                <a:cs typeface="Aparajita" pitchFamily="34" charset="0"/>
              </a:rPr>
              <a:t>	“</a:t>
            </a:r>
            <a:r>
              <a:rPr lang="pt-BR" i="1" dirty="0">
                <a:solidFill>
                  <a:srgbClr val="336600"/>
                </a:solidFill>
                <a:latin typeface="Aparajita" pitchFamily="34" charset="0"/>
                <a:cs typeface="Aparajita" pitchFamily="34" charset="0"/>
              </a:rPr>
              <a:t>A força do desenho da metodologia  está nos princípios, nas diretrizes, e nas estratégias maiores que garantem a direção política da ação. </a:t>
            </a:r>
            <a:endParaRPr lang="pt-BR" i="1" dirty="0" smtClean="0">
              <a:solidFill>
                <a:srgbClr val="336600"/>
              </a:solidFill>
              <a:latin typeface="Aparajita" pitchFamily="34" charset="0"/>
              <a:cs typeface="Aparajita" pitchFamily="34" charset="0"/>
            </a:endParaRPr>
          </a:p>
          <a:p>
            <a:pPr algn="just">
              <a:defRPr/>
            </a:pPr>
            <a:r>
              <a:rPr lang="pt-BR" i="1" dirty="0" smtClean="0">
                <a:solidFill>
                  <a:srgbClr val="336600"/>
                </a:solidFill>
                <a:latin typeface="Aparajita" pitchFamily="34" charset="0"/>
                <a:cs typeface="Aparajita" pitchFamily="34" charset="0"/>
              </a:rPr>
              <a:t>	As </a:t>
            </a:r>
            <a:r>
              <a:rPr lang="pt-BR" i="1" dirty="0">
                <a:solidFill>
                  <a:srgbClr val="336600"/>
                </a:solidFill>
                <a:latin typeface="Aparajita" pitchFamily="34" charset="0"/>
                <a:cs typeface="Aparajita" pitchFamily="34" charset="0"/>
              </a:rPr>
              <a:t>metodologias são construtos pensados a partir de intencionalidades, conhecimento e da experiência”. </a:t>
            </a:r>
            <a:endParaRPr lang="pt-BR" i="1" dirty="0" smtClean="0">
              <a:solidFill>
                <a:srgbClr val="336600"/>
              </a:solidFill>
              <a:latin typeface="Aparajita" pitchFamily="34" charset="0"/>
              <a:cs typeface="Aparajita" pitchFamily="34" charset="0"/>
            </a:endParaRPr>
          </a:p>
          <a:p>
            <a:pPr algn="r">
              <a:defRPr/>
            </a:pPr>
            <a:r>
              <a:rPr lang="pt-BR" i="1" dirty="0" smtClean="0">
                <a:solidFill>
                  <a:srgbClr val="336600"/>
                </a:solidFill>
                <a:latin typeface="Aparajita" pitchFamily="34" charset="0"/>
                <a:cs typeface="Aparajita" pitchFamily="34" charset="0"/>
              </a:rPr>
              <a:t>Maria </a:t>
            </a:r>
            <a:r>
              <a:rPr lang="pt-BR" i="1" dirty="0">
                <a:solidFill>
                  <a:srgbClr val="336600"/>
                </a:solidFill>
                <a:latin typeface="Aparajita" pitchFamily="34" charset="0"/>
                <a:cs typeface="Aparajita" pitchFamily="34" charset="0"/>
              </a:rPr>
              <a:t>do Carmo Brant de Carvalho, 2007</a:t>
            </a:r>
          </a:p>
        </p:txBody>
      </p:sp>
    </p:spTree>
    <p:extLst>
      <p:ext uri="{BB962C8B-B14F-4D97-AF65-F5344CB8AC3E}">
        <p14:creationId xmlns:p14="http://schemas.microsoft.com/office/powerpoint/2010/main" val="3888395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64770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39552" y="476672"/>
            <a:ext cx="2520280" cy="1200329"/>
          </a:xfrm>
          <a:prstGeom prst="rect">
            <a:avLst/>
          </a:prstGeom>
          <a:noFill/>
        </p:spPr>
        <p:txBody>
          <a:bodyPr wrap="square" rtlCol="0">
            <a:spAutoFit/>
          </a:bodyPr>
          <a:lstStyle/>
          <a:p>
            <a:r>
              <a:rPr lang="pt-BR" sz="3600" b="1" dirty="0" smtClean="0">
                <a:solidFill>
                  <a:srgbClr val="009900"/>
                </a:solidFill>
                <a:latin typeface="Aparajita" pitchFamily="34" charset="0"/>
                <a:cs typeface="Aparajita" pitchFamily="34" charset="0"/>
              </a:rPr>
              <a:t>Algumas comparações</a:t>
            </a:r>
            <a:endParaRPr lang="pt-BR" sz="3600" b="1" dirty="0">
              <a:solidFill>
                <a:srgbClr val="009900"/>
              </a:solidFill>
              <a:latin typeface="Aparajita" pitchFamily="34" charset="0"/>
              <a:cs typeface="Aparajita" pitchFamily="34" charset="0"/>
            </a:endParaRPr>
          </a:p>
        </p:txBody>
      </p:sp>
    </p:spTree>
    <p:extLst>
      <p:ext uri="{BB962C8B-B14F-4D97-AF65-F5344CB8AC3E}">
        <p14:creationId xmlns:p14="http://schemas.microsoft.com/office/powerpoint/2010/main" val="2517304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116632"/>
            <a:ext cx="8136904" cy="6524863"/>
          </a:xfrm>
          <a:prstGeom prst="rect">
            <a:avLst/>
          </a:prstGeom>
        </p:spPr>
        <p:txBody>
          <a:bodyPr wrap="square">
            <a:spAutoFit/>
          </a:bodyPr>
          <a:lstStyle/>
          <a:p>
            <a:pPr algn="ctr"/>
            <a:endParaRPr lang="pt-BR" sz="2800" b="1" dirty="0" smtClean="0">
              <a:solidFill>
                <a:srgbClr val="009900"/>
              </a:solidFill>
              <a:latin typeface="Aparajita" pitchFamily="34" charset="0"/>
              <a:cs typeface="Aparajita" pitchFamily="34" charset="0"/>
            </a:endParaRPr>
          </a:p>
          <a:p>
            <a:pPr algn="ctr"/>
            <a:r>
              <a:rPr lang="pt-BR" sz="2800" b="1" dirty="0" smtClean="0">
                <a:solidFill>
                  <a:srgbClr val="009900"/>
                </a:solidFill>
                <a:latin typeface="Aparajita" pitchFamily="34" charset="0"/>
                <a:cs typeface="Aparajita" pitchFamily="34" charset="0"/>
              </a:rPr>
              <a:t>Oficinas </a:t>
            </a:r>
            <a:r>
              <a:rPr lang="pt-BR" sz="2800" b="1" dirty="0">
                <a:solidFill>
                  <a:srgbClr val="009900"/>
                </a:solidFill>
                <a:latin typeface="Aparajita" pitchFamily="34" charset="0"/>
                <a:cs typeface="Aparajita" pitchFamily="34" charset="0"/>
              </a:rPr>
              <a:t>de capacitação de multiplicadores para implantação e utilização do Prontuário SUAS</a:t>
            </a:r>
          </a:p>
          <a:p>
            <a:pPr>
              <a:lnSpc>
                <a:spcPct val="150000"/>
              </a:lnSpc>
            </a:pPr>
            <a:endParaRPr lang="pt-BR" sz="2400" b="1" dirty="0" smtClean="0">
              <a:solidFill>
                <a:srgbClr val="009900"/>
              </a:solidFill>
              <a:latin typeface="Aparajita" pitchFamily="34" charset="0"/>
              <a:cs typeface="Aparajita" pitchFamily="34" charset="0"/>
            </a:endParaRPr>
          </a:p>
          <a:p>
            <a:pPr>
              <a:lnSpc>
                <a:spcPct val="150000"/>
              </a:lnSpc>
            </a:pPr>
            <a:endParaRPr lang="pt-BR" sz="2400" b="1" dirty="0">
              <a:solidFill>
                <a:srgbClr val="009900"/>
              </a:solidFill>
              <a:latin typeface="Aparajita" pitchFamily="34" charset="0"/>
              <a:cs typeface="Aparajita" pitchFamily="34" charset="0"/>
            </a:endParaRPr>
          </a:p>
          <a:p>
            <a:r>
              <a:rPr lang="pt-BR" sz="2400" b="1" dirty="0" smtClean="0">
                <a:solidFill>
                  <a:srgbClr val="009900"/>
                </a:solidFill>
                <a:latin typeface="Aparajita" pitchFamily="34" charset="0"/>
                <a:cs typeface="Aparajita" pitchFamily="34" charset="0"/>
              </a:rPr>
              <a:t>Trabalho </a:t>
            </a:r>
            <a:r>
              <a:rPr lang="pt-BR" sz="2400" b="1" dirty="0">
                <a:solidFill>
                  <a:srgbClr val="009900"/>
                </a:solidFill>
                <a:latin typeface="Aparajita" pitchFamily="34" charset="0"/>
                <a:cs typeface="Aparajita" pitchFamily="34" charset="0"/>
              </a:rPr>
              <a:t>Social com Famílias no PAIF</a:t>
            </a:r>
          </a:p>
          <a:p>
            <a:r>
              <a:rPr lang="pt-BR" dirty="0" smtClean="0">
                <a:solidFill>
                  <a:srgbClr val="009900"/>
                </a:solidFill>
                <a:latin typeface="Aparajita" pitchFamily="34" charset="0"/>
                <a:cs typeface="Aparajita" pitchFamily="34" charset="0"/>
              </a:rPr>
              <a:t>          Planejamento </a:t>
            </a:r>
            <a:r>
              <a:rPr lang="pt-BR" dirty="0">
                <a:solidFill>
                  <a:srgbClr val="009900"/>
                </a:solidFill>
                <a:latin typeface="Aparajita" pitchFamily="34" charset="0"/>
                <a:cs typeface="Aparajita" pitchFamily="34" charset="0"/>
              </a:rPr>
              <a:t>e execução do Acompanhamento Familiar no </a:t>
            </a:r>
            <a:r>
              <a:rPr lang="pt-BR" dirty="0" smtClean="0">
                <a:solidFill>
                  <a:srgbClr val="009900"/>
                </a:solidFill>
                <a:latin typeface="Aparajita" pitchFamily="34" charset="0"/>
                <a:cs typeface="Aparajita" pitchFamily="34" charset="0"/>
              </a:rPr>
              <a:t>PAIF</a:t>
            </a:r>
            <a:endParaRPr lang="pt-BR" dirty="0">
              <a:solidFill>
                <a:srgbClr val="009900"/>
              </a:solidFill>
              <a:latin typeface="Aparajita" pitchFamily="34" charset="0"/>
              <a:cs typeface="Aparajita" pitchFamily="34" charset="0"/>
            </a:endParaRPr>
          </a:p>
          <a:p>
            <a:pPr>
              <a:lnSpc>
                <a:spcPct val="200000"/>
              </a:lnSpc>
            </a:pPr>
            <a:endParaRPr lang="pt-BR" i="1" dirty="0" smtClean="0">
              <a:solidFill>
                <a:srgbClr val="009900"/>
              </a:solidFill>
              <a:latin typeface="Aparajita" pitchFamily="34" charset="0"/>
              <a:cs typeface="Aparajita" pitchFamily="34" charset="0"/>
            </a:endParaRPr>
          </a:p>
          <a:p>
            <a:pPr algn="ctr">
              <a:lnSpc>
                <a:spcPct val="200000"/>
              </a:lnSpc>
            </a:pPr>
            <a:r>
              <a:rPr lang="pt-BR" sz="2400" i="1" dirty="0" smtClean="0">
                <a:solidFill>
                  <a:srgbClr val="009900"/>
                </a:solidFill>
                <a:latin typeface="Aparajita" pitchFamily="34" charset="0"/>
                <a:cs typeface="Aparajita" pitchFamily="34" charset="0"/>
              </a:rPr>
              <a:t>“Como </a:t>
            </a:r>
            <a:r>
              <a:rPr lang="pt-BR" sz="2400" i="1" dirty="0">
                <a:solidFill>
                  <a:srgbClr val="009900"/>
                </a:solidFill>
                <a:latin typeface="Aparajita" pitchFamily="34" charset="0"/>
                <a:cs typeface="Aparajita" pitchFamily="34" charset="0"/>
              </a:rPr>
              <a:t>se planejar a intervenção dialogada</a:t>
            </a:r>
            <a:r>
              <a:rPr lang="pt-BR" sz="2400" i="1" dirty="0" smtClean="0">
                <a:solidFill>
                  <a:srgbClr val="009900"/>
                </a:solidFill>
                <a:latin typeface="Aparajita" pitchFamily="34" charset="0"/>
                <a:cs typeface="Aparajita" pitchFamily="34" charset="0"/>
              </a:rPr>
              <a:t>?”</a:t>
            </a:r>
          </a:p>
          <a:p>
            <a:pPr>
              <a:lnSpc>
                <a:spcPct val="200000"/>
              </a:lnSpc>
            </a:pPr>
            <a:endParaRPr lang="pt-BR" sz="2000" i="1" dirty="0" smtClean="0">
              <a:solidFill>
                <a:srgbClr val="009900"/>
              </a:solidFill>
              <a:latin typeface="Aparajita" pitchFamily="34" charset="0"/>
              <a:cs typeface="Aparajita" pitchFamily="34" charset="0"/>
            </a:endParaRPr>
          </a:p>
          <a:p>
            <a:pPr>
              <a:lnSpc>
                <a:spcPct val="200000"/>
              </a:lnSpc>
            </a:pPr>
            <a:endParaRPr lang="pt-BR" sz="1400" i="1" dirty="0">
              <a:solidFill>
                <a:srgbClr val="009900"/>
              </a:solidFill>
              <a:latin typeface="Aparajita" pitchFamily="34" charset="0"/>
              <a:cs typeface="Aparajita" pitchFamily="34" charset="0"/>
            </a:endParaRPr>
          </a:p>
          <a:p>
            <a:r>
              <a:rPr lang="pt-BR" sz="1600" dirty="0" smtClean="0">
                <a:solidFill>
                  <a:srgbClr val="009900"/>
                </a:solidFill>
                <a:latin typeface="Aparajita" pitchFamily="34" charset="0"/>
                <a:cs typeface="Aparajita" pitchFamily="34" charset="0"/>
              </a:rPr>
              <a:t>Coordenação Geral de Serviços Socioassistenciais a Famílias – CGSSF </a:t>
            </a:r>
          </a:p>
          <a:p>
            <a:r>
              <a:rPr lang="pt-BR" sz="1600" dirty="0" smtClean="0">
                <a:solidFill>
                  <a:srgbClr val="009900"/>
                </a:solidFill>
                <a:latin typeface="Aparajita" pitchFamily="34" charset="0"/>
                <a:cs typeface="Aparajita" pitchFamily="34" charset="0"/>
              </a:rPr>
              <a:t>Departamento de Proteção Social Básica – DPSB </a:t>
            </a:r>
          </a:p>
          <a:p>
            <a:pPr>
              <a:lnSpc>
                <a:spcPct val="150000"/>
              </a:lnSpc>
            </a:pPr>
            <a:r>
              <a:rPr lang="pt-BR" sz="1600" dirty="0" smtClean="0">
                <a:solidFill>
                  <a:srgbClr val="009900"/>
                </a:solidFill>
                <a:latin typeface="Aparajita" pitchFamily="34" charset="0"/>
                <a:cs typeface="Aparajita" pitchFamily="34" charset="0"/>
              </a:rPr>
              <a:t>12 de agosto, 2014</a:t>
            </a:r>
            <a:endParaRPr lang="pt-BR" sz="1600" dirty="0">
              <a:solidFill>
                <a:srgbClr val="009900"/>
              </a:solidFill>
              <a:latin typeface="Aparajita" pitchFamily="34" charset="0"/>
              <a:cs typeface="Aparajita" pitchFamily="34" charset="0"/>
            </a:endParaRPr>
          </a:p>
        </p:txBody>
      </p:sp>
      <p:sp>
        <p:nvSpPr>
          <p:cNvPr id="2" name="Retângulo 1"/>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6381328"/>
            <a:ext cx="9154490" cy="47667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1600" dirty="0" smtClean="0"/>
              <a:t>Ministério do desenvolvimento Social e Combate à Fome</a:t>
            </a:r>
          </a:p>
          <a:p>
            <a:pPr algn="ctr"/>
            <a:r>
              <a:rPr lang="pt-BR" sz="1600" dirty="0" smtClean="0"/>
              <a:t>Secretaria Nacional de Assistência Social</a:t>
            </a:r>
            <a:endParaRPr lang="pt-BR" sz="1600" dirty="0"/>
          </a:p>
        </p:txBody>
      </p:sp>
      <p:pic>
        <p:nvPicPr>
          <p:cNvPr id="7" name="Imagem 6" descr="cid:image002.jpg@01CEDFD8.9D42E52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6387699"/>
            <a:ext cx="432048" cy="474365"/>
          </a:xfrm>
          <a:prstGeom prst="rect">
            <a:avLst/>
          </a:prstGeom>
          <a:noFill/>
          <a:ln>
            <a:noFill/>
          </a:ln>
        </p:spPr>
      </p:pic>
    </p:spTree>
    <p:extLst>
      <p:ext uri="{BB962C8B-B14F-4D97-AF65-F5344CB8AC3E}">
        <p14:creationId xmlns:p14="http://schemas.microsoft.com/office/powerpoint/2010/main" val="246797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640"/>
            <a:ext cx="64865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3474089"/>
            <a:ext cx="6486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0" y="4556564"/>
            <a:ext cx="64865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45089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ágono 8"/>
          <p:cNvSpPr/>
          <p:nvPr/>
        </p:nvSpPr>
        <p:spPr>
          <a:xfrm>
            <a:off x="827584" y="1700808"/>
            <a:ext cx="2880320" cy="864096"/>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10" name="Pentágono 9"/>
          <p:cNvSpPr/>
          <p:nvPr/>
        </p:nvSpPr>
        <p:spPr>
          <a:xfrm rot="10800000">
            <a:off x="5148064" y="1700808"/>
            <a:ext cx="2880320" cy="864096"/>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5" name="Retângulo 3"/>
          <p:cNvSpPr>
            <a:spLocks noChangeArrowheads="1"/>
          </p:cNvSpPr>
          <p:nvPr/>
        </p:nvSpPr>
        <p:spPr bwMode="auto">
          <a:xfrm>
            <a:off x="467544" y="260648"/>
            <a:ext cx="777716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000" dirty="0" smtClean="0">
                <a:solidFill>
                  <a:srgbClr val="006600"/>
                </a:solidFill>
              </a:rPr>
              <a:t>É preciso reconhecer </a:t>
            </a:r>
            <a:r>
              <a:rPr lang="pt-BR" sz="2000" dirty="0">
                <a:solidFill>
                  <a:srgbClr val="006600"/>
                </a:solidFill>
              </a:rPr>
              <a:t>que um único serviço não é suficiente para proporcionar todas as garantias de uma família em situação de vulnerabilidade </a:t>
            </a:r>
            <a:r>
              <a:rPr lang="pt-BR" sz="2000" dirty="0" smtClean="0">
                <a:solidFill>
                  <a:srgbClr val="006600"/>
                </a:solidFill>
              </a:rPr>
              <a:t>social</a:t>
            </a:r>
            <a:r>
              <a:rPr lang="pt-BR" sz="2000" dirty="0">
                <a:solidFill>
                  <a:srgbClr val="006600"/>
                </a:solidFill>
              </a:rPr>
              <a:t> </a:t>
            </a:r>
            <a:r>
              <a:rPr lang="pt-BR" sz="2000" dirty="0" smtClean="0">
                <a:solidFill>
                  <a:srgbClr val="006600"/>
                </a:solidFill>
              </a:rPr>
              <a:t>é um d</a:t>
            </a:r>
            <a:r>
              <a:rPr lang="pt-BR" sz="2000" dirty="0" smtClean="0">
                <a:solidFill>
                  <a:srgbClr val="006600"/>
                </a:solidFill>
                <a:cs typeface="Aparajita" pitchFamily="34" charset="0"/>
              </a:rPr>
              <a:t>esafio </a:t>
            </a:r>
            <a:r>
              <a:rPr lang="pt-BR" sz="2000" dirty="0">
                <a:solidFill>
                  <a:srgbClr val="006600"/>
                </a:solidFill>
                <a:cs typeface="Aparajita" pitchFamily="34" charset="0"/>
              </a:rPr>
              <a:t>ao acompanhamento </a:t>
            </a:r>
            <a:r>
              <a:rPr lang="pt-BR" sz="2000" dirty="0" smtClean="0">
                <a:solidFill>
                  <a:srgbClr val="006600"/>
                </a:solidFill>
                <a:cs typeface="Aparajita" pitchFamily="34" charset="0"/>
              </a:rPr>
              <a:t>familiar tanto para gestores quanto para coordenadores do CRAS e técnicos.</a:t>
            </a:r>
            <a:endParaRPr lang="pt-BR" sz="2000" dirty="0">
              <a:solidFill>
                <a:srgbClr val="006600"/>
              </a:solidFill>
              <a:cs typeface="Aparajita" pitchFamily="34" charset="0"/>
            </a:endParaRPr>
          </a:p>
          <a:p>
            <a:pPr algn="just"/>
            <a:endParaRPr lang="pt-BR" sz="2400" dirty="0"/>
          </a:p>
          <a:p>
            <a:pPr algn="just"/>
            <a:r>
              <a:rPr lang="pt-BR" sz="3200" dirty="0" smtClean="0">
                <a:latin typeface="Aparajita" pitchFamily="34" charset="0"/>
                <a:cs typeface="Aparajita" pitchFamily="34" charset="0"/>
              </a:rPr>
              <a:t>      </a:t>
            </a:r>
            <a:r>
              <a:rPr lang="pt-BR" sz="3200" b="1" dirty="0" smtClean="0">
                <a:ln>
                  <a:solidFill>
                    <a:schemeClr val="accent5">
                      <a:lumMod val="50000"/>
                    </a:schemeClr>
                  </a:solidFill>
                </a:ln>
                <a:solidFill>
                  <a:srgbClr val="009900"/>
                </a:solidFill>
                <a:latin typeface="Aparajita" pitchFamily="34" charset="0"/>
                <a:cs typeface="Aparajita" pitchFamily="34" charset="0"/>
              </a:rPr>
              <a:t>Incompletude  </a:t>
            </a:r>
            <a:r>
              <a:rPr lang="pt-BR" sz="3200" b="1" dirty="0" smtClean="0">
                <a:solidFill>
                  <a:srgbClr val="009900"/>
                </a:solidFill>
                <a:latin typeface="Aparajita" pitchFamily="34" charset="0"/>
                <a:cs typeface="Aparajita" pitchFamily="34" charset="0"/>
              </a:rPr>
              <a:t>                            </a:t>
            </a:r>
            <a:r>
              <a:rPr lang="pt-BR" sz="3200" b="1" dirty="0">
                <a:ln>
                  <a:solidFill>
                    <a:schemeClr val="accent5">
                      <a:lumMod val="50000"/>
                    </a:schemeClr>
                  </a:solidFill>
                </a:ln>
                <a:solidFill>
                  <a:srgbClr val="009900"/>
                </a:solidFill>
                <a:latin typeface="Aparajita" pitchFamily="34" charset="0"/>
                <a:cs typeface="Aparajita" pitchFamily="34" charset="0"/>
              </a:rPr>
              <a:t>Intersetorialidade </a:t>
            </a:r>
            <a:r>
              <a:rPr lang="pt-BR" sz="3200" b="1" dirty="0">
                <a:solidFill>
                  <a:srgbClr val="009900"/>
                </a:solidFill>
                <a:latin typeface="Aparajita" pitchFamily="34" charset="0"/>
                <a:cs typeface="Aparajita" pitchFamily="34" charset="0"/>
              </a:rPr>
              <a:t>                </a:t>
            </a:r>
          </a:p>
        </p:txBody>
      </p:sp>
      <p:sp>
        <p:nvSpPr>
          <p:cNvPr id="6" name="CaixaDeTexto 1"/>
          <p:cNvSpPr txBox="1">
            <a:spLocks noChangeArrowheads="1"/>
          </p:cNvSpPr>
          <p:nvPr/>
        </p:nvSpPr>
        <p:spPr bwMode="auto">
          <a:xfrm>
            <a:off x="491587" y="2564904"/>
            <a:ext cx="7848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3000" dirty="0">
                <a:solidFill>
                  <a:srgbClr val="009900"/>
                </a:solidFill>
                <a:latin typeface="Aparajita" pitchFamily="34" charset="0"/>
                <a:cs typeface="Aparajita" pitchFamily="34" charset="0"/>
              </a:rPr>
              <a:t>Busca de alternativas via </a:t>
            </a:r>
            <a:r>
              <a:rPr lang="pt-BR" sz="3000" b="1" u="sng" dirty="0">
                <a:solidFill>
                  <a:srgbClr val="C00000"/>
                </a:solidFill>
                <a:latin typeface="Aparajita" pitchFamily="34" charset="0"/>
                <a:cs typeface="Aparajita" pitchFamily="34" charset="0"/>
              </a:rPr>
              <a:t>rede de serviços</a:t>
            </a:r>
          </a:p>
          <a:p>
            <a:pPr algn="ctr" eaLnBrk="1" hangingPunct="1"/>
            <a:endParaRPr lang="pt-BR" dirty="0">
              <a:latin typeface="Garamond" pitchFamily="18" charset="0"/>
            </a:endParaRPr>
          </a:p>
          <a:p>
            <a:pPr algn="just" eaLnBrk="1" hangingPunct="1"/>
            <a:endParaRPr lang="pt-BR" sz="2000" dirty="0" smtClean="0">
              <a:solidFill>
                <a:srgbClr val="009900"/>
              </a:solidFill>
              <a:latin typeface="+mn-lt"/>
            </a:endParaRPr>
          </a:p>
          <a:p>
            <a:pPr algn="just" eaLnBrk="1" hangingPunct="1"/>
            <a:r>
              <a:rPr lang="pt-BR" sz="2000" dirty="0" smtClean="0">
                <a:solidFill>
                  <a:srgbClr val="006600"/>
                </a:solidFill>
                <a:latin typeface="+mn-lt"/>
              </a:rPr>
              <a:t>Com a realização do acompanhamento familiar, gestores e técnicos são impelidos a assumir </a:t>
            </a:r>
            <a:r>
              <a:rPr lang="pt-BR" sz="2000" dirty="0">
                <a:solidFill>
                  <a:srgbClr val="006600"/>
                </a:solidFill>
                <a:latin typeface="+mn-lt"/>
              </a:rPr>
              <a:t>o compromisso e </a:t>
            </a:r>
            <a:r>
              <a:rPr lang="pt-BR" sz="2000" dirty="0" smtClean="0">
                <a:solidFill>
                  <a:srgbClr val="006600"/>
                </a:solidFill>
                <a:latin typeface="+mn-lt"/>
              </a:rPr>
              <a:t>se </a:t>
            </a:r>
            <a:r>
              <a:rPr lang="pt-BR" sz="2000" dirty="0">
                <a:solidFill>
                  <a:srgbClr val="006600"/>
                </a:solidFill>
                <a:latin typeface="+mn-lt"/>
              </a:rPr>
              <a:t>responsabilizar pelo atendimento das demandas das </a:t>
            </a:r>
            <a:r>
              <a:rPr lang="pt-BR" sz="2000" dirty="0" smtClean="0">
                <a:solidFill>
                  <a:srgbClr val="006600"/>
                </a:solidFill>
                <a:latin typeface="+mn-lt"/>
              </a:rPr>
              <a:t>famílias de forma a articular a rede socioassistencial e demais políticas setoriais.</a:t>
            </a:r>
            <a:endParaRPr lang="pt-BR" sz="2000" dirty="0">
              <a:solidFill>
                <a:srgbClr val="006600"/>
              </a:solidFill>
              <a:latin typeface="+mn-lt"/>
            </a:endParaRPr>
          </a:p>
          <a:p>
            <a:pPr algn="ctr" eaLnBrk="1" hangingPunct="1"/>
            <a:endParaRPr lang="pt-BR" sz="2000" dirty="0">
              <a:latin typeface="+mn-lt"/>
            </a:endParaRPr>
          </a:p>
          <a:p>
            <a:pPr eaLnBrk="1" hangingPunct="1"/>
            <a:endParaRPr lang="pt-BR" sz="2000" dirty="0">
              <a:latin typeface="+mn-lt"/>
            </a:endParaRPr>
          </a:p>
          <a:p>
            <a:pPr algn="ctr" eaLnBrk="1" hangingPunct="1"/>
            <a:r>
              <a:rPr lang="pt-BR" sz="2000" i="1" dirty="0">
                <a:solidFill>
                  <a:srgbClr val="006600"/>
                </a:solidFill>
                <a:latin typeface="+mn-lt"/>
              </a:rPr>
              <a:t>Via-crucis</a:t>
            </a:r>
            <a:r>
              <a:rPr lang="pt-BR" sz="2000" dirty="0">
                <a:solidFill>
                  <a:srgbClr val="006600"/>
                </a:solidFill>
                <a:latin typeface="+mn-lt"/>
              </a:rPr>
              <a:t> interminável da família</a:t>
            </a:r>
          </a:p>
          <a:p>
            <a:pPr algn="ctr" eaLnBrk="1" hangingPunct="1"/>
            <a:r>
              <a:rPr lang="pt-BR" sz="2000" dirty="0">
                <a:solidFill>
                  <a:srgbClr val="006600"/>
                </a:solidFill>
                <a:latin typeface="+mn-lt"/>
              </a:rPr>
              <a:t>sem que seu direito seja de fato assegurado</a:t>
            </a:r>
          </a:p>
          <a:p>
            <a:pPr eaLnBrk="1" hangingPunct="1"/>
            <a:endParaRPr lang="pt-BR" dirty="0">
              <a:latin typeface="Garamond" pitchFamily="18" charset="0"/>
            </a:endParaRPr>
          </a:p>
          <a:p>
            <a:pPr eaLnBrk="1" hangingPunct="1"/>
            <a:endParaRPr lang="pt-BR" dirty="0">
              <a:latin typeface="Garamond" pitchFamily="18" charset="0"/>
            </a:endParaRPr>
          </a:p>
        </p:txBody>
      </p:sp>
      <p:cxnSp>
        <p:nvCxnSpPr>
          <p:cNvPr id="3" name="Conector de seta reta 2"/>
          <p:cNvCxnSpPr/>
          <p:nvPr/>
        </p:nvCxnSpPr>
        <p:spPr>
          <a:xfrm>
            <a:off x="4644858" y="4776539"/>
            <a:ext cx="0" cy="576064"/>
          </a:xfrm>
          <a:prstGeom prst="straightConnector1">
            <a:avLst/>
          </a:prstGeom>
          <a:ln w="28575">
            <a:solidFill>
              <a:srgbClr val="669900"/>
            </a:solidFill>
            <a:tailEnd type="arrow"/>
          </a:ln>
        </p:spPr>
        <p:style>
          <a:lnRef idx="1">
            <a:schemeClr val="accent1"/>
          </a:lnRef>
          <a:fillRef idx="0">
            <a:schemeClr val="accent1"/>
          </a:fillRef>
          <a:effectRef idx="0">
            <a:schemeClr val="accent1"/>
          </a:effectRef>
          <a:fontRef idx="minor">
            <a:schemeClr val="tx1"/>
          </a:fontRef>
        </p:style>
      </p:cxnSp>
      <p:sp>
        <p:nvSpPr>
          <p:cNvPr id="11" name="Seta à esquerda, à direita e acima 10"/>
          <p:cNvSpPr/>
          <p:nvPr/>
        </p:nvSpPr>
        <p:spPr>
          <a:xfrm rot="10800000">
            <a:off x="3779911" y="1916832"/>
            <a:ext cx="1224129" cy="615120"/>
          </a:xfrm>
          <a:custGeom>
            <a:avLst/>
            <a:gdLst>
              <a:gd name="connsiteX0" fmla="*/ 0 w 1224129"/>
              <a:gd name="connsiteY0" fmla="*/ 486054 h 648072"/>
              <a:gd name="connsiteX1" fmla="*/ 162018 w 1224129"/>
              <a:gd name="connsiteY1" fmla="*/ 324036 h 648072"/>
              <a:gd name="connsiteX2" fmla="*/ 162018 w 1224129"/>
              <a:gd name="connsiteY2" fmla="*/ 405045 h 648072"/>
              <a:gd name="connsiteX3" fmla="*/ 531056 w 1224129"/>
              <a:gd name="connsiteY3" fmla="*/ 405045 h 648072"/>
              <a:gd name="connsiteX4" fmla="*/ 531056 w 1224129"/>
              <a:gd name="connsiteY4" fmla="*/ 162018 h 648072"/>
              <a:gd name="connsiteX5" fmla="*/ 450047 w 1224129"/>
              <a:gd name="connsiteY5" fmla="*/ 162018 h 648072"/>
              <a:gd name="connsiteX6" fmla="*/ 612065 w 1224129"/>
              <a:gd name="connsiteY6" fmla="*/ 0 h 648072"/>
              <a:gd name="connsiteX7" fmla="*/ 774083 w 1224129"/>
              <a:gd name="connsiteY7" fmla="*/ 162018 h 648072"/>
              <a:gd name="connsiteX8" fmla="*/ 693074 w 1224129"/>
              <a:gd name="connsiteY8" fmla="*/ 162018 h 648072"/>
              <a:gd name="connsiteX9" fmla="*/ 693074 w 1224129"/>
              <a:gd name="connsiteY9" fmla="*/ 405045 h 648072"/>
              <a:gd name="connsiteX10" fmla="*/ 1062111 w 1224129"/>
              <a:gd name="connsiteY10" fmla="*/ 405045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62018 w 1224129"/>
              <a:gd name="connsiteY2" fmla="*/ 405045 h 648072"/>
              <a:gd name="connsiteX3" fmla="*/ 531056 w 1224129"/>
              <a:gd name="connsiteY3" fmla="*/ 405045 h 648072"/>
              <a:gd name="connsiteX4" fmla="*/ 531056 w 1224129"/>
              <a:gd name="connsiteY4" fmla="*/ 162018 h 648072"/>
              <a:gd name="connsiteX5" fmla="*/ 450047 w 1224129"/>
              <a:gd name="connsiteY5" fmla="*/ 162018 h 648072"/>
              <a:gd name="connsiteX6" fmla="*/ 612065 w 1224129"/>
              <a:gd name="connsiteY6" fmla="*/ 0 h 648072"/>
              <a:gd name="connsiteX7" fmla="*/ 774083 w 1224129"/>
              <a:gd name="connsiteY7" fmla="*/ 162018 h 648072"/>
              <a:gd name="connsiteX8" fmla="*/ 693074 w 1224129"/>
              <a:gd name="connsiteY8" fmla="*/ 162018 h 648072"/>
              <a:gd name="connsiteX9" fmla="*/ 693074 w 1224129"/>
              <a:gd name="connsiteY9" fmla="*/ 405045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62018 w 1224129"/>
              <a:gd name="connsiteY2" fmla="*/ 405045 h 648072"/>
              <a:gd name="connsiteX3" fmla="*/ 531056 w 1224129"/>
              <a:gd name="connsiteY3" fmla="*/ 405045 h 648072"/>
              <a:gd name="connsiteX4" fmla="*/ 531056 w 1224129"/>
              <a:gd name="connsiteY4" fmla="*/ 162018 h 648072"/>
              <a:gd name="connsiteX5" fmla="*/ 450047 w 1224129"/>
              <a:gd name="connsiteY5" fmla="*/ 162018 h 648072"/>
              <a:gd name="connsiteX6" fmla="*/ 612065 w 1224129"/>
              <a:gd name="connsiteY6" fmla="*/ 0 h 648072"/>
              <a:gd name="connsiteX7" fmla="*/ 774083 w 1224129"/>
              <a:gd name="connsiteY7" fmla="*/ 162018 h 648072"/>
              <a:gd name="connsiteX8" fmla="*/ 693074 w 1224129"/>
              <a:gd name="connsiteY8" fmla="*/ 162018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62018 w 1224129"/>
              <a:gd name="connsiteY2" fmla="*/ 405045 h 648072"/>
              <a:gd name="connsiteX3" fmla="*/ 531056 w 1224129"/>
              <a:gd name="connsiteY3" fmla="*/ 405045 h 648072"/>
              <a:gd name="connsiteX4" fmla="*/ 531056 w 1224129"/>
              <a:gd name="connsiteY4" fmla="*/ 162018 h 648072"/>
              <a:gd name="connsiteX5" fmla="*/ 450047 w 1224129"/>
              <a:gd name="connsiteY5" fmla="*/ 162018 h 648072"/>
              <a:gd name="connsiteX6" fmla="*/ 612065 w 1224129"/>
              <a:gd name="connsiteY6" fmla="*/ 0 h 648072"/>
              <a:gd name="connsiteX7" fmla="*/ 774083 w 1224129"/>
              <a:gd name="connsiteY7" fmla="*/ 162018 h 648072"/>
              <a:gd name="connsiteX8" fmla="*/ 643647 w 1224129"/>
              <a:gd name="connsiteY8" fmla="*/ 178494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62018 w 1224129"/>
              <a:gd name="connsiteY2" fmla="*/ 405045 h 648072"/>
              <a:gd name="connsiteX3" fmla="*/ 531056 w 1224129"/>
              <a:gd name="connsiteY3" fmla="*/ 405045 h 648072"/>
              <a:gd name="connsiteX4" fmla="*/ 572245 w 1224129"/>
              <a:gd name="connsiteY4" fmla="*/ 145542 h 648072"/>
              <a:gd name="connsiteX5" fmla="*/ 450047 w 1224129"/>
              <a:gd name="connsiteY5" fmla="*/ 162018 h 648072"/>
              <a:gd name="connsiteX6" fmla="*/ 612065 w 1224129"/>
              <a:gd name="connsiteY6" fmla="*/ 0 h 648072"/>
              <a:gd name="connsiteX7" fmla="*/ 774083 w 1224129"/>
              <a:gd name="connsiteY7" fmla="*/ 162018 h 648072"/>
              <a:gd name="connsiteX8" fmla="*/ 643647 w 1224129"/>
              <a:gd name="connsiteY8" fmla="*/ 178494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62018 w 1224129"/>
              <a:gd name="connsiteY2" fmla="*/ 405045 h 648072"/>
              <a:gd name="connsiteX3" fmla="*/ 572245 w 1224129"/>
              <a:gd name="connsiteY3" fmla="*/ 495661 h 648072"/>
              <a:gd name="connsiteX4" fmla="*/ 572245 w 1224129"/>
              <a:gd name="connsiteY4" fmla="*/ 145542 h 648072"/>
              <a:gd name="connsiteX5" fmla="*/ 450047 w 1224129"/>
              <a:gd name="connsiteY5" fmla="*/ 162018 h 648072"/>
              <a:gd name="connsiteX6" fmla="*/ 612065 w 1224129"/>
              <a:gd name="connsiteY6" fmla="*/ 0 h 648072"/>
              <a:gd name="connsiteX7" fmla="*/ 774083 w 1224129"/>
              <a:gd name="connsiteY7" fmla="*/ 162018 h 648072"/>
              <a:gd name="connsiteX8" fmla="*/ 643647 w 1224129"/>
              <a:gd name="connsiteY8" fmla="*/ 178494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94970 w 1224129"/>
              <a:gd name="connsiteY2" fmla="*/ 495661 h 648072"/>
              <a:gd name="connsiteX3" fmla="*/ 572245 w 1224129"/>
              <a:gd name="connsiteY3" fmla="*/ 495661 h 648072"/>
              <a:gd name="connsiteX4" fmla="*/ 572245 w 1224129"/>
              <a:gd name="connsiteY4" fmla="*/ 145542 h 648072"/>
              <a:gd name="connsiteX5" fmla="*/ 450047 w 1224129"/>
              <a:gd name="connsiteY5" fmla="*/ 162018 h 648072"/>
              <a:gd name="connsiteX6" fmla="*/ 612065 w 1224129"/>
              <a:gd name="connsiteY6" fmla="*/ 0 h 648072"/>
              <a:gd name="connsiteX7" fmla="*/ 774083 w 1224129"/>
              <a:gd name="connsiteY7" fmla="*/ 162018 h 648072"/>
              <a:gd name="connsiteX8" fmla="*/ 643647 w 1224129"/>
              <a:gd name="connsiteY8" fmla="*/ 178494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94970 w 1224129"/>
              <a:gd name="connsiteY2" fmla="*/ 495661 h 648072"/>
              <a:gd name="connsiteX3" fmla="*/ 572245 w 1224129"/>
              <a:gd name="connsiteY3" fmla="*/ 495661 h 648072"/>
              <a:gd name="connsiteX4" fmla="*/ 572245 w 1224129"/>
              <a:gd name="connsiteY4" fmla="*/ 145542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94970 w 1224129"/>
              <a:gd name="connsiteY2" fmla="*/ 495661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53781 w 1224129"/>
              <a:gd name="connsiteY2" fmla="*/ 512137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45635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53781 w 1224129"/>
              <a:gd name="connsiteY2" fmla="*/ 512137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95062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53781 w 1224129"/>
              <a:gd name="connsiteY2" fmla="*/ 512137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62111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78495 w 1224129"/>
              <a:gd name="connsiteY2" fmla="*/ 495661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62111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78495 w 1224129"/>
              <a:gd name="connsiteY2" fmla="*/ 495661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62111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78495 w 1224129"/>
              <a:gd name="connsiteY2" fmla="*/ 495661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53780 h 648072"/>
              <a:gd name="connsiteX9" fmla="*/ 635409 w 1224129"/>
              <a:gd name="connsiteY9" fmla="*/ 495662 h 648072"/>
              <a:gd name="connsiteX10" fmla="*/ 1062111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78495 w 1224129"/>
              <a:gd name="connsiteY2" fmla="*/ 495661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78494 h 648072"/>
              <a:gd name="connsiteX9" fmla="*/ 635409 w 1224129"/>
              <a:gd name="connsiteY9" fmla="*/ 495662 h 648072"/>
              <a:gd name="connsiteX10" fmla="*/ 1062111 w 1224129"/>
              <a:gd name="connsiteY10" fmla="*/ 495662 h 648072"/>
              <a:gd name="connsiteX11" fmla="*/ 1062111 w 1224129"/>
              <a:gd name="connsiteY11" fmla="*/ 324036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24036 h 648072"/>
              <a:gd name="connsiteX2" fmla="*/ 178495 w 1224129"/>
              <a:gd name="connsiteY2" fmla="*/ 495661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78494 h 648072"/>
              <a:gd name="connsiteX9" fmla="*/ 635409 w 1224129"/>
              <a:gd name="connsiteY9" fmla="*/ 495662 h 648072"/>
              <a:gd name="connsiteX10" fmla="*/ 1062111 w 1224129"/>
              <a:gd name="connsiteY10" fmla="*/ 495662 h 648072"/>
              <a:gd name="connsiteX11" fmla="*/ 1029159 w 1224129"/>
              <a:gd name="connsiteY11" fmla="*/ 365225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86054 h 648072"/>
              <a:gd name="connsiteX1" fmla="*/ 162018 w 1224129"/>
              <a:gd name="connsiteY1" fmla="*/ 373463 h 648072"/>
              <a:gd name="connsiteX2" fmla="*/ 178495 w 1224129"/>
              <a:gd name="connsiteY2" fmla="*/ 495661 h 648072"/>
              <a:gd name="connsiteX3" fmla="*/ 572245 w 1224129"/>
              <a:gd name="connsiteY3" fmla="*/ 495661 h 648072"/>
              <a:gd name="connsiteX4" fmla="*/ 572245 w 1224129"/>
              <a:gd name="connsiteY4" fmla="*/ 170256 h 648072"/>
              <a:gd name="connsiteX5" fmla="*/ 450047 w 1224129"/>
              <a:gd name="connsiteY5" fmla="*/ 162018 h 648072"/>
              <a:gd name="connsiteX6" fmla="*/ 612065 w 1224129"/>
              <a:gd name="connsiteY6" fmla="*/ 0 h 648072"/>
              <a:gd name="connsiteX7" fmla="*/ 774083 w 1224129"/>
              <a:gd name="connsiteY7" fmla="*/ 162018 h 648072"/>
              <a:gd name="connsiteX8" fmla="*/ 635409 w 1224129"/>
              <a:gd name="connsiteY8" fmla="*/ 178494 h 648072"/>
              <a:gd name="connsiteX9" fmla="*/ 635409 w 1224129"/>
              <a:gd name="connsiteY9" fmla="*/ 495662 h 648072"/>
              <a:gd name="connsiteX10" fmla="*/ 1062111 w 1224129"/>
              <a:gd name="connsiteY10" fmla="*/ 495662 h 648072"/>
              <a:gd name="connsiteX11" fmla="*/ 1029159 w 1224129"/>
              <a:gd name="connsiteY11" fmla="*/ 365225 h 648072"/>
              <a:gd name="connsiteX12" fmla="*/ 1224129 w 1224129"/>
              <a:gd name="connsiteY12" fmla="*/ 486054 h 648072"/>
              <a:gd name="connsiteX13" fmla="*/ 1062111 w 1224129"/>
              <a:gd name="connsiteY13" fmla="*/ 648072 h 648072"/>
              <a:gd name="connsiteX14" fmla="*/ 1062111 w 1224129"/>
              <a:gd name="connsiteY14" fmla="*/ 567063 h 648072"/>
              <a:gd name="connsiteX15" fmla="*/ 162018 w 1224129"/>
              <a:gd name="connsiteY15" fmla="*/ 567063 h 648072"/>
              <a:gd name="connsiteX16" fmla="*/ 162018 w 1224129"/>
              <a:gd name="connsiteY16" fmla="*/ 648072 h 648072"/>
              <a:gd name="connsiteX17" fmla="*/ 0 w 1224129"/>
              <a:gd name="connsiteY17" fmla="*/ 486054 h 648072"/>
              <a:gd name="connsiteX0" fmla="*/ 0 w 1224129"/>
              <a:gd name="connsiteY0" fmla="*/ 428389 h 590407"/>
              <a:gd name="connsiteX1" fmla="*/ 162018 w 1224129"/>
              <a:gd name="connsiteY1" fmla="*/ 315798 h 590407"/>
              <a:gd name="connsiteX2" fmla="*/ 178495 w 1224129"/>
              <a:gd name="connsiteY2" fmla="*/ 437996 h 590407"/>
              <a:gd name="connsiteX3" fmla="*/ 572245 w 1224129"/>
              <a:gd name="connsiteY3" fmla="*/ 437996 h 590407"/>
              <a:gd name="connsiteX4" fmla="*/ 572245 w 1224129"/>
              <a:gd name="connsiteY4" fmla="*/ 112591 h 590407"/>
              <a:gd name="connsiteX5" fmla="*/ 450047 w 1224129"/>
              <a:gd name="connsiteY5" fmla="*/ 104353 h 590407"/>
              <a:gd name="connsiteX6" fmla="*/ 620303 w 1224129"/>
              <a:gd name="connsiteY6" fmla="*/ 0 h 590407"/>
              <a:gd name="connsiteX7" fmla="*/ 774083 w 1224129"/>
              <a:gd name="connsiteY7" fmla="*/ 104353 h 590407"/>
              <a:gd name="connsiteX8" fmla="*/ 635409 w 1224129"/>
              <a:gd name="connsiteY8" fmla="*/ 120829 h 590407"/>
              <a:gd name="connsiteX9" fmla="*/ 635409 w 1224129"/>
              <a:gd name="connsiteY9" fmla="*/ 437997 h 590407"/>
              <a:gd name="connsiteX10" fmla="*/ 1062111 w 1224129"/>
              <a:gd name="connsiteY10" fmla="*/ 437997 h 590407"/>
              <a:gd name="connsiteX11" fmla="*/ 1029159 w 1224129"/>
              <a:gd name="connsiteY11" fmla="*/ 307560 h 590407"/>
              <a:gd name="connsiteX12" fmla="*/ 1224129 w 1224129"/>
              <a:gd name="connsiteY12" fmla="*/ 428389 h 590407"/>
              <a:gd name="connsiteX13" fmla="*/ 1062111 w 1224129"/>
              <a:gd name="connsiteY13" fmla="*/ 590407 h 590407"/>
              <a:gd name="connsiteX14" fmla="*/ 1062111 w 1224129"/>
              <a:gd name="connsiteY14" fmla="*/ 509398 h 590407"/>
              <a:gd name="connsiteX15" fmla="*/ 162018 w 1224129"/>
              <a:gd name="connsiteY15" fmla="*/ 509398 h 590407"/>
              <a:gd name="connsiteX16" fmla="*/ 162018 w 1224129"/>
              <a:gd name="connsiteY16" fmla="*/ 590407 h 590407"/>
              <a:gd name="connsiteX17" fmla="*/ 0 w 1224129"/>
              <a:gd name="connsiteY17" fmla="*/ 428389 h 590407"/>
              <a:gd name="connsiteX0" fmla="*/ 0 w 1224129"/>
              <a:gd name="connsiteY0" fmla="*/ 453102 h 615120"/>
              <a:gd name="connsiteX1" fmla="*/ 162018 w 1224129"/>
              <a:gd name="connsiteY1" fmla="*/ 340511 h 615120"/>
              <a:gd name="connsiteX2" fmla="*/ 178495 w 1224129"/>
              <a:gd name="connsiteY2" fmla="*/ 462709 h 615120"/>
              <a:gd name="connsiteX3" fmla="*/ 572245 w 1224129"/>
              <a:gd name="connsiteY3" fmla="*/ 462709 h 615120"/>
              <a:gd name="connsiteX4" fmla="*/ 572245 w 1224129"/>
              <a:gd name="connsiteY4" fmla="*/ 137304 h 615120"/>
              <a:gd name="connsiteX5" fmla="*/ 450047 w 1224129"/>
              <a:gd name="connsiteY5" fmla="*/ 129066 h 615120"/>
              <a:gd name="connsiteX6" fmla="*/ 620303 w 1224129"/>
              <a:gd name="connsiteY6" fmla="*/ 0 h 615120"/>
              <a:gd name="connsiteX7" fmla="*/ 774083 w 1224129"/>
              <a:gd name="connsiteY7" fmla="*/ 129066 h 615120"/>
              <a:gd name="connsiteX8" fmla="*/ 635409 w 1224129"/>
              <a:gd name="connsiteY8" fmla="*/ 145542 h 615120"/>
              <a:gd name="connsiteX9" fmla="*/ 635409 w 1224129"/>
              <a:gd name="connsiteY9" fmla="*/ 462710 h 615120"/>
              <a:gd name="connsiteX10" fmla="*/ 1062111 w 1224129"/>
              <a:gd name="connsiteY10" fmla="*/ 462710 h 615120"/>
              <a:gd name="connsiteX11" fmla="*/ 1029159 w 1224129"/>
              <a:gd name="connsiteY11" fmla="*/ 332273 h 615120"/>
              <a:gd name="connsiteX12" fmla="*/ 1224129 w 1224129"/>
              <a:gd name="connsiteY12" fmla="*/ 453102 h 615120"/>
              <a:gd name="connsiteX13" fmla="*/ 1062111 w 1224129"/>
              <a:gd name="connsiteY13" fmla="*/ 615120 h 615120"/>
              <a:gd name="connsiteX14" fmla="*/ 1062111 w 1224129"/>
              <a:gd name="connsiteY14" fmla="*/ 534111 h 615120"/>
              <a:gd name="connsiteX15" fmla="*/ 162018 w 1224129"/>
              <a:gd name="connsiteY15" fmla="*/ 534111 h 615120"/>
              <a:gd name="connsiteX16" fmla="*/ 162018 w 1224129"/>
              <a:gd name="connsiteY16" fmla="*/ 615120 h 615120"/>
              <a:gd name="connsiteX17" fmla="*/ 0 w 1224129"/>
              <a:gd name="connsiteY17" fmla="*/ 453102 h 6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129" h="615120">
                <a:moveTo>
                  <a:pt x="0" y="453102"/>
                </a:moveTo>
                <a:lnTo>
                  <a:pt x="162018" y="340511"/>
                </a:lnTo>
                <a:cubicBezTo>
                  <a:pt x="167510" y="397719"/>
                  <a:pt x="156528" y="380787"/>
                  <a:pt x="178495" y="462709"/>
                </a:cubicBezTo>
                <a:lnTo>
                  <a:pt x="572245" y="462709"/>
                </a:lnTo>
                <a:lnTo>
                  <a:pt x="572245" y="137304"/>
                </a:lnTo>
                <a:lnTo>
                  <a:pt x="450047" y="129066"/>
                </a:lnTo>
                <a:lnTo>
                  <a:pt x="620303" y="0"/>
                </a:lnTo>
                <a:lnTo>
                  <a:pt x="774083" y="129066"/>
                </a:lnTo>
                <a:lnTo>
                  <a:pt x="635409" y="145542"/>
                </a:lnTo>
                <a:lnTo>
                  <a:pt x="635409" y="462710"/>
                </a:lnTo>
                <a:lnTo>
                  <a:pt x="1062111" y="462710"/>
                </a:lnTo>
                <a:lnTo>
                  <a:pt x="1029159" y="332273"/>
                </a:lnTo>
                <a:lnTo>
                  <a:pt x="1224129" y="453102"/>
                </a:lnTo>
                <a:lnTo>
                  <a:pt x="1062111" y="615120"/>
                </a:lnTo>
                <a:lnTo>
                  <a:pt x="1062111" y="534111"/>
                </a:lnTo>
                <a:lnTo>
                  <a:pt x="162018" y="534111"/>
                </a:lnTo>
                <a:lnTo>
                  <a:pt x="162018" y="615120"/>
                </a:lnTo>
                <a:lnTo>
                  <a:pt x="0" y="453102"/>
                </a:lnTo>
                <a:close/>
              </a:path>
            </a:pathLst>
          </a:custGeom>
          <a:solidFill>
            <a:srgbClr val="99CC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a:p>
        </p:txBody>
      </p:sp>
      <p:sp>
        <p:nvSpPr>
          <p:cNvPr id="8" name="Retângulo 7"/>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7697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853135"/>
          </a:xfrm>
        </p:spPr>
        <p:txBody>
          <a:bodyPr>
            <a:normAutofit/>
          </a:bodyPr>
          <a:lstStyle/>
          <a:p>
            <a:pPr marL="0" indent="0">
              <a:buNone/>
            </a:pPr>
            <a:r>
              <a:rPr lang="pt-BR" sz="4000" b="1" dirty="0">
                <a:solidFill>
                  <a:srgbClr val="009900"/>
                </a:solidFill>
                <a:latin typeface="Aparajita" pitchFamily="34" charset="0"/>
                <a:cs typeface="Aparajita" pitchFamily="34" charset="0"/>
              </a:rPr>
              <a:t>Baseado em Fatos Reais</a:t>
            </a:r>
          </a:p>
          <a:p>
            <a:pPr>
              <a:buFontTx/>
              <a:buChar char="-"/>
            </a:pPr>
            <a:r>
              <a:rPr lang="pt-BR" sz="2400" dirty="0" smtClean="0">
                <a:solidFill>
                  <a:srgbClr val="009900"/>
                </a:solidFill>
              </a:rPr>
              <a:t>Estudos de caso: atender ou acompanhar?</a:t>
            </a:r>
          </a:p>
          <a:p>
            <a:pPr marL="0" indent="0" algn="r">
              <a:buNone/>
            </a:pPr>
            <a:endParaRPr lang="pt-BR" sz="1800" dirty="0" smtClean="0">
              <a:solidFill>
                <a:srgbClr val="009900"/>
              </a:solidFill>
            </a:endParaRPr>
          </a:p>
          <a:p>
            <a:pPr marL="0" indent="0" algn="r">
              <a:buNone/>
            </a:pPr>
            <a:endParaRPr lang="pt-BR" sz="1800" dirty="0">
              <a:solidFill>
                <a:srgbClr val="009900"/>
              </a:solidFill>
            </a:endParaRPr>
          </a:p>
          <a:p>
            <a:pPr marL="0" indent="0" algn="r">
              <a:buNone/>
            </a:pPr>
            <a:endParaRPr lang="pt-BR" sz="1800" dirty="0" smtClean="0">
              <a:solidFill>
                <a:srgbClr val="009900"/>
              </a:solidFill>
            </a:endParaRPr>
          </a:p>
          <a:p>
            <a:pPr marL="0" indent="0" algn="r">
              <a:buNone/>
            </a:pPr>
            <a:endParaRPr lang="pt-BR" sz="1800" dirty="0">
              <a:solidFill>
                <a:srgbClr val="009900"/>
              </a:solidFill>
            </a:endParaRPr>
          </a:p>
          <a:p>
            <a:pPr marL="0" indent="0" algn="r">
              <a:buNone/>
            </a:pPr>
            <a:endParaRPr lang="pt-BR" sz="1800" dirty="0" smtClean="0">
              <a:solidFill>
                <a:srgbClr val="009900"/>
              </a:solidFill>
            </a:endParaRPr>
          </a:p>
          <a:p>
            <a:pPr marL="0" indent="0" algn="r">
              <a:buNone/>
            </a:pPr>
            <a:endParaRPr lang="pt-BR" sz="1800" dirty="0">
              <a:solidFill>
                <a:srgbClr val="009900"/>
              </a:solidFill>
            </a:endParaRPr>
          </a:p>
          <a:p>
            <a:pPr marL="0" indent="0" algn="r">
              <a:buNone/>
            </a:pPr>
            <a:endParaRPr lang="pt-BR" sz="1800" dirty="0" smtClean="0">
              <a:solidFill>
                <a:srgbClr val="009900"/>
              </a:solidFill>
            </a:endParaRPr>
          </a:p>
          <a:p>
            <a:pPr marL="0" indent="0" algn="r">
              <a:buNone/>
            </a:pPr>
            <a:endParaRPr lang="pt-BR" sz="1800" dirty="0" smtClean="0">
              <a:solidFill>
                <a:srgbClr val="009900"/>
              </a:solidFill>
            </a:endParaRPr>
          </a:p>
          <a:p>
            <a:pPr marL="0" indent="0" algn="r">
              <a:buNone/>
            </a:pPr>
            <a:endParaRPr lang="pt-BR" sz="1800" dirty="0">
              <a:solidFill>
                <a:srgbClr val="009900"/>
              </a:solidFill>
            </a:endParaRPr>
          </a:p>
          <a:p>
            <a:pPr marL="0" indent="0" algn="r">
              <a:buNone/>
            </a:pPr>
            <a:endParaRPr lang="pt-BR" sz="1800" dirty="0" smtClean="0">
              <a:solidFill>
                <a:srgbClr val="009900"/>
              </a:solidFill>
            </a:endParaRPr>
          </a:p>
          <a:p>
            <a:pPr marL="0" indent="0" algn="r">
              <a:buNone/>
            </a:pPr>
            <a:r>
              <a:rPr lang="pt-BR" sz="1800" dirty="0" smtClean="0">
                <a:solidFill>
                  <a:srgbClr val="009900"/>
                </a:solidFill>
              </a:rPr>
              <a:t>Proposta de trabalho a ser realizado em grupo</a:t>
            </a:r>
            <a:endParaRPr lang="pt-BR" sz="1800" dirty="0">
              <a:solidFill>
                <a:srgbClr val="009900"/>
              </a:solidFill>
            </a:endParaRPr>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13916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dirty="0" smtClean="0">
                <a:solidFill>
                  <a:schemeClr val="accent3">
                    <a:lumMod val="20000"/>
                    <a:lumOff val="80000"/>
                  </a:schemeClr>
                </a:solidFill>
                <a:latin typeface="Aparajita" pitchFamily="34" charset="0"/>
                <a:cs typeface="Aparajita" pitchFamily="34" charset="0"/>
              </a:rPr>
              <a:t/>
            </a:r>
            <a:br>
              <a:rPr lang="pt-BR" sz="3100" dirty="0" smtClean="0">
                <a:solidFill>
                  <a:schemeClr val="accent3">
                    <a:lumMod val="20000"/>
                    <a:lumOff val="80000"/>
                  </a:schemeClr>
                </a:solidFill>
                <a:latin typeface="Aparajita" pitchFamily="34" charset="0"/>
                <a:cs typeface="Aparajita" pitchFamily="34" charset="0"/>
              </a:rPr>
            </a:br>
            <a:r>
              <a:rPr lang="pt-BR" sz="3100" b="1" dirty="0" smtClean="0">
                <a:solidFill>
                  <a:srgbClr val="009900"/>
                </a:solidFill>
                <a:latin typeface="Aparajita" pitchFamily="34" charset="0"/>
                <a:cs typeface="Aparajita" pitchFamily="34" charset="0"/>
              </a:rPr>
              <a:t>Proposta de trabalho a ser realizado em grupo</a:t>
            </a:r>
            <a:r>
              <a:rPr lang="pt-BR" b="1" dirty="0">
                <a:solidFill>
                  <a:srgbClr val="009900"/>
                </a:solidFill>
              </a:rPr>
              <a:t/>
            </a:r>
            <a:br>
              <a:rPr lang="pt-BR" b="1" dirty="0">
                <a:solidFill>
                  <a:srgbClr val="009900"/>
                </a:solidFill>
              </a:rPr>
            </a:br>
            <a:endParaRPr lang="pt-BR" b="1" dirty="0">
              <a:solidFill>
                <a:srgbClr val="009900"/>
              </a:solidFill>
            </a:endParaRPr>
          </a:p>
        </p:txBody>
      </p:sp>
      <p:sp>
        <p:nvSpPr>
          <p:cNvPr id="3" name="Espaço Reservado para Conteúdo 2"/>
          <p:cNvSpPr>
            <a:spLocks noGrp="1"/>
          </p:cNvSpPr>
          <p:nvPr>
            <p:ph idx="1"/>
          </p:nvPr>
        </p:nvSpPr>
        <p:spPr/>
        <p:txBody>
          <a:bodyPr>
            <a:normAutofit/>
          </a:bodyPr>
          <a:lstStyle/>
          <a:p>
            <a:pPr>
              <a:lnSpc>
                <a:spcPct val="150000"/>
              </a:lnSpc>
              <a:spcBef>
                <a:spcPts val="0"/>
              </a:spcBef>
            </a:pPr>
            <a:r>
              <a:rPr lang="pt-BR" sz="1800" dirty="0" smtClean="0">
                <a:solidFill>
                  <a:srgbClr val="006600"/>
                </a:solidFill>
              </a:rPr>
              <a:t>Qual seria (ou quais seriam) as intervenções possíveis em cada um desses casos?</a:t>
            </a:r>
          </a:p>
          <a:p>
            <a:pPr>
              <a:lnSpc>
                <a:spcPct val="150000"/>
              </a:lnSpc>
              <a:spcBef>
                <a:spcPts val="0"/>
              </a:spcBef>
            </a:pPr>
            <a:r>
              <a:rPr lang="pt-BR" sz="1800" dirty="0" smtClean="0">
                <a:solidFill>
                  <a:srgbClr val="006600"/>
                </a:solidFill>
              </a:rPr>
              <a:t>Para qual situação caberia o acompanhamento?</a:t>
            </a:r>
          </a:p>
          <a:p>
            <a:pPr>
              <a:lnSpc>
                <a:spcPct val="150000"/>
              </a:lnSpc>
              <a:spcBef>
                <a:spcPts val="0"/>
              </a:spcBef>
            </a:pPr>
            <a:r>
              <a:rPr lang="pt-BR" sz="1800" dirty="0" smtClean="0">
                <a:solidFill>
                  <a:srgbClr val="006600"/>
                </a:solidFill>
              </a:rPr>
              <a:t>Para qual caberia o atendimento?</a:t>
            </a:r>
          </a:p>
          <a:p>
            <a:pPr>
              <a:lnSpc>
                <a:spcPct val="150000"/>
              </a:lnSpc>
              <a:spcBef>
                <a:spcPts val="0"/>
              </a:spcBef>
            </a:pPr>
            <a:r>
              <a:rPr lang="pt-BR" sz="1800" dirty="0" smtClean="0">
                <a:solidFill>
                  <a:srgbClr val="006600"/>
                </a:solidFill>
              </a:rPr>
              <a:t>Por quê?</a:t>
            </a:r>
          </a:p>
          <a:p>
            <a:pPr>
              <a:lnSpc>
                <a:spcPct val="150000"/>
              </a:lnSpc>
              <a:spcBef>
                <a:spcPts val="0"/>
              </a:spcBef>
            </a:pPr>
            <a:r>
              <a:rPr lang="pt-BR" sz="1800" dirty="0" smtClean="0">
                <a:solidFill>
                  <a:srgbClr val="006600"/>
                </a:solidFill>
              </a:rPr>
              <a:t>Quais ações do PAIF poderiam ser aplicadas?</a:t>
            </a:r>
          </a:p>
          <a:p>
            <a:pPr>
              <a:lnSpc>
                <a:spcPct val="150000"/>
              </a:lnSpc>
              <a:spcBef>
                <a:spcPts val="0"/>
              </a:spcBef>
            </a:pPr>
            <a:r>
              <a:rPr lang="pt-BR" sz="1800" dirty="0" smtClean="0">
                <a:solidFill>
                  <a:srgbClr val="006600"/>
                </a:solidFill>
              </a:rPr>
              <a:t>Quais seriam os prováveis entraves para o acompanhamento?</a:t>
            </a:r>
          </a:p>
          <a:p>
            <a:pPr marL="0" indent="0">
              <a:lnSpc>
                <a:spcPct val="150000"/>
              </a:lnSpc>
              <a:spcBef>
                <a:spcPts val="0"/>
              </a:spcBef>
              <a:buNone/>
            </a:pPr>
            <a:endParaRPr lang="pt-BR" sz="1800" dirty="0" smtClean="0">
              <a:solidFill>
                <a:srgbClr val="006600"/>
              </a:solidFill>
            </a:endParaRPr>
          </a:p>
          <a:p>
            <a:pPr>
              <a:lnSpc>
                <a:spcPct val="150000"/>
              </a:lnSpc>
              <a:spcBef>
                <a:spcPts val="0"/>
              </a:spcBef>
            </a:pPr>
            <a:r>
              <a:rPr lang="pt-BR" sz="1800" dirty="0">
                <a:solidFill>
                  <a:srgbClr val="006600"/>
                </a:solidFill>
              </a:rPr>
              <a:t>Entre outros</a:t>
            </a:r>
            <a:r>
              <a:rPr lang="pt-BR" sz="1800" dirty="0" smtClean="0">
                <a:solidFill>
                  <a:srgbClr val="006600"/>
                </a:solidFill>
              </a:rPr>
              <a:t>...</a:t>
            </a:r>
          </a:p>
          <a:p>
            <a:pPr marL="0" indent="0">
              <a:buNone/>
            </a:pPr>
            <a:endParaRPr lang="pt-BR" sz="1800" dirty="0"/>
          </a:p>
        </p:txBody>
      </p:sp>
    </p:spTree>
    <p:extLst>
      <p:ext uri="{BB962C8B-B14F-4D97-AF65-F5344CB8AC3E}">
        <p14:creationId xmlns:p14="http://schemas.microsoft.com/office/powerpoint/2010/main" val="1091500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6480720"/>
          </a:xfrm>
        </p:spPr>
        <p:style>
          <a:lnRef idx="2">
            <a:schemeClr val="accent3"/>
          </a:lnRef>
          <a:fillRef idx="1">
            <a:schemeClr val="lt1"/>
          </a:fillRef>
          <a:effectRef idx="0">
            <a:schemeClr val="accent3"/>
          </a:effectRef>
          <a:fontRef idx="minor">
            <a:schemeClr val="dk1"/>
          </a:fontRef>
        </p:style>
        <p:txBody>
          <a:bodyPr>
            <a:normAutofit fontScale="55000" lnSpcReduction="20000"/>
          </a:bodyPr>
          <a:lstStyle/>
          <a:p>
            <a:pPr marL="0" indent="0">
              <a:buNone/>
            </a:pPr>
            <a:endParaRPr lang="pt-BR" sz="1100" dirty="0" smtClean="0"/>
          </a:p>
          <a:p>
            <a:pPr marL="0" indent="0">
              <a:buNone/>
            </a:pPr>
            <a:endParaRPr lang="pt-BR" sz="2500" dirty="0" smtClean="0"/>
          </a:p>
          <a:p>
            <a:pPr marL="0" indent="0" algn="just">
              <a:buNone/>
            </a:pPr>
            <a:r>
              <a:rPr lang="pt-BR" sz="2500" dirty="0" smtClean="0"/>
              <a:t>	- “A psicóloga é ela ali!”</a:t>
            </a:r>
          </a:p>
          <a:p>
            <a:pPr marL="0" indent="0" algn="just">
              <a:buNone/>
            </a:pPr>
            <a:endParaRPr lang="pt-BR" sz="2500" dirty="0" smtClean="0"/>
          </a:p>
          <a:p>
            <a:pPr marL="0" indent="0" algn="just">
              <a:buNone/>
            </a:pPr>
            <a:r>
              <a:rPr lang="pt-BR" sz="2500" dirty="0" smtClean="0"/>
              <a:t>Quando vi a recepcionista encaminhar a dona Lourdes em minha direção, percebi pelo franzido em seu nariz, que dona Lourdes estava há alguns dias sem se banhar. Já tinha ouvido falar muito dela nos serviços de saúde, e no jornal de domingo, mas era a primeira vez que dona Lourdes pisava no CRAS. </a:t>
            </a:r>
          </a:p>
          <a:p>
            <a:pPr marL="0" indent="0" algn="just">
              <a:buNone/>
            </a:pPr>
            <a:endParaRPr lang="pt-BR" sz="2500" dirty="0" smtClean="0"/>
          </a:p>
          <a:p>
            <a:pPr marL="0" indent="0" algn="just">
              <a:buNone/>
            </a:pPr>
            <a:r>
              <a:rPr lang="pt-BR" sz="2500" dirty="0" smtClean="0"/>
              <a:t>A assistente social e eu fizemos uma acolhida particularizada, dona Lourdes tinha muito pra falar, afinal, a foto do seu filho mais velho saiu no jornal de domingo - nas páginas policiais. </a:t>
            </a:r>
          </a:p>
          <a:p>
            <a:pPr marL="0" indent="0" algn="just">
              <a:buNone/>
            </a:pPr>
            <a:endParaRPr lang="pt-BR" sz="2500" dirty="0" smtClean="0"/>
          </a:p>
          <a:p>
            <a:pPr marL="0" indent="0" algn="just">
              <a:buNone/>
            </a:pPr>
            <a:r>
              <a:rPr lang="pt-BR" sz="2500" dirty="0" smtClean="0"/>
              <a:t>Josias tinha 14 anos, trabalhava para o tráfico e foi morto com 12 tiros no peito e no rosto. Dona Lourdes não leu a manchete, não podia, não sabia ler. Talvez também nem precisasse de ler, fazia questão de confrontar a notícia, para ela Josias morreu por crueldade do pessoal do tráfico que atirou nele sem motivo, enquanto ele jogava seu futebol no campinho improvisado da comunidade. </a:t>
            </a:r>
          </a:p>
          <a:p>
            <a:pPr marL="0" indent="0" algn="just">
              <a:buNone/>
            </a:pPr>
            <a:endParaRPr lang="pt-BR" sz="2500" dirty="0" smtClean="0"/>
          </a:p>
          <a:p>
            <a:pPr marL="0" indent="0" algn="just">
              <a:buNone/>
            </a:pPr>
            <a:r>
              <a:rPr lang="pt-BR" sz="2500" dirty="0" smtClean="0"/>
              <a:t>Mas não era pra falar de </a:t>
            </a:r>
            <a:r>
              <a:rPr lang="pt-BR" sz="2500" dirty="0"/>
              <a:t>J</a:t>
            </a:r>
            <a:r>
              <a:rPr lang="pt-BR" sz="2500" dirty="0" smtClean="0"/>
              <a:t>osias que dona Lourdes estava no CRAS. Ela queria falar de Josué, ou melhor, do dinheiro que parou de receber porque </a:t>
            </a:r>
            <a:r>
              <a:rPr lang="pt-BR" sz="2500" dirty="0"/>
              <a:t>J</a:t>
            </a:r>
            <a:r>
              <a:rPr lang="pt-BR" sz="2500" dirty="0" smtClean="0"/>
              <a:t>osué não estava indo à escola. Já havíamos recebido a listagem das famílias em descumprimento de condicionalidades do Bolsa Família. Só na comunidade onde dona Lourdes morava havia 23. Agora dona Lourdes estava no CRAS, uma estatística real, em carne e osso na nossa frente, e muito nervosa. </a:t>
            </a:r>
          </a:p>
          <a:p>
            <a:pPr marL="0" indent="0" algn="just">
              <a:buNone/>
            </a:pPr>
            <a:endParaRPr lang="pt-BR" sz="2500" dirty="0" smtClean="0"/>
          </a:p>
          <a:p>
            <a:pPr marL="0" indent="0" algn="just">
              <a:buNone/>
            </a:pPr>
            <a:r>
              <a:rPr lang="pt-BR" sz="2500" dirty="0" smtClean="0"/>
              <a:t>E nervosa, dona Lourdes não nos ofendia, xingava a esmo, gesticulando para a parede. Conversava com a mão sobre a boca, tampando os dentes podres. Queria apenas voltar a receber parte de seu benefício, não lhe importava as faltas de Josué </a:t>
            </a:r>
            <a:r>
              <a:rPr lang="pt-BR" sz="2500" dirty="0"/>
              <a:t>à</a:t>
            </a:r>
            <a:r>
              <a:rPr lang="pt-BR" sz="2500" dirty="0" smtClean="0"/>
              <a:t>s aulas. Dona Lourdes foi ficando mais confiante depois que a assistente social disse: 	</a:t>
            </a:r>
          </a:p>
          <a:p>
            <a:pPr marL="0" indent="0" algn="just">
              <a:buNone/>
            </a:pPr>
            <a:r>
              <a:rPr lang="pt-BR" sz="2500" dirty="0"/>
              <a:t>	</a:t>
            </a:r>
            <a:r>
              <a:rPr lang="pt-BR" sz="2500" dirty="0" smtClean="0"/>
              <a:t>- “Fala, Dona Lourdes! É a senhora quem manda aqui!” </a:t>
            </a:r>
          </a:p>
          <a:p>
            <a:pPr marL="0" indent="0" algn="just">
              <a:buNone/>
            </a:pPr>
            <a:endParaRPr lang="pt-BR" sz="2500" dirty="0" smtClean="0"/>
          </a:p>
          <a:p>
            <a:pPr marL="0" indent="0" algn="just">
              <a:buNone/>
            </a:pPr>
            <a:r>
              <a:rPr lang="pt-BR" sz="2500" dirty="0" smtClean="0"/>
              <a:t>Dona Lourdes sorriu, tampando os dentes com a mão. Sorriu e falou e falou e falou. Falou por ela e por toda comunidade. Josué não queria mais ir à escola por medo da violência do tráfico. O recurso do Bolsa Família era a sua única fonte de renda, já que seu Chico tinha se acidentado feio enquanto fazia um bico como pedreiro. E dona Lourdes? Analfabeta de pai e mãe fazia algumas faxinas, que não davam pra nada, ou melhor, davam só pra comprar a cachaça nossa de cada dia.</a:t>
            </a:r>
            <a:endParaRPr lang="pt-BR" sz="2500" dirty="0"/>
          </a:p>
        </p:txBody>
      </p:sp>
    </p:spTree>
    <p:extLst>
      <p:ext uri="{BB962C8B-B14F-4D97-AF65-F5344CB8AC3E}">
        <p14:creationId xmlns:p14="http://schemas.microsoft.com/office/powerpoint/2010/main" val="1860970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332656"/>
            <a:ext cx="8496944" cy="6336704"/>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buNone/>
            </a:pPr>
            <a:r>
              <a:rPr lang="pt-BR" sz="1400" dirty="0"/>
              <a:t>Adalsana. Era a mistura de Adalberto com Rosana, já que não veio filho homem pra se chamar Roberto. Mas ela preferia ser chamada de Zaninha. Não fazia questão da homenagem dos pais, que nunca se importaram muito com ela nem com as outras 5 </a:t>
            </a:r>
            <a:r>
              <a:rPr lang="pt-BR" sz="1400" dirty="0" smtClean="0"/>
              <a:t>filhas mais novas. </a:t>
            </a:r>
          </a:p>
          <a:p>
            <a:pPr marL="0" indent="0" algn="just">
              <a:buNone/>
            </a:pPr>
            <a:endParaRPr lang="pt-BR" sz="900" dirty="0" smtClean="0"/>
          </a:p>
          <a:p>
            <a:pPr marL="0" indent="0" algn="just">
              <a:buNone/>
            </a:pPr>
            <a:r>
              <a:rPr lang="pt-BR" sz="1400" dirty="0" smtClean="0"/>
              <a:t>Zaninha </a:t>
            </a:r>
            <a:r>
              <a:rPr lang="pt-BR" sz="1400" dirty="0"/>
              <a:t>buscava a todo custo fazer o contrário, cuidava muito bem dos filhos pros quais escolheu nomes simples: Paulo, Caio, Mara e Iuri. </a:t>
            </a:r>
            <a:r>
              <a:rPr lang="pt-BR" sz="1400" dirty="0" smtClean="0"/>
              <a:t>Não quis fazer </a:t>
            </a:r>
            <a:r>
              <a:rPr lang="pt-BR" sz="1400" dirty="0"/>
              <a:t>homenagem aos pais que não </a:t>
            </a:r>
            <a:r>
              <a:rPr lang="pt-BR" sz="1400" dirty="0" smtClean="0"/>
              <a:t>conheceram </a:t>
            </a:r>
            <a:r>
              <a:rPr lang="pt-BR" sz="1400" dirty="0"/>
              <a:t>seus filhos, com exceção </a:t>
            </a:r>
            <a:r>
              <a:rPr lang="pt-BR" sz="1400" dirty="0" smtClean="0"/>
              <a:t>do pai do </a:t>
            </a:r>
            <a:r>
              <a:rPr lang="pt-BR" sz="1400" dirty="0"/>
              <a:t>Iuri. O nome foi escolha do pai, </a:t>
            </a:r>
            <a:r>
              <a:rPr lang="pt-BR" sz="1400" dirty="0" smtClean="0"/>
              <a:t>o velho taxista que registrou o menino e </a:t>
            </a:r>
            <a:r>
              <a:rPr lang="pt-BR" sz="1400" dirty="0"/>
              <a:t>o adora. </a:t>
            </a:r>
            <a:r>
              <a:rPr lang="pt-BR" sz="1400" dirty="0" smtClean="0"/>
              <a:t>Zaninha </a:t>
            </a:r>
            <a:r>
              <a:rPr lang="pt-BR" sz="1400" dirty="0"/>
              <a:t>não sabe se o adora. Ela acha estranho, por ser a mãe, mas sente um pouco de vergonha da deficiência de Iuri. </a:t>
            </a:r>
            <a:endParaRPr lang="pt-BR" sz="1400" dirty="0" smtClean="0"/>
          </a:p>
          <a:p>
            <a:pPr marL="0" indent="0" algn="just">
              <a:buNone/>
            </a:pPr>
            <a:endParaRPr lang="pt-BR" sz="900" dirty="0" smtClean="0"/>
          </a:p>
          <a:p>
            <a:pPr marL="0" indent="0" algn="just">
              <a:buNone/>
            </a:pPr>
            <a:r>
              <a:rPr lang="pt-BR" sz="1400" dirty="0" smtClean="0"/>
              <a:t>Ela </a:t>
            </a:r>
            <a:r>
              <a:rPr lang="pt-BR" sz="1400" dirty="0"/>
              <a:t>trabalha com carteira assinada há 8 anos limpando a Igreja católica do bairro vizinho. Lá todos gostam dela e a respeitam como profissional e como pessoa. Zaninha nunca teve vergonha de ser do Candomblé. </a:t>
            </a:r>
            <a:endParaRPr lang="pt-BR" sz="1400" dirty="0" smtClean="0"/>
          </a:p>
          <a:p>
            <a:pPr marL="0" indent="0" algn="just">
              <a:buNone/>
            </a:pPr>
            <a:endParaRPr lang="pt-BR" sz="900" dirty="0" smtClean="0"/>
          </a:p>
          <a:p>
            <a:pPr marL="0" indent="0" algn="just">
              <a:buNone/>
            </a:pPr>
            <a:r>
              <a:rPr lang="pt-BR" sz="1400" dirty="0" smtClean="0"/>
              <a:t>A </a:t>
            </a:r>
            <a:r>
              <a:rPr lang="pt-BR" sz="1400" dirty="0"/>
              <a:t>família sobrevive apenas com o salário de Zaninha. Todas as crianças estudam. Iuri, que já tem 13 anos, tem grandes </a:t>
            </a:r>
            <a:r>
              <a:rPr lang="pt-BR" sz="1400" dirty="0" smtClean="0"/>
              <a:t>limitações físicas e mentais, </a:t>
            </a:r>
            <a:r>
              <a:rPr lang="pt-BR" sz="1400" dirty="0"/>
              <a:t>mas sua paixão por sabonetes faz despertar seu lado comerciante. </a:t>
            </a:r>
            <a:endParaRPr lang="pt-BR" sz="1400" dirty="0" smtClean="0"/>
          </a:p>
          <a:p>
            <a:pPr marL="0" indent="0" algn="just">
              <a:buNone/>
            </a:pPr>
            <a:endParaRPr lang="pt-BR" sz="900" dirty="0" smtClean="0"/>
          </a:p>
          <a:p>
            <a:pPr marL="0" indent="0" algn="just">
              <a:buNone/>
            </a:pPr>
            <a:r>
              <a:rPr lang="pt-BR" sz="1400" dirty="0" smtClean="0"/>
              <a:t>Semana </a:t>
            </a:r>
            <a:r>
              <a:rPr lang="pt-BR" sz="1400" dirty="0"/>
              <a:t>passada Zaninha precisou bater de porta em porta pra devolver pra vizinhança o dinheiro da venda de 5 </a:t>
            </a:r>
            <a:r>
              <a:rPr lang="pt-BR" sz="1400" dirty="0" smtClean="0"/>
              <a:t>sabonetes </a:t>
            </a:r>
            <a:r>
              <a:rPr lang="pt-BR" sz="1400" dirty="0"/>
              <a:t>que Iuri pegou do armário do banheiro. Vendeu cada barra por 5 reais. Apesar do alto valor cobrado, os 5 sabonetes foram vendidos. E nenhum dos vizinhos quis o dinheiro de volta. Seu Osvaldo até falou: "Eu sei que é o mesmo sabonete do mercado, mas o jeito que o menino vende, parece </a:t>
            </a:r>
            <a:r>
              <a:rPr lang="pt-BR" sz="1400" dirty="0" smtClean="0"/>
              <a:t>até que </a:t>
            </a:r>
            <a:r>
              <a:rPr lang="pt-BR" sz="1400" dirty="0"/>
              <a:t>o sabonete é melhor!" </a:t>
            </a:r>
            <a:endParaRPr lang="pt-BR" sz="1400" dirty="0" smtClean="0"/>
          </a:p>
          <a:p>
            <a:pPr marL="0" indent="0" algn="just">
              <a:buNone/>
            </a:pPr>
            <a:endParaRPr lang="pt-BR" sz="900" dirty="0" smtClean="0"/>
          </a:p>
          <a:p>
            <a:pPr marL="0" indent="0" algn="just">
              <a:buNone/>
            </a:pPr>
            <a:r>
              <a:rPr lang="pt-BR" sz="1400" dirty="0" smtClean="0"/>
              <a:t>Zaninha </a:t>
            </a:r>
            <a:r>
              <a:rPr lang="pt-BR" sz="1400" dirty="0"/>
              <a:t>ficou encabulada. O pessoal do Candomblé sempre falava que o menino, filho de Oxóssi, tinha o dom de deixar as coisas parecerem melhores, e que um dia ele iria trabalhar. </a:t>
            </a:r>
            <a:r>
              <a:rPr lang="pt-BR" sz="1400" dirty="0" smtClean="0"/>
              <a:t>Com </a:t>
            </a:r>
            <a:r>
              <a:rPr lang="pt-BR" sz="1400" dirty="0"/>
              <a:t>Iuri, Zaninha achava que tudo parecia mais difícil, será que um dia Iuri iria trabalhar? </a:t>
            </a:r>
            <a:endParaRPr lang="pt-BR" sz="1400" dirty="0" smtClean="0"/>
          </a:p>
          <a:p>
            <a:pPr marL="0" indent="0" algn="just">
              <a:buNone/>
            </a:pPr>
            <a:endParaRPr lang="pt-BR" sz="900" dirty="0" smtClean="0"/>
          </a:p>
          <a:p>
            <a:pPr marL="0" indent="0" algn="just">
              <a:buNone/>
            </a:pPr>
            <a:r>
              <a:rPr lang="pt-BR" sz="1400" dirty="0" smtClean="0"/>
              <a:t>A </a:t>
            </a:r>
            <a:r>
              <a:rPr lang="pt-BR" sz="1400" dirty="0"/>
              <a:t>professora do Iuri e o pessoal da Igreja disseram que Zaninha poderia receber o Bolsa Família, o pessoal do Movimento Negro falou sobre o BPC. </a:t>
            </a:r>
            <a:endParaRPr lang="pt-BR" sz="1400" dirty="0" smtClean="0"/>
          </a:p>
          <a:p>
            <a:pPr marL="0" indent="0" algn="just">
              <a:buNone/>
            </a:pPr>
            <a:endParaRPr lang="pt-BR" sz="900" dirty="0" smtClean="0"/>
          </a:p>
          <a:p>
            <a:pPr marL="0" indent="0" algn="just">
              <a:buNone/>
            </a:pPr>
            <a:r>
              <a:rPr lang="pt-BR" sz="1400" dirty="0" smtClean="0"/>
              <a:t>É </a:t>
            </a:r>
            <a:r>
              <a:rPr lang="pt-BR" sz="1400" dirty="0"/>
              <a:t>por isso que Zaninha agora está ali, na acolhida coletiva do CRAS, com o rosto assustado, como quem pergunta: "Será?"</a:t>
            </a:r>
          </a:p>
        </p:txBody>
      </p:sp>
    </p:spTree>
    <p:extLst>
      <p:ext uri="{BB962C8B-B14F-4D97-AF65-F5344CB8AC3E}">
        <p14:creationId xmlns:p14="http://schemas.microsoft.com/office/powerpoint/2010/main" val="1248714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smtClean="0">
                <a:solidFill>
                  <a:srgbClr val="009900"/>
                </a:solidFill>
                <a:latin typeface="Aparajita" pitchFamily="34" charset="0"/>
                <a:cs typeface="Aparajita" pitchFamily="34" charset="0"/>
              </a:rPr>
              <a:t>Contribuição do grupo</a:t>
            </a:r>
            <a:endParaRPr lang="pt-BR" sz="3200" b="1" dirty="0">
              <a:solidFill>
                <a:srgbClr val="009900"/>
              </a:solidFill>
              <a:latin typeface="Aparajita" pitchFamily="34" charset="0"/>
              <a:cs typeface="Aparajita" pitchFamily="34" charset="0"/>
            </a:endParaRPr>
          </a:p>
        </p:txBody>
      </p:sp>
      <p:sp>
        <p:nvSpPr>
          <p:cNvPr id="3" name="Espaço Reservado para Conteúdo 2"/>
          <p:cNvSpPr>
            <a:spLocks noGrp="1"/>
          </p:cNvSpPr>
          <p:nvPr>
            <p:ph idx="1"/>
          </p:nvPr>
        </p:nvSpPr>
        <p:spPr>
          <a:xfrm>
            <a:off x="467544" y="2060848"/>
            <a:ext cx="8229600" cy="4525963"/>
          </a:xfrm>
        </p:spPr>
        <p:txBody>
          <a:bodyPr>
            <a:normAutofit/>
          </a:bodyPr>
          <a:lstStyle/>
          <a:p>
            <a:pPr marL="0" indent="0" algn="just">
              <a:lnSpc>
                <a:spcPct val="150000"/>
              </a:lnSpc>
              <a:spcBef>
                <a:spcPts val="0"/>
              </a:spcBef>
              <a:buNone/>
            </a:pPr>
            <a:r>
              <a:rPr lang="pt-BR" sz="2800" dirty="0" smtClean="0">
                <a:solidFill>
                  <a:srgbClr val="009900"/>
                </a:solidFill>
              </a:rPr>
              <a:t>O que você sugere para ser abordado em outras oficinas sobre </a:t>
            </a:r>
            <a:r>
              <a:rPr lang="pt-BR" sz="2800" dirty="0">
                <a:solidFill>
                  <a:srgbClr val="009900"/>
                </a:solidFill>
                <a:cs typeface="Aparajita" pitchFamily="34" charset="0"/>
              </a:rPr>
              <a:t>Trabalho Social com Famílias no </a:t>
            </a:r>
            <a:r>
              <a:rPr lang="pt-BR" sz="2800" dirty="0" smtClean="0">
                <a:solidFill>
                  <a:srgbClr val="009900"/>
                </a:solidFill>
                <a:cs typeface="Aparajita" pitchFamily="34" charset="0"/>
              </a:rPr>
              <a:t>PAIF?</a:t>
            </a:r>
            <a:endParaRPr lang="pt-BR" sz="2800" dirty="0">
              <a:solidFill>
                <a:srgbClr val="009900"/>
              </a:solidFill>
              <a:cs typeface="Aparajita" pitchFamily="34" charset="0"/>
            </a:endParaRPr>
          </a:p>
          <a:p>
            <a:pPr marL="0" indent="0" algn="just">
              <a:buNone/>
            </a:pPr>
            <a:r>
              <a:rPr lang="pt-BR" sz="2000" dirty="0">
                <a:solidFill>
                  <a:srgbClr val="009900"/>
                </a:solidFill>
                <a:cs typeface="Aparajita" pitchFamily="34" charset="0"/>
              </a:rPr>
              <a:t>         </a:t>
            </a:r>
            <a:endParaRPr lang="pt-BR" sz="2000" dirty="0" smtClean="0">
              <a:solidFill>
                <a:srgbClr val="009900"/>
              </a:solidFill>
              <a:cs typeface="Aparajita" pitchFamily="34" charset="0"/>
            </a:endParaRPr>
          </a:p>
          <a:p>
            <a:pPr marL="0" indent="0" algn="just">
              <a:buNone/>
            </a:pPr>
            <a:r>
              <a:rPr lang="pt-BR" sz="2000" dirty="0">
                <a:solidFill>
                  <a:srgbClr val="009900"/>
                </a:solidFill>
                <a:cs typeface="Aparajita" pitchFamily="34" charset="0"/>
              </a:rPr>
              <a:t>	</a:t>
            </a:r>
            <a:r>
              <a:rPr lang="pt-BR" sz="2000" dirty="0" smtClean="0">
                <a:solidFill>
                  <a:srgbClr val="009900"/>
                </a:solidFill>
                <a:cs typeface="Aparajita" pitchFamily="34" charset="0"/>
              </a:rPr>
              <a:t> - </a:t>
            </a:r>
            <a:r>
              <a:rPr lang="pt-BR" sz="1800" dirty="0" smtClean="0">
                <a:solidFill>
                  <a:srgbClr val="009900"/>
                </a:solidFill>
                <a:cs typeface="Aparajita" pitchFamily="34" charset="0"/>
              </a:rPr>
              <a:t>Planejamento </a:t>
            </a:r>
            <a:r>
              <a:rPr lang="pt-BR" sz="1800" dirty="0">
                <a:solidFill>
                  <a:srgbClr val="009900"/>
                </a:solidFill>
                <a:cs typeface="Aparajita" pitchFamily="34" charset="0"/>
              </a:rPr>
              <a:t>e execução do Acompanhamento Familiar no </a:t>
            </a:r>
            <a:r>
              <a:rPr lang="pt-BR" sz="1800" dirty="0" smtClean="0">
                <a:solidFill>
                  <a:srgbClr val="009900"/>
                </a:solidFill>
                <a:cs typeface="Aparajita" pitchFamily="34" charset="0"/>
              </a:rPr>
              <a:t>PAIF à luz das informações obtidas com o processo de utilização do Prontuário SUAS.</a:t>
            </a:r>
            <a:endParaRPr lang="pt-BR" sz="3000" i="1" dirty="0">
              <a:solidFill>
                <a:srgbClr val="009900"/>
              </a:solidFill>
              <a:cs typeface="Aparajita" pitchFamily="34" charset="0"/>
            </a:endParaRPr>
          </a:p>
          <a:p>
            <a:pPr marL="0" indent="0" algn="ctr">
              <a:lnSpc>
                <a:spcPct val="200000"/>
              </a:lnSpc>
              <a:buNone/>
            </a:pPr>
            <a:r>
              <a:rPr lang="pt-BR" sz="2000" i="1" dirty="0">
                <a:solidFill>
                  <a:srgbClr val="009900"/>
                </a:solidFill>
                <a:cs typeface="Aparajita" pitchFamily="34" charset="0"/>
              </a:rPr>
              <a:t>“Como se planejar a intervenção dialogada?”</a:t>
            </a:r>
          </a:p>
          <a:p>
            <a:pPr marL="0" indent="0">
              <a:buNone/>
            </a:pPr>
            <a:r>
              <a:rPr lang="pt-BR" dirty="0" smtClean="0"/>
              <a:t> </a:t>
            </a:r>
            <a:endParaRPr lang="pt-BR" dirty="0"/>
          </a:p>
        </p:txBody>
      </p:sp>
    </p:spTree>
    <p:extLst>
      <p:ext uri="{BB962C8B-B14F-4D97-AF65-F5344CB8AC3E}">
        <p14:creationId xmlns:p14="http://schemas.microsoft.com/office/powerpoint/2010/main" val="1632589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ctr">
              <a:lnSpc>
                <a:spcPct val="150000"/>
              </a:lnSpc>
              <a:spcBef>
                <a:spcPts val="0"/>
              </a:spcBef>
              <a:buNone/>
              <a:defRPr/>
            </a:pPr>
            <a:r>
              <a:rPr lang="pt-BR" sz="2400" dirty="0">
                <a:solidFill>
                  <a:srgbClr val="009900"/>
                </a:solidFill>
                <a:latin typeface="Book Antiqua" pitchFamily="18" charset="0"/>
              </a:rPr>
              <a:t>Ministério do Desenvolvimento Social e Combate à Fome</a:t>
            </a:r>
          </a:p>
          <a:p>
            <a:pPr marL="0" indent="0" algn="ctr">
              <a:lnSpc>
                <a:spcPct val="150000"/>
              </a:lnSpc>
              <a:spcBef>
                <a:spcPts val="0"/>
              </a:spcBef>
              <a:buNone/>
              <a:defRPr/>
            </a:pPr>
            <a:r>
              <a:rPr lang="pt-BR" sz="2400" dirty="0">
                <a:solidFill>
                  <a:srgbClr val="009900"/>
                </a:solidFill>
                <a:latin typeface="Book Antiqua" pitchFamily="18" charset="0"/>
              </a:rPr>
              <a:t>Secretaria Nacional de Assistência Social</a:t>
            </a:r>
          </a:p>
          <a:p>
            <a:pPr marL="0" indent="0" algn="ctr">
              <a:lnSpc>
                <a:spcPct val="150000"/>
              </a:lnSpc>
              <a:spcBef>
                <a:spcPts val="0"/>
              </a:spcBef>
              <a:buNone/>
              <a:defRPr/>
            </a:pPr>
            <a:r>
              <a:rPr lang="pt-BR" sz="2400" dirty="0">
                <a:solidFill>
                  <a:srgbClr val="009900"/>
                </a:solidFill>
                <a:latin typeface="Book Antiqua" pitchFamily="18" charset="0"/>
              </a:rPr>
              <a:t>Departamento de Proteção Social </a:t>
            </a:r>
            <a:r>
              <a:rPr lang="pt-BR" sz="2400" dirty="0" smtClean="0">
                <a:solidFill>
                  <a:srgbClr val="009900"/>
                </a:solidFill>
                <a:latin typeface="Book Antiqua" pitchFamily="18" charset="0"/>
              </a:rPr>
              <a:t>Básica</a:t>
            </a:r>
          </a:p>
          <a:p>
            <a:pPr marL="0" indent="0" algn="ctr">
              <a:lnSpc>
                <a:spcPct val="150000"/>
              </a:lnSpc>
              <a:spcBef>
                <a:spcPts val="0"/>
              </a:spcBef>
              <a:buNone/>
              <a:defRPr/>
            </a:pPr>
            <a:r>
              <a:rPr lang="pt-BR" sz="2300" dirty="0" smtClean="0">
                <a:solidFill>
                  <a:srgbClr val="009900"/>
                </a:solidFill>
                <a:latin typeface="Book Antiqua" pitchFamily="18" charset="0"/>
              </a:rPr>
              <a:t>Coordenação Geral de Serviços Socioassistenciais a Famílias</a:t>
            </a:r>
            <a:endParaRPr lang="pt-BR" sz="2300" dirty="0">
              <a:solidFill>
                <a:srgbClr val="009900"/>
              </a:solidFill>
              <a:latin typeface="Book Antiqua" pitchFamily="18" charset="0"/>
            </a:endParaRPr>
          </a:p>
          <a:p>
            <a:pPr marL="0" indent="0" algn="ctr">
              <a:buNone/>
              <a:defRPr/>
            </a:pPr>
            <a:endParaRPr lang="pt-BR" sz="2400" dirty="0">
              <a:solidFill>
                <a:srgbClr val="009900"/>
              </a:solidFill>
              <a:latin typeface="Book Antiqua" pitchFamily="18" charset="0"/>
              <a:hlinkClick r:id="rId2"/>
            </a:endParaRPr>
          </a:p>
          <a:p>
            <a:pPr marL="0" indent="0" algn="ctr">
              <a:lnSpc>
                <a:spcPct val="150000"/>
              </a:lnSpc>
              <a:spcBef>
                <a:spcPts val="0"/>
              </a:spcBef>
              <a:buNone/>
              <a:defRPr/>
            </a:pPr>
            <a:r>
              <a:rPr lang="pt-BR" sz="2400" b="1" dirty="0" smtClean="0">
                <a:solidFill>
                  <a:srgbClr val="009900"/>
                </a:solidFill>
                <a:latin typeface="Book Antiqua" pitchFamily="18" charset="0"/>
              </a:rPr>
              <a:t>0800-8072003</a:t>
            </a:r>
          </a:p>
          <a:p>
            <a:pPr marL="0" indent="0" algn="ctr">
              <a:lnSpc>
                <a:spcPct val="150000"/>
              </a:lnSpc>
              <a:spcBef>
                <a:spcPts val="0"/>
              </a:spcBef>
              <a:buNone/>
              <a:defRPr/>
            </a:pPr>
            <a:r>
              <a:rPr lang="pt-BR" sz="2400" b="1" dirty="0" smtClean="0">
                <a:solidFill>
                  <a:srgbClr val="009900"/>
                </a:solidFill>
                <a:latin typeface="Book Antiqua" pitchFamily="18" charset="0"/>
              </a:rPr>
              <a:t>(61) 2030 – 3156</a:t>
            </a:r>
          </a:p>
          <a:p>
            <a:pPr marL="0" indent="0" algn="ctr">
              <a:lnSpc>
                <a:spcPct val="150000"/>
              </a:lnSpc>
              <a:spcBef>
                <a:spcPts val="0"/>
              </a:spcBef>
              <a:buNone/>
              <a:defRPr/>
            </a:pPr>
            <a:r>
              <a:rPr lang="pt-BR" sz="2400" b="1" dirty="0" smtClean="0">
                <a:solidFill>
                  <a:srgbClr val="009900"/>
                </a:solidFill>
                <a:latin typeface="Book Antiqua" pitchFamily="18" charset="0"/>
              </a:rPr>
              <a:t>protecaosocialbasica@mds.gov.br</a:t>
            </a:r>
            <a:endParaRPr lang="pt-BR" sz="2400" b="1" dirty="0">
              <a:solidFill>
                <a:srgbClr val="009900"/>
              </a:solidFill>
              <a:latin typeface="Book Antiqua" pitchFamily="18" charset="0"/>
            </a:endParaRPr>
          </a:p>
          <a:p>
            <a:pPr marL="0" indent="0">
              <a:buNone/>
            </a:pPr>
            <a:endParaRPr lang="pt-BR" sz="2400" dirty="0"/>
          </a:p>
        </p:txBody>
      </p:sp>
      <p:sp>
        <p:nvSpPr>
          <p:cNvPr id="4" name="Retângulo 3"/>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28904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9900"/>
                </a:solidFill>
                <a:latin typeface="Aparajita" pitchFamily="34" charset="0"/>
                <a:cs typeface="Aparajita" pitchFamily="34" charset="0"/>
              </a:rPr>
              <a:t>Objetivo</a:t>
            </a:r>
            <a:r>
              <a:rPr lang="pt-BR" dirty="0" smtClean="0">
                <a:solidFill>
                  <a:srgbClr val="009900"/>
                </a:solidFill>
                <a:latin typeface="Aparajita" pitchFamily="34" charset="0"/>
                <a:cs typeface="Aparajita" pitchFamily="34" charset="0"/>
              </a:rPr>
              <a:t> </a:t>
            </a:r>
            <a:endParaRPr lang="pt-BR" dirty="0">
              <a:solidFill>
                <a:srgbClr val="009900"/>
              </a:solidFill>
              <a:latin typeface="Aparajita" pitchFamily="34" charset="0"/>
              <a:cs typeface="Aparajita" pitchFamily="34" charset="0"/>
            </a:endParaRPr>
          </a:p>
        </p:txBody>
      </p:sp>
      <p:sp>
        <p:nvSpPr>
          <p:cNvPr id="3" name="Espaço Reservado para Conteúdo 2"/>
          <p:cNvSpPr>
            <a:spLocks noGrp="1"/>
          </p:cNvSpPr>
          <p:nvPr>
            <p:ph idx="1"/>
          </p:nvPr>
        </p:nvSpPr>
        <p:spPr/>
        <p:txBody>
          <a:bodyPr>
            <a:normAutofit/>
          </a:bodyPr>
          <a:lstStyle/>
          <a:p>
            <a:pPr marL="0" indent="0" algn="just">
              <a:lnSpc>
                <a:spcPct val="150000"/>
              </a:lnSpc>
              <a:buNone/>
            </a:pPr>
            <a:r>
              <a:rPr lang="pt-BR" sz="2000" dirty="0">
                <a:solidFill>
                  <a:srgbClr val="009900"/>
                </a:solidFill>
              </a:rPr>
              <a:t> </a:t>
            </a:r>
            <a:r>
              <a:rPr lang="pt-BR" sz="2000" dirty="0" smtClean="0">
                <a:solidFill>
                  <a:srgbClr val="009900"/>
                </a:solidFill>
              </a:rPr>
              <a:t>   	</a:t>
            </a:r>
          </a:p>
          <a:p>
            <a:pPr marL="0" indent="0" algn="just">
              <a:lnSpc>
                <a:spcPct val="150000"/>
              </a:lnSpc>
              <a:buNone/>
            </a:pPr>
            <a:r>
              <a:rPr lang="pt-BR" sz="2000" dirty="0">
                <a:solidFill>
                  <a:srgbClr val="009900"/>
                </a:solidFill>
              </a:rPr>
              <a:t>	</a:t>
            </a:r>
            <a:r>
              <a:rPr lang="pt-BR" sz="2000" dirty="0" smtClean="0">
                <a:solidFill>
                  <a:srgbClr val="006600"/>
                </a:solidFill>
              </a:rPr>
              <a:t>Dialogar sobre os processos de planejamento e execução do acompanhamento familiar (à luz das informações obtidas com o uso do Prontuário SUAS) com a perspectiva da construção conjunta do Plano de Acompanhamento Familiar:    </a:t>
            </a:r>
          </a:p>
          <a:p>
            <a:pPr marL="0" indent="0" algn="just">
              <a:lnSpc>
                <a:spcPct val="150000"/>
              </a:lnSpc>
              <a:buNone/>
            </a:pPr>
            <a:endParaRPr lang="pt-BR" sz="2000" dirty="0">
              <a:solidFill>
                <a:srgbClr val="009900"/>
              </a:solidFill>
            </a:endParaRPr>
          </a:p>
          <a:p>
            <a:pPr marL="0" indent="0" algn="ctr">
              <a:lnSpc>
                <a:spcPct val="150000"/>
              </a:lnSpc>
              <a:buNone/>
            </a:pPr>
            <a:r>
              <a:rPr lang="pt-BR" sz="2400" b="1" dirty="0">
                <a:solidFill>
                  <a:srgbClr val="009900"/>
                </a:solidFill>
              </a:rPr>
              <a:t>T</a:t>
            </a:r>
            <a:r>
              <a:rPr lang="pt-BR" sz="2400" b="1" dirty="0" smtClean="0">
                <a:solidFill>
                  <a:srgbClr val="009900"/>
                </a:solidFill>
              </a:rPr>
              <a:t>écnico</a:t>
            </a:r>
            <a:r>
              <a:rPr lang="pt-BR" sz="2400" dirty="0" smtClean="0">
                <a:solidFill>
                  <a:srgbClr val="009900"/>
                </a:solidFill>
              </a:rPr>
              <a:t>              </a:t>
            </a:r>
            <a:r>
              <a:rPr lang="pt-BR" sz="2400" b="1" dirty="0">
                <a:solidFill>
                  <a:srgbClr val="009900"/>
                </a:solidFill>
              </a:rPr>
              <a:t>F</a:t>
            </a:r>
            <a:r>
              <a:rPr lang="pt-BR" sz="2400" b="1" dirty="0" smtClean="0">
                <a:solidFill>
                  <a:srgbClr val="009900"/>
                </a:solidFill>
              </a:rPr>
              <a:t>amília</a:t>
            </a:r>
          </a:p>
          <a:p>
            <a:pPr marL="0" indent="0" algn="just">
              <a:lnSpc>
                <a:spcPct val="150000"/>
              </a:lnSpc>
              <a:buNone/>
            </a:pPr>
            <a:endParaRPr lang="pt-BR" sz="2000" dirty="0">
              <a:solidFill>
                <a:srgbClr val="009900"/>
              </a:solidFill>
            </a:endParaRPr>
          </a:p>
          <a:p>
            <a:pPr marL="0" indent="0" algn="just">
              <a:lnSpc>
                <a:spcPct val="150000"/>
              </a:lnSpc>
              <a:buNone/>
            </a:pPr>
            <a:endParaRPr lang="pt-BR" sz="2000" dirty="0">
              <a:solidFill>
                <a:srgbClr val="009900"/>
              </a:solidFill>
            </a:endParaRPr>
          </a:p>
        </p:txBody>
      </p:sp>
      <p:sp>
        <p:nvSpPr>
          <p:cNvPr id="4" name="Seta para a esquerda e para a direita 3"/>
          <p:cNvSpPr/>
          <p:nvPr/>
        </p:nvSpPr>
        <p:spPr>
          <a:xfrm>
            <a:off x="4283968" y="4913622"/>
            <a:ext cx="576064" cy="45719"/>
          </a:xfrm>
          <a:prstGeom prst="leftRight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009900"/>
              </a:solidFill>
            </a:endParaRPr>
          </a:p>
        </p:txBody>
      </p:sp>
      <p:sp>
        <p:nvSpPr>
          <p:cNvPr id="6" name="Retângulo 5"/>
          <p:cNvSpPr/>
          <p:nvPr/>
        </p:nvSpPr>
        <p:spPr>
          <a:xfrm>
            <a:off x="0" y="6597352"/>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9279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9063" y="1557338"/>
            <a:ext cx="8774112" cy="5181600"/>
          </a:xfrm>
          <a:prstGeom prst="rect">
            <a:avLst/>
          </a:prstGeom>
          <a:noFill/>
          <a:ln>
            <a:noFill/>
          </a:ln>
          <a:extLst/>
        </p:spPr>
        <p:txBody>
          <a:bodyPr lIns="0" tIns="0" rIns="0" bIns="0" anchor="ctr"/>
          <a:lstStyle/>
          <a:p>
            <a:pPr fontAlgn="auto">
              <a:lnSpc>
                <a:spcPct val="90000"/>
              </a:lnSpc>
              <a:spcBef>
                <a:spcPts val="0"/>
              </a:spcBef>
              <a:spcAft>
                <a:spcPts val="0"/>
              </a:spcAft>
              <a:buClr>
                <a:srgbClr val="2F2B20"/>
              </a:buClr>
              <a:buSzPct val="100000"/>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defRPr/>
            </a:pPr>
            <a:endParaRPr lang="en-US" sz="1400" b="1" dirty="0">
              <a:latin typeface="Arial Narrow" pitchFamily="34" charset="0"/>
              <a:cs typeface="+mn-cs"/>
            </a:endParaRPr>
          </a:p>
        </p:txBody>
      </p:sp>
      <p:sp>
        <p:nvSpPr>
          <p:cNvPr id="15364" name="Rectangle 1"/>
          <p:cNvSpPr>
            <a:spLocks noChangeArrowheads="1"/>
          </p:cNvSpPr>
          <p:nvPr/>
        </p:nvSpPr>
        <p:spPr bwMode="auto">
          <a:xfrm>
            <a:off x="217488" y="331787"/>
            <a:ext cx="8747125" cy="576263"/>
          </a:xfrm>
          <a:prstGeom prst="rect">
            <a:avLst/>
          </a:prstGeom>
          <a:noFill/>
          <a:ln w="9525">
            <a:noFill/>
            <a:miter lim="800000"/>
            <a:headEnd/>
            <a:tailEnd/>
          </a:ln>
          <a:effectLst>
            <a:outerShdw blurRad="50800" dist="38100" dir="2700000" algn="tl" rotWithShape="0">
              <a:prstClr val="black">
                <a:alpha val="40000"/>
              </a:prstClr>
            </a:outerShdw>
          </a:effectLst>
        </p:spPr>
        <p:txBody>
          <a:bodyPr lIns="0" tIns="0" rIns="0" bIns="0" anchor="b"/>
          <a:lstStyle/>
          <a:p>
            <a:pPr algn="ctr" defTabSz="912813" fontAlgn="auto">
              <a:spcBef>
                <a:spcPts val="425"/>
              </a:spcBef>
              <a:spcAft>
                <a:spcPts val="0"/>
              </a:spcAft>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Lst>
              <a:defRPr/>
            </a:pPr>
            <a:r>
              <a:rPr lang="pt-BR" sz="3200" b="1" dirty="0">
                <a:solidFill>
                  <a:srgbClr val="669900"/>
                </a:solidFill>
                <a:latin typeface="Aparajita" panose="020B0604020202020204" pitchFamily="34" charset="0"/>
                <a:cs typeface="Aparajita" panose="020B0604020202020204" pitchFamily="34" charset="0"/>
              </a:rPr>
              <a:t>PROTEÇÃO SOCIAL BÁSICA</a:t>
            </a:r>
            <a:endParaRPr lang="en-US" sz="3200" b="1" dirty="0">
              <a:solidFill>
                <a:srgbClr val="669900"/>
              </a:solidFill>
              <a:latin typeface="Aparajita" panose="020B0604020202020204" pitchFamily="34" charset="0"/>
              <a:cs typeface="Aparajita" panose="020B0604020202020204" pitchFamily="34" charset="0"/>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0835"/>
            <a:ext cx="1775219" cy="163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upo 1"/>
          <p:cNvGrpSpPr>
            <a:grpSpLocks/>
          </p:cNvGrpSpPr>
          <p:nvPr/>
        </p:nvGrpSpPr>
        <p:grpSpPr bwMode="auto">
          <a:xfrm>
            <a:off x="467544" y="1555689"/>
            <a:ext cx="8568952" cy="5183249"/>
            <a:chOff x="1043038" y="1988470"/>
            <a:chExt cx="8248650" cy="6916952"/>
          </a:xfrm>
        </p:grpSpPr>
        <p:sp>
          <p:nvSpPr>
            <p:cNvPr id="19463" name="CaixaDeTexto 2"/>
            <p:cNvSpPr txBox="1">
              <a:spLocks noChangeArrowheads="1"/>
            </p:cNvSpPr>
            <p:nvPr/>
          </p:nvSpPr>
          <p:spPr bwMode="auto">
            <a:xfrm>
              <a:off x="2987252" y="1988470"/>
              <a:ext cx="5977359" cy="135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pt-BR" altLang="pt-BR" sz="2000" dirty="0">
                  <a:solidFill>
                    <a:srgbClr val="006600"/>
                  </a:solidFill>
                  <a:latin typeface="+mj-lt"/>
                </a:rPr>
                <a:t>Previne situações de risco social por meio do desenvolvimento de potencialidades e aquisições e do fortalecimento de vínculos familiares e comunitários.</a:t>
              </a:r>
            </a:p>
            <a:p>
              <a:pPr eaLnBrk="1" hangingPunct="1"/>
              <a:endParaRPr lang="pt-BR" altLang="pt-BR" sz="2200" dirty="0">
                <a:latin typeface="Garamond" pitchFamily="18" charset="0"/>
              </a:endParaRPr>
            </a:p>
          </p:txBody>
        </p:sp>
        <p:sp>
          <p:nvSpPr>
            <p:cNvPr id="2" name="CaixaDeTexto 3"/>
            <p:cNvSpPr txBox="1">
              <a:spLocks noChangeArrowheads="1"/>
            </p:cNvSpPr>
            <p:nvPr/>
          </p:nvSpPr>
          <p:spPr bwMode="auto">
            <a:xfrm>
              <a:off x="1043038" y="2780484"/>
              <a:ext cx="8248650" cy="61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pt-BR" sz="2000" b="1" dirty="0" smtClean="0">
                  <a:solidFill>
                    <a:srgbClr val="669900"/>
                  </a:solidFill>
                </a:rPr>
                <a:t>                                       </a:t>
              </a:r>
            </a:p>
            <a:p>
              <a:pPr algn="just"/>
              <a:r>
                <a:rPr lang="pt-BR" sz="2000" b="1" dirty="0" smtClean="0">
                  <a:solidFill>
                    <a:srgbClr val="669900"/>
                  </a:solidFill>
                </a:rPr>
                <a:t>		 </a:t>
              </a:r>
              <a:endParaRPr lang="pt-BR" sz="2000" b="1" dirty="0">
                <a:solidFill>
                  <a:srgbClr val="669900"/>
                </a:solidFill>
              </a:endParaRPr>
            </a:p>
            <a:p>
              <a:pPr algn="just"/>
              <a:r>
                <a:rPr lang="pt-BR" sz="2000" b="1" dirty="0" smtClean="0">
                  <a:solidFill>
                    <a:srgbClr val="669900"/>
                  </a:solidFill>
                </a:rPr>
                <a:t>			PÚBLICO </a:t>
              </a:r>
              <a:r>
                <a:rPr lang="pt-BR" sz="2000" b="1" dirty="0">
                  <a:solidFill>
                    <a:srgbClr val="669900"/>
                  </a:solidFill>
                </a:rPr>
                <a:t>DA PROTEÇÃO SOCIAL </a:t>
              </a:r>
              <a:r>
                <a:rPr lang="pt-BR" sz="2000" b="1" dirty="0" smtClean="0">
                  <a:solidFill>
                    <a:srgbClr val="669900"/>
                  </a:solidFill>
                </a:rPr>
                <a:t>BÁSICA</a:t>
              </a:r>
              <a:endParaRPr lang="pt-BR" sz="2000" dirty="0">
                <a:solidFill>
                  <a:srgbClr val="669900"/>
                </a:solidFill>
              </a:endParaRPr>
            </a:p>
            <a:p>
              <a:pPr algn="just"/>
              <a:endParaRPr lang="pt-BR" sz="2000" dirty="0">
                <a:solidFill>
                  <a:srgbClr val="669900"/>
                </a:solidFill>
              </a:endParaRPr>
            </a:p>
            <a:p>
              <a:pPr algn="just"/>
              <a:r>
                <a:rPr lang="pt-BR" sz="2000" dirty="0" smtClean="0">
                  <a:solidFill>
                    <a:srgbClr val="006600"/>
                  </a:solidFill>
                </a:rPr>
                <a:t>Dois </a:t>
              </a:r>
              <a:r>
                <a:rPr lang="pt-BR" sz="2000" dirty="0">
                  <a:solidFill>
                    <a:srgbClr val="006600"/>
                  </a:solidFill>
                </a:rPr>
                <a:t>grupos em situação de vulnerabilidade social</a:t>
              </a:r>
              <a:r>
                <a:rPr lang="pt-BR" sz="2000" dirty="0" smtClean="0">
                  <a:solidFill>
                    <a:srgbClr val="006600"/>
                  </a:solidFill>
                </a:rPr>
                <a:t>:</a:t>
              </a:r>
            </a:p>
            <a:p>
              <a:pPr algn="just"/>
              <a:endParaRPr lang="pt-BR" sz="2000" dirty="0">
                <a:solidFill>
                  <a:srgbClr val="006600"/>
                </a:solidFill>
              </a:endParaRPr>
            </a:p>
            <a:p>
              <a:pPr algn="just">
                <a:buFont typeface="Wingdings" pitchFamily="2" charset="2"/>
                <a:buChar char="v"/>
              </a:pPr>
              <a:r>
                <a:rPr lang="pt-BR" sz="2000" dirty="0" smtClean="0">
                  <a:solidFill>
                    <a:srgbClr val="006600"/>
                  </a:solidFill>
                </a:rPr>
                <a:t>aqueles </a:t>
              </a:r>
              <a:r>
                <a:rPr lang="pt-BR" sz="2000" dirty="0">
                  <a:solidFill>
                    <a:srgbClr val="006600"/>
                  </a:solidFill>
                </a:rPr>
                <a:t>que estão em condições precárias ou privados de renda e sem acesso aos serviços públicos – dimensão material da vulnerabilidade</a:t>
              </a:r>
              <a:r>
                <a:rPr lang="pt-BR" sz="2000" dirty="0" smtClean="0">
                  <a:solidFill>
                    <a:srgbClr val="006600"/>
                  </a:solidFill>
                </a:rPr>
                <a:t>;</a:t>
              </a:r>
            </a:p>
            <a:p>
              <a:pPr algn="just">
                <a:buFont typeface="Wingdings" pitchFamily="2" charset="2"/>
                <a:buChar char="v"/>
              </a:pPr>
              <a:endParaRPr lang="pt-BR" sz="2000" dirty="0">
                <a:solidFill>
                  <a:srgbClr val="006600"/>
                </a:solidFill>
              </a:endParaRPr>
            </a:p>
            <a:p>
              <a:pPr algn="just">
                <a:buFont typeface="Wingdings" pitchFamily="2" charset="2"/>
                <a:buChar char="v"/>
              </a:pPr>
              <a:r>
                <a:rPr lang="pt-BR" sz="2000" dirty="0" smtClean="0">
                  <a:solidFill>
                    <a:srgbClr val="006600"/>
                  </a:solidFill>
                </a:rPr>
                <a:t>aqueles </a:t>
              </a:r>
              <a:r>
                <a:rPr lang="pt-BR" sz="2000" dirty="0">
                  <a:solidFill>
                    <a:srgbClr val="006600"/>
                  </a:solidFill>
                </a:rPr>
                <a:t>cujas </a:t>
              </a:r>
              <a:r>
                <a:rPr lang="pt-BR" sz="2000" dirty="0" smtClean="0">
                  <a:solidFill>
                    <a:srgbClr val="006600"/>
                  </a:solidFill>
                </a:rPr>
                <a:t>características </a:t>
              </a:r>
              <a:r>
                <a:rPr lang="pt-BR" sz="2000" dirty="0">
                  <a:solidFill>
                    <a:srgbClr val="006600"/>
                  </a:solidFill>
                </a:rPr>
                <a:t>sociais e culturais são desvalorizadas ou discriminadas </a:t>
              </a:r>
              <a:r>
                <a:rPr lang="pt-BR" sz="2000" dirty="0" smtClean="0">
                  <a:solidFill>
                    <a:srgbClr val="006600"/>
                  </a:solidFill>
                </a:rPr>
                <a:t>negativamente (</a:t>
              </a:r>
              <a:r>
                <a:rPr lang="pt-BR" sz="2000" dirty="0">
                  <a:solidFill>
                    <a:srgbClr val="006600"/>
                  </a:solidFill>
                </a:rPr>
                <a:t>vínculos familiares, comunitários e de pertencimento fragilizados e vivenciam situações de discriminação etária, étnica, de gênero ou por </a:t>
              </a:r>
              <a:r>
                <a:rPr lang="pt-BR" sz="2000" dirty="0" smtClean="0">
                  <a:solidFill>
                    <a:srgbClr val="006600"/>
                  </a:solidFill>
                </a:rPr>
                <a:t>deficiências) </a:t>
              </a:r>
              <a:r>
                <a:rPr lang="pt-BR" sz="2000" dirty="0">
                  <a:solidFill>
                    <a:srgbClr val="006600"/>
                  </a:solidFill>
                </a:rPr>
                <a:t>- dimensão relacional da vulnerabilidade.</a:t>
              </a:r>
            </a:p>
            <a:p>
              <a:pPr algn="just">
                <a:buFont typeface="Wingdings" pitchFamily="2" charset="2"/>
                <a:buChar char="Ø"/>
              </a:pPr>
              <a:endParaRPr lang="pt-BR" sz="2000" dirty="0">
                <a:solidFill>
                  <a:schemeClr val="bg2">
                    <a:lumMod val="25000"/>
                  </a:schemeClr>
                </a:solidFill>
                <a:ea typeface="Calibri"/>
              </a:endParaRPr>
            </a:p>
            <a:p>
              <a:pPr algn="just">
                <a:spcBef>
                  <a:spcPct val="50000"/>
                </a:spcBef>
                <a:defRPr/>
              </a:pPr>
              <a:endParaRPr lang="pt-BR" sz="2000" dirty="0">
                <a:solidFill>
                  <a:srgbClr val="006600"/>
                </a:solidFill>
                <a:latin typeface="+mj-lt"/>
              </a:endParaRPr>
            </a:p>
            <a:p>
              <a:pPr eaLnBrk="1" hangingPunct="1">
                <a:defRPr/>
              </a:pPr>
              <a:endParaRPr lang="pt-BR" sz="2200" dirty="0" smtClean="0">
                <a:latin typeface="Garamond" pitchFamily="18" charset="0"/>
              </a:endParaRPr>
            </a:p>
          </p:txBody>
        </p:sp>
      </p:grpSp>
    </p:spTree>
    <p:extLst>
      <p:ext uri="{BB962C8B-B14F-4D97-AF65-F5344CB8AC3E}">
        <p14:creationId xmlns:p14="http://schemas.microsoft.com/office/powerpoint/2010/main" val="26516814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9063" y="1557338"/>
            <a:ext cx="8774112" cy="5181600"/>
          </a:xfrm>
          <a:prstGeom prst="rect">
            <a:avLst/>
          </a:prstGeom>
          <a:noFill/>
          <a:ln>
            <a:noFill/>
          </a:ln>
          <a:extLst/>
        </p:spPr>
        <p:txBody>
          <a:bodyPr lIns="0" tIns="0" rIns="0" bIns="0" anchor="ctr"/>
          <a:lstStyle/>
          <a:p>
            <a:pPr fontAlgn="auto">
              <a:lnSpc>
                <a:spcPct val="90000"/>
              </a:lnSpc>
              <a:spcBef>
                <a:spcPts val="0"/>
              </a:spcBef>
              <a:spcAft>
                <a:spcPts val="0"/>
              </a:spcAft>
              <a:buClr>
                <a:srgbClr val="2F2B20"/>
              </a:buClr>
              <a:buSzPct val="100000"/>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defRPr/>
            </a:pPr>
            <a:endParaRPr lang="en-US" sz="1400" b="1" dirty="0">
              <a:latin typeface="Arial Narrow" pitchFamily="34" charset="0"/>
              <a:cs typeface="+mn-cs"/>
            </a:endParaRPr>
          </a:p>
        </p:txBody>
      </p:sp>
      <p:sp>
        <p:nvSpPr>
          <p:cNvPr id="15364" name="Rectangle 1"/>
          <p:cNvSpPr>
            <a:spLocks noChangeArrowheads="1"/>
          </p:cNvSpPr>
          <p:nvPr/>
        </p:nvSpPr>
        <p:spPr bwMode="auto">
          <a:xfrm>
            <a:off x="217488" y="940611"/>
            <a:ext cx="8747125" cy="576263"/>
          </a:xfrm>
          <a:prstGeom prst="rect">
            <a:avLst/>
          </a:prstGeom>
          <a:noFill/>
          <a:ln w="9525">
            <a:noFill/>
            <a:miter lim="800000"/>
            <a:headEnd/>
            <a:tailEnd/>
          </a:ln>
          <a:effectLst>
            <a:outerShdw blurRad="50800" dist="38100" dir="2700000" algn="tl" rotWithShape="0">
              <a:prstClr val="black">
                <a:alpha val="40000"/>
              </a:prstClr>
            </a:outerShdw>
          </a:effectLst>
        </p:spPr>
        <p:txBody>
          <a:bodyPr lIns="0" tIns="0" rIns="0" bIns="0" anchor="b"/>
          <a:lstStyle/>
          <a:p>
            <a:pPr algn="ctr" defTabSz="912813" fontAlgn="auto">
              <a:spcBef>
                <a:spcPts val="425"/>
              </a:spcBef>
              <a:spcAft>
                <a:spcPts val="0"/>
              </a:spcAft>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Lst>
              <a:defRPr/>
            </a:pPr>
            <a:r>
              <a:rPr lang="pt-BR" sz="3200" b="1" dirty="0">
                <a:solidFill>
                  <a:srgbClr val="669900"/>
                </a:solidFill>
                <a:latin typeface="Aparajita" panose="020B0604020202020204" pitchFamily="34" charset="0"/>
                <a:cs typeface="Aparajita" panose="020B0604020202020204" pitchFamily="34" charset="0"/>
              </a:rPr>
              <a:t>PROTEÇÃO SOCIAL BÁSICA</a:t>
            </a:r>
            <a:endParaRPr lang="en-US" sz="3200" b="1" dirty="0">
              <a:solidFill>
                <a:srgbClr val="669900"/>
              </a:solidFill>
              <a:latin typeface="Aparajita" panose="020B0604020202020204" pitchFamily="34" charset="0"/>
              <a:cs typeface="Aparajita" panose="020B0604020202020204" pitchFamily="34" charset="0"/>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898650"/>
            <a:ext cx="24447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Grupo 1"/>
          <p:cNvGrpSpPr>
            <a:grpSpLocks/>
          </p:cNvGrpSpPr>
          <p:nvPr/>
        </p:nvGrpSpPr>
        <p:grpSpPr bwMode="auto">
          <a:xfrm>
            <a:off x="641160" y="1773238"/>
            <a:ext cx="8252015" cy="4722006"/>
            <a:chOff x="641160" y="1772816"/>
            <a:chExt cx="8252015" cy="4722184"/>
          </a:xfrm>
        </p:grpSpPr>
        <p:sp>
          <p:nvSpPr>
            <p:cNvPr id="20487" name="CaixaDeTexto 2"/>
            <p:cNvSpPr txBox="1">
              <a:spLocks noChangeArrowheads="1"/>
            </p:cNvSpPr>
            <p:nvPr/>
          </p:nvSpPr>
          <p:spPr bwMode="auto">
            <a:xfrm>
              <a:off x="3419475" y="1772816"/>
              <a:ext cx="5473700" cy="227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altLang="pt-BR" sz="2000" dirty="0">
                  <a:solidFill>
                    <a:srgbClr val="006600"/>
                  </a:solidFill>
                  <a:latin typeface="+mj-lt"/>
                </a:rPr>
                <a:t>Assume como </a:t>
              </a:r>
              <a:r>
                <a:rPr lang="pt-BR" altLang="pt-BR" sz="2000" b="1" dirty="0">
                  <a:solidFill>
                    <a:srgbClr val="006600"/>
                  </a:solidFill>
                  <a:latin typeface="+mj-lt"/>
                </a:rPr>
                <a:t>foco de atuação a ação preventiva, protetiva e proativa</a:t>
              </a:r>
              <a:r>
                <a:rPr lang="pt-BR" altLang="pt-BR" sz="2000" dirty="0">
                  <a:solidFill>
                    <a:srgbClr val="006600"/>
                  </a:solidFill>
                  <a:latin typeface="+mj-lt"/>
                </a:rPr>
                <a:t>, reconhecendo a importância de responder as necessidades humanas de forma integral, para além da atenção a situações emergenciais, centradas exclusivamente nas situações de risco social.</a:t>
              </a:r>
            </a:p>
            <a:p>
              <a:pPr eaLnBrk="1" hangingPunct="1"/>
              <a:endParaRPr lang="pt-BR" altLang="pt-BR" sz="2200" dirty="0">
                <a:latin typeface="Garamond" pitchFamily="18" charset="0"/>
              </a:endParaRPr>
            </a:p>
          </p:txBody>
        </p:sp>
        <p:sp>
          <p:nvSpPr>
            <p:cNvPr id="20488" name="CaixaDeTexto 3"/>
            <p:cNvSpPr txBox="1">
              <a:spLocks noChangeArrowheads="1"/>
            </p:cNvSpPr>
            <p:nvPr/>
          </p:nvSpPr>
          <p:spPr bwMode="auto">
            <a:xfrm>
              <a:off x="641160" y="4832944"/>
              <a:ext cx="8248650" cy="166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altLang="pt-BR" sz="2000" dirty="0">
                  <a:solidFill>
                    <a:srgbClr val="006600"/>
                  </a:solidFill>
                  <a:latin typeface="+mj-lt"/>
                </a:rPr>
                <a:t>A proteção social básica possui uma </a:t>
              </a:r>
              <a:r>
                <a:rPr lang="pt-BR" altLang="pt-BR" sz="2000" b="1" dirty="0">
                  <a:solidFill>
                    <a:srgbClr val="006600"/>
                  </a:solidFill>
                  <a:latin typeface="+mj-lt"/>
                </a:rPr>
                <a:t>dimensão inovadora</a:t>
              </a:r>
              <a:r>
                <a:rPr lang="pt-BR" altLang="pt-BR" sz="2000" dirty="0">
                  <a:solidFill>
                    <a:srgbClr val="006600"/>
                  </a:solidFill>
                  <a:latin typeface="+mj-lt"/>
                </a:rPr>
                <a:t>, pois supera a histórica atenção voltada a situações críticas, que exigiam ações indenizatórias de perdas já instaladas, mais do que asseguradoras de patamares de dignidade e de desenvolvimento integral.</a:t>
              </a:r>
            </a:p>
            <a:p>
              <a:pPr eaLnBrk="1" hangingPunct="1"/>
              <a:endParaRPr lang="pt-BR" altLang="pt-BR" sz="2200" dirty="0">
                <a:latin typeface="Garamond" pitchFamily="18" charset="0"/>
              </a:endParaRPr>
            </a:p>
          </p:txBody>
        </p:sp>
      </p:grpSp>
      <p:sp>
        <p:nvSpPr>
          <p:cNvPr id="20486" name="Freeform 12"/>
          <p:cNvSpPr>
            <a:spLocks/>
          </p:cNvSpPr>
          <p:nvPr/>
        </p:nvSpPr>
        <p:spPr bwMode="auto">
          <a:xfrm>
            <a:off x="4356100" y="4078288"/>
            <a:ext cx="142875" cy="503237"/>
          </a:xfrm>
          <a:custGeom>
            <a:avLst/>
            <a:gdLst>
              <a:gd name="T0" fmla="*/ 2147483647 w 241"/>
              <a:gd name="T1" fmla="*/ 2147483647 h 151"/>
              <a:gd name="T2" fmla="*/ 2147483647 w 241"/>
              <a:gd name="T3" fmla="*/ 2147483647 h 151"/>
              <a:gd name="T4" fmla="*/ 2147483647 w 241"/>
              <a:gd name="T5" fmla="*/ 2147483647 h 151"/>
              <a:gd name="T6" fmla="*/ 2147483647 w 241"/>
              <a:gd name="T7" fmla="*/ 2147483647 h 151"/>
              <a:gd name="T8" fmla="*/ 0 60000 65536"/>
              <a:gd name="T9" fmla="*/ 0 60000 65536"/>
              <a:gd name="T10" fmla="*/ 0 60000 65536"/>
              <a:gd name="T11" fmla="*/ 0 60000 65536"/>
              <a:gd name="T12" fmla="*/ 0 w 241"/>
              <a:gd name="T13" fmla="*/ 0 h 151"/>
              <a:gd name="T14" fmla="*/ 241 w 241"/>
              <a:gd name="T15" fmla="*/ 151 h 151"/>
            </a:gdLst>
            <a:ahLst/>
            <a:cxnLst>
              <a:cxn ang="T8">
                <a:pos x="T0" y="T1"/>
              </a:cxn>
              <a:cxn ang="T9">
                <a:pos x="T2" y="T3"/>
              </a:cxn>
              <a:cxn ang="T10">
                <a:pos x="T4" y="T5"/>
              </a:cxn>
              <a:cxn ang="T11">
                <a:pos x="T6" y="T7"/>
              </a:cxn>
            </a:cxnLst>
            <a:rect l="T12" t="T13" r="T14" b="T15"/>
            <a:pathLst>
              <a:path w="241" h="151">
                <a:moveTo>
                  <a:pt x="15" y="15"/>
                </a:moveTo>
                <a:cubicBezTo>
                  <a:pt x="128" y="7"/>
                  <a:pt x="241" y="0"/>
                  <a:pt x="241" y="15"/>
                </a:cubicBezTo>
                <a:cubicBezTo>
                  <a:pt x="241" y="30"/>
                  <a:pt x="30" y="82"/>
                  <a:pt x="15" y="105"/>
                </a:cubicBezTo>
                <a:cubicBezTo>
                  <a:pt x="0" y="128"/>
                  <a:pt x="128" y="143"/>
                  <a:pt x="151" y="151"/>
                </a:cubicBezTo>
              </a:path>
            </a:pathLst>
          </a:custGeom>
          <a:ln>
            <a:headEnd/>
            <a:tailEnd type="arrow" w="med" len="med"/>
          </a:ln>
        </p:spPr>
        <p:style>
          <a:lnRef idx="3">
            <a:schemeClr val="accent3"/>
          </a:lnRef>
          <a:fillRef idx="0">
            <a:schemeClr val="accent3"/>
          </a:fillRef>
          <a:effectRef idx="2">
            <a:schemeClr val="accent3"/>
          </a:effectRef>
          <a:fontRef idx="minor">
            <a:schemeClr val="tx1"/>
          </a:fontRef>
        </p:style>
        <p:txBody>
          <a:bodyPr/>
          <a:lstStyle/>
          <a:p>
            <a:endParaRPr lang="pt-BR"/>
          </a:p>
        </p:txBody>
      </p:sp>
    </p:spTree>
    <p:extLst>
      <p:ext uri="{BB962C8B-B14F-4D97-AF65-F5344CB8AC3E}">
        <p14:creationId xmlns:p14="http://schemas.microsoft.com/office/powerpoint/2010/main" val="168785905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9063" y="1557338"/>
            <a:ext cx="8774112" cy="5181600"/>
          </a:xfrm>
          <a:prstGeom prst="rect">
            <a:avLst/>
          </a:prstGeom>
          <a:noFill/>
          <a:ln>
            <a:noFill/>
          </a:ln>
          <a:extLst/>
        </p:spPr>
        <p:txBody>
          <a:bodyPr lIns="0" tIns="0" rIns="0" bIns="0" anchor="ctr"/>
          <a:lstStyle/>
          <a:p>
            <a:pPr fontAlgn="auto">
              <a:lnSpc>
                <a:spcPct val="90000"/>
              </a:lnSpc>
              <a:spcBef>
                <a:spcPts val="0"/>
              </a:spcBef>
              <a:spcAft>
                <a:spcPts val="0"/>
              </a:spcAft>
              <a:buClr>
                <a:srgbClr val="2F2B20"/>
              </a:buClr>
              <a:buSzPct val="100000"/>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defRPr/>
            </a:pPr>
            <a:endParaRPr lang="en-US" sz="1400" b="1" dirty="0">
              <a:latin typeface="Arial Narrow" pitchFamily="34" charset="0"/>
              <a:cs typeface="+mn-cs"/>
            </a:endParaRPr>
          </a:p>
        </p:txBody>
      </p:sp>
      <p:sp>
        <p:nvSpPr>
          <p:cNvPr id="15364" name="Rectangle 1"/>
          <p:cNvSpPr>
            <a:spLocks noChangeArrowheads="1"/>
          </p:cNvSpPr>
          <p:nvPr/>
        </p:nvSpPr>
        <p:spPr bwMode="auto">
          <a:xfrm>
            <a:off x="539749" y="981076"/>
            <a:ext cx="8747125" cy="576262"/>
          </a:xfrm>
          <a:prstGeom prst="rect">
            <a:avLst/>
          </a:prstGeom>
          <a:noFill/>
          <a:ln w="9525">
            <a:noFill/>
            <a:miter lim="800000"/>
            <a:headEnd/>
            <a:tailEnd/>
          </a:ln>
          <a:effectLst>
            <a:outerShdw blurRad="50800" dist="38100" dir="2700000" algn="tl" rotWithShape="0">
              <a:prstClr val="black">
                <a:alpha val="40000"/>
              </a:prstClr>
            </a:outerShdw>
          </a:effectLst>
        </p:spPr>
        <p:txBody>
          <a:bodyPr lIns="0" tIns="0" rIns="0" bIns="0" anchor="b"/>
          <a:lstStyle/>
          <a:p>
            <a:pPr algn="ctr" defTabSz="912813" fontAlgn="auto">
              <a:spcBef>
                <a:spcPts val="425"/>
              </a:spcBef>
              <a:spcAft>
                <a:spcPts val="0"/>
              </a:spcAft>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Lst>
              <a:defRPr/>
            </a:pPr>
            <a:r>
              <a:rPr lang="pt-BR" sz="3200" b="1" dirty="0">
                <a:solidFill>
                  <a:srgbClr val="669900"/>
                </a:solidFill>
                <a:latin typeface="Aparajita" panose="020B0604020202020204" pitchFamily="34" charset="0"/>
                <a:cs typeface="Aparajita" panose="020B0604020202020204" pitchFamily="34" charset="0"/>
              </a:rPr>
              <a:t>PROTEÇÃO SOCIAL BÁSICA</a:t>
            </a:r>
            <a:endParaRPr lang="en-US" sz="3200" b="1" dirty="0">
              <a:solidFill>
                <a:srgbClr val="669900"/>
              </a:solidFill>
              <a:latin typeface="Aparajita" panose="020B0604020202020204" pitchFamily="34" charset="0"/>
              <a:cs typeface="Aparajita" panose="020B0604020202020204" pitchFamily="34" charset="0"/>
            </a:endParaRPr>
          </a:p>
        </p:txBody>
      </p:sp>
      <p:sp>
        <p:nvSpPr>
          <p:cNvPr id="7" name="Rectangle 3"/>
          <p:cNvSpPr txBox="1">
            <a:spLocks noChangeArrowheads="1"/>
          </p:cNvSpPr>
          <p:nvPr/>
        </p:nvSpPr>
        <p:spPr>
          <a:xfrm>
            <a:off x="684213" y="1773238"/>
            <a:ext cx="8135937" cy="321151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Font typeface="Arial" pitchFamily="34" charset="0"/>
              <a:buNone/>
              <a:defRPr/>
            </a:pPr>
            <a:r>
              <a:rPr lang="pt-BR" sz="2000" b="1" dirty="0" smtClean="0">
                <a:solidFill>
                  <a:srgbClr val="009900"/>
                </a:solidFill>
                <a:latin typeface="+mj-lt"/>
              </a:rPr>
              <a:t>Serviços Tipificados:</a:t>
            </a:r>
          </a:p>
          <a:p>
            <a:pPr eaLnBrk="1" hangingPunct="1">
              <a:lnSpc>
                <a:spcPct val="90000"/>
              </a:lnSpc>
              <a:defRPr/>
            </a:pPr>
            <a:r>
              <a:rPr lang="pt-BR" sz="2000" dirty="0" smtClean="0">
                <a:solidFill>
                  <a:srgbClr val="006600"/>
                </a:solidFill>
                <a:latin typeface="+mj-lt"/>
              </a:rPr>
              <a:t>Serviço de Proteção e Atenção Integral à Família – PAIF;</a:t>
            </a:r>
          </a:p>
          <a:p>
            <a:pPr marL="342900" lvl="1" indent="-342900" eaLnBrk="1" hangingPunct="1">
              <a:lnSpc>
                <a:spcPct val="90000"/>
              </a:lnSpc>
              <a:buFont typeface="Arial" pitchFamily="34" charset="0"/>
              <a:buChar char="•"/>
              <a:defRPr/>
            </a:pPr>
            <a:r>
              <a:rPr lang="pt-BR" sz="2000" dirty="0" smtClean="0">
                <a:solidFill>
                  <a:srgbClr val="006600"/>
                </a:solidFill>
                <a:latin typeface="+mj-lt"/>
              </a:rPr>
              <a:t>Serviço de Convivência e Fortalecimento de Vínculos ;</a:t>
            </a:r>
          </a:p>
          <a:p>
            <a:pPr marL="342900" lvl="1" indent="-342900" eaLnBrk="1" hangingPunct="1">
              <a:lnSpc>
                <a:spcPct val="90000"/>
              </a:lnSpc>
              <a:buFont typeface="Arial" pitchFamily="34" charset="0"/>
              <a:buChar char="•"/>
              <a:defRPr/>
            </a:pPr>
            <a:r>
              <a:rPr lang="pt-BR" sz="2000" dirty="0" smtClean="0">
                <a:solidFill>
                  <a:srgbClr val="006600"/>
                </a:solidFill>
                <a:latin typeface="+mj-lt"/>
              </a:rPr>
              <a:t>Serviço de Proteção Social Básica no Domicílio para Pessoas com Deficiência e Idosos.</a:t>
            </a:r>
          </a:p>
          <a:p>
            <a:pPr lvl="1" eaLnBrk="1" hangingPunct="1">
              <a:lnSpc>
                <a:spcPct val="90000"/>
              </a:lnSpc>
              <a:buFont typeface="Wingdings" pitchFamily="2" charset="2"/>
              <a:buNone/>
              <a:defRPr/>
            </a:pPr>
            <a:endParaRPr lang="en-US" sz="2400" dirty="0" smtClean="0">
              <a:latin typeface="Garamond" pitchFamily="18" charset="0"/>
            </a:endParaRPr>
          </a:p>
          <a:p>
            <a:pPr lvl="1" eaLnBrk="1" hangingPunct="1">
              <a:lnSpc>
                <a:spcPct val="90000"/>
              </a:lnSpc>
              <a:buFont typeface="Wingdings" pitchFamily="2" charset="2"/>
              <a:buNone/>
              <a:defRPr/>
            </a:pPr>
            <a:endParaRPr lang="en-US" sz="2400" dirty="0">
              <a:latin typeface="Garamond" pitchFamily="18" charset="0"/>
            </a:endParaRPr>
          </a:p>
          <a:p>
            <a:pPr marL="0" indent="0" eaLnBrk="1" hangingPunct="1">
              <a:lnSpc>
                <a:spcPct val="90000"/>
              </a:lnSpc>
              <a:buFont typeface="Arial" pitchFamily="34" charset="0"/>
              <a:buNone/>
              <a:defRPr/>
            </a:pPr>
            <a:r>
              <a:rPr lang="pt-BR" sz="2000" b="1" dirty="0" smtClean="0">
                <a:solidFill>
                  <a:srgbClr val="009900"/>
                </a:solidFill>
                <a:latin typeface="+mj-lt"/>
              </a:rPr>
              <a:t>Unidades </a:t>
            </a:r>
            <a:r>
              <a:rPr lang="pt-BR" sz="2000" b="1" dirty="0">
                <a:solidFill>
                  <a:srgbClr val="009900"/>
                </a:solidFill>
                <a:latin typeface="+mj-lt"/>
              </a:rPr>
              <a:t>de Implementação dos serviços, programas e projetos da Proteção Social Básica</a:t>
            </a:r>
            <a:r>
              <a:rPr lang="pt-BR" sz="2000" b="1" dirty="0" smtClean="0">
                <a:solidFill>
                  <a:srgbClr val="009900"/>
                </a:solidFill>
                <a:latin typeface="+mj-lt"/>
              </a:rPr>
              <a:t>:</a:t>
            </a:r>
          </a:p>
          <a:p>
            <a:pPr>
              <a:lnSpc>
                <a:spcPct val="90000"/>
              </a:lnSpc>
              <a:buFontTx/>
              <a:buChar char="•"/>
              <a:defRPr/>
            </a:pPr>
            <a:r>
              <a:rPr lang="pt-BR" sz="2000" dirty="0">
                <a:solidFill>
                  <a:srgbClr val="006600"/>
                </a:solidFill>
                <a:latin typeface="+mj-lt"/>
              </a:rPr>
              <a:t>Centro de Referência de Assistência Social – CRAS;</a:t>
            </a:r>
          </a:p>
          <a:p>
            <a:pPr>
              <a:lnSpc>
                <a:spcPct val="90000"/>
              </a:lnSpc>
              <a:buFontTx/>
              <a:buChar char="•"/>
              <a:defRPr/>
            </a:pPr>
            <a:r>
              <a:rPr lang="pt-BR" sz="2000" dirty="0" smtClean="0">
                <a:solidFill>
                  <a:srgbClr val="006600"/>
                </a:solidFill>
                <a:latin typeface="+mj-lt"/>
              </a:rPr>
              <a:t>Centro </a:t>
            </a:r>
            <a:r>
              <a:rPr lang="pt-BR" sz="2000" dirty="0">
                <a:solidFill>
                  <a:srgbClr val="006600"/>
                </a:solidFill>
                <a:latin typeface="+mj-lt"/>
              </a:rPr>
              <a:t>de </a:t>
            </a:r>
            <a:r>
              <a:rPr lang="pt-BR" sz="2000" dirty="0" smtClean="0">
                <a:solidFill>
                  <a:srgbClr val="006600"/>
                </a:solidFill>
                <a:latin typeface="+mj-lt"/>
              </a:rPr>
              <a:t>Convivência;</a:t>
            </a:r>
          </a:p>
          <a:p>
            <a:pPr>
              <a:lnSpc>
                <a:spcPct val="90000"/>
              </a:lnSpc>
              <a:buFontTx/>
              <a:buChar char="•"/>
              <a:defRPr/>
            </a:pPr>
            <a:r>
              <a:rPr lang="en-US" sz="2000" dirty="0" err="1" smtClean="0">
                <a:solidFill>
                  <a:srgbClr val="006600"/>
                </a:solidFill>
                <a:latin typeface="+mj-lt"/>
              </a:rPr>
              <a:t>Instituições</a:t>
            </a:r>
            <a:r>
              <a:rPr lang="en-US" sz="2000" dirty="0" smtClean="0">
                <a:solidFill>
                  <a:srgbClr val="006600"/>
                </a:solidFill>
                <a:latin typeface="+mj-lt"/>
              </a:rPr>
              <a:t> </a:t>
            </a:r>
            <a:r>
              <a:rPr lang="en-US" sz="2000" dirty="0" err="1" smtClean="0">
                <a:solidFill>
                  <a:srgbClr val="006600"/>
                </a:solidFill>
                <a:latin typeface="+mj-lt"/>
              </a:rPr>
              <a:t>não</a:t>
            </a:r>
            <a:r>
              <a:rPr lang="en-US" sz="2000" dirty="0" smtClean="0">
                <a:solidFill>
                  <a:srgbClr val="006600"/>
                </a:solidFill>
                <a:latin typeface="+mj-lt"/>
              </a:rPr>
              <a:t> </a:t>
            </a:r>
            <a:r>
              <a:rPr lang="en-US" sz="2000" dirty="0" err="1" smtClean="0">
                <a:solidFill>
                  <a:srgbClr val="006600"/>
                </a:solidFill>
                <a:latin typeface="+mj-lt"/>
              </a:rPr>
              <a:t>governamentais</a:t>
            </a:r>
            <a:r>
              <a:rPr lang="en-US" sz="2000" dirty="0" smtClean="0">
                <a:solidFill>
                  <a:srgbClr val="006600"/>
                </a:solidFill>
                <a:latin typeface="+mj-lt"/>
              </a:rPr>
              <a:t>.</a:t>
            </a:r>
            <a:endParaRPr lang="pt-BR" sz="2000" dirty="0">
              <a:solidFill>
                <a:srgbClr val="006600"/>
              </a:solidFill>
              <a:latin typeface="+mj-lt"/>
            </a:endParaRPr>
          </a:p>
          <a:p>
            <a:pPr marL="0" indent="0">
              <a:lnSpc>
                <a:spcPct val="90000"/>
              </a:lnSpc>
              <a:buFont typeface="Arial" pitchFamily="34" charset="0"/>
              <a:buNone/>
              <a:defRPr/>
            </a:pPr>
            <a:r>
              <a:rPr lang="pt-BR" sz="2000" dirty="0" smtClean="0">
                <a:solidFill>
                  <a:srgbClr val="006600"/>
                </a:solidFill>
                <a:latin typeface="+mj-lt"/>
              </a:rPr>
              <a:t> </a:t>
            </a:r>
            <a:endParaRPr lang="pt-BR" sz="2000" dirty="0">
              <a:solidFill>
                <a:srgbClr val="006600"/>
              </a:solidFill>
              <a:latin typeface="+mj-lt"/>
            </a:endParaRPr>
          </a:p>
          <a:p>
            <a:pPr marL="0" indent="0" eaLnBrk="1" hangingPunct="1">
              <a:lnSpc>
                <a:spcPct val="90000"/>
              </a:lnSpc>
              <a:buFont typeface="Arial" pitchFamily="34" charset="0"/>
              <a:buNone/>
              <a:defRPr/>
            </a:pPr>
            <a:r>
              <a:rPr lang="pt-BR" sz="2400" dirty="0" smtClean="0">
                <a:latin typeface="Garamond" pitchFamily="18" charset="0"/>
              </a:rPr>
              <a:t>	</a:t>
            </a:r>
          </a:p>
        </p:txBody>
      </p:sp>
    </p:spTree>
    <p:extLst>
      <p:ext uri="{BB962C8B-B14F-4D97-AF65-F5344CB8AC3E}">
        <p14:creationId xmlns:p14="http://schemas.microsoft.com/office/powerpoint/2010/main" val="323521543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solidFill>
                  <a:srgbClr val="009900"/>
                </a:solidFill>
                <a:latin typeface="Aparajita" pitchFamily="34" charset="0"/>
                <a:cs typeface="Aparajita" pitchFamily="34" charset="0"/>
              </a:rPr>
              <a:t>Lugares e espaços</a:t>
            </a:r>
            <a:endParaRPr lang="pt-BR" sz="4000" b="1" dirty="0">
              <a:solidFill>
                <a:srgbClr val="009900"/>
              </a:solidFill>
              <a:latin typeface="Aparajita" pitchFamily="34" charset="0"/>
              <a:cs typeface="Aparajita" pitchFamily="34" charset="0"/>
            </a:endParaRPr>
          </a:p>
        </p:txBody>
      </p:sp>
      <p:sp>
        <p:nvSpPr>
          <p:cNvPr id="3" name="Espaço Reservado para Conteúdo 2"/>
          <p:cNvSpPr>
            <a:spLocks noGrp="1"/>
          </p:cNvSpPr>
          <p:nvPr>
            <p:ph idx="1"/>
          </p:nvPr>
        </p:nvSpPr>
        <p:spPr/>
        <p:txBody>
          <a:bodyPr>
            <a:normAutofit fontScale="85000" lnSpcReduction="10000"/>
          </a:bodyPr>
          <a:lstStyle/>
          <a:p>
            <a:pPr marL="0" indent="0" algn="just">
              <a:lnSpc>
                <a:spcPct val="160000"/>
              </a:lnSpc>
              <a:spcBef>
                <a:spcPts val="0"/>
              </a:spcBef>
              <a:buNone/>
            </a:pPr>
            <a:r>
              <a:rPr lang="pt-BR" sz="2800" dirty="0" smtClean="0">
                <a:solidFill>
                  <a:srgbClr val="009900"/>
                </a:solidFill>
                <a:latin typeface="Aparajita" pitchFamily="34" charset="0"/>
                <a:cs typeface="Aparajita" pitchFamily="34" charset="0"/>
              </a:rPr>
              <a:t>	</a:t>
            </a:r>
            <a:r>
              <a:rPr lang="pt-BR" sz="2400" dirty="0" smtClean="0">
                <a:solidFill>
                  <a:srgbClr val="006600"/>
                </a:solidFill>
                <a:latin typeface="+mj-lt"/>
                <a:cs typeface="Aparajita" pitchFamily="34" charset="0"/>
              </a:rPr>
              <a:t>O planejamento e a execução do processo de acompanhamento familiar nos chamam para a reflexão sobre o lugar ocupado pelos profissionais e seu significado na dinâmica da oferta dos serviços.</a:t>
            </a:r>
          </a:p>
          <a:p>
            <a:pPr marL="0" indent="0" algn="just">
              <a:lnSpc>
                <a:spcPct val="160000"/>
              </a:lnSpc>
              <a:spcBef>
                <a:spcPts val="0"/>
              </a:spcBef>
              <a:buNone/>
            </a:pPr>
            <a:endParaRPr lang="pt-BR" sz="2400" dirty="0" smtClean="0">
              <a:solidFill>
                <a:srgbClr val="006600"/>
              </a:solidFill>
              <a:latin typeface="+mj-lt"/>
              <a:cs typeface="Aparajita" pitchFamily="34" charset="0"/>
            </a:endParaRPr>
          </a:p>
          <a:p>
            <a:pPr marL="0" indent="0" algn="just">
              <a:lnSpc>
                <a:spcPct val="160000"/>
              </a:lnSpc>
              <a:spcBef>
                <a:spcPts val="0"/>
              </a:spcBef>
              <a:buNone/>
            </a:pPr>
            <a:r>
              <a:rPr lang="pt-BR" sz="2400" dirty="0">
                <a:solidFill>
                  <a:srgbClr val="006600"/>
                </a:solidFill>
                <a:latin typeface="+mj-lt"/>
                <a:cs typeface="Aparajita" pitchFamily="34" charset="0"/>
              </a:rPr>
              <a:t> </a:t>
            </a:r>
            <a:r>
              <a:rPr lang="pt-BR" sz="2400" dirty="0" smtClean="0">
                <a:solidFill>
                  <a:srgbClr val="006600"/>
                </a:solidFill>
                <a:latin typeface="+mj-lt"/>
                <a:cs typeface="Aparajita" pitchFamily="34" charset="0"/>
              </a:rPr>
              <a:t>	O lugar </a:t>
            </a:r>
            <a:r>
              <a:rPr lang="pt-BR" sz="2400" dirty="0">
                <a:solidFill>
                  <a:srgbClr val="006600"/>
                </a:solidFill>
                <a:latin typeface="+mj-lt"/>
                <a:cs typeface="Aparajita" pitchFamily="34" charset="0"/>
              </a:rPr>
              <a:t>ocupa</a:t>
            </a:r>
            <a:r>
              <a:rPr lang="pt-BR" sz="2400" dirty="0" smtClean="0">
                <a:solidFill>
                  <a:srgbClr val="006600"/>
                </a:solidFill>
                <a:latin typeface="+mj-lt"/>
                <a:cs typeface="Aparajita" pitchFamily="34" charset="0"/>
              </a:rPr>
              <a:t>do pelo profissional pode trazer a ideia subjacente de autoridade e domínio, interferindo na relação que se estabelece com o público usuário. Seu papel, portanto, é o de desconstruir, juntamente com o usuário, a ideia de “hierarquia”, abrindo espaços de vocalização das demandas do público atendido.</a:t>
            </a:r>
            <a:endParaRPr lang="pt-BR" sz="2800" dirty="0">
              <a:solidFill>
                <a:srgbClr val="006600"/>
              </a:solidFill>
              <a:latin typeface="Aparajita" pitchFamily="34" charset="0"/>
              <a:cs typeface="Aparajita" pitchFamily="34" charset="0"/>
            </a:endParaRPr>
          </a:p>
          <a:p>
            <a:pPr marL="0" indent="0">
              <a:buNone/>
            </a:pPr>
            <a:endParaRPr lang="pt-BR" sz="2800" dirty="0">
              <a:solidFill>
                <a:srgbClr val="009900"/>
              </a:solidFill>
              <a:latin typeface="Aparajita" pitchFamily="34" charset="0"/>
              <a:cs typeface="Aparajita" pitchFamily="34" charset="0"/>
            </a:endParaRPr>
          </a:p>
        </p:txBody>
      </p:sp>
      <p:sp>
        <p:nvSpPr>
          <p:cNvPr id="4" name="Retângulo 3"/>
          <p:cNvSpPr/>
          <p:nvPr/>
        </p:nvSpPr>
        <p:spPr>
          <a:xfrm>
            <a:off x="0" y="6604108"/>
            <a:ext cx="9144000" cy="260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2517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853</TotalTime>
  <Words>2526</Words>
  <Application>Microsoft Office PowerPoint</Application>
  <PresentationFormat>Apresentação na tela (4:3)</PresentationFormat>
  <Paragraphs>470</Paragraphs>
  <Slides>47</Slides>
  <Notes>3</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47</vt:i4>
      </vt:variant>
    </vt:vector>
  </HeadingPairs>
  <TitlesOfParts>
    <vt:vector size="59" baseType="lpstr">
      <vt:lpstr>Aparajita</vt:lpstr>
      <vt:lpstr>Arial</vt:lpstr>
      <vt:lpstr>Arial Narrow</vt:lpstr>
      <vt:lpstr>Batang</vt:lpstr>
      <vt:lpstr>Book Antiqua</vt:lpstr>
      <vt:lpstr>Calibri</vt:lpstr>
      <vt:lpstr>Cambria</vt:lpstr>
      <vt:lpstr>Garamond</vt:lpstr>
      <vt:lpstr>Times New Roman</vt:lpstr>
      <vt:lpstr>Verdana</vt:lpstr>
      <vt:lpstr>Wingdings</vt:lpstr>
      <vt:lpstr>Tema do Office</vt:lpstr>
      <vt:lpstr>OFICINA DE “CAPACITAÇÃO DE MULTIPLICADORES PARA IMPLANTAÇÃO E UTILIZAÇÃO DO PRONTUÁRIO SUAS” </vt:lpstr>
      <vt:lpstr>Apresentação do PowerPoint</vt:lpstr>
      <vt:lpstr>Apresentação do PowerPoint</vt:lpstr>
      <vt:lpstr>Apresentação do PowerPoint</vt:lpstr>
      <vt:lpstr>Objetivo </vt:lpstr>
      <vt:lpstr>Apresentação do PowerPoint</vt:lpstr>
      <vt:lpstr>Apresentação do PowerPoint</vt:lpstr>
      <vt:lpstr>Apresentação do PowerPoint</vt:lpstr>
      <vt:lpstr>Lugares e espaços</vt:lpstr>
      <vt:lpstr>Famílias</vt:lpstr>
      <vt:lpstr>Famílias</vt:lpstr>
      <vt:lpstr>Vulnerabilidade: um conceito complexo e multifacetado</vt:lpstr>
      <vt:lpstr>Vulnerabilidade: uma heterogeneidade de situações de desproteção social </vt:lpstr>
      <vt:lpstr>Apresentação do PowerPoint</vt:lpstr>
      <vt:lpstr>  SEGURANÇA DE CONVÍVIO</vt:lpstr>
      <vt:lpstr>Apresentação do PowerPoint</vt:lpstr>
      <vt:lpstr>Trabalho Social com Famílias no âmbito do PAIF</vt:lpstr>
      <vt:lpstr>Serviço de proteção e Atendimento integral à Família - PAIF</vt:lpstr>
      <vt:lpstr>Ações que compõem o Trabalho Social com Famílias no PAIF</vt:lpstr>
      <vt:lpstr>Ações que compõem o Trabalho Social com Famílias no PAIF</vt:lpstr>
      <vt:lpstr>Trabalho Social com Famílias no PAIF</vt:lpstr>
      <vt:lpstr>Trabalho Social com Famílias no âmbito do PAIF</vt:lpstr>
      <vt:lpstr>Apresentação do PowerPoint</vt:lpstr>
      <vt:lpstr>Construção de significados</vt:lpstr>
      <vt:lpstr>Acompanhamento Familiar  </vt:lpstr>
      <vt:lpstr>Acompanhamento Familiar</vt:lpstr>
      <vt:lpstr> Acompanhamento Familiar  </vt:lpstr>
      <vt:lpstr>Apresentação do PowerPoint</vt:lpstr>
      <vt:lpstr>Apresentação do PowerPoint</vt:lpstr>
      <vt:lpstr>Apresentação do PowerPoint</vt:lpstr>
      <vt:lpstr>Apresentação do PowerPoint</vt:lpstr>
      <vt:lpstr>Apresentação do PowerPoint</vt:lpstr>
      <vt:lpstr>Acompanhamento Familiar em Grupo</vt:lpstr>
      <vt:lpstr>Construção de significados</vt:lpstr>
      <vt:lpstr>Apresentação do PowerPoint</vt:lpstr>
      <vt:lpstr>Ou:</vt:lpstr>
      <vt:lpstr>Devemos pensar nas potencialidades e nos limites da utilização de sistemas para o registro do acompanhamento familiar: </vt:lpstr>
      <vt:lpstr>Apresentação do PowerPoint</vt:lpstr>
      <vt:lpstr>Apresentação do PowerPoint</vt:lpstr>
      <vt:lpstr>Apresentação do PowerPoint</vt:lpstr>
      <vt:lpstr>Apresentação do PowerPoint</vt:lpstr>
      <vt:lpstr>Apresentação do PowerPoint</vt:lpstr>
      <vt:lpstr> Proposta de trabalho a ser realizado em grupo </vt:lpstr>
      <vt:lpstr>Apresentação do PowerPoint</vt:lpstr>
      <vt:lpstr>Apresentação do PowerPoint</vt:lpstr>
      <vt:lpstr>Contribuição do grupo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Michelly Eustáquia do Carmo</dc:creator>
  <cp:lastModifiedBy>Cliente</cp:lastModifiedBy>
  <cp:revision>233</cp:revision>
  <dcterms:created xsi:type="dcterms:W3CDTF">2014-08-07T21:04:07Z</dcterms:created>
  <dcterms:modified xsi:type="dcterms:W3CDTF">2022-04-04T12:40:56Z</dcterms:modified>
</cp:coreProperties>
</file>