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648" r:id="rId2"/>
    <p:sldId id="649" r:id="rId3"/>
    <p:sldId id="650" r:id="rId4"/>
    <p:sldId id="651" r:id="rId5"/>
    <p:sldId id="652" r:id="rId6"/>
    <p:sldId id="653" r:id="rId7"/>
    <p:sldId id="654" r:id="rId8"/>
    <p:sldId id="655" r:id="rId9"/>
    <p:sldId id="656" r:id="rId10"/>
    <p:sldId id="657" r:id="rId11"/>
    <p:sldId id="658" r:id="rId12"/>
    <p:sldId id="659" r:id="rId13"/>
    <p:sldId id="660" r:id="rId14"/>
    <p:sldId id="661" r:id="rId15"/>
    <p:sldId id="662" r:id="rId16"/>
    <p:sldId id="663" r:id="rId17"/>
    <p:sldId id="664" r:id="rId18"/>
    <p:sldId id="665" r:id="rId19"/>
    <p:sldId id="666" r:id="rId20"/>
    <p:sldId id="667" r:id="rId21"/>
    <p:sldId id="668" r:id="rId22"/>
    <p:sldId id="669" r:id="rId23"/>
    <p:sldId id="670" r:id="rId24"/>
    <p:sldId id="671" r:id="rId25"/>
    <p:sldId id="672" r:id="rId26"/>
    <p:sldId id="673" r:id="rId27"/>
    <p:sldId id="674" r:id="rId2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CE6"/>
    <a:srgbClr val="DAE6DD"/>
    <a:srgbClr val="CDD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1F81901-863A-4FE9-B8EB-A518448B86F6}" type="datetimeFigureOut">
              <a:rPr lang="pt-BR"/>
              <a:pPr>
                <a:defRPr/>
              </a:pPr>
              <a:t>04/04/2022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C01073D-B940-4F1B-A762-50FBECA34E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530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88FB01-1C24-4EBE-8B1C-B3C682C44378}" type="datetimeFigureOut">
              <a:rPr lang="pt-BR"/>
              <a:pPr>
                <a:defRPr/>
              </a:pPr>
              <a:t>04/04/2022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</p:spPr>
        <p:txBody>
          <a:bodyPr vert="horz" lIns="91330" tIns="45665" rIns="91330" bIns="45665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9A9A8D-8938-4409-88A8-2E0B30F7CC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346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610DBE-22AA-4414-BC43-02F9BD389BFA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Imagem 11" descr="brasil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571500"/>
            <a:ext cx="11049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>
            <a:spLocks noChangeArrowheads="1"/>
          </p:cNvSpPr>
          <p:nvPr userDrawn="1"/>
        </p:nvSpPr>
        <p:spPr bwMode="auto">
          <a:xfrm>
            <a:off x="500063" y="500063"/>
            <a:ext cx="6572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sz="1200" smtClean="0">
                <a:latin typeface="Verdana" pitchFamily="34" charset="0"/>
              </a:rPr>
              <a:t>Ministério do Desenvolvimento social e Combate à Fome</a:t>
            </a:r>
          </a:p>
          <a:p>
            <a:pPr eaLnBrk="1" hangingPunct="1">
              <a:defRPr/>
            </a:pPr>
            <a:r>
              <a:rPr lang="pt-BR" sz="1200" smtClean="0">
                <a:latin typeface="Verdana" pitchFamily="34" charset="0"/>
              </a:rPr>
              <a:t>Secretaria Nacional de Assistência Social</a:t>
            </a:r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13FA92-0DFF-40A6-84B8-21F2A4961542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10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316091-4B32-40CE-A09C-2E058F4DE83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8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23BC7-4560-4696-8021-AD5E93CE97D5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D3F3D-A6C3-4B1E-BFC9-B06E0F4CA80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6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2A91-764E-47C2-AD8A-FE91CB16B790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2EBE-B089-4648-85C0-B3687325AB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3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A44AD-439B-4392-BA0B-B5E7EF293F2D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81A88-13CB-4ECD-B1D1-7F5C66A9C8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0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11C84A-2DE6-418A-AD33-6FEB9DE01A1C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DF77E8-B3A3-4D2B-AD33-08FFC48DDF8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3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C7562-F0D9-42CD-8C74-2807181E95B1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6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10C0A-61E8-40F3-8DF1-62BBE1A5D5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5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D2DC-5C99-47A0-89EC-28E59A7A54FE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8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D89D-E634-4D9B-A232-104FE6AD83D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2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3AEDE-796D-4298-A1DF-E9D5DCB7EE78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4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FBF69-95D3-4EFC-A61E-B5E9A1FD2BC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8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aixaDeTexto 2"/>
          <p:cNvSpPr txBox="1">
            <a:spLocks noChangeArrowheads="1"/>
          </p:cNvSpPr>
          <p:nvPr userDrawn="1"/>
        </p:nvSpPr>
        <p:spPr bwMode="auto">
          <a:xfrm>
            <a:off x="500063" y="500063"/>
            <a:ext cx="680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sz="1200" dirty="0" smtClean="0">
                <a:latin typeface="Verdana" pitchFamily="34" charset="0"/>
              </a:rPr>
              <a:t>Ministério do Desenvolvimento Social e Combate à Fome</a:t>
            </a:r>
          </a:p>
          <a:p>
            <a:pPr eaLnBrk="1" hangingPunct="1">
              <a:defRPr/>
            </a:pPr>
            <a:r>
              <a:rPr lang="pt-BR" sz="1200" dirty="0" smtClean="0">
                <a:latin typeface="Verdana" pitchFamily="34" charset="0"/>
              </a:rPr>
              <a:t>Secretaria Nacional de Assistência Social – Departamento de Proteção Social Especial</a:t>
            </a:r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0799DF-F1CD-41AA-AD1D-BFFC9D22A74D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B61453-AADF-4F8F-9209-734B17C361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0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62E91-B812-4002-A2A6-0A5B63A120A3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6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3B1DD-2918-487D-B8D6-AB982FF0FBA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4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Arredondar Retângulo em um Canto Único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/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A64794-F101-4435-85F1-CE3117F72FE8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E95480-3C04-42ED-ACD6-A07B6436ED9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8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1" name="Espaço Reservado para Texto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7E00CA1-50DA-4256-8384-50DD7E573DA7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9F14C4B-394F-46D8-83C5-68CF1AFF62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2" r:id="rId1"/>
    <p:sldLayoutId id="2147484355" r:id="rId2"/>
    <p:sldLayoutId id="2147484363" r:id="rId3"/>
    <p:sldLayoutId id="2147484356" r:id="rId4"/>
    <p:sldLayoutId id="2147484357" r:id="rId5"/>
    <p:sldLayoutId id="2147484358" r:id="rId6"/>
    <p:sldLayoutId id="2147484364" r:id="rId7"/>
    <p:sldLayoutId id="2147484359" r:id="rId8"/>
    <p:sldLayoutId id="2147484365" r:id="rId9"/>
    <p:sldLayoutId id="2147484360" r:id="rId10"/>
    <p:sldLayoutId id="21474843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protecaosocialespecial@mds.gov.br" TargetMode="External"/><Relationship Id="rId2" Type="http://schemas.openxmlformats.org/officeDocument/2006/relationships/hyperlink" Target="http://www.mds.gov.br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1" descr="Ministério do Desenvolvimento Soc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0"/>
            <a:ext cx="558006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4" descr="http://sorayagervasio.com.br/coaching/wp-content/uploads/2013/12/post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3" t="5939"/>
          <a:stretch>
            <a:fillRect/>
          </a:stretch>
        </p:blipFill>
        <p:spPr bwMode="auto">
          <a:xfrm>
            <a:off x="2328863" y="2133600"/>
            <a:ext cx="4486275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ítulo 4"/>
          <p:cNvSpPr>
            <a:spLocks noGrp="1"/>
          </p:cNvSpPr>
          <p:nvPr>
            <p:ph type="ctrTitle" idx="4294967295"/>
          </p:nvPr>
        </p:nvSpPr>
        <p:spPr bwMode="auto">
          <a:xfrm>
            <a:off x="1116013" y="1052513"/>
            <a:ext cx="7705725" cy="1439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sz="2400" b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OFICINA DE “CAPACITAÇÃO DE MULTIPLICADORES PARA IMPLANTAÇÃO E UTILIZAÇÃO DO PRONTUÁRIO SUAS”</a:t>
            </a:r>
            <a:br>
              <a:rPr lang="pt-BR" sz="2400" b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endParaRPr lang="pt-BR" sz="2400" b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6149" name="Imagem 7" descr="su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87"/>
          <a:stretch>
            <a:fillRect/>
          </a:stretch>
        </p:blipFill>
        <p:spPr bwMode="auto">
          <a:xfrm>
            <a:off x="323850" y="5876925"/>
            <a:ext cx="9350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tângulo 8"/>
          <p:cNvSpPr>
            <a:spLocks noChangeArrowheads="1"/>
          </p:cNvSpPr>
          <p:nvPr/>
        </p:nvSpPr>
        <p:spPr bwMode="auto">
          <a:xfrm>
            <a:off x="204788" y="4365625"/>
            <a:ext cx="89281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2200" b="1">
                <a:solidFill>
                  <a:srgbClr val="77943C"/>
                </a:solidFill>
                <a:latin typeface="Cambria" pitchFamily="18" charset="0"/>
              </a:rPr>
              <a:t>AULA 04: </a:t>
            </a:r>
          </a:p>
          <a:p>
            <a:pPr algn="ctr"/>
            <a:r>
              <a:rPr lang="pt-BR" sz="2200" b="1">
                <a:solidFill>
                  <a:srgbClr val="77943C"/>
                </a:solidFill>
                <a:latin typeface="Cambria" pitchFamily="18" charset="0"/>
              </a:rPr>
              <a:t>Planejamento e Execução do Acompanhamento Familiar </a:t>
            </a:r>
          </a:p>
          <a:p>
            <a:pPr algn="ctr"/>
            <a:r>
              <a:rPr lang="pt-BR" sz="2200" b="1">
                <a:solidFill>
                  <a:srgbClr val="77943C"/>
                </a:solidFill>
                <a:latin typeface="Cambria" pitchFamily="18" charset="0"/>
              </a:rPr>
              <a:t>no PAEFI e no Serviço de Medidas Socioeducativas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5888038"/>
            <a:ext cx="4873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CaixaDeTexto 7"/>
          <p:cNvSpPr txBox="1">
            <a:spLocks noChangeArrowheads="1"/>
          </p:cNvSpPr>
          <p:nvPr/>
        </p:nvSpPr>
        <p:spPr bwMode="auto">
          <a:xfrm>
            <a:off x="611188" y="1557338"/>
            <a:ext cx="78486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pt-BR" altLang="pt-BR"/>
              <a:t>Maior domínio e </a:t>
            </a:r>
            <a:r>
              <a:rPr lang="pt-BR" altLang="pt-BR" b="1"/>
              <a:t>rigor teórico-metodológico</a:t>
            </a:r>
            <a:r>
              <a:rPr lang="pt-BR" altLang="pt-BR"/>
              <a:t> das equipes e </a:t>
            </a:r>
            <a:r>
              <a:rPr lang="pt-BR" altLang="pt-BR" b="1"/>
              <a:t>atenção a pressupostos éticos</a:t>
            </a:r>
            <a:r>
              <a:rPr lang="pt-BR" altLang="pt-BR"/>
              <a:t>;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pt-BR" altLang="pt-BR"/>
              <a:t>Habilidades e capacidade técnica para intervenções mais complexas, qualificadas e que exigem conhecimento e aprofundamento sobre a </a:t>
            </a:r>
            <a:r>
              <a:rPr lang="pt-BR" altLang="pt-BR" b="1"/>
              <a:t>multidimensionalidade das situações de risco e violação de direitos</a:t>
            </a:r>
            <a:r>
              <a:rPr lang="pt-BR" altLang="pt-BR"/>
              <a:t>;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pt-BR" altLang="pt-BR"/>
              <a:t>Compreensão do entrelaçamento das dimensões subjetivas e objetivas dos sujeitos e reconhecimento de que o sofrimento humano está para além de aspectos individuais, já que advém, também, das </a:t>
            </a:r>
            <a:r>
              <a:rPr lang="pt-BR" altLang="pt-BR" b="1"/>
              <a:t>relações constituídas sócio-historicamente</a:t>
            </a:r>
            <a:r>
              <a:rPr lang="pt-BR" altLang="pt-BR"/>
              <a:t>, transitando, portanto, nos contextos familiares e comunitários.</a:t>
            </a:r>
          </a:p>
        </p:txBody>
      </p:sp>
      <p:sp>
        <p:nvSpPr>
          <p:cNvPr id="9" name="Rectangle 1"/>
          <p:cNvSpPr/>
          <p:nvPr/>
        </p:nvSpPr>
        <p:spPr>
          <a:xfrm>
            <a:off x="757238" y="1125538"/>
            <a:ext cx="7775575" cy="3587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ea typeface="MS PGothic" pitchFamily="34" charset="-128"/>
              </a:rPr>
              <a:t> TRABALHO SOCIAL COM FAMÍLIAS NO PAEFI</a:t>
            </a:r>
          </a:p>
        </p:txBody>
      </p:sp>
      <p:pic>
        <p:nvPicPr>
          <p:cNvPr id="1536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5157788"/>
            <a:ext cx="3097213" cy="115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63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5888038"/>
            <a:ext cx="4873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"/>
          <p:cNvSpPr/>
          <p:nvPr/>
        </p:nvSpPr>
        <p:spPr>
          <a:xfrm>
            <a:off x="684213" y="1054100"/>
            <a:ext cx="7775575" cy="3587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ea typeface="MS PGothic" pitchFamily="34" charset="-128"/>
              </a:rPr>
              <a:t> TRABALHO SOCIAL COM FAMÍLIAS</a:t>
            </a:r>
          </a:p>
        </p:txBody>
      </p:sp>
      <p:sp>
        <p:nvSpPr>
          <p:cNvPr id="16389" name="Elipse 6"/>
          <p:cNvSpPr>
            <a:spLocks noChangeArrowheads="1"/>
          </p:cNvSpPr>
          <p:nvPr/>
        </p:nvSpPr>
        <p:spPr bwMode="auto">
          <a:xfrm>
            <a:off x="900113" y="2997200"/>
            <a:ext cx="2087562" cy="22320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/>
            <a:endParaRPr lang="pt-BR" altLang="pt-BR" sz="800"/>
          </a:p>
        </p:txBody>
      </p:sp>
      <p:sp>
        <p:nvSpPr>
          <p:cNvPr id="16390" name="Elipse 7"/>
          <p:cNvSpPr>
            <a:spLocks noChangeArrowheads="1"/>
          </p:cNvSpPr>
          <p:nvPr/>
        </p:nvSpPr>
        <p:spPr bwMode="auto">
          <a:xfrm>
            <a:off x="647700" y="1557338"/>
            <a:ext cx="3060700" cy="822325"/>
          </a:xfrm>
          <a:prstGeom prst="ellipse">
            <a:avLst/>
          </a:prstGeom>
          <a:solidFill>
            <a:srgbClr val="D7E4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altLang="pt-BR" sz="1600" b="1"/>
              <a:t>Prevenção e  Proteção Proativa</a:t>
            </a:r>
          </a:p>
        </p:txBody>
      </p:sp>
      <p:sp>
        <p:nvSpPr>
          <p:cNvPr id="16391" name="Elipse 10"/>
          <p:cNvSpPr>
            <a:spLocks noChangeArrowheads="1"/>
          </p:cNvSpPr>
          <p:nvPr/>
        </p:nvSpPr>
        <p:spPr bwMode="auto">
          <a:xfrm>
            <a:off x="5526088" y="1598613"/>
            <a:ext cx="2862262" cy="822325"/>
          </a:xfrm>
          <a:prstGeom prst="ellipse">
            <a:avLst/>
          </a:prstGeom>
          <a:solidFill>
            <a:srgbClr val="D7E4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altLang="pt-BR" sz="1600" b="1"/>
              <a:t>Atenção  Especializada</a:t>
            </a:r>
          </a:p>
        </p:txBody>
      </p:sp>
      <p:sp>
        <p:nvSpPr>
          <p:cNvPr id="16392" name="Seta para a esquerda e para a direita 9"/>
          <p:cNvSpPr>
            <a:spLocks noChangeArrowheads="1"/>
          </p:cNvSpPr>
          <p:nvPr/>
        </p:nvSpPr>
        <p:spPr bwMode="auto">
          <a:xfrm>
            <a:off x="4103688" y="1779588"/>
            <a:ext cx="1116012" cy="425450"/>
          </a:xfrm>
          <a:prstGeom prst="leftRightArrow">
            <a:avLst>
              <a:gd name="adj1" fmla="val 50000"/>
              <a:gd name="adj2" fmla="val 49876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/>
            <a:endParaRPr lang="pt-BR" altLang="pt-BR" sz="800"/>
          </a:p>
        </p:txBody>
      </p:sp>
      <p:sp>
        <p:nvSpPr>
          <p:cNvPr id="16393" name="Seta para baixo 13"/>
          <p:cNvSpPr>
            <a:spLocks noChangeArrowheads="1"/>
          </p:cNvSpPr>
          <p:nvPr/>
        </p:nvSpPr>
        <p:spPr bwMode="auto">
          <a:xfrm>
            <a:off x="4435475" y="5281613"/>
            <a:ext cx="503238" cy="2349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/>
            <a:endParaRPr lang="pt-BR" altLang="pt-BR" sz="800"/>
          </a:p>
        </p:txBody>
      </p:sp>
      <p:sp>
        <p:nvSpPr>
          <p:cNvPr id="16394" name="Elipse 14"/>
          <p:cNvSpPr>
            <a:spLocks noChangeArrowheads="1"/>
          </p:cNvSpPr>
          <p:nvPr/>
        </p:nvSpPr>
        <p:spPr bwMode="auto">
          <a:xfrm>
            <a:off x="792163" y="5573713"/>
            <a:ext cx="7596187" cy="519112"/>
          </a:xfrm>
          <a:prstGeom prst="ellipse">
            <a:avLst/>
          </a:prstGeom>
          <a:solidFill>
            <a:srgbClr val="D7E4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/>
            <a:r>
              <a:rPr lang="pt-BR" altLang="pt-BR" b="1"/>
              <a:t>Vigilância Socioassistencial</a:t>
            </a:r>
          </a:p>
        </p:txBody>
      </p:sp>
      <p:sp>
        <p:nvSpPr>
          <p:cNvPr id="16395" name="Seta para baixo 13"/>
          <p:cNvSpPr>
            <a:spLocks noChangeArrowheads="1"/>
          </p:cNvSpPr>
          <p:nvPr/>
        </p:nvSpPr>
        <p:spPr bwMode="auto">
          <a:xfrm rot="10800000">
            <a:off x="4427538" y="4994275"/>
            <a:ext cx="511175" cy="2349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/>
            <a:endParaRPr lang="pt-BR" altLang="pt-BR" sz="800"/>
          </a:p>
        </p:txBody>
      </p:sp>
      <p:sp>
        <p:nvSpPr>
          <p:cNvPr id="14" name="Retângulo 13"/>
          <p:cNvSpPr/>
          <p:nvPr/>
        </p:nvSpPr>
        <p:spPr>
          <a:xfrm>
            <a:off x="220663" y="2386013"/>
            <a:ext cx="8455025" cy="25558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ctr">
              <a:defRPr/>
            </a:pPr>
            <a:r>
              <a:rPr lang="pt-B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PAIF e PAEFI tem funções distintas, </a:t>
            </a:r>
          </a:p>
          <a:p>
            <a:pPr indent="450850" algn="ctr">
              <a:defRPr/>
            </a:pPr>
            <a:r>
              <a:rPr lang="pt-B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mas devem dialogar e interagir </a:t>
            </a:r>
          </a:p>
          <a:p>
            <a:pPr indent="450850" algn="ctr">
              <a:defRPr/>
            </a:pPr>
            <a:r>
              <a:rPr lang="pt-B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 perspectiva do fortalecimento de vínculos familiares e comunitários e </a:t>
            </a:r>
          </a:p>
          <a:p>
            <a:pPr indent="450850" algn="ctr">
              <a:defRPr/>
            </a:pPr>
            <a:r>
              <a:rPr lang="pt-B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superação dos ciclos de violações de direitos</a:t>
            </a:r>
          </a:p>
          <a:p>
            <a:pPr indent="450850" algn="ctr">
              <a:defRPr/>
            </a:pPr>
            <a:endParaRPr lang="pt-BR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indent="450850" algn="ctr">
              <a:defRPr/>
            </a:pPr>
            <a:r>
              <a:rPr lang="pt-B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Essa compreensão pelos gestores e operadores da Politica de Assistência Social é necessária para a construção de uma ação articulada que considera a integralidade das demandas das </a:t>
            </a:r>
            <a:r>
              <a:rPr lang="pt-BR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familias</a:t>
            </a:r>
            <a:r>
              <a:rPr lang="pt-B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 as expressões da questão social nos territórios </a:t>
            </a:r>
          </a:p>
        </p:txBody>
      </p:sp>
    </p:spTree>
    <p:extLst>
      <p:ext uri="{BB962C8B-B14F-4D97-AF65-F5344CB8AC3E}">
        <p14:creationId xmlns:p14="http://schemas.microsoft.com/office/powerpoint/2010/main" val="23200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5888038"/>
            <a:ext cx="4873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aixaDeTexto 7"/>
          <p:cNvSpPr txBox="1">
            <a:spLocks noChangeArrowheads="1"/>
          </p:cNvSpPr>
          <p:nvPr/>
        </p:nvSpPr>
        <p:spPr bwMode="auto">
          <a:xfrm>
            <a:off x="684213" y="1628775"/>
            <a:ext cx="7775575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4A85BF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Font typeface="Wingdings 2" pitchFamily="18" charset="2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Font typeface="Wingdings 2" pitchFamily="18" charset="2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altLang="pt-BR" sz="1750" dirty="0" smtClean="0">
                <a:latin typeface="Arial" charset="0"/>
              </a:rPr>
              <a:t>Segundo relatos: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pt-BR" altLang="pt-BR" sz="1750" dirty="0" smtClean="0">
                <a:latin typeface="Arial" charset="0"/>
              </a:rPr>
              <a:t>O Prontuário SUAS é um importante </a:t>
            </a:r>
            <a:r>
              <a:rPr lang="pt-BR" altLang="pt-BR" sz="1750" b="1" dirty="0" smtClean="0">
                <a:latin typeface="Arial" charset="0"/>
              </a:rPr>
              <a:t>instrumento para o planejamento </a:t>
            </a:r>
            <a:r>
              <a:rPr lang="pt-BR" altLang="pt-BR" sz="1750" dirty="0" smtClean="0">
                <a:latin typeface="Arial" charset="0"/>
              </a:rPr>
              <a:t>do serviço e para o desenvolvimento de todo o processo do trabalho social com famílias, pois não só registra as informações relevantes sobre a família, como orienta a equipe técnica na construção de metodologias para </a:t>
            </a:r>
            <a:r>
              <a:rPr lang="pt-BR" altLang="pt-BR" sz="1750" b="1" dirty="0" smtClean="0">
                <a:latin typeface="Arial" charset="0"/>
              </a:rPr>
              <a:t>maior qualificação do acompanhamento </a:t>
            </a:r>
            <a:r>
              <a:rPr lang="pt-BR" altLang="pt-BR" sz="1750" b="1" dirty="0" err="1" smtClean="0">
                <a:latin typeface="Arial" charset="0"/>
              </a:rPr>
              <a:t>sociofamiliar</a:t>
            </a:r>
            <a:r>
              <a:rPr lang="pt-BR" altLang="pt-BR" sz="1750" dirty="0" smtClean="0">
                <a:latin typeface="Arial" charset="0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pt-BR" altLang="pt-BR" sz="1750" b="1" dirty="0" smtClean="0">
                <a:latin typeface="Arial" charset="0"/>
              </a:rPr>
              <a:t>Padroniza </a:t>
            </a:r>
            <a:r>
              <a:rPr lang="pt-BR" altLang="pt-BR" sz="1750" dirty="0" smtClean="0">
                <a:latin typeface="Arial" charset="0"/>
              </a:rPr>
              <a:t>a forma de registro, facilitando, inclusive, a </a:t>
            </a:r>
            <a:r>
              <a:rPr lang="pt-BR" altLang="pt-BR" sz="1750" b="1" dirty="0" smtClean="0">
                <a:latin typeface="Arial" charset="0"/>
              </a:rPr>
              <a:t>construção da memória</a:t>
            </a:r>
            <a:r>
              <a:rPr lang="pt-BR" altLang="pt-BR" sz="1750" dirty="0" smtClean="0">
                <a:latin typeface="Arial" charset="0"/>
              </a:rPr>
              <a:t> do acompanhamento familiar dentro do equipamento;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pt-BR" altLang="pt-BR" sz="1750" dirty="0" smtClean="0">
                <a:latin typeface="Arial" charset="0"/>
              </a:rPr>
              <a:t>O Prontuário SUAS contribui para dar </a:t>
            </a:r>
            <a:r>
              <a:rPr lang="pt-BR" altLang="pt-BR" sz="1750" b="1" dirty="0" smtClean="0">
                <a:latin typeface="Arial" charset="0"/>
              </a:rPr>
              <a:t>visibilidade</a:t>
            </a:r>
            <a:r>
              <a:rPr lang="pt-BR" altLang="pt-BR" sz="1750" dirty="0" smtClean="0">
                <a:latin typeface="Arial" charset="0"/>
              </a:rPr>
              <a:t> ao trabalho social com famílias, pois  fornece à equipe técnica um panorama geral, não somente da família, mas também dos serviços acessados e a rede </a:t>
            </a:r>
            <a:r>
              <a:rPr lang="pt-BR" altLang="pt-BR" sz="1750" dirty="0" err="1" smtClean="0">
                <a:latin typeface="Arial" charset="0"/>
              </a:rPr>
              <a:t>socioassistencial</a:t>
            </a:r>
            <a:r>
              <a:rPr lang="pt-BR" altLang="pt-BR" sz="1750" dirty="0" smtClean="0">
                <a:latin typeface="Arial" charset="0"/>
              </a:rPr>
              <a:t>.</a:t>
            </a:r>
          </a:p>
        </p:txBody>
      </p:sp>
      <p:sp>
        <p:nvSpPr>
          <p:cNvPr id="9" name="Rectangle 1"/>
          <p:cNvSpPr/>
          <p:nvPr/>
        </p:nvSpPr>
        <p:spPr>
          <a:xfrm>
            <a:off x="684213" y="1125538"/>
            <a:ext cx="7775575" cy="3587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ea typeface="MS PGothic" pitchFamily="34" charset="-128"/>
              </a:rPr>
              <a:t> TRABALHO SOCIAL COM FAMÍLIAS NO PAEFI E O PRONTUÁRIO SUAS</a:t>
            </a:r>
          </a:p>
        </p:txBody>
      </p:sp>
    </p:spTree>
    <p:extLst>
      <p:ext uri="{BB962C8B-B14F-4D97-AF65-F5344CB8AC3E}">
        <p14:creationId xmlns:p14="http://schemas.microsoft.com/office/powerpoint/2010/main" val="34251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5888038"/>
            <a:ext cx="4873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"/>
          <p:cNvSpPr/>
          <p:nvPr/>
        </p:nvSpPr>
        <p:spPr>
          <a:xfrm>
            <a:off x="684213" y="1125538"/>
            <a:ext cx="7775575" cy="43195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endParaRPr lang="pt-BR" sz="25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pt-BR" sz="25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pt-BR" sz="3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pt-BR" sz="3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Serviço de Proteção Social a Adolescentes em Cumprimento de MSE de Liberdade Assistida e Prestação de Serviços à Comunidade </a:t>
            </a:r>
          </a:p>
          <a:p>
            <a:pPr algn="ctr">
              <a:defRPr/>
            </a:pPr>
            <a:r>
              <a:rPr lang="pt-BR" sz="3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(Serviço de MSE)</a:t>
            </a:r>
          </a:p>
        </p:txBody>
      </p:sp>
    </p:spTree>
    <p:extLst>
      <p:ext uri="{BB962C8B-B14F-4D97-AF65-F5344CB8AC3E}">
        <p14:creationId xmlns:p14="http://schemas.microsoft.com/office/powerpoint/2010/main" val="79856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876925"/>
            <a:ext cx="4873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6725" y="1052513"/>
            <a:ext cx="8208963" cy="2889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Marcos Normativos</a:t>
            </a:r>
          </a:p>
        </p:txBody>
      </p:sp>
      <p:sp>
        <p:nvSpPr>
          <p:cNvPr id="19460" name="Rectangle 3"/>
          <p:cNvSpPr txBox="1">
            <a:spLocks/>
          </p:cNvSpPr>
          <p:nvPr/>
        </p:nvSpPr>
        <p:spPr bwMode="auto">
          <a:xfrm>
            <a:off x="539750" y="1341438"/>
            <a:ext cx="8135938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 sz="1100" b="1"/>
          </a:p>
          <a:p>
            <a:pPr eaLnBrk="1" hangingPunct="1"/>
            <a:r>
              <a:rPr lang="pt-BR" sz="1100" b="1"/>
              <a:t>1990 </a:t>
            </a:r>
            <a:r>
              <a:rPr lang="pt-BR" sz="1100" b="1" u="sng"/>
              <a:t>- Estatuto da Criança e do Adolescente</a:t>
            </a:r>
            <a:r>
              <a:rPr lang="pt-BR" sz="1100" b="1"/>
              <a:t>.  </a:t>
            </a:r>
            <a:r>
              <a:rPr lang="pt-BR" sz="1100"/>
              <a:t>Institui as medidas socioeducativas para adolescentes autores de ato infracional </a:t>
            </a:r>
          </a:p>
          <a:p>
            <a:pPr lvl="1" eaLnBrk="1" hangingPunct="1"/>
            <a:endParaRPr lang="pt-BR" sz="1100"/>
          </a:p>
          <a:p>
            <a:pPr eaLnBrk="1" hangingPunct="1"/>
            <a:r>
              <a:rPr lang="pt-BR" sz="1100" b="1"/>
              <a:t>1993 – </a:t>
            </a:r>
            <a:r>
              <a:rPr lang="pt-BR" sz="1100" b="1" u="sng"/>
              <a:t>LOAS</a:t>
            </a:r>
            <a:r>
              <a:rPr lang="pt-BR" sz="1100"/>
              <a:t>. Garante a proteção social ao adolescente e sua família por meio de um conjunto integrado de ações de iniciativa publica e da sociedade;</a:t>
            </a:r>
          </a:p>
          <a:p>
            <a:pPr lvl="1" eaLnBrk="1" hangingPunct="1"/>
            <a:endParaRPr lang="pt-BR" sz="1100"/>
          </a:p>
          <a:p>
            <a:pPr eaLnBrk="1" hangingPunct="1"/>
            <a:r>
              <a:rPr lang="pt-BR" sz="1100" b="1"/>
              <a:t>2004 – </a:t>
            </a:r>
            <a:r>
              <a:rPr lang="pt-BR" sz="1100" b="1" u="sng"/>
              <a:t>PNAS</a:t>
            </a:r>
            <a:r>
              <a:rPr lang="pt-BR" sz="1100" b="1"/>
              <a:t>. </a:t>
            </a:r>
            <a:r>
              <a:rPr lang="pt-BR" sz="1100"/>
              <a:t>Define a execução das medidas socioeducativas em meio aberto como ação continuada (Serviço) no âmbito da Proteção  Social de Média Complexidade</a:t>
            </a:r>
          </a:p>
          <a:p>
            <a:pPr eaLnBrk="1" hangingPunct="1"/>
            <a:endParaRPr lang="pt-BR" sz="1100" b="1"/>
          </a:p>
          <a:p>
            <a:pPr eaLnBrk="1" hangingPunct="1"/>
            <a:r>
              <a:rPr lang="pt-BR" sz="1100" b="1"/>
              <a:t>2006 – Resolução nº 119 do CONANDA</a:t>
            </a:r>
            <a:r>
              <a:rPr lang="pt-BR" sz="1100"/>
              <a:t>. Estabelece parâmetros e diretrizes do SINASE;</a:t>
            </a:r>
          </a:p>
          <a:p>
            <a:pPr eaLnBrk="1" hangingPunct="1"/>
            <a:endParaRPr lang="pt-BR" sz="1100" b="1"/>
          </a:p>
          <a:p>
            <a:pPr eaLnBrk="1" hangingPunct="1"/>
            <a:r>
              <a:rPr lang="pt-BR" sz="1100" b="1"/>
              <a:t>2009- </a:t>
            </a:r>
            <a:r>
              <a:rPr lang="pt-BR" sz="1100" b="1" u="sng"/>
              <a:t>Resolução nº 109  do CNAS (Tipificação Nacional dos Serviços Socioassistenciais</a:t>
            </a:r>
            <a:r>
              <a:rPr lang="pt-BR" sz="1100" b="1"/>
              <a:t>). </a:t>
            </a:r>
            <a:r>
              <a:rPr lang="pt-BR" sz="1100"/>
              <a:t>Descreve o Serviço e define  o CREAS como unidade de oferta; </a:t>
            </a:r>
          </a:p>
          <a:p>
            <a:pPr eaLnBrk="1" hangingPunct="1"/>
            <a:endParaRPr lang="pt-BR" sz="1100"/>
          </a:p>
          <a:p>
            <a:pPr eaLnBrk="1" hangingPunct="1"/>
            <a:r>
              <a:rPr lang="pt-BR" sz="1100" b="1"/>
              <a:t>2010- Portaria nº 843 MDS.</a:t>
            </a:r>
            <a:r>
              <a:rPr lang="pt-BR" sz="1100"/>
              <a:t> Dispõe sobre o cofinanciamento – PFMC;</a:t>
            </a:r>
          </a:p>
          <a:p>
            <a:pPr eaLnBrk="1" hangingPunct="1"/>
            <a:endParaRPr lang="pt-BR" sz="1100"/>
          </a:p>
          <a:p>
            <a:pPr eaLnBrk="1" hangingPunct="1"/>
            <a:r>
              <a:rPr lang="pt-BR" sz="1100" b="1"/>
              <a:t>2010 - Resolução nº 7</a:t>
            </a:r>
            <a:r>
              <a:rPr lang="pt-BR" sz="1100"/>
              <a:t>  da CIT. Dispõe sobre a expansão da Oferta do Serviço de MSE em Meio Aberto no âmbito do SUAS; </a:t>
            </a:r>
          </a:p>
          <a:p>
            <a:pPr lvl="1" eaLnBrk="1" hangingPunct="1"/>
            <a:endParaRPr lang="pt-BR" sz="1100"/>
          </a:p>
          <a:p>
            <a:pPr eaLnBrk="1" hangingPunct="1"/>
            <a:r>
              <a:rPr lang="pt-BR" sz="1100" b="1"/>
              <a:t>2012- </a:t>
            </a:r>
            <a:r>
              <a:rPr lang="pt-BR" sz="1100" b="1" u="sng"/>
              <a:t>Lei 12.594 - Institui o SINASE</a:t>
            </a:r>
            <a:r>
              <a:rPr lang="pt-BR" sz="1100" b="1"/>
              <a:t>.   </a:t>
            </a:r>
            <a:r>
              <a:rPr lang="pt-BR" sz="1100"/>
              <a:t>Estabelece atendimento publico ou privado para a execução do programa de atendimento; e Define a competência municipal para a execução das medidas socioeducativas em meio aberto.</a:t>
            </a:r>
          </a:p>
          <a:p>
            <a:pPr eaLnBrk="1" hangingPunct="1"/>
            <a:endParaRPr lang="pt-BR" sz="1100"/>
          </a:p>
          <a:p>
            <a:pPr algn="just" eaLnBrk="1" hangingPunct="1"/>
            <a:r>
              <a:rPr lang="pt-BR" sz="1100" b="1"/>
              <a:t>2013- Resolução nº 160 do CONANDA- </a:t>
            </a:r>
            <a:r>
              <a:rPr lang="pt-BR" sz="1100"/>
              <a:t>Aprova o Plano Nacional de Atendimento Socioeducativo.</a:t>
            </a:r>
          </a:p>
          <a:p>
            <a:pPr algn="just" eaLnBrk="1" hangingPunct="1"/>
            <a:endParaRPr lang="pt-BR" sz="1100"/>
          </a:p>
          <a:p>
            <a:pPr algn="just" eaLnBrk="1" hangingPunct="1"/>
            <a:r>
              <a:rPr lang="pt-BR" sz="1100" b="1"/>
              <a:t>2014- </a:t>
            </a:r>
            <a:r>
              <a:rPr lang="pt-BR" sz="1100" b="1" u="sng"/>
              <a:t>Resolução nº 18 do CNAS</a:t>
            </a:r>
            <a:r>
              <a:rPr lang="pt-BR" sz="1100"/>
              <a:t>. Dispõe sobre Expansão  e qualificação do Serviço de Proteção Social aos Adolescentes em Cumprimento de MSE em Meio Aberto. </a:t>
            </a:r>
          </a:p>
          <a:p>
            <a:pPr eaLnBrk="1" hangingPunct="1">
              <a:lnSpc>
                <a:spcPct val="140000"/>
              </a:lnSpc>
              <a:spcBef>
                <a:spcPts val="600"/>
              </a:spcBef>
            </a:pPr>
            <a:endParaRPr lang="pt-BR" sz="800"/>
          </a:p>
        </p:txBody>
      </p:sp>
      <p:pic>
        <p:nvPicPr>
          <p:cNvPr id="19461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888" y="6200775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2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725" y="1125538"/>
            <a:ext cx="8208963" cy="57626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Serviço de Proteção Social a Adolescentes em Cumprimento de MSE de Liberdade Assistida e Prestação de Serviços à Comunidade (Serviço de MSE)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468313" y="1700213"/>
            <a:ext cx="8135937" cy="4325937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pt-BR" sz="1600" b="1" dirty="0"/>
              <a:t>O Serviço de MSE em Meio Aberto</a:t>
            </a:r>
            <a:r>
              <a:rPr lang="pt-BR" sz="1600" b="1" dirty="0">
                <a:solidFill>
                  <a:schemeClr val="accent2"/>
                </a:solidFill>
              </a:rPr>
              <a:t>, </a:t>
            </a:r>
            <a:r>
              <a:rPr lang="pt-BR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executado no CREAS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pt-BR" sz="1600" b="1" dirty="0"/>
              <a:t>sob a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</a:t>
            </a:r>
            <a:r>
              <a:rPr lang="pt-BR" sz="1600" b="1" dirty="0"/>
              <a:t>da Política Pública de </a:t>
            </a:r>
            <a:r>
              <a:rPr lang="pt-BR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Assistência Social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pt-BR" sz="1600" b="1" dirty="0"/>
              <a:t>Deve fazer parte de um </a:t>
            </a:r>
            <a:r>
              <a:rPr lang="pt-BR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Municipal </a:t>
            </a:r>
            <a:r>
              <a:rPr lang="pt-BR" sz="1600" b="1" dirty="0"/>
              <a:t>de Atendimento das Medidas Socioeducativas em Meio Aberto, integrado pelas Políticas Setoriais</a:t>
            </a:r>
            <a:r>
              <a:rPr lang="pt-BR" sz="1600" b="1" dirty="0">
                <a:solidFill>
                  <a:srgbClr val="D05E00"/>
                </a:solidFill>
              </a:rPr>
              <a:t>, </a:t>
            </a:r>
            <a:r>
              <a:rPr lang="pt-BR" sz="1600" b="1" dirty="0"/>
              <a:t>com o objetivo de garantir: </a:t>
            </a:r>
          </a:p>
          <a:p>
            <a:pPr algn="just">
              <a:lnSpc>
                <a:spcPct val="170000"/>
              </a:lnSpc>
              <a:defRPr/>
            </a:pPr>
            <a:r>
              <a:rPr lang="pt-BR" sz="1600" b="1" dirty="0">
                <a:solidFill>
                  <a:schemeClr val="accent2"/>
                </a:solidFill>
              </a:rPr>
              <a:t>1. A responsabilização;</a:t>
            </a:r>
          </a:p>
          <a:p>
            <a:pPr algn="just">
              <a:lnSpc>
                <a:spcPct val="170000"/>
              </a:lnSpc>
              <a:defRPr/>
            </a:pPr>
            <a:r>
              <a:rPr lang="pt-BR" sz="1600" b="1" dirty="0">
                <a:solidFill>
                  <a:schemeClr val="accent2"/>
                </a:solidFill>
              </a:rPr>
              <a:t>2. A  inserção do adolescente na vida comunitária;</a:t>
            </a:r>
          </a:p>
          <a:p>
            <a:pPr algn="just">
              <a:lnSpc>
                <a:spcPct val="170000"/>
              </a:lnSpc>
              <a:defRPr/>
            </a:pPr>
            <a:r>
              <a:rPr lang="pt-BR" sz="1600" b="1" dirty="0">
                <a:solidFill>
                  <a:schemeClr val="accent2"/>
                </a:solidFill>
              </a:rPr>
              <a:t>3. A viabilização e o acesso  aos direitos sociais; </a:t>
            </a:r>
          </a:p>
          <a:p>
            <a:pPr algn="just">
              <a:lnSpc>
                <a:spcPct val="170000"/>
              </a:lnSpc>
              <a:defRPr/>
            </a:pPr>
            <a:r>
              <a:rPr lang="pt-BR" sz="1600" b="1" dirty="0">
                <a:solidFill>
                  <a:schemeClr val="accent2"/>
                </a:solidFill>
              </a:rPr>
              <a:t>4. A interrupção da Trajetória infracional</a:t>
            </a:r>
          </a:p>
          <a:p>
            <a:pPr>
              <a:defRPr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800" dirty="0"/>
          </a:p>
        </p:txBody>
      </p:sp>
      <p:pic>
        <p:nvPicPr>
          <p:cNvPr id="2048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5805488"/>
            <a:ext cx="558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43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725" y="1125538"/>
            <a:ext cx="8208963" cy="5746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Diretrizes Gerais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468313" y="1700213"/>
            <a:ext cx="8135937" cy="4325937"/>
          </a:xfrm>
          <a:prstGeom prst="rect">
            <a:avLst/>
          </a:prstGeom>
        </p:spPr>
        <p:txBody>
          <a:bodyPr/>
          <a:lstStyle/>
          <a:p>
            <a:pPr marL="457200" indent="-457200" algn="just"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Interlocução necessária entre Serviço de MSE e o Judiciário;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Corresponsabilidade das políticas setoriais no atendimento socioeducativo de medidas em meio aberto;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de Atendimento Individual (PIA)- 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nstrumento de planejamento e acompanhamento do cumprimento de medidas socioeducativas</a:t>
            </a:r>
            <a:endParaRPr lang="pt-BR" dirty="0"/>
          </a:p>
          <a:p>
            <a:pPr>
              <a:defRPr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800" dirty="0"/>
          </a:p>
        </p:txBody>
      </p:sp>
      <p:pic>
        <p:nvPicPr>
          <p:cNvPr id="21508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5805488"/>
            <a:ext cx="558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864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876925"/>
            <a:ext cx="4873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03238" y="1027113"/>
            <a:ext cx="8208962" cy="28733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Serviço de MSE no SUAS</a:t>
            </a:r>
          </a:p>
          <a:p>
            <a:pPr algn="ctr">
              <a:defRPr/>
            </a:pPr>
            <a:endParaRPr lang="pt-BR" sz="1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3"/>
          <p:cNvSpPr txBox="1">
            <a:spLocks/>
          </p:cNvSpPr>
          <p:nvPr/>
        </p:nvSpPr>
        <p:spPr bwMode="auto">
          <a:xfrm>
            <a:off x="539750" y="1341438"/>
            <a:ext cx="8135938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ts val="600"/>
              </a:spcBef>
            </a:pPr>
            <a:endParaRPr lang="pt-BR" sz="800"/>
          </a:p>
        </p:txBody>
      </p:sp>
      <p:pic>
        <p:nvPicPr>
          <p:cNvPr id="2253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888" y="6200775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4" name="Grupo 5"/>
          <p:cNvGrpSpPr>
            <a:grpSpLocks/>
          </p:cNvGrpSpPr>
          <p:nvPr/>
        </p:nvGrpSpPr>
        <p:grpSpPr bwMode="auto">
          <a:xfrm>
            <a:off x="446088" y="1412875"/>
            <a:ext cx="8126412" cy="3667125"/>
            <a:chOff x="179512" y="646541"/>
            <a:chExt cx="8654692" cy="4410290"/>
          </a:xfrm>
        </p:grpSpPr>
        <p:cxnSp>
          <p:nvCxnSpPr>
            <p:cNvPr id="8" name="Conector reto 7"/>
            <p:cNvCxnSpPr/>
            <p:nvPr/>
          </p:nvCxnSpPr>
          <p:spPr>
            <a:xfrm>
              <a:off x="179512" y="1834074"/>
              <a:ext cx="8641166" cy="0"/>
            </a:xfrm>
            <a:prstGeom prst="line">
              <a:avLst/>
            </a:prstGeom>
            <a:ln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flipH="1">
              <a:off x="742515" y="1467504"/>
              <a:ext cx="1691" cy="328385"/>
            </a:xfrm>
            <a:prstGeom prst="line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ixaDeTexto 9"/>
            <p:cNvSpPr txBox="1"/>
            <p:nvPr/>
          </p:nvSpPr>
          <p:spPr>
            <a:xfrm>
              <a:off x="561610" y="646541"/>
              <a:ext cx="2066035" cy="110352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1500" b="1" dirty="0">
                  <a:solidFill>
                    <a:prstClr val="white"/>
                  </a:solidFill>
                </a:rPr>
                <a:t>VIGILÂNCIA SOCIAL</a:t>
              </a:r>
            </a:p>
            <a:p>
              <a:pPr algn="ctr">
                <a:defRPr/>
              </a:pPr>
              <a:endParaRPr lang="pt-BR" b="1" dirty="0">
                <a:solidFill>
                  <a:prstClr val="white"/>
                </a:solidFill>
              </a:endParaRPr>
            </a:p>
          </p:txBody>
        </p:sp>
        <p:cxnSp>
          <p:nvCxnSpPr>
            <p:cNvPr id="11" name="Conector reto 10"/>
            <p:cNvCxnSpPr/>
            <p:nvPr/>
          </p:nvCxnSpPr>
          <p:spPr>
            <a:xfrm flipH="1">
              <a:off x="1430630" y="1763433"/>
              <a:ext cx="0" cy="544126"/>
            </a:xfrm>
            <a:prstGeom prst="line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ixaDeTexto 11"/>
            <p:cNvSpPr txBox="1"/>
            <p:nvPr/>
          </p:nvSpPr>
          <p:spPr>
            <a:xfrm>
              <a:off x="744206" y="2355290"/>
              <a:ext cx="1883440" cy="270154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  <a:defRPr/>
              </a:pPr>
              <a:r>
                <a:rPr lang="pt-BR" sz="1400" b="1" dirty="0">
                  <a:solidFill>
                    <a:prstClr val="black"/>
                  </a:solidFill>
                </a:rPr>
                <a:t>Registro Mensal de Atendimento- RMA </a:t>
              </a:r>
              <a:r>
                <a:rPr lang="pt-BR" sz="1400" b="1" dirty="0" err="1">
                  <a:solidFill>
                    <a:prstClr val="black"/>
                  </a:solidFill>
                </a:rPr>
                <a:t>V.2</a:t>
              </a:r>
              <a:r>
                <a:rPr lang="pt-BR" sz="1400" b="1" dirty="0">
                  <a:solidFill>
                    <a:prstClr val="black"/>
                  </a:solidFill>
                </a:rPr>
                <a:t>- NIS</a:t>
              </a:r>
            </a:p>
            <a:p>
              <a:pPr marL="285750" indent="-285750">
                <a:buFont typeface="Wingdings" panose="05000000000000000000" pitchFamily="2" charset="2"/>
                <a:buChar char="q"/>
                <a:defRPr/>
              </a:pPr>
              <a:endParaRPr lang="pt-BR" sz="1400" b="1" dirty="0">
                <a:solidFill>
                  <a:prstClr val="black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q"/>
                <a:defRPr/>
              </a:pPr>
              <a:r>
                <a:rPr lang="pt-BR" sz="1400" b="1" dirty="0">
                  <a:solidFill>
                    <a:prstClr val="black"/>
                  </a:solidFill>
                </a:rPr>
                <a:t>Prontuário SUAS</a:t>
              </a:r>
            </a:p>
            <a:p>
              <a:pPr marL="285750" indent="-285750">
                <a:buFont typeface="Wingdings" panose="05000000000000000000" pitchFamily="2" charset="2"/>
                <a:buChar char="q"/>
                <a:defRPr/>
              </a:pPr>
              <a:endParaRPr lang="pt-BR" sz="1400" b="1" dirty="0">
                <a:solidFill>
                  <a:prstClr val="black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q"/>
                <a:defRPr/>
              </a:pPr>
              <a:r>
                <a:rPr lang="pt-BR" sz="1400" b="1" dirty="0">
                  <a:solidFill>
                    <a:prstClr val="black"/>
                  </a:solidFill>
                </a:rPr>
                <a:t>Censo SUAS</a:t>
              </a:r>
            </a:p>
          </p:txBody>
        </p:sp>
        <p:cxnSp>
          <p:nvCxnSpPr>
            <p:cNvPr id="13" name="Conector reto 12"/>
            <p:cNvCxnSpPr/>
            <p:nvPr/>
          </p:nvCxnSpPr>
          <p:spPr>
            <a:xfrm rot="16200000" flipH="1">
              <a:off x="3068515" y="1714749"/>
              <a:ext cx="494488" cy="0"/>
            </a:xfrm>
            <a:prstGeom prst="line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/>
            <p:cNvSpPr txBox="1"/>
            <p:nvPr/>
          </p:nvSpPr>
          <p:spPr>
            <a:xfrm>
              <a:off x="3251513" y="1007384"/>
              <a:ext cx="2703430" cy="530762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2000" b="1" dirty="0">
                  <a:solidFill>
                    <a:prstClr val="white"/>
                  </a:solidFill>
                </a:rPr>
                <a:t>ADOLESCENTE</a:t>
              </a:r>
            </a:p>
          </p:txBody>
        </p:sp>
        <p:cxnSp>
          <p:nvCxnSpPr>
            <p:cNvPr id="15" name="Conector reto 14"/>
            <p:cNvCxnSpPr/>
            <p:nvPr/>
          </p:nvCxnSpPr>
          <p:spPr>
            <a:xfrm rot="16200000" flipH="1">
              <a:off x="3068515" y="2699904"/>
              <a:ext cx="494488" cy="0"/>
            </a:xfrm>
            <a:prstGeom prst="line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3275183" y="1977265"/>
              <a:ext cx="2500546" cy="270345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  <a:defRPr/>
              </a:pPr>
              <a:r>
                <a:rPr lang="pt-BR" sz="1400" b="1" dirty="0">
                  <a:solidFill>
                    <a:prstClr val="black"/>
                  </a:solidFill>
                </a:rPr>
                <a:t>Serviço de Convivência e Fortalecimento de Vínculos, </a:t>
              </a:r>
              <a:r>
                <a:rPr lang="pt-BR" sz="1400" dirty="0">
                  <a:solidFill>
                    <a:prstClr val="black"/>
                  </a:solidFill>
                </a:rPr>
                <a:t>em 5036 municípios</a:t>
              </a:r>
              <a:r>
                <a:rPr lang="pt-BR" sz="1400" b="1" dirty="0">
                  <a:solidFill>
                    <a:prstClr val="black"/>
                  </a:solidFill>
                </a:rPr>
                <a:t> </a:t>
              </a:r>
            </a:p>
            <a:p>
              <a:pPr marL="342900" indent="-342900">
                <a:buFont typeface="Wingdings" panose="05000000000000000000" pitchFamily="2" charset="2"/>
                <a:buChar char="q"/>
                <a:defRPr/>
              </a:pPr>
              <a:r>
                <a:rPr lang="pt-BR" sz="1400" b="1" dirty="0">
                  <a:solidFill>
                    <a:prstClr val="black"/>
                  </a:solidFill>
                </a:rPr>
                <a:t>Acessuas (Aprendizagem e iniciação ao mundo do trabalho)</a:t>
              </a:r>
            </a:p>
          </p:txBody>
        </p:sp>
        <p:cxnSp>
          <p:nvCxnSpPr>
            <p:cNvPr id="17" name="Conector reto 16"/>
            <p:cNvCxnSpPr/>
            <p:nvPr/>
          </p:nvCxnSpPr>
          <p:spPr>
            <a:xfrm>
              <a:off x="6572048" y="1805436"/>
              <a:ext cx="23670" cy="19092"/>
            </a:xfrm>
            <a:prstGeom prst="line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aixaDeTexto 17"/>
            <p:cNvSpPr txBox="1"/>
            <p:nvPr/>
          </p:nvSpPr>
          <p:spPr>
            <a:xfrm>
              <a:off x="6516255" y="1007384"/>
              <a:ext cx="2121828" cy="530762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2000" b="1" dirty="0">
                  <a:solidFill>
                    <a:prstClr val="white"/>
                  </a:solidFill>
                </a:rPr>
                <a:t>FAMÍLIA </a:t>
              </a:r>
            </a:p>
          </p:txBody>
        </p:sp>
        <p:cxnSp>
          <p:nvCxnSpPr>
            <p:cNvPr id="19" name="Conector reto 18"/>
            <p:cNvCxnSpPr/>
            <p:nvPr/>
          </p:nvCxnSpPr>
          <p:spPr>
            <a:xfrm rot="5400000" flipH="1" flipV="1">
              <a:off x="6342154" y="2642736"/>
              <a:ext cx="427664" cy="1691"/>
            </a:xfrm>
            <a:prstGeom prst="line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6228836" y="2028814"/>
              <a:ext cx="2605368" cy="183857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  <a:defRPr/>
              </a:pPr>
              <a:r>
                <a:rPr lang="pt-BR" sz="1400" b="1" dirty="0">
                  <a:solidFill>
                    <a:prstClr val="black"/>
                  </a:solidFill>
                </a:rPr>
                <a:t>PAIF/PAEFI</a:t>
              </a:r>
            </a:p>
            <a:p>
              <a:pPr marL="342900" indent="-342900">
                <a:buFont typeface="Wingdings" panose="05000000000000000000" pitchFamily="2" charset="2"/>
                <a:buChar char="q"/>
                <a:defRPr/>
              </a:pPr>
              <a:endParaRPr lang="pt-BR" sz="1400" b="1" dirty="0">
                <a:solidFill>
                  <a:prstClr val="black"/>
                </a:solidFill>
              </a:endParaRPr>
            </a:p>
            <a:p>
              <a:pPr marL="342900" indent="-342900">
                <a:buFont typeface="Wingdings" panose="05000000000000000000" pitchFamily="2" charset="2"/>
                <a:buChar char="q"/>
                <a:defRPr/>
              </a:pPr>
              <a:r>
                <a:rPr lang="pt-BR" sz="1400" b="1" dirty="0" err="1">
                  <a:solidFill>
                    <a:prstClr val="black"/>
                  </a:solidFill>
                </a:rPr>
                <a:t>Acessuas</a:t>
              </a:r>
              <a:r>
                <a:rPr lang="pt-BR" sz="1400" b="1" dirty="0">
                  <a:solidFill>
                    <a:prstClr val="black"/>
                  </a:solidFill>
                </a:rPr>
                <a:t> </a:t>
              </a:r>
            </a:p>
            <a:p>
              <a:pPr>
                <a:defRPr/>
              </a:pPr>
              <a:r>
                <a:rPr lang="pt-BR" sz="1400" b="1" dirty="0">
                  <a:solidFill>
                    <a:prstClr val="black"/>
                  </a:solidFill>
                </a:rPr>
                <a:t>(profissionalização)</a:t>
              </a:r>
            </a:p>
            <a:p>
              <a:pPr marL="342900" indent="-342900">
                <a:buFont typeface="Wingdings" panose="05000000000000000000" pitchFamily="2" charset="2"/>
                <a:buChar char="q"/>
                <a:defRPr/>
              </a:pPr>
              <a:endParaRPr lang="pt-BR" sz="1400" b="1" dirty="0">
                <a:solidFill>
                  <a:prstClr val="black"/>
                </a:solidFill>
              </a:endParaRPr>
            </a:p>
            <a:p>
              <a:pPr marL="342900" indent="-342900">
                <a:buFont typeface="Wingdings" panose="05000000000000000000" pitchFamily="2" charset="2"/>
                <a:buChar char="q"/>
                <a:defRPr/>
              </a:pPr>
              <a:r>
                <a:rPr lang="pt-BR" sz="1400" b="1" dirty="0" err="1">
                  <a:solidFill>
                    <a:prstClr val="black"/>
                  </a:solidFill>
                </a:rPr>
                <a:t>CadÚnico</a:t>
              </a:r>
              <a:r>
                <a:rPr lang="pt-BR" sz="1400" b="1" dirty="0">
                  <a:solidFill>
                    <a:prstClr val="black"/>
                  </a:solidFill>
                </a:rPr>
                <a:t>/PBF</a:t>
              </a:r>
            </a:p>
          </p:txBody>
        </p:sp>
        <p:cxnSp>
          <p:nvCxnSpPr>
            <p:cNvPr id="21" name="Conector reto 20"/>
            <p:cNvCxnSpPr/>
            <p:nvPr/>
          </p:nvCxnSpPr>
          <p:spPr>
            <a:xfrm>
              <a:off x="6572048" y="1467504"/>
              <a:ext cx="23670" cy="534581"/>
            </a:xfrm>
            <a:prstGeom prst="line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347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876925"/>
            <a:ext cx="4873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6725" y="1052513"/>
            <a:ext cx="8208963" cy="57626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 Serviço de MSE na Tipificação Nacional de Serviços Socioassistenciais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Resolução CNAS nº109/2009</a:t>
            </a:r>
            <a:endParaRPr lang="pt-BR" sz="1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Rectangle 3"/>
          <p:cNvSpPr txBox="1">
            <a:spLocks/>
          </p:cNvSpPr>
          <p:nvPr/>
        </p:nvSpPr>
        <p:spPr bwMode="auto">
          <a:xfrm>
            <a:off x="539750" y="1341438"/>
            <a:ext cx="8135938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ts val="600"/>
              </a:spcBef>
            </a:pPr>
            <a:endParaRPr lang="pt-BR" sz="800"/>
          </a:p>
        </p:txBody>
      </p:sp>
      <p:pic>
        <p:nvPicPr>
          <p:cNvPr id="23557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888" y="6200775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850" y="1844675"/>
            <a:ext cx="8424863" cy="401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Define as orientações gerais do Serviço de Proteção Social a Adolescentes em Cumprimento de MSE - LA e PSC.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Obrigatoriedade do Plano Individual de Atendimento (PIA).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Estabelece a frequência mínima semanal para o acompanhamento ao adolescente em cumprimento de medida de LA e PSC.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Define como usuários do Serviço adolescentes de 12 a 18 anos incompletos, ou jovens de 18 a 21 anos, em cumprimento de medidas de LA ou PSC aplicadas pela Justiça da Infância e Juventude, </a:t>
            </a:r>
            <a:r>
              <a:rPr lang="pt-BR" sz="1500" u="sng" dirty="0">
                <a:latin typeface="Arial" panose="020B0604020202020204" pitchFamily="34" charset="0"/>
                <a:cs typeface="Arial" panose="020B0604020202020204" pitchFamily="34" charset="0"/>
              </a:rPr>
              <a:t>e suas famílias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Estabelece o CREAS como a unidade de oferta do Serviço.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Estabelece a articulação em rede intersetorial como eixo para o planejamento e execução do acompanhamento de medidas de LA e PSC.</a:t>
            </a:r>
          </a:p>
          <a:p>
            <a:pPr>
              <a:defRPr/>
            </a:pP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15924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725" y="1125538"/>
            <a:ext cx="8208963" cy="57626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Expansão e Qualificação do Serviço de Medidas Socioeducativas em Meio Aberto</a:t>
            </a:r>
            <a:br>
              <a:rPr lang="pt-BR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nº 18, de 05 junho de 2014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Rectangle 3"/>
          <p:cNvSpPr txBox="1">
            <a:spLocks/>
          </p:cNvSpPr>
          <p:nvPr/>
        </p:nvSpPr>
        <p:spPr bwMode="auto">
          <a:xfrm>
            <a:off x="539750" y="1839913"/>
            <a:ext cx="8135938" cy="432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 sz="1600"/>
          </a:p>
          <a:p>
            <a:pPr eaLnBrk="1" hangingPunct="1"/>
            <a:endParaRPr lang="pt-BR" sz="800"/>
          </a:p>
        </p:txBody>
      </p:sp>
      <p:pic>
        <p:nvPicPr>
          <p:cNvPr id="24580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805488"/>
            <a:ext cx="558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63575" y="1839913"/>
            <a:ext cx="7400925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Organiza a oferta do Serviço de Medidas em consonância com o SINASE; 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Estabelece prazo para o reordenamento do Serviço de MSE nos CREAS – de acordo com a diretriz da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territorialização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da PNAS.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Estabelece o acompanhamento familiar integrado do Serviço de MSE ao PAEFI/PAIF.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Define complementaridade dos serviços do SUAS (SCFV/ACESSUAS/PAEFI/PAIF).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Define a oferta do Serviço em articulação com as outras políticas setoriais.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589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tângulo 1"/>
          <p:cNvSpPr>
            <a:spLocks noChangeArrowheads="1"/>
          </p:cNvSpPr>
          <p:nvPr/>
        </p:nvSpPr>
        <p:spPr bwMode="auto">
          <a:xfrm>
            <a:off x="827088" y="1628775"/>
            <a:ext cx="7573962" cy="4494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b="1" u="sng" dirty="0"/>
              <a:t>Conceitos Importantes:</a:t>
            </a:r>
          </a:p>
          <a:p>
            <a:pPr marL="285750" indent="-28575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b="1" dirty="0"/>
              <a:t>Família</a:t>
            </a:r>
            <a:r>
              <a:rPr lang="pt-BR" sz="2000" dirty="0"/>
              <a:t>: “conjunto de pessoas que se acham unidas por laços </a:t>
            </a:r>
            <a:r>
              <a:rPr lang="pt-BR" sz="2000" dirty="0" err="1"/>
              <a:t>consangüíneos</a:t>
            </a:r>
            <a:r>
              <a:rPr lang="pt-BR" sz="2000" dirty="0"/>
              <a:t>, afetivos e, ou, de solidariedade” (PNAS/2004);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b="1" dirty="0" err="1"/>
              <a:t>Matricialidade</a:t>
            </a:r>
            <a:r>
              <a:rPr lang="pt-BR" sz="2000" b="1" dirty="0"/>
              <a:t> </a:t>
            </a:r>
            <a:r>
              <a:rPr lang="pt-BR" sz="2000" b="1" dirty="0" err="1"/>
              <a:t>sociofamiliar</a:t>
            </a:r>
            <a:r>
              <a:rPr lang="pt-BR" sz="2000" dirty="0"/>
              <a:t>: a família, independentemente dos formatos ou modelos que assume, é mediadora das relações entre os sujeitos e a coletividade e, portanto, merecedora da proteção do Estado. Nesse contexto, passa a ter papel de destaque no âmbito da PNAS.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b="1" dirty="0" err="1"/>
              <a:t>Territorialização</a:t>
            </a:r>
            <a:r>
              <a:rPr lang="pt-BR" sz="2000" dirty="0"/>
              <a:t>: reconhecimento da presença de múltiplos fatores sociais, culturais, políticos e econômicos, que levam o indivíduo e a família a uma situação de vulnerabilidade, risco pessoal e social.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27088" y="1125538"/>
            <a:ext cx="7573962" cy="369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Política de Assistência Social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732463"/>
            <a:ext cx="62547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00763"/>
            <a:ext cx="136842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35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725" y="1125538"/>
            <a:ext cx="8208963" cy="57626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e Informações</a:t>
            </a:r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Rectangle 3"/>
          <p:cNvSpPr txBox="1">
            <a:spLocks/>
          </p:cNvSpPr>
          <p:nvPr/>
        </p:nvSpPr>
        <p:spPr bwMode="auto">
          <a:xfrm>
            <a:off x="539750" y="1839913"/>
            <a:ext cx="8135938" cy="432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 sz="1600"/>
          </a:p>
          <a:p>
            <a:pPr eaLnBrk="1" hangingPunct="1"/>
            <a:endParaRPr lang="pt-BR" sz="800"/>
          </a:p>
        </p:txBody>
      </p:sp>
      <p:pic>
        <p:nvPicPr>
          <p:cNvPr id="2560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805488"/>
            <a:ext cx="558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63575" y="1839913"/>
            <a:ext cx="7940675" cy="5032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pt-BR" sz="1500" b="1" dirty="0"/>
              <a:t>Censo SUAS: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pt-BR" sz="1500" dirty="0"/>
              <a:t>monitoramento da oferta e qualidade do Serviço de MSE nos CREAS;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pt-BR" sz="1500" dirty="0"/>
              <a:t>atendimento às famílias de adolescentes em cumprimento de medidas de LA e PSC nos CREAS</a:t>
            </a:r>
          </a:p>
          <a:p>
            <a:pPr lvl="1" algn="just">
              <a:defRPr/>
            </a:pPr>
            <a:endParaRPr lang="pt-BR" sz="1500" dirty="0"/>
          </a:p>
          <a:p>
            <a:pPr algn="just">
              <a:buFont typeface="Wingdings" pitchFamily="2" charset="2"/>
              <a:buChar char="q"/>
              <a:defRPr/>
            </a:pPr>
            <a:r>
              <a:rPr lang="pt-BR" sz="1500" b="1" dirty="0"/>
              <a:t>Registro Mensal de Atendimento /CREAS (RMA 1)</a:t>
            </a:r>
            <a:r>
              <a:rPr lang="pt-BR" sz="1500" dirty="0"/>
              <a:t>: Quantificação sistemática do número de adolescentes atendidos nos CREAS em cumprimento de medidas de LA e PSC;</a:t>
            </a:r>
          </a:p>
          <a:p>
            <a:pPr algn="just">
              <a:defRPr/>
            </a:pPr>
            <a:endParaRPr lang="pt-BR" sz="1500" dirty="0"/>
          </a:p>
          <a:p>
            <a:pPr algn="just">
              <a:buFont typeface="Wingdings" pitchFamily="2" charset="2"/>
              <a:buChar char="q"/>
              <a:defRPr/>
            </a:pPr>
            <a:r>
              <a:rPr lang="pt-BR" sz="1500" b="1" dirty="0"/>
              <a:t>Registro Mensal de Atendimento /CREAS (RMA 2)</a:t>
            </a:r>
            <a:r>
              <a:rPr lang="pt-BR" sz="1500" dirty="0"/>
              <a:t>: Registro Individualizado das Famílias – Identificação do NIS do Adolescente em Cumprimento de MSE;</a:t>
            </a:r>
          </a:p>
          <a:p>
            <a:pPr algn="just">
              <a:defRPr/>
            </a:pPr>
            <a:endParaRPr lang="pt-BR" sz="1500" dirty="0"/>
          </a:p>
          <a:p>
            <a:pPr algn="just">
              <a:buFont typeface="Wingdings" pitchFamily="2" charset="2"/>
              <a:buChar char="q"/>
              <a:defRPr/>
            </a:pPr>
            <a:r>
              <a:rPr lang="pt-BR" sz="1500" b="1" dirty="0"/>
              <a:t>SISC</a:t>
            </a:r>
            <a:r>
              <a:rPr lang="pt-BR" sz="1500" dirty="0"/>
              <a:t> – Identificação dos adolescentes incluídos no SCFV em cumprimento de medidas de LA e PSC.</a:t>
            </a:r>
          </a:p>
          <a:p>
            <a:pPr algn="just">
              <a:defRPr/>
            </a:pPr>
            <a:endParaRPr lang="pt-BR" sz="1500" dirty="0"/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pt-BR" sz="1500" b="1" dirty="0"/>
              <a:t>CadÚnico</a:t>
            </a:r>
            <a:r>
              <a:rPr lang="pt-BR" sz="1500" dirty="0"/>
              <a:t>: Identificação do Adolescente (NIS) e Diagnóstico das Famílias</a:t>
            </a: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endParaRPr lang="pt-BR" sz="1500" dirty="0"/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pt-BR" sz="1500" b="1" dirty="0"/>
              <a:t>Prontuário SUAS</a:t>
            </a:r>
            <a:r>
              <a:rPr lang="pt-BR" sz="1500" dirty="0"/>
              <a:t>: Instrumento de registro e planejamento das famílias com adolescentes em cumprimento de MSE em meio aberto; (Articula-se com CadÚnico e o RMA)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943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725" y="1196975"/>
            <a:ext cx="8208963" cy="36036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Planejamento da Execução de Medidas de LA e PSC</a:t>
            </a:r>
          </a:p>
        </p:txBody>
      </p:sp>
      <p:sp>
        <p:nvSpPr>
          <p:cNvPr id="23555" name="Rectangle 3"/>
          <p:cNvSpPr txBox="1">
            <a:spLocks/>
          </p:cNvSpPr>
          <p:nvPr/>
        </p:nvSpPr>
        <p:spPr bwMode="auto">
          <a:xfrm>
            <a:off x="890588" y="1700213"/>
            <a:ext cx="80645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Acolhimento (adolescente e sua família).</a:t>
            </a:r>
          </a:p>
          <a:p>
            <a:pPr>
              <a:defRPr/>
            </a:pP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Agendamento do atendimento individual com o adolescente.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Agendamento do atendimento familiar.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Definição do acompanhamento familiar – integração e interlocução com PAEFI.</a:t>
            </a:r>
          </a:p>
          <a:p>
            <a:pPr>
              <a:defRPr/>
            </a:pP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Elaboração  do PIA.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 sobre a necessidade de realização de visita domiciliar.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Interlocução com o sistema de justiça.</a:t>
            </a:r>
          </a:p>
          <a:p>
            <a:pPr>
              <a:defRPr/>
            </a:pP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Articulação com a rede intersetorial.</a:t>
            </a:r>
          </a:p>
          <a:p>
            <a:pPr>
              <a:defRPr/>
            </a:pP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Articulação com a rede socioassistencial.</a:t>
            </a:r>
          </a:p>
          <a:p>
            <a:pPr>
              <a:defRPr/>
            </a:pP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Acompanhamento do PIA e dos Encaminhamentos</a:t>
            </a:r>
            <a:r>
              <a:rPr lang="pt-BR" altLang="pt-BR" sz="1400" dirty="0" smtClean="0"/>
              <a:t>.</a:t>
            </a:r>
          </a:p>
        </p:txBody>
      </p:sp>
      <p:pic>
        <p:nvPicPr>
          <p:cNvPr id="26628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805488"/>
            <a:ext cx="558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5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725" y="1196975"/>
            <a:ext cx="8208963" cy="36036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Interlocução com o Sistema de Justiça</a:t>
            </a:r>
          </a:p>
        </p:txBody>
      </p:sp>
      <p:sp>
        <p:nvSpPr>
          <p:cNvPr id="27651" name="Rectangle 3"/>
          <p:cNvSpPr txBox="1">
            <a:spLocks/>
          </p:cNvSpPr>
          <p:nvPr/>
        </p:nvSpPr>
        <p:spPr bwMode="auto">
          <a:xfrm>
            <a:off x="539750" y="1628775"/>
            <a:ext cx="8135938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endParaRPr lang="pt-BR" sz="2000"/>
          </a:p>
          <a:p>
            <a:pPr eaLnBrk="1" hangingPunct="1">
              <a:buFont typeface="Arial" charset="0"/>
              <a:buChar char="•"/>
            </a:pPr>
            <a:endParaRPr lang="pt-BR" sz="2000"/>
          </a:p>
          <a:p>
            <a:pPr eaLnBrk="1" hangingPunct="1">
              <a:buFont typeface="Arial" charset="0"/>
              <a:buChar char="•"/>
            </a:pPr>
            <a:r>
              <a:rPr lang="pt-BR" sz="2000"/>
              <a:t>Plano de Atendimento Individual (PIA) – prazo de 15 dias e homologação pelo Judiciário.</a:t>
            </a:r>
          </a:p>
          <a:p>
            <a:pPr eaLnBrk="1" hangingPunct="1">
              <a:buFont typeface="Arial" charset="0"/>
              <a:buChar char="•"/>
            </a:pPr>
            <a:endParaRPr lang="pt-BR" sz="2000"/>
          </a:p>
          <a:p>
            <a:pPr eaLnBrk="1" hangingPunct="1">
              <a:buFont typeface="Arial" charset="0"/>
              <a:buChar char="•"/>
            </a:pPr>
            <a:endParaRPr lang="pt-BR" sz="2000"/>
          </a:p>
          <a:p>
            <a:pPr eaLnBrk="1" hangingPunct="1">
              <a:buFont typeface="Arial" charset="0"/>
              <a:buChar char="•"/>
            </a:pPr>
            <a:r>
              <a:rPr lang="pt-BR" sz="2000"/>
              <a:t>Relatórios periódicos sobre o acompanhamento ao cumprimento de LA e PSC.</a:t>
            </a:r>
          </a:p>
          <a:p>
            <a:pPr eaLnBrk="1" hangingPunct="1">
              <a:buFont typeface="Arial" charset="0"/>
              <a:buChar char="•"/>
            </a:pPr>
            <a:endParaRPr lang="pt-BR" sz="2000" b="1"/>
          </a:p>
          <a:p>
            <a:pPr eaLnBrk="1" hangingPunct="1">
              <a:buFont typeface="Arial" charset="0"/>
              <a:buChar char="•"/>
            </a:pPr>
            <a:endParaRPr lang="pt-BR" sz="2000" b="1"/>
          </a:p>
          <a:p>
            <a:pPr eaLnBrk="1" hangingPunct="1">
              <a:buFont typeface="Arial" charset="0"/>
              <a:buChar char="•"/>
            </a:pPr>
            <a:r>
              <a:rPr lang="pt-BR" sz="2000"/>
              <a:t>Reuniões e discussão de casos.</a:t>
            </a:r>
          </a:p>
        </p:txBody>
      </p:sp>
      <p:pic>
        <p:nvPicPr>
          <p:cNvPr id="27652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805488"/>
            <a:ext cx="558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55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725" y="1052513"/>
            <a:ext cx="8208963" cy="3587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Articulação com as Políticas Setoriais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612775" y="1484313"/>
            <a:ext cx="8062913" cy="4537075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Educação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Profissionalização/Aprendizagem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Cultura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Esporte e Lazer</a:t>
            </a:r>
          </a:p>
          <a:p>
            <a:pPr algn="just"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676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868988"/>
            <a:ext cx="504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4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47700" y="3079750"/>
          <a:ext cx="7920038" cy="3013173"/>
        </p:xfrm>
        <a:graphic>
          <a:graphicData uri="http://schemas.openxmlformats.org/drawingml/2006/table">
            <a:tbl>
              <a:tblPr lastRow="1" bandRow="1">
                <a:tableStyleId>{073A0DAA-6AF3-43AB-8588-CEC1D06C72B9}</a:tableStyleId>
              </a:tblPr>
              <a:tblGrid>
                <a:gridCol w="3715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4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950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latin typeface="Arial" pitchFamily="34" charset="0"/>
                          <a:cs typeface="Arial" pitchFamily="34" charset="0"/>
                        </a:rPr>
                        <a:t>PIA </a:t>
                      </a:r>
                      <a:endParaRPr lang="pt-BR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latin typeface="Arial" pitchFamily="34" charset="0"/>
                          <a:cs typeface="Arial" pitchFamily="34" charset="0"/>
                        </a:rPr>
                        <a:t>PRONTUÁRIO SUAS</a:t>
                      </a:r>
                      <a:endParaRPr lang="pt-BR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50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Arial" pitchFamily="34" charset="0"/>
                          <a:cs typeface="Arial" pitchFamily="34" charset="0"/>
                        </a:rPr>
                        <a:t>Prazo</a:t>
                      </a:r>
                      <a:r>
                        <a:rPr lang="pt-BR" sz="1500" baseline="0" dirty="0" smtClean="0">
                          <a:latin typeface="Arial" pitchFamily="34" charset="0"/>
                          <a:cs typeface="Arial" pitchFamily="34" charset="0"/>
                        </a:rPr>
                        <a:t> de 15 dias para envio ao Judiciário</a:t>
                      </a:r>
                      <a:endParaRPr lang="pt-B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baseline="0" dirty="0" smtClean="0">
                          <a:latin typeface="Arial" pitchFamily="34" charset="0"/>
                          <a:cs typeface="Arial" pitchFamily="34" charset="0"/>
                        </a:rPr>
                        <a:t>Anotações ao longo do acompanhamento</a:t>
                      </a:r>
                      <a:endParaRPr lang="pt-B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538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Arial" pitchFamily="34" charset="0"/>
                          <a:cs typeface="Arial" pitchFamily="34" charset="0"/>
                        </a:rPr>
                        <a:t>Elaborado e pactuado</a:t>
                      </a:r>
                      <a:r>
                        <a:rPr lang="pt-BR" sz="1500" baseline="0" dirty="0" smtClean="0">
                          <a:latin typeface="Arial" pitchFamily="34" charset="0"/>
                          <a:cs typeface="Arial" pitchFamily="34" charset="0"/>
                        </a:rPr>
                        <a:t> com o adolescente e a sua família</a:t>
                      </a:r>
                      <a:endParaRPr lang="pt-B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Arial" pitchFamily="34" charset="0"/>
                          <a:cs typeface="Arial" pitchFamily="34" charset="0"/>
                        </a:rPr>
                        <a:t>Anotado </a:t>
                      </a:r>
                      <a:r>
                        <a:rPr lang="pt-BR" sz="1500" baseline="0" dirty="0" smtClean="0">
                          <a:latin typeface="Arial" pitchFamily="34" charset="0"/>
                          <a:cs typeface="Arial" pitchFamily="34" charset="0"/>
                        </a:rPr>
                        <a:t>pelo técnico</a:t>
                      </a:r>
                      <a:endParaRPr lang="pt-B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538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Arial" pitchFamily="34" charset="0"/>
                          <a:cs typeface="Arial" pitchFamily="34" charset="0"/>
                        </a:rPr>
                        <a:t>Estabelece</a:t>
                      </a:r>
                      <a:r>
                        <a:rPr lang="pt-BR" sz="1500" baseline="0" dirty="0" smtClean="0">
                          <a:latin typeface="Arial" pitchFamily="34" charset="0"/>
                          <a:cs typeface="Arial" pitchFamily="34" charset="0"/>
                        </a:rPr>
                        <a:t> metas pactuadas com o adolescente e sua família</a:t>
                      </a:r>
                      <a:endParaRPr lang="pt-B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Arial" pitchFamily="34" charset="0"/>
                          <a:cs typeface="Arial" pitchFamily="34" charset="0"/>
                        </a:rPr>
                        <a:t>Registra</a:t>
                      </a:r>
                      <a:r>
                        <a:rPr lang="pt-BR" sz="1500" baseline="0" dirty="0" smtClean="0">
                          <a:latin typeface="Arial" pitchFamily="34" charset="0"/>
                          <a:cs typeface="Arial" pitchFamily="34" charset="0"/>
                        </a:rPr>
                        <a:t> a evolução do acompanhamento (metas estabelecidas)</a:t>
                      </a:r>
                      <a:endParaRPr lang="pt-B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538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Arial" pitchFamily="34" charset="0"/>
                          <a:cs typeface="Arial" pitchFamily="34" charset="0"/>
                        </a:rPr>
                        <a:t>Estabelece</a:t>
                      </a:r>
                      <a:r>
                        <a:rPr lang="pt-BR" sz="1500" baseline="0" dirty="0" smtClean="0">
                          <a:latin typeface="Arial" pitchFamily="34" charset="0"/>
                          <a:cs typeface="Arial" pitchFamily="34" charset="0"/>
                        </a:rPr>
                        <a:t> metas objetivas para o cumprimento da medida</a:t>
                      </a:r>
                      <a:endParaRPr lang="pt-B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Arial" pitchFamily="34" charset="0"/>
                          <a:cs typeface="Arial" pitchFamily="34" charset="0"/>
                        </a:rPr>
                        <a:t>Instrumento</a:t>
                      </a:r>
                      <a:r>
                        <a:rPr lang="pt-BR" sz="1500" baseline="0" dirty="0" smtClean="0">
                          <a:latin typeface="Arial" pitchFamily="34" charset="0"/>
                          <a:cs typeface="Arial" pitchFamily="34" charset="0"/>
                        </a:rPr>
                        <a:t> aberto à dinâmica do acompanhamento</a:t>
                      </a:r>
                      <a:endParaRPr lang="pt-B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593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Instrumento</a:t>
                      </a:r>
                      <a:r>
                        <a:rPr lang="pt-BR" sz="15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planejamento </a:t>
                      </a:r>
                      <a:endParaRPr lang="pt-BR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Instrumento</a:t>
                      </a:r>
                      <a:r>
                        <a:rPr lang="pt-BR" sz="15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 registro e acompanhamento</a:t>
                      </a:r>
                      <a:endParaRPr lang="pt-BR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681" marB="456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668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1441" marR="91441" marT="45681" marB="4568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1441" marR="91441" marT="45681" marB="4568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66725" y="1052513"/>
            <a:ext cx="8208963" cy="3587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 MSE e Prontuário SUAS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612775" y="1557338"/>
            <a:ext cx="8062913" cy="4535487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Interlocução com PAEFI.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Integração com PIA.</a:t>
            </a:r>
            <a:endParaRPr lang="pt-BR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729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868988"/>
            <a:ext cx="504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67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750" y="1125538"/>
            <a:ext cx="8208963" cy="3587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 MSE e Prontuário SUAS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539750" y="1628775"/>
            <a:ext cx="8062913" cy="453707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Pontos que requerem atenção ao preencher o Prontuário: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Informações sigilosas.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Escrita objetiva e fundamentada.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Orientações Manual Prontuário  - carimbo do técnico com número do conselho de classe.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Judiciário pode requerer informações do prontuário a qualquer momento para subsidiar audiências e decisões.</a:t>
            </a:r>
          </a:p>
        </p:txBody>
      </p:sp>
      <p:pic>
        <p:nvPicPr>
          <p:cNvPr id="3072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868988"/>
            <a:ext cx="504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00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750" y="1054100"/>
            <a:ext cx="8208963" cy="3587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 MSE e Prontuário SUAS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539750" y="1628775"/>
            <a:ext cx="8062913" cy="453707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pt-BR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pt-BR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pt-BR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pt-BR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pt-BR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pt-BR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57175" algn="just">
              <a:buFont typeface="Arial" panose="020B0604020202020204" pitchFamily="34" charset="0"/>
              <a:buChar char="•"/>
              <a:defRPr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Histórico de cumprimento de medidas de todos os membros da família;</a:t>
            </a:r>
          </a:p>
          <a:p>
            <a:pPr marL="342900" indent="-257175" algn="just">
              <a:buFont typeface="Arial" panose="020B0604020202020204" pitchFamily="34" charset="0"/>
              <a:buChar char="•"/>
              <a:defRPr/>
            </a:pP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57175" algn="just">
              <a:buFont typeface="Arial" panose="020B0604020202020204" pitchFamily="34" charset="0"/>
              <a:buChar char="•"/>
              <a:defRPr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Data de início – do cumprimento da medida;</a:t>
            </a:r>
          </a:p>
          <a:p>
            <a:pPr marL="342900" indent="-257175" algn="just">
              <a:buFont typeface="Arial" panose="020B0604020202020204" pitchFamily="34" charset="0"/>
              <a:buChar char="•"/>
              <a:defRPr/>
            </a:pP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57175" algn="just">
              <a:buFont typeface="Arial" panose="020B0604020202020204" pitchFamily="34" charset="0"/>
              <a:buChar char="•"/>
              <a:defRPr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Data do fim – do encerramento da medida.</a:t>
            </a:r>
            <a:endParaRPr lang="pt-BR" sz="1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pt-BR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748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868988"/>
            <a:ext cx="504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03350"/>
            <a:ext cx="8388350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40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tângulo 4"/>
          <p:cNvSpPr>
            <a:spLocks noChangeArrowheads="1"/>
          </p:cNvSpPr>
          <p:nvPr/>
        </p:nvSpPr>
        <p:spPr bwMode="auto">
          <a:xfrm>
            <a:off x="323850" y="1412875"/>
            <a:ext cx="8424863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Obrigado!</a:t>
            </a:r>
          </a:p>
          <a:p>
            <a:pPr algn="ctr">
              <a:lnSpc>
                <a:spcPct val="90000"/>
              </a:lnSpc>
              <a:defRPr/>
            </a:pPr>
            <a:endParaRPr lang="pt-BR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Ministério do Desenvolvimento Social e Combate à Fome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Secretaria Nacional de Assistência Social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Departamento de Proteção Social Especial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hlinkClick r:id="rId2"/>
              </a:rPr>
              <a:t>www.mds.gov.br</a:t>
            </a:r>
            <a:endParaRPr lang="pt-BR" sz="24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hlinkClick r:id="rId3"/>
              </a:rPr>
              <a:t>protecaosocialespecial@mds.gov.br</a:t>
            </a:r>
            <a:endParaRPr lang="pt-BR" sz="24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0800 707 2003</a:t>
            </a:r>
            <a:r>
              <a:rPr lang="pt-BR" sz="2200" dirty="0"/>
              <a:t> </a:t>
            </a:r>
          </a:p>
        </p:txBody>
      </p:sp>
      <p:pic>
        <p:nvPicPr>
          <p:cNvPr id="32771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5805488"/>
            <a:ext cx="558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691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tângulo 1"/>
          <p:cNvSpPr>
            <a:spLocks noChangeArrowheads="1"/>
          </p:cNvSpPr>
          <p:nvPr/>
        </p:nvSpPr>
        <p:spPr bwMode="auto">
          <a:xfrm>
            <a:off x="755650" y="1557338"/>
            <a:ext cx="7573963" cy="481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</a:t>
            </a:r>
            <a:r>
              <a:rPr lang="pt-BR" dirty="0"/>
              <a:t> família é espaço de </a:t>
            </a:r>
            <a:r>
              <a:rPr lang="pt-BR" b="1" dirty="0"/>
              <a:t>cuidado, proteção e socialização</a:t>
            </a:r>
            <a:r>
              <a:rPr lang="pt-BR" dirty="0"/>
              <a:t>, mas também de </a:t>
            </a:r>
            <a:r>
              <a:rPr lang="pt-BR" b="1" dirty="0"/>
              <a:t>conflito, isolamento </a:t>
            </a:r>
            <a:r>
              <a:rPr lang="pt-BR" dirty="0"/>
              <a:t>e até mesmo de </a:t>
            </a:r>
            <a:r>
              <a:rPr lang="pt-BR" b="1" dirty="0"/>
              <a:t>violações</a:t>
            </a:r>
            <a:r>
              <a:rPr lang="pt-BR" dirty="0"/>
              <a:t>;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 família tem um papel importante na estruturação da sociedade em seus aspectos sociais, políticos e econômicos e, portanto, não é apenas uma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construção</a:t>
            </a:r>
            <a:r>
              <a:rPr lang="pt-BR" dirty="0">
                <a:latin typeface="Arial" pitchFamily="34" charset="0"/>
                <a:cs typeface="Arial" pitchFamily="34" charset="0"/>
              </a:rPr>
              <a:t> privada, mas também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pública</a:t>
            </a:r>
            <a:r>
              <a:rPr lang="pt-BR" dirty="0">
                <a:latin typeface="Arial" pitchFamily="34" charset="0"/>
                <a:cs typeface="Arial" pitchFamily="34" charset="0"/>
              </a:rPr>
              <a:t>. (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Mioto</a:t>
            </a:r>
            <a:r>
              <a:rPr lang="pt-BR" dirty="0">
                <a:latin typeface="Arial" pitchFamily="34" charset="0"/>
                <a:cs typeface="Arial" pitchFamily="34" charset="0"/>
              </a:rPr>
              <a:t>, 2008);</a:t>
            </a:r>
          </a:p>
          <a:p>
            <a:pPr marL="342900" indent="-342900" algn="just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Sujeito, família e sociedade são âmbitos de um </a:t>
            </a:r>
            <a:r>
              <a:rPr lang="pt-BR" b="1" dirty="0"/>
              <a:t>processo histórico </a:t>
            </a:r>
            <a:r>
              <a:rPr lang="pt-BR" dirty="0"/>
              <a:t>que deve ser compreendido na sua dinâmica e na sua </a:t>
            </a:r>
            <a:r>
              <a:rPr lang="pt-BR" b="1" dirty="0"/>
              <a:t>totalidade</a:t>
            </a:r>
            <a:r>
              <a:rPr lang="pt-BR" dirty="0"/>
              <a:t>, para que se possa romper com leituras </a:t>
            </a:r>
            <a:r>
              <a:rPr lang="pt-BR" dirty="0" err="1"/>
              <a:t>naturalizadoras</a:t>
            </a:r>
            <a:r>
              <a:rPr lang="pt-BR" dirty="0"/>
              <a:t> e dar visibilidade às relações e à construção social das famílias e dos sujeitos;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Nesse sentido, as políticas focalizadas no indivíduo, nem sempre são capazes de construir resultados positivos e qualitativos de enfrentamento das situações de violência e risco social, sendo imprescindível o </a:t>
            </a:r>
            <a:r>
              <a:rPr lang="pt-BR" b="1" dirty="0"/>
              <a:t>fortalecimento de vínculos comunitários</a:t>
            </a:r>
            <a:r>
              <a:rPr lang="pt-BR" dirty="0"/>
              <a:t>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14388" y="1095375"/>
            <a:ext cx="7573962" cy="369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Família e Sociedade</a:t>
            </a:r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732463"/>
            <a:ext cx="62547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00763"/>
            <a:ext cx="136842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421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1187450" y="3357563"/>
            <a:ext cx="3168650" cy="28082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algn="ctr" eaLnBrk="0" hangingPunct="0">
              <a:spcBef>
                <a:spcPts val="600"/>
              </a:spcBef>
              <a:defRPr/>
            </a:pPr>
            <a:r>
              <a:rPr lang="en-US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PSE de Média Complexidade</a:t>
            </a:r>
            <a:endParaRPr lang="en-US" sz="16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lnSpc>
                <a:spcPct val="110000"/>
              </a:lnSpc>
              <a:spcBef>
                <a:spcPts val="700"/>
              </a:spcBef>
              <a:defRPr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Oferta serviços, programas e projetos de caráter especializado, que requerem maior estruturação técnica e operativa, destinados ao atendimento às famílias e aos indivíduos em situação de risco pessoal e social, por violação de direitos.</a:t>
            </a:r>
          </a:p>
        </p:txBody>
      </p:sp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4932363" y="3357563"/>
            <a:ext cx="2952750" cy="28082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algn="ctr" eaLnBrk="0" hangingPunct="0">
              <a:spcBef>
                <a:spcPts val="600"/>
              </a:spcBef>
              <a:defRPr/>
            </a:pPr>
            <a:r>
              <a:rPr lang="en-US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PSE de Alta Complexidade</a:t>
            </a:r>
            <a:endParaRPr lang="en-US" sz="16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lnSpc>
                <a:spcPct val="120000"/>
              </a:lnSpc>
              <a:spcBef>
                <a:spcPts val="600"/>
              </a:spcBef>
              <a:defRPr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Oferta atendimento às famílias e indivíduos que se encontram em situação de abandono, ameaça ou violação de direitos, necessitando de acolhimento provisório, fora de seu núcleo familiar de origem.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468313" y="1604963"/>
            <a:ext cx="8280400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175" algn="ctr" eaLnBrk="0" hangingPunct="0"/>
            <a:r>
              <a:rPr lang="pt-BR" altLang="pt-BR" sz="1600" i="1"/>
              <a:t>Conjunto de serviços, programas e projetos que têm por objetivo a reconstrução</a:t>
            </a:r>
          </a:p>
          <a:p>
            <a:pPr indent="3175" algn="ctr" eaLnBrk="0" hangingPunct="0"/>
            <a:r>
              <a:rPr lang="pt-BR" altLang="pt-BR" sz="1600" i="1"/>
              <a:t>de vínculos familiares e comunitários, a defesa</a:t>
            </a:r>
          </a:p>
          <a:p>
            <a:pPr indent="3175" algn="ctr" eaLnBrk="0" hangingPunct="0"/>
            <a:r>
              <a:rPr lang="pt-BR" altLang="pt-BR" sz="1600" i="1"/>
              <a:t>de direitos, o fortalecimento das potencialidades</a:t>
            </a:r>
          </a:p>
          <a:p>
            <a:pPr indent="3175" algn="ctr" eaLnBrk="0" hangingPunct="0"/>
            <a:r>
              <a:rPr lang="pt-BR" altLang="pt-BR" sz="1600" i="1"/>
              <a:t>e a proteção de famílias e indivíduos para o enfrentamento</a:t>
            </a:r>
          </a:p>
          <a:p>
            <a:pPr indent="3175" algn="ctr" eaLnBrk="0" hangingPunct="0"/>
            <a:r>
              <a:rPr lang="pt-BR" altLang="pt-BR" sz="1600" i="1"/>
              <a:t>das situações de violação de direitos.</a:t>
            </a:r>
          </a:p>
          <a:p>
            <a:pPr indent="3175" algn="ctr" eaLnBrk="0" hangingPunct="0">
              <a:spcBef>
                <a:spcPts val="600"/>
              </a:spcBef>
            </a:pPr>
            <a:r>
              <a:rPr lang="pt-BR" altLang="pt-BR" sz="1600" u="sng"/>
              <a:t>Apresenta dois níveis de proteção: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pt-BR" altLang="pt-BR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55650" y="1125538"/>
            <a:ext cx="7777163" cy="4000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PROTEÇÃO SOCIAL ESPECIAL</a:t>
            </a:r>
          </a:p>
        </p:txBody>
      </p:sp>
      <p:pic>
        <p:nvPicPr>
          <p:cNvPr id="9223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65850"/>
            <a:ext cx="13684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5729288"/>
            <a:ext cx="6254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521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915025"/>
            <a:ext cx="481012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539750" y="1906588"/>
          <a:ext cx="8113713" cy="3970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7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321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Serviços</a:t>
                      </a:r>
                      <a:endParaRPr lang="pt-BR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C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Unidades</a:t>
                      </a:r>
                      <a:endParaRPr lang="pt-BR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Serviço de Proteção e Atendimento Especializado a Famílias e Indivíduos</a:t>
                      </a:r>
                      <a:r>
                        <a:rPr lang="pt-BR" sz="13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 PAEFI</a:t>
                      </a:r>
                      <a:endParaRPr lang="pt-BR" sz="13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CE6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pt-BR" sz="1300" baseline="0" dirty="0" smtClean="0">
                          <a:latin typeface="Arial" pitchFamily="34" charset="0"/>
                          <a:cs typeface="Arial" pitchFamily="34" charset="0"/>
                        </a:rPr>
                        <a:t>Centro de Referência Especializado de Assistência Social - CREAS</a:t>
                      </a:r>
                      <a:endParaRPr lang="pt-BR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766">
                <a:tc>
                  <a:txBody>
                    <a:bodyPr/>
                    <a:lstStyle/>
                    <a:p>
                      <a:pPr algn="l"/>
                      <a:r>
                        <a:rPr lang="pt-BR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Serviço de Proteção Social a Adolescentes em Cumprimento de Medidas Socioeducativas de Liberdade Assistida (LA) e de Prestação de Serviços à Comunidade (PSC)</a:t>
                      </a:r>
                      <a:endParaRPr lang="pt-BR" sz="13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CE6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1300" dirty="0" smtClean="0">
                          <a:latin typeface="Arial" pitchFamily="34" charset="0"/>
                          <a:cs typeface="Arial" pitchFamily="34" charset="0"/>
                        </a:rPr>
                        <a:t>CREAS</a:t>
                      </a: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38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Serviço de Proteção Social Especial para Pessoas com Deficiência, Idosos(as) e suas Famílias</a:t>
                      </a:r>
                    </a:p>
                    <a:p>
                      <a:pPr algn="l"/>
                      <a:endParaRPr lang="pt-BR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CE6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1300" dirty="0" smtClean="0">
                          <a:latin typeface="Arial" pitchFamily="34" charset="0"/>
                          <a:cs typeface="Arial" pitchFamily="34" charset="0"/>
                        </a:rPr>
                        <a:t>Domicílio do usuário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1300" dirty="0" smtClean="0">
                          <a:latin typeface="Arial" pitchFamily="34" charset="0"/>
                          <a:cs typeface="Arial" pitchFamily="34" charset="0"/>
                        </a:rPr>
                        <a:t>Centro</a:t>
                      </a:r>
                      <a:r>
                        <a:rPr lang="pt-BR" sz="1300" baseline="0" dirty="0" smtClean="0">
                          <a:latin typeface="Arial" pitchFamily="34" charset="0"/>
                          <a:cs typeface="Arial" pitchFamily="34" charset="0"/>
                        </a:rPr>
                        <a:t> Dia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1300" dirty="0" smtClean="0">
                          <a:latin typeface="Arial" pitchFamily="34" charset="0"/>
                          <a:cs typeface="Arial" pitchFamily="34" charset="0"/>
                        </a:rPr>
                        <a:t>CREAS</a:t>
                      </a:r>
                      <a:r>
                        <a:rPr lang="pt-BR" sz="13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1300" baseline="0" dirty="0" smtClean="0">
                          <a:latin typeface="Arial" pitchFamily="34" charset="0"/>
                          <a:cs typeface="Arial" pitchFamily="34" charset="0"/>
                        </a:rPr>
                        <a:t>Unidade referenciada ao CREAS</a:t>
                      </a:r>
                      <a:endParaRPr lang="pt-BR" sz="13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762">
                <a:tc>
                  <a:txBody>
                    <a:bodyPr/>
                    <a:lstStyle/>
                    <a:p>
                      <a:pPr algn="l"/>
                      <a:r>
                        <a:rPr lang="pt-BR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Serviço Especializado para Pessoas  em Situação de Rua</a:t>
                      </a:r>
                      <a:endParaRPr lang="pt-BR" sz="13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CE6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1300" baseline="0" dirty="0" smtClean="0">
                          <a:latin typeface="Arial" pitchFamily="34" charset="0"/>
                          <a:cs typeface="Arial" pitchFamily="34" charset="0"/>
                        </a:rPr>
                        <a:t>Centro de Referência Especializado para População em Situação de Rua – Centro POP</a:t>
                      </a:r>
                      <a:endParaRPr lang="pt-BR" sz="13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38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Serviço Especializado em Abordagem Social </a:t>
                      </a:r>
                      <a:endParaRPr lang="pt-BR" sz="13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CE6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1300" dirty="0" smtClean="0">
                          <a:latin typeface="Arial" pitchFamily="34" charset="0"/>
                          <a:cs typeface="Arial" pitchFamily="34" charset="0"/>
                        </a:rPr>
                        <a:t>CREAS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1300" dirty="0" smtClean="0">
                          <a:latin typeface="Arial" pitchFamily="34" charset="0"/>
                          <a:cs typeface="Arial" pitchFamily="34" charset="0"/>
                        </a:rPr>
                        <a:t>Centro Pop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1300" dirty="0" smtClean="0">
                          <a:latin typeface="Arial" pitchFamily="34" charset="0"/>
                          <a:cs typeface="Arial" pitchFamily="34" charset="0"/>
                        </a:rPr>
                        <a:t>Unidade</a:t>
                      </a:r>
                      <a:r>
                        <a:rPr lang="pt-BR" sz="1300" baseline="0" dirty="0" smtClean="0">
                          <a:latin typeface="Arial" pitchFamily="34" charset="0"/>
                          <a:cs typeface="Arial" pitchFamily="34" charset="0"/>
                        </a:rPr>
                        <a:t> específica referenciada ao CREAS</a:t>
                      </a:r>
                      <a:endParaRPr lang="pt-BR" sz="13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55650" y="1125538"/>
            <a:ext cx="7632700" cy="5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PROTEÇÃO SOCIAL ESPECIAL DE MÉDIA COMPLEXIDADE </a:t>
            </a:r>
          </a:p>
          <a:p>
            <a:pPr algn="ctr">
              <a:spcBef>
                <a:spcPts val="0"/>
              </a:spcBef>
              <a:defRPr/>
            </a:pP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Serviços</a:t>
            </a:r>
          </a:p>
        </p:txBody>
      </p:sp>
      <p:pic>
        <p:nvPicPr>
          <p:cNvPr id="10267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43625"/>
            <a:ext cx="136842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4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750" y="2349500"/>
            <a:ext cx="80645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pt-BR" sz="2400" b="1" dirty="0">
              <a:latin typeface="+mj-lt"/>
              <a:cs typeface="Arial" pitchFamily="34" charset="0"/>
            </a:endParaRPr>
          </a:p>
          <a:p>
            <a:pPr algn="just"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684213" y="1773238"/>
            <a:ext cx="7920037" cy="4464050"/>
          </a:xfrm>
          <a:prstGeom prst="rect">
            <a:avLst/>
          </a:prstGeom>
        </p:spPr>
        <p:txBody>
          <a:bodyPr/>
          <a:lstStyle>
            <a:lvl1pPr marL="1165225" indent="-1165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sz="1600" b="1" u="sng" dirty="0" smtClean="0">
                <a:solidFill>
                  <a:srgbClr val="771F28"/>
                </a:solidFill>
              </a:rPr>
              <a:t>Descrição</a:t>
            </a:r>
            <a:r>
              <a:rPr lang="pt-BR" sz="1600" b="1" dirty="0" smtClean="0">
                <a:solidFill>
                  <a:srgbClr val="771F28"/>
                </a:solidFill>
              </a:rPr>
              <a:t>:	</a:t>
            </a:r>
            <a:r>
              <a:rPr lang="pt-BR" sz="1600" i="1" dirty="0" smtClean="0"/>
              <a:t>Serviço de apoio, orientação e acompanhamento a famílias</a:t>
            </a:r>
            <a:r>
              <a:rPr lang="pt-BR" sz="1600" b="1" i="1" dirty="0" smtClean="0"/>
              <a:t>, </a:t>
            </a:r>
            <a:r>
              <a:rPr lang="pt-BR" sz="1600" i="1" dirty="0" smtClean="0"/>
              <a:t>com um ou mais de seus membros, em situação de ameaça ou violação de direitos. </a:t>
            </a:r>
          </a:p>
          <a:p>
            <a:pPr eaLnBrk="1" hangingPunct="1">
              <a:defRPr/>
            </a:pPr>
            <a:endParaRPr lang="pt-BR" sz="1600" dirty="0" smtClean="0"/>
          </a:p>
          <a:p>
            <a:pPr eaLnBrk="1" hangingPunct="1">
              <a:defRPr/>
            </a:pPr>
            <a:r>
              <a:rPr lang="pt-BR" sz="1600" b="1" u="sng" dirty="0" smtClean="0">
                <a:solidFill>
                  <a:srgbClr val="771F28"/>
                </a:solidFill>
              </a:rPr>
              <a:t>Usuários:</a:t>
            </a:r>
            <a:r>
              <a:rPr lang="pt-BR" sz="1600" dirty="0" smtClean="0">
                <a:solidFill>
                  <a:srgbClr val="771F28"/>
                </a:solidFill>
              </a:rPr>
              <a:t>    </a:t>
            </a:r>
            <a:r>
              <a:rPr lang="pt-BR" sz="1600" b="1" i="1" dirty="0" smtClean="0"/>
              <a:t>Famílias e indivíduos que vivenciam violações de direitos por ocorrência de</a:t>
            </a:r>
            <a:r>
              <a:rPr lang="pt-BR" sz="1600" b="1" dirty="0" smtClean="0"/>
              <a:t>:</a:t>
            </a:r>
          </a:p>
          <a:p>
            <a:pPr marL="536575" indent="-171450" eaLnBrk="1" hangingPunct="1">
              <a:buFont typeface="Arial" charset="0"/>
              <a:buChar char="•"/>
              <a:defRPr/>
            </a:pPr>
            <a:r>
              <a:rPr lang="pt-BR" sz="1600" dirty="0" smtClean="0"/>
              <a:t>Violência física, psicológica e negligência;</a:t>
            </a:r>
          </a:p>
          <a:p>
            <a:pPr marL="536575" indent="-171450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pt-BR" sz="1600" dirty="0" smtClean="0"/>
              <a:t>Violência sexual (abuso e/ou exploração sexual);</a:t>
            </a:r>
          </a:p>
          <a:p>
            <a:pPr marL="536575" indent="-171450" eaLnBrk="1" hangingPunct="1">
              <a:buFont typeface="Arial" charset="0"/>
              <a:buChar char="•"/>
              <a:defRPr/>
            </a:pPr>
            <a:r>
              <a:rPr lang="pt-BR" sz="1600" dirty="0" smtClean="0"/>
              <a:t>Afastamento do convívio familiar devido à aplicação de medida socioeducativa ou medida de proteção;</a:t>
            </a:r>
          </a:p>
          <a:p>
            <a:pPr marL="536575" indent="-171450" eaLnBrk="1" hangingPunct="1">
              <a:buFont typeface="Arial" charset="0"/>
              <a:buChar char="•"/>
              <a:defRPr/>
            </a:pPr>
            <a:r>
              <a:rPr lang="pt-BR" sz="1600" dirty="0" smtClean="0"/>
              <a:t>Tráfico de pessoas;</a:t>
            </a:r>
          </a:p>
          <a:p>
            <a:pPr marL="536575" indent="-171450" eaLnBrk="1" hangingPunct="1">
              <a:buFont typeface="Arial" charset="0"/>
              <a:buChar char="•"/>
              <a:defRPr/>
            </a:pPr>
            <a:r>
              <a:rPr lang="pt-BR" sz="1600" dirty="0" smtClean="0"/>
              <a:t>Situação de rua;</a:t>
            </a:r>
          </a:p>
          <a:p>
            <a:pPr marL="536575" indent="-171450" eaLnBrk="1" hangingPunct="1">
              <a:buFont typeface="Arial" charset="0"/>
              <a:buChar char="•"/>
              <a:defRPr/>
            </a:pPr>
            <a:r>
              <a:rPr lang="pt-BR" sz="1600" dirty="0" smtClean="0"/>
              <a:t>Abandono;</a:t>
            </a:r>
          </a:p>
          <a:p>
            <a:pPr marL="536575" indent="-171450" eaLnBrk="1" hangingPunct="1">
              <a:buFont typeface="Arial" charset="0"/>
              <a:buChar char="•"/>
              <a:defRPr/>
            </a:pPr>
            <a:r>
              <a:rPr lang="pt-BR" sz="1600" dirty="0" smtClean="0"/>
              <a:t>Trabalho infantil;</a:t>
            </a:r>
          </a:p>
          <a:p>
            <a:pPr marL="536575" indent="-171450" eaLnBrk="1" hangingPunct="1">
              <a:buFont typeface="Arial" charset="0"/>
              <a:buChar char="•"/>
              <a:defRPr/>
            </a:pPr>
            <a:r>
              <a:rPr lang="pt-BR" sz="1600" dirty="0" smtClean="0"/>
              <a:t>Discriminação em decorrência da orientação sexual, raça e etnia;</a:t>
            </a:r>
          </a:p>
          <a:p>
            <a:pPr marL="536575" indent="-171450" eaLnBrk="1" hangingPunct="1">
              <a:buFont typeface="Arial" charset="0"/>
              <a:buChar char="•"/>
              <a:defRPr/>
            </a:pPr>
            <a:r>
              <a:rPr lang="pt-BR" sz="1600" dirty="0" smtClean="0"/>
              <a:t>Outras formas de violação de direitos decorrentes de discriminações/submissões a situações que provocam danos e agravos à sua condição de vida e os impedem de usufruir autonomia e bem-estar.</a:t>
            </a:r>
          </a:p>
        </p:txBody>
      </p:sp>
      <p:sp>
        <p:nvSpPr>
          <p:cNvPr id="5" name="Rectangle 1"/>
          <p:cNvSpPr/>
          <p:nvPr/>
        </p:nvSpPr>
        <p:spPr>
          <a:xfrm>
            <a:off x="684213" y="1052513"/>
            <a:ext cx="7775575" cy="5746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Serviço de Proteção e Atendimento Especializado a Famílias e Indivíduos </a:t>
            </a:r>
          </a:p>
          <a:p>
            <a:pPr algn="ctr">
              <a:defRPr/>
            </a:pP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PAEFI</a:t>
            </a:r>
          </a:p>
        </p:txBody>
      </p:sp>
      <p:pic>
        <p:nvPicPr>
          <p:cNvPr id="11269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091238"/>
            <a:ext cx="12239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5876925"/>
            <a:ext cx="4968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0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tângulo 4"/>
          <p:cNvSpPr>
            <a:spLocks noChangeArrowheads="1"/>
          </p:cNvSpPr>
          <p:nvPr/>
        </p:nvSpPr>
        <p:spPr bwMode="auto">
          <a:xfrm>
            <a:off x="684213" y="1700213"/>
            <a:ext cx="7775575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pt-BR" sz="1600" b="1" u="sng" dirty="0">
                <a:solidFill>
                  <a:schemeClr val="accent2">
                    <a:lumMod val="75000"/>
                  </a:schemeClr>
                </a:solidFill>
              </a:rPr>
              <a:t>Objetivos</a:t>
            </a: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pt-BR" sz="1600" dirty="0"/>
          </a:p>
          <a:p>
            <a:pPr marL="195263" indent="-195263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1600" dirty="0"/>
              <a:t>Contribuir para o fortalecimento da família no desempenho de sua </a:t>
            </a:r>
            <a:r>
              <a:rPr lang="pt-BR" sz="1600" b="1" dirty="0"/>
              <a:t>função protetiva</a:t>
            </a:r>
            <a:r>
              <a:rPr lang="pt-BR" sz="1600" dirty="0"/>
              <a:t>;</a:t>
            </a:r>
          </a:p>
          <a:p>
            <a:pPr marL="195263" indent="-195263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pt-BR" sz="1600" dirty="0"/>
              <a:t>Processar a inclusão das famílias no sistema de proteção social e nos serviços públicos, conforme necessidades;</a:t>
            </a:r>
          </a:p>
          <a:p>
            <a:pPr marL="195263" indent="-195263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pt-BR" sz="1600" dirty="0"/>
              <a:t>Contribuir para restaurar e preservar a integridade e as condições de autonomia dos usuários;</a:t>
            </a:r>
          </a:p>
          <a:p>
            <a:pPr marL="195263" indent="-195263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pt-BR" sz="1600" dirty="0"/>
              <a:t>Contribuir para a reparação de danos e da incidência de violação de direitos;</a:t>
            </a:r>
          </a:p>
          <a:p>
            <a:pPr marL="195263" indent="-195263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pt-BR" sz="1600" dirty="0"/>
              <a:t>Prevenir a reincidência de violações de direitos.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pt-BR" sz="1600" b="1" u="sng" dirty="0">
                <a:solidFill>
                  <a:schemeClr val="accent2">
                    <a:lumMod val="75000"/>
                  </a:schemeClr>
                </a:solidFill>
              </a:rPr>
              <a:t>Unidade de oferta:</a:t>
            </a: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sz="1600" dirty="0"/>
              <a:t>exclusivamente no</a:t>
            </a:r>
            <a:r>
              <a:rPr lang="pt-B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600" dirty="0"/>
              <a:t>CREAS</a:t>
            </a:r>
          </a:p>
          <a:p>
            <a:pPr>
              <a:spcBef>
                <a:spcPts val="600"/>
              </a:spcBef>
              <a:defRPr/>
            </a:pPr>
            <a:r>
              <a:rPr lang="pt-BR" sz="1600" b="1" u="sng" dirty="0">
                <a:solidFill>
                  <a:schemeClr val="accent2">
                    <a:lumMod val="75000"/>
                  </a:schemeClr>
                </a:solidFill>
              </a:rPr>
              <a:t>Formas de acesso:  </a:t>
            </a:r>
          </a:p>
          <a:p>
            <a:pPr marL="182563" indent="-18256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1600" dirty="0"/>
              <a:t>Encaminhamento da rede </a:t>
            </a:r>
            <a:r>
              <a:rPr lang="pt-BR" sz="1600" dirty="0" err="1"/>
              <a:t>socioassistencial</a:t>
            </a:r>
            <a:r>
              <a:rPr lang="pt-BR" sz="1600" dirty="0"/>
              <a:t> e de outras políticas públicas, órgãos de defesa de  direitos, dentre outros.</a:t>
            </a:r>
          </a:p>
          <a:p>
            <a:pPr marL="182563" indent="-18256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1600" dirty="0"/>
              <a:t>Demanda espontânea.</a:t>
            </a:r>
          </a:p>
        </p:txBody>
      </p:sp>
      <p:pic>
        <p:nvPicPr>
          <p:cNvPr id="12291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876925"/>
            <a:ext cx="4873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"/>
          <p:cNvSpPr/>
          <p:nvPr/>
        </p:nvSpPr>
        <p:spPr>
          <a:xfrm>
            <a:off x="684213" y="1052513"/>
            <a:ext cx="7775575" cy="5746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Serviço de Proteção e Atendimento Especializado a Famílias e Indivíduos </a:t>
            </a:r>
          </a:p>
          <a:p>
            <a:pPr algn="ctr">
              <a:defRPr/>
            </a:pP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PAEFI</a:t>
            </a:r>
          </a:p>
        </p:txBody>
      </p:sp>
    </p:spTree>
    <p:extLst>
      <p:ext uri="{BB962C8B-B14F-4D97-AF65-F5344CB8AC3E}">
        <p14:creationId xmlns:p14="http://schemas.microsoft.com/office/powerpoint/2010/main" val="421450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4"/>
          <p:cNvSpPr>
            <a:spLocks noChangeArrowheads="1"/>
          </p:cNvSpPr>
          <p:nvPr/>
        </p:nvSpPr>
        <p:spPr bwMode="auto">
          <a:xfrm>
            <a:off x="684213" y="1649413"/>
            <a:ext cx="7775575" cy="417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altLang="pt-BR"/>
              <a:t>Deve partir da </a:t>
            </a:r>
            <a:r>
              <a:rPr lang="pt-BR" altLang="pt-BR" b="1"/>
              <a:t>compreensão contextualizada </a:t>
            </a:r>
            <a:r>
              <a:rPr lang="pt-BR" altLang="pt-BR"/>
              <a:t>das situações de vulnerabilidade e risco pessoal e/ou social vivenciadas pelas famílias, de suas demandas e potencialidades;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altLang="pt-BR"/>
              <a:t>Precisa ser conduzido por </a:t>
            </a:r>
            <a:r>
              <a:rPr lang="pt-BR" altLang="pt-BR" b="1"/>
              <a:t>profissionais capacitados </a:t>
            </a:r>
            <a:r>
              <a:rPr lang="pt-BR" altLang="pt-BR"/>
              <a:t>e necessariamente definido com a </a:t>
            </a:r>
            <a:r>
              <a:rPr lang="pt-BR" altLang="pt-BR" b="1"/>
              <a:t>participação das famílias</a:t>
            </a:r>
            <a:r>
              <a:rPr lang="pt-BR" altLang="pt-BR"/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altLang="pt-BR"/>
              <a:t>Exige a </a:t>
            </a:r>
            <a:r>
              <a:rPr lang="pt-BR" altLang="pt-BR" b="1"/>
              <a:t>construção de vínculos e compromissos </a:t>
            </a:r>
            <a:r>
              <a:rPr lang="pt-BR" altLang="pt-BR"/>
              <a:t>entre as famílias e os profissionais;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altLang="pt-BR"/>
              <a:t>Requer que sejam </a:t>
            </a:r>
            <a:r>
              <a:rPr lang="pt-BR" altLang="pt-BR" b="1"/>
              <a:t>refutadas as práticas </a:t>
            </a:r>
            <a:r>
              <a:rPr lang="pt-BR" altLang="pt-BR"/>
              <a:t>baseadas no senso comum, que  reproduzem  ideias  carregadas  de  </a:t>
            </a:r>
            <a:r>
              <a:rPr lang="pt-BR" altLang="pt-BR" b="1"/>
              <a:t>preconceitos</a:t>
            </a:r>
            <a:r>
              <a:rPr lang="pt-BR" altLang="pt-BR"/>
              <a:t> e </a:t>
            </a:r>
            <a:r>
              <a:rPr lang="pt-BR" altLang="pt-BR" b="1"/>
              <a:t>culpabilizam</a:t>
            </a:r>
            <a:r>
              <a:rPr lang="pt-BR" altLang="pt-BR"/>
              <a:t>  </a:t>
            </a:r>
            <a:r>
              <a:rPr lang="pt-BR" altLang="pt-BR" b="1"/>
              <a:t>as  famílias  </a:t>
            </a:r>
            <a:r>
              <a:rPr lang="pt-BR" altLang="pt-BR"/>
              <a:t>por  sua  situação  social, de forma a manter o </a:t>
            </a:r>
            <a:r>
              <a:rPr lang="pt-BR" altLang="pt-BR" i="1"/>
              <a:t>status  quo, e </a:t>
            </a:r>
            <a:r>
              <a:rPr lang="pt-BR" altLang="pt-BR"/>
              <a:t>impossibilitar os  movimentos de  transformação da  realidade; </a:t>
            </a:r>
          </a:p>
        </p:txBody>
      </p:sp>
      <p:pic>
        <p:nvPicPr>
          <p:cNvPr id="13315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5888038"/>
            <a:ext cx="4873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"/>
          <p:cNvSpPr/>
          <p:nvPr/>
        </p:nvSpPr>
        <p:spPr>
          <a:xfrm>
            <a:off x="684213" y="1125538"/>
            <a:ext cx="7775575" cy="3587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ea typeface="MS PGothic" pitchFamily="34" charset="-128"/>
              </a:rPr>
              <a:t> TRABALHO SOCIAL COM FAMÍLIAS NO PAEFI</a:t>
            </a:r>
          </a:p>
        </p:txBody>
      </p:sp>
      <p:sp>
        <p:nvSpPr>
          <p:cNvPr id="13318" name="AutoShape 2" descr="https://encrypted-tbn0.gstatic.com/images?q=tbn:ANd9GcQNk6OcAHd87g8_wTj-1lHFksBBf8HSlyi8W4fHsRriC-aadNGjH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7528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29338"/>
            <a:ext cx="136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5888038"/>
            <a:ext cx="4873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CaixaDeTexto 5"/>
          <p:cNvSpPr txBox="1">
            <a:spLocks noChangeArrowheads="1"/>
          </p:cNvSpPr>
          <p:nvPr/>
        </p:nvSpPr>
        <p:spPr bwMode="auto">
          <a:xfrm>
            <a:off x="684213" y="1703388"/>
            <a:ext cx="7775575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pt-BR" altLang="pt-BR" b="1"/>
              <a:t>Organização técnica e operacional</a:t>
            </a:r>
            <a:r>
              <a:rPr lang="pt-BR" altLang="pt-BR"/>
              <a:t> mais complexa, uma vez que as situações de violência e violação de direitos demandadas ao PAEFI necessitam ser contextualizadas e desveladas pelos profissionais, que deverão estabelecer os procedimentos metodológicos a fim de superar aquela situação apresentada;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pt-BR" altLang="pt-BR"/>
              <a:t>Atendimento com </a:t>
            </a:r>
            <a:r>
              <a:rPr lang="pt-BR" altLang="pt-BR" b="1"/>
              <a:t>privacidade, confidencialidade e sigilo</a:t>
            </a:r>
            <a:r>
              <a:rPr lang="pt-BR" altLang="pt-BR"/>
              <a:t>;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pt-BR" altLang="pt-BR" b="1"/>
              <a:t>Intencionalidade, sistematicidade e previsibilidade nas intervenções</a:t>
            </a:r>
            <a:r>
              <a:rPr lang="pt-BR" altLang="pt-BR"/>
              <a:t>, que precisam ser frequentes e, por vezes, por tempo prolongado;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pt-BR" altLang="pt-BR" b="1"/>
              <a:t>Atuação interdisciplinar</a:t>
            </a:r>
            <a:r>
              <a:rPr lang="pt-BR" altLang="pt-BR"/>
              <a:t> com profissionais de diversas formações agregando olhares e saberes diferenciados e complementares;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endParaRPr lang="pt-BR" altLang="pt-BR"/>
          </a:p>
        </p:txBody>
      </p:sp>
      <p:sp>
        <p:nvSpPr>
          <p:cNvPr id="8" name="Rectangle 1"/>
          <p:cNvSpPr/>
          <p:nvPr/>
        </p:nvSpPr>
        <p:spPr>
          <a:xfrm>
            <a:off x="684213" y="1125538"/>
            <a:ext cx="7775575" cy="3587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lIns="90000" tIns="46800" rIns="90000" bIns="46800"/>
          <a:lstStyle/>
          <a:p>
            <a:pPr algn="ctr">
              <a:defRPr/>
            </a:pP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  <a:ea typeface="MS PGothic" pitchFamily="34" charset="-128"/>
              </a:rPr>
              <a:t> TRABALHO SOCIAL COM FAMÍLIAS NO PAEFI</a:t>
            </a:r>
          </a:p>
        </p:txBody>
      </p:sp>
    </p:spTree>
    <p:extLst>
      <p:ext uri="{BB962C8B-B14F-4D97-AF65-F5344CB8AC3E}">
        <p14:creationId xmlns:p14="http://schemas.microsoft.com/office/powerpoint/2010/main" val="25684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5832</TotalTime>
  <Words>2283</Words>
  <Application>Microsoft Office PowerPoint</Application>
  <PresentationFormat>Apresentação na tela (4:3)</PresentationFormat>
  <Paragraphs>288</Paragraphs>
  <Slides>27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5" baseType="lpstr">
      <vt:lpstr>MS PGothic</vt:lpstr>
      <vt:lpstr>Arial</vt:lpstr>
      <vt:lpstr>Calibri</vt:lpstr>
      <vt:lpstr>Cambria</vt:lpstr>
      <vt:lpstr>Verdana</vt:lpstr>
      <vt:lpstr>Wingdings</vt:lpstr>
      <vt:lpstr>Wingdings 2</vt:lpstr>
      <vt:lpstr>Aspect</vt:lpstr>
      <vt:lpstr>OFICINA DE “CAPACITAÇÃO DE MULTIPLICADORES PARA IMPLANTAÇÃO E UTILIZAÇÃO DO PRONTUÁRIO SUAS”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SUAS – Sistema Único de Assistência Social</dc:title>
  <dc:creator>luziele.tapajos</dc:creator>
  <cp:lastModifiedBy>Cliente</cp:lastModifiedBy>
  <cp:revision>570</cp:revision>
  <cp:lastPrinted>2014-08-11T22:21:55Z</cp:lastPrinted>
  <dcterms:created xsi:type="dcterms:W3CDTF">2008-09-10T12:12:34Z</dcterms:created>
  <dcterms:modified xsi:type="dcterms:W3CDTF">2022-04-04T12:41:38Z</dcterms:modified>
</cp:coreProperties>
</file>