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8" r:id="rId2"/>
    <p:sldId id="314" r:id="rId3"/>
    <p:sldId id="367" r:id="rId4"/>
    <p:sldId id="315" r:id="rId5"/>
    <p:sldId id="316" r:id="rId6"/>
    <p:sldId id="317"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66" r:id="rId5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682A"/>
    <a:srgbClr val="627A32"/>
    <a:srgbClr val="7794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F52FBD-BE58-43DE-89EE-EF65F46CEE1F}" type="datetimeFigureOut">
              <a:rPr lang="pt-BR" smtClean="0"/>
              <a:t>04/04/2022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E2892E-5B73-4768-9F5F-9E1DF934BF4B}" type="slidenum">
              <a:rPr lang="pt-BR" smtClean="0"/>
              <a:t>‹nº›</a:t>
            </a:fld>
            <a:endParaRPr lang="pt-BR"/>
          </a:p>
        </p:txBody>
      </p:sp>
    </p:spTree>
    <p:extLst>
      <p:ext uri="{BB962C8B-B14F-4D97-AF65-F5344CB8AC3E}">
        <p14:creationId xmlns:p14="http://schemas.microsoft.com/office/powerpoint/2010/main" val="38779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2</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11</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12</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13</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14</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15</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16</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17</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18</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19</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20</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3</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21</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22</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23</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24</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25</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26</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27</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28</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29</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30</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4</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31</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32</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33</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34</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35</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36</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37</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38</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39</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40</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5</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41</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42</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43</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44</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45</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46</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47</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48</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49</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50</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6</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51</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52</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53</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54</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7</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8</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9</a:t>
            </a:fld>
            <a:endParaRPr lang="pt-BR"/>
          </a:p>
        </p:txBody>
      </p:sp>
    </p:spTree>
    <p:extLst>
      <p:ext uri="{BB962C8B-B14F-4D97-AF65-F5344CB8AC3E}">
        <p14:creationId xmlns:p14="http://schemas.microsoft.com/office/powerpoint/2010/main" val="1617077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DE2892E-5B73-4768-9F5F-9E1DF934BF4B}" type="slidenum">
              <a:rPr lang="pt-BR" smtClean="0"/>
              <a:pPr/>
              <a:t>10</a:t>
            </a:fld>
            <a:endParaRPr lang="pt-BR"/>
          </a:p>
        </p:txBody>
      </p:sp>
    </p:spTree>
    <p:extLst>
      <p:ext uri="{BB962C8B-B14F-4D97-AF65-F5344CB8AC3E}">
        <p14:creationId xmlns:p14="http://schemas.microsoft.com/office/powerpoint/2010/main" val="1617077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9EACD4E1-00D5-47F7-BEC1-CF28F6A49554}" type="datetimeFigureOut">
              <a:rPr lang="pt-BR" smtClean="0"/>
              <a:t>04/04/2022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2B25BC0-15BD-4383-A299-DD03CB14376A}" type="slidenum">
              <a:rPr lang="pt-BR" smtClean="0"/>
              <a:t>‹nº›</a:t>
            </a:fld>
            <a:endParaRPr lang="pt-BR"/>
          </a:p>
        </p:txBody>
      </p:sp>
    </p:spTree>
    <p:extLst>
      <p:ext uri="{BB962C8B-B14F-4D97-AF65-F5344CB8AC3E}">
        <p14:creationId xmlns:p14="http://schemas.microsoft.com/office/powerpoint/2010/main" val="311143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EACD4E1-00D5-47F7-BEC1-CF28F6A49554}" type="datetimeFigureOut">
              <a:rPr lang="pt-BR" smtClean="0"/>
              <a:t>04/04/2022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2B25BC0-15BD-4383-A299-DD03CB14376A}" type="slidenum">
              <a:rPr lang="pt-BR" smtClean="0"/>
              <a:t>‹nº›</a:t>
            </a:fld>
            <a:endParaRPr lang="pt-BR"/>
          </a:p>
        </p:txBody>
      </p:sp>
    </p:spTree>
    <p:extLst>
      <p:ext uri="{BB962C8B-B14F-4D97-AF65-F5344CB8AC3E}">
        <p14:creationId xmlns:p14="http://schemas.microsoft.com/office/powerpoint/2010/main" val="11827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EACD4E1-00D5-47F7-BEC1-CF28F6A49554}" type="datetimeFigureOut">
              <a:rPr lang="pt-BR" smtClean="0"/>
              <a:t>04/04/2022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2B25BC0-15BD-4383-A299-DD03CB14376A}" type="slidenum">
              <a:rPr lang="pt-BR" smtClean="0"/>
              <a:t>‹nº›</a:t>
            </a:fld>
            <a:endParaRPr lang="pt-BR"/>
          </a:p>
        </p:txBody>
      </p:sp>
    </p:spTree>
    <p:extLst>
      <p:ext uri="{BB962C8B-B14F-4D97-AF65-F5344CB8AC3E}">
        <p14:creationId xmlns:p14="http://schemas.microsoft.com/office/powerpoint/2010/main" val="96841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EACD4E1-00D5-47F7-BEC1-CF28F6A49554}" type="datetimeFigureOut">
              <a:rPr lang="pt-BR" smtClean="0"/>
              <a:t>04/04/2022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2B25BC0-15BD-4383-A299-DD03CB14376A}" type="slidenum">
              <a:rPr lang="pt-BR" smtClean="0"/>
              <a:t>‹nº›</a:t>
            </a:fld>
            <a:endParaRPr lang="pt-BR"/>
          </a:p>
        </p:txBody>
      </p:sp>
    </p:spTree>
    <p:extLst>
      <p:ext uri="{BB962C8B-B14F-4D97-AF65-F5344CB8AC3E}">
        <p14:creationId xmlns:p14="http://schemas.microsoft.com/office/powerpoint/2010/main" val="1557296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9EACD4E1-00D5-47F7-BEC1-CF28F6A49554}" type="datetimeFigureOut">
              <a:rPr lang="pt-BR" smtClean="0"/>
              <a:t>04/04/2022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2B25BC0-15BD-4383-A299-DD03CB14376A}" type="slidenum">
              <a:rPr lang="pt-BR" smtClean="0"/>
              <a:t>‹nº›</a:t>
            </a:fld>
            <a:endParaRPr lang="pt-BR"/>
          </a:p>
        </p:txBody>
      </p:sp>
    </p:spTree>
    <p:extLst>
      <p:ext uri="{BB962C8B-B14F-4D97-AF65-F5344CB8AC3E}">
        <p14:creationId xmlns:p14="http://schemas.microsoft.com/office/powerpoint/2010/main" val="127080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9EACD4E1-00D5-47F7-BEC1-CF28F6A49554}" type="datetimeFigureOut">
              <a:rPr lang="pt-BR" smtClean="0"/>
              <a:t>04/04/2022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2B25BC0-15BD-4383-A299-DD03CB14376A}" type="slidenum">
              <a:rPr lang="pt-BR" smtClean="0"/>
              <a:t>‹nº›</a:t>
            </a:fld>
            <a:endParaRPr lang="pt-BR"/>
          </a:p>
        </p:txBody>
      </p:sp>
    </p:spTree>
    <p:extLst>
      <p:ext uri="{BB962C8B-B14F-4D97-AF65-F5344CB8AC3E}">
        <p14:creationId xmlns:p14="http://schemas.microsoft.com/office/powerpoint/2010/main" val="98861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9EACD4E1-00D5-47F7-BEC1-CF28F6A49554}" type="datetimeFigureOut">
              <a:rPr lang="pt-BR" smtClean="0"/>
              <a:t>04/04/2022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2B25BC0-15BD-4383-A299-DD03CB14376A}" type="slidenum">
              <a:rPr lang="pt-BR" smtClean="0"/>
              <a:t>‹nº›</a:t>
            </a:fld>
            <a:endParaRPr lang="pt-BR"/>
          </a:p>
        </p:txBody>
      </p:sp>
    </p:spTree>
    <p:extLst>
      <p:ext uri="{BB962C8B-B14F-4D97-AF65-F5344CB8AC3E}">
        <p14:creationId xmlns:p14="http://schemas.microsoft.com/office/powerpoint/2010/main" val="3251355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9EACD4E1-00D5-47F7-BEC1-CF28F6A49554}" type="datetimeFigureOut">
              <a:rPr lang="pt-BR" smtClean="0"/>
              <a:t>04/04/2022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2B25BC0-15BD-4383-A299-DD03CB14376A}" type="slidenum">
              <a:rPr lang="pt-BR" smtClean="0"/>
              <a:t>‹nº›</a:t>
            </a:fld>
            <a:endParaRPr lang="pt-BR"/>
          </a:p>
        </p:txBody>
      </p:sp>
    </p:spTree>
    <p:extLst>
      <p:ext uri="{BB962C8B-B14F-4D97-AF65-F5344CB8AC3E}">
        <p14:creationId xmlns:p14="http://schemas.microsoft.com/office/powerpoint/2010/main" val="2520697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EACD4E1-00D5-47F7-BEC1-CF28F6A49554}" type="datetimeFigureOut">
              <a:rPr lang="pt-BR" smtClean="0"/>
              <a:t>04/04/2022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2B25BC0-15BD-4383-A299-DD03CB14376A}" type="slidenum">
              <a:rPr lang="pt-BR" smtClean="0"/>
              <a:t>‹nº›</a:t>
            </a:fld>
            <a:endParaRPr lang="pt-BR"/>
          </a:p>
        </p:txBody>
      </p:sp>
    </p:spTree>
    <p:extLst>
      <p:ext uri="{BB962C8B-B14F-4D97-AF65-F5344CB8AC3E}">
        <p14:creationId xmlns:p14="http://schemas.microsoft.com/office/powerpoint/2010/main" val="2349902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9EACD4E1-00D5-47F7-BEC1-CF28F6A49554}" type="datetimeFigureOut">
              <a:rPr lang="pt-BR" smtClean="0"/>
              <a:t>04/04/2022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2B25BC0-15BD-4383-A299-DD03CB14376A}" type="slidenum">
              <a:rPr lang="pt-BR" smtClean="0"/>
              <a:t>‹nº›</a:t>
            </a:fld>
            <a:endParaRPr lang="pt-BR"/>
          </a:p>
        </p:txBody>
      </p:sp>
    </p:spTree>
    <p:extLst>
      <p:ext uri="{BB962C8B-B14F-4D97-AF65-F5344CB8AC3E}">
        <p14:creationId xmlns:p14="http://schemas.microsoft.com/office/powerpoint/2010/main" val="1492899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9EACD4E1-00D5-47F7-BEC1-CF28F6A49554}" type="datetimeFigureOut">
              <a:rPr lang="pt-BR" smtClean="0"/>
              <a:t>04/04/2022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2B25BC0-15BD-4383-A299-DD03CB14376A}" type="slidenum">
              <a:rPr lang="pt-BR" smtClean="0"/>
              <a:t>‹nº›</a:t>
            </a:fld>
            <a:endParaRPr lang="pt-BR"/>
          </a:p>
        </p:txBody>
      </p:sp>
    </p:spTree>
    <p:extLst>
      <p:ext uri="{BB962C8B-B14F-4D97-AF65-F5344CB8AC3E}">
        <p14:creationId xmlns:p14="http://schemas.microsoft.com/office/powerpoint/2010/main" val="1193662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CD4E1-00D5-47F7-BEC1-CF28F6A49554}" type="datetimeFigureOut">
              <a:rPr lang="pt-BR" smtClean="0"/>
              <a:t>04/04/2022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25BC0-15BD-4383-A299-DD03CB14376A}" type="slidenum">
              <a:rPr lang="pt-BR" smtClean="0"/>
              <a:t>‹nº›</a:t>
            </a:fld>
            <a:endParaRPr lang="pt-BR"/>
          </a:p>
        </p:txBody>
      </p:sp>
    </p:spTree>
    <p:extLst>
      <p:ext uri="{BB962C8B-B14F-4D97-AF65-F5344CB8AC3E}">
        <p14:creationId xmlns:p14="http://schemas.microsoft.com/office/powerpoint/2010/main" val="3518706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http://sorayagervasio.com.br/coaching/wp-content/uploads/2013/12/post10.jpg"/>
          <p:cNvPicPr>
            <a:picLocks noChangeAspect="1" noChangeArrowheads="1"/>
          </p:cNvPicPr>
          <p:nvPr/>
        </p:nvPicPr>
        <p:blipFill rotWithShape="1">
          <a:blip r:embed="rId2">
            <a:extLst>
              <a:ext uri="{28A0092B-C50C-407E-A947-70E740481C1C}">
                <a14:useLocalDpi xmlns:a14="http://schemas.microsoft.com/office/drawing/2010/main" val="0"/>
              </a:ext>
            </a:extLst>
          </a:blip>
          <a:srcRect l="31504" t="5939"/>
          <a:stretch/>
        </p:blipFill>
        <p:spPr bwMode="auto">
          <a:xfrm>
            <a:off x="2627784" y="2564904"/>
            <a:ext cx="4168794" cy="1883112"/>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a:spLocks noGrp="1"/>
          </p:cNvSpPr>
          <p:nvPr>
            <p:ph type="ctrTitle"/>
          </p:nvPr>
        </p:nvSpPr>
        <p:spPr>
          <a:xfrm>
            <a:off x="719572" y="1052736"/>
            <a:ext cx="7704856" cy="1512168"/>
          </a:xfrm>
        </p:spPr>
        <p:txBody>
          <a:bodyPr>
            <a:normAutofit/>
          </a:bodyPr>
          <a:lstStyle/>
          <a:p>
            <a:r>
              <a:rPr lang="pt-BR" sz="2400" dirty="0">
                <a:latin typeface="Cambria" panose="02040503050406030204" pitchFamily="18" charset="0"/>
              </a:rPr>
              <a:t>OFICINA DE “CAPACITAÇÃO DE MULTIPLICADORES PARA IMPLANTAÇÃO E UTILIZAÇÃO DO PRONTUÁRIO SUAS”</a:t>
            </a:r>
            <a:br>
              <a:rPr lang="pt-BR" sz="2400" dirty="0">
                <a:latin typeface="Cambria" panose="02040503050406030204" pitchFamily="18" charset="0"/>
              </a:rPr>
            </a:br>
            <a:endParaRPr lang="pt-BR" sz="2400" dirty="0"/>
          </a:p>
        </p:txBody>
      </p:sp>
      <p:sp>
        <p:nvSpPr>
          <p:cNvPr id="9" name="Retângulo 8"/>
          <p:cNvSpPr/>
          <p:nvPr/>
        </p:nvSpPr>
        <p:spPr>
          <a:xfrm>
            <a:off x="107504" y="5106128"/>
            <a:ext cx="8928992" cy="430887"/>
          </a:xfrm>
          <a:prstGeom prst="rect">
            <a:avLst/>
          </a:prstGeom>
        </p:spPr>
        <p:txBody>
          <a:bodyPr wrap="square">
            <a:spAutoFit/>
          </a:bodyPr>
          <a:lstStyle/>
          <a:p>
            <a:pPr algn="ctr"/>
            <a:r>
              <a:rPr lang="pt-BR" sz="2200" b="1" dirty="0" smtClean="0">
                <a:solidFill>
                  <a:srgbClr val="77943C"/>
                </a:solidFill>
                <a:latin typeface="Cambria" panose="02040503050406030204" pitchFamily="18" charset="0"/>
              </a:rPr>
              <a:t>OFICINA05: Aprofundando os Conteúdos do Prontuário SUAS</a:t>
            </a:r>
            <a:endParaRPr lang="pt-BR" sz="2200" b="1" dirty="0">
              <a:solidFill>
                <a:srgbClr val="77943C"/>
              </a:solidFill>
              <a:latin typeface="Cambria" panose="02040503050406030204" pitchFamily="18" charset="0"/>
            </a:endParaRPr>
          </a:p>
        </p:txBody>
      </p:sp>
      <p:pic>
        <p:nvPicPr>
          <p:cNvPr id="10" name="Picture 4" descr="http://www.mds.gov.br/webarquivos/sala_de_imprensa/marcas_selos/MDS-e-Governo-Federal/logo-mds-governo-federal-2011-c8-horizont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0046" y="152400"/>
            <a:ext cx="2856614" cy="438131"/>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descr="http://tvvale.net.br/uploads/2015/07/conferencias-de-assistencia-social-ministram-em-cachoeira-paulista-e-potim_143809921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288" y="6019800"/>
            <a:ext cx="1478937" cy="802310"/>
          </a:xfrm>
          <a:prstGeom prst="rect">
            <a:avLst/>
          </a:prstGeom>
          <a:noFill/>
          <a:ln>
            <a:noFill/>
          </a:ln>
        </p:spPr>
      </p:pic>
      <p:sp>
        <p:nvSpPr>
          <p:cNvPr id="14" name="Retângulo 13"/>
          <p:cNvSpPr/>
          <p:nvPr/>
        </p:nvSpPr>
        <p:spPr>
          <a:xfrm>
            <a:off x="1524000" y="6170675"/>
            <a:ext cx="4932040" cy="646331"/>
          </a:xfrm>
          <a:prstGeom prst="rect">
            <a:avLst/>
          </a:prstGeom>
        </p:spPr>
        <p:txBody>
          <a:bodyPr wrap="square">
            <a:spAutoFit/>
          </a:bodyPr>
          <a:lstStyle/>
          <a:p>
            <a:pPr>
              <a:buClrTx/>
              <a:buFontTx/>
              <a:buNone/>
              <a:defRPr/>
            </a:pPr>
            <a:r>
              <a:rPr lang="pt-BR" sz="1200" b="1" dirty="0" smtClean="0">
                <a:latin typeface="Cambria" panose="02040503050406030204" pitchFamily="18" charset="0"/>
                <a:ea typeface="Verdana" pitchFamily="32" charset="0"/>
                <a:cs typeface="Verdana" pitchFamily="32" charset="0"/>
              </a:rPr>
              <a:t>Secretaria Nacional de Assistência Social </a:t>
            </a:r>
          </a:p>
          <a:p>
            <a:pPr>
              <a:buClrTx/>
              <a:buFontTx/>
              <a:buNone/>
              <a:defRPr/>
            </a:pPr>
            <a:r>
              <a:rPr lang="pt-BR" sz="1200" b="1" dirty="0" smtClean="0">
                <a:latin typeface="Cambria" panose="02040503050406030204" pitchFamily="18" charset="0"/>
                <a:ea typeface="Verdana" pitchFamily="32" charset="0"/>
                <a:cs typeface="Verdana" pitchFamily="32" charset="0"/>
              </a:rPr>
              <a:t>Departamento de Gestão do SUAS</a:t>
            </a:r>
          </a:p>
          <a:p>
            <a:pPr>
              <a:buClrTx/>
              <a:buFontTx/>
              <a:buNone/>
              <a:defRPr/>
            </a:pPr>
            <a:r>
              <a:rPr lang="pt-BR" sz="1200" b="1" dirty="0" smtClean="0">
                <a:latin typeface="Cambria" panose="02040503050406030204" pitchFamily="18" charset="0"/>
                <a:ea typeface="Verdana" pitchFamily="32" charset="0"/>
                <a:cs typeface="Verdana" pitchFamily="32" charset="0"/>
              </a:rPr>
              <a:t>Coordenação-Geral </a:t>
            </a:r>
            <a:r>
              <a:rPr lang="pt-BR" sz="1200" b="1" dirty="0">
                <a:latin typeface="Cambria" panose="02040503050406030204" pitchFamily="18" charset="0"/>
                <a:ea typeface="Verdana" pitchFamily="32" charset="0"/>
                <a:cs typeface="Verdana" pitchFamily="32" charset="0"/>
              </a:rPr>
              <a:t>dos Serviços de Vigilância Socioassistencial</a:t>
            </a:r>
          </a:p>
        </p:txBody>
      </p:sp>
    </p:spTree>
    <p:extLst>
      <p:ext uri="{BB962C8B-B14F-4D97-AF65-F5344CB8AC3E}">
        <p14:creationId xmlns:p14="http://schemas.microsoft.com/office/powerpoint/2010/main" val="2631275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10" name="Retângulo 9"/>
          <p:cNvSpPr/>
          <p:nvPr/>
        </p:nvSpPr>
        <p:spPr>
          <a:xfrm>
            <a:off x="323528" y="260648"/>
            <a:ext cx="8653525" cy="416140"/>
          </a:xfrm>
          <a:prstGeom prst="rect">
            <a:avLst/>
          </a:prstGeom>
          <a:solidFill>
            <a:schemeClr val="accent3">
              <a:lumMod val="40000"/>
              <a:lumOff val="60000"/>
            </a:schemeClr>
          </a:solidFill>
        </p:spPr>
        <p:txBody>
          <a:bodyPr wrap="square">
            <a:spAutoFit/>
          </a:bodyPr>
          <a:lstStyle/>
          <a:p>
            <a:pPr algn="ctr">
              <a:lnSpc>
                <a:spcPct val="115000"/>
              </a:lnSpc>
              <a:spcAft>
                <a:spcPts val="0"/>
              </a:spcAft>
            </a:pPr>
            <a:r>
              <a:rPr lang="pt-BR" sz="2000" b="1" dirty="0">
                <a:latin typeface="Cambria" panose="02040503050406030204" pitchFamily="18" charset="0"/>
                <a:ea typeface="Calibri"/>
                <a:cs typeface="Times New Roman"/>
              </a:rPr>
              <a:t>OBSERVAÇÕES IMPORTANTES PARA O USO DO PRONTUÁRIO SUAS</a:t>
            </a:r>
            <a:endParaRPr lang="pt-BR" sz="2000" b="1" dirty="0">
              <a:latin typeface="Cambria" panose="02040503050406030204" pitchFamily="18" charset="0"/>
              <a:ea typeface="Times New Roman"/>
              <a:cs typeface="Times New Roman"/>
            </a:endParaRPr>
          </a:p>
        </p:txBody>
      </p:sp>
      <p:sp>
        <p:nvSpPr>
          <p:cNvPr id="12" name="Retângulo 11"/>
          <p:cNvSpPr/>
          <p:nvPr/>
        </p:nvSpPr>
        <p:spPr>
          <a:xfrm>
            <a:off x="179512" y="1268760"/>
            <a:ext cx="8622704" cy="4801314"/>
          </a:xfrm>
          <a:prstGeom prst="rect">
            <a:avLst/>
          </a:prstGeom>
        </p:spPr>
        <p:txBody>
          <a:bodyPr wrap="square">
            <a:spAutoFit/>
          </a:bodyPr>
          <a:lstStyle/>
          <a:p>
            <a:pPr marL="285750" lvl="0" indent="-285750" algn="just">
              <a:buFont typeface="Wingdings" panose="05000000000000000000" pitchFamily="2" charset="2"/>
              <a:buChar char="ü"/>
            </a:pPr>
            <a:r>
              <a:rPr lang="pt-BR" dirty="0">
                <a:latin typeface="Cambria" panose="02040503050406030204" pitchFamily="18" charset="0"/>
              </a:rPr>
              <a:t>O Prontuário SUAS segue a diretriz da Matricialidade Familiar preconizada pela Política Nacional de Assistência Social, por isso, o Prontuário SUAS deve ser aberto para cada família e não para cada indivíduo.</a:t>
            </a:r>
          </a:p>
          <a:p>
            <a:pPr algn="just"/>
            <a:r>
              <a:rPr lang="pt-BR" dirty="0">
                <a:latin typeface="Cambria" panose="02040503050406030204" pitchFamily="18" charset="0"/>
              </a:rPr>
              <a:t> </a:t>
            </a:r>
          </a:p>
          <a:p>
            <a:pPr marL="285750" lvl="0" indent="-285750" algn="just">
              <a:buFont typeface="Wingdings" panose="05000000000000000000" pitchFamily="2" charset="2"/>
              <a:buChar char="ü"/>
            </a:pPr>
            <a:r>
              <a:rPr lang="pt-BR" dirty="0">
                <a:latin typeface="Cambria" panose="02040503050406030204" pitchFamily="18" charset="0"/>
              </a:rPr>
              <a:t>O Prontuário SUAS é um instrumento físico que deve ser utilizado para cada família que é inserida no trabalho social com famílias do Serviço de Proteção e Atendimento Integral à Família (PAIF) e do Serviço de Proteção e Atendimento Especializado a Famílias e Indivíduos (PAEFI). </a:t>
            </a:r>
            <a:endParaRPr lang="pt-BR" dirty="0" smtClean="0">
              <a:latin typeface="Cambria" panose="02040503050406030204" pitchFamily="18" charset="0"/>
            </a:endParaRPr>
          </a:p>
          <a:p>
            <a:pPr marL="285750" lvl="0" indent="-285750" algn="just">
              <a:buFont typeface="Wingdings" panose="05000000000000000000" pitchFamily="2" charset="2"/>
              <a:buChar char="ü"/>
            </a:pPr>
            <a:endParaRPr lang="pt-BR" dirty="0">
              <a:latin typeface="Cambria" panose="02040503050406030204" pitchFamily="18" charset="0"/>
            </a:endParaRPr>
          </a:p>
          <a:p>
            <a:pPr marL="285750" lvl="0" indent="-285750" algn="just">
              <a:buFont typeface="Wingdings" panose="05000000000000000000" pitchFamily="2" charset="2"/>
              <a:buChar char="ü"/>
            </a:pPr>
            <a:r>
              <a:rPr lang="pt-BR" dirty="0" smtClean="0">
                <a:latin typeface="Cambria" panose="02040503050406030204" pitchFamily="18" charset="0"/>
              </a:rPr>
              <a:t>E</a:t>
            </a:r>
            <a:r>
              <a:rPr lang="pt-BR" dirty="0">
                <a:latin typeface="Cambria" panose="02040503050406030204" pitchFamily="18" charset="0"/>
              </a:rPr>
              <a:t>, no caso em que a família seja acompanhada tanto pelo PAIF como pelo PAEFI cada unidade deve abrir um prontuário para a família. </a:t>
            </a:r>
            <a:endParaRPr lang="pt-BR" dirty="0" smtClean="0">
              <a:latin typeface="Cambria" panose="02040503050406030204" pitchFamily="18" charset="0"/>
            </a:endParaRPr>
          </a:p>
          <a:p>
            <a:pPr lvl="0" algn="just"/>
            <a:endParaRPr lang="pt-BR" dirty="0">
              <a:latin typeface="Cambria" panose="02040503050406030204" pitchFamily="18" charset="0"/>
            </a:endParaRPr>
          </a:p>
          <a:p>
            <a:pPr marL="285750" indent="-285750" algn="just">
              <a:buFont typeface="Wingdings" panose="05000000000000000000" pitchFamily="2" charset="2"/>
              <a:buChar char="ü"/>
            </a:pPr>
            <a:r>
              <a:rPr lang="pt-BR" dirty="0">
                <a:latin typeface="Cambria" panose="02040503050406030204" pitchFamily="18" charset="0"/>
              </a:rPr>
              <a:t>Mesmo sendo um instrumento para registro das informações da família, o registro no Prontuário SUAS deve preservar as características de cada membro familiar. Portanto, se apenas um indivíduo vivenciou uma situação de violação de direitos, por exemplo, esta informação será registrada apenas para aquele indivíduo.</a:t>
            </a:r>
          </a:p>
          <a:p>
            <a:pPr lvl="0"/>
            <a:endParaRPr lang="pt-BR" dirty="0"/>
          </a:p>
        </p:txBody>
      </p:sp>
    </p:spTree>
    <p:extLst>
      <p:ext uri="{BB962C8B-B14F-4D97-AF65-F5344CB8AC3E}">
        <p14:creationId xmlns:p14="http://schemas.microsoft.com/office/powerpoint/2010/main" val="1974804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7" name="Retângulo 6"/>
          <p:cNvSpPr/>
          <p:nvPr/>
        </p:nvSpPr>
        <p:spPr>
          <a:xfrm>
            <a:off x="323528" y="1268760"/>
            <a:ext cx="8640960" cy="4524315"/>
          </a:xfrm>
          <a:prstGeom prst="rect">
            <a:avLst/>
          </a:prstGeom>
        </p:spPr>
        <p:txBody>
          <a:bodyPr wrap="square">
            <a:spAutoFit/>
          </a:bodyPr>
          <a:lstStyle/>
          <a:p>
            <a:pPr marL="285750" lvl="0" indent="-285750" algn="just">
              <a:buFont typeface="Wingdings" panose="05000000000000000000" pitchFamily="2" charset="2"/>
              <a:buChar char="ü"/>
            </a:pPr>
            <a:r>
              <a:rPr lang="pt-BR" dirty="0">
                <a:latin typeface="Cambria" panose="02040503050406030204" pitchFamily="18" charset="0"/>
              </a:rPr>
              <a:t>O Prontuário SUAS é um instrumento técnico e não um questionário ou um formulário. Isto quer dizer que o Prontuário SUAS não deve ser utilizado de forma linear e as informações sobre a famílias não precisam ser registradas no primeiro encontro. </a:t>
            </a:r>
            <a:endParaRPr lang="pt-BR" dirty="0" smtClean="0">
              <a:latin typeface="Cambria" panose="02040503050406030204" pitchFamily="18" charset="0"/>
            </a:endParaRPr>
          </a:p>
          <a:p>
            <a:pPr marL="285750" lvl="0" indent="-285750" algn="just">
              <a:buFont typeface="Wingdings" panose="05000000000000000000" pitchFamily="2" charset="2"/>
              <a:buChar char="ü"/>
            </a:pPr>
            <a:endParaRPr lang="pt-BR" dirty="0">
              <a:latin typeface="Cambria" panose="02040503050406030204" pitchFamily="18" charset="0"/>
            </a:endParaRPr>
          </a:p>
          <a:p>
            <a:pPr marL="285750" lvl="0" indent="-285750" algn="just">
              <a:buFont typeface="Wingdings" panose="05000000000000000000" pitchFamily="2" charset="2"/>
              <a:buChar char="ü"/>
            </a:pPr>
            <a:r>
              <a:rPr lang="pt-BR" dirty="0" smtClean="0">
                <a:latin typeface="Cambria" panose="02040503050406030204" pitchFamily="18" charset="0"/>
              </a:rPr>
              <a:t>As </a:t>
            </a:r>
            <a:r>
              <a:rPr lang="pt-BR" dirty="0">
                <a:latin typeface="Cambria" panose="02040503050406030204" pitchFamily="18" charset="0"/>
              </a:rPr>
              <a:t>anotações no prontuário devem ser feitas de forma contínua e sistemática ao longo do trabalho social desenvolvido com a família, registrando as informações conforme são abordadas no </a:t>
            </a:r>
            <a:r>
              <a:rPr lang="pt-BR" dirty="0" smtClean="0">
                <a:latin typeface="Cambria" panose="02040503050406030204" pitchFamily="18" charset="0"/>
              </a:rPr>
              <a:t>atendimento. </a:t>
            </a:r>
            <a:r>
              <a:rPr lang="pt-BR" dirty="0">
                <a:latin typeface="Cambria" panose="02040503050406030204" pitchFamily="18" charset="0"/>
              </a:rPr>
              <a:t>Importante lembrar que durante todo o tempo em que a família estiver em acompanhamento no CRAS ou CREAS, o Prontuário SUAS deve ser utilizado e/ou atualizado. </a:t>
            </a:r>
          </a:p>
          <a:p>
            <a:pPr algn="just"/>
            <a:r>
              <a:rPr lang="pt-BR" dirty="0">
                <a:latin typeface="Cambria" panose="02040503050406030204" pitchFamily="18" charset="0"/>
              </a:rPr>
              <a:t> </a:t>
            </a:r>
          </a:p>
          <a:p>
            <a:pPr marL="285750" lvl="0" indent="-285750" algn="just">
              <a:buFont typeface="Wingdings" panose="05000000000000000000" pitchFamily="2" charset="2"/>
              <a:buChar char="ü"/>
            </a:pPr>
            <a:r>
              <a:rPr lang="pt-BR" dirty="0">
                <a:latin typeface="Cambria" panose="02040503050406030204" pitchFamily="18" charset="0"/>
              </a:rPr>
              <a:t>As datas das anotações e/ou atualizações devem ser sempre registradas.</a:t>
            </a:r>
          </a:p>
          <a:p>
            <a:pPr algn="just"/>
            <a:endParaRPr lang="pt-BR" dirty="0" smtClean="0">
              <a:latin typeface="Cambria" panose="02040503050406030204" pitchFamily="18" charset="0"/>
            </a:endParaRPr>
          </a:p>
          <a:p>
            <a:pPr marL="285750" indent="-285750" algn="just">
              <a:buFont typeface="Wingdings" panose="05000000000000000000" pitchFamily="2" charset="2"/>
              <a:buChar char="ü"/>
            </a:pPr>
            <a:r>
              <a:rPr lang="pt-BR" dirty="0" smtClean="0">
                <a:latin typeface="Cambria" panose="02040503050406030204" pitchFamily="18" charset="0"/>
              </a:rPr>
              <a:t>As </a:t>
            </a:r>
            <a:r>
              <a:rPr lang="pt-BR" dirty="0">
                <a:latin typeface="Cambria" panose="02040503050406030204" pitchFamily="18" charset="0"/>
              </a:rPr>
              <a:t>anotações no Prontuário SUAS podem ser feitas nas unidades de CRAS e CREAS ou em uma visita domiciliar, sempre por profissionais de nível superior registrados em Conselhos de Classes</a:t>
            </a:r>
          </a:p>
        </p:txBody>
      </p:sp>
    </p:spTree>
    <p:extLst>
      <p:ext uri="{BB962C8B-B14F-4D97-AF65-F5344CB8AC3E}">
        <p14:creationId xmlns:p14="http://schemas.microsoft.com/office/powerpoint/2010/main" val="833917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6" name="Retângulo 5"/>
          <p:cNvSpPr/>
          <p:nvPr/>
        </p:nvSpPr>
        <p:spPr>
          <a:xfrm>
            <a:off x="323528" y="1196752"/>
            <a:ext cx="8640960" cy="4524315"/>
          </a:xfrm>
          <a:prstGeom prst="rect">
            <a:avLst/>
          </a:prstGeom>
        </p:spPr>
        <p:txBody>
          <a:bodyPr wrap="square">
            <a:spAutoFit/>
          </a:bodyPr>
          <a:lstStyle/>
          <a:p>
            <a:pPr marL="285750" lvl="0" indent="-285750" algn="just">
              <a:buFont typeface="Wingdings" panose="05000000000000000000" pitchFamily="2" charset="2"/>
              <a:buChar char="ü"/>
            </a:pPr>
            <a:r>
              <a:rPr lang="pt-BR" dirty="0">
                <a:latin typeface="Cambria" panose="02040503050406030204" pitchFamily="18" charset="0"/>
              </a:rPr>
              <a:t>O Prontuário SUAS é um instrumento técnico e não um questionário ou um formulário. Isto quer dizer que o Prontuário SUAS não deve ser utilizado de forma linear e as informações sobre a famílias não precisam ser registradas no primeiro encontro. </a:t>
            </a:r>
            <a:endParaRPr lang="pt-BR" dirty="0" smtClean="0">
              <a:latin typeface="Cambria" panose="02040503050406030204" pitchFamily="18" charset="0"/>
            </a:endParaRPr>
          </a:p>
          <a:p>
            <a:pPr marL="285750" lvl="0" indent="-285750" algn="just">
              <a:buFont typeface="Wingdings" panose="05000000000000000000" pitchFamily="2" charset="2"/>
              <a:buChar char="ü"/>
            </a:pPr>
            <a:endParaRPr lang="pt-BR" dirty="0">
              <a:latin typeface="Cambria" panose="02040503050406030204" pitchFamily="18" charset="0"/>
            </a:endParaRPr>
          </a:p>
          <a:p>
            <a:pPr marL="285750" lvl="0" indent="-285750" algn="just">
              <a:buFont typeface="Wingdings" panose="05000000000000000000" pitchFamily="2" charset="2"/>
              <a:buChar char="ü"/>
            </a:pPr>
            <a:r>
              <a:rPr lang="pt-BR" dirty="0" smtClean="0">
                <a:latin typeface="Cambria" panose="02040503050406030204" pitchFamily="18" charset="0"/>
              </a:rPr>
              <a:t>As </a:t>
            </a:r>
            <a:r>
              <a:rPr lang="pt-BR" dirty="0">
                <a:latin typeface="Cambria" panose="02040503050406030204" pitchFamily="18" charset="0"/>
              </a:rPr>
              <a:t>anotações no prontuário devem ser feitas de forma contínua e sistemática ao longo do trabalho social desenvolvido com a família, registrando as informações conforme são abordadas no </a:t>
            </a:r>
            <a:r>
              <a:rPr lang="pt-BR" dirty="0" smtClean="0">
                <a:latin typeface="Cambria" panose="02040503050406030204" pitchFamily="18" charset="0"/>
              </a:rPr>
              <a:t>atendimento. </a:t>
            </a:r>
            <a:r>
              <a:rPr lang="pt-BR" dirty="0">
                <a:latin typeface="Cambria" panose="02040503050406030204" pitchFamily="18" charset="0"/>
              </a:rPr>
              <a:t>Importante lembrar que durante todo o tempo em que a família estiver em acompanhamento no CRAS ou CREAS, o Prontuário SUAS deve ser utilizado e/ou atualizado. </a:t>
            </a:r>
          </a:p>
          <a:p>
            <a:pPr algn="just"/>
            <a:r>
              <a:rPr lang="pt-BR" dirty="0">
                <a:latin typeface="Cambria" panose="02040503050406030204" pitchFamily="18" charset="0"/>
              </a:rPr>
              <a:t> </a:t>
            </a:r>
          </a:p>
          <a:p>
            <a:pPr marL="285750" lvl="0" indent="-285750" algn="just">
              <a:buFont typeface="Wingdings" panose="05000000000000000000" pitchFamily="2" charset="2"/>
              <a:buChar char="ü"/>
            </a:pPr>
            <a:r>
              <a:rPr lang="pt-BR" dirty="0">
                <a:latin typeface="Cambria" panose="02040503050406030204" pitchFamily="18" charset="0"/>
              </a:rPr>
              <a:t>As datas das anotações e/ou atualizações devem ser sempre registradas.</a:t>
            </a:r>
          </a:p>
          <a:p>
            <a:pPr algn="just"/>
            <a:endParaRPr lang="pt-BR" dirty="0" smtClean="0">
              <a:latin typeface="Cambria" panose="02040503050406030204" pitchFamily="18" charset="0"/>
            </a:endParaRPr>
          </a:p>
          <a:p>
            <a:pPr marL="285750" indent="-285750" algn="just">
              <a:buFont typeface="Wingdings" panose="05000000000000000000" pitchFamily="2" charset="2"/>
              <a:buChar char="ü"/>
            </a:pPr>
            <a:r>
              <a:rPr lang="pt-BR" dirty="0" smtClean="0">
                <a:latin typeface="Cambria" panose="02040503050406030204" pitchFamily="18" charset="0"/>
              </a:rPr>
              <a:t>As </a:t>
            </a:r>
            <a:r>
              <a:rPr lang="pt-BR" dirty="0">
                <a:latin typeface="Cambria" panose="02040503050406030204" pitchFamily="18" charset="0"/>
              </a:rPr>
              <a:t>anotações no Prontuário SUAS podem ser feitas nas unidades de CRAS e CREAS ou em uma visita domiciliar, sempre por profissionais de nível superior registrados em Conselhos de Classes</a:t>
            </a:r>
          </a:p>
        </p:txBody>
      </p:sp>
    </p:spTree>
    <p:extLst>
      <p:ext uri="{BB962C8B-B14F-4D97-AF65-F5344CB8AC3E}">
        <p14:creationId xmlns:p14="http://schemas.microsoft.com/office/powerpoint/2010/main" val="3127227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7" name="Retângulo 6"/>
          <p:cNvSpPr/>
          <p:nvPr/>
        </p:nvSpPr>
        <p:spPr>
          <a:xfrm>
            <a:off x="346289" y="620688"/>
            <a:ext cx="8510357" cy="5293757"/>
          </a:xfrm>
          <a:prstGeom prst="rect">
            <a:avLst/>
          </a:prstGeom>
        </p:spPr>
        <p:txBody>
          <a:bodyPr wrap="square">
            <a:spAutoFit/>
          </a:bodyPr>
          <a:lstStyle/>
          <a:p>
            <a:pPr marL="285750" lvl="0" indent="-285750" algn="just">
              <a:buFont typeface="Wingdings" panose="05000000000000000000" pitchFamily="2" charset="2"/>
              <a:buChar char="ü"/>
            </a:pPr>
            <a:r>
              <a:rPr lang="pt-BR" sz="1600" dirty="0">
                <a:latin typeface="Cambria" panose="02040503050406030204" pitchFamily="18" charset="0"/>
              </a:rPr>
              <a:t>O Prontuário SUAS permite a equipe técnica do PAIF e do PAEFI avaliar a direção do trabalho social desenvolvido com as famílias. </a:t>
            </a:r>
            <a:endParaRPr lang="pt-BR" sz="1600" dirty="0" smtClean="0">
              <a:latin typeface="Cambria" panose="02040503050406030204" pitchFamily="18" charset="0"/>
            </a:endParaRPr>
          </a:p>
          <a:p>
            <a:pPr marL="285750" lvl="0" indent="-285750" algn="just">
              <a:buFont typeface="Wingdings" panose="05000000000000000000" pitchFamily="2" charset="2"/>
              <a:buChar char="ü"/>
            </a:pPr>
            <a:endParaRPr lang="pt-BR" sz="1600" dirty="0">
              <a:latin typeface="Cambria" panose="02040503050406030204" pitchFamily="18" charset="0"/>
            </a:endParaRPr>
          </a:p>
          <a:p>
            <a:pPr marL="285750" lvl="0" indent="-285750" algn="just">
              <a:buFont typeface="Wingdings" panose="05000000000000000000" pitchFamily="2" charset="2"/>
              <a:buChar char="ü"/>
            </a:pPr>
            <a:r>
              <a:rPr lang="pt-BR" sz="1600" dirty="0" smtClean="0">
                <a:latin typeface="Cambria" panose="02040503050406030204" pitchFamily="18" charset="0"/>
              </a:rPr>
              <a:t>O </a:t>
            </a:r>
            <a:r>
              <a:rPr lang="pt-BR" sz="1600" dirty="0">
                <a:latin typeface="Cambria" panose="02040503050406030204" pitchFamily="18" charset="0"/>
              </a:rPr>
              <a:t>instrumento permite os(as) profissionais observar se as metas propostas no plano de acompanhamento familiar foram atingidas, com a finalidade de rever, aprimorar as ações em andamento e corrigir possíveis equívocos. </a:t>
            </a:r>
            <a:endParaRPr lang="pt-BR" sz="1600" dirty="0" smtClean="0">
              <a:latin typeface="Cambria" panose="02040503050406030204" pitchFamily="18" charset="0"/>
            </a:endParaRPr>
          </a:p>
          <a:p>
            <a:pPr marL="285750" lvl="0" indent="-285750" algn="just">
              <a:buFont typeface="Wingdings" panose="05000000000000000000" pitchFamily="2" charset="2"/>
              <a:buChar char="ü"/>
            </a:pPr>
            <a:endParaRPr lang="pt-BR" sz="1600" dirty="0">
              <a:latin typeface="Cambria" panose="02040503050406030204" pitchFamily="18" charset="0"/>
            </a:endParaRPr>
          </a:p>
          <a:p>
            <a:pPr marL="285750" lvl="0" indent="-285750" algn="just">
              <a:buFont typeface="Wingdings" panose="05000000000000000000" pitchFamily="2" charset="2"/>
              <a:buChar char="ü"/>
            </a:pPr>
            <a:r>
              <a:rPr lang="pt-BR" sz="1600" dirty="0" smtClean="0">
                <a:latin typeface="Cambria" panose="02040503050406030204" pitchFamily="18" charset="0"/>
              </a:rPr>
              <a:t>Permite </a:t>
            </a:r>
            <a:r>
              <a:rPr lang="pt-BR" sz="1600" dirty="0">
                <a:latin typeface="Cambria" panose="02040503050406030204" pitchFamily="18" charset="0"/>
              </a:rPr>
              <a:t>também planejar, de forma prospectiva, os rumos do acompanhamento familiar, considerando a potencialidade de cada família e os desafios de cada contexto e território, com o objetivo de garantir acesso equânime a bens, serviços e direitos socioassistenciais.</a:t>
            </a:r>
          </a:p>
          <a:p>
            <a:pPr algn="just"/>
            <a:r>
              <a:rPr lang="pt-BR" sz="1600" dirty="0">
                <a:latin typeface="Cambria" panose="02040503050406030204" pitchFamily="18" charset="0"/>
              </a:rPr>
              <a:t> </a:t>
            </a:r>
          </a:p>
          <a:p>
            <a:pPr marL="285750" lvl="0" indent="-285750" algn="just">
              <a:buFont typeface="Wingdings" panose="05000000000000000000" pitchFamily="2" charset="2"/>
              <a:buChar char="ü"/>
            </a:pPr>
            <a:r>
              <a:rPr lang="pt-BR" sz="1600" dirty="0">
                <a:latin typeface="Cambria" panose="02040503050406030204" pitchFamily="18" charset="0"/>
              </a:rPr>
              <a:t>O Prontuário SUAS é um instrumento técnico que pode ser utilizado para pesquisas, além de ser fonte para os mais diversos dados estatísticos sobre os serviços, programas, projetos e benefícios de assistência social ofertados no âmbito do SUAS. Contribuindo também para o fortalecimento das atividades de monitoramento e avaliação da Vigilância Socioassistencial e, consequentemente, colaborando para consolidação da política de assistência social.</a:t>
            </a:r>
          </a:p>
          <a:p>
            <a:pPr algn="just"/>
            <a:r>
              <a:rPr lang="pt-BR" sz="1600" dirty="0">
                <a:latin typeface="Cambria" panose="02040503050406030204" pitchFamily="18" charset="0"/>
              </a:rPr>
              <a:t> </a:t>
            </a:r>
          </a:p>
          <a:p>
            <a:pPr marL="285750" indent="-285750" algn="just">
              <a:buFont typeface="Wingdings" panose="05000000000000000000" pitchFamily="2" charset="2"/>
              <a:buChar char="ü"/>
            </a:pPr>
            <a:r>
              <a:rPr lang="pt-BR" sz="1600" dirty="0">
                <a:latin typeface="Cambria" panose="02040503050406030204" pitchFamily="18" charset="0"/>
              </a:rPr>
              <a:t>O Prontuário SUAS deve conter todas as informações necessárias para o diagnóstico e o acompanhamento familiar, em qualquer situação de vulnerabilidade social ou risco pessoal e social vivenciada pela família, com o objetivo de orientar as ações específicas para cada família, considerando as características do território</a:t>
            </a:r>
            <a:r>
              <a:rPr lang="pt-BR" dirty="0"/>
              <a:t>. </a:t>
            </a:r>
          </a:p>
        </p:txBody>
      </p:sp>
    </p:spTree>
    <p:extLst>
      <p:ext uri="{BB962C8B-B14F-4D97-AF65-F5344CB8AC3E}">
        <p14:creationId xmlns:p14="http://schemas.microsoft.com/office/powerpoint/2010/main" val="2250001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6" name="Retângulo 5"/>
          <p:cNvSpPr/>
          <p:nvPr/>
        </p:nvSpPr>
        <p:spPr>
          <a:xfrm>
            <a:off x="827584" y="404664"/>
            <a:ext cx="7344816" cy="646331"/>
          </a:xfrm>
          <a:prstGeom prst="rect">
            <a:avLst/>
          </a:prstGeom>
        </p:spPr>
        <p:txBody>
          <a:bodyPr wrap="square">
            <a:spAutoFit/>
          </a:bodyPr>
          <a:lstStyle/>
          <a:p>
            <a:pPr algn="ctr"/>
            <a:r>
              <a:rPr lang="pt-BR" b="1" dirty="0">
                <a:latin typeface="Cambria" panose="02040503050406030204" pitchFamily="18" charset="0"/>
              </a:rPr>
              <a:t>ORIENTAÇÕES PARA O REGISTRO DAS INFORMAÇÕES NOS BLOCOS DO PRONTUÁRIO SUAS</a:t>
            </a:r>
            <a:endParaRPr lang="pt-BR" dirty="0">
              <a:latin typeface="Cambria" panose="02040503050406030204" pitchFamily="18" charset="0"/>
            </a:endParaRPr>
          </a:p>
        </p:txBody>
      </p:sp>
      <p:sp>
        <p:nvSpPr>
          <p:cNvPr id="9" name="Retângulo 8"/>
          <p:cNvSpPr/>
          <p:nvPr/>
        </p:nvSpPr>
        <p:spPr>
          <a:xfrm>
            <a:off x="431540" y="1482002"/>
            <a:ext cx="8136904" cy="5109091"/>
          </a:xfrm>
          <a:prstGeom prst="rect">
            <a:avLst/>
          </a:prstGeom>
        </p:spPr>
        <p:txBody>
          <a:bodyPr wrap="square">
            <a:spAutoFit/>
          </a:bodyPr>
          <a:lstStyle/>
          <a:p>
            <a:r>
              <a:rPr lang="pt-BR" b="1" dirty="0" smtClean="0">
                <a:latin typeface="Cambria" panose="02040503050406030204" pitchFamily="18" charset="0"/>
              </a:rPr>
              <a:t>          </a:t>
            </a:r>
            <a:r>
              <a:rPr lang="pt-BR" b="1" dirty="0" smtClean="0">
                <a:solidFill>
                  <a:srgbClr val="627A32"/>
                </a:solidFill>
                <a:latin typeface="Cambria" panose="02040503050406030204" pitchFamily="18" charset="0"/>
              </a:rPr>
              <a:t>CAPA </a:t>
            </a:r>
            <a:r>
              <a:rPr lang="pt-BR" b="1" dirty="0">
                <a:solidFill>
                  <a:srgbClr val="627A32"/>
                </a:solidFill>
                <a:latin typeface="Cambria" panose="02040503050406030204" pitchFamily="18" charset="0"/>
              </a:rPr>
              <a:t>DO PRONTUÁRIO SUAS</a:t>
            </a:r>
            <a:endParaRPr lang="pt-BR" dirty="0">
              <a:solidFill>
                <a:srgbClr val="627A32"/>
              </a:solidFill>
              <a:latin typeface="Cambria" panose="02040503050406030204" pitchFamily="18" charset="0"/>
            </a:endParaRPr>
          </a:p>
          <a:p>
            <a:pPr algn="just"/>
            <a:r>
              <a:rPr lang="pt-BR" b="1" dirty="0">
                <a:latin typeface="Cambria" panose="02040503050406030204" pitchFamily="18" charset="0"/>
              </a:rPr>
              <a:t> </a:t>
            </a:r>
            <a:endParaRPr lang="pt-BR" dirty="0">
              <a:latin typeface="Cambria" panose="02040503050406030204" pitchFamily="18" charset="0"/>
            </a:endParaRPr>
          </a:p>
          <a:p>
            <a:pPr algn="just"/>
            <a:r>
              <a:rPr lang="pt-BR" sz="1600" dirty="0">
                <a:latin typeface="Cambria" panose="02040503050406030204" pitchFamily="18" charset="0"/>
              </a:rPr>
              <a:t>Na capa do Prontuário SUAS é necessário identificar a pessoa de referência da família, o número do prontuário, bem como o tipo, o número e o nome da unidade. </a:t>
            </a:r>
            <a:endParaRPr lang="pt-BR" sz="1600" dirty="0" smtClean="0">
              <a:latin typeface="Cambria" panose="02040503050406030204" pitchFamily="18" charset="0"/>
            </a:endParaRPr>
          </a:p>
          <a:p>
            <a:pPr algn="just"/>
            <a:endParaRPr lang="pt-BR" sz="1600" dirty="0">
              <a:latin typeface="Cambria" panose="02040503050406030204" pitchFamily="18" charset="0"/>
            </a:endParaRPr>
          </a:p>
          <a:p>
            <a:pPr marL="285750" indent="-285750" algn="just">
              <a:buFont typeface="Wingdings" panose="05000000000000000000" pitchFamily="2" charset="2"/>
              <a:buChar char="ü"/>
            </a:pPr>
            <a:r>
              <a:rPr lang="pt-BR" sz="1600" dirty="0" smtClean="0">
                <a:latin typeface="Cambria" panose="02040503050406030204" pitchFamily="18" charset="0"/>
              </a:rPr>
              <a:t>Nota-se </a:t>
            </a:r>
            <a:r>
              <a:rPr lang="pt-BR" sz="1600" dirty="0">
                <a:latin typeface="Cambria" panose="02040503050406030204" pitchFamily="18" charset="0"/>
              </a:rPr>
              <a:t>que a intenção do registro dessa informação é colaborar para o arquivamento do documento e facilitar sua localização no momento em que a Equipe Técnica do CRAS ou CREAS </a:t>
            </a:r>
            <a:r>
              <a:rPr lang="pt-BR" sz="1600" dirty="0" smtClean="0">
                <a:latin typeface="Cambria" panose="02040503050406030204" pitchFamily="18" charset="0"/>
              </a:rPr>
              <a:t>precisar </a:t>
            </a:r>
            <a:r>
              <a:rPr lang="pt-BR" sz="1600" dirty="0">
                <a:latin typeface="Cambria" panose="02040503050406030204" pitchFamily="18" charset="0"/>
              </a:rPr>
              <a:t>utilizar o prontuário, seja para dar continuidade ao trabalho social com a família, seja para coletar dados e consolidar informações.</a:t>
            </a:r>
          </a:p>
          <a:p>
            <a:pPr algn="just"/>
            <a:r>
              <a:rPr lang="pt-BR" sz="1600" dirty="0">
                <a:latin typeface="Cambria" panose="02040503050406030204" pitchFamily="18" charset="0"/>
              </a:rPr>
              <a:t> </a:t>
            </a:r>
            <a:endParaRPr lang="pt-BR" sz="1600" dirty="0" smtClean="0">
              <a:latin typeface="Cambria" panose="02040503050406030204" pitchFamily="18" charset="0"/>
            </a:endParaRPr>
          </a:p>
          <a:p>
            <a:pPr algn="just"/>
            <a:r>
              <a:rPr lang="pt-BR" sz="1600" b="1" dirty="0">
                <a:solidFill>
                  <a:schemeClr val="accent2"/>
                </a:solidFill>
                <a:latin typeface="Cambria" panose="02040503050406030204" pitchFamily="18" charset="0"/>
              </a:rPr>
              <a:t>ATENÇÃO:</a:t>
            </a:r>
            <a:endParaRPr lang="pt-BR" sz="1600" dirty="0">
              <a:solidFill>
                <a:schemeClr val="accent2"/>
              </a:solidFill>
              <a:latin typeface="Cambria" panose="02040503050406030204" pitchFamily="18" charset="0"/>
            </a:endParaRPr>
          </a:p>
          <a:p>
            <a:pPr algn="just"/>
            <a:r>
              <a:rPr lang="pt-BR" sz="1600" dirty="0">
                <a:latin typeface="Cambria" panose="02040503050406030204" pitchFamily="18" charset="0"/>
              </a:rPr>
              <a:t>A intenção de colocar o nome da pessoa de referência na família na capa do Prontuário SUAS está ancorada no conceito de matricialidade sociofamiliar previsto e descrito na PNAS, o qual organiza a política de assistência social e aponta a “</a:t>
            </a:r>
            <a:r>
              <a:rPr lang="pt-BR" sz="1600" i="1" dirty="0">
                <a:latin typeface="Cambria" panose="02040503050406030204" pitchFamily="18" charset="0"/>
              </a:rPr>
              <a:t>centralidade na família para concepção e implementação dos benefícios, serviços, programas e projetos</a:t>
            </a:r>
            <a:r>
              <a:rPr lang="pt-BR" sz="1600" dirty="0">
                <a:latin typeface="Cambria" panose="02040503050406030204" pitchFamily="18" charset="0"/>
              </a:rPr>
              <a:t>” (PNAS, 2004, p. 33). Por esse motivo, é essencial compreender que o Prontuário SUAS é aberto para cada família e não para cada indivíduo</a:t>
            </a:r>
            <a:r>
              <a:rPr lang="pt-BR" sz="1600" dirty="0" smtClean="0">
                <a:latin typeface="Cambria" panose="02040503050406030204" pitchFamily="18" charset="0"/>
              </a:rPr>
              <a:t>.</a:t>
            </a:r>
            <a:r>
              <a:rPr lang="pt-BR" sz="1600" dirty="0"/>
              <a:t> </a:t>
            </a:r>
            <a:r>
              <a:rPr lang="pt-BR" sz="1600" dirty="0" smtClean="0">
                <a:latin typeface="Cambria" panose="02040503050406030204" pitchFamily="18" charset="0"/>
              </a:rPr>
              <a:t>Além de ser de </a:t>
            </a:r>
            <a:r>
              <a:rPr lang="pt-BR" sz="1600" dirty="0">
                <a:latin typeface="Cambria" panose="02040503050406030204" pitchFamily="18" charset="0"/>
              </a:rPr>
              <a:t>grande relevância para estabelecer um contato personalizado com a família. </a:t>
            </a:r>
          </a:p>
          <a:p>
            <a:pPr algn="just"/>
            <a:endParaRPr lang="pt-BR" sz="1600" dirty="0">
              <a:latin typeface="Cambria" panose="02040503050406030204" pitchFamily="18" charset="0"/>
            </a:endParaRPr>
          </a:p>
          <a:p>
            <a:endParaRPr lang="pt-BR" dirty="0">
              <a:latin typeface="Cambria" panose="02040503050406030204" pitchFamily="18" charset="0"/>
            </a:endParaRPr>
          </a:p>
        </p:txBody>
      </p:sp>
      <p:pic>
        <p:nvPicPr>
          <p:cNvPr id="1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151" y="1425228"/>
            <a:ext cx="4508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982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7" name="Retângulo 6"/>
          <p:cNvSpPr/>
          <p:nvPr/>
        </p:nvSpPr>
        <p:spPr>
          <a:xfrm>
            <a:off x="334974" y="956694"/>
            <a:ext cx="8474051" cy="5078313"/>
          </a:xfrm>
          <a:prstGeom prst="rect">
            <a:avLst/>
          </a:prstGeom>
        </p:spPr>
        <p:txBody>
          <a:bodyPr wrap="square">
            <a:spAutoFit/>
          </a:bodyPr>
          <a:lstStyle/>
          <a:p>
            <a:pPr algn="just"/>
            <a:r>
              <a:rPr lang="pt-BR" dirty="0" smtClean="0">
                <a:latin typeface="Cambria" panose="02040503050406030204" pitchFamily="18" charset="0"/>
              </a:rPr>
              <a:t>             </a:t>
            </a:r>
            <a:r>
              <a:rPr lang="pt-BR" b="1" dirty="0" smtClean="0">
                <a:solidFill>
                  <a:schemeClr val="accent3">
                    <a:lumMod val="75000"/>
                  </a:schemeClr>
                </a:solidFill>
                <a:latin typeface="Cambria" panose="02040503050406030204" pitchFamily="18" charset="0"/>
              </a:rPr>
              <a:t>IDENTIFICAÇÃO </a:t>
            </a:r>
            <a:r>
              <a:rPr lang="pt-BR" b="1" dirty="0">
                <a:solidFill>
                  <a:schemeClr val="accent3">
                    <a:lumMod val="75000"/>
                  </a:schemeClr>
                </a:solidFill>
                <a:latin typeface="Cambria" panose="02040503050406030204" pitchFamily="18" charset="0"/>
              </a:rPr>
              <a:t>DA PESSOA DE REFERÊNCIA E ENDEREÇO DA FAMÍLIA</a:t>
            </a:r>
          </a:p>
          <a:p>
            <a:pPr algn="just"/>
            <a:endParaRPr lang="pt-BR" dirty="0">
              <a:latin typeface="Cambria" panose="02040503050406030204" pitchFamily="18" charset="0"/>
            </a:endParaRPr>
          </a:p>
          <a:p>
            <a:pPr algn="just"/>
            <a:endParaRPr lang="pt-BR" dirty="0">
              <a:latin typeface="Cambria" panose="02040503050406030204" pitchFamily="18" charset="0"/>
            </a:endParaRPr>
          </a:p>
          <a:p>
            <a:pPr algn="just"/>
            <a:r>
              <a:rPr lang="pt-BR" dirty="0">
                <a:latin typeface="Cambria" panose="02040503050406030204" pitchFamily="18" charset="0"/>
              </a:rPr>
              <a:t>No bloco  IDENTIFICAÇÃO DA PESSOA DE REFERÊNCIA E ENDEREÇO DA FAMÍLIA é necessário registrar os dados de identificação da pessoa de referência bem como o endereço da família. </a:t>
            </a:r>
            <a:endParaRPr lang="pt-BR" dirty="0" smtClean="0">
              <a:latin typeface="Cambria" panose="02040503050406030204" pitchFamily="18" charset="0"/>
            </a:endParaRPr>
          </a:p>
          <a:p>
            <a:pPr algn="just"/>
            <a:endParaRPr lang="pt-BR" dirty="0">
              <a:latin typeface="Cambria" panose="02040503050406030204" pitchFamily="18" charset="0"/>
            </a:endParaRPr>
          </a:p>
          <a:p>
            <a:pPr marL="285750" indent="-285750" algn="just">
              <a:buFont typeface="Wingdings" panose="05000000000000000000" pitchFamily="2" charset="2"/>
              <a:buChar char="ü"/>
            </a:pPr>
            <a:r>
              <a:rPr lang="pt-BR" dirty="0" smtClean="0">
                <a:latin typeface="Cambria" panose="02040503050406030204" pitchFamily="18" charset="0"/>
              </a:rPr>
              <a:t>A </a:t>
            </a:r>
            <a:r>
              <a:rPr lang="pt-BR" dirty="0">
                <a:latin typeface="Cambria" panose="02040503050406030204" pitchFamily="18" charset="0"/>
              </a:rPr>
              <a:t>intenção desse bloco é proporcionar a equipe de referência do CRAS ou CREAS fácil acesso a família usuária do serviço e assim melhor viabilizar o trabalho social com famílias. Ter esses registros, além de facilitar o contato com a família, facilita também na mobilização/convite das famílias para a participação em ações e serviços ofertados pelas unidades, pela rede socioassistencial do SUAS e ainda pela rede setorial de políticas públicas.</a:t>
            </a:r>
          </a:p>
          <a:p>
            <a:pPr algn="just"/>
            <a:endParaRPr lang="pt-BR" dirty="0">
              <a:latin typeface="Cambria" panose="02040503050406030204" pitchFamily="18" charset="0"/>
            </a:endParaRPr>
          </a:p>
          <a:p>
            <a:pPr algn="just"/>
            <a:r>
              <a:rPr lang="pt-BR" b="1" dirty="0">
                <a:solidFill>
                  <a:schemeClr val="accent2"/>
                </a:solidFill>
                <a:latin typeface="Cambria" panose="02040503050406030204" pitchFamily="18" charset="0"/>
              </a:rPr>
              <a:t>FICA A DICA:</a:t>
            </a:r>
          </a:p>
          <a:p>
            <a:pPr algn="just"/>
            <a:r>
              <a:rPr lang="pt-BR" dirty="0">
                <a:latin typeface="Cambria" panose="02040503050406030204" pitchFamily="18" charset="0"/>
              </a:rPr>
              <a:t>No caso das famílias já cadastradas no CadÚnico, o(a) profissional pode obter os dados da sua identificação acessando as informações do Cadastro Único e anexá-los ao Prontuário SUAS. Não sendo necessário coletá-los novamente.</a:t>
            </a:r>
          </a:p>
        </p:txBody>
      </p:sp>
      <p:pic>
        <p:nvPicPr>
          <p:cNvPr id="1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151" y="980728"/>
            <a:ext cx="4508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872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9" name="Retângulo 8"/>
          <p:cNvSpPr/>
          <p:nvPr/>
        </p:nvSpPr>
        <p:spPr>
          <a:xfrm>
            <a:off x="353974" y="728419"/>
            <a:ext cx="3604320" cy="369332"/>
          </a:xfrm>
          <a:prstGeom prst="rect">
            <a:avLst/>
          </a:prstGeom>
        </p:spPr>
        <p:txBody>
          <a:bodyPr wrap="none">
            <a:spAutoFit/>
          </a:bodyPr>
          <a:lstStyle/>
          <a:p>
            <a:pPr marL="285750" indent="-285750">
              <a:buFont typeface="Wingdings" panose="05000000000000000000" pitchFamily="2" charset="2"/>
              <a:buChar char="ü"/>
            </a:pPr>
            <a:r>
              <a:rPr lang="pt-BR" b="1" dirty="0">
                <a:latin typeface="Cambria" panose="02040503050406030204" pitchFamily="18" charset="0"/>
              </a:rPr>
              <a:t>ATUALIZAÇÃO DO ENDEREÇO </a:t>
            </a:r>
            <a:endParaRPr lang="pt-BR" dirty="0">
              <a:latin typeface="Cambria" panose="02040503050406030204" pitchFamily="18" charset="0"/>
            </a:endParaRPr>
          </a:p>
        </p:txBody>
      </p:sp>
      <p:sp>
        <p:nvSpPr>
          <p:cNvPr id="12" name="Retângulo 11"/>
          <p:cNvSpPr/>
          <p:nvPr/>
        </p:nvSpPr>
        <p:spPr>
          <a:xfrm>
            <a:off x="323528" y="1628800"/>
            <a:ext cx="8496944" cy="4247317"/>
          </a:xfrm>
          <a:prstGeom prst="rect">
            <a:avLst/>
          </a:prstGeom>
        </p:spPr>
        <p:txBody>
          <a:bodyPr wrap="square">
            <a:spAutoFit/>
          </a:bodyPr>
          <a:lstStyle/>
          <a:p>
            <a:pPr algn="just"/>
            <a:r>
              <a:rPr lang="pt-BR" dirty="0" smtClean="0">
                <a:latin typeface="Cambria" panose="02040503050406030204" pitchFamily="18" charset="0"/>
              </a:rPr>
              <a:t>O </a:t>
            </a:r>
            <a:r>
              <a:rPr lang="pt-BR" dirty="0">
                <a:latin typeface="Cambria" panose="02040503050406030204" pitchFamily="18" charset="0"/>
              </a:rPr>
              <a:t>registro dessa informação é essencial para o trabalho social com famílias, </a:t>
            </a:r>
            <a:r>
              <a:rPr lang="pt-BR" b="1" dirty="0">
                <a:latin typeface="Cambria" panose="02040503050406030204" pitchFamily="18" charset="0"/>
              </a:rPr>
              <a:t>pois mudança de endereço implica em alteração nas características do domicílio e, em algumas situações, em alteração nas características do território</a:t>
            </a:r>
            <a:r>
              <a:rPr lang="pt-BR" dirty="0">
                <a:latin typeface="Cambria" panose="02040503050406030204" pitchFamily="18" charset="0"/>
              </a:rPr>
              <a:t>. Nesse caso, deve ser registrada também a data em que foi realizada essa atualização no Prontuário SUAS.</a:t>
            </a:r>
          </a:p>
          <a:p>
            <a:pPr algn="just"/>
            <a:endParaRPr lang="pt-BR" b="1" dirty="0" smtClean="0">
              <a:solidFill>
                <a:schemeClr val="accent2"/>
              </a:solidFill>
              <a:latin typeface="Cambria" panose="02040503050406030204" pitchFamily="18" charset="0"/>
            </a:endParaRPr>
          </a:p>
          <a:p>
            <a:pPr algn="just"/>
            <a:endParaRPr lang="pt-BR" b="1" dirty="0">
              <a:solidFill>
                <a:schemeClr val="accent2"/>
              </a:solidFill>
              <a:latin typeface="Cambria" panose="02040503050406030204" pitchFamily="18" charset="0"/>
            </a:endParaRPr>
          </a:p>
          <a:p>
            <a:pPr algn="just"/>
            <a:r>
              <a:rPr lang="pt-BR" b="1" dirty="0" smtClean="0">
                <a:solidFill>
                  <a:schemeClr val="accent2"/>
                </a:solidFill>
                <a:latin typeface="Cambria" panose="02040503050406030204" pitchFamily="18" charset="0"/>
              </a:rPr>
              <a:t>ATENÇÃO</a:t>
            </a:r>
            <a:r>
              <a:rPr lang="pt-BR" b="1" dirty="0">
                <a:solidFill>
                  <a:schemeClr val="accent2"/>
                </a:solidFill>
                <a:latin typeface="Cambria" panose="02040503050406030204" pitchFamily="18" charset="0"/>
              </a:rPr>
              <a:t>:</a:t>
            </a:r>
          </a:p>
          <a:p>
            <a:pPr algn="just"/>
            <a:r>
              <a:rPr lang="pt-BR" dirty="0">
                <a:latin typeface="Cambria" panose="02040503050406030204" pitchFamily="18" charset="0"/>
              </a:rPr>
              <a:t>Nas situações em que ocorrer mudança de endereço é necessário que todos os campos sejam atualizados, isto inclui as circunstâncias em a pessoa de referência deixou de residir em equipamentos que ofertam serviços de acolhimento ou se passou a morar nesses equipamentos, por demandar proteção especial da assistência social</a:t>
            </a:r>
            <a:r>
              <a:rPr lang="pt-BR" dirty="0" smtClean="0">
                <a:latin typeface="Cambria" panose="02040503050406030204" pitchFamily="18" charset="0"/>
              </a:rPr>
              <a:t>.</a:t>
            </a:r>
          </a:p>
          <a:p>
            <a:pPr algn="just"/>
            <a:r>
              <a:rPr lang="pt-BR" b="1" dirty="0">
                <a:latin typeface="Cambria" panose="02040503050406030204" pitchFamily="18" charset="0"/>
              </a:rPr>
              <a:t> </a:t>
            </a:r>
            <a:endParaRPr lang="pt-BR" dirty="0">
              <a:latin typeface="Cambria" panose="02040503050406030204" pitchFamily="18" charset="0"/>
            </a:endParaRPr>
          </a:p>
          <a:p>
            <a:pPr algn="just"/>
            <a:endParaRPr lang="pt-BR" dirty="0">
              <a:latin typeface="Cambria" panose="02040503050406030204" pitchFamily="18" charset="0"/>
            </a:endParaRPr>
          </a:p>
        </p:txBody>
      </p:sp>
    </p:spTree>
    <p:extLst>
      <p:ext uri="{BB962C8B-B14F-4D97-AF65-F5344CB8AC3E}">
        <p14:creationId xmlns:p14="http://schemas.microsoft.com/office/powerpoint/2010/main" val="23139650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7" name="Retângulo 6"/>
          <p:cNvSpPr/>
          <p:nvPr/>
        </p:nvSpPr>
        <p:spPr>
          <a:xfrm>
            <a:off x="323528" y="332656"/>
            <a:ext cx="8352928" cy="4524315"/>
          </a:xfrm>
          <a:prstGeom prst="rect">
            <a:avLst/>
          </a:prstGeom>
        </p:spPr>
        <p:txBody>
          <a:bodyPr wrap="square">
            <a:spAutoFit/>
          </a:bodyPr>
          <a:lstStyle/>
          <a:p>
            <a:pPr algn="just"/>
            <a:r>
              <a:rPr lang="pt-BR" b="1" dirty="0" smtClean="0">
                <a:solidFill>
                  <a:srgbClr val="627A32"/>
                </a:solidFill>
                <a:latin typeface="Cambria" panose="02040503050406030204" pitchFamily="18" charset="0"/>
              </a:rPr>
              <a:t>      FORMA </a:t>
            </a:r>
            <a:r>
              <a:rPr lang="pt-BR" b="1" dirty="0">
                <a:solidFill>
                  <a:srgbClr val="627A32"/>
                </a:solidFill>
                <a:latin typeface="Cambria" panose="02040503050406030204" pitchFamily="18" charset="0"/>
              </a:rPr>
              <a:t>DE INGRESSO NA UNIDADE E MOTIVO DO PRIMEIRO ATENDIMENTO</a:t>
            </a:r>
          </a:p>
          <a:p>
            <a:pPr algn="just"/>
            <a:endParaRPr lang="pt-BR" dirty="0" smtClean="0">
              <a:latin typeface="Cambria" panose="02040503050406030204" pitchFamily="18" charset="0"/>
            </a:endParaRPr>
          </a:p>
          <a:p>
            <a:pPr algn="just"/>
            <a:endParaRPr lang="pt-BR" dirty="0">
              <a:latin typeface="Cambria" panose="02040503050406030204" pitchFamily="18" charset="0"/>
            </a:endParaRPr>
          </a:p>
          <a:p>
            <a:pPr algn="just"/>
            <a:r>
              <a:rPr lang="pt-BR" dirty="0">
                <a:latin typeface="Cambria" panose="02040503050406030204" pitchFamily="18" charset="0"/>
              </a:rPr>
              <a:t>No bloco FORMA DE INGRESSO NA UNIDADE E MOTIVO DO PRIMEIRO ATENDIMENTO é necessário registrar a forma de acesso da família usuária ao CRAS ou CREAS. </a:t>
            </a:r>
            <a:endParaRPr lang="pt-BR" dirty="0" smtClean="0">
              <a:latin typeface="Cambria" panose="02040503050406030204" pitchFamily="18" charset="0"/>
            </a:endParaRPr>
          </a:p>
          <a:p>
            <a:pPr algn="just"/>
            <a:endParaRPr lang="pt-BR" dirty="0">
              <a:latin typeface="Cambria" panose="02040503050406030204" pitchFamily="18" charset="0"/>
            </a:endParaRPr>
          </a:p>
          <a:p>
            <a:pPr marL="285750" indent="-285750" algn="just">
              <a:buFont typeface="Wingdings" panose="05000000000000000000" pitchFamily="2" charset="2"/>
              <a:buChar char="ü"/>
            </a:pPr>
            <a:r>
              <a:rPr lang="pt-BR" dirty="0" smtClean="0">
                <a:latin typeface="Cambria" panose="02040503050406030204" pitchFamily="18" charset="0"/>
              </a:rPr>
              <a:t>A </a:t>
            </a:r>
            <a:r>
              <a:rPr lang="pt-BR" dirty="0">
                <a:latin typeface="Cambria" panose="02040503050406030204" pitchFamily="18" charset="0"/>
              </a:rPr>
              <a:t>intenção é historiar a forma como os(as) usuários(as) acessaram a unidade, o que possibilita à posteriori mapear e identificar a cobertura da rede prestadora de serviço. Essa informação fornece indicadores que possibilitam analisar a relação de articulação do CRAS/CREAS com a rede de serviços socioassistenciais do SUAS e ainda com a rede setorial de políticas públicas existentes no território de abrangência, além de subsidiar o planejamento das ações a serem realizadas com a família no âmbito do PAIF e do PAEFI</a:t>
            </a:r>
            <a:r>
              <a:rPr lang="pt-BR" dirty="0" smtClean="0">
                <a:latin typeface="Cambria" panose="02040503050406030204" pitchFamily="18" charset="0"/>
              </a:rPr>
              <a:t>.</a:t>
            </a:r>
          </a:p>
          <a:p>
            <a:pPr algn="just"/>
            <a:endParaRPr lang="pt-BR" dirty="0">
              <a:latin typeface="Cambria" panose="02040503050406030204" pitchFamily="18" charset="0"/>
            </a:endParaRPr>
          </a:p>
          <a:p>
            <a:pPr algn="just"/>
            <a:endParaRPr lang="pt-BR" dirty="0">
              <a:latin typeface="Cambria" panose="02040503050406030204" pitchFamily="18" charset="0"/>
            </a:endParaRPr>
          </a:p>
        </p:txBody>
      </p:sp>
      <p:sp>
        <p:nvSpPr>
          <p:cNvPr id="10" name="Retângulo 9"/>
          <p:cNvSpPr/>
          <p:nvPr/>
        </p:nvSpPr>
        <p:spPr>
          <a:xfrm>
            <a:off x="215515" y="4581128"/>
            <a:ext cx="8712969" cy="1200329"/>
          </a:xfrm>
          <a:prstGeom prst="rect">
            <a:avLst/>
          </a:prstGeom>
          <a:solidFill>
            <a:schemeClr val="accent3">
              <a:lumMod val="20000"/>
              <a:lumOff val="80000"/>
            </a:schemeClr>
          </a:solidFill>
        </p:spPr>
        <p:txBody>
          <a:bodyPr wrap="square">
            <a:spAutoFit/>
          </a:bodyPr>
          <a:lstStyle/>
          <a:p>
            <a:pPr algn="just"/>
            <a:r>
              <a:rPr lang="pt-BR" dirty="0">
                <a:latin typeface="Cambria" panose="02040503050406030204" pitchFamily="18" charset="0"/>
              </a:rPr>
              <a:t>A Tipificação Nacional de Serviços Socioassistenciais (2009) elenca as condições e formas de acesso dos(as)  usuários(As)  ao PAIF e ao PAEFI, compreendidas como a procedência dos(as) usuários(as) e formas de encaminhamentos adotados pelos Serviços, respectivamente.</a:t>
            </a:r>
          </a:p>
        </p:txBody>
      </p:sp>
      <p:pic>
        <p:nvPicPr>
          <p:cNvPr id="13"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89793">
            <a:off x="209109" y="291347"/>
            <a:ext cx="4508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228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pic>
        <p:nvPicPr>
          <p:cNvPr id="13"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89793">
            <a:off x="336688" y="470806"/>
            <a:ext cx="4508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a:spLocks noChangeArrowheads="1"/>
          </p:cNvSpPr>
          <p:nvPr/>
        </p:nvSpPr>
        <p:spPr bwMode="auto">
          <a:xfrm>
            <a:off x="867603" y="508390"/>
            <a:ext cx="52565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rgbClr val="627A32"/>
                </a:solidFill>
                <a:effectLst/>
                <a:latin typeface="Cambria" panose="02040503050406030204" pitchFamily="18" charset="0"/>
                <a:ea typeface="Times New Roman" pitchFamily="18" charset="0"/>
                <a:cs typeface="Times New Roman" pitchFamily="18" charset="0"/>
              </a:rPr>
              <a:t>REGISTRO SIMPLIFICADO DOS ATENDIMENTOS</a:t>
            </a:r>
            <a:endParaRPr kumimoji="0" lang="pt-BR" altLang="pt-BR" b="0" i="0" u="none" strike="noStrike" cap="none" normalizeH="0" baseline="0" dirty="0" smtClean="0">
              <a:ln>
                <a:noFill/>
              </a:ln>
              <a:solidFill>
                <a:srgbClr val="627A32"/>
              </a:solidFill>
              <a:effectLst/>
              <a:latin typeface="Cambria" panose="02040503050406030204" pitchFamily="18" charset="0"/>
              <a:cs typeface="Arial" pitchFamily="34" charset="0"/>
            </a:endParaRPr>
          </a:p>
        </p:txBody>
      </p:sp>
      <p:sp>
        <p:nvSpPr>
          <p:cNvPr id="12" name="Retângulo 11"/>
          <p:cNvSpPr/>
          <p:nvPr/>
        </p:nvSpPr>
        <p:spPr>
          <a:xfrm>
            <a:off x="594401" y="1628800"/>
            <a:ext cx="7848872" cy="2862322"/>
          </a:xfrm>
          <a:prstGeom prst="rect">
            <a:avLst/>
          </a:prstGeom>
        </p:spPr>
        <p:txBody>
          <a:bodyPr wrap="square">
            <a:spAutoFit/>
          </a:bodyPr>
          <a:lstStyle/>
          <a:p>
            <a:pPr algn="just"/>
            <a:r>
              <a:rPr lang="pt-BR" dirty="0">
                <a:latin typeface="Cambria" panose="02040503050406030204" pitchFamily="18" charset="0"/>
              </a:rPr>
              <a:t>Este campo do Prontuário SUAS possibilita que o(a) técnico(a) registre, de forma breve e sucinta, todos os atendimentos realizados com a família usuária (ou membro familiar) durante o período em que estiver sendo acompanhada pelo PAIF ou PAEFI. </a:t>
            </a:r>
            <a:endParaRPr lang="pt-BR" dirty="0" smtClean="0">
              <a:latin typeface="Cambria" panose="02040503050406030204" pitchFamily="18" charset="0"/>
            </a:endParaRPr>
          </a:p>
          <a:p>
            <a:pPr algn="just"/>
            <a:endParaRPr lang="pt-BR" dirty="0">
              <a:latin typeface="Cambria" panose="02040503050406030204" pitchFamily="18" charset="0"/>
            </a:endParaRPr>
          </a:p>
          <a:p>
            <a:pPr algn="just"/>
            <a:r>
              <a:rPr lang="pt-BR" dirty="0" smtClean="0">
                <a:latin typeface="Cambria" panose="02040503050406030204" pitchFamily="18" charset="0"/>
              </a:rPr>
              <a:t>Logo</a:t>
            </a:r>
            <a:r>
              <a:rPr lang="pt-BR" dirty="0">
                <a:latin typeface="Cambria" panose="02040503050406030204" pitchFamily="18" charset="0"/>
              </a:rPr>
              <a:t>, a organização resumida das informações referentes ao acompanhamento familiar permite que a equipe técnica do CRAS e CREAS consolide de forma concisa os principias dados sobre esse atendimento, colaborando para a avalição e aprimoramento do trabalho social com famílias, servindo também, para alimentar a vigilância socioassistencial do município ou DF.  </a:t>
            </a:r>
          </a:p>
        </p:txBody>
      </p:sp>
    </p:spTree>
    <p:extLst>
      <p:ext uri="{BB962C8B-B14F-4D97-AF65-F5344CB8AC3E}">
        <p14:creationId xmlns:p14="http://schemas.microsoft.com/office/powerpoint/2010/main" val="1884268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pic>
        <p:nvPicPr>
          <p:cNvPr id="13"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89793">
            <a:off x="336688" y="470806"/>
            <a:ext cx="4508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3"/>
          <p:cNvSpPr>
            <a:spLocks noChangeArrowheads="1"/>
          </p:cNvSpPr>
          <p:nvPr/>
        </p:nvSpPr>
        <p:spPr bwMode="auto">
          <a:xfrm>
            <a:off x="1075596" y="559335"/>
            <a:ext cx="29878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rgbClr val="627A32"/>
                </a:solidFill>
                <a:effectLst/>
                <a:latin typeface="Cambria" panose="02040503050406030204" pitchFamily="18" charset="0"/>
                <a:ea typeface="Times New Roman" pitchFamily="18" charset="0"/>
                <a:cs typeface="Times New Roman" pitchFamily="18" charset="0"/>
              </a:rPr>
              <a:t>COMPOSIÇÃO</a:t>
            </a:r>
            <a:r>
              <a:rPr kumimoji="0" lang="pt-BR" altLang="pt-BR" b="1" i="0" u="none" strike="noStrike" cap="none" normalizeH="0" baseline="0" dirty="0" smtClean="0">
                <a:ln>
                  <a:noFill/>
                </a:ln>
                <a:solidFill>
                  <a:schemeClr val="tx1"/>
                </a:solidFill>
                <a:effectLst/>
                <a:latin typeface="Cambria" panose="02040503050406030204" pitchFamily="18" charset="0"/>
                <a:ea typeface="Times New Roman" pitchFamily="18" charset="0"/>
                <a:cs typeface="Times New Roman" pitchFamily="18" charset="0"/>
              </a:rPr>
              <a:t> </a:t>
            </a:r>
            <a:r>
              <a:rPr kumimoji="0" lang="pt-BR" altLang="pt-BR" b="1" i="0" u="none" strike="noStrike" cap="none" normalizeH="0" baseline="0" dirty="0" smtClean="0">
                <a:ln>
                  <a:noFill/>
                </a:ln>
                <a:solidFill>
                  <a:srgbClr val="627A32"/>
                </a:solidFill>
                <a:effectLst/>
                <a:latin typeface="Cambria" panose="02040503050406030204" pitchFamily="18" charset="0"/>
                <a:ea typeface="Times New Roman" pitchFamily="18" charset="0"/>
                <a:cs typeface="Times New Roman" pitchFamily="18" charset="0"/>
              </a:rPr>
              <a:t>FAMILIAR</a:t>
            </a:r>
            <a:r>
              <a:rPr kumimoji="0" lang="pt-BR" altLang="pt-BR" b="0" i="0" u="none" strike="noStrike" cap="none" normalizeH="0" baseline="0" dirty="0" smtClean="0">
                <a:ln>
                  <a:noFill/>
                </a:ln>
                <a:solidFill>
                  <a:schemeClr val="tx1"/>
                </a:solidFill>
                <a:effectLst/>
                <a:latin typeface="Cambria" panose="02040503050406030204" pitchFamily="18" charset="0"/>
                <a:ea typeface="Times New Roman" pitchFamily="18" charset="0"/>
                <a:cs typeface="Times New Roman" pitchFamily="18" charset="0"/>
              </a:rPr>
              <a:t>  </a:t>
            </a:r>
            <a:endParaRPr kumimoji="0" lang="pt-BR" altLang="pt-BR" b="0"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sp>
        <p:nvSpPr>
          <p:cNvPr id="14" name="Retângulo 13"/>
          <p:cNvSpPr/>
          <p:nvPr/>
        </p:nvSpPr>
        <p:spPr>
          <a:xfrm>
            <a:off x="474294" y="1484784"/>
            <a:ext cx="8202162" cy="3970318"/>
          </a:xfrm>
          <a:prstGeom prst="rect">
            <a:avLst/>
          </a:prstGeom>
        </p:spPr>
        <p:txBody>
          <a:bodyPr wrap="square">
            <a:spAutoFit/>
          </a:bodyPr>
          <a:lstStyle/>
          <a:p>
            <a:pPr algn="just"/>
            <a:r>
              <a:rPr lang="pt-BR" dirty="0">
                <a:latin typeface="Cambria" panose="02040503050406030204" pitchFamily="18" charset="0"/>
              </a:rPr>
              <a:t>Foi fundamentado no conceito de matricialidade sociofamiliar proposto pela PNAS que o bloco COMPOSIÇÃO FAMILIAR no Prontuário SUAS foi pensado e elaborado. Sendo essencial que a equipe de referência do CRAS e do CREAS registre nesse item todas as informações pessoais de cada membro da família usuária do serviço, o que contribui para o planejamento da oferta qualificada do PAIF e do PAEFI. Importante ressaltar que o conhecimento desses dados pela equipe definem o fluxo e os procedimentos do atendimento/acompanhamento familiar.</a:t>
            </a:r>
          </a:p>
          <a:p>
            <a:pPr algn="just"/>
            <a:r>
              <a:rPr lang="pt-BR" dirty="0">
                <a:latin typeface="Cambria" panose="02040503050406030204" pitchFamily="18" charset="0"/>
              </a:rPr>
              <a:t> </a:t>
            </a:r>
          </a:p>
          <a:p>
            <a:pPr marL="285750" indent="-285750" algn="just">
              <a:buFont typeface="Wingdings" panose="05000000000000000000" pitchFamily="2" charset="2"/>
              <a:buChar char="ü"/>
            </a:pPr>
            <a:r>
              <a:rPr lang="pt-BR" dirty="0">
                <a:latin typeface="Cambria" panose="02040503050406030204" pitchFamily="18" charset="0"/>
              </a:rPr>
              <a:t>A intenção desse item, além de contribuir para o planejamento do trabalho social com a família, é viabilizar o efetivo acesso da população aos seus direitos. Por exemplo, nos casos em que se identifiquem membros das famílias sem algum ou alguns dos documentos civis (certidão de nascimento, CPF, RG, título eleitoral CTPS), a equipe técnica deverá orientá-lo e encaminhá-lo para providenciar os documentos. </a:t>
            </a:r>
          </a:p>
        </p:txBody>
      </p:sp>
    </p:spTree>
    <p:extLst>
      <p:ext uri="{BB962C8B-B14F-4D97-AF65-F5344CB8AC3E}">
        <p14:creationId xmlns:p14="http://schemas.microsoft.com/office/powerpoint/2010/main" val="158515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5" name="Rectangle 9"/>
          <p:cNvSpPr>
            <a:spLocks noChangeArrowheads="1"/>
          </p:cNvSpPr>
          <p:nvPr/>
        </p:nvSpPr>
        <p:spPr bwMode="auto">
          <a:xfrm>
            <a:off x="3369568" y="1189637"/>
            <a:ext cx="499791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altLang="pt-BR" b="0" i="1" u="none" strike="noStrike" cap="none" normalizeH="0" baseline="0" dirty="0" smtClean="0">
                <a:ln>
                  <a:noFill/>
                </a:ln>
                <a:solidFill>
                  <a:srgbClr val="141823"/>
                </a:solidFill>
                <a:effectLst/>
                <a:latin typeface="Cambria" pitchFamily="18" charset="0"/>
                <a:ea typeface="Times New Roman" pitchFamily="18" charset="0"/>
                <a:cs typeface="Helvetica" charset="0"/>
              </a:rPr>
              <a:t>Não é uma tarefa fácil, para as equipes que trabalham nos programas destinados à família, registrar suas experiências. As demandas do cotidiano exigem ações rápidas, contínuas e emergentes. Todos nós temos na cabeça a imagem do “bombeiro apagando incêndio”. </a:t>
            </a:r>
            <a:r>
              <a:rPr kumimoji="0" lang="pt-BR" altLang="pt-BR" b="0" i="1" u="none" strike="noStrike" cap="none" normalizeH="0" baseline="0" dirty="0" smtClean="0">
                <a:ln>
                  <a:noFill/>
                </a:ln>
                <a:solidFill>
                  <a:srgbClr val="7030A0"/>
                </a:solidFill>
                <a:effectLst/>
                <a:latin typeface="Cambria" pitchFamily="18" charset="0"/>
                <a:ea typeface="Times New Roman" pitchFamily="18" charset="0"/>
                <a:cs typeface="Helvetica" charset="0"/>
              </a:rPr>
              <a:t>Ainda assim, toda intervenção realizada deve ser registrada. O registro é um ato político capaz de dar visibilidade à situação das famílias, seus problemas, suas necessidades, bem como, às necessidades das equipes de trabalho</a:t>
            </a:r>
            <a:r>
              <a:rPr kumimoji="0" lang="pt-BR" altLang="pt-BR" b="0" i="0" u="none" strike="noStrike" cap="none" normalizeH="0" baseline="0" dirty="0" smtClean="0">
                <a:ln>
                  <a:noFill/>
                </a:ln>
                <a:solidFill>
                  <a:srgbClr val="7030A0"/>
                </a:solidFill>
                <a:effectLst/>
                <a:latin typeface="Cambria" pitchFamily="18" charset="0"/>
                <a:ea typeface="Times New Roman" pitchFamily="18" charset="0"/>
                <a:cs typeface="Helvetica" charset="0"/>
              </a:rPr>
              <a:t>”.</a:t>
            </a:r>
            <a:endParaRPr kumimoji="0" lang="pt-BR" altLang="pt-B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 name="Imagem 13"/>
          <p:cNvPicPr/>
          <p:nvPr/>
        </p:nvPicPr>
        <p:blipFill>
          <a:blip r:embed="rId5"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568825" y="9057640"/>
            <a:ext cx="370840" cy="234950"/>
          </a:xfrm>
          <a:prstGeom prst="rect">
            <a:avLst/>
          </a:prstGeom>
        </p:spPr>
      </p:pic>
      <p:sp>
        <p:nvSpPr>
          <p:cNvPr id="6" name="Rectangle 10"/>
          <p:cNvSpPr>
            <a:spLocks noChangeArrowheads="1"/>
          </p:cNvSpPr>
          <p:nvPr/>
        </p:nvSpPr>
        <p:spPr bwMode="auto">
          <a:xfrm>
            <a:off x="5846821" y="4451713"/>
            <a:ext cx="264297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141823"/>
                </a:solidFill>
                <a:effectLst/>
                <a:latin typeface="Cambria" pitchFamily="18" charset="0"/>
                <a:ea typeface="Times New Roman" pitchFamily="18" charset="0"/>
                <a:cs typeface="Helvetica" charset="0"/>
              </a:rPr>
              <a:t>Maria Ignez Costa Moreira</a:t>
            </a:r>
            <a:endParaRPr kumimoji="0" lang="pt-BR" altLang="pt-BR"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 name="Imagem 15" descr="C:\Users\rita.abreu\Documents\Prontuário SUAS\20150603_115535.jpg"/>
          <p:cNvPicPr/>
          <p:nvPr/>
        </p:nvPicPr>
        <p:blipFill>
          <a:blip r:embed="rId6" cstate="print">
            <a:extLst>
              <a:ext uri="{BEBA8EAE-BF5A-486C-A8C5-ECC9F3942E4B}">
                <a14:imgProps xmlns:a14="http://schemas.microsoft.com/office/drawing/2010/main">
                  <a14:imgLayer r:embed="rId7">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539552" y="1772816"/>
            <a:ext cx="2448272" cy="20467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55549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9" name="Retângulo 8"/>
          <p:cNvSpPr/>
          <p:nvPr/>
        </p:nvSpPr>
        <p:spPr>
          <a:xfrm>
            <a:off x="448777" y="908720"/>
            <a:ext cx="8227679" cy="369332"/>
          </a:xfrm>
          <a:prstGeom prst="rect">
            <a:avLst/>
          </a:prstGeom>
          <a:solidFill>
            <a:schemeClr val="accent3">
              <a:lumMod val="40000"/>
              <a:lumOff val="60000"/>
            </a:schemeClr>
          </a:solidFill>
        </p:spPr>
        <p:txBody>
          <a:bodyPr wrap="square">
            <a:spAutoFit/>
          </a:bodyPr>
          <a:lstStyle/>
          <a:p>
            <a:pPr algn="ctr"/>
            <a:r>
              <a:rPr lang="pt-BR" b="1" dirty="0">
                <a:latin typeface="Cambria" panose="02040503050406030204" pitchFamily="18" charset="0"/>
              </a:rPr>
              <a:t>PERFIL ETÁRIO DO GRUPO FAMILIAR</a:t>
            </a:r>
            <a:endParaRPr lang="pt-BR" dirty="0">
              <a:latin typeface="Cambria" panose="02040503050406030204" pitchFamily="18" charset="0"/>
            </a:endParaRPr>
          </a:p>
        </p:txBody>
      </p:sp>
      <p:sp>
        <p:nvSpPr>
          <p:cNvPr id="12" name="Retângulo 11"/>
          <p:cNvSpPr/>
          <p:nvPr/>
        </p:nvSpPr>
        <p:spPr>
          <a:xfrm>
            <a:off x="388132" y="1628800"/>
            <a:ext cx="8424936" cy="3970318"/>
          </a:xfrm>
          <a:prstGeom prst="rect">
            <a:avLst/>
          </a:prstGeom>
        </p:spPr>
        <p:txBody>
          <a:bodyPr wrap="square">
            <a:spAutoFit/>
          </a:bodyPr>
          <a:lstStyle/>
          <a:p>
            <a:pPr algn="just"/>
            <a:r>
              <a:rPr lang="pt-BR" dirty="0">
                <a:latin typeface="Cambria" panose="02040503050406030204" pitchFamily="18" charset="0"/>
              </a:rPr>
              <a:t>Esse item do Prontuário SUAS  foi elaborado para possibilitar aos(as) profissionais um campo onde seja possível sintetizar algumas relações que demonstrem, por exemplo, a relação provedor–dependente na família e a visualização de quantos adultos e quantas crianças existem na família. </a:t>
            </a:r>
            <a:endParaRPr lang="pt-BR" dirty="0" smtClean="0">
              <a:latin typeface="Cambria" panose="02040503050406030204" pitchFamily="18" charset="0"/>
            </a:endParaRPr>
          </a:p>
          <a:p>
            <a:pPr algn="just"/>
            <a:endParaRPr lang="pt-BR" dirty="0">
              <a:latin typeface="Cambria" panose="02040503050406030204" pitchFamily="18" charset="0"/>
            </a:endParaRPr>
          </a:p>
          <a:p>
            <a:pPr marL="285750" indent="-285750" algn="just">
              <a:buFont typeface="Wingdings" panose="05000000000000000000" pitchFamily="2" charset="2"/>
              <a:buChar char="ü"/>
            </a:pPr>
            <a:r>
              <a:rPr lang="pt-BR" dirty="0" smtClean="0">
                <a:latin typeface="Cambria" panose="02040503050406030204" pitchFamily="18" charset="0"/>
              </a:rPr>
              <a:t>Essa </a:t>
            </a:r>
            <a:r>
              <a:rPr lang="pt-BR" dirty="0">
                <a:latin typeface="Cambria" panose="02040503050406030204" pitchFamily="18" charset="0"/>
              </a:rPr>
              <a:t>informação permite que os(as) profissionais possam compreender as expressões de proteção/desproteção das famílias</a:t>
            </a:r>
            <a:r>
              <a:rPr lang="pt-BR" dirty="0" smtClean="0">
                <a:latin typeface="Cambria" panose="02040503050406030204" pitchFamily="18" charset="0"/>
              </a:rPr>
              <a:t>.</a:t>
            </a:r>
          </a:p>
          <a:p>
            <a:pPr algn="just"/>
            <a:endParaRPr lang="pt-BR" dirty="0">
              <a:latin typeface="Cambria" panose="02040503050406030204" pitchFamily="18" charset="0"/>
            </a:endParaRPr>
          </a:p>
          <a:p>
            <a:pPr algn="just"/>
            <a:r>
              <a:rPr lang="pt-BR" dirty="0">
                <a:latin typeface="Cambria" panose="02040503050406030204" pitchFamily="18" charset="0"/>
              </a:rPr>
              <a:t>Importante observar que as anotações nesse quadro facilita a visualização da composição familiar conforme ciclo de vida, bem como permite a percepção do grau de dependência entre os membros familiares com relação à faixa etária. A proposta desse quadro consiste em orientar técnicos(as) dos CRAS e CREAS  na percepção das necessidades e demanda de cada família conforme ciclo de vida.</a:t>
            </a:r>
          </a:p>
          <a:p>
            <a:endParaRPr lang="pt-BR" dirty="0"/>
          </a:p>
        </p:txBody>
      </p:sp>
    </p:spTree>
    <p:extLst>
      <p:ext uri="{BB962C8B-B14F-4D97-AF65-F5344CB8AC3E}">
        <p14:creationId xmlns:p14="http://schemas.microsoft.com/office/powerpoint/2010/main" val="63436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7" name="Retângulo 6"/>
          <p:cNvSpPr/>
          <p:nvPr/>
        </p:nvSpPr>
        <p:spPr>
          <a:xfrm>
            <a:off x="539552" y="265293"/>
            <a:ext cx="8208912" cy="369332"/>
          </a:xfrm>
          <a:prstGeom prst="rect">
            <a:avLst/>
          </a:prstGeom>
          <a:solidFill>
            <a:schemeClr val="accent3">
              <a:lumMod val="20000"/>
              <a:lumOff val="80000"/>
            </a:schemeClr>
          </a:solidFill>
        </p:spPr>
        <p:txBody>
          <a:bodyPr wrap="square">
            <a:spAutoFit/>
          </a:bodyPr>
          <a:lstStyle/>
          <a:p>
            <a:pPr algn="ctr"/>
            <a:r>
              <a:rPr lang="pt-BR" b="1" dirty="0">
                <a:latin typeface="Cambria" panose="02040503050406030204" pitchFamily="18" charset="0"/>
              </a:rPr>
              <a:t>ESPECIFICIDADES SOCIAIS, ÉTNICAS OU CULTURAIS DA FAMÍLIA</a:t>
            </a:r>
            <a:endParaRPr lang="pt-BR" dirty="0">
              <a:latin typeface="Cambria" panose="02040503050406030204" pitchFamily="18" charset="0"/>
            </a:endParaRPr>
          </a:p>
        </p:txBody>
      </p:sp>
      <p:sp>
        <p:nvSpPr>
          <p:cNvPr id="10" name="Retângulo 9"/>
          <p:cNvSpPr/>
          <p:nvPr/>
        </p:nvSpPr>
        <p:spPr>
          <a:xfrm>
            <a:off x="467544" y="980728"/>
            <a:ext cx="8352928" cy="2308324"/>
          </a:xfrm>
          <a:prstGeom prst="rect">
            <a:avLst/>
          </a:prstGeom>
        </p:spPr>
        <p:txBody>
          <a:bodyPr wrap="square">
            <a:spAutoFit/>
          </a:bodyPr>
          <a:lstStyle/>
          <a:p>
            <a:pPr algn="just"/>
            <a:r>
              <a:rPr lang="pt-BR" dirty="0">
                <a:latin typeface="Cambria" panose="02040503050406030204" pitchFamily="18" charset="0"/>
              </a:rPr>
              <a:t>Esse item coleta informações sobre especificidades sociais, étnicas ou culturais da família que está participando do serviço de acompanhamento familiar do CRAS ou CREAS e registra presença de famílias descentes de povos e comunidades tradicionais.</a:t>
            </a:r>
          </a:p>
          <a:p>
            <a:pPr algn="just"/>
            <a:endParaRPr lang="pt-BR" dirty="0">
              <a:latin typeface="Cambria" panose="02040503050406030204" pitchFamily="18" charset="0"/>
            </a:endParaRPr>
          </a:p>
          <a:p>
            <a:pPr algn="just"/>
            <a:r>
              <a:rPr lang="pt-BR" dirty="0">
                <a:latin typeface="Cambria" panose="02040503050406030204" pitchFamily="18" charset="0"/>
              </a:rPr>
              <a:t>Segundo a definição adotada pelo Decreto Nº 6.040, de 7 de fevereiro  de 2007, que institui a Política Nacional de Desenvolvimento Sustentável dos Povos e Comunidades </a:t>
            </a:r>
            <a:r>
              <a:rPr lang="pt-BR" dirty="0" smtClean="0">
                <a:latin typeface="Cambria" panose="02040503050406030204" pitchFamily="18" charset="0"/>
              </a:rPr>
              <a:t>Tradicionais: </a:t>
            </a:r>
            <a:endParaRPr lang="pt-BR" dirty="0">
              <a:latin typeface="Cambria" panose="02040503050406030204" pitchFamily="18" charset="0"/>
            </a:endParaRPr>
          </a:p>
        </p:txBody>
      </p:sp>
      <p:sp>
        <p:nvSpPr>
          <p:cNvPr id="13" name="Retângulo 12"/>
          <p:cNvSpPr/>
          <p:nvPr/>
        </p:nvSpPr>
        <p:spPr>
          <a:xfrm>
            <a:off x="628093" y="3645024"/>
            <a:ext cx="4188506" cy="2585323"/>
          </a:xfrm>
          <a:prstGeom prst="rect">
            <a:avLst/>
          </a:prstGeom>
        </p:spPr>
        <p:txBody>
          <a:bodyPr wrap="square">
            <a:spAutoFit/>
          </a:bodyPr>
          <a:lstStyle/>
          <a:p>
            <a:pPr algn="just"/>
            <a:r>
              <a:rPr lang="pt-BR" dirty="0">
                <a:latin typeface="Cambria" panose="02040503050406030204" pitchFamily="18" charset="0"/>
              </a:rPr>
              <a:t>“</a:t>
            </a:r>
            <a:r>
              <a:rPr lang="pt-BR" i="1" dirty="0">
                <a:latin typeface="Cambria" panose="02040503050406030204" pitchFamily="18" charset="0"/>
              </a:rPr>
              <a:t>São grupos culturalmente diferenciados e que se reconhecem como tais, que possuem formas próprias de organização social, que ocupam e usam territórios e recursos naturais como condição para sua reprodução cultural, social, religiosa, ancestral e econômica, utilizando conhecimentos, inovações e práticas gerados e transmitidos pela tradição</a:t>
            </a:r>
            <a:r>
              <a:rPr lang="pt-BR" dirty="0">
                <a:latin typeface="Cambria" panose="02040503050406030204" pitchFamily="18" charset="0"/>
              </a:rPr>
              <a:t>”.</a:t>
            </a:r>
          </a:p>
        </p:txBody>
      </p:sp>
      <p:grpSp>
        <p:nvGrpSpPr>
          <p:cNvPr id="14" name="Grupo 13"/>
          <p:cNvGrpSpPr/>
          <p:nvPr/>
        </p:nvGrpSpPr>
        <p:grpSpPr>
          <a:xfrm>
            <a:off x="5570571" y="3861048"/>
            <a:ext cx="2554014" cy="1950715"/>
            <a:chOff x="0" y="0"/>
            <a:chExt cx="4058612" cy="2684156"/>
          </a:xfrm>
        </p:grpSpPr>
        <p:pic>
          <p:nvPicPr>
            <p:cNvPr id="1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66166" b="7411"/>
            <a:stretch/>
          </p:blipFill>
          <p:spPr bwMode="auto">
            <a:xfrm>
              <a:off x="0" y="1171550"/>
              <a:ext cx="4058612" cy="15126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79535"/>
            <a:stretch/>
          </p:blipFill>
          <p:spPr bwMode="auto">
            <a:xfrm>
              <a:off x="10487" y="0"/>
              <a:ext cx="4048125" cy="1171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26768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12" name="Retângulo 11"/>
          <p:cNvSpPr/>
          <p:nvPr/>
        </p:nvSpPr>
        <p:spPr>
          <a:xfrm>
            <a:off x="573202" y="436022"/>
            <a:ext cx="8216100" cy="369332"/>
          </a:xfrm>
          <a:prstGeom prst="rect">
            <a:avLst/>
          </a:prstGeom>
          <a:solidFill>
            <a:schemeClr val="accent3">
              <a:lumMod val="20000"/>
              <a:lumOff val="80000"/>
            </a:schemeClr>
          </a:solidFill>
        </p:spPr>
        <p:txBody>
          <a:bodyPr wrap="square">
            <a:spAutoFit/>
          </a:bodyPr>
          <a:lstStyle/>
          <a:p>
            <a:pPr algn="ctr"/>
            <a:r>
              <a:rPr lang="pt-BR" b="1" dirty="0">
                <a:latin typeface="Cambria" panose="02040503050406030204" pitchFamily="18" charset="0"/>
              </a:rPr>
              <a:t>ESPECIFICIDADES SOCIAIS, ÉTNICAS OU CULTURAIS DA FAMÍLIA</a:t>
            </a:r>
            <a:endParaRPr lang="pt-BR" dirty="0">
              <a:latin typeface="Cambria" panose="02040503050406030204" pitchFamily="18" charset="0"/>
            </a:endParaRPr>
          </a:p>
        </p:txBody>
      </p:sp>
      <p:sp>
        <p:nvSpPr>
          <p:cNvPr id="17" name="Retângulo 16"/>
          <p:cNvSpPr/>
          <p:nvPr/>
        </p:nvSpPr>
        <p:spPr>
          <a:xfrm>
            <a:off x="467690" y="1052736"/>
            <a:ext cx="8352928" cy="1754326"/>
          </a:xfrm>
          <a:prstGeom prst="rect">
            <a:avLst/>
          </a:prstGeom>
        </p:spPr>
        <p:txBody>
          <a:bodyPr wrap="square">
            <a:spAutoFit/>
          </a:bodyPr>
          <a:lstStyle/>
          <a:p>
            <a:pPr algn="just"/>
            <a:r>
              <a:rPr lang="pt-BR" dirty="0">
                <a:latin typeface="Cambria" panose="02040503050406030204" pitchFamily="18" charset="0"/>
              </a:rPr>
              <a:t>É essencial para a qualificação do trabalho social com famílias que tanto o CRAS como o CREAS conheçam a realidade do seu território para decidir e melhor organizar a oferta do PAIF e do PAEFI, identificando as famílias pertencentes a povos e comunidades tradicionais que necessitem participar dos serviços e ações do CRAS ou do CREAS e assim, organizar a oferta dos serviços e ações para este público</a:t>
            </a:r>
            <a:r>
              <a:rPr lang="pt-BR" dirty="0" smtClean="0">
                <a:latin typeface="Cambria" panose="02040503050406030204" pitchFamily="18" charset="0"/>
              </a:rPr>
              <a:t>.</a:t>
            </a:r>
            <a:endParaRPr lang="pt-BR" dirty="0">
              <a:latin typeface="Cambria" panose="02040503050406030204" pitchFamily="18" charset="0"/>
            </a:endParaRPr>
          </a:p>
        </p:txBody>
      </p:sp>
      <p:sp>
        <p:nvSpPr>
          <p:cNvPr id="18" name="Retângulo 17"/>
          <p:cNvSpPr/>
          <p:nvPr/>
        </p:nvSpPr>
        <p:spPr>
          <a:xfrm>
            <a:off x="439204" y="2924944"/>
            <a:ext cx="8352928" cy="1754326"/>
          </a:xfrm>
          <a:prstGeom prst="rect">
            <a:avLst/>
          </a:prstGeom>
        </p:spPr>
        <p:txBody>
          <a:bodyPr wrap="square">
            <a:spAutoFit/>
          </a:bodyPr>
          <a:lstStyle/>
          <a:p>
            <a:pPr algn="just"/>
            <a:r>
              <a:rPr lang="pt-BR" dirty="0">
                <a:latin typeface="Cambria" panose="02040503050406030204" pitchFamily="18" charset="0"/>
              </a:rPr>
              <a:t>A observação dos registros desse bloco permite que seja pensado um conjunto de ações e atividades planejadas que garantam o acesso a direitos, oportunidades de participação, desenvolvimento da autonomia dos(as) usuários(as) e inserção destes(as) nos demais serviços da rede socioassistencial ou nas demais políticas setoriais, contribuindo para a prevenção de situações de exclusão, isolamento social e na redução de ocorrência de riscos sociais. </a:t>
            </a:r>
          </a:p>
        </p:txBody>
      </p:sp>
      <p:sp>
        <p:nvSpPr>
          <p:cNvPr id="19" name="Retângulo 18"/>
          <p:cNvSpPr/>
          <p:nvPr/>
        </p:nvSpPr>
        <p:spPr>
          <a:xfrm>
            <a:off x="474586" y="4832625"/>
            <a:ext cx="8281066" cy="1477328"/>
          </a:xfrm>
          <a:prstGeom prst="rect">
            <a:avLst/>
          </a:prstGeom>
        </p:spPr>
        <p:txBody>
          <a:bodyPr wrap="square">
            <a:spAutoFit/>
          </a:bodyPr>
          <a:lstStyle/>
          <a:p>
            <a:pPr algn="just"/>
            <a:r>
              <a:rPr lang="pt-BR" b="1" dirty="0">
                <a:solidFill>
                  <a:schemeClr val="accent2"/>
                </a:solidFill>
                <a:latin typeface="Cambria" panose="02040503050406030204" pitchFamily="18" charset="0"/>
              </a:rPr>
              <a:t>IMPORTANTE: </a:t>
            </a:r>
          </a:p>
          <a:p>
            <a:pPr algn="just"/>
            <a:r>
              <a:rPr lang="pt-BR" dirty="0">
                <a:latin typeface="Cambria" panose="02040503050406030204" pitchFamily="18" charset="0"/>
              </a:rPr>
              <a:t>As informações sobre pertencimento a determinado grupo são AUTODECLARATÓRIAS, ou seja, cabe a Pessoa de Referência da família  informar se a família pertence a determinado grupo, com exceção das famílias de trabalhadores resgatados de trabalho análogo ao de escravo.</a:t>
            </a:r>
          </a:p>
        </p:txBody>
      </p:sp>
    </p:spTree>
    <p:extLst>
      <p:ext uri="{BB962C8B-B14F-4D97-AF65-F5344CB8AC3E}">
        <p14:creationId xmlns:p14="http://schemas.microsoft.com/office/powerpoint/2010/main" val="3475609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9" name="Rectangle 3"/>
          <p:cNvSpPr>
            <a:spLocks noChangeArrowheads="1"/>
          </p:cNvSpPr>
          <p:nvPr/>
        </p:nvSpPr>
        <p:spPr bwMode="auto">
          <a:xfrm>
            <a:off x="1083761" y="678030"/>
            <a:ext cx="50040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chemeClr val="tx1"/>
                </a:solidFill>
                <a:effectLst/>
                <a:latin typeface="Cambria" panose="02040503050406030204" pitchFamily="18" charset="0"/>
                <a:ea typeface="Times New Roman" pitchFamily="18" charset="0"/>
                <a:cs typeface="Times New Roman" pitchFamily="18" charset="0"/>
              </a:rPr>
              <a:t>CONDIÇÕES HABITACIONAIS DA FAMÍLIA </a:t>
            </a:r>
            <a:endParaRPr kumimoji="0" lang="pt-BR" altLang="pt-BR" b="0"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pic>
        <p:nvPicPr>
          <p:cNvPr id="10" name="Imagem 2073" descr="checkl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52" y="561587"/>
            <a:ext cx="487363" cy="485775"/>
          </a:xfrm>
          <a:prstGeom prst="rect">
            <a:avLst/>
          </a:prstGeom>
          <a:noFill/>
          <a:extLst>
            <a:ext uri="{909E8E84-426E-40DD-AFC4-6F175D3DCCD1}">
              <a14:hiddenFill xmlns:a14="http://schemas.microsoft.com/office/drawing/2010/main">
                <a:solidFill>
                  <a:srgbClr val="FFFFFF"/>
                </a:solidFill>
              </a14:hiddenFill>
            </a:ext>
          </a:extLst>
        </p:spPr>
      </p:pic>
      <p:sp>
        <p:nvSpPr>
          <p:cNvPr id="13" name="Retângulo 12"/>
          <p:cNvSpPr/>
          <p:nvPr/>
        </p:nvSpPr>
        <p:spPr>
          <a:xfrm>
            <a:off x="482548" y="1306559"/>
            <a:ext cx="8193908" cy="5078313"/>
          </a:xfrm>
          <a:prstGeom prst="rect">
            <a:avLst/>
          </a:prstGeom>
        </p:spPr>
        <p:txBody>
          <a:bodyPr wrap="square">
            <a:spAutoFit/>
          </a:bodyPr>
          <a:lstStyle/>
          <a:p>
            <a:pPr algn="just"/>
            <a:r>
              <a:rPr lang="pt-BR" dirty="0">
                <a:latin typeface="Cambria" panose="02040503050406030204" pitchFamily="18" charset="0"/>
              </a:rPr>
              <a:t>No bloco CONDIÇÕES HABITACIONAIS DA FAMÍLIA é necessário registrar as características e particularidades do domicílio da família/indivíduo, bem como a dinâmica familiar frente às próprias condições habitacionais da família. </a:t>
            </a:r>
            <a:endParaRPr lang="pt-BR" dirty="0" smtClean="0">
              <a:latin typeface="Cambria" panose="02040503050406030204" pitchFamily="18" charset="0"/>
            </a:endParaRPr>
          </a:p>
          <a:p>
            <a:pPr algn="just"/>
            <a:endParaRPr lang="pt-BR" dirty="0">
              <a:latin typeface="Cambria" panose="02040503050406030204" pitchFamily="18" charset="0"/>
            </a:endParaRPr>
          </a:p>
          <a:p>
            <a:pPr algn="just"/>
            <a:r>
              <a:rPr lang="pt-BR" dirty="0" smtClean="0">
                <a:latin typeface="Cambria" panose="02040503050406030204" pitchFamily="18" charset="0"/>
              </a:rPr>
              <a:t>A </a:t>
            </a:r>
            <a:r>
              <a:rPr lang="pt-BR" dirty="0">
                <a:latin typeface="Cambria" panose="02040503050406030204" pitchFamily="18" charset="0"/>
              </a:rPr>
              <a:t>intenção desse bloco é possibilitar aos técnicos dos CRAS e CREAS uma leitura do espaço de vivência domiciliar da família que está em acompanhamento familiar, com o objetivo de promover uma reflexão sobre as peculiaridades do espaço domiciliar que podem impactar na dinâmica familiar e assim implementar ações adequadas às experiências vividas pela família . É de extrema importância compreender que essa reflexão “</a:t>
            </a:r>
            <a:r>
              <a:rPr lang="pt-BR" i="1" dirty="0">
                <a:latin typeface="Cambria" panose="02040503050406030204" pitchFamily="18" charset="0"/>
              </a:rPr>
              <a:t>deve ser pautada nos princípios de respeito à privacidade da família e da sua autonomia</a:t>
            </a:r>
            <a:r>
              <a:rPr lang="pt-BR" dirty="0">
                <a:latin typeface="Cambria" panose="02040503050406030204" pitchFamily="18" charset="0"/>
              </a:rPr>
              <a:t>” (Brasil, 2012</a:t>
            </a:r>
            <a:r>
              <a:rPr lang="pt-BR" dirty="0" smtClean="0">
                <a:latin typeface="Cambria" panose="02040503050406030204" pitchFamily="18" charset="0"/>
              </a:rPr>
              <a:t>).</a:t>
            </a:r>
          </a:p>
          <a:p>
            <a:pPr algn="just"/>
            <a:endParaRPr lang="pt-BR" dirty="0">
              <a:latin typeface="Cambria" panose="02040503050406030204" pitchFamily="18" charset="0"/>
            </a:endParaRPr>
          </a:p>
          <a:p>
            <a:pPr marL="285750" indent="-285750" algn="just">
              <a:buFont typeface="Wingdings" panose="05000000000000000000" pitchFamily="2" charset="2"/>
              <a:buChar char="ü"/>
            </a:pPr>
            <a:r>
              <a:rPr lang="pt-BR" dirty="0">
                <a:latin typeface="Cambria" panose="02040503050406030204" pitchFamily="18" charset="0"/>
              </a:rPr>
              <a:t>As informações registradas nesse bloco contribuem para a elaboração do diagnóstico das condições habitacionais da família e para o planejamento do acompanhamento familiar, pois permite que o(a) profissional compreenda “</a:t>
            </a:r>
            <a:r>
              <a:rPr lang="pt-BR" i="1" dirty="0">
                <a:latin typeface="Cambria" panose="02040503050406030204" pitchFamily="18" charset="0"/>
              </a:rPr>
              <a:t>as interações entre os contextos familiar, comunitário, econômico, cultural e ambiental nos quais o grupo familiar está inserido</a:t>
            </a:r>
            <a:r>
              <a:rPr lang="pt-BR" dirty="0">
                <a:latin typeface="Cambria" panose="02040503050406030204" pitchFamily="18" charset="0"/>
              </a:rPr>
              <a:t>” (Brasil, 2012).</a:t>
            </a:r>
          </a:p>
          <a:p>
            <a:pPr algn="just"/>
            <a:endParaRPr lang="pt-BR" dirty="0">
              <a:latin typeface="Cambria" panose="02040503050406030204" pitchFamily="18" charset="0"/>
            </a:endParaRPr>
          </a:p>
        </p:txBody>
      </p:sp>
    </p:spTree>
    <p:extLst>
      <p:ext uri="{BB962C8B-B14F-4D97-AF65-F5344CB8AC3E}">
        <p14:creationId xmlns:p14="http://schemas.microsoft.com/office/powerpoint/2010/main" val="751762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9" name="Rectangle 3"/>
          <p:cNvSpPr>
            <a:spLocks noChangeArrowheads="1"/>
          </p:cNvSpPr>
          <p:nvPr/>
        </p:nvSpPr>
        <p:spPr bwMode="auto">
          <a:xfrm>
            <a:off x="1083761" y="493364"/>
            <a:ext cx="50040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chemeClr val="tx1"/>
                </a:solidFill>
                <a:effectLst/>
                <a:latin typeface="Cambria" panose="02040503050406030204" pitchFamily="18" charset="0"/>
                <a:ea typeface="Times New Roman" pitchFamily="18" charset="0"/>
                <a:cs typeface="Times New Roman" pitchFamily="18" charset="0"/>
              </a:rPr>
              <a:t>CONDIÇÕES HABITACIONAIS DA FAMÍLIA </a:t>
            </a:r>
            <a:endParaRPr kumimoji="0" lang="pt-BR" altLang="pt-BR" b="0"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pic>
        <p:nvPicPr>
          <p:cNvPr id="10" name="Imagem 2073" descr="checkl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52" y="435142"/>
            <a:ext cx="487363" cy="485775"/>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280198" y="1268760"/>
            <a:ext cx="8583604" cy="2308324"/>
          </a:xfrm>
          <a:prstGeom prst="rect">
            <a:avLst/>
          </a:prstGeom>
        </p:spPr>
        <p:txBody>
          <a:bodyPr wrap="square">
            <a:spAutoFit/>
          </a:bodyPr>
          <a:lstStyle/>
          <a:p>
            <a:pPr algn="just"/>
            <a:r>
              <a:rPr lang="pt-BR" dirty="0">
                <a:latin typeface="Cambria" panose="02040503050406030204" pitchFamily="18" charset="0"/>
              </a:rPr>
              <a:t>Importante destacar ainda, que as informações solicitadas neste bloco não, necessariamente, precisam ser solicitas no momento em que a família está sendo atendida pela equipe técnica nos CRAS ou CREAS. Os(as) profissionais podem observar as características das condições habitacionais da família no momento da visita domiciliar, por exemplo. Ou ainda retirar essas informações do CadÚnico, caso a família seja cadastrada e permaneça morando no mesmo endereço. No entanto, para qualificar essas informações sugere-se que o(a) técnico(a) agende uma visita domiciliar com a família. </a:t>
            </a:r>
          </a:p>
        </p:txBody>
      </p:sp>
      <p:sp>
        <p:nvSpPr>
          <p:cNvPr id="14" name="Retângulo 13"/>
          <p:cNvSpPr/>
          <p:nvPr/>
        </p:nvSpPr>
        <p:spPr>
          <a:xfrm>
            <a:off x="395536" y="3861048"/>
            <a:ext cx="8468266" cy="1754326"/>
          </a:xfrm>
          <a:prstGeom prst="rect">
            <a:avLst/>
          </a:prstGeom>
        </p:spPr>
        <p:txBody>
          <a:bodyPr wrap="square">
            <a:spAutoFit/>
          </a:bodyPr>
          <a:lstStyle/>
          <a:p>
            <a:pPr algn="just"/>
            <a:r>
              <a:rPr lang="pt-BR" b="1" dirty="0" smtClean="0">
                <a:solidFill>
                  <a:schemeClr val="accent2"/>
                </a:solidFill>
                <a:latin typeface="Cambria" panose="02040503050406030204" pitchFamily="18" charset="0"/>
              </a:rPr>
              <a:t>ATENÇÃO:</a:t>
            </a:r>
            <a:endParaRPr lang="pt-BR" dirty="0" smtClean="0">
              <a:solidFill>
                <a:schemeClr val="accent2"/>
              </a:solidFill>
              <a:latin typeface="Cambria" panose="02040503050406030204" pitchFamily="18" charset="0"/>
            </a:endParaRPr>
          </a:p>
          <a:p>
            <a:pPr algn="just"/>
            <a:r>
              <a:rPr lang="pt-BR" dirty="0" smtClean="0">
                <a:latin typeface="Cambria" panose="02040503050406030204" pitchFamily="18" charset="0"/>
              </a:rPr>
              <a:t>O </a:t>
            </a:r>
            <a:r>
              <a:rPr lang="pt-BR" dirty="0">
                <a:latin typeface="Cambria" panose="02040503050406030204" pitchFamily="18" charset="0"/>
              </a:rPr>
              <a:t>acesso à energia elétrica, água potável, escoamento sanitário e coleta de lixo impactam na melhoria na situação de vida das famílias. São indicadores que sinalizam redução da pobreza e exclusão social, diminuição da desigualdade socioeconômica, melhoria na situação nutricional e de saúde das famílias, por exemplo.</a:t>
            </a:r>
          </a:p>
        </p:txBody>
      </p:sp>
    </p:spTree>
    <p:extLst>
      <p:ext uri="{BB962C8B-B14F-4D97-AF65-F5344CB8AC3E}">
        <p14:creationId xmlns:p14="http://schemas.microsoft.com/office/powerpoint/2010/main" val="3865360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9" name="Rectangle 3"/>
          <p:cNvSpPr>
            <a:spLocks noChangeArrowheads="1"/>
          </p:cNvSpPr>
          <p:nvPr/>
        </p:nvSpPr>
        <p:spPr bwMode="auto">
          <a:xfrm>
            <a:off x="1083761" y="678030"/>
            <a:ext cx="50040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chemeClr val="tx1"/>
                </a:solidFill>
                <a:effectLst/>
                <a:latin typeface="Cambria" panose="02040503050406030204" pitchFamily="18" charset="0"/>
                <a:ea typeface="Times New Roman" pitchFamily="18" charset="0"/>
                <a:cs typeface="Times New Roman" pitchFamily="18" charset="0"/>
              </a:rPr>
              <a:t>CONDIÇÕES HABITACIONAIS DA FAMÍLIA </a:t>
            </a:r>
            <a:endParaRPr kumimoji="0" lang="pt-BR" altLang="pt-BR" b="0"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pic>
        <p:nvPicPr>
          <p:cNvPr id="10" name="Imagem 2073" descr="checkl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52" y="561587"/>
            <a:ext cx="487363" cy="485775"/>
          </a:xfrm>
          <a:prstGeom prst="rect">
            <a:avLst/>
          </a:prstGeom>
          <a:noFill/>
          <a:extLst>
            <a:ext uri="{909E8E84-426E-40DD-AFC4-6F175D3DCCD1}">
              <a14:hiddenFill xmlns:a14="http://schemas.microsoft.com/office/drawing/2010/main">
                <a:solidFill>
                  <a:srgbClr val="FFFFFF"/>
                </a:solidFill>
              </a14:hiddenFill>
            </a:ext>
          </a:extLst>
        </p:spPr>
      </p:pic>
      <p:sp>
        <p:nvSpPr>
          <p:cNvPr id="13" name="Retângulo 12"/>
          <p:cNvSpPr/>
          <p:nvPr/>
        </p:nvSpPr>
        <p:spPr>
          <a:xfrm>
            <a:off x="253789" y="1196752"/>
            <a:ext cx="8636421" cy="5165004"/>
          </a:xfrm>
          <a:prstGeom prst="rect">
            <a:avLst/>
          </a:prstGeom>
        </p:spPr>
        <p:txBody>
          <a:bodyPr wrap="square">
            <a:spAutoFit/>
          </a:bodyPr>
          <a:lstStyle/>
          <a:p>
            <a:pPr marL="285750" indent="-285750">
              <a:lnSpc>
                <a:spcPct val="115000"/>
              </a:lnSpc>
              <a:spcAft>
                <a:spcPts val="0"/>
              </a:spcAft>
              <a:buFont typeface="Wingdings" panose="05000000000000000000" pitchFamily="2" charset="2"/>
              <a:buChar char="ü"/>
            </a:pPr>
            <a:r>
              <a:rPr lang="pt-BR" sz="1600" b="1" dirty="0" smtClean="0">
                <a:solidFill>
                  <a:srgbClr val="76923C"/>
                </a:solidFill>
                <a:latin typeface="Cambria" panose="02040503050406030204" pitchFamily="18" charset="0"/>
                <a:ea typeface="Calibri"/>
                <a:cs typeface="Times New Roman"/>
              </a:rPr>
              <a:t>NÚMERO </a:t>
            </a:r>
            <a:r>
              <a:rPr lang="pt-BR" sz="1600" b="1" dirty="0">
                <a:solidFill>
                  <a:srgbClr val="76923C"/>
                </a:solidFill>
                <a:latin typeface="Cambria" panose="02040503050406030204" pitchFamily="18" charset="0"/>
                <a:ea typeface="Calibri"/>
                <a:cs typeface="Times New Roman"/>
              </a:rPr>
              <a:t>TOTAL DE CÔMODOS DO DOMICÍLIO</a:t>
            </a:r>
            <a:endParaRPr lang="pt-BR" sz="1600" dirty="0">
              <a:latin typeface="Cambria" panose="02040503050406030204" pitchFamily="18" charset="0"/>
              <a:ea typeface="Calibri"/>
              <a:cs typeface="Times New Roman"/>
            </a:endParaRPr>
          </a:p>
          <a:p>
            <a:pPr marL="285750" indent="-285750" algn="just">
              <a:lnSpc>
                <a:spcPct val="115000"/>
              </a:lnSpc>
              <a:spcAft>
                <a:spcPts val="0"/>
              </a:spcAft>
              <a:buFont typeface="Wingdings" panose="05000000000000000000" pitchFamily="2" charset="2"/>
              <a:buChar char="ü"/>
            </a:pPr>
            <a:r>
              <a:rPr lang="pt-BR" sz="1600" b="1" dirty="0" smtClean="0">
                <a:solidFill>
                  <a:srgbClr val="76923C"/>
                </a:solidFill>
                <a:latin typeface="Cambria" panose="02040503050406030204" pitchFamily="18" charset="0"/>
                <a:ea typeface="Calibri"/>
                <a:cs typeface="Times New Roman"/>
              </a:rPr>
              <a:t>DOMICILIO </a:t>
            </a:r>
            <a:r>
              <a:rPr lang="pt-BR" sz="1600" b="1" dirty="0">
                <a:solidFill>
                  <a:srgbClr val="76923C"/>
                </a:solidFill>
                <a:latin typeface="Cambria" panose="02040503050406030204" pitchFamily="18" charset="0"/>
                <a:ea typeface="Calibri"/>
                <a:cs typeface="Times New Roman"/>
              </a:rPr>
              <a:t>POSSUI ACESSIBILIDADE PARA PESSOAS</a:t>
            </a:r>
            <a:r>
              <a:rPr lang="pt-BR" sz="1600" dirty="0">
                <a:solidFill>
                  <a:srgbClr val="76923C"/>
                </a:solidFill>
                <a:latin typeface="Cambria" panose="02040503050406030204" pitchFamily="18" charset="0"/>
                <a:ea typeface="Calibri"/>
                <a:cs typeface="Times New Roman"/>
              </a:rPr>
              <a:t> </a:t>
            </a:r>
            <a:r>
              <a:rPr lang="pt-BR" sz="1600" b="1" dirty="0">
                <a:solidFill>
                  <a:srgbClr val="76923C"/>
                </a:solidFill>
                <a:latin typeface="Cambria" panose="02040503050406030204" pitchFamily="18" charset="0"/>
                <a:ea typeface="Calibri"/>
                <a:cs typeface="Times New Roman"/>
              </a:rPr>
              <a:t>COM DIFICULDADE DE LOCOMOÇÃO</a:t>
            </a:r>
            <a:endParaRPr lang="pt-BR" sz="1600" dirty="0">
              <a:latin typeface="Cambria" panose="02040503050406030204" pitchFamily="18" charset="0"/>
              <a:ea typeface="Calibri"/>
              <a:cs typeface="Times New Roman"/>
            </a:endParaRPr>
          </a:p>
          <a:p>
            <a:pPr algn="just">
              <a:lnSpc>
                <a:spcPct val="115000"/>
              </a:lnSpc>
              <a:spcAft>
                <a:spcPts val="0"/>
              </a:spcAft>
            </a:pPr>
            <a:r>
              <a:rPr lang="pt-BR" sz="1600" dirty="0">
                <a:latin typeface="Cambria" panose="02040503050406030204" pitchFamily="18" charset="0"/>
                <a:ea typeface="Calibri"/>
                <a:cs typeface="Times New Roman"/>
              </a:rPr>
              <a:t> </a:t>
            </a:r>
          </a:p>
          <a:p>
            <a:pPr algn="just">
              <a:lnSpc>
                <a:spcPct val="115000"/>
              </a:lnSpc>
              <a:spcAft>
                <a:spcPts val="0"/>
              </a:spcAft>
            </a:pPr>
            <a:r>
              <a:rPr lang="pt-BR" sz="1600" dirty="0">
                <a:latin typeface="Cambria" panose="02040503050406030204" pitchFamily="18" charset="0"/>
                <a:ea typeface="Calibri"/>
                <a:cs typeface="Times New Roman"/>
              </a:rPr>
              <a:t>É fundamental registar essas informações, pois essa característica habitacional influencia na dinâmica familiar.</a:t>
            </a:r>
            <a:r>
              <a:rPr lang="pt-BR" sz="1600" b="1" dirty="0">
                <a:solidFill>
                  <a:srgbClr val="76923C"/>
                </a:solidFill>
                <a:latin typeface="Cambria" panose="02040503050406030204" pitchFamily="18" charset="0"/>
                <a:ea typeface="Calibri"/>
                <a:cs typeface="Times New Roman"/>
              </a:rPr>
              <a:t> </a:t>
            </a:r>
            <a:endParaRPr lang="pt-BR" sz="1600" dirty="0">
              <a:latin typeface="Cambria" panose="02040503050406030204" pitchFamily="18" charset="0"/>
              <a:ea typeface="Calibri"/>
              <a:cs typeface="Times New Roman"/>
            </a:endParaRPr>
          </a:p>
          <a:p>
            <a:pPr>
              <a:lnSpc>
                <a:spcPct val="115000"/>
              </a:lnSpc>
              <a:spcAft>
                <a:spcPts val="0"/>
              </a:spcAft>
            </a:pPr>
            <a:r>
              <a:rPr lang="pt-BR" sz="1600" b="1" dirty="0">
                <a:solidFill>
                  <a:srgbClr val="76923C"/>
                </a:solidFill>
                <a:latin typeface="Cambria" panose="02040503050406030204" pitchFamily="18" charset="0"/>
                <a:ea typeface="Calibri"/>
                <a:cs typeface="Times New Roman"/>
              </a:rPr>
              <a:t> </a:t>
            </a:r>
            <a:endParaRPr lang="pt-BR" sz="1600" dirty="0">
              <a:latin typeface="Cambria" panose="02040503050406030204" pitchFamily="18" charset="0"/>
              <a:ea typeface="Calibri"/>
              <a:cs typeface="Times New Roman"/>
            </a:endParaRPr>
          </a:p>
          <a:p>
            <a:pPr marL="285750" indent="-285750" algn="just">
              <a:lnSpc>
                <a:spcPct val="115000"/>
              </a:lnSpc>
              <a:spcAft>
                <a:spcPts val="0"/>
              </a:spcAft>
              <a:buFont typeface="Wingdings" panose="05000000000000000000" pitchFamily="2" charset="2"/>
              <a:buChar char="ü"/>
            </a:pPr>
            <a:r>
              <a:rPr lang="pt-BR" sz="1600" b="1" dirty="0" smtClean="0">
                <a:solidFill>
                  <a:srgbClr val="76923C"/>
                </a:solidFill>
                <a:latin typeface="Cambria" panose="02040503050406030204" pitchFamily="18" charset="0"/>
                <a:ea typeface="Calibri"/>
                <a:cs typeface="Times New Roman"/>
              </a:rPr>
              <a:t>DOMICÍLIO </a:t>
            </a:r>
            <a:r>
              <a:rPr lang="pt-BR" sz="1600" b="1" dirty="0">
                <a:solidFill>
                  <a:srgbClr val="76923C"/>
                </a:solidFill>
                <a:latin typeface="Cambria" panose="02040503050406030204" pitchFamily="18" charset="0"/>
                <a:ea typeface="Calibri"/>
                <a:cs typeface="Times New Roman"/>
              </a:rPr>
              <a:t>ESTÁ LOCALIZADO EM ÁREA DE RISCO DE DESABAMENTO OU ALAGAMENTO </a:t>
            </a:r>
            <a:endParaRPr lang="pt-BR" sz="1600" dirty="0">
              <a:latin typeface="Cambria" panose="02040503050406030204" pitchFamily="18" charset="0"/>
              <a:ea typeface="Calibri"/>
              <a:cs typeface="Times New Roman"/>
            </a:endParaRPr>
          </a:p>
          <a:p>
            <a:pPr marL="285750" indent="-285750">
              <a:lnSpc>
                <a:spcPct val="115000"/>
              </a:lnSpc>
              <a:spcAft>
                <a:spcPts val="0"/>
              </a:spcAft>
              <a:buFont typeface="Wingdings" panose="05000000000000000000" pitchFamily="2" charset="2"/>
              <a:buChar char="ü"/>
            </a:pPr>
            <a:r>
              <a:rPr lang="pt-BR" sz="1600" b="1" dirty="0" smtClean="0">
                <a:solidFill>
                  <a:srgbClr val="76923C"/>
                </a:solidFill>
                <a:latin typeface="Cambria" panose="02040503050406030204" pitchFamily="18" charset="0"/>
                <a:ea typeface="Calibri"/>
                <a:cs typeface="Times New Roman"/>
              </a:rPr>
              <a:t>DOMICÍLIO </a:t>
            </a:r>
            <a:r>
              <a:rPr lang="pt-BR" sz="1600" b="1" dirty="0">
                <a:solidFill>
                  <a:srgbClr val="76923C"/>
                </a:solidFill>
                <a:latin typeface="Cambria" panose="02040503050406030204" pitchFamily="18" charset="0"/>
                <a:ea typeface="Calibri"/>
                <a:cs typeface="Times New Roman"/>
              </a:rPr>
              <a:t>ESTÁ LOCALIZADO EM ÁREA DE DIFÍCIL ACESSO </a:t>
            </a:r>
            <a:r>
              <a:rPr lang="pt-BR" sz="1600" b="1" dirty="0" smtClean="0">
                <a:solidFill>
                  <a:srgbClr val="76923C"/>
                </a:solidFill>
                <a:latin typeface="Cambria" panose="02040503050406030204" pitchFamily="18" charset="0"/>
                <a:ea typeface="Calibri"/>
                <a:cs typeface="Times New Roman"/>
              </a:rPr>
              <a:t>GEOGRÁFICO</a:t>
            </a:r>
            <a:endParaRPr lang="pt-BR" sz="1600" dirty="0" smtClean="0">
              <a:latin typeface="Cambria" panose="02040503050406030204" pitchFamily="18" charset="0"/>
              <a:ea typeface="Calibri"/>
              <a:cs typeface="Times New Roman"/>
            </a:endParaRPr>
          </a:p>
          <a:p>
            <a:pPr marL="285750" indent="-285750">
              <a:lnSpc>
                <a:spcPct val="115000"/>
              </a:lnSpc>
              <a:spcAft>
                <a:spcPts val="0"/>
              </a:spcAft>
              <a:buFont typeface="Wingdings" panose="05000000000000000000" pitchFamily="2" charset="2"/>
              <a:buChar char="ü"/>
            </a:pPr>
            <a:r>
              <a:rPr lang="pt-BR" sz="1600" b="1" dirty="0" smtClean="0">
                <a:solidFill>
                  <a:srgbClr val="76923C"/>
                </a:solidFill>
                <a:latin typeface="Cambria" panose="02040503050406030204" pitchFamily="18" charset="0"/>
                <a:ea typeface="Calibri"/>
                <a:cs typeface="Times New Roman"/>
              </a:rPr>
              <a:t>DOMICÍLIO </a:t>
            </a:r>
            <a:r>
              <a:rPr lang="pt-BR" sz="1600" b="1" dirty="0">
                <a:solidFill>
                  <a:srgbClr val="76923C"/>
                </a:solidFill>
                <a:latin typeface="Cambria" panose="02040503050406030204" pitchFamily="18" charset="0"/>
                <a:ea typeface="Calibri"/>
                <a:cs typeface="Times New Roman"/>
              </a:rPr>
              <a:t>ESTÁ LOCALIZADO EM ÁREA COM FORTE PRESENÇA DE CONFLITO/VIOLÊNCIA</a:t>
            </a:r>
            <a:endParaRPr lang="pt-BR" sz="1600" dirty="0">
              <a:latin typeface="Cambria" panose="02040503050406030204" pitchFamily="18" charset="0"/>
              <a:ea typeface="Calibri"/>
              <a:cs typeface="Times New Roman"/>
            </a:endParaRPr>
          </a:p>
          <a:p>
            <a:pPr algn="just">
              <a:lnSpc>
                <a:spcPct val="115000"/>
              </a:lnSpc>
              <a:spcAft>
                <a:spcPts val="0"/>
              </a:spcAft>
            </a:pPr>
            <a:r>
              <a:rPr lang="pt-BR" sz="1600" dirty="0">
                <a:latin typeface="Cambria" panose="02040503050406030204" pitchFamily="18" charset="0"/>
                <a:ea typeface="Calibri"/>
                <a:cs typeface="Times New Roman"/>
              </a:rPr>
              <a:t> </a:t>
            </a:r>
          </a:p>
          <a:p>
            <a:pPr algn="just">
              <a:lnSpc>
                <a:spcPct val="115000"/>
              </a:lnSpc>
              <a:spcAft>
                <a:spcPts val="0"/>
              </a:spcAft>
            </a:pPr>
            <a:r>
              <a:rPr lang="pt-BR" sz="1600" dirty="0">
                <a:latin typeface="Cambria" panose="02040503050406030204" pitchFamily="18" charset="0"/>
                <a:ea typeface="Calibri"/>
                <a:cs typeface="Times New Roman"/>
              </a:rPr>
              <a:t>A intenção do registro dessa informação é garantir proteção integral as famílias em situação de vulnerabilidade, risco pessoal e social. É fundamental registar essa informação, pois essas características habitacionais e territoriais poderão influenciar na dinâmica e contexto familiar e comunitário.  A consolidação desses dados, para além de contribuir no planejamento do trabalho social com as famílias, possibilita também a elaboração do diagnóstico socioterritorial e mapeamento dos domicílios que se encontram em área de riscos. Com este diagnóstico em mãos os municípios podem desenvolver ações de prevenção e proteção social. </a:t>
            </a:r>
          </a:p>
        </p:txBody>
      </p:sp>
    </p:spTree>
    <p:extLst>
      <p:ext uri="{BB962C8B-B14F-4D97-AF65-F5344CB8AC3E}">
        <p14:creationId xmlns:p14="http://schemas.microsoft.com/office/powerpoint/2010/main" val="25567364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pic>
        <p:nvPicPr>
          <p:cNvPr id="10" name="Imagem 2073" descr="checkl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52" y="561587"/>
            <a:ext cx="487363" cy="4857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098923" y="535511"/>
            <a:ext cx="48245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chemeClr val="tx1"/>
                </a:solidFill>
                <a:effectLst/>
                <a:latin typeface="Cambria" panose="02040503050406030204" pitchFamily="18" charset="0"/>
                <a:ea typeface="Times New Roman" pitchFamily="18" charset="0"/>
                <a:cs typeface="Times New Roman" pitchFamily="18" charset="0"/>
              </a:rPr>
              <a:t>CONDIÇÕES EDUCACIONAIS DA FAMÍLIA</a:t>
            </a:r>
            <a:endParaRPr kumimoji="0" lang="pt-BR" altLang="pt-BR" b="0"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sp>
        <p:nvSpPr>
          <p:cNvPr id="14" name="Retângulo 13"/>
          <p:cNvSpPr/>
          <p:nvPr/>
        </p:nvSpPr>
        <p:spPr>
          <a:xfrm>
            <a:off x="323528" y="1412776"/>
            <a:ext cx="8397279" cy="4524315"/>
          </a:xfrm>
          <a:prstGeom prst="rect">
            <a:avLst/>
          </a:prstGeom>
        </p:spPr>
        <p:txBody>
          <a:bodyPr wrap="square">
            <a:spAutoFit/>
          </a:bodyPr>
          <a:lstStyle/>
          <a:p>
            <a:pPr algn="just"/>
            <a:r>
              <a:rPr lang="pt-BR" sz="1600" dirty="0">
                <a:latin typeface="Cambria" panose="02040503050406030204" pitchFamily="18" charset="0"/>
              </a:rPr>
              <a:t>O Prontuário SUAS organizou o bloco “</a:t>
            </a:r>
            <a:r>
              <a:rPr lang="pt-BR" sz="1600" i="1" dirty="0">
                <a:latin typeface="Cambria" panose="02040503050406030204" pitchFamily="18" charset="0"/>
              </a:rPr>
              <a:t>Condições Educacionais da Família</a:t>
            </a:r>
            <a:r>
              <a:rPr lang="pt-BR" sz="1600" dirty="0">
                <a:latin typeface="Cambria" panose="02040503050406030204" pitchFamily="18" charset="0"/>
              </a:rPr>
              <a:t>”, considerando que as informações sobre a situação educacional dos membros familiares são de fundamental importância para compreender a dinâmica e contexto familiar frente a essa situação</a:t>
            </a:r>
            <a:r>
              <a:rPr lang="pt-BR" sz="1600" dirty="0" smtClean="0">
                <a:latin typeface="Cambria" panose="02040503050406030204" pitchFamily="18" charset="0"/>
              </a:rPr>
              <a:t>.</a:t>
            </a:r>
          </a:p>
          <a:p>
            <a:pPr algn="just"/>
            <a:endParaRPr lang="pt-BR" sz="1600" dirty="0">
              <a:latin typeface="Cambria" panose="02040503050406030204" pitchFamily="18" charset="0"/>
            </a:endParaRPr>
          </a:p>
          <a:p>
            <a:pPr algn="just"/>
            <a:r>
              <a:rPr lang="pt-BR" sz="1600" dirty="0">
                <a:latin typeface="Cambria" panose="02040503050406030204" pitchFamily="18" charset="0"/>
              </a:rPr>
              <a:t>A Tipificação Nacional de Serviços Socioassistenciais aponta que um dos impactos sociais esperados com o trabalho social com as famílias é o aumento de acessos a direitos e serviços socioassistenciais e setoriais, logo o aumento do acesso dos(as) usuários(as) aos serviços de educação, como escolas e creches. Importante destacar também que a proteção da Assistência Social, por meio da oferta continuada de serviços, programas e benefícios impactam no desenvolvimento acadêmico dos seus(suas) usuários(as) o que contribui para a inserção, reinserção e permanência destes(as) no sistema educacional</a:t>
            </a:r>
            <a:r>
              <a:rPr lang="pt-BR" sz="1600" dirty="0" smtClean="0">
                <a:latin typeface="Cambria" panose="02040503050406030204" pitchFamily="18" charset="0"/>
              </a:rPr>
              <a:t>.</a:t>
            </a:r>
          </a:p>
          <a:p>
            <a:pPr algn="just"/>
            <a:endParaRPr lang="pt-BR" sz="1600" dirty="0">
              <a:latin typeface="Cambria" panose="02040503050406030204" pitchFamily="18" charset="0"/>
            </a:endParaRPr>
          </a:p>
          <a:p>
            <a:pPr algn="just"/>
            <a:r>
              <a:rPr lang="pt-BR" sz="1600" dirty="0">
                <a:latin typeface="Cambria" panose="02040503050406030204" pitchFamily="18" charset="0"/>
              </a:rPr>
              <a:t>Nessa direção, entender as situações educacionais da família usuária permite a elaboração de estudos sociais que contemple o universo familiar como um todo, colaborando para promover o fortalecimento da capacidade protetiva da família e promover o acesso das famílias aos seus direitos. O acesso aos serviços educacionais impacta na melhoria da situação de vida das famílias. É um indicador que sinaliza a redução da exclusão social e melhoria da educação no país.</a:t>
            </a:r>
          </a:p>
        </p:txBody>
      </p:sp>
    </p:spTree>
    <p:extLst>
      <p:ext uri="{BB962C8B-B14F-4D97-AF65-F5344CB8AC3E}">
        <p14:creationId xmlns:p14="http://schemas.microsoft.com/office/powerpoint/2010/main" val="3740765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pic>
        <p:nvPicPr>
          <p:cNvPr id="10" name="Imagem 2073" descr="checkl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52" y="561587"/>
            <a:ext cx="487363" cy="4857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1105381" y="720177"/>
            <a:ext cx="48245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chemeClr val="tx1"/>
                </a:solidFill>
                <a:effectLst/>
                <a:latin typeface="Cambria" panose="02040503050406030204" pitchFamily="18" charset="0"/>
                <a:ea typeface="Times New Roman" pitchFamily="18" charset="0"/>
                <a:cs typeface="Times New Roman" pitchFamily="18" charset="0"/>
              </a:rPr>
              <a:t>CONDIÇÕES EDUCACIONAIS DA FAMÍLIA</a:t>
            </a:r>
            <a:endParaRPr kumimoji="0" lang="pt-BR" altLang="pt-BR" b="0"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sp>
        <p:nvSpPr>
          <p:cNvPr id="13" name="Retângulo 12"/>
          <p:cNvSpPr/>
          <p:nvPr/>
        </p:nvSpPr>
        <p:spPr>
          <a:xfrm>
            <a:off x="1524230" y="1580175"/>
            <a:ext cx="6131102" cy="369332"/>
          </a:xfrm>
          <a:prstGeom prst="rect">
            <a:avLst/>
          </a:prstGeom>
        </p:spPr>
        <p:txBody>
          <a:bodyPr wrap="square">
            <a:spAutoFit/>
          </a:bodyPr>
          <a:lstStyle/>
          <a:p>
            <a:r>
              <a:rPr lang="pt-BR" dirty="0">
                <a:solidFill>
                  <a:srgbClr val="627A32"/>
                </a:solidFill>
                <a:latin typeface="Cambria" panose="02040503050406030204" pitchFamily="18" charset="0"/>
              </a:rPr>
              <a:t>IDENTIFICAÇÃO DE VULNERABILIDADES EDUCACIONAIS</a:t>
            </a:r>
          </a:p>
        </p:txBody>
      </p:sp>
      <p:sp>
        <p:nvSpPr>
          <p:cNvPr id="15" name="Retângulo 14"/>
          <p:cNvSpPr/>
          <p:nvPr/>
        </p:nvSpPr>
        <p:spPr>
          <a:xfrm>
            <a:off x="557333" y="2420887"/>
            <a:ext cx="8064896" cy="2585323"/>
          </a:xfrm>
          <a:prstGeom prst="rect">
            <a:avLst/>
          </a:prstGeom>
        </p:spPr>
        <p:txBody>
          <a:bodyPr wrap="square">
            <a:spAutoFit/>
          </a:bodyPr>
          <a:lstStyle/>
          <a:p>
            <a:pPr algn="just"/>
            <a:r>
              <a:rPr lang="pt-BR" dirty="0" smtClean="0">
                <a:latin typeface="Cambria" panose="02040503050406030204" pitchFamily="18" charset="0"/>
              </a:rPr>
              <a:t>O quadro “</a:t>
            </a:r>
            <a:r>
              <a:rPr lang="pt-BR" i="1" dirty="0" smtClean="0">
                <a:latin typeface="Cambria" panose="02040503050406030204" pitchFamily="18" charset="0"/>
              </a:rPr>
              <a:t>Identificação de Vulnerabilidades Educacionais</a:t>
            </a:r>
            <a:r>
              <a:rPr lang="pt-BR" dirty="0" smtClean="0">
                <a:latin typeface="Cambria" panose="02040503050406030204" pitchFamily="18" charset="0"/>
              </a:rPr>
              <a:t>” facilita </a:t>
            </a:r>
            <a:r>
              <a:rPr lang="pt-BR" dirty="0">
                <a:latin typeface="Cambria" panose="02040503050406030204" pitchFamily="18" charset="0"/>
              </a:rPr>
              <a:t>a visualização da situação educacional da família conforme ciclo de vida, contribuindo para o planejamento das ações que devem ser ofertadas para a família atendida/acompanhada e possíveis encaminhamentos para rede de serviços da Educação. As Orientações Técnicas: CRAS que Temos, CRAS que Queremos (2010/2011) ressalta que famílias com a presença de adolescentes de 15 a 17 anos, com defasagem escolar ou fora da </a:t>
            </a:r>
            <a:r>
              <a:rPr lang="pt-BR" dirty="0" smtClean="0">
                <a:latin typeface="Cambria" panose="02040503050406030204" pitchFamily="18" charset="0"/>
              </a:rPr>
              <a:t>escola, por exemplo, </a:t>
            </a:r>
            <a:r>
              <a:rPr lang="pt-BR" dirty="0">
                <a:latin typeface="Cambria" panose="02040503050406030204" pitchFamily="18" charset="0"/>
              </a:rPr>
              <a:t>demandam proteção da assistência social e que por isso devem ser inseridas com prioridade no acompanhamento familiar do PAIF. </a:t>
            </a:r>
          </a:p>
        </p:txBody>
      </p:sp>
    </p:spTree>
    <p:extLst>
      <p:ext uri="{BB962C8B-B14F-4D97-AF65-F5344CB8AC3E}">
        <p14:creationId xmlns:p14="http://schemas.microsoft.com/office/powerpoint/2010/main" val="1308225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12" name="Retângulo 11"/>
          <p:cNvSpPr/>
          <p:nvPr/>
        </p:nvSpPr>
        <p:spPr>
          <a:xfrm>
            <a:off x="1043608" y="692696"/>
            <a:ext cx="7272808" cy="646331"/>
          </a:xfrm>
          <a:prstGeom prst="rect">
            <a:avLst/>
          </a:prstGeom>
        </p:spPr>
        <p:txBody>
          <a:bodyPr wrap="square">
            <a:spAutoFit/>
          </a:bodyPr>
          <a:lstStyle/>
          <a:p>
            <a:pPr algn="ctr"/>
            <a:r>
              <a:rPr lang="pt-BR" dirty="0">
                <a:solidFill>
                  <a:srgbClr val="627A32"/>
                </a:solidFill>
                <a:latin typeface="Cambria" panose="02040503050406030204" pitchFamily="18" charset="0"/>
              </a:rPr>
              <a:t>ANOTAÇÕES SOBRE DESCUMPRIMENTO DE CONDICIONALIDADES DE EDUCAÇÃO NO PROGRAMA BOLSA FAMÍLIA</a:t>
            </a:r>
          </a:p>
        </p:txBody>
      </p:sp>
      <p:sp>
        <p:nvSpPr>
          <p:cNvPr id="14" name="Retângulo 13"/>
          <p:cNvSpPr/>
          <p:nvPr/>
        </p:nvSpPr>
        <p:spPr>
          <a:xfrm>
            <a:off x="443373" y="1772816"/>
            <a:ext cx="8473278" cy="2800767"/>
          </a:xfrm>
          <a:prstGeom prst="rect">
            <a:avLst/>
          </a:prstGeom>
        </p:spPr>
        <p:txBody>
          <a:bodyPr wrap="square">
            <a:spAutoFit/>
          </a:bodyPr>
          <a:lstStyle/>
          <a:p>
            <a:pPr algn="just"/>
            <a:r>
              <a:rPr lang="pt-BR" sz="1600" dirty="0">
                <a:latin typeface="Cambria" panose="02040503050406030204" pitchFamily="18" charset="0"/>
              </a:rPr>
              <a:t>As anotações nesse campo </a:t>
            </a:r>
            <a:r>
              <a:rPr lang="pt-BR" sz="1600" dirty="0" smtClean="0">
                <a:latin typeface="Cambria" panose="02040503050406030204" pitchFamily="18" charset="0"/>
              </a:rPr>
              <a:t>irão </a:t>
            </a:r>
            <a:r>
              <a:rPr lang="pt-BR" sz="1600" dirty="0">
                <a:latin typeface="Cambria" panose="02040503050406030204" pitchFamily="18" charset="0"/>
              </a:rPr>
              <a:t>contribuir efetivamente para o acompanhamento do descumprimento das condicionalidades da educação do Programa Bolsa Família (PBF). A oferta de serviços socioassistenciais associada a programas de transferência de renda e ao acompanhamento das condicionalidades é essencial para promover o acesso a serviços de educação e saúde. </a:t>
            </a:r>
          </a:p>
          <a:p>
            <a:pPr algn="just"/>
            <a:endParaRPr lang="pt-BR" sz="1600" dirty="0">
              <a:latin typeface="Cambria" panose="02040503050406030204" pitchFamily="18" charset="0"/>
            </a:endParaRPr>
          </a:p>
          <a:p>
            <a:pPr algn="just"/>
            <a:r>
              <a:rPr lang="pt-BR" sz="1600" dirty="0">
                <a:latin typeface="Cambria" panose="02040503050406030204" pitchFamily="18" charset="0"/>
              </a:rPr>
              <a:t>O Protocolo de Gestão Integrada de Serviços, Benefícios e Transferências de Renda no âmbito do SUAS  estabeleceu que o MDS instituísse diretrizes e parâmetros para potencializar o atendimento as famílias beneficiárias de programas de transferência de renda nos serviços de PSB e PSE. Assim, famílias beneficiárias do PBF e ou BPC devem ser inseridas com prioridade nos serviços ofertados pela rede socioassistencial do município ou DF.</a:t>
            </a:r>
          </a:p>
        </p:txBody>
      </p:sp>
      <p:sp>
        <p:nvSpPr>
          <p:cNvPr id="16" name="Rectangle 3"/>
          <p:cNvSpPr>
            <a:spLocks noChangeArrowheads="1"/>
          </p:cNvSpPr>
          <p:nvPr/>
        </p:nvSpPr>
        <p:spPr bwMode="auto">
          <a:xfrm rot="10800000" flipV="1">
            <a:off x="899592" y="4797152"/>
            <a:ext cx="602689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chemeClr val="tx1"/>
                </a:solidFill>
                <a:effectLst/>
                <a:latin typeface="Cambria" panose="02040503050406030204" pitchFamily="18" charset="0"/>
                <a:ea typeface="Calibri" pitchFamily="34" charset="0"/>
                <a:cs typeface="Times New Roman" pitchFamily="18" charset="0"/>
              </a:rPr>
              <a:t>O acompanhamento das condicionalidades da educação do PBF é fundamental para garantir o acesso e a permanência de crianças e adolescentes beneficiários(as) do PBF na escola e isso reflete em melhores desempenhos escolares e implica na diminuição das desigualdades educacionais.</a:t>
            </a:r>
            <a:endParaRPr kumimoji="0" lang="pt-BR" altLang="pt-BR" sz="1600" b="0"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pic>
        <p:nvPicPr>
          <p:cNvPr id="17" name="Imagem 10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0575" y="5065208"/>
            <a:ext cx="971038" cy="78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1687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9" name="Rectangle 3"/>
          <p:cNvSpPr>
            <a:spLocks noChangeArrowheads="1"/>
          </p:cNvSpPr>
          <p:nvPr/>
        </p:nvSpPr>
        <p:spPr bwMode="auto">
          <a:xfrm>
            <a:off x="1096330" y="406854"/>
            <a:ext cx="62754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chemeClr val="tx1"/>
                </a:solidFill>
                <a:effectLst/>
                <a:latin typeface="Cambria" panose="02040503050406030204" pitchFamily="18" charset="0"/>
                <a:ea typeface="Times New Roman" pitchFamily="18" charset="0"/>
                <a:cs typeface="Times New Roman" pitchFamily="18" charset="0"/>
              </a:rPr>
              <a:t>CONDIÇÕES DE TRABALHO E RENDIMENTO DA FAMÍLIA</a:t>
            </a:r>
            <a:endParaRPr kumimoji="0" lang="pt-BR" altLang="pt-BR" b="0"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pic>
        <p:nvPicPr>
          <p:cNvPr id="10" name="Imagem 2075" descr="checkl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668" y="333140"/>
            <a:ext cx="487363" cy="485775"/>
          </a:xfrm>
          <a:prstGeom prst="rect">
            <a:avLst/>
          </a:prstGeom>
          <a:noFill/>
          <a:extLst>
            <a:ext uri="{909E8E84-426E-40DD-AFC4-6F175D3DCCD1}">
              <a14:hiddenFill xmlns:a14="http://schemas.microsoft.com/office/drawing/2010/main">
                <a:solidFill>
                  <a:srgbClr val="FFFFFF"/>
                </a:solidFill>
              </a14:hiddenFill>
            </a:ext>
          </a:extLst>
        </p:spPr>
      </p:pic>
      <p:sp>
        <p:nvSpPr>
          <p:cNvPr id="13" name="Retângulo 12"/>
          <p:cNvSpPr/>
          <p:nvPr/>
        </p:nvSpPr>
        <p:spPr>
          <a:xfrm>
            <a:off x="442098" y="1052736"/>
            <a:ext cx="8450382" cy="3914918"/>
          </a:xfrm>
          <a:prstGeom prst="rect">
            <a:avLst/>
          </a:prstGeom>
        </p:spPr>
        <p:txBody>
          <a:bodyPr wrap="square">
            <a:spAutoFit/>
          </a:bodyPr>
          <a:lstStyle/>
          <a:p>
            <a:pPr algn="just">
              <a:lnSpc>
                <a:spcPct val="115000"/>
              </a:lnSpc>
              <a:spcAft>
                <a:spcPts val="0"/>
              </a:spcAft>
            </a:pPr>
            <a:r>
              <a:rPr lang="pt-BR" dirty="0">
                <a:latin typeface="Cambria" panose="02040503050406030204" pitchFamily="18" charset="0"/>
                <a:ea typeface="Times New Roman"/>
                <a:cs typeface="Arial"/>
              </a:rPr>
              <a:t>Um dos objetivos da Assistência Social, garantido pela LOAS, é promover a proteção social, por meio da promoção da integração ao mercado de trabalho (artigo 2º, inciso I, alínea c).</a:t>
            </a:r>
            <a:endParaRPr lang="pt-BR" dirty="0">
              <a:latin typeface="Cambria" panose="02040503050406030204" pitchFamily="18" charset="0"/>
              <a:ea typeface="Times New Roman"/>
              <a:cs typeface="Times New Roman"/>
            </a:endParaRPr>
          </a:p>
          <a:p>
            <a:pPr algn="just">
              <a:lnSpc>
                <a:spcPct val="115000"/>
              </a:lnSpc>
              <a:spcAft>
                <a:spcPts val="0"/>
              </a:spcAft>
            </a:pPr>
            <a:r>
              <a:rPr lang="pt-BR" dirty="0">
                <a:latin typeface="Cambria" panose="02040503050406030204" pitchFamily="18" charset="0"/>
                <a:ea typeface="Times New Roman"/>
                <a:cs typeface="Times New Roman"/>
              </a:rPr>
              <a:t> </a:t>
            </a:r>
          </a:p>
          <a:p>
            <a:pPr algn="just">
              <a:lnSpc>
                <a:spcPct val="115000"/>
              </a:lnSpc>
              <a:spcAft>
                <a:spcPts val="0"/>
              </a:spcAft>
            </a:pPr>
            <a:r>
              <a:rPr lang="pt-BR" dirty="0">
                <a:latin typeface="Cambria" panose="02040503050406030204" pitchFamily="18" charset="0"/>
                <a:ea typeface="Times New Roman"/>
                <a:cs typeface="Times New Roman"/>
              </a:rPr>
              <a:t>Nesse contexto, o bloco CONDIÇÕES DE TRABALHO E RENDIMENTO DA FAMÍLIA do Prontuário SUAS foi pensado e elaborado para a equipe de referência do CRAS e do CREAS registrar todas as informações pessoais de cada membro da família usuária do serviço sobre a situação atual de ocupação e renda. </a:t>
            </a:r>
          </a:p>
          <a:p>
            <a:pPr algn="just">
              <a:lnSpc>
                <a:spcPct val="115000"/>
              </a:lnSpc>
              <a:spcAft>
                <a:spcPts val="0"/>
              </a:spcAft>
            </a:pPr>
            <a:r>
              <a:rPr lang="pt-BR" dirty="0">
                <a:latin typeface="Cambria" panose="02040503050406030204" pitchFamily="18" charset="0"/>
                <a:ea typeface="Times New Roman"/>
                <a:cs typeface="Times New Roman"/>
              </a:rPr>
              <a:t> </a:t>
            </a:r>
          </a:p>
          <a:p>
            <a:pPr algn="just">
              <a:lnSpc>
                <a:spcPct val="115000"/>
              </a:lnSpc>
              <a:spcAft>
                <a:spcPts val="1000"/>
              </a:spcAft>
            </a:pPr>
            <a:r>
              <a:rPr lang="pt-BR" dirty="0">
                <a:latin typeface="Cambria" panose="02040503050406030204" pitchFamily="18" charset="0"/>
                <a:ea typeface="Times New Roman"/>
                <a:cs typeface="Times New Roman"/>
              </a:rPr>
              <a:t>A intenção desse bloco de informações, além de subsidiar no planejamento do trabalho social com a família, é contribuir para o efetivo acesso da população aos seus direitos. </a:t>
            </a:r>
          </a:p>
        </p:txBody>
      </p:sp>
      <p:sp>
        <p:nvSpPr>
          <p:cNvPr id="15" name="Retângulo 14"/>
          <p:cNvSpPr/>
          <p:nvPr/>
        </p:nvSpPr>
        <p:spPr>
          <a:xfrm>
            <a:off x="1721208" y="5125017"/>
            <a:ext cx="7189488" cy="1200329"/>
          </a:xfrm>
          <a:prstGeom prst="rect">
            <a:avLst/>
          </a:prstGeom>
        </p:spPr>
        <p:txBody>
          <a:bodyPr wrap="square">
            <a:spAutoFit/>
          </a:bodyPr>
          <a:lstStyle/>
          <a:p>
            <a:pPr algn="just"/>
            <a:r>
              <a:rPr lang="pt-BR" b="1" dirty="0" smtClean="0">
                <a:solidFill>
                  <a:schemeClr val="accent2"/>
                </a:solidFill>
                <a:latin typeface="Cambria"/>
                <a:ea typeface="Times New Roman"/>
                <a:cs typeface="Times New Roman"/>
              </a:rPr>
              <a:t>ATENÇÃO:</a:t>
            </a:r>
            <a:r>
              <a:rPr lang="pt-BR" dirty="0" smtClean="0">
                <a:solidFill>
                  <a:schemeClr val="accent2"/>
                </a:solidFill>
                <a:latin typeface="Cambria"/>
                <a:ea typeface="Times New Roman"/>
                <a:cs typeface="Times New Roman"/>
              </a:rPr>
              <a:t>  </a:t>
            </a:r>
          </a:p>
          <a:p>
            <a:pPr algn="just"/>
            <a:r>
              <a:rPr lang="pt-BR" dirty="0" smtClean="0">
                <a:latin typeface="Cambria"/>
                <a:ea typeface="Times New Roman"/>
                <a:cs typeface="Times New Roman"/>
              </a:rPr>
              <a:t>A </a:t>
            </a:r>
            <a:r>
              <a:rPr lang="pt-BR" dirty="0">
                <a:latin typeface="Cambria"/>
                <a:ea typeface="Times New Roman"/>
                <a:cs typeface="Times New Roman"/>
              </a:rPr>
              <a:t>composição familiar e a renda declarada determinam o valor do benefício do Bolsa Família, por isso a importância do registro dessas informações</a:t>
            </a:r>
            <a:endParaRPr lang="pt-BR" dirty="0"/>
          </a:p>
        </p:txBody>
      </p:sp>
      <p:pic>
        <p:nvPicPr>
          <p:cNvPr id="18" name="Imagem 17"/>
          <p:cNvPicPr/>
          <p:nvPr/>
        </p:nvPicPr>
        <p:blipFill>
          <a:blip r:embed="rId6">
            <a:extLst>
              <a:ext uri="{28A0092B-C50C-407E-A947-70E740481C1C}">
                <a14:useLocalDpi xmlns:a14="http://schemas.microsoft.com/office/drawing/2010/main" val="0"/>
              </a:ext>
            </a:extLst>
          </a:blip>
          <a:srcRect/>
          <a:stretch>
            <a:fillRect/>
          </a:stretch>
        </p:blipFill>
        <p:spPr bwMode="auto">
          <a:xfrm rot="20185164">
            <a:off x="643892" y="5254102"/>
            <a:ext cx="904875" cy="780415"/>
          </a:xfrm>
          <a:prstGeom prst="rect">
            <a:avLst/>
          </a:prstGeom>
          <a:noFill/>
        </p:spPr>
      </p:pic>
    </p:spTree>
    <p:extLst>
      <p:ext uri="{BB962C8B-B14F-4D97-AF65-F5344CB8AC3E}">
        <p14:creationId xmlns:p14="http://schemas.microsoft.com/office/powerpoint/2010/main" val="4027238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9" name="Retângulo 8"/>
          <p:cNvSpPr/>
          <p:nvPr/>
        </p:nvSpPr>
        <p:spPr>
          <a:xfrm>
            <a:off x="143508" y="476672"/>
            <a:ext cx="8856984" cy="369332"/>
          </a:xfrm>
          <a:prstGeom prst="rect">
            <a:avLst/>
          </a:prstGeom>
          <a:solidFill>
            <a:schemeClr val="accent3">
              <a:lumMod val="40000"/>
              <a:lumOff val="60000"/>
            </a:schemeClr>
          </a:solidFill>
        </p:spPr>
        <p:txBody>
          <a:bodyPr wrap="square">
            <a:spAutoFit/>
          </a:bodyPr>
          <a:lstStyle/>
          <a:p>
            <a:pPr algn="ctr">
              <a:defRPr/>
            </a:pPr>
            <a:r>
              <a:rPr lang="pt-BR" altLang="pt-BR" b="1" dirty="0">
                <a:latin typeface="Cambria" panose="02040503050406030204" pitchFamily="18" charset="0"/>
              </a:rPr>
              <a:t>OS BLOCOS DO PRONTUÁRIO SUAS ESTÃO ASSIM ORGANIZADOS:</a:t>
            </a:r>
            <a:endParaRPr lang="pt-BR" b="1" dirty="0">
              <a:latin typeface="Cambria" panose="02040503050406030204" pitchFamily="18" charset="0"/>
            </a:endParaRPr>
          </a:p>
        </p:txBody>
      </p:sp>
      <p:sp>
        <p:nvSpPr>
          <p:cNvPr id="10" name="Retângulo 9"/>
          <p:cNvSpPr/>
          <p:nvPr/>
        </p:nvSpPr>
        <p:spPr>
          <a:xfrm>
            <a:off x="251520" y="1268760"/>
            <a:ext cx="8496944" cy="4801314"/>
          </a:xfrm>
          <a:prstGeom prst="rect">
            <a:avLst/>
          </a:prstGeom>
        </p:spPr>
        <p:txBody>
          <a:bodyPr wrap="square">
            <a:spAutoFit/>
          </a:bodyPr>
          <a:lstStyle/>
          <a:p>
            <a:pPr algn="just">
              <a:defRPr/>
            </a:pPr>
            <a:r>
              <a:rPr lang="pt-BR" dirty="0" smtClean="0">
                <a:latin typeface="Cambria" panose="02040503050406030204" pitchFamily="18" charset="0"/>
              </a:rPr>
              <a:t>1</a:t>
            </a:r>
            <a:r>
              <a:rPr lang="pt-BR" dirty="0">
                <a:latin typeface="Cambria" panose="02040503050406030204" pitchFamily="18" charset="0"/>
              </a:rPr>
              <a:t>. Registro </a:t>
            </a:r>
            <a:r>
              <a:rPr lang="pt-BR" dirty="0" smtClean="0">
                <a:latin typeface="Cambria" panose="02040503050406030204" pitchFamily="18" charset="0"/>
              </a:rPr>
              <a:t>Simplificado </a:t>
            </a:r>
            <a:r>
              <a:rPr lang="pt-BR" dirty="0">
                <a:latin typeface="Cambria" panose="02040503050406030204" pitchFamily="18" charset="0"/>
              </a:rPr>
              <a:t>dos Atendimentos;</a:t>
            </a:r>
            <a:endParaRPr lang="en-US" dirty="0">
              <a:latin typeface="Cambria" panose="02040503050406030204" pitchFamily="18" charset="0"/>
            </a:endParaRPr>
          </a:p>
          <a:p>
            <a:pPr algn="just">
              <a:defRPr/>
            </a:pPr>
            <a:r>
              <a:rPr lang="pt-BR" dirty="0">
                <a:latin typeface="Cambria" panose="02040503050406030204" pitchFamily="18" charset="0"/>
              </a:rPr>
              <a:t>2. Identificação da Pessoa de Referência e Endereço da Família;</a:t>
            </a:r>
            <a:endParaRPr lang="en-US" dirty="0">
              <a:latin typeface="Cambria" panose="02040503050406030204" pitchFamily="18" charset="0"/>
            </a:endParaRPr>
          </a:p>
          <a:p>
            <a:pPr algn="just">
              <a:defRPr/>
            </a:pPr>
            <a:r>
              <a:rPr lang="pt-BR" dirty="0">
                <a:latin typeface="Cambria" panose="02040503050406030204" pitchFamily="18" charset="0"/>
              </a:rPr>
              <a:t>3. Forma de Ingresso na Unidade e Motivo do Primeiro Atendimento;</a:t>
            </a:r>
            <a:endParaRPr lang="en-US" dirty="0">
              <a:latin typeface="Cambria" panose="02040503050406030204" pitchFamily="18" charset="0"/>
            </a:endParaRPr>
          </a:p>
          <a:p>
            <a:pPr algn="just">
              <a:defRPr/>
            </a:pPr>
            <a:r>
              <a:rPr lang="pt-BR" dirty="0">
                <a:latin typeface="Cambria" panose="02040503050406030204" pitchFamily="18" charset="0"/>
              </a:rPr>
              <a:t>4. Composição Familiar;</a:t>
            </a:r>
            <a:endParaRPr lang="en-US" dirty="0">
              <a:latin typeface="Cambria" panose="02040503050406030204" pitchFamily="18" charset="0"/>
            </a:endParaRPr>
          </a:p>
          <a:p>
            <a:pPr algn="just">
              <a:defRPr/>
            </a:pPr>
            <a:r>
              <a:rPr lang="pt-BR" dirty="0">
                <a:latin typeface="Cambria" panose="02040503050406030204" pitchFamily="18" charset="0"/>
              </a:rPr>
              <a:t>5. Condições Habitacionais da Família;</a:t>
            </a:r>
            <a:endParaRPr lang="en-US" dirty="0">
              <a:latin typeface="Cambria" panose="02040503050406030204" pitchFamily="18" charset="0"/>
            </a:endParaRPr>
          </a:p>
          <a:p>
            <a:pPr algn="just">
              <a:defRPr/>
            </a:pPr>
            <a:r>
              <a:rPr lang="pt-BR" dirty="0">
                <a:latin typeface="Cambria" panose="02040503050406030204" pitchFamily="18" charset="0"/>
              </a:rPr>
              <a:t>6. Condições Educacionais da Família;</a:t>
            </a:r>
            <a:endParaRPr lang="en-US" dirty="0">
              <a:latin typeface="Cambria" panose="02040503050406030204" pitchFamily="18" charset="0"/>
            </a:endParaRPr>
          </a:p>
          <a:p>
            <a:pPr algn="just">
              <a:defRPr/>
            </a:pPr>
            <a:r>
              <a:rPr lang="pt-BR" dirty="0">
                <a:latin typeface="Cambria" panose="02040503050406030204" pitchFamily="18" charset="0"/>
              </a:rPr>
              <a:t>7. Condições de Trabalho e Rendimento da Família;</a:t>
            </a:r>
            <a:endParaRPr lang="en-US" dirty="0">
              <a:latin typeface="Cambria" panose="02040503050406030204" pitchFamily="18" charset="0"/>
            </a:endParaRPr>
          </a:p>
          <a:p>
            <a:pPr algn="just">
              <a:defRPr/>
            </a:pPr>
            <a:r>
              <a:rPr lang="pt-BR" dirty="0">
                <a:latin typeface="Cambria" panose="02040503050406030204" pitchFamily="18" charset="0"/>
              </a:rPr>
              <a:t>8. Condições de Saúde da Família;</a:t>
            </a:r>
            <a:endParaRPr lang="en-US" dirty="0">
              <a:latin typeface="Cambria" panose="02040503050406030204" pitchFamily="18" charset="0"/>
            </a:endParaRPr>
          </a:p>
          <a:p>
            <a:pPr algn="just">
              <a:defRPr/>
            </a:pPr>
            <a:r>
              <a:rPr lang="pt-BR" dirty="0">
                <a:latin typeface="Cambria" panose="02040503050406030204" pitchFamily="18" charset="0"/>
              </a:rPr>
              <a:t>9. Acesso a Benefícios Eventuais; </a:t>
            </a:r>
            <a:endParaRPr lang="en-US" dirty="0">
              <a:latin typeface="Cambria" panose="02040503050406030204" pitchFamily="18" charset="0"/>
            </a:endParaRPr>
          </a:p>
          <a:p>
            <a:pPr algn="just">
              <a:defRPr/>
            </a:pPr>
            <a:r>
              <a:rPr lang="pt-BR" dirty="0">
                <a:latin typeface="Cambria" panose="02040503050406030204" pitchFamily="18" charset="0"/>
              </a:rPr>
              <a:t>10. Convivência Familiar e Comunitária;</a:t>
            </a:r>
            <a:endParaRPr lang="en-US" dirty="0">
              <a:latin typeface="Cambria" panose="02040503050406030204" pitchFamily="18" charset="0"/>
            </a:endParaRPr>
          </a:p>
          <a:p>
            <a:pPr algn="just">
              <a:defRPr/>
            </a:pPr>
            <a:r>
              <a:rPr lang="pt-BR" dirty="0">
                <a:latin typeface="Cambria" panose="02040503050406030204" pitchFamily="18" charset="0"/>
              </a:rPr>
              <a:t>11. Participação em Serviços, Programas e Projetos;</a:t>
            </a:r>
            <a:endParaRPr lang="en-US" dirty="0">
              <a:latin typeface="Cambria" panose="02040503050406030204" pitchFamily="18" charset="0"/>
            </a:endParaRPr>
          </a:p>
          <a:p>
            <a:pPr algn="just">
              <a:defRPr/>
            </a:pPr>
            <a:r>
              <a:rPr lang="pt-BR" dirty="0">
                <a:latin typeface="Cambria" panose="02040503050406030204" pitchFamily="18" charset="0"/>
              </a:rPr>
              <a:t>12. Situações de  Violência e Violação de Direitos;</a:t>
            </a:r>
            <a:endParaRPr lang="en-US" dirty="0">
              <a:latin typeface="Cambria" panose="02040503050406030204" pitchFamily="18" charset="0"/>
            </a:endParaRPr>
          </a:p>
          <a:p>
            <a:pPr algn="just">
              <a:defRPr/>
            </a:pPr>
            <a:r>
              <a:rPr lang="pt-BR" dirty="0">
                <a:latin typeface="Cambria" panose="02040503050406030204" pitchFamily="18" charset="0"/>
              </a:rPr>
              <a:t>13. Histórico de Cumprimento de Medidas </a:t>
            </a:r>
            <a:r>
              <a:rPr lang="pt-BR" dirty="0" smtClean="0">
                <a:latin typeface="Cambria" panose="02040503050406030204" pitchFamily="18" charset="0"/>
              </a:rPr>
              <a:t>Socioeducativas;</a:t>
            </a:r>
            <a:endParaRPr lang="en-US" dirty="0" smtClean="0">
              <a:latin typeface="Cambria" panose="02040503050406030204" pitchFamily="18" charset="0"/>
            </a:endParaRPr>
          </a:p>
          <a:p>
            <a:pPr algn="just">
              <a:defRPr/>
            </a:pPr>
            <a:r>
              <a:rPr lang="pt-BR" dirty="0" smtClean="0">
                <a:latin typeface="Cambria" panose="02040503050406030204" pitchFamily="18" charset="0"/>
              </a:rPr>
              <a:t>14</a:t>
            </a:r>
            <a:r>
              <a:rPr lang="pt-BR" dirty="0">
                <a:latin typeface="Cambria" panose="02040503050406030204" pitchFamily="18" charset="0"/>
              </a:rPr>
              <a:t>. Histórico de Acolhimento </a:t>
            </a:r>
            <a:r>
              <a:rPr lang="pt-BR" dirty="0" smtClean="0">
                <a:latin typeface="Cambria" panose="02040503050406030204" pitchFamily="18" charset="0"/>
              </a:rPr>
              <a:t>Institucional;</a:t>
            </a:r>
            <a:endParaRPr lang="en-US" dirty="0" smtClean="0">
              <a:latin typeface="Cambria" panose="02040503050406030204" pitchFamily="18" charset="0"/>
            </a:endParaRPr>
          </a:p>
          <a:p>
            <a:pPr algn="just">
              <a:defRPr/>
            </a:pPr>
            <a:r>
              <a:rPr lang="pt-BR" dirty="0" smtClean="0">
                <a:latin typeface="Cambria" panose="02040503050406030204" pitchFamily="18" charset="0"/>
              </a:rPr>
              <a:t>15</a:t>
            </a:r>
            <a:r>
              <a:rPr lang="pt-BR" dirty="0">
                <a:latin typeface="Cambria" panose="02040503050406030204" pitchFamily="18" charset="0"/>
              </a:rPr>
              <a:t>. Planejamento e evolução do acompanhamento familiar; </a:t>
            </a:r>
            <a:r>
              <a:rPr lang="pt-BR" dirty="0" smtClean="0">
                <a:latin typeface="Cambria" panose="02040503050406030204" pitchFamily="18" charset="0"/>
              </a:rPr>
              <a:t>e</a:t>
            </a:r>
            <a:endParaRPr lang="en-US" dirty="0" smtClean="0">
              <a:latin typeface="Cambria" panose="02040503050406030204" pitchFamily="18" charset="0"/>
            </a:endParaRPr>
          </a:p>
          <a:p>
            <a:pPr algn="just">
              <a:defRPr/>
            </a:pPr>
            <a:r>
              <a:rPr lang="pt-BR" dirty="0" smtClean="0">
                <a:latin typeface="Cambria" panose="02040503050406030204" pitchFamily="18" charset="0"/>
              </a:rPr>
              <a:t>16</a:t>
            </a:r>
            <a:r>
              <a:rPr lang="pt-BR" dirty="0">
                <a:latin typeface="Cambria" panose="02040503050406030204" pitchFamily="18" charset="0"/>
              </a:rPr>
              <a:t>. Formulário de controle dos encaminhamentos realizados no </a:t>
            </a:r>
            <a:r>
              <a:rPr lang="pt-BR" dirty="0" smtClean="0">
                <a:latin typeface="Cambria" panose="02040503050406030204" pitchFamily="18" charset="0"/>
              </a:rPr>
              <a:t>processo </a:t>
            </a:r>
            <a:r>
              <a:rPr lang="pt-BR" dirty="0">
                <a:latin typeface="Cambria" panose="02040503050406030204" pitchFamily="18" charset="0"/>
              </a:rPr>
              <a:t>de acompanhamento da família.</a:t>
            </a:r>
            <a:endParaRPr lang="en-US" dirty="0">
              <a:latin typeface="Cambria" panose="02040503050406030204" pitchFamily="18" charset="0"/>
            </a:endParaRPr>
          </a:p>
        </p:txBody>
      </p:sp>
    </p:spTree>
    <p:extLst>
      <p:ext uri="{BB962C8B-B14F-4D97-AF65-F5344CB8AC3E}">
        <p14:creationId xmlns:p14="http://schemas.microsoft.com/office/powerpoint/2010/main" val="2217308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9" name="Rectangle 3"/>
          <p:cNvSpPr>
            <a:spLocks noChangeArrowheads="1"/>
          </p:cNvSpPr>
          <p:nvPr/>
        </p:nvSpPr>
        <p:spPr bwMode="auto">
          <a:xfrm>
            <a:off x="1096330" y="406854"/>
            <a:ext cx="62754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chemeClr val="tx1"/>
                </a:solidFill>
                <a:effectLst/>
                <a:latin typeface="Cambria" panose="02040503050406030204" pitchFamily="18" charset="0"/>
                <a:ea typeface="Times New Roman" pitchFamily="18" charset="0"/>
                <a:cs typeface="Times New Roman" pitchFamily="18" charset="0"/>
              </a:rPr>
              <a:t>CONDIÇÕES DE TRABALHO E RENDIMENTO DA FAMÍLIA</a:t>
            </a:r>
            <a:endParaRPr kumimoji="0" lang="pt-BR" altLang="pt-BR" b="0"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pic>
        <p:nvPicPr>
          <p:cNvPr id="10" name="Imagem 2075" descr="checkl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668" y="333140"/>
            <a:ext cx="487363" cy="485775"/>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349895" y="1484784"/>
            <a:ext cx="8564412" cy="3970318"/>
          </a:xfrm>
          <a:prstGeom prst="rect">
            <a:avLst/>
          </a:prstGeom>
        </p:spPr>
        <p:txBody>
          <a:bodyPr wrap="square">
            <a:spAutoFit/>
          </a:bodyPr>
          <a:lstStyle/>
          <a:p>
            <a:pPr algn="just"/>
            <a:r>
              <a:rPr lang="pt-BR" dirty="0">
                <a:latin typeface="Cambria" panose="02040503050406030204" pitchFamily="18" charset="0"/>
              </a:rPr>
              <a:t>Importante ressaltar que o conhecimento desses dados pela equipe definem o fluxo e os procedimentos do atendimento/acompanhamento familiar e possibilita ainda que as equipes possam elaborar um conjunto de ações de articulação com políticas públicas de trabalho, emprego e renda e demais políticas públicas setoriais para encaminhamento de pessoas em situação de vulnerabilidade e/ou risco social viabilizando o acesso a oportunidades de trabalho e renda.</a:t>
            </a:r>
          </a:p>
          <a:p>
            <a:pPr algn="just"/>
            <a:endParaRPr lang="pt-BR" dirty="0" smtClean="0">
              <a:latin typeface="Cambria" panose="02040503050406030204" pitchFamily="18" charset="0"/>
            </a:endParaRPr>
          </a:p>
          <a:p>
            <a:pPr algn="just"/>
            <a:endParaRPr lang="pt-BR" dirty="0">
              <a:latin typeface="Cambria" panose="02040503050406030204" pitchFamily="18" charset="0"/>
            </a:endParaRPr>
          </a:p>
          <a:p>
            <a:pPr algn="just"/>
            <a:r>
              <a:rPr lang="pt-BR" dirty="0">
                <a:solidFill>
                  <a:schemeClr val="accent2"/>
                </a:solidFill>
                <a:latin typeface="Cambria" panose="02040503050406030204" pitchFamily="18" charset="0"/>
              </a:rPr>
              <a:t>IMPORTANTE:</a:t>
            </a:r>
          </a:p>
          <a:p>
            <a:pPr algn="just"/>
            <a:r>
              <a:rPr lang="pt-BR" dirty="0">
                <a:latin typeface="Cambria" panose="02040503050406030204" pitchFamily="18" charset="0"/>
              </a:rPr>
              <a:t>“Não é competência do Sistema Único de Assistência Social realizar ações e executar cursos de inclusão produtiva. É papel do SUAS mobilizar, por meio da informação, divulgação e sensibilização dos seus usuários; encaminhar seus usuários para cursos e demais oportunidades no território; e acompanhar a trajetória desses usuários, objetivando a inclusão e emancipação social.” (Brasil, 2012.3, p. 11)</a:t>
            </a:r>
          </a:p>
        </p:txBody>
      </p:sp>
    </p:spTree>
    <p:extLst>
      <p:ext uri="{BB962C8B-B14F-4D97-AF65-F5344CB8AC3E}">
        <p14:creationId xmlns:p14="http://schemas.microsoft.com/office/powerpoint/2010/main" val="23377246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9" name="Rectangle 3"/>
          <p:cNvSpPr>
            <a:spLocks noChangeArrowheads="1"/>
          </p:cNvSpPr>
          <p:nvPr/>
        </p:nvSpPr>
        <p:spPr bwMode="auto">
          <a:xfrm>
            <a:off x="1096330" y="406854"/>
            <a:ext cx="62754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chemeClr val="tx1"/>
                </a:solidFill>
                <a:effectLst/>
                <a:latin typeface="Cambria" panose="02040503050406030204" pitchFamily="18" charset="0"/>
                <a:ea typeface="Times New Roman" pitchFamily="18" charset="0"/>
                <a:cs typeface="Times New Roman" pitchFamily="18" charset="0"/>
              </a:rPr>
              <a:t>CONDIÇÕES DE TRABALHO E RENDIMENTO DA FAMÍLIA</a:t>
            </a:r>
            <a:endParaRPr kumimoji="0" lang="pt-BR" altLang="pt-BR" b="0"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pic>
        <p:nvPicPr>
          <p:cNvPr id="10" name="Imagem 2075" descr="checkl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668" y="333140"/>
            <a:ext cx="487363" cy="485775"/>
          </a:xfrm>
          <a:prstGeom prst="rect">
            <a:avLst/>
          </a:prstGeom>
          <a:noFill/>
          <a:extLst>
            <a:ext uri="{909E8E84-426E-40DD-AFC4-6F175D3DCCD1}">
              <a14:hiddenFill xmlns:a14="http://schemas.microsoft.com/office/drawing/2010/main">
                <a:solidFill>
                  <a:srgbClr val="FFFFFF"/>
                </a:solidFill>
              </a14:hiddenFill>
            </a:ext>
          </a:extLst>
        </p:spPr>
      </p:pic>
      <p:sp>
        <p:nvSpPr>
          <p:cNvPr id="13" name="Retângulo 12"/>
          <p:cNvSpPr/>
          <p:nvPr/>
        </p:nvSpPr>
        <p:spPr>
          <a:xfrm>
            <a:off x="251520" y="1340768"/>
            <a:ext cx="8780437" cy="4801314"/>
          </a:xfrm>
          <a:prstGeom prst="rect">
            <a:avLst/>
          </a:prstGeom>
        </p:spPr>
        <p:txBody>
          <a:bodyPr wrap="square">
            <a:spAutoFit/>
          </a:bodyPr>
          <a:lstStyle/>
          <a:p>
            <a:pPr marL="285750" indent="-285750" algn="just">
              <a:buFont typeface="Wingdings" panose="05000000000000000000" pitchFamily="2" charset="2"/>
              <a:buChar char="ü"/>
            </a:pPr>
            <a:r>
              <a:rPr lang="pt-BR" dirty="0" smtClean="0">
                <a:latin typeface="Cambria" panose="02040503050406030204" pitchFamily="18" charset="0"/>
              </a:rPr>
              <a:t>O registro sobre a renda mensal da família é </a:t>
            </a:r>
            <a:r>
              <a:rPr lang="pt-BR" dirty="0">
                <a:latin typeface="Cambria" panose="02040503050406030204" pitchFamily="18" charset="0"/>
              </a:rPr>
              <a:t>fundamental para identificar pessoas elegíveis aos programas de transferência de renda e ou benefícios assistenciais, mas que ainda não foram contempladas. </a:t>
            </a:r>
            <a:endParaRPr lang="pt-BR" dirty="0" smtClean="0">
              <a:latin typeface="Cambria" panose="02040503050406030204" pitchFamily="18" charset="0"/>
            </a:endParaRPr>
          </a:p>
          <a:p>
            <a:pPr marL="285750" indent="-285750" algn="just">
              <a:buFont typeface="Wingdings" panose="05000000000000000000" pitchFamily="2" charset="2"/>
              <a:buChar char="ü"/>
            </a:pPr>
            <a:endParaRPr lang="pt-BR" dirty="0">
              <a:latin typeface="Cambria" panose="02040503050406030204" pitchFamily="18" charset="0"/>
            </a:endParaRPr>
          </a:p>
          <a:p>
            <a:pPr marL="285750" indent="-285750" algn="just">
              <a:buFont typeface="Wingdings" panose="05000000000000000000" pitchFamily="2" charset="2"/>
              <a:buChar char="ü"/>
            </a:pPr>
            <a:r>
              <a:rPr lang="pt-BR" dirty="0" smtClean="0">
                <a:latin typeface="Cambria" panose="02040503050406030204" pitchFamily="18" charset="0"/>
              </a:rPr>
              <a:t>Os campos abertos do Prontuário SUAS podem ser utilizados </a:t>
            </a:r>
            <a:r>
              <a:rPr lang="pt-BR" dirty="0">
                <a:latin typeface="Cambria" panose="02040503050406030204" pitchFamily="18" charset="0"/>
              </a:rPr>
              <a:t>para registrar informações sobre os principais gastos e despesas da família como, por exemplo: aluguel (se for o caso), gastos com água e energia elétrica, alimentação, educação, vestuário, higiene, lazer, saúde, medicamentos, entre outros. </a:t>
            </a:r>
          </a:p>
          <a:p>
            <a:pPr marL="285750" indent="-285750" algn="just">
              <a:buFont typeface="Wingdings" panose="05000000000000000000" pitchFamily="2" charset="2"/>
              <a:buChar char="ü"/>
            </a:pPr>
            <a:endParaRPr lang="pt-BR" dirty="0">
              <a:latin typeface="Cambria" panose="02040503050406030204" pitchFamily="18" charset="0"/>
            </a:endParaRPr>
          </a:p>
          <a:p>
            <a:pPr marL="285750" indent="-285750" algn="just">
              <a:buFont typeface="Wingdings" panose="05000000000000000000" pitchFamily="2" charset="2"/>
              <a:buChar char="ü"/>
            </a:pPr>
            <a:r>
              <a:rPr lang="pt-BR" dirty="0">
                <a:latin typeface="Cambria" panose="02040503050406030204" pitchFamily="18" charset="0"/>
              </a:rPr>
              <a:t>As informações sobre a renda da família devem ser atualizadas sempre que houver alteração, seja para mais, seja para menos. Assim como, a informação sobre os valores recebidos pela família e que forem provenientes de programas de transferência de renda e ou benefícios assistenciais deve ser atualizada sempre que houver necessidade</a:t>
            </a:r>
            <a:r>
              <a:rPr lang="pt-BR" dirty="0"/>
              <a:t>. </a:t>
            </a:r>
            <a:r>
              <a:rPr lang="pt-BR" dirty="0">
                <a:solidFill>
                  <a:schemeClr val="accent2"/>
                </a:solidFill>
                <a:latin typeface="Cambria" panose="02040503050406030204" pitchFamily="18" charset="0"/>
              </a:rPr>
              <a:t>O registro dessa informação é essencial para o trabalho social com famílias, pois mudança nas condições de trabalho pode implicar em alteração nos rendimentos e muitas vezes nas despesas da família.</a:t>
            </a:r>
          </a:p>
          <a:p>
            <a:pPr marL="285750" indent="-285750" algn="just">
              <a:buFont typeface="Wingdings" panose="05000000000000000000" pitchFamily="2" charset="2"/>
              <a:buChar char="ü"/>
            </a:pPr>
            <a:endParaRPr lang="pt-BR" dirty="0">
              <a:latin typeface="Cambria" panose="02040503050406030204" pitchFamily="18" charset="0"/>
            </a:endParaRPr>
          </a:p>
        </p:txBody>
      </p:sp>
    </p:spTree>
    <p:extLst>
      <p:ext uri="{BB962C8B-B14F-4D97-AF65-F5344CB8AC3E}">
        <p14:creationId xmlns:p14="http://schemas.microsoft.com/office/powerpoint/2010/main" val="7165508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pic>
        <p:nvPicPr>
          <p:cNvPr id="10" name="Imagem 2075" descr="checkl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668" y="333140"/>
            <a:ext cx="487363" cy="4857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05652" y="441167"/>
            <a:ext cx="51480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chemeClr val="tx1"/>
                </a:solidFill>
                <a:effectLst/>
                <a:latin typeface="Cambria" panose="02040503050406030204" pitchFamily="18" charset="0"/>
                <a:ea typeface="Times New Roman" pitchFamily="18" charset="0"/>
                <a:cs typeface="Times New Roman" pitchFamily="18" charset="0"/>
              </a:rPr>
              <a:t>CONDIÇÕES DE SAÚDE DA FAMÍLIA</a:t>
            </a:r>
            <a:endParaRPr kumimoji="0" lang="pt-BR" altLang="pt-BR" b="0"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sp>
        <p:nvSpPr>
          <p:cNvPr id="16" name="Retângulo 15"/>
          <p:cNvSpPr/>
          <p:nvPr/>
        </p:nvSpPr>
        <p:spPr>
          <a:xfrm>
            <a:off x="176986" y="892315"/>
            <a:ext cx="8790027" cy="5416868"/>
          </a:xfrm>
          <a:prstGeom prst="rect">
            <a:avLst/>
          </a:prstGeom>
        </p:spPr>
        <p:txBody>
          <a:bodyPr wrap="square">
            <a:spAutoFit/>
          </a:bodyPr>
          <a:lstStyle/>
          <a:p>
            <a:pPr algn="just"/>
            <a:r>
              <a:rPr lang="pt-BR" sz="1400" i="1" dirty="0">
                <a:latin typeface="Cambria" panose="02040503050406030204" pitchFamily="18" charset="0"/>
              </a:rPr>
              <a:t>“Os níveis de saúde expressam a organização social e econômica do País, tendo a saúde como determinantes e condicionantes, entre outros, a alimentação, a moradia, o saneamento básico, o meio ambiente, a renda, a educação, a atividade física, o transporte, o lazer e o acesso aos bens e serviços essenciais” (Art. 3º da Lei nº 12.864/2013</a:t>
            </a:r>
            <a:r>
              <a:rPr lang="pt-BR" sz="1400" i="1" dirty="0" smtClean="0">
                <a:latin typeface="Cambria" panose="02040503050406030204" pitchFamily="18" charset="0"/>
              </a:rPr>
              <a:t>)*.</a:t>
            </a:r>
            <a:endParaRPr lang="pt-BR" sz="1400" i="1" dirty="0">
              <a:latin typeface="Cambria" panose="02040503050406030204" pitchFamily="18" charset="0"/>
            </a:endParaRPr>
          </a:p>
          <a:p>
            <a:pPr algn="just"/>
            <a:endParaRPr lang="pt-BR" sz="1600" dirty="0">
              <a:latin typeface="Cambria" panose="02040503050406030204" pitchFamily="18" charset="0"/>
            </a:endParaRPr>
          </a:p>
          <a:p>
            <a:pPr algn="just"/>
            <a:r>
              <a:rPr lang="pt-BR" sz="1600" dirty="0">
                <a:latin typeface="Cambria" panose="02040503050406030204" pitchFamily="18" charset="0"/>
              </a:rPr>
              <a:t>Logo, conhecer as condições de saúde da família é essencial para a efetivação do trabalho social com famílias, ao mesmo tempo em que serve de referência para compreender o contexto e a dinâmica familiar, além de orientar o planejamento do trabalho social com famílias no âmbito do SUAS. </a:t>
            </a:r>
          </a:p>
          <a:p>
            <a:pPr algn="just"/>
            <a:endParaRPr lang="pt-BR" sz="1600" dirty="0">
              <a:latin typeface="Cambria" panose="02040503050406030204" pitchFamily="18" charset="0"/>
            </a:endParaRPr>
          </a:p>
          <a:p>
            <a:pPr algn="just"/>
            <a:r>
              <a:rPr lang="pt-BR" sz="1600" dirty="0">
                <a:latin typeface="Cambria" panose="02040503050406030204" pitchFamily="18" charset="0"/>
              </a:rPr>
              <a:t>Considerando o Art. 2º da LOAS que aponta a defesa de direitos como um dos objetivos da Assistência Social, esse bloco do Prontuário SUAS foi elaborado para subsidiar e qualificar o serviço ofertado as famílias que estão em atendimento/ acompanhamento familiar do PAIF e do PAEFI, considerando o direito constitucional de acesso a saúde e possíveis encaminhamentos intersetoriais. </a:t>
            </a:r>
          </a:p>
          <a:p>
            <a:pPr algn="just"/>
            <a:endParaRPr lang="pt-BR" sz="1600" dirty="0">
              <a:latin typeface="Cambria" panose="02040503050406030204" pitchFamily="18" charset="0"/>
            </a:endParaRPr>
          </a:p>
          <a:p>
            <a:pPr algn="just"/>
            <a:r>
              <a:rPr lang="pt-BR" sz="1600" dirty="0">
                <a:latin typeface="Cambria" panose="02040503050406030204" pitchFamily="18" charset="0"/>
              </a:rPr>
              <a:t>Dessa forma, são coletadas informações sobre a presença de pessoas com deficiência na família, de gestantes, de pessoas idosas que necessitem de cuidados constantes, além de informações referentes às condições de saúde da família, isto é: situações de insegurança alimentar, presença de pessoas com doenças orgânicas, uso de medicação controlada (psicotrópicos), presença de integrante na família com história de uso abusivo de álcool e ou outras drogas (substâncias psicoativas). Essas condições associadas a outras vulnerabilidades podem produzir situações de risco pessoal e social e demandar proteção da assistência social.</a:t>
            </a:r>
          </a:p>
        </p:txBody>
      </p:sp>
    </p:spTree>
    <p:extLst>
      <p:ext uri="{BB962C8B-B14F-4D97-AF65-F5344CB8AC3E}">
        <p14:creationId xmlns:p14="http://schemas.microsoft.com/office/powerpoint/2010/main" val="1298373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pic>
        <p:nvPicPr>
          <p:cNvPr id="10" name="Imagem 2075" descr="checkl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668" y="236195"/>
            <a:ext cx="487363" cy="4857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21967" y="294416"/>
            <a:ext cx="51480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chemeClr val="tx1"/>
                </a:solidFill>
                <a:effectLst/>
                <a:latin typeface="Cambria" panose="02040503050406030204" pitchFamily="18" charset="0"/>
                <a:ea typeface="Times New Roman" pitchFamily="18" charset="0"/>
                <a:cs typeface="Times New Roman" pitchFamily="18" charset="0"/>
              </a:rPr>
              <a:t>CONDIÇÕES DE SAÚDE DA FAMÍLIA</a:t>
            </a:r>
            <a:endParaRPr kumimoji="0" lang="pt-BR" altLang="pt-BR" b="0"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sp>
        <p:nvSpPr>
          <p:cNvPr id="9" name="Rectangle 2"/>
          <p:cNvSpPr>
            <a:spLocks noChangeArrowheads="1"/>
          </p:cNvSpPr>
          <p:nvPr/>
        </p:nvSpPr>
        <p:spPr bwMode="auto">
          <a:xfrm>
            <a:off x="294067" y="865875"/>
            <a:ext cx="8610821"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just" fontAlgn="base">
              <a:spcBef>
                <a:spcPct val="0"/>
              </a:spcBef>
              <a:spcAft>
                <a:spcPct val="0"/>
              </a:spcAft>
              <a:buFont typeface="Wingdings" panose="05000000000000000000" pitchFamily="2" charset="2"/>
              <a:buChar char="ü"/>
            </a:pPr>
            <a:r>
              <a:rPr lang="pt-BR" altLang="pt-BR" sz="1600" dirty="0" smtClean="0">
                <a:solidFill>
                  <a:srgbClr val="627A32"/>
                </a:solidFill>
                <a:latin typeface="Cambria" pitchFamily="18" charset="0"/>
                <a:ea typeface="Calibri" pitchFamily="34" charset="0"/>
                <a:cs typeface="Times New Roman" pitchFamily="18" charset="0"/>
              </a:rPr>
              <a:t>É </a:t>
            </a:r>
            <a:r>
              <a:rPr lang="pt-BR" altLang="pt-BR" sz="1600" dirty="0">
                <a:solidFill>
                  <a:srgbClr val="627A32"/>
                </a:solidFill>
                <a:latin typeface="Cambria" pitchFamily="18" charset="0"/>
                <a:ea typeface="Calibri" pitchFamily="34" charset="0"/>
                <a:cs typeface="Times New Roman" pitchFamily="18" charset="0"/>
              </a:rPr>
              <a:t>importante registrar </a:t>
            </a:r>
            <a:r>
              <a:rPr lang="pt-BR" altLang="pt-BR" sz="1600" dirty="0" smtClean="0">
                <a:solidFill>
                  <a:srgbClr val="627A32"/>
                </a:solidFill>
                <a:latin typeface="Cambria" pitchFamily="18" charset="0"/>
                <a:ea typeface="Calibri" pitchFamily="34" charset="0"/>
                <a:cs typeface="Times New Roman" pitchFamily="18" charset="0"/>
              </a:rPr>
              <a:t>no Prontuário SUAS a presença </a:t>
            </a:r>
            <a:r>
              <a:rPr lang="pt-BR" altLang="pt-BR" sz="1600" dirty="0">
                <a:solidFill>
                  <a:srgbClr val="627A32"/>
                </a:solidFill>
                <a:latin typeface="Cambria" pitchFamily="18" charset="0"/>
                <a:ea typeface="Calibri" pitchFamily="34" charset="0"/>
                <a:cs typeface="Times New Roman" pitchFamily="18" charset="0"/>
              </a:rPr>
              <a:t>de pessoas com deficiência na família em </a:t>
            </a:r>
            <a:r>
              <a:rPr lang="pt-BR" altLang="pt-BR" sz="1600" dirty="0" smtClean="0">
                <a:solidFill>
                  <a:srgbClr val="627A32"/>
                </a:solidFill>
                <a:latin typeface="Cambria" pitchFamily="18" charset="0"/>
                <a:ea typeface="Calibri" pitchFamily="34" charset="0"/>
                <a:cs typeface="Times New Roman" pitchFamily="18" charset="0"/>
              </a:rPr>
              <a:t>acompanhamento no CRAS e no CREAS, o </a:t>
            </a:r>
            <a:r>
              <a:rPr lang="pt-BR" altLang="pt-BR" sz="1600" dirty="0">
                <a:solidFill>
                  <a:srgbClr val="627A32"/>
                </a:solidFill>
                <a:latin typeface="Cambria" pitchFamily="18" charset="0"/>
                <a:ea typeface="Calibri" pitchFamily="34" charset="0"/>
                <a:cs typeface="Times New Roman" pitchFamily="18" charset="0"/>
              </a:rPr>
              <a:t>tipo de deficiência (se auditiva, física, mental, visual, ou múltipla</a:t>
            </a:r>
            <a:r>
              <a:rPr lang="pt-BR" altLang="pt-BR" sz="1600" dirty="0" smtClean="0">
                <a:solidFill>
                  <a:srgbClr val="627A32"/>
                </a:solidFill>
                <a:latin typeface="Cambria" pitchFamily="18" charset="0"/>
                <a:ea typeface="Calibri" pitchFamily="34" charset="0"/>
                <a:cs typeface="Times New Roman" pitchFamily="18" charset="0"/>
              </a:rPr>
              <a:t>) e </a:t>
            </a:r>
            <a:r>
              <a:rPr lang="pt-BR" altLang="pt-BR" sz="1600" dirty="0">
                <a:solidFill>
                  <a:srgbClr val="627A32"/>
                </a:solidFill>
                <a:latin typeface="Cambria" pitchFamily="18" charset="0"/>
                <a:ea typeface="Calibri" pitchFamily="34" charset="0"/>
                <a:cs typeface="Times New Roman" pitchFamily="18" charset="0"/>
              </a:rPr>
              <a:t>se </a:t>
            </a:r>
            <a:r>
              <a:rPr lang="pt-BR" altLang="pt-BR" sz="1600" dirty="0" smtClean="0">
                <a:solidFill>
                  <a:srgbClr val="627A32"/>
                </a:solidFill>
                <a:latin typeface="Cambria" pitchFamily="18" charset="0"/>
                <a:ea typeface="Calibri" pitchFamily="34" charset="0"/>
                <a:cs typeface="Times New Roman" pitchFamily="18" charset="0"/>
              </a:rPr>
              <a:t>é necessário presença </a:t>
            </a:r>
            <a:r>
              <a:rPr lang="pt-BR" altLang="pt-BR" sz="1600" dirty="0">
                <a:solidFill>
                  <a:srgbClr val="627A32"/>
                </a:solidFill>
                <a:latin typeface="Cambria" pitchFamily="18" charset="0"/>
                <a:ea typeface="Calibri" pitchFamily="34" charset="0"/>
                <a:cs typeface="Times New Roman" pitchFamily="18" charset="0"/>
              </a:rPr>
              <a:t>constante de um(a) cuidador(a</a:t>
            </a:r>
            <a:r>
              <a:rPr lang="pt-BR" altLang="pt-BR" sz="1600" dirty="0" smtClean="0">
                <a:solidFill>
                  <a:srgbClr val="627A32"/>
                </a:solidFill>
                <a:latin typeface="Cambria" pitchFamily="18" charset="0"/>
                <a:ea typeface="Calibri" pitchFamily="34" charset="0"/>
                <a:cs typeface="Times New Roman" pitchFamily="18" charset="0"/>
              </a:rPr>
              <a:t>).</a:t>
            </a:r>
          </a:p>
          <a:p>
            <a:pPr lvl="0" algn="just" fontAlgn="base">
              <a:spcBef>
                <a:spcPct val="0"/>
              </a:spcBef>
              <a:spcAft>
                <a:spcPct val="0"/>
              </a:spcAft>
            </a:pPr>
            <a:endParaRPr lang="pt-BR" altLang="pt-BR" sz="1600" dirty="0" smtClean="0">
              <a:latin typeface="Cambria" pitchFamily="18" charset="0"/>
              <a:ea typeface="Calibri" pitchFamily="34" charset="0"/>
              <a:cs typeface="Times New Roman" pitchFamily="18" charset="0"/>
            </a:endParaRPr>
          </a:p>
          <a:p>
            <a:pPr lvl="0" algn="just" fontAlgn="base">
              <a:spcBef>
                <a:spcPct val="0"/>
              </a:spcBef>
              <a:spcAft>
                <a:spcPct val="0"/>
              </a:spcAft>
            </a:pPr>
            <a:r>
              <a:rPr lang="pt-BR" altLang="pt-BR" sz="1600" dirty="0" smtClean="0">
                <a:latin typeface="Cambria" pitchFamily="18" charset="0"/>
                <a:ea typeface="Calibri" pitchFamily="34" charset="0"/>
                <a:cs typeface="Times New Roman" pitchFamily="18" charset="0"/>
              </a:rPr>
              <a:t>Importante destacar que as </a:t>
            </a:r>
            <a:r>
              <a:rPr lang="pt-BR" altLang="pt-BR" sz="1600" dirty="0">
                <a:latin typeface="Cambria" pitchFamily="18" charset="0"/>
                <a:ea typeface="Calibri" pitchFamily="34" charset="0"/>
                <a:cs typeface="Times New Roman" pitchFamily="18" charset="0"/>
              </a:rPr>
              <a:t>proteções nas situações de vulnerabilidade e risco por violação de direitos das pessoas com deficiência integram os objetivos da PNAS. Daí a importância das equipes do PAIF e do PAEFI coletarem informações sobre a presença de pessoas com deficiência nas famílias que estão sendo atendida/acompanhada pelas unidades e realizar as indicações e os encaminhamentos necessários </a:t>
            </a:r>
            <a:endParaRPr lang="pt-BR" altLang="pt-BR" sz="1600" dirty="0" smtClean="0">
              <a:latin typeface="Cambria" pitchFamily="18" charset="0"/>
              <a:ea typeface="Calibri" pitchFamily="34" charset="0"/>
              <a:cs typeface="Times New Roman" pitchFamily="18" charset="0"/>
            </a:endParaRPr>
          </a:p>
          <a:p>
            <a:pPr lvl="0" algn="just" fontAlgn="base">
              <a:spcBef>
                <a:spcPct val="0"/>
              </a:spcBef>
              <a:spcAft>
                <a:spcPct val="0"/>
              </a:spcAft>
            </a:pPr>
            <a:endParaRPr lang="pt-BR" altLang="pt-BR" sz="1600" dirty="0">
              <a:latin typeface="Cambria"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Nas situações em que a pessoa idosa ou pessoa com deficiência/</a:t>
            </a:r>
            <a:r>
              <a:rPr kumimoji="0" lang="pt-BR" altLang="pt-BR" sz="1600" b="0" i="0" u="none" strike="noStrike" cap="none" normalizeH="0" baseline="0" dirty="0" smtClean="0">
                <a:ln>
                  <a:noFill/>
                </a:ln>
                <a:solidFill>
                  <a:srgbClr val="000000"/>
                </a:solidFill>
                <a:effectLst/>
                <a:latin typeface="Cambria" pitchFamily="18" charset="0"/>
                <a:ea typeface="Times New Roman" pitchFamily="18" charset="0"/>
                <a:cs typeface="Times New Roman" pitchFamily="18" charset="0"/>
              </a:rPr>
              <a:t>transtorno/síndrome</a:t>
            </a:r>
            <a:r>
              <a:rPr kumimoji="0" lang="pt-BR" altLang="pt-B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 necessite de cuidados constantes, mas não possa contar com a presença de um(a) cuidador(a), a equipe responsável pelo acompanhamento familiar deve ficar mais atenta, pois esta condição pode indicar situações negligência no cuidado com a pessoa com deficiência/transtorno.</a:t>
            </a:r>
            <a:endParaRPr kumimoji="0" lang="pt-BR" altLang="pt-BR" sz="1600" b="0" i="0" u="none" strike="noStrike" cap="none" normalizeH="0" baseline="0" dirty="0" smtClean="0">
              <a:ln>
                <a:noFill/>
              </a:ln>
              <a:solidFill>
                <a:schemeClr val="tx1"/>
              </a:solidFill>
              <a:effectLst/>
              <a:latin typeface="Cambria" panose="02040503050406030204"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b="0"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sp>
        <p:nvSpPr>
          <p:cNvPr id="12" name="Rectangle 3"/>
          <p:cNvSpPr>
            <a:spLocks noChangeArrowheads="1"/>
          </p:cNvSpPr>
          <p:nvPr/>
        </p:nvSpPr>
        <p:spPr bwMode="auto">
          <a:xfrm rot="10800000" flipV="1">
            <a:off x="2320881" y="4468379"/>
            <a:ext cx="6588224" cy="1815882"/>
          </a:xfrm>
          <a:prstGeom prst="rect">
            <a:avLst/>
          </a:prstGeom>
          <a:solidFill>
            <a:srgbClr val="D6E3B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rgbClr val="000000"/>
                </a:solidFill>
                <a:effectLst/>
                <a:latin typeface="Cambria" panose="02040503050406030204" pitchFamily="18" charset="0"/>
                <a:ea typeface="Times New Roman" pitchFamily="18" charset="0"/>
                <a:cs typeface="Helvetica LT Std Light" charset="0"/>
              </a:rPr>
              <a:t>Note que essas informações são essenciais para o trabalho social com famílias, pois permite que a equipe identifique famílias com a presença de algum membro que possa estar vivendo isoladamente ou em situação de cárcere privado, em consequência da idade, da</a:t>
            </a:r>
            <a:r>
              <a:rPr kumimoji="0" lang="pt-BR" altLang="pt-BR" sz="1600" b="0" i="0" u="none" strike="noStrike" cap="none" normalizeH="0" dirty="0" smtClean="0">
                <a:ln>
                  <a:noFill/>
                </a:ln>
                <a:solidFill>
                  <a:srgbClr val="000000"/>
                </a:solidFill>
                <a:effectLst/>
                <a:latin typeface="Cambria" panose="02040503050406030204" pitchFamily="18" charset="0"/>
                <a:ea typeface="Times New Roman" pitchFamily="18" charset="0"/>
                <a:cs typeface="Helvetica LT Std Light" charset="0"/>
              </a:rPr>
              <a:t> </a:t>
            </a:r>
            <a:r>
              <a:rPr kumimoji="0" lang="pt-BR" altLang="pt-BR" sz="1600" b="0" i="0" u="none" strike="noStrike" cap="none" normalizeH="0" baseline="0" dirty="0" smtClean="0">
                <a:ln>
                  <a:noFill/>
                </a:ln>
                <a:solidFill>
                  <a:srgbClr val="000000"/>
                </a:solidFill>
                <a:effectLst/>
                <a:latin typeface="Cambria" panose="02040503050406030204" pitchFamily="18" charset="0"/>
                <a:ea typeface="Times New Roman" pitchFamily="18" charset="0"/>
                <a:cs typeface="Helvetica LT Std Light" charset="0"/>
              </a:rPr>
              <a:t>deficiência ou transtorno mental, e assim, possa </a:t>
            </a:r>
            <a:r>
              <a:rPr kumimoji="0" lang="pt-BR" altLang="pt-BR" sz="16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fazer as intervenções que reforcem a capacidade protetiva da família e os encaminhamentos necessários para assegurar o acesso dessas pessoas aos serviços socioassistenciais e setoriais.</a:t>
            </a:r>
            <a:endParaRPr kumimoji="0" lang="pt-BR" altLang="pt-BR" sz="1600" b="0"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spTree>
    <p:extLst>
      <p:ext uri="{BB962C8B-B14F-4D97-AF65-F5344CB8AC3E}">
        <p14:creationId xmlns:p14="http://schemas.microsoft.com/office/powerpoint/2010/main" val="41743445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pic>
        <p:nvPicPr>
          <p:cNvPr id="10" name="Imagem 2075" descr="checkl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668" y="236195"/>
            <a:ext cx="487363" cy="4857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21967" y="294416"/>
            <a:ext cx="51480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chemeClr val="tx1"/>
                </a:solidFill>
                <a:effectLst/>
                <a:latin typeface="Cambria" panose="02040503050406030204" pitchFamily="18" charset="0"/>
                <a:ea typeface="Times New Roman" pitchFamily="18" charset="0"/>
                <a:cs typeface="Times New Roman" pitchFamily="18" charset="0"/>
              </a:rPr>
              <a:t>CONDIÇÕES DE SAÚDE DA FAMÍLIA</a:t>
            </a:r>
            <a:endParaRPr kumimoji="0" lang="pt-BR" altLang="pt-BR" b="0"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sp>
        <p:nvSpPr>
          <p:cNvPr id="13" name="Retângulo 12"/>
          <p:cNvSpPr/>
          <p:nvPr/>
        </p:nvSpPr>
        <p:spPr>
          <a:xfrm>
            <a:off x="80509" y="836712"/>
            <a:ext cx="9073008" cy="584775"/>
          </a:xfrm>
          <a:prstGeom prst="rect">
            <a:avLst/>
          </a:prstGeom>
        </p:spPr>
        <p:txBody>
          <a:bodyPr wrap="square">
            <a:spAutoFit/>
          </a:bodyPr>
          <a:lstStyle/>
          <a:p>
            <a:pPr algn="just"/>
            <a:r>
              <a:rPr lang="pt-BR" altLang="pt-BR" sz="1600" dirty="0">
                <a:solidFill>
                  <a:srgbClr val="627A32"/>
                </a:solidFill>
                <a:latin typeface="Cambria" pitchFamily="18" charset="0"/>
                <a:ea typeface="Calibri" pitchFamily="34" charset="0"/>
                <a:cs typeface="Times New Roman" pitchFamily="18" charset="0"/>
              </a:rPr>
              <a:t>É importante registrar no Prontuário SUAS </a:t>
            </a:r>
            <a:r>
              <a:rPr lang="pt-BR" altLang="pt-BR" sz="1600" dirty="0" smtClean="0">
                <a:solidFill>
                  <a:srgbClr val="627A32"/>
                </a:solidFill>
                <a:latin typeface="Cambria" pitchFamily="18" charset="0"/>
                <a:ea typeface="Calibri" pitchFamily="34" charset="0"/>
                <a:cs typeface="Times New Roman" pitchFamily="18" charset="0"/>
              </a:rPr>
              <a:t>as seguintes situações que demandam proteção da assistência social:</a:t>
            </a:r>
            <a:endParaRPr lang="pt-BR" sz="1600" dirty="0"/>
          </a:p>
        </p:txBody>
      </p:sp>
      <p:sp>
        <p:nvSpPr>
          <p:cNvPr id="14" name="Retângulo 13"/>
          <p:cNvSpPr/>
          <p:nvPr/>
        </p:nvSpPr>
        <p:spPr>
          <a:xfrm>
            <a:off x="220942" y="1484784"/>
            <a:ext cx="8712968" cy="3785652"/>
          </a:xfrm>
          <a:prstGeom prst="rect">
            <a:avLst/>
          </a:prstGeom>
        </p:spPr>
        <p:txBody>
          <a:bodyPr wrap="square">
            <a:spAutoFit/>
          </a:bodyPr>
          <a:lstStyle/>
          <a:p>
            <a:pPr marL="285750" indent="-285750" algn="just">
              <a:buFont typeface="Wingdings" panose="05000000000000000000" pitchFamily="2" charset="2"/>
              <a:buChar char="ü"/>
            </a:pPr>
            <a:r>
              <a:rPr lang="pt-BR" sz="1600" dirty="0">
                <a:latin typeface="Cambria" panose="02040503050406030204" pitchFamily="18" charset="0"/>
              </a:rPr>
              <a:t>A família possui algum integrante que, devido a envelhecimento ou doença, necessite de cuidados constantes de outra pessoa para realizar atividades básicas, tais como, tomar banho, alimentar-se, ficar só em casa, locomover-se dentro de casa, etc</a:t>
            </a:r>
            <a:r>
              <a:rPr lang="pt-BR" sz="1600" dirty="0" smtClean="0">
                <a:latin typeface="Cambria" panose="02040503050406030204" pitchFamily="18" charset="0"/>
              </a:rPr>
              <a:t>.;</a:t>
            </a:r>
            <a:endParaRPr lang="pt-BR" sz="1600" dirty="0">
              <a:latin typeface="Cambria" panose="02040503050406030204" pitchFamily="18" charset="0"/>
            </a:endParaRPr>
          </a:p>
          <a:p>
            <a:pPr algn="just"/>
            <a:endParaRPr lang="pt-BR" sz="1600" dirty="0">
              <a:latin typeface="Cambria" panose="02040503050406030204" pitchFamily="18" charset="0"/>
            </a:endParaRPr>
          </a:p>
          <a:p>
            <a:pPr marL="285750" indent="-285750" algn="just">
              <a:buFont typeface="Wingdings" panose="05000000000000000000" pitchFamily="2" charset="2"/>
              <a:buChar char="ü"/>
            </a:pPr>
            <a:r>
              <a:rPr lang="pt-BR" sz="1600" dirty="0">
                <a:latin typeface="Cambria" panose="02040503050406030204" pitchFamily="18" charset="0"/>
              </a:rPr>
              <a:t>A família declara, ou fornece indícios, de que vivencia situação de insegurança alimentar devido à insuficiência de </a:t>
            </a:r>
            <a:r>
              <a:rPr lang="pt-BR" sz="1600" dirty="0" smtClean="0">
                <a:latin typeface="Cambria" panose="02040503050406030204" pitchFamily="18" charset="0"/>
              </a:rPr>
              <a:t>alimentos;</a:t>
            </a:r>
            <a:endParaRPr lang="pt-BR" sz="1600" dirty="0">
              <a:latin typeface="Cambria" panose="02040503050406030204" pitchFamily="18" charset="0"/>
            </a:endParaRPr>
          </a:p>
          <a:p>
            <a:pPr algn="just"/>
            <a:endParaRPr lang="pt-BR" sz="1600" dirty="0">
              <a:latin typeface="Cambria" panose="02040503050406030204" pitchFamily="18" charset="0"/>
            </a:endParaRPr>
          </a:p>
          <a:p>
            <a:pPr marL="285750" indent="-285750" algn="just">
              <a:buFont typeface="Wingdings" panose="05000000000000000000" pitchFamily="2" charset="2"/>
              <a:buChar char="ü"/>
            </a:pPr>
            <a:r>
              <a:rPr lang="pt-BR" sz="1600" dirty="0">
                <a:latin typeface="Cambria" panose="02040503050406030204" pitchFamily="18" charset="0"/>
              </a:rPr>
              <a:t>Algum membro da família é </a:t>
            </a:r>
            <a:r>
              <a:rPr lang="pt-BR" sz="1600" dirty="0" smtClean="0">
                <a:latin typeface="Cambria" panose="02040503050406030204" pitchFamily="18" charset="0"/>
              </a:rPr>
              <a:t>tem alguma </a:t>
            </a:r>
            <a:r>
              <a:rPr lang="pt-BR" sz="1600" dirty="0">
                <a:latin typeface="Cambria" panose="02040503050406030204" pitchFamily="18" charset="0"/>
              </a:rPr>
              <a:t>doença </a:t>
            </a:r>
            <a:r>
              <a:rPr lang="pt-BR" sz="1600" dirty="0" smtClean="0">
                <a:latin typeface="Cambria" panose="02040503050406030204" pitchFamily="18" charset="0"/>
              </a:rPr>
              <a:t>grave;</a:t>
            </a:r>
            <a:endParaRPr lang="pt-BR" sz="1600" dirty="0">
              <a:latin typeface="Cambria" panose="02040503050406030204" pitchFamily="18" charset="0"/>
            </a:endParaRPr>
          </a:p>
          <a:p>
            <a:pPr algn="just"/>
            <a:endParaRPr lang="pt-BR" sz="1600" dirty="0">
              <a:latin typeface="Cambria" panose="02040503050406030204" pitchFamily="18" charset="0"/>
            </a:endParaRPr>
          </a:p>
          <a:p>
            <a:pPr marL="285750" indent="-285750" algn="just">
              <a:buFont typeface="Wingdings" panose="05000000000000000000" pitchFamily="2" charset="2"/>
              <a:buChar char="ü"/>
            </a:pPr>
            <a:r>
              <a:rPr lang="pt-BR" sz="1600" dirty="0">
                <a:latin typeface="Cambria" panose="02040503050406030204" pitchFamily="18" charset="0"/>
              </a:rPr>
              <a:t>Algum membro da família faz uso de remédios controlados </a:t>
            </a:r>
            <a:r>
              <a:rPr lang="pt-BR" sz="1600" dirty="0" smtClean="0">
                <a:latin typeface="Cambria" panose="02040503050406030204" pitchFamily="18" charset="0"/>
              </a:rPr>
              <a:t>para </a:t>
            </a:r>
            <a:r>
              <a:rPr lang="pt-BR" sz="1600" dirty="0">
                <a:latin typeface="Cambria" panose="02040503050406030204" pitchFamily="18" charset="0"/>
              </a:rPr>
              <a:t>transtornos </a:t>
            </a:r>
            <a:r>
              <a:rPr lang="pt-BR" sz="1600" dirty="0" smtClean="0">
                <a:latin typeface="Cambria" panose="02040503050406030204" pitchFamily="18" charset="0"/>
              </a:rPr>
              <a:t>mentais;</a:t>
            </a:r>
            <a:endParaRPr lang="pt-BR" sz="1600" dirty="0">
              <a:latin typeface="Cambria" panose="02040503050406030204" pitchFamily="18" charset="0"/>
            </a:endParaRPr>
          </a:p>
          <a:p>
            <a:pPr algn="just"/>
            <a:endParaRPr lang="pt-BR" sz="1600" dirty="0">
              <a:latin typeface="Cambria" panose="02040503050406030204" pitchFamily="18" charset="0"/>
            </a:endParaRPr>
          </a:p>
          <a:p>
            <a:pPr marL="285750" indent="-285750" algn="just">
              <a:buFont typeface="Wingdings" panose="05000000000000000000" pitchFamily="2" charset="2"/>
              <a:buChar char="ü"/>
            </a:pPr>
            <a:r>
              <a:rPr lang="pt-BR" sz="1600" dirty="0">
                <a:latin typeface="Cambria" panose="02040503050406030204" pitchFamily="18" charset="0"/>
              </a:rPr>
              <a:t>Algum membro da família faz uso abusivo de </a:t>
            </a:r>
            <a:r>
              <a:rPr lang="pt-BR" sz="1600" dirty="0" smtClean="0">
                <a:latin typeface="Cambria" panose="02040503050406030204" pitchFamily="18" charset="0"/>
              </a:rPr>
              <a:t>álcool;</a:t>
            </a:r>
            <a:endParaRPr lang="pt-BR" sz="1600" dirty="0">
              <a:latin typeface="Cambria" panose="02040503050406030204" pitchFamily="18" charset="0"/>
            </a:endParaRPr>
          </a:p>
          <a:p>
            <a:pPr algn="just"/>
            <a:endParaRPr lang="pt-BR" sz="1600" dirty="0">
              <a:latin typeface="Cambria" panose="02040503050406030204" pitchFamily="18" charset="0"/>
            </a:endParaRPr>
          </a:p>
          <a:p>
            <a:pPr marL="285750" indent="-285750" algn="just">
              <a:buFont typeface="Wingdings" panose="05000000000000000000" pitchFamily="2" charset="2"/>
              <a:buChar char="ü"/>
            </a:pPr>
            <a:r>
              <a:rPr lang="pt-BR" sz="1600" dirty="0">
                <a:latin typeface="Cambria" panose="02040503050406030204" pitchFamily="18" charset="0"/>
              </a:rPr>
              <a:t>Algum membro da família faz uso abusivo de crack ou outras drogas (cocaína, maconha, etc</a:t>
            </a:r>
            <a:r>
              <a:rPr lang="pt-BR" sz="1600" dirty="0" smtClean="0">
                <a:latin typeface="Cambria" panose="02040503050406030204" pitchFamily="18" charset="0"/>
              </a:rPr>
              <a:t>.); </a:t>
            </a:r>
          </a:p>
          <a:p>
            <a:pPr marL="285750" indent="-285750" algn="just">
              <a:buFont typeface="Wingdings" panose="05000000000000000000" pitchFamily="2" charset="2"/>
              <a:buChar char="ü"/>
            </a:pPr>
            <a:endParaRPr lang="pt-BR" sz="1600" dirty="0" smtClean="0">
              <a:latin typeface="Cambria" panose="02040503050406030204" pitchFamily="18" charset="0"/>
            </a:endParaRPr>
          </a:p>
        </p:txBody>
      </p:sp>
      <p:sp>
        <p:nvSpPr>
          <p:cNvPr id="16" name="Retângulo 15"/>
          <p:cNvSpPr/>
          <p:nvPr/>
        </p:nvSpPr>
        <p:spPr>
          <a:xfrm>
            <a:off x="235267" y="5251017"/>
            <a:ext cx="8750109" cy="1077218"/>
          </a:xfrm>
          <a:prstGeom prst="rect">
            <a:avLst/>
          </a:prstGeom>
        </p:spPr>
        <p:txBody>
          <a:bodyPr wrap="square">
            <a:spAutoFit/>
          </a:bodyPr>
          <a:lstStyle/>
          <a:p>
            <a:pPr algn="just"/>
            <a:r>
              <a:rPr lang="pt-BR" sz="1600" dirty="0">
                <a:latin typeface="Cambria" panose="02040503050406030204" pitchFamily="18" charset="0"/>
              </a:rPr>
              <a:t>Importante registrar </a:t>
            </a:r>
            <a:r>
              <a:rPr lang="pt-BR" sz="1600" dirty="0" smtClean="0">
                <a:latin typeface="Cambria" panose="02040503050406030204" pitchFamily="18" charset="0"/>
              </a:rPr>
              <a:t>no Prontuário </a:t>
            </a:r>
            <a:r>
              <a:rPr lang="pt-BR" sz="1600" dirty="0">
                <a:latin typeface="Cambria" panose="02040503050406030204" pitchFamily="18" charset="0"/>
              </a:rPr>
              <a:t>SUAS como </a:t>
            </a:r>
            <a:r>
              <a:rPr lang="pt-BR" sz="1600" dirty="0" smtClean="0">
                <a:latin typeface="Cambria" panose="02040503050406030204" pitchFamily="18" charset="0"/>
              </a:rPr>
              <a:t>essas </a:t>
            </a:r>
            <a:r>
              <a:rPr lang="pt-BR" sz="1600" dirty="0">
                <a:latin typeface="Cambria" panose="02040503050406030204" pitchFamily="18" charset="0"/>
              </a:rPr>
              <a:t>situações </a:t>
            </a:r>
            <a:r>
              <a:rPr lang="pt-BR" sz="1600" dirty="0" smtClean="0">
                <a:latin typeface="Cambria" panose="02040503050406030204" pitchFamily="18" charset="0"/>
              </a:rPr>
              <a:t>interferem </a:t>
            </a:r>
            <a:r>
              <a:rPr lang="pt-BR" sz="1600" dirty="0">
                <a:latin typeface="Cambria" panose="02040503050406030204" pitchFamily="18" charset="0"/>
              </a:rPr>
              <a:t>na relação familiar e quais seus efeitos na comunidade. Esse dado é essencial para </a:t>
            </a:r>
            <a:r>
              <a:rPr lang="pt-BR" sz="1600" dirty="0" smtClean="0">
                <a:latin typeface="Cambria" panose="02040503050406030204" pitchFamily="18" charset="0"/>
              </a:rPr>
              <a:t>que sejam feitas possíveis </a:t>
            </a:r>
            <a:r>
              <a:rPr lang="pt-BR" sz="1600" dirty="0">
                <a:latin typeface="Cambria" panose="02040503050406030204" pitchFamily="18" charset="0"/>
              </a:rPr>
              <a:t>articulações com os serviços e equipamentos da rede de serviços socioassistenciais e demais serviços da rede setorial. </a:t>
            </a:r>
          </a:p>
        </p:txBody>
      </p:sp>
    </p:spTree>
    <p:extLst>
      <p:ext uri="{BB962C8B-B14F-4D97-AF65-F5344CB8AC3E}">
        <p14:creationId xmlns:p14="http://schemas.microsoft.com/office/powerpoint/2010/main" val="23269844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pic>
        <p:nvPicPr>
          <p:cNvPr id="10" name="Imagem 2075" descr="checkl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668" y="236195"/>
            <a:ext cx="487363" cy="4857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21967" y="294416"/>
            <a:ext cx="51480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chemeClr val="tx1"/>
                </a:solidFill>
                <a:effectLst/>
                <a:latin typeface="Cambria" panose="02040503050406030204" pitchFamily="18" charset="0"/>
                <a:ea typeface="Times New Roman" pitchFamily="18" charset="0"/>
                <a:cs typeface="Times New Roman" pitchFamily="18" charset="0"/>
              </a:rPr>
              <a:t>CONDIÇÕES DE SAÚDE DA FAMÍLIA</a:t>
            </a:r>
            <a:endParaRPr kumimoji="0" lang="pt-BR" altLang="pt-BR" b="0"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pic>
        <p:nvPicPr>
          <p:cNvPr id="12" name="Imagem 10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0627" y="5028417"/>
            <a:ext cx="959430" cy="77791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p:cNvSpPr>
            <a:spLocks noChangeArrowheads="1"/>
          </p:cNvSpPr>
          <p:nvPr/>
        </p:nvSpPr>
        <p:spPr bwMode="auto">
          <a:xfrm rot="10800000" flipV="1">
            <a:off x="230250" y="4632545"/>
            <a:ext cx="762647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chemeClr val="tx1"/>
                </a:solidFill>
                <a:effectLst/>
                <a:latin typeface="Cambria" panose="02040503050406030204" pitchFamily="18" charset="0"/>
                <a:ea typeface="Calibri" pitchFamily="34" charset="0"/>
                <a:cs typeface="Times New Roman" pitchFamily="18" charset="0"/>
              </a:rPr>
              <a:t>O acompanhamento das condicionalidades da saúde do PBF é fundamental para melhorar a qualidade da saúde das gestantes, das nutrizes e, consequentemente, das crianças. Esse acompanhamento assegura o acesso da criança aos serviços de saúde e a vacinação, o que contribui para diminuição da mortalidade infantil relacionadas à pobreza (isto é, diminuição da mortalidade por diarreia e por desnutrição), redução do índice de crianças que nascem prematuras e redução da</a:t>
            </a:r>
            <a:r>
              <a:rPr kumimoji="0" lang="pt-BR" altLang="pt-BR" sz="1600" b="0" i="0" u="none" strike="noStrike" cap="none" normalizeH="0" baseline="0" dirty="0" smtClean="0">
                <a:ln>
                  <a:noFill/>
                </a:ln>
                <a:solidFill>
                  <a:schemeClr val="tx1"/>
                </a:solidFill>
                <a:effectLst/>
                <a:latin typeface="Cambria" panose="02040503050406030204" pitchFamily="18" charset="0"/>
                <a:ea typeface="Times New Roman" pitchFamily="18" charset="0"/>
                <a:cs typeface="Times New Roman" pitchFamily="18" charset="0"/>
              </a:rPr>
              <a:t> </a:t>
            </a:r>
            <a:r>
              <a:rPr kumimoji="0" lang="pt-BR" altLang="pt-BR" sz="1600" b="0" i="0" u="none" strike="noStrike" cap="none" normalizeH="0" baseline="0" dirty="0" smtClean="0">
                <a:ln>
                  <a:noFill/>
                </a:ln>
                <a:solidFill>
                  <a:schemeClr val="tx1"/>
                </a:solidFill>
                <a:effectLst/>
                <a:latin typeface="Cambria" pitchFamily="18" charset="0"/>
                <a:ea typeface="Calibri" pitchFamily="34" charset="0"/>
                <a:cs typeface="Times New Roman" pitchFamily="18" charset="0"/>
              </a:rPr>
              <a:t>desnutrição crônica. </a:t>
            </a:r>
            <a:endParaRPr kumimoji="0" lang="pt-BR" altLang="pt-BR" sz="1600" b="0"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sp>
        <p:nvSpPr>
          <p:cNvPr id="18" name="Retângulo 17"/>
          <p:cNvSpPr/>
          <p:nvPr/>
        </p:nvSpPr>
        <p:spPr>
          <a:xfrm>
            <a:off x="835960" y="2652153"/>
            <a:ext cx="7272808" cy="584775"/>
          </a:xfrm>
          <a:prstGeom prst="rect">
            <a:avLst/>
          </a:prstGeom>
        </p:spPr>
        <p:txBody>
          <a:bodyPr wrap="square">
            <a:spAutoFit/>
          </a:bodyPr>
          <a:lstStyle/>
          <a:p>
            <a:pPr algn="ctr"/>
            <a:r>
              <a:rPr lang="pt-BR" sz="1600" dirty="0">
                <a:solidFill>
                  <a:srgbClr val="627A32"/>
                </a:solidFill>
                <a:latin typeface="Cambria" panose="02040503050406030204" pitchFamily="18" charset="0"/>
              </a:rPr>
              <a:t>ANOTAÇÕES SOBRE DESCUMPRIMENTO DE CONDICIONALIDADES DE </a:t>
            </a:r>
            <a:r>
              <a:rPr lang="pt-BR" sz="1600" dirty="0" smtClean="0">
                <a:solidFill>
                  <a:srgbClr val="627A32"/>
                </a:solidFill>
                <a:latin typeface="Cambria" panose="02040503050406030204" pitchFamily="18" charset="0"/>
              </a:rPr>
              <a:t>SAÚDE NO </a:t>
            </a:r>
            <a:r>
              <a:rPr lang="pt-BR" sz="1600" dirty="0">
                <a:solidFill>
                  <a:srgbClr val="627A32"/>
                </a:solidFill>
                <a:latin typeface="Cambria" panose="02040503050406030204" pitchFamily="18" charset="0"/>
              </a:rPr>
              <a:t>PROGRAMA BOLSA FAMÍLIA</a:t>
            </a:r>
          </a:p>
        </p:txBody>
      </p:sp>
      <p:sp>
        <p:nvSpPr>
          <p:cNvPr id="19" name="Retângulo 18"/>
          <p:cNvSpPr/>
          <p:nvPr/>
        </p:nvSpPr>
        <p:spPr>
          <a:xfrm>
            <a:off x="219616" y="3444241"/>
            <a:ext cx="8846613" cy="1077218"/>
          </a:xfrm>
          <a:prstGeom prst="rect">
            <a:avLst/>
          </a:prstGeom>
        </p:spPr>
        <p:txBody>
          <a:bodyPr wrap="square">
            <a:spAutoFit/>
          </a:bodyPr>
          <a:lstStyle/>
          <a:p>
            <a:pPr algn="just"/>
            <a:r>
              <a:rPr lang="pt-BR" sz="1600" dirty="0" smtClean="0">
                <a:latin typeface="Cambria" panose="02040503050406030204" pitchFamily="18" charset="0"/>
              </a:rPr>
              <a:t>Todas as informações referentes ao acompanhamento das condicionalidades do programa bolsa família devem ser registradas no </a:t>
            </a:r>
            <a:r>
              <a:rPr lang="pt-BR" sz="1600" dirty="0">
                <a:latin typeface="Cambria" panose="02040503050406030204" pitchFamily="18" charset="0"/>
              </a:rPr>
              <a:t>P</a:t>
            </a:r>
            <a:r>
              <a:rPr lang="pt-BR" sz="1600" dirty="0" smtClean="0">
                <a:latin typeface="Cambria" panose="02040503050406030204" pitchFamily="18" charset="0"/>
              </a:rPr>
              <a:t>rontuário SUAS, </a:t>
            </a:r>
            <a:r>
              <a:rPr lang="pt-BR" sz="1600" dirty="0">
                <a:latin typeface="Cambria" panose="02040503050406030204" pitchFamily="18" charset="0"/>
              </a:rPr>
              <a:t>pois permite </a:t>
            </a:r>
            <a:r>
              <a:rPr lang="pt-BR" sz="1600" dirty="0" smtClean="0">
                <a:latin typeface="Cambria" panose="02040503050406030204" pitchFamily="18" charset="0"/>
              </a:rPr>
              <a:t>que sejam acompanhadas as </a:t>
            </a:r>
            <a:r>
              <a:rPr lang="pt-BR" sz="1600" dirty="0">
                <a:latin typeface="Cambria" panose="02040503050406030204" pitchFamily="18" charset="0"/>
              </a:rPr>
              <a:t>situações onde seja constatada vulnerabilidade social relacionada à gravidez na adolescência ou negligência dos pais ou responsáveis em relação à criança ou ao(a) adolescente</a:t>
            </a:r>
          </a:p>
        </p:txBody>
      </p:sp>
      <p:sp>
        <p:nvSpPr>
          <p:cNvPr id="20" name="Retângulo 19"/>
          <p:cNvSpPr/>
          <p:nvPr/>
        </p:nvSpPr>
        <p:spPr>
          <a:xfrm>
            <a:off x="80509" y="945040"/>
            <a:ext cx="9073008" cy="307776"/>
          </a:xfrm>
          <a:prstGeom prst="rect">
            <a:avLst/>
          </a:prstGeom>
        </p:spPr>
        <p:txBody>
          <a:bodyPr wrap="square">
            <a:spAutoFit/>
          </a:bodyPr>
          <a:lstStyle/>
          <a:p>
            <a:r>
              <a:rPr lang="pt-BR" altLang="pt-BR" sz="1600" dirty="0">
                <a:solidFill>
                  <a:srgbClr val="627A32"/>
                </a:solidFill>
                <a:latin typeface="Cambria" pitchFamily="18" charset="0"/>
                <a:ea typeface="Calibri" pitchFamily="34" charset="0"/>
                <a:cs typeface="Times New Roman" pitchFamily="18" charset="0"/>
              </a:rPr>
              <a:t>É importante registrar no Prontuário </a:t>
            </a:r>
            <a:r>
              <a:rPr lang="pt-BR" altLang="pt-BR" sz="1600" dirty="0" smtClean="0">
                <a:solidFill>
                  <a:srgbClr val="627A32"/>
                </a:solidFill>
                <a:latin typeface="Cambria" pitchFamily="18" charset="0"/>
                <a:ea typeface="Calibri" pitchFamily="34" charset="0"/>
                <a:cs typeface="Times New Roman" pitchFamily="18" charset="0"/>
              </a:rPr>
              <a:t>SUAS a:</a:t>
            </a:r>
            <a:endParaRPr lang="pt-BR" sz="1600" dirty="0"/>
          </a:p>
        </p:txBody>
      </p:sp>
      <p:sp>
        <p:nvSpPr>
          <p:cNvPr id="21" name="Retângulo 20"/>
          <p:cNvSpPr/>
          <p:nvPr/>
        </p:nvSpPr>
        <p:spPr>
          <a:xfrm>
            <a:off x="162327" y="1428017"/>
            <a:ext cx="6012159" cy="338554"/>
          </a:xfrm>
          <a:prstGeom prst="rect">
            <a:avLst/>
          </a:prstGeom>
        </p:spPr>
        <p:txBody>
          <a:bodyPr wrap="none">
            <a:spAutoFit/>
          </a:bodyPr>
          <a:lstStyle/>
          <a:p>
            <a:pPr marL="285750" indent="-285750" algn="just">
              <a:buFont typeface="Wingdings" panose="05000000000000000000" pitchFamily="2" charset="2"/>
              <a:buChar char="ü"/>
            </a:pPr>
            <a:r>
              <a:rPr lang="pt-BR" sz="1600" dirty="0">
                <a:latin typeface="Cambria" panose="02040503050406030204" pitchFamily="18" charset="0"/>
              </a:rPr>
              <a:t>Presença de </a:t>
            </a:r>
            <a:r>
              <a:rPr lang="pt-BR" sz="1600" dirty="0" smtClean="0">
                <a:latin typeface="Cambria" panose="02040503050406030204" pitchFamily="18" charset="0"/>
              </a:rPr>
              <a:t>gestantes na família que está em acompanhamento</a:t>
            </a:r>
            <a:endParaRPr lang="pt-BR" sz="1600" dirty="0">
              <a:latin typeface="Cambria" panose="02040503050406030204" pitchFamily="18" charset="0"/>
            </a:endParaRPr>
          </a:p>
        </p:txBody>
      </p:sp>
      <p:sp>
        <p:nvSpPr>
          <p:cNvPr id="22" name="Retângulo 21"/>
          <p:cNvSpPr/>
          <p:nvPr/>
        </p:nvSpPr>
        <p:spPr>
          <a:xfrm>
            <a:off x="219616" y="1835964"/>
            <a:ext cx="8903540" cy="584775"/>
          </a:xfrm>
          <a:prstGeom prst="rect">
            <a:avLst/>
          </a:prstGeom>
        </p:spPr>
        <p:txBody>
          <a:bodyPr wrap="square">
            <a:spAutoFit/>
          </a:bodyPr>
          <a:lstStyle/>
          <a:p>
            <a:r>
              <a:rPr lang="pt-BR" sz="1600" dirty="0" smtClean="0">
                <a:latin typeface="Cambria" panose="02040503050406030204" pitchFamily="18" charset="0"/>
              </a:rPr>
              <a:t>Essa informação é essencial para </a:t>
            </a:r>
            <a:r>
              <a:rPr lang="pt-BR" sz="1600" dirty="0">
                <a:latin typeface="Cambria" panose="02040503050406030204" pitchFamily="18" charset="0"/>
              </a:rPr>
              <a:t>a que equipe técnica possa acompanhar as gestantes do Programa Bolsa Família, principalmente no que se refere ao cumprimento da condicionalidade da saúde. </a:t>
            </a:r>
          </a:p>
        </p:txBody>
      </p:sp>
    </p:spTree>
    <p:extLst>
      <p:ext uri="{BB962C8B-B14F-4D97-AF65-F5344CB8AC3E}">
        <p14:creationId xmlns:p14="http://schemas.microsoft.com/office/powerpoint/2010/main" val="30558847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pic>
        <p:nvPicPr>
          <p:cNvPr id="10" name="Imagem 2075" descr="checkl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589" y="655250"/>
            <a:ext cx="487363" cy="4857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87624" y="757756"/>
            <a:ext cx="46440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chemeClr val="tx1"/>
                </a:solidFill>
                <a:effectLst/>
                <a:latin typeface="Cambria" panose="02040503050406030204" pitchFamily="18" charset="0"/>
                <a:ea typeface="Times New Roman" pitchFamily="18" charset="0"/>
                <a:cs typeface="Times New Roman" pitchFamily="18" charset="0"/>
              </a:rPr>
              <a:t>ACESSO A BENEFÍCIOS EVENTUAIS</a:t>
            </a:r>
            <a:endParaRPr kumimoji="0" lang="pt-BR" altLang="pt-BR" b="0"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sp>
        <p:nvSpPr>
          <p:cNvPr id="16" name="Retângulo 15"/>
          <p:cNvSpPr/>
          <p:nvPr/>
        </p:nvSpPr>
        <p:spPr>
          <a:xfrm>
            <a:off x="170046" y="1772816"/>
            <a:ext cx="8794442" cy="3416320"/>
          </a:xfrm>
          <a:prstGeom prst="rect">
            <a:avLst/>
          </a:prstGeom>
        </p:spPr>
        <p:txBody>
          <a:bodyPr wrap="square">
            <a:spAutoFit/>
          </a:bodyPr>
          <a:lstStyle/>
          <a:p>
            <a:pPr marL="285750" indent="-285750" algn="just">
              <a:buFont typeface="Wingdings" panose="05000000000000000000" pitchFamily="2" charset="2"/>
              <a:buChar char="ü"/>
            </a:pPr>
            <a:r>
              <a:rPr lang="pt-BR" dirty="0">
                <a:latin typeface="Cambria" panose="02040503050406030204" pitchFamily="18" charset="0"/>
              </a:rPr>
              <a:t>O registro no Prontuário SUAS dos benefícios eventuais concedidos às famílias atendidas/acompanhadas pelo PAIF e pelo PAEFI possibilita que a equipe técnica observe e acompanhe a situação de vulnerabilidade vivenciada pela família e possa assim planejar ações específica para cada família e para cada território, conforme a demanda. </a:t>
            </a:r>
          </a:p>
          <a:p>
            <a:pPr algn="just"/>
            <a:r>
              <a:rPr lang="pt-BR" dirty="0">
                <a:latin typeface="Cambria" panose="02040503050406030204" pitchFamily="18" charset="0"/>
              </a:rPr>
              <a:t> </a:t>
            </a:r>
          </a:p>
          <a:p>
            <a:pPr marL="285750" indent="-285750" algn="just">
              <a:buFont typeface="Wingdings" panose="05000000000000000000" pitchFamily="2" charset="2"/>
              <a:buChar char="ü"/>
            </a:pPr>
            <a:r>
              <a:rPr lang="pt-BR" dirty="0">
                <a:latin typeface="Cambria" panose="02040503050406030204" pitchFamily="18" charset="0"/>
              </a:rPr>
              <a:t>O acompanhamento das famílias que recebem (ou receberam) benefícios eventuais é uma importante ação do </a:t>
            </a:r>
            <a:r>
              <a:rPr lang="pt-BR" dirty="0" smtClean="0">
                <a:latin typeface="Cambria" panose="02040503050406030204" pitchFamily="18" charset="0"/>
              </a:rPr>
              <a:t>trabalho social com famílias, </a:t>
            </a:r>
            <a:r>
              <a:rPr lang="pt-BR" dirty="0">
                <a:latin typeface="Cambria" panose="02040503050406030204" pitchFamily="18" charset="0"/>
              </a:rPr>
              <a:t>pois garante e amplia as formas de proteção social do SUAS a essas famílias, na medida em que promove a inclusão de membros em situação de maior vulnerabilidade, em serviços do SUAS, prevenindo seu isolamento e assegurando seu acesso a serviços da rede socioassistencial e das demais políticas públicas. </a:t>
            </a:r>
          </a:p>
        </p:txBody>
      </p:sp>
    </p:spTree>
    <p:extLst>
      <p:ext uri="{BB962C8B-B14F-4D97-AF65-F5344CB8AC3E}">
        <p14:creationId xmlns:p14="http://schemas.microsoft.com/office/powerpoint/2010/main" val="20945856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pic>
        <p:nvPicPr>
          <p:cNvPr id="10" name="Imagem 2075" descr="checkl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44" y="404664"/>
            <a:ext cx="487363" cy="4857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1043607" y="404664"/>
            <a:ext cx="62661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chemeClr val="tx1"/>
                </a:solidFill>
                <a:effectLst/>
                <a:latin typeface="Cambria" panose="02040503050406030204" pitchFamily="18" charset="0"/>
                <a:ea typeface="Times New Roman" pitchFamily="18" charset="0"/>
                <a:cs typeface="Times New Roman" pitchFamily="18" charset="0"/>
              </a:rPr>
              <a:t>CONVIVÊNCIA FAMILIAR E COMUNITÁRIA</a:t>
            </a:r>
            <a:endParaRPr kumimoji="0" lang="pt-BR" altLang="pt-BR" b="0"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sp>
        <p:nvSpPr>
          <p:cNvPr id="12" name="Retângulo 11"/>
          <p:cNvSpPr/>
          <p:nvPr/>
        </p:nvSpPr>
        <p:spPr>
          <a:xfrm>
            <a:off x="228350" y="2634073"/>
            <a:ext cx="8784976" cy="3077766"/>
          </a:xfrm>
          <a:prstGeom prst="rect">
            <a:avLst/>
          </a:prstGeom>
        </p:spPr>
        <p:txBody>
          <a:bodyPr wrap="square">
            <a:spAutoFit/>
          </a:bodyPr>
          <a:lstStyle/>
          <a:p>
            <a:pPr algn="just"/>
            <a:r>
              <a:rPr lang="pt-BR" sz="1600" dirty="0" smtClean="0">
                <a:latin typeface="Cambria" panose="02040503050406030204" pitchFamily="18" charset="0"/>
              </a:rPr>
              <a:t>O registro </a:t>
            </a:r>
            <a:r>
              <a:rPr lang="pt-BR" sz="1600" dirty="0">
                <a:latin typeface="Cambria" panose="02040503050406030204" pitchFamily="18" charset="0"/>
              </a:rPr>
              <a:t>de informações sobre as relações familiares e comunitárias da família </a:t>
            </a:r>
            <a:r>
              <a:rPr lang="pt-BR" sz="1600" dirty="0" smtClean="0">
                <a:latin typeface="Cambria" panose="02040503050406030204" pitchFamily="18" charset="0"/>
              </a:rPr>
              <a:t>em acompanhamento no Prontuário SUAS possibilita que as </a:t>
            </a:r>
            <a:r>
              <a:rPr lang="pt-BR" sz="1600" dirty="0">
                <a:latin typeface="Cambria" panose="02040503050406030204" pitchFamily="18" charset="0"/>
              </a:rPr>
              <a:t>equipes de referência do CRAS e do CREAS </a:t>
            </a:r>
            <a:r>
              <a:rPr lang="pt-BR" sz="1600" dirty="0" smtClean="0">
                <a:latin typeface="Cambria" panose="02040503050406030204" pitchFamily="18" charset="0"/>
              </a:rPr>
              <a:t>identifique as diversas formas relações </a:t>
            </a:r>
            <a:r>
              <a:rPr lang="pt-BR" sz="1600" dirty="0">
                <a:latin typeface="Cambria" panose="02040503050406030204" pitchFamily="18" charset="0"/>
              </a:rPr>
              <a:t>de convivência familiar </a:t>
            </a:r>
            <a:r>
              <a:rPr lang="pt-BR" sz="1600" dirty="0" smtClean="0">
                <a:latin typeface="Cambria" panose="02040503050406030204" pitchFamily="18" charset="0"/>
              </a:rPr>
              <a:t>e comunitária e assim, possa desenvolver </a:t>
            </a:r>
            <a:r>
              <a:rPr lang="pt-BR" sz="1600" dirty="0">
                <a:latin typeface="Cambria" panose="02040503050406030204" pitchFamily="18" charset="0"/>
              </a:rPr>
              <a:t>estratégias para fortalecer as relações de convivência familiar e </a:t>
            </a:r>
            <a:r>
              <a:rPr lang="pt-BR" sz="1600" dirty="0" smtClean="0">
                <a:latin typeface="Cambria" panose="02040503050406030204" pitchFamily="18" charset="0"/>
              </a:rPr>
              <a:t>comunitária que estão com os vínculos fragilizados ou rompidos, </a:t>
            </a:r>
            <a:r>
              <a:rPr lang="pt-BR" sz="1600" dirty="0">
                <a:latin typeface="Cambria" panose="02040503050406030204" pitchFamily="18" charset="0"/>
              </a:rPr>
              <a:t>de modo a promover o acompanhamento familiar visando fortalecer a função protetiva da família, os vínculos familiares e comunitários,  </a:t>
            </a:r>
            <a:r>
              <a:rPr lang="pt-BR" sz="1600" dirty="0" smtClean="0">
                <a:latin typeface="Cambria" panose="02040503050406030204" pitchFamily="18" charset="0"/>
              </a:rPr>
              <a:t>“</a:t>
            </a:r>
            <a:r>
              <a:rPr lang="pt-BR" sz="1600" i="1" dirty="0" smtClean="0">
                <a:latin typeface="Cambria" panose="02040503050406030204" pitchFamily="18" charset="0"/>
              </a:rPr>
              <a:t>superando </a:t>
            </a:r>
            <a:r>
              <a:rPr lang="pt-BR" sz="1600" i="1" dirty="0">
                <a:latin typeface="Cambria" panose="02040503050406030204" pitchFamily="18" charset="0"/>
              </a:rPr>
              <a:t>a leitura de casos, mas assimilando a compreensão sobre demandas coletivas a serem respondidas pela política de Assistência </a:t>
            </a:r>
            <a:r>
              <a:rPr lang="pt-BR" sz="1600" i="1" dirty="0" smtClean="0">
                <a:latin typeface="Cambria" panose="02040503050406030204" pitchFamily="18" charset="0"/>
              </a:rPr>
              <a:t>Social”*</a:t>
            </a:r>
            <a:r>
              <a:rPr lang="pt-BR" sz="1600" dirty="0" smtClean="0">
                <a:latin typeface="Cambria" panose="02040503050406030204" pitchFamily="18" charset="0"/>
              </a:rPr>
              <a:t>. </a:t>
            </a:r>
          </a:p>
          <a:p>
            <a:pPr algn="just"/>
            <a:endParaRPr lang="pt-BR" sz="1600" dirty="0">
              <a:latin typeface="Cambria" panose="02040503050406030204" pitchFamily="18" charset="0"/>
            </a:endParaRPr>
          </a:p>
          <a:p>
            <a:pPr algn="just"/>
            <a:r>
              <a:rPr lang="pt-BR" sz="1600" dirty="0" smtClean="0">
                <a:latin typeface="Cambria" panose="02040503050406030204" pitchFamily="18" charset="0"/>
              </a:rPr>
              <a:t>Logo</a:t>
            </a:r>
            <a:r>
              <a:rPr lang="pt-BR" sz="1600" dirty="0">
                <a:latin typeface="Cambria" panose="02040503050406030204" pitchFamily="18" charset="0"/>
              </a:rPr>
              <a:t>, estas informações deverão ser coletadas considerando as relações familiares e sua atuação no território.</a:t>
            </a:r>
          </a:p>
          <a:p>
            <a:endParaRPr lang="pt-BR" b="1" dirty="0"/>
          </a:p>
        </p:txBody>
      </p:sp>
      <p:sp>
        <p:nvSpPr>
          <p:cNvPr id="13" name="Retângulo 12"/>
          <p:cNvSpPr/>
          <p:nvPr/>
        </p:nvSpPr>
        <p:spPr>
          <a:xfrm>
            <a:off x="91143" y="5878528"/>
            <a:ext cx="8924452" cy="276999"/>
          </a:xfrm>
          <a:prstGeom prst="rect">
            <a:avLst/>
          </a:prstGeom>
        </p:spPr>
        <p:txBody>
          <a:bodyPr wrap="square">
            <a:spAutoFit/>
          </a:bodyPr>
          <a:lstStyle/>
          <a:p>
            <a:r>
              <a:rPr lang="pt-BR" sz="1200" dirty="0" smtClean="0">
                <a:latin typeface="Cambria" panose="02040503050406030204" pitchFamily="18" charset="0"/>
              </a:rPr>
              <a:t>*Discurso </a:t>
            </a:r>
            <a:r>
              <a:rPr lang="pt-BR" sz="1200" dirty="0">
                <a:latin typeface="Cambria" panose="02040503050406030204" pitchFamily="18" charset="0"/>
              </a:rPr>
              <a:t>proferido pela professora Aldaíza Sposati na Oficina do Prontuário SUAS, realizada no dia 01 de junho de 2012.</a:t>
            </a:r>
          </a:p>
        </p:txBody>
      </p:sp>
      <p:sp>
        <p:nvSpPr>
          <p:cNvPr id="15" name="Retângulo 14"/>
          <p:cNvSpPr/>
          <p:nvPr/>
        </p:nvSpPr>
        <p:spPr>
          <a:xfrm>
            <a:off x="228350" y="1121749"/>
            <a:ext cx="8784976" cy="1323439"/>
          </a:xfrm>
          <a:prstGeom prst="rect">
            <a:avLst/>
          </a:prstGeom>
        </p:spPr>
        <p:txBody>
          <a:bodyPr wrap="square">
            <a:spAutoFit/>
          </a:bodyPr>
          <a:lstStyle/>
          <a:p>
            <a:pPr algn="just"/>
            <a:r>
              <a:rPr lang="pt-BR" sz="1600" dirty="0">
                <a:latin typeface="Cambria" panose="02040503050406030204" pitchFamily="18" charset="0"/>
              </a:rPr>
              <a:t>A intenção desse </a:t>
            </a:r>
            <a:r>
              <a:rPr lang="pt-BR" sz="1600" dirty="0" smtClean="0">
                <a:latin typeface="Cambria" panose="02040503050406030204" pitchFamily="18" charset="0"/>
              </a:rPr>
              <a:t>bloco </a:t>
            </a:r>
            <a:r>
              <a:rPr lang="pt-BR" sz="1600" dirty="0">
                <a:latin typeface="Cambria" panose="02040503050406030204" pitchFamily="18" charset="0"/>
              </a:rPr>
              <a:t>é colaborar para o planejamento de ações específicas para cada família, conforme demanda apresentada, que possam subsidiar o trabalho social com as famílias de modo a produzir reflexões sobre a heterogeneidade dos arranjos familiares e sua diversidade cultural, no enfrentando as formas de violência, preconceito, discriminação e estigmatização existentes no âmbito das relações familiares</a:t>
            </a:r>
          </a:p>
        </p:txBody>
      </p:sp>
    </p:spTree>
    <p:extLst>
      <p:ext uri="{BB962C8B-B14F-4D97-AF65-F5344CB8AC3E}">
        <p14:creationId xmlns:p14="http://schemas.microsoft.com/office/powerpoint/2010/main" val="19471998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pic>
        <p:nvPicPr>
          <p:cNvPr id="10" name="Imagem 2075" descr="checkl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593" y="346442"/>
            <a:ext cx="487363" cy="4857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1043607" y="404664"/>
            <a:ext cx="62661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chemeClr val="tx1"/>
                </a:solidFill>
                <a:effectLst/>
                <a:latin typeface="Cambria" panose="02040503050406030204" pitchFamily="18" charset="0"/>
                <a:ea typeface="Times New Roman" pitchFamily="18" charset="0"/>
                <a:cs typeface="Times New Roman" pitchFamily="18" charset="0"/>
              </a:rPr>
              <a:t>CONVIVÊNCIA FAMILIAR E COMUNITÁRIA</a:t>
            </a:r>
            <a:endParaRPr kumimoji="0" lang="pt-BR" altLang="pt-BR" b="0"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sp>
        <p:nvSpPr>
          <p:cNvPr id="14" name="Retângulo 13"/>
          <p:cNvSpPr/>
          <p:nvPr/>
        </p:nvSpPr>
        <p:spPr>
          <a:xfrm>
            <a:off x="440172" y="1128592"/>
            <a:ext cx="8343694" cy="369332"/>
          </a:xfrm>
          <a:prstGeom prst="rect">
            <a:avLst/>
          </a:prstGeom>
        </p:spPr>
        <p:txBody>
          <a:bodyPr wrap="none">
            <a:spAutoFit/>
          </a:bodyPr>
          <a:lstStyle/>
          <a:p>
            <a:r>
              <a:rPr lang="pt-BR" dirty="0" smtClean="0">
                <a:solidFill>
                  <a:srgbClr val="627A32"/>
                </a:solidFill>
                <a:latin typeface="Cambria" panose="02040503050406030204" pitchFamily="18" charset="0"/>
              </a:rPr>
              <a:t>ANOTAÇÕES REFERENTES CONVIVÊNCIA INTRAFAMILIAR NO PRONTUÁRIO SUAS</a:t>
            </a:r>
            <a:endParaRPr lang="pt-BR" dirty="0">
              <a:solidFill>
                <a:srgbClr val="627A32"/>
              </a:solidFill>
              <a:latin typeface="Cambria" panose="02040503050406030204" pitchFamily="18" charset="0"/>
            </a:endParaRPr>
          </a:p>
        </p:txBody>
      </p:sp>
      <p:sp>
        <p:nvSpPr>
          <p:cNvPr id="16" name="Retângulo 15"/>
          <p:cNvSpPr/>
          <p:nvPr/>
        </p:nvSpPr>
        <p:spPr>
          <a:xfrm>
            <a:off x="324584" y="1844824"/>
            <a:ext cx="8559718" cy="2308324"/>
          </a:xfrm>
          <a:prstGeom prst="rect">
            <a:avLst/>
          </a:prstGeom>
        </p:spPr>
        <p:txBody>
          <a:bodyPr wrap="square">
            <a:spAutoFit/>
          </a:bodyPr>
          <a:lstStyle/>
          <a:p>
            <a:pPr algn="just"/>
            <a:r>
              <a:rPr lang="pt-BR" dirty="0">
                <a:latin typeface="Cambria" panose="02040503050406030204" pitchFamily="18" charset="0"/>
              </a:rPr>
              <a:t>A Concepção de Convivência e Fortalecimento de Vínculos (Brasil, 2013), ressaltando a perspectiva construtiva do conflito e o pressuposto de não ser possível estabelecer relações familiares sem conflitos, define “</a:t>
            </a:r>
            <a:r>
              <a:rPr lang="pt-BR" i="1" dirty="0">
                <a:latin typeface="Cambria" panose="02040503050406030204" pitchFamily="18" charset="0"/>
              </a:rPr>
              <a:t>conflitos</a:t>
            </a:r>
            <a:r>
              <a:rPr lang="pt-BR" dirty="0">
                <a:latin typeface="Cambria" panose="02040503050406030204" pitchFamily="18" charset="0"/>
              </a:rPr>
              <a:t> como situações do cotidiano onde se confrontam concepções, valores, interesses e posturas e autoridades podendo levar a soluções de compromisso [...] e aponta que uma situação de conflito, configura-se como uma vulnerabilidade relacional sempre que produzir sofrimento ético/político, muitas vezes emergido a partir de diferenças vividas como desigualdade e que a vontade daqueles em condições de maior poder prevalece” </a:t>
            </a:r>
            <a:r>
              <a:rPr lang="pt-BR" sz="1600" dirty="0">
                <a:latin typeface="Cambria" panose="02040503050406030204" pitchFamily="18" charset="0"/>
              </a:rPr>
              <a:t>(págs. 29 e 30).</a:t>
            </a:r>
          </a:p>
        </p:txBody>
      </p:sp>
      <p:sp>
        <p:nvSpPr>
          <p:cNvPr id="17" name="Retângulo 16"/>
          <p:cNvSpPr/>
          <p:nvPr/>
        </p:nvSpPr>
        <p:spPr>
          <a:xfrm>
            <a:off x="414449" y="4581128"/>
            <a:ext cx="8490974" cy="923330"/>
          </a:xfrm>
          <a:prstGeom prst="rect">
            <a:avLst/>
          </a:prstGeom>
        </p:spPr>
        <p:txBody>
          <a:bodyPr wrap="square">
            <a:spAutoFit/>
          </a:bodyPr>
          <a:lstStyle/>
          <a:p>
            <a:pPr algn="just"/>
            <a:r>
              <a:rPr lang="pt-BR" dirty="0">
                <a:latin typeface="Cambria" panose="02040503050406030204" pitchFamily="18" charset="0"/>
              </a:rPr>
              <a:t>Assim, para registrar a percepção/avaliação técnica sobre as relações conflituosas de convivência familiar (entre os cônjuges, entre pais/responsáveis e filhos(as), e entre irmãos), considere relações conflituosas aquelas situações que produzem sofrimento</a:t>
            </a:r>
          </a:p>
        </p:txBody>
      </p:sp>
    </p:spTree>
    <p:extLst>
      <p:ext uri="{BB962C8B-B14F-4D97-AF65-F5344CB8AC3E}">
        <p14:creationId xmlns:p14="http://schemas.microsoft.com/office/powerpoint/2010/main" val="21758066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12" name="Retângulo 11"/>
          <p:cNvSpPr/>
          <p:nvPr/>
        </p:nvSpPr>
        <p:spPr>
          <a:xfrm>
            <a:off x="395536" y="425138"/>
            <a:ext cx="8352927" cy="369332"/>
          </a:xfrm>
          <a:prstGeom prst="rect">
            <a:avLst/>
          </a:prstGeom>
          <a:solidFill>
            <a:schemeClr val="accent3">
              <a:lumMod val="20000"/>
              <a:lumOff val="80000"/>
            </a:schemeClr>
          </a:solidFill>
        </p:spPr>
        <p:txBody>
          <a:bodyPr wrap="square">
            <a:spAutoFit/>
          </a:bodyPr>
          <a:lstStyle/>
          <a:p>
            <a:pPr algn="ctr"/>
            <a:r>
              <a:rPr lang="pt-BR" b="1" dirty="0" smtClean="0">
                <a:latin typeface="Cambria" panose="02040503050406030204" pitchFamily="18" charset="0"/>
              </a:rPr>
              <a:t>RELAÇÕES DE CONVIVÊNCIA INTRAFAMILIAR </a:t>
            </a:r>
            <a:endParaRPr lang="pt-BR" b="1" dirty="0">
              <a:latin typeface="Cambria" panose="02040503050406030204" pitchFamily="18" charset="0"/>
            </a:endParaRPr>
          </a:p>
        </p:txBody>
      </p:sp>
      <p:sp>
        <p:nvSpPr>
          <p:cNvPr id="13" name="Retângulo 12"/>
          <p:cNvSpPr/>
          <p:nvPr/>
        </p:nvSpPr>
        <p:spPr>
          <a:xfrm>
            <a:off x="323527" y="1268760"/>
            <a:ext cx="8496944" cy="4693593"/>
          </a:xfrm>
          <a:prstGeom prst="rect">
            <a:avLst/>
          </a:prstGeom>
        </p:spPr>
        <p:txBody>
          <a:bodyPr wrap="square">
            <a:spAutoFit/>
          </a:bodyPr>
          <a:lstStyle/>
          <a:p>
            <a:pPr marL="285750" lvl="0" indent="-285750" algn="just">
              <a:buFont typeface="Wingdings" panose="05000000000000000000" pitchFamily="2" charset="2"/>
              <a:buChar char="v"/>
            </a:pPr>
            <a:r>
              <a:rPr lang="pt-BR" sz="1600" dirty="0">
                <a:latin typeface="Cambria" panose="02040503050406030204" pitchFamily="18" charset="0"/>
              </a:rPr>
              <a:t>RELAÇÃO</a:t>
            </a:r>
            <a:r>
              <a:rPr lang="pt-BR" sz="1600" b="1" dirty="0">
                <a:latin typeface="Cambria" panose="02040503050406030204" pitchFamily="18" charset="0"/>
              </a:rPr>
              <a:t> CONFLITUOSA, COM VIOLÊNCIA: </a:t>
            </a:r>
            <a:r>
              <a:rPr lang="pt-BR" sz="1600" dirty="0">
                <a:latin typeface="Cambria" panose="02040503050406030204" pitchFamily="18" charset="0"/>
              </a:rPr>
              <a:t>Entende-se por relação conflituosa as relações de convivência familiar, cujos conflitos são resolvidos com violência e resultam em sofrimento intenso para algum membro familiar, configurando-se como uma vulnerabilidade relacional que pode provocar fragilidade ou rompimento dos vínculos familiares.</a:t>
            </a:r>
          </a:p>
          <a:p>
            <a:pPr algn="just"/>
            <a:r>
              <a:rPr lang="pt-BR" sz="1600" b="1" dirty="0">
                <a:latin typeface="Cambria" panose="02040503050406030204" pitchFamily="18" charset="0"/>
              </a:rPr>
              <a:t> </a:t>
            </a:r>
            <a:endParaRPr lang="pt-BR" sz="1600" dirty="0">
              <a:latin typeface="Cambria" panose="02040503050406030204" pitchFamily="18" charset="0"/>
            </a:endParaRPr>
          </a:p>
          <a:p>
            <a:pPr algn="just"/>
            <a:r>
              <a:rPr lang="pt-BR" sz="1500" b="1" dirty="0">
                <a:solidFill>
                  <a:schemeClr val="accent2"/>
                </a:solidFill>
                <a:latin typeface="Cambria" panose="02040503050406030204" pitchFamily="18" charset="0"/>
              </a:rPr>
              <a:t>ATENÇÃO:</a:t>
            </a:r>
            <a:endParaRPr lang="pt-BR" sz="1500" dirty="0">
              <a:solidFill>
                <a:schemeClr val="accent2"/>
              </a:solidFill>
              <a:latin typeface="Cambria" panose="02040503050406030204" pitchFamily="18" charset="0"/>
            </a:endParaRPr>
          </a:p>
          <a:p>
            <a:pPr algn="just"/>
            <a:r>
              <a:rPr lang="pt-BR" sz="1500" dirty="0">
                <a:latin typeface="Cambria" panose="02040503050406030204" pitchFamily="18" charset="0"/>
              </a:rPr>
              <a:t>Este item deve ser registrado apenas para as situações em que a relação de convivência familiar seja caracterizada por algum tipo de violência. Caso seja necessário, registre a situação de violência no bloco “Situações de Violência e Violações de Direitos” do Prontuário SUAS e faça os encaminhamentos necessários. Importante destacar que essa família deve ser acompanhada pelo PAEFI. </a:t>
            </a:r>
          </a:p>
          <a:p>
            <a:pPr algn="just"/>
            <a:r>
              <a:rPr lang="pt-BR" sz="1600" b="1" dirty="0">
                <a:latin typeface="Cambria" panose="02040503050406030204" pitchFamily="18" charset="0"/>
              </a:rPr>
              <a:t> </a:t>
            </a:r>
            <a:endParaRPr lang="pt-BR" sz="1600" dirty="0">
              <a:latin typeface="Cambria" panose="02040503050406030204" pitchFamily="18" charset="0"/>
            </a:endParaRPr>
          </a:p>
          <a:p>
            <a:pPr marL="285750" lvl="0" indent="-285750" algn="just">
              <a:buFont typeface="Wingdings" panose="05000000000000000000" pitchFamily="2" charset="2"/>
              <a:buChar char="v"/>
            </a:pPr>
            <a:r>
              <a:rPr lang="pt-BR" sz="1600" dirty="0">
                <a:latin typeface="Cambria" panose="02040503050406030204" pitchFamily="18" charset="0"/>
              </a:rPr>
              <a:t>RELAÇÃO</a:t>
            </a:r>
            <a:r>
              <a:rPr lang="pt-BR" sz="1600" b="1" dirty="0">
                <a:latin typeface="Cambria" panose="02040503050406030204" pitchFamily="18" charset="0"/>
              </a:rPr>
              <a:t> CONFLITUOSA, SEM VIOLÊNCIA: </a:t>
            </a:r>
            <a:r>
              <a:rPr lang="pt-BR" sz="1600" dirty="0">
                <a:latin typeface="Cambria" panose="02040503050406030204" pitchFamily="18" charset="0"/>
              </a:rPr>
              <a:t>A partir dos parâmetros descritos acima acerca do que se considera uma “</a:t>
            </a:r>
            <a:r>
              <a:rPr lang="pt-BR" sz="1600" i="1" dirty="0">
                <a:latin typeface="Cambria" panose="02040503050406030204" pitchFamily="18" charset="0"/>
              </a:rPr>
              <a:t>situação conflituosa</a:t>
            </a:r>
            <a:r>
              <a:rPr lang="pt-BR" sz="1600" dirty="0">
                <a:latin typeface="Cambria" panose="02040503050406030204" pitchFamily="18" charset="0"/>
              </a:rPr>
              <a:t>”, registre essa opção para as situações de convivência familiar onde seja percebido relações conflituosas que causam sofrimento, mas que não tenham indícios de qualquer tipo de violência. </a:t>
            </a:r>
          </a:p>
          <a:p>
            <a:pPr algn="just"/>
            <a:r>
              <a:rPr lang="pt-BR" sz="1600" b="1" dirty="0">
                <a:latin typeface="Cambria" panose="02040503050406030204" pitchFamily="18" charset="0"/>
              </a:rPr>
              <a:t> </a:t>
            </a:r>
            <a:endParaRPr lang="pt-BR" sz="1600" dirty="0">
              <a:latin typeface="Cambria" panose="02040503050406030204" pitchFamily="18" charset="0"/>
            </a:endParaRPr>
          </a:p>
          <a:p>
            <a:pPr marL="285750" lvl="0" indent="-285750" algn="just">
              <a:buFont typeface="Wingdings" panose="05000000000000000000" pitchFamily="2" charset="2"/>
              <a:buChar char="v"/>
            </a:pPr>
            <a:r>
              <a:rPr lang="pt-BR" sz="1600" dirty="0">
                <a:latin typeface="Cambria" panose="02040503050406030204" pitchFamily="18" charset="0"/>
              </a:rPr>
              <a:t>RELAÇÃO</a:t>
            </a:r>
            <a:r>
              <a:rPr lang="pt-BR" sz="1600" b="1" dirty="0">
                <a:latin typeface="Cambria" panose="02040503050406030204" pitchFamily="18" charset="0"/>
              </a:rPr>
              <a:t> SEM CONFLITOS RELEVANTES: </a:t>
            </a:r>
            <a:r>
              <a:rPr lang="pt-BR" sz="1600" dirty="0">
                <a:latin typeface="Cambria" panose="02040503050406030204" pitchFamily="18" charset="0"/>
              </a:rPr>
              <a:t>Entende-se por </a:t>
            </a:r>
            <a:r>
              <a:rPr lang="pt-BR" sz="1600" i="1" dirty="0">
                <a:latin typeface="Cambria" panose="02040503050406030204" pitchFamily="18" charset="0"/>
              </a:rPr>
              <a:t>relação sem conflitos relevantes</a:t>
            </a:r>
            <a:r>
              <a:rPr lang="pt-BR" sz="1600" dirty="0">
                <a:latin typeface="Cambria" panose="02040503050406030204" pitchFamily="18" charset="0"/>
              </a:rPr>
              <a:t> àquela relação onde os conflitos familiares são solucionados pelo diálogo sem causar sofrimento nem rompimento dos vínculos familiares.</a:t>
            </a:r>
          </a:p>
        </p:txBody>
      </p:sp>
    </p:spTree>
    <p:extLst>
      <p:ext uri="{BB962C8B-B14F-4D97-AF65-F5344CB8AC3E}">
        <p14:creationId xmlns:p14="http://schemas.microsoft.com/office/powerpoint/2010/main" val="4258343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7" name="Retângulo 6"/>
          <p:cNvSpPr/>
          <p:nvPr/>
        </p:nvSpPr>
        <p:spPr>
          <a:xfrm>
            <a:off x="395536" y="928677"/>
            <a:ext cx="8352928" cy="4708981"/>
          </a:xfrm>
          <a:prstGeom prst="rect">
            <a:avLst/>
          </a:prstGeom>
        </p:spPr>
        <p:txBody>
          <a:bodyPr wrap="square">
            <a:spAutoFit/>
          </a:bodyPr>
          <a:lstStyle/>
          <a:p>
            <a:pPr marL="285750" indent="-285750" algn="just">
              <a:buBlip>
                <a:blip r:embed="rId5"/>
              </a:buBlip>
            </a:pPr>
            <a:r>
              <a:rPr lang="pt-BR" sz="2000" dirty="0" smtClean="0">
                <a:latin typeface="Cambria" panose="02040503050406030204" pitchFamily="18" charset="0"/>
              </a:rPr>
              <a:t>O Manual </a:t>
            </a:r>
            <a:r>
              <a:rPr lang="pt-BR" sz="2000" dirty="0">
                <a:latin typeface="Cambria" panose="02040503050406030204" pitchFamily="18" charset="0"/>
              </a:rPr>
              <a:t>de Utilização do Prontuário SUAS </a:t>
            </a:r>
            <a:r>
              <a:rPr lang="pt-BR" sz="2000" dirty="0" smtClean="0">
                <a:latin typeface="Cambria" panose="02040503050406030204" pitchFamily="18" charset="0"/>
              </a:rPr>
              <a:t>tem como objetivo orientar </a:t>
            </a:r>
            <a:r>
              <a:rPr lang="pt-BR" sz="2000" dirty="0">
                <a:latin typeface="Cambria" panose="02040503050406030204" pitchFamily="18" charset="0"/>
              </a:rPr>
              <a:t>técnicos(as) dos CRAS e CREAS na utilização do Prontuário SUAS, dialogando com o propósito e a intencionalidade de cada bloco temático do prontuário e a necessidade de anotações e registro no decorrer do trabalho social com famílias no âmbito do PAIF e </a:t>
            </a:r>
            <a:r>
              <a:rPr lang="pt-BR" sz="2000" dirty="0" smtClean="0">
                <a:latin typeface="Cambria" panose="02040503050406030204" pitchFamily="18" charset="0"/>
              </a:rPr>
              <a:t>PAEFI.</a:t>
            </a:r>
          </a:p>
          <a:p>
            <a:pPr marL="285750" indent="-285750" algn="just">
              <a:buBlip>
                <a:blip r:embed="rId5"/>
              </a:buBlip>
            </a:pPr>
            <a:endParaRPr lang="pt-BR" sz="2000" dirty="0" smtClean="0">
              <a:latin typeface="Cambria" panose="02040503050406030204" pitchFamily="18" charset="0"/>
            </a:endParaRPr>
          </a:p>
          <a:p>
            <a:pPr algn="just"/>
            <a:endParaRPr lang="pt-BR" sz="2000" dirty="0">
              <a:latin typeface="Cambria" panose="02040503050406030204" pitchFamily="18" charset="0"/>
            </a:endParaRPr>
          </a:p>
          <a:p>
            <a:pPr marL="285750" indent="-285750" algn="just">
              <a:buBlip>
                <a:blip r:embed="rId5"/>
              </a:buBlip>
            </a:pPr>
            <a:r>
              <a:rPr lang="pt-BR" sz="2000" dirty="0" smtClean="0">
                <a:latin typeface="Cambria" panose="02040503050406030204" pitchFamily="18" charset="0"/>
              </a:rPr>
              <a:t>As </a:t>
            </a:r>
            <a:r>
              <a:rPr lang="pt-BR" sz="2000" dirty="0">
                <a:latin typeface="Cambria" panose="02040503050406030204" pitchFamily="18" charset="0"/>
              </a:rPr>
              <a:t>diretrizes orientadoras estão de acordo com as normas, regulações e orientações do SUAS. </a:t>
            </a:r>
            <a:endParaRPr lang="pt-BR" sz="2000" dirty="0" smtClean="0">
              <a:latin typeface="Cambria" panose="02040503050406030204" pitchFamily="18" charset="0"/>
            </a:endParaRPr>
          </a:p>
          <a:p>
            <a:pPr marL="285750" indent="-285750" algn="just">
              <a:buBlip>
                <a:blip r:embed="rId5"/>
              </a:buBlip>
            </a:pPr>
            <a:endParaRPr lang="pt-BR" sz="2000" dirty="0">
              <a:latin typeface="Cambria" panose="02040503050406030204" pitchFamily="18" charset="0"/>
            </a:endParaRPr>
          </a:p>
          <a:p>
            <a:pPr marL="285750" indent="-285750" algn="just">
              <a:buBlip>
                <a:blip r:embed="rId5"/>
              </a:buBlip>
            </a:pPr>
            <a:endParaRPr lang="pt-BR" sz="2000" dirty="0" smtClean="0">
              <a:latin typeface="Cambria" panose="02040503050406030204" pitchFamily="18" charset="0"/>
            </a:endParaRPr>
          </a:p>
          <a:p>
            <a:pPr marL="285750" indent="-285750" algn="just">
              <a:buBlip>
                <a:blip r:embed="rId5"/>
              </a:buBlip>
            </a:pPr>
            <a:r>
              <a:rPr lang="pt-BR" sz="2000" dirty="0" smtClean="0">
                <a:latin typeface="Cambria" panose="02040503050406030204" pitchFamily="18" charset="0"/>
              </a:rPr>
              <a:t>Todos </a:t>
            </a:r>
            <a:r>
              <a:rPr lang="pt-BR" sz="2000" dirty="0">
                <a:latin typeface="Cambria" panose="02040503050406030204" pitchFamily="18" charset="0"/>
              </a:rPr>
              <a:t>os esforços de implementação do Prontuário SUAS só serão completos e efetivos com o envolvimento dos gestores e dos profissionais de CRAS e CREAS na implantação, utilização e aprimoramento contínuo do prontuário.</a:t>
            </a:r>
          </a:p>
        </p:txBody>
      </p:sp>
    </p:spTree>
    <p:extLst>
      <p:ext uri="{BB962C8B-B14F-4D97-AF65-F5344CB8AC3E}">
        <p14:creationId xmlns:p14="http://schemas.microsoft.com/office/powerpoint/2010/main" val="11430043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7" name="Rectangle 3"/>
          <p:cNvSpPr>
            <a:spLocks noChangeArrowheads="1"/>
          </p:cNvSpPr>
          <p:nvPr/>
        </p:nvSpPr>
        <p:spPr bwMode="auto">
          <a:xfrm>
            <a:off x="827584" y="405935"/>
            <a:ext cx="80603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1400" b="1" i="0" u="none" strike="noStrike" cap="none" normalizeH="0" baseline="0" dirty="0" smtClean="0">
                <a:ln>
                  <a:noFill/>
                </a:ln>
                <a:solidFill>
                  <a:schemeClr val="tx1"/>
                </a:solidFill>
                <a:effectLst/>
                <a:latin typeface="Cambria" panose="02040503050406030204" pitchFamily="18" charset="0"/>
                <a:ea typeface="Times New Roman" pitchFamily="18" charset="0"/>
                <a:cs typeface="Times New Roman" pitchFamily="18" charset="0"/>
              </a:rPr>
              <a:t>PARTICIPAÇÃO EM SERVIÇOS, PROGRAMAS E PROJETOS QUE CONTRIBUAM PARA O DESENVOLVIMENTO DA CONVIVÊNCIA COMUNITÁRIA E PARA O FORTALECIMENTO DE VÍNCULOS</a:t>
            </a:r>
            <a:endParaRPr kumimoji="0" lang="pt-BR" altLang="pt-BR" sz="1400" b="0"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pic>
        <p:nvPicPr>
          <p:cNvPr id="9" name="Imagem 2079" descr="checkl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84" y="373355"/>
            <a:ext cx="487363" cy="485775"/>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9"/>
          <p:cNvSpPr/>
          <p:nvPr/>
        </p:nvSpPr>
        <p:spPr>
          <a:xfrm>
            <a:off x="302486" y="1484784"/>
            <a:ext cx="8693492" cy="2585323"/>
          </a:xfrm>
          <a:prstGeom prst="rect">
            <a:avLst/>
          </a:prstGeom>
        </p:spPr>
        <p:txBody>
          <a:bodyPr wrap="square">
            <a:spAutoFit/>
          </a:bodyPr>
          <a:lstStyle/>
          <a:p>
            <a:pPr algn="just"/>
            <a:r>
              <a:rPr lang="pt-BR" dirty="0">
                <a:latin typeface="Cambria" panose="02040503050406030204" pitchFamily="18" charset="0"/>
              </a:rPr>
              <a:t>Esse bloco do Prontuário SUAS foi elaborado para que a equipe técnica de referência do CRAS e do CREAS responsáveis pelo atendimento/acompanhamento familiar registre as participações dos membros familiares em serviços, programas e projetos da rede socioassistencial ou de outras políticas setoriais de forma a contribuir no planejamento do trabalho social a ser desenvolvido com famílias. </a:t>
            </a:r>
            <a:endParaRPr lang="pt-BR" dirty="0" smtClean="0">
              <a:latin typeface="Cambria" panose="02040503050406030204" pitchFamily="18" charset="0"/>
            </a:endParaRPr>
          </a:p>
          <a:p>
            <a:pPr algn="just"/>
            <a:endParaRPr lang="pt-BR" dirty="0">
              <a:latin typeface="Cambria" panose="02040503050406030204" pitchFamily="18" charset="0"/>
            </a:endParaRPr>
          </a:p>
          <a:p>
            <a:pPr marL="285750" indent="-285750" algn="just">
              <a:buFont typeface="Wingdings" panose="05000000000000000000" pitchFamily="2" charset="2"/>
              <a:buChar char="ü"/>
            </a:pPr>
            <a:r>
              <a:rPr lang="pt-BR" dirty="0" smtClean="0">
                <a:latin typeface="Cambria" panose="02040503050406030204" pitchFamily="18" charset="0"/>
              </a:rPr>
              <a:t>Importante </a:t>
            </a:r>
            <a:r>
              <a:rPr lang="pt-BR" dirty="0">
                <a:latin typeface="Cambria" panose="02040503050406030204" pitchFamily="18" charset="0"/>
              </a:rPr>
              <a:t>considerar que a política de Assistência Social deve promover proteção social por meio da articulação entre transferência de renda, benefícios e serviços socioassistenciais, materializando a rede de proteção social nos territórios.</a:t>
            </a:r>
          </a:p>
        </p:txBody>
      </p:sp>
      <p:sp>
        <p:nvSpPr>
          <p:cNvPr id="14" name="Retângulo 13"/>
          <p:cNvSpPr/>
          <p:nvPr/>
        </p:nvSpPr>
        <p:spPr>
          <a:xfrm>
            <a:off x="180095" y="4653136"/>
            <a:ext cx="8571651" cy="1200329"/>
          </a:xfrm>
          <a:prstGeom prst="rect">
            <a:avLst/>
          </a:prstGeom>
        </p:spPr>
        <p:txBody>
          <a:bodyPr wrap="square">
            <a:spAutoFit/>
          </a:bodyPr>
          <a:lstStyle/>
          <a:p>
            <a:pPr algn="just"/>
            <a:r>
              <a:rPr lang="pt-BR" b="1" dirty="0">
                <a:solidFill>
                  <a:schemeClr val="accent2"/>
                </a:solidFill>
                <a:latin typeface="Cambria" panose="02040503050406030204" pitchFamily="18" charset="0"/>
              </a:rPr>
              <a:t>IMPORTANTE:</a:t>
            </a:r>
            <a:endParaRPr lang="pt-BR" dirty="0">
              <a:solidFill>
                <a:schemeClr val="accent2"/>
              </a:solidFill>
              <a:latin typeface="Cambria" panose="02040503050406030204" pitchFamily="18" charset="0"/>
            </a:endParaRPr>
          </a:p>
          <a:p>
            <a:pPr algn="just"/>
            <a:r>
              <a:rPr lang="pt-BR" dirty="0">
                <a:latin typeface="Cambria" panose="02040503050406030204" pitchFamily="18" charset="0"/>
              </a:rPr>
              <a:t>Para os registros deste bloco é fundamental considerar as normativas dos serviços dispostas na Tipificação Nacional de Serviços Socioassistenciais. Para programas e projetos de Assistência Social considere as prerrogativas dispostas na LOAS</a:t>
            </a:r>
          </a:p>
        </p:txBody>
      </p:sp>
    </p:spTree>
    <p:extLst>
      <p:ext uri="{BB962C8B-B14F-4D97-AF65-F5344CB8AC3E}">
        <p14:creationId xmlns:p14="http://schemas.microsoft.com/office/powerpoint/2010/main" val="6875301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pic>
        <p:nvPicPr>
          <p:cNvPr id="9" name="Imagem 2079" descr="checkl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84" y="373355"/>
            <a:ext cx="487363" cy="4857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899592" y="499289"/>
            <a:ext cx="63001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chemeClr val="tx1"/>
                </a:solidFill>
                <a:effectLst/>
                <a:latin typeface="Cambria" panose="02040503050406030204" pitchFamily="18" charset="0"/>
                <a:ea typeface="Times New Roman" pitchFamily="18" charset="0"/>
                <a:cs typeface="Times New Roman" pitchFamily="18" charset="0"/>
              </a:rPr>
              <a:t>SITUAÇÕES DE VIOLÊNCIA E VIOLAÇÃO DE DIREITOS</a:t>
            </a:r>
            <a:endParaRPr kumimoji="0" lang="pt-BR" altLang="pt-BR" b="0"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sp>
        <p:nvSpPr>
          <p:cNvPr id="13" name="Retângulo 12"/>
          <p:cNvSpPr/>
          <p:nvPr/>
        </p:nvSpPr>
        <p:spPr>
          <a:xfrm>
            <a:off x="138239" y="1340768"/>
            <a:ext cx="8892480" cy="4247317"/>
          </a:xfrm>
          <a:prstGeom prst="rect">
            <a:avLst/>
          </a:prstGeom>
        </p:spPr>
        <p:txBody>
          <a:bodyPr wrap="square">
            <a:spAutoFit/>
          </a:bodyPr>
          <a:lstStyle/>
          <a:p>
            <a:pPr algn="just"/>
            <a:r>
              <a:rPr lang="pt-BR" dirty="0" smtClean="0">
                <a:latin typeface="Cambria" panose="02040503050406030204" pitchFamily="18" charset="0"/>
              </a:rPr>
              <a:t>Esse bloco </a:t>
            </a:r>
            <a:r>
              <a:rPr lang="pt-BR" dirty="0">
                <a:latin typeface="Cambria" panose="02040503050406030204" pitchFamily="18" charset="0"/>
              </a:rPr>
              <a:t>do prontuário </a:t>
            </a:r>
            <a:r>
              <a:rPr lang="pt-BR" dirty="0" smtClean="0">
                <a:latin typeface="Cambria" panose="02040503050406030204" pitchFamily="18" charset="0"/>
              </a:rPr>
              <a:t>possibilita o registro das informações sobre histórico </a:t>
            </a:r>
            <a:r>
              <a:rPr lang="pt-BR" dirty="0">
                <a:latin typeface="Cambria" panose="02040503050406030204" pitchFamily="18" charset="0"/>
              </a:rPr>
              <a:t>de situações de violência e violações de direitos vivenciadas pela família. Nele, devem ser registras as informações referentes a ocorrências de situações de violação de direitos e ou violência vivenciadas pela família ou membro familiar, bem como deve ser registrada se essa situação foi superada ou não. </a:t>
            </a:r>
          </a:p>
          <a:p>
            <a:pPr algn="just"/>
            <a:r>
              <a:rPr lang="pt-BR" dirty="0">
                <a:latin typeface="Cambria" panose="02040503050406030204" pitchFamily="18" charset="0"/>
              </a:rPr>
              <a:t> </a:t>
            </a:r>
          </a:p>
          <a:p>
            <a:pPr algn="just"/>
            <a:r>
              <a:rPr lang="pt-BR" dirty="0">
                <a:latin typeface="Cambria" panose="02040503050406030204" pitchFamily="18" charset="0"/>
              </a:rPr>
              <a:t>Entretanto, todas as informações que forem registras nesse quadro deverão ser justificadas e fundamentadas </a:t>
            </a:r>
            <a:r>
              <a:rPr lang="pt-BR" dirty="0" smtClean="0">
                <a:latin typeface="Cambria" panose="02040503050406030204" pitchFamily="18" charset="0"/>
              </a:rPr>
              <a:t>e </a:t>
            </a:r>
            <a:r>
              <a:rPr lang="pt-BR" dirty="0">
                <a:latin typeface="Cambria" panose="02040503050406030204" pitchFamily="18" charset="0"/>
              </a:rPr>
              <a:t>não devem ser registradas apenas por inferências dos(as) profissionais. No entanto, para as situações de violação de direitos e violência envolvendo pessoas adultas, as informações podem ser registradas nesse bloco conforme declaração do(a) usuário(a). </a:t>
            </a:r>
            <a:endParaRPr lang="pt-BR" dirty="0" smtClean="0">
              <a:latin typeface="Cambria" panose="02040503050406030204" pitchFamily="18" charset="0"/>
            </a:endParaRPr>
          </a:p>
          <a:p>
            <a:pPr algn="just"/>
            <a:endParaRPr lang="pt-BR" dirty="0">
              <a:latin typeface="Cambria" panose="02040503050406030204" pitchFamily="18" charset="0"/>
            </a:endParaRPr>
          </a:p>
          <a:p>
            <a:pPr marL="285750" indent="-285750" algn="just">
              <a:buFont typeface="Wingdings" panose="05000000000000000000" pitchFamily="2" charset="2"/>
              <a:buChar char="ü"/>
            </a:pPr>
            <a:r>
              <a:rPr lang="pt-BR" dirty="0" smtClean="0">
                <a:latin typeface="Cambria" panose="02040503050406030204" pitchFamily="18" charset="0"/>
              </a:rPr>
              <a:t>Lembre-se</a:t>
            </a:r>
            <a:r>
              <a:rPr lang="pt-BR" dirty="0">
                <a:latin typeface="Cambria" panose="02040503050406030204" pitchFamily="18" charset="0"/>
              </a:rPr>
              <a:t>: é essencial escutar com atenção e interesse a família para poder melhor orientá-la e verificar a necessidade de acompanhamento familiar e o encaminhamento para serviços proteção às vítimas de violência.</a:t>
            </a:r>
          </a:p>
        </p:txBody>
      </p:sp>
    </p:spTree>
    <p:extLst>
      <p:ext uri="{BB962C8B-B14F-4D97-AF65-F5344CB8AC3E}">
        <p14:creationId xmlns:p14="http://schemas.microsoft.com/office/powerpoint/2010/main" val="33682618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pic>
        <p:nvPicPr>
          <p:cNvPr id="9" name="Imagem 2079" descr="checkl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84" y="373355"/>
            <a:ext cx="487363" cy="4857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899592" y="499289"/>
            <a:ext cx="63001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chemeClr val="tx1"/>
                </a:solidFill>
                <a:effectLst/>
                <a:latin typeface="Cambria" panose="02040503050406030204" pitchFamily="18" charset="0"/>
                <a:ea typeface="Times New Roman" pitchFamily="18" charset="0"/>
                <a:cs typeface="Times New Roman" pitchFamily="18" charset="0"/>
              </a:rPr>
              <a:t>SITUAÇÕES DE VIOLÊNCIA E VIOLAÇÃO DE DIREITOS</a:t>
            </a:r>
            <a:endParaRPr kumimoji="0" lang="pt-BR" altLang="pt-BR" b="0"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sp>
        <p:nvSpPr>
          <p:cNvPr id="10" name="Retângulo 9"/>
          <p:cNvSpPr/>
          <p:nvPr/>
        </p:nvSpPr>
        <p:spPr>
          <a:xfrm>
            <a:off x="321586" y="1772816"/>
            <a:ext cx="8496944" cy="2554545"/>
          </a:xfrm>
          <a:prstGeom prst="rect">
            <a:avLst/>
          </a:prstGeom>
        </p:spPr>
        <p:txBody>
          <a:bodyPr wrap="square">
            <a:spAutoFit/>
          </a:bodyPr>
          <a:lstStyle/>
          <a:p>
            <a:pPr marL="285750" indent="-285750" algn="just">
              <a:buFont typeface="Wingdings" panose="05000000000000000000" pitchFamily="2" charset="2"/>
              <a:buChar char="ü"/>
            </a:pPr>
            <a:r>
              <a:rPr lang="pt-BR" sz="1600" dirty="0">
                <a:latin typeface="Cambria" panose="02040503050406030204" pitchFamily="18" charset="0"/>
              </a:rPr>
              <a:t>Importante considerar </a:t>
            </a:r>
            <a:r>
              <a:rPr lang="pt-BR" sz="1600" dirty="0" smtClean="0">
                <a:latin typeface="Cambria" panose="02040503050406030204" pitchFamily="18" charset="0"/>
              </a:rPr>
              <a:t>também que </a:t>
            </a:r>
            <a:r>
              <a:rPr lang="pt-BR" sz="1600" dirty="0">
                <a:latin typeface="Cambria" panose="02040503050406030204" pitchFamily="18" charset="0"/>
              </a:rPr>
              <a:t>as informações desse bloco consolidadas, possibilita que a equipe técnica conheça as situações de vulnerabilidade relacionadas a vivencia de violência e violação de direitos pelas famílias </a:t>
            </a:r>
            <a:r>
              <a:rPr lang="pt-BR" sz="1600" dirty="0" smtClean="0">
                <a:latin typeface="Cambria" panose="02040503050406030204" pitchFamily="18" charset="0"/>
              </a:rPr>
              <a:t>atendidas/acompanhadas</a:t>
            </a:r>
            <a:r>
              <a:rPr lang="pt-BR" sz="1600" dirty="0">
                <a:latin typeface="Cambria" panose="02040503050406030204" pitchFamily="18" charset="0"/>
              </a:rPr>
              <a:t>, permitindo que seja feito um recorte dessas situações vividas por faixa etária, o que qualifica o planejamento das atividades e ações para cada família. </a:t>
            </a:r>
            <a:endParaRPr lang="pt-BR" sz="1600" dirty="0" smtClean="0">
              <a:latin typeface="Cambria" panose="02040503050406030204" pitchFamily="18" charset="0"/>
            </a:endParaRPr>
          </a:p>
          <a:p>
            <a:pPr algn="just"/>
            <a:endParaRPr lang="pt-BR" sz="1600" dirty="0">
              <a:latin typeface="Cambria" panose="02040503050406030204" pitchFamily="18" charset="0"/>
            </a:endParaRPr>
          </a:p>
          <a:p>
            <a:pPr marL="285750" indent="-285750" algn="just">
              <a:buFont typeface="Wingdings" panose="05000000000000000000" pitchFamily="2" charset="2"/>
              <a:buChar char="ü"/>
            </a:pPr>
            <a:r>
              <a:rPr lang="pt-BR" sz="1600" dirty="0" smtClean="0">
                <a:latin typeface="Cambria" panose="02040503050406030204" pitchFamily="18" charset="0"/>
              </a:rPr>
              <a:t>Esses </a:t>
            </a:r>
            <a:r>
              <a:rPr lang="pt-BR" sz="1600" dirty="0">
                <a:latin typeface="Cambria" panose="02040503050406030204" pitchFamily="18" charset="0"/>
              </a:rPr>
              <a:t>dados possibilitam, também, uma leitura do território a partir das situações de violência e de violação de direitos identificadas, colaborando para a produção de indicadores ou análises de vulnerabilidades sociais e, por conseguinte, na elaboração do diagnóstico das situações de risco e violação de direitos e violência existentes no território. </a:t>
            </a:r>
          </a:p>
        </p:txBody>
      </p:sp>
    </p:spTree>
    <p:extLst>
      <p:ext uri="{BB962C8B-B14F-4D97-AF65-F5344CB8AC3E}">
        <p14:creationId xmlns:p14="http://schemas.microsoft.com/office/powerpoint/2010/main" val="11521300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pic>
        <p:nvPicPr>
          <p:cNvPr id="9" name="Imagem 2079" descr="checkl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84" y="373355"/>
            <a:ext cx="487363" cy="485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971600" y="501132"/>
            <a:ext cx="734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chemeClr val="tx1"/>
                </a:solidFill>
                <a:effectLst/>
                <a:latin typeface="Cambria" panose="02040503050406030204" pitchFamily="18" charset="0"/>
                <a:ea typeface="Times New Roman" pitchFamily="18" charset="0"/>
                <a:cs typeface="Times New Roman" pitchFamily="18" charset="0"/>
              </a:rPr>
              <a:t>HISTÓRICO DE CUMPRIMENTO DE MEDIDAS SOCIOEDUCATIVAS</a:t>
            </a:r>
            <a:endParaRPr kumimoji="0" lang="pt-BR" altLang="pt-BR" b="0"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sp>
        <p:nvSpPr>
          <p:cNvPr id="14" name="Retângulo 13"/>
          <p:cNvSpPr/>
          <p:nvPr/>
        </p:nvSpPr>
        <p:spPr>
          <a:xfrm>
            <a:off x="2892774" y="1268760"/>
            <a:ext cx="5912957" cy="830997"/>
          </a:xfrm>
          <a:prstGeom prst="rect">
            <a:avLst/>
          </a:prstGeom>
          <a:solidFill>
            <a:schemeClr val="accent3">
              <a:lumMod val="20000"/>
              <a:lumOff val="80000"/>
            </a:schemeClr>
          </a:solidFill>
        </p:spPr>
        <p:txBody>
          <a:bodyPr wrap="square">
            <a:spAutoFit/>
          </a:bodyPr>
          <a:lstStyle/>
          <a:p>
            <a:pPr algn="just"/>
            <a:r>
              <a:rPr lang="pt-BR" sz="1600" dirty="0">
                <a:latin typeface="Cambria" panose="02040503050406030204" pitchFamily="18" charset="0"/>
              </a:rPr>
              <a:t>Adolescentes que cumprem medidas socioeducativas vivenciam muitas vezes situações de violência, preconceito, discriminação, isolamento e rompimento dos vínculos familiares e comunitários.</a:t>
            </a:r>
          </a:p>
        </p:txBody>
      </p:sp>
      <p:sp>
        <p:nvSpPr>
          <p:cNvPr id="15" name="Retângulo 14"/>
          <p:cNvSpPr/>
          <p:nvPr/>
        </p:nvSpPr>
        <p:spPr>
          <a:xfrm>
            <a:off x="287524" y="2519025"/>
            <a:ext cx="8568951" cy="2062103"/>
          </a:xfrm>
          <a:prstGeom prst="rect">
            <a:avLst/>
          </a:prstGeom>
        </p:spPr>
        <p:txBody>
          <a:bodyPr wrap="square">
            <a:spAutoFit/>
          </a:bodyPr>
          <a:lstStyle/>
          <a:p>
            <a:pPr algn="just"/>
            <a:r>
              <a:rPr lang="pt-BR" sz="1600" dirty="0" smtClean="0">
                <a:latin typeface="Cambria" panose="02040503050406030204" pitchFamily="18" charset="0"/>
              </a:rPr>
              <a:t>Nesse </a:t>
            </a:r>
            <a:r>
              <a:rPr lang="pt-BR" sz="1600" dirty="0">
                <a:latin typeface="Cambria" panose="02040503050406030204" pitchFamily="18" charset="0"/>
              </a:rPr>
              <a:t>sentido, famílias com a presença de adolescentes que cumpriram ou estão em cumprimento de medidas socioeducativas demandam e requerem proteção da Assistência Social e devem ser inseridas com prioridade nos serviços ofertados nos CRAS e CREAS ou a eles referenciados</a:t>
            </a:r>
            <a:r>
              <a:rPr lang="pt-BR" sz="1600" dirty="0" smtClean="0">
                <a:latin typeface="Cambria" panose="02040503050406030204" pitchFamily="18" charset="0"/>
              </a:rPr>
              <a:t>. Sendo necessário também o </a:t>
            </a:r>
            <a:r>
              <a:rPr lang="pt-BR" sz="1600" dirty="0">
                <a:latin typeface="Cambria" panose="02040503050406030204" pitchFamily="18" charset="0"/>
              </a:rPr>
              <a:t>registro documental das informações sobre o histórico de cumprimento de medidas </a:t>
            </a:r>
            <a:r>
              <a:rPr lang="pt-BR" sz="1600" dirty="0" smtClean="0">
                <a:latin typeface="Cambria" panose="02040503050406030204" pitchFamily="18" charset="0"/>
              </a:rPr>
              <a:t>socioeducativas para a garantir proteção social integral ao adolescente e a sua família, </a:t>
            </a:r>
            <a:r>
              <a:rPr lang="pt-BR" sz="1600" dirty="0">
                <a:latin typeface="Cambria" panose="02040503050406030204" pitchFamily="18" charset="0"/>
              </a:rPr>
              <a:t>com a finalidade de qualificar </a:t>
            </a:r>
            <a:r>
              <a:rPr lang="pt-BR" sz="1600" dirty="0" smtClean="0">
                <a:latin typeface="Cambria" panose="02040503050406030204" pitchFamily="18" charset="0"/>
              </a:rPr>
              <a:t>as ações do acompanhamento familiar no âmbito do SUAS. </a:t>
            </a:r>
            <a:endParaRPr lang="pt-BR" sz="1600" dirty="0">
              <a:latin typeface="Cambria" panose="02040503050406030204" pitchFamily="18" charset="0"/>
            </a:endParaRPr>
          </a:p>
          <a:p>
            <a:pPr algn="just"/>
            <a:endParaRPr lang="pt-BR" sz="1600" dirty="0">
              <a:latin typeface="Cambria" panose="02040503050406030204" pitchFamily="18" charset="0"/>
            </a:endParaRPr>
          </a:p>
        </p:txBody>
      </p:sp>
      <p:sp>
        <p:nvSpPr>
          <p:cNvPr id="16" name="Retângulo 15"/>
          <p:cNvSpPr/>
          <p:nvPr/>
        </p:nvSpPr>
        <p:spPr>
          <a:xfrm>
            <a:off x="234197" y="4581128"/>
            <a:ext cx="8780437" cy="1323439"/>
          </a:xfrm>
          <a:prstGeom prst="rect">
            <a:avLst/>
          </a:prstGeom>
        </p:spPr>
        <p:txBody>
          <a:bodyPr wrap="square">
            <a:spAutoFit/>
          </a:bodyPr>
          <a:lstStyle/>
          <a:p>
            <a:pPr algn="just"/>
            <a:r>
              <a:rPr lang="pt-BR" sz="1600" dirty="0" smtClean="0">
                <a:latin typeface="Cambria" panose="02040503050406030204" pitchFamily="18" charset="0"/>
              </a:rPr>
              <a:t>As informações registradas nesse bloco são </a:t>
            </a:r>
            <a:r>
              <a:rPr lang="pt-BR" sz="1600" dirty="0">
                <a:latin typeface="Cambria" panose="02040503050406030204" pitchFamily="18" charset="0"/>
              </a:rPr>
              <a:t>fundamentais para a direção </a:t>
            </a:r>
            <a:r>
              <a:rPr lang="pt-BR" sz="1600" dirty="0" smtClean="0">
                <a:latin typeface="Cambria" panose="02040503050406030204" pitchFamily="18" charset="0"/>
              </a:rPr>
              <a:t>e o </a:t>
            </a:r>
            <a:r>
              <a:rPr lang="pt-BR" sz="1600" dirty="0">
                <a:latin typeface="Cambria" panose="02040503050406030204" pitchFamily="18" charset="0"/>
              </a:rPr>
              <a:t>planejamento </a:t>
            </a:r>
            <a:r>
              <a:rPr lang="pt-BR" sz="1600" dirty="0" smtClean="0">
                <a:latin typeface="Cambria" panose="02040503050406030204" pitchFamily="18" charset="0"/>
              </a:rPr>
              <a:t>adequado dos </a:t>
            </a:r>
            <a:r>
              <a:rPr lang="pt-BR" sz="1600" dirty="0">
                <a:latin typeface="Cambria" panose="02040503050406030204" pitchFamily="18" charset="0"/>
              </a:rPr>
              <a:t>procedimentos que serão adotados no trabalho social com famílias no âmbito do PAIF e do PAEFI com a presença de adolescentes egressos ou em cumprimento de medida socioeducativas, bem como </a:t>
            </a:r>
            <a:r>
              <a:rPr lang="pt-BR" sz="1600" dirty="0" smtClean="0">
                <a:latin typeface="Cambria" panose="02040503050406030204" pitchFamily="18" charset="0"/>
              </a:rPr>
              <a:t>pode contribuir </a:t>
            </a:r>
            <a:r>
              <a:rPr lang="pt-BR" sz="1600" dirty="0">
                <a:latin typeface="Cambria" panose="02040503050406030204" pitchFamily="18" charset="0"/>
              </a:rPr>
              <a:t>no planejamento de atividades individuais e coletivas a serem desenvolvidas no Serviço MSE em Meio Aberto. </a:t>
            </a:r>
          </a:p>
        </p:txBody>
      </p:sp>
    </p:spTree>
    <p:extLst>
      <p:ext uri="{BB962C8B-B14F-4D97-AF65-F5344CB8AC3E}">
        <p14:creationId xmlns:p14="http://schemas.microsoft.com/office/powerpoint/2010/main" val="24715259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pic>
        <p:nvPicPr>
          <p:cNvPr id="9" name="Imagem 2079" descr="checkl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84" y="373355"/>
            <a:ext cx="487363" cy="485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971600" y="501132"/>
            <a:ext cx="734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chemeClr val="tx1"/>
                </a:solidFill>
                <a:effectLst/>
                <a:latin typeface="Cambria" panose="02040503050406030204" pitchFamily="18" charset="0"/>
                <a:ea typeface="Times New Roman" pitchFamily="18" charset="0"/>
                <a:cs typeface="Times New Roman" pitchFamily="18" charset="0"/>
              </a:rPr>
              <a:t>HISTÓRICO DE CUMPRIMENTO DE MEDIDAS SOCIOEDUCATIVAS</a:t>
            </a:r>
            <a:endParaRPr kumimoji="0" lang="pt-BR" altLang="pt-BR" b="0"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sp>
        <p:nvSpPr>
          <p:cNvPr id="10" name="Retângulo 9"/>
          <p:cNvSpPr/>
          <p:nvPr/>
        </p:nvSpPr>
        <p:spPr>
          <a:xfrm>
            <a:off x="2627784" y="1147081"/>
            <a:ext cx="3350341" cy="369332"/>
          </a:xfrm>
          <a:prstGeom prst="rect">
            <a:avLst/>
          </a:prstGeom>
        </p:spPr>
        <p:txBody>
          <a:bodyPr wrap="none">
            <a:spAutoFit/>
          </a:bodyPr>
          <a:lstStyle/>
          <a:p>
            <a:r>
              <a:rPr lang="pt-BR" b="1" dirty="0" smtClean="0">
                <a:solidFill>
                  <a:srgbClr val="627A32"/>
                </a:solidFill>
                <a:latin typeface="Cambria" panose="02040503050406030204" pitchFamily="18" charset="0"/>
              </a:rPr>
              <a:t>OBSERVAÇÕES IMPORTANTES </a:t>
            </a:r>
            <a:endParaRPr lang="pt-BR" b="1" dirty="0">
              <a:solidFill>
                <a:srgbClr val="627A32"/>
              </a:solidFill>
              <a:latin typeface="Cambria" panose="02040503050406030204" pitchFamily="18" charset="0"/>
            </a:endParaRPr>
          </a:p>
        </p:txBody>
      </p:sp>
      <p:sp>
        <p:nvSpPr>
          <p:cNvPr id="12" name="Retângulo 11"/>
          <p:cNvSpPr/>
          <p:nvPr/>
        </p:nvSpPr>
        <p:spPr>
          <a:xfrm>
            <a:off x="179512" y="1628800"/>
            <a:ext cx="8712968" cy="4524315"/>
          </a:xfrm>
          <a:prstGeom prst="rect">
            <a:avLst/>
          </a:prstGeom>
        </p:spPr>
        <p:txBody>
          <a:bodyPr wrap="square">
            <a:spAutoFit/>
          </a:bodyPr>
          <a:lstStyle/>
          <a:p>
            <a:pPr marL="285750" indent="-285750" algn="just">
              <a:buFont typeface="Wingdings" panose="05000000000000000000" pitchFamily="2" charset="2"/>
              <a:buChar char="ü"/>
            </a:pPr>
            <a:r>
              <a:rPr lang="pt-BR" dirty="0">
                <a:latin typeface="Cambria" panose="02040503050406030204" pitchFamily="18" charset="0"/>
              </a:rPr>
              <a:t>É necessário registrar </a:t>
            </a:r>
            <a:r>
              <a:rPr lang="pt-BR" dirty="0" smtClean="0">
                <a:latin typeface="Cambria" panose="02040503050406030204" pitchFamily="18" charset="0"/>
              </a:rPr>
              <a:t>no Prontuário </a:t>
            </a:r>
            <a:r>
              <a:rPr lang="pt-BR" dirty="0">
                <a:latin typeface="Cambria" panose="02040503050406030204" pitchFamily="18" charset="0"/>
              </a:rPr>
              <a:t>SUAS, o </a:t>
            </a:r>
            <a:r>
              <a:rPr lang="pt-BR" i="1" dirty="0">
                <a:latin typeface="Cambria" panose="02040503050406030204" pitchFamily="18" charset="0"/>
              </a:rPr>
              <a:t>Número do Processo </a:t>
            </a:r>
            <a:r>
              <a:rPr lang="pt-BR" dirty="0">
                <a:latin typeface="Cambria" panose="02040503050406030204" pitchFamily="18" charset="0"/>
              </a:rPr>
              <a:t>gerado pela Vara da Infância e Juventude para o acompanhamento do cumprimento da medida socioeducativa </a:t>
            </a:r>
            <a:r>
              <a:rPr lang="pt-BR" i="1" dirty="0">
                <a:latin typeface="Cambria" panose="02040503050406030204" pitchFamily="18" charset="0"/>
              </a:rPr>
              <a:t> </a:t>
            </a:r>
            <a:r>
              <a:rPr lang="pt-BR" dirty="0">
                <a:latin typeface="Cambria" panose="02040503050406030204" pitchFamily="18" charset="0"/>
              </a:rPr>
              <a:t>pelo(a)</a:t>
            </a:r>
            <a:r>
              <a:rPr lang="pt-BR" i="1" dirty="0">
                <a:latin typeface="Cambria" panose="02040503050406030204" pitchFamily="18" charset="0"/>
              </a:rPr>
              <a:t> </a:t>
            </a:r>
            <a:r>
              <a:rPr lang="pt-BR" dirty="0">
                <a:latin typeface="Cambria" panose="02040503050406030204" pitchFamily="18" charset="0"/>
              </a:rPr>
              <a:t>adolescente que praticou ato infracional. A intenção da coleta desse dado consiste em aperfeiçoar a articulação das equipes de referência do CRAS e do CREAS com as instâncias jurídicas, caso seja necessário. </a:t>
            </a:r>
            <a:endParaRPr lang="pt-BR" dirty="0" smtClean="0">
              <a:latin typeface="Cambria" panose="02040503050406030204" pitchFamily="18" charset="0"/>
            </a:endParaRPr>
          </a:p>
          <a:p>
            <a:pPr algn="just"/>
            <a:endParaRPr lang="pt-BR" dirty="0">
              <a:latin typeface="Cambria" panose="02040503050406030204" pitchFamily="18" charset="0"/>
            </a:endParaRPr>
          </a:p>
          <a:p>
            <a:pPr marL="285750" indent="-285750" algn="just">
              <a:buFont typeface="Wingdings" panose="05000000000000000000" pitchFamily="2" charset="2"/>
              <a:buChar char="ü"/>
            </a:pPr>
            <a:r>
              <a:rPr lang="pt-BR" dirty="0">
                <a:latin typeface="Cambria" panose="02040503050406030204" pitchFamily="18" charset="0"/>
              </a:rPr>
              <a:t>Caso o(a) adolescente esteja cumprindo medida socioeducativa de PSC registre os contatos relativos ao local de prestação do serviço e do orientador responsável pelo acompanhamento, registrando no Prontuário SUAS o local da prestação de serviço e o nome do orientador responsável. Considere que esses são dados importantes para o acompanhamento da medida socioeducativa do adolescente e para o trabalho social desenvolvido com a sua </a:t>
            </a:r>
            <a:r>
              <a:rPr lang="pt-BR" dirty="0" smtClean="0">
                <a:latin typeface="Cambria" panose="02040503050406030204" pitchFamily="18" charset="0"/>
              </a:rPr>
              <a:t>família.</a:t>
            </a:r>
          </a:p>
          <a:p>
            <a:pPr marL="285750" indent="-285750" algn="just">
              <a:buFont typeface="Wingdings" panose="05000000000000000000" pitchFamily="2" charset="2"/>
              <a:buChar char="ü"/>
            </a:pPr>
            <a:endParaRPr lang="pt-BR" dirty="0">
              <a:latin typeface="Cambria" panose="02040503050406030204" pitchFamily="18" charset="0"/>
            </a:endParaRPr>
          </a:p>
          <a:p>
            <a:pPr marL="285750" indent="-285750" algn="just">
              <a:buFont typeface="Wingdings" panose="05000000000000000000" pitchFamily="2" charset="2"/>
              <a:buChar char="ü"/>
            </a:pPr>
            <a:r>
              <a:rPr lang="pt-BR" dirty="0" smtClean="0">
                <a:latin typeface="Cambria" panose="02040503050406030204" pitchFamily="18" charset="0"/>
              </a:rPr>
              <a:t>As </a:t>
            </a:r>
            <a:r>
              <a:rPr lang="pt-BR" dirty="0">
                <a:latin typeface="Cambria" panose="02040503050406030204" pitchFamily="18" charset="0"/>
              </a:rPr>
              <a:t>anotações relativas ao processo de acompanhamento do(a) adolescente em cumprimento de medida socioeducativa pelo CREAS devem ser registradas no bloco “Planejamento e Evolução do Acompanhamento”.</a:t>
            </a:r>
          </a:p>
        </p:txBody>
      </p:sp>
    </p:spTree>
    <p:extLst>
      <p:ext uri="{BB962C8B-B14F-4D97-AF65-F5344CB8AC3E}">
        <p14:creationId xmlns:p14="http://schemas.microsoft.com/office/powerpoint/2010/main" val="8831601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pic>
        <p:nvPicPr>
          <p:cNvPr id="9" name="Imagem 2079" descr="checkl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258" y="431576"/>
            <a:ext cx="487363" cy="4857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01621" y="489798"/>
            <a:ext cx="68475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chemeClr val="tx1"/>
                </a:solidFill>
                <a:effectLst/>
                <a:latin typeface="Cambria" panose="02040503050406030204" pitchFamily="18" charset="0"/>
                <a:ea typeface="Times New Roman" pitchFamily="18" charset="0"/>
                <a:cs typeface="Times New Roman" pitchFamily="18" charset="0"/>
              </a:rPr>
              <a:t>HISTÓRICO DE ACOLHIMENTO INSTITUCIONAL OU FAMILIAR</a:t>
            </a:r>
            <a:endParaRPr kumimoji="0" lang="pt-BR" altLang="pt-BR" b="0"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sp>
        <p:nvSpPr>
          <p:cNvPr id="15" name="Retângulo 14"/>
          <p:cNvSpPr/>
          <p:nvPr/>
        </p:nvSpPr>
        <p:spPr>
          <a:xfrm>
            <a:off x="396884" y="1340768"/>
            <a:ext cx="8352928" cy="3139321"/>
          </a:xfrm>
          <a:prstGeom prst="rect">
            <a:avLst/>
          </a:prstGeom>
        </p:spPr>
        <p:txBody>
          <a:bodyPr wrap="square">
            <a:spAutoFit/>
          </a:bodyPr>
          <a:lstStyle/>
          <a:p>
            <a:pPr algn="just"/>
            <a:r>
              <a:rPr lang="pt-BR" dirty="0">
                <a:latin typeface="Cambria" panose="02040503050406030204" pitchFamily="18" charset="0"/>
              </a:rPr>
              <a:t>A PNAS preconiza que famílias </a:t>
            </a:r>
            <a:r>
              <a:rPr lang="pt-BR" dirty="0" smtClean="0">
                <a:latin typeface="Cambria" panose="02040503050406030204" pitchFamily="18" charset="0"/>
              </a:rPr>
              <a:t>com </a:t>
            </a:r>
            <a:r>
              <a:rPr lang="pt-BR" dirty="0">
                <a:latin typeface="Cambria" panose="02040503050406030204" pitchFamily="18" charset="0"/>
              </a:rPr>
              <a:t>a presença de crianças, adolescentes, pessoas idosas, ou pessoas com deficiência com histórico de situação de acolhimento vivenciam situações de vulnerabilidades </a:t>
            </a:r>
            <a:r>
              <a:rPr lang="pt-BR" dirty="0" smtClean="0">
                <a:latin typeface="Cambria" panose="02040503050406030204" pitchFamily="18" charset="0"/>
              </a:rPr>
              <a:t>requerem </a:t>
            </a:r>
            <a:r>
              <a:rPr lang="pt-BR" dirty="0">
                <a:latin typeface="Cambria" panose="02040503050406030204" pitchFamily="18" charset="0"/>
              </a:rPr>
              <a:t>e demandam proteção da Assistência Social, em consequência da fragilização ou rompimento dos vínculos familiares e </a:t>
            </a:r>
            <a:r>
              <a:rPr lang="pt-BR" dirty="0" smtClean="0">
                <a:latin typeface="Cambria" panose="02040503050406030204" pitchFamily="18" charset="0"/>
              </a:rPr>
              <a:t>comunitários e </a:t>
            </a:r>
            <a:r>
              <a:rPr lang="pt-BR" dirty="0">
                <a:latin typeface="Cambria" panose="02040503050406030204" pitchFamily="18" charset="0"/>
              </a:rPr>
              <a:t>devem ser inseridas com prioridade nos serviços ofertados nos CRAS e CREAS ou a eles referenciados. </a:t>
            </a:r>
            <a:endParaRPr lang="pt-BR" dirty="0" smtClean="0">
              <a:latin typeface="Cambria" panose="02040503050406030204" pitchFamily="18" charset="0"/>
            </a:endParaRPr>
          </a:p>
          <a:p>
            <a:pPr algn="just"/>
            <a:endParaRPr lang="pt-BR" dirty="0">
              <a:latin typeface="Cambria" panose="02040503050406030204" pitchFamily="18" charset="0"/>
            </a:endParaRPr>
          </a:p>
          <a:p>
            <a:pPr marL="285750" indent="-285750" algn="just">
              <a:buFont typeface="Wingdings" panose="05000000000000000000" pitchFamily="2" charset="2"/>
              <a:buChar char="Ø"/>
            </a:pPr>
            <a:r>
              <a:rPr lang="pt-BR" dirty="0" smtClean="0">
                <a:latin typeface="Cambria" panose="02040503050406030204" pitchFamily="18" charset="0"/>
              </a:rPr>
              <a:t>Logo, é necessário </a:t>
            </a:r>
            <a:r>
              <a:rPr lang="pt-BR" dirty="0">
                <a:latin typeface="Cambria" panose="02040503050406030204" pitchFamily="18" charset="0"/>
              </a:rPr>
              <a:t>também o registro documental das informações sobre </a:t>
            </a:r>
            <a:r>
              <a:rPr lang="pt-BR" dirty="0" smtClean="0">
                <a:latin typeface="Cambria" panose="02040503050406030204" pitchFamily="18" charset="0"/>
              </a:rPr>
              <a:t>o histórico de acolhimento institucional ou familiar para </a:t>
            </a:r>
            <a:r>
              <a:rPr lang="pt-BR" dirty="0">
                <a:latin typeface="Cambria" panose="02040503050406030204" pitchFamily="18" charset="0"/>
              </a:rPr>
              <a:t>a garantir proteção social integral ao adolescente e a sua família, com a finalidade de qualificar as ações do acompanhamento familiar no âmbito do SUAS.</a:t>
            </a:r>
          </a:p>
        </p:txBody>
      </p:sp>
      <p:sp>
        <p:nvSpPr>
          <p:cNvPr id="16" name="Retângulo 15"/>
          <p:cNvSpPr/>
          <p:nvPr/>
        </p:nvSpPr>
        <p:spPr>
          <a:xfrm>
            <a:off x="179512" y="4952787"/>
            <a:ext cx="8794223" cy="923330"/>
          </a:xfrm>
          <a:prstGeom prst="rect">
            <a:avLst/>
          </a:prstGeom>
          <a:solidFill>
            <a:schemeClr val="accent3">
              <a:lumMod val="20000"/>
              <a:lumOff val="80000"/>
            </a:schemeClr>
          </a:solidFill>
        </p:spPr>
        <p:txBody>
          <a:bodyPr wrap="square">
            <a:spAutoFit/>
          </a:bodyPr>
          <a:lstStyle/>
          <a:p>
            <a:pPr marL="285750" indent="-285750" algn="just">
              <a:buFont typeface="Wingdings" panose="05000000000000000000" pitchFamily="2" charset="2"/>
              <a:buChar char="ü"/>
            </a:pPr>
            <a:r>
              <a:rPr lang="pt-BR" dirty="0">
                <a:latin typeface="Cambria" panose="02040503050406030204" pitchFamily="18" charset="0"/>
              </a:rPr>
              <a:t>O fortalecimento dos vínculos familiares e a defesa e promoção do direito à convivência familiar e comunitária são metas que perpassam todas as normatizações da politica Nacional de Assistência Social. (Brasil, 2012.2, p. 104).</a:t>
            </a:r>
          </a:p>
        </p:txBody>
      </p:sp>
    </p:spTree>
    <p:extLst>
      <p:ext uri="{BB962C8B-B14F-4D97-AF65-F5344CB8AC3E}">
        <p14:creationId xmlns:p14="http://schemas.microsoft.com/office/powerpoint/2010/main" val="27629017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pic>
        <p:nvPicPr>
          <p:cNvPr id="9" name="Imagem 2079" descr="checkl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258" y="431576"/>
            <a:ext cx="487363" cy="4857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01621" y="489798"/>
            <a:ext cx="68475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chemeClr val="tx1"/>
                </a:solidFill>
                <a:effectLst/>
                <a:latin typeface="Cambria" panose="02040503050406030204" pitchFamily="18" charset="0"/>
                <a:ea typeface="Times New Roman" pitchFamily="18" charset="0"/>
                <a:cs typeface="Times New Roman" pitchFamily="18" charset="0"/>
              </a:rPr>
              <a:t>HISTÓRICO DE ACOLHIMENTO INSTITUCIONAL OU FAMILIAR</a:t>
            </a:r>
            <a:endParaRPr kumimoji="0" lang="pt-BR" altLang="pt-BR" b="0"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sp>
        <p:nvSpPr>
          <p:cNvPr id="10" name="Retângulo 9"/>
          <p:cNvSpPr/>
          <p:nvPr/>
        </p:nvSpPr>
        <p:spPr>
          <a:xfrm>
            <a:off x="376712" y="1196752"/>
            <a:ext cx="8640960" cy="923330"/>
          </a:xfrm>
          <a:prstGeom prst="rect">
            <a:avLst/>
          </a:prstGeom>
        </p:spPr>
        <p:txBody>
          <a:bodyPr wrap="square">
            <a:spAutoFit/>
          </a:bodyPr>
          <a:lstStyle/>
          <a:p>
            <a:pPr algn="just"/>
            <a:r>
              <a:rPr lang="pt-BR" dirty="0">
                <a:solidFill>
                  <a:srgbClr val="627A32"/>
                </a:solidFill>
                <a:latin typeface="Cambria" panose="02040503050406030204" pitchFamily="18" charset="0"/>
              </a:rPr>
              <a:t>O</a:t>
            </a:r>
            <a:r>
              <a:rPr lang="pt-BR" dirty="0" smtClean="0">
                <a:solidFill>
                  <a:srgbClr val="627A32"/>
                </a:solidFill>
                <a:latin typeface="Cambria" panose="02040503050406030204" pitchFamily="18" charset="0"/>
              </a:rPr>
              <a:t>utras situações que precisam ser registradas no prontuário suas sobre o histórico de acolhimento institucional ou familiar ou afastamento do convívio familiar e comunitário:</a:t>
            </a:r>
            <a:endParaRPr lang="pt-BR" dirty="0">
              <a:solidFill>
                <a:srgbClr val="627A32"/>
              </a:solidFill>
              <a:latin typeface="Cambria" panose="02040503050406030204" pitchFamily="18" charset="0"/>
            </a:endParaRPr>
          </a:p>
        </p:txBody>
      </p:sp>
      <p:sp>
        <p:nvSpPr>
          <p:cNvPr id="12" name="Retângulo 11"/>
          <p:cNvSpPr/>
          <p:nvPr/>
        </p:nvSpPr>
        <p:spPr>
          <a:xfrm>
            <a:off x="376712" y="2348880"/>
            <a:ext cx="8532948" cy="3970318"/>
          </a:xfrm>
          <a:prstGeom prst="rect">
            <a:avLst/>
          </a:prstGeom>
        </p:spPr>
        <p:txBody>
          <a:bodyPr wrap="square">
            <a:spAutoFit/>
          </a:bodyPr>
          <a:lstStyle/>
          <a:p>
            <a:pPr marL="285750" indent="-285750" algn="just">
              <a:buFont typeface="Wingdings" panose="05000000000000000000" pitchFamily="2" charset="2"/>
              <a:buChar char="ü"/>
            </a:pPr>
            <a:r>
              <a:rPr lang="pt-BR" dirty="0" smtClean="0">
                <a:latin typeface="Cambria" panose="02040503050406030204" pitchFamily="18" charset="0"/>
              </a:rPr>
              <a:t>Nas </a:t>
            </a:r>
            <a:r>
              <a:rPr lang="pt-BR" dirty="0">
                <a:latin typeface="Cambria" panose="02040503050406030204" pitchFamily="18" charset="0"/>
              </a:rPr>
              <a:t>situações em que o grupo familiar, em seu conjunto, tenha vivenciado alguma situação de acolhimento institucional (abrigamento) decorrente da perda, temporária ou definitiva do domicílio, quer em função de catástrofe natural ou de fatalidade </a:t>
            </a:r>
            <a:r>
              <a:rPr lang="pt-BR" dirty="0" smtClean="0">
                <a:latin typeface="Cambria" panose="02040503050406030204" pitchFamily="18" charset="0"/>
              </a:rPr>
              <a:t>pessoal;</a:t>
            </a:r>
          </a:p>
          <a:p>
            <a:pPr algn="just"/>
            <a:endParaRPr lang="pt-BR" dirty="0">
              <a:latin typeface="Cambria" panose="02040503050406030204" pitchFamily="18" charset="0"/>
            </a:endParaRPr>
          </a:p>
          <a:p>
            <a:pPr marL="285750" indent="-285750" algn="just">
              <a:buFont typeface="Wingdings" panose="05000000000000000000" pitchFamily="2" charset="2"/>
              <a:buChar char="ü"/>
            </a:pPr>
            <a:r>
              <a:rPr lang="pt-BR" dirty="0" smtClean="0">
                <a:latin typeface="Cambria" panose="02040503050406030204" pitchFamily="18" charset="0"/>
              </a:rPr>
              <a:t>Nas </a:t>
            </a:r>
            <a:r>
              <a:rPr lang="pt-BR" dirty="0">
                <a:latin typeface="Cambria" panose="02040503050406030204" pitchFamily="18" charset="0"/>
              </a:rPr>
              <a:t>situações em que alguma criança ou adolescente da família usuária esteja, ou já tenha estado sob a guarda (legal ou informal) de outra pessoa não residente no domicílio (como: família extensa, vizinhos, amigos, patrões etc</a:t>
            </a:r>
            <a:r>
              <a:rPr lang="pt-BR" dirty="0" smtClean="0">
                <a:latin typeface="Cambria" panose="02040503050406030204" pitchFamily="18" charset="0"/>
              </a:rPr>
              <a:t>.);</a:t>
            </a:r>
          </a:p>
          <a:p>
            <a:pPr algn="just"/>
            <a:endParaRPr lang="pt-BR" dirty="0" smtClean="0">
              <a:latin typeface="Cambria" panose="02040503050406030204" pitchFamily="18" charset="0"/>
            </a:endParaRPr>
          </a:p>
          <a:p>
            <a:pPr marL="285750" indent="-285750" algn="just">
              <a:buFont typeface="Wingdings" panose="05000000000000000000" pitchFamily="2" charset="2"/>
              <a:buChar char="ü"/>
            </a:pPr>
            <a:r>
              <a:rPr lang="pt-BR" dirty="0">
                <a:latin typeface="Cambria" panose="02040503050406030204" pitchFamily="18" charset="0"/>
              </a:rPr>
              <a:t>S</a:t>
            </a:r>
            <a:r>
              <a:rPr lang="pt-BR" dirty="0" smtClean="0">
                <a:latin typeface="Cambria" panose="02040503050406030204" pitchFamily="18" charset="0"/>
              </a:rPr>
              <a:t>ituações </a:t>
            </a:r>
            <a:r>
              <a:rPr lang="pt-BR" dirty="0">
                <a:latin typeface="Cambria" panose="02040503050406030204" pitchFamily="18" charset="0"/>
              </a:rPr>
              <a:t>de afastamento do convívio familiar e comunitário de algum membro da família atendida/acompanhada pelo PAIF ou PAEFI em consequência de estar cumprindo pena em uma instituição prisional ou cumprindo medida socioeducativa de internação, no caso dos(as) adolescentes.</a:t>
            </a:r>
          </a:p>
          <a:p>
            <a:endParaRPr lang="pt-BR" dirty="0"/>
          </a:p>
        </p:txBody>
      </p:sp>
    </p:spTree>
    <p:extLst>
      <p:ext uri="{BB962C8B-B14F-4D97-AF65-F5344CB8AC3E}">
        <p14:creationId xmlns:p14="http://schemas.microsoft.com/office/powerpoint/2010/main" val="36500886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pic>
        <p:nvPicPr>
          <p:cNvPr id="9" name="Imagem 2079" descr="checkl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258" y="431576"/>
            <a:ext cx="487363" cy="485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01621" y="454679"/>
            <a:ext cx="74888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smtClean="0">
                <a:ln>
                  <a:noFill/>
                </a:ln>
                <a:solidFill>
                  <a:schemeClr val="tx1"/>
                </a:solidFill>
                <a:effectLst/>
                <a:latin typeface="Cambria" panose="02040503050406030204" pitchFamily="18" charset="0"/>
                <a:ea typeface="Times New Roman" pitchFamily="18" charset="0"/>
                <a:cs typeface="Times New Roman" pitchFamily="18" charset="0"/>
              </a:rPr>
              <a:t>PLANEJAMENTO E EVOLUÇÃO DO ACOMPANHAMENTO FAMILIAR</a:t>
            </a:r>
            <a:endParaRPr kumimoji="0" lang="pt-BR" altLang="pt-BR" b="0"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sp>
        <p:nvSpPr>
          <p:cNvPr id="15" name="Retângulo 14"/>
          <p:cNvSpPr/>
          <p:nvPr/>
        </p:nvSpPr>
        <p:spPr>
          <a:xfrm>
            <a:off x="395536" y="1412776"/>
            <a:ext cx="8492405" cy="4524315"/>
          </a:xfrm>
          <a:prstGeom prst="rect">
            <a:avLst/>
          </a:prstGeom>
        </p:spPr>
        <p:txBody>
          <a:bodyPr wrap="square">
            <a:spAutoFit/>
          </a:bodyPr>
          <a:lstStyle/>
          <a:p>
            <a:pPr algn="just"/>
            <a:r>
              <a:rPr lang="pt-BR" dirty="0">
                <a:latin typeface="Cambria" panose="02040503050406030204" pitchFamily="18" charset="0"/>
              </a:rPr>
              <a:t>Este bloco do Prontuário SUAS permite que a equipe de referência do CRAS e do CREAS registre as diretrizes e resultados do trabalho social com famílias no âmbito do PAIF e do PAEFI, respectivamente. Este bloco tem a intenção de fomentar e estimular a prática sistemática do registro das informações sobre as ações desenvolvidas com as famílias, do registro sobre os procedimentos adotados e abordagens metodológicas utilizadas no atendimento/acompanhamento das famílias e também o registro da evolução do acompanhamento familiar, em um único instrumento. </a:t>
            </a:r>
            <a:endParaRPr lang="pt-BR" dirty="0" smtClean="0">
              <a:latin typeface="Cambria" panose="02040503050406030204" pitchFamily="18" charset="0"/>
            </a:endParaRPr>
          </a:p>
          <a:p>
            <a:pPr algn="just"/>
            <a:endParaRPr lang="pt-BR" dirty="0">
              <a:latin typeface="Cambria" panose="02040503050406030204" pitchFamily="18" charset="0"/>
            </a:endParaRPr>
          </a:p>
          <a:p>
            <a:pPr marL="285750" indent="-285750" algn="just">
              <a:buFont typeface="Wingdings" panose="05000000000000000000" pitchFamily="2" charset="2"/>
              <a:buChar char="ü"/>
            </a:pPr>
            <a:r>
              <a:rPr lang="pt-BR" dirty="0" smtClean="0">
                <a:latin typeface="Cambria" panose="02040503050406030204" pitchFamily="18" charset="0"/>
              </a:rPr>
              <a:t>Note </a:t>
            </a:r>
            <a:r>
              <a:rPr lang="pt-BR" dirty="0">
                <a:latin typeface="Cambria" panose="02040503050406030204" pitchFamily="18" charset="0"/>
              </a:rPr>
              <a:t>que o registro e consolidação dessas informações irão contribuir para o gerenciamento do trabalho social com famílias do PAIF e do PAEFI.</a:t>
            </a:r>
          </a:p>
          <a:p>
            <a:pPr algn="just"/>
            <a:endParaRPr lang="pt-BR" dirty="0">
              <a:latin typeface="Cambria" panose="02040503050406030204" pitchFamily="18" charset="0"/>
            </a:endParaRPr>
          </a:p>
          <a:p>
            <a:pPr algn="just"/>
            <a:r>
              <a:rPr lang="pt-BR" dirty="0">
                <a:latin typeface="Cambria" panose="02040503050406030204" pitchFamily="18" charset="0"/>
              </a:rPr>
              <a:t>Nesta seção do Prontuário SUAS os(as) técnicos(as) responsáveis pelo atendimento/acompanhamento familiar podem registrar informações referentes à direção,  planejamento, organização, monitoramento e avaliação do trabalho social com famílias no âmbito do PAIF e do PAEFI, por </a:t>
            </a:r>
            <a:r>
              <a:rPr lang="pt-BR" dirty="0" smtClean="0">
                <a:latin typeface="Cambria" panose="02040503050406030204" pitchFamily="18" charset="0"/>
              </a:rPr>
              <a:t>exemplo</a:t>
            </a:r>
            <a:r>
              <a:rPr lang="pt-BR" dirty="0">
                <a:latin typeface="Cambria" panose="02040503050406030204" pitchFamily="18" charset="0"/>
              </a:rPr>
              <a:t>.</a:t>
            </a:r>
          </a:p>
        </p:txBody>
      </p:sp>
    </p:spTree>
    <p:extLst>
      <p:ext uri="{BB962C8B-B14F-4D97-AF65-F5344CB8AC3E}">
        <p14:creationId xmlns:p14="http://schemas.microsoft.com/office/powerpoint/2010/main" val="39502750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10" name="Retângulo 9"/>
          <p:cNvSpPr/>
          <p:nvPr/>
        </p:nvSpPr>
        <p:spPr>
          <a:xfrm>
            <a:off x="665805" y="899428"/>
            <a:ext cx="8014875" cy="369332"/>
          </a:xfrm>
          <a:prstGeom prst="rect">
            <a:avLst/>
          </a:prstGeom>
          <a:solidFill>
            <a:schemeClr val="accent3">
              <a:lumMod val="40000"/>
              <a:lumOff val="60000"/>
            </a:schemeClr>
          </a:solidFill>
        </p:spPr>
        <p:txBody>
          <a:bodyPr wrap="square">
            <a:spAutoFit/>
          </a:bodyPr>
          <a:lstStyle/>
          <a:p>
            <a:pPr algn="ctr"/>
            <a:r>
              <a:rPr lang="pt-BR" b="1" dirty="0">
                <a:latin typeface="Cambria" panose="02040503050406030204" pitchFamily="18" charset="0"/>
              </a:rPr>
              <a:t>PLANEJAMENTO </a:t>
            </a:r>
            <a:r>
              <a:rPr lang="pt-BR" b="1" dirty="0" smtClean="0">
                <a:latin typeface="Cambria" panose="02040503050406030204" pitchFamily="18" charset="0"/>
              </a:rPr>
              <a:t>INICIAL</a:t>
            </a:r>
            <a:endParaRPr lang="pt-BR" b="1" dirty="0">
              <a:latin typeface="Cambria" panose="02040503050406030204" pitchFamily="18" charset="0"/>
            </a:endParaRPr>
          </a:p>
        </p:txBody>
      </p:sp>
      <p:sp>
        <p:nvSpPr>
          <p:cNvPr id="12" name="Retângulo 11"/>
          <p:cNvSpPr/>
          <p:nvPr/>
        </p:nvSpPr>
        <p:spPr>
          <a:xfrm>
            <a:off x="713889" y="2276872"/>
            <a:ext cx="8064896" cy="2862322"/>
          </a:xfrm>
          <a:prstGeom prst="rect">
            <a:avLst/>
          </a:prstGeom>
        </p:spPr>
        <p:txBody>
          <a:bodyPr wrap="square">
            <a:spAutoFit/>
          </a:bodyPr>
          <a:lstStyle/>
          <a:p>
            <a:pPr algn="just"/>
            <a:r>
              <a:rPr lang="pt-BR" dirty="0" smtClean="0">
                <a:latin typeface="Cambria" panose="02040503050406030204" pitchFamily="18" charset="0"/>
              </a:rPr>
              <a:t>Consiste </a:t>
            </a:r>
            <a:r>
              <a:rPr lang="pt-BR" dirty="0">
                <a:latin typeface="Cambria" panose="02040503050406030204" pitchFamily="18" charset="0"/>
              </a:rPr>
              <a:t>no planejamento preliminar elaborado em conjunto com a família/indivíduo, onde devem ser consideradas as necessidades e as potencialidades de cada membro familiar. </a:t>
            </a:r>
            <a:endParaRPr lang="pt-BR" dirty="0" smtClean="0">
              <a:latin typeface="Cambria" panose="02040503050406030204" pitchFamily="18" charset="0"/>
            </a:endParaRPr>
          </a:p>
          <a:p>
            <a:pPr algn="just"/>
            <a:endParaRPr lang="pt-BR" dirty="0">
              <a:latin typeface="Cambria" panose="02040503050406030204" pitchFamily="18" charset="0"/>
            </a:endParaRPr>
          </a:p>
          <a:p>
            <a:pPr marL="285750" indent="-285750" algn="just">
              <a:buFont typeface="Wingdings" panose="05000000000000000000" pitchFamily="2" charset="2"/>
              <a:buChar char="ü"/>
            </a:pPr>
            <a:r>
              <a:rPr lang="pt-BR" dirty="0" smtClean="0">
                <a:latin typeface="Cambria" panose="02040503050406030204" pitchFamily="18" charset="0"/>
              </a:rPr>
              <a:t>No </a:t>
            </a:r>
            <a:r>
              <a:rPr lang="pt-BR" dirty="0">
                <a:latin typeface="Cambria" panose="02040503050406030204" pitchFamily="18" charset="0"/>
              </a:rPr>
              <a:t>planejamento inicial devem estar contidos os objetivos, estratégias, metas e atividades a serem desenvolvidas com a família ou membro familiar, que possam contribuir para nortear o trabalho social a ser desenvolvido com a família/indivíduo, a elaboração do Plano de Acompanhamento Familiar, contribuindo para a avaliação dos resultados e evolução do atendimento/acompanhamento familiar</a:t>
            </a:r>
          </a:p>
        </p:txBody>
      </p:sp>
    </p:spTree>
    <p:extLst>
      <p:ext uri="{BB962C8B-B14F-4D97-AF65-F5344CB8AC3E}">
        <p14:creationId xmlns:p14="http://schemas.microsoft.com/office/powerpoint/2010/main" val="12036830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7" name="Retângulo 6"/>
          <p:cNvSpPr/>
          <p:nvPr/>
        </p:nvSpPr>
        <p:spPr>
          <a:xfrm>
            <a:off x="539552" y="667991"/>
            <a:ext cx="8333070" cy="369332"/>
          </a:xfrm>
          <a:prstGeom prst="rect">
            <a:avLst/>
          </a:prstGeom>
          <a:solidFill>
            <a:schemeClr val="accent3">
              <a:lumMod val="40000"/>
              <a:lumOff val="60000"/>
            </a:schemeClr>
          </a:solidFill>
        </p:spPr>
        <p:txBody>
          <a:bodyPr wrap="square">
            <a:spAutoFit/>
          </a:bodyPr>
          <a:lstStyle/>
          <a:p>
            <a:pPr algn="ctr"/>
            <a:r>
              <a:rPr lang="pt-BR" b="1" dirty="0">
                <a:latin typeface="Cambria" panose="02040503050406030204" pitchFamily="18" charset="0"/>
              </a:rPr>
              <a:t>EVOLUÇÃO DO ACOMPANHAMENTO FAMILIAR: </a:t>
            </a:r>
          </a:p>
        </p:txBody>
      </p:sp>
      <p:sp>
        <p:nvSpPr>
          <p:cNvPr id="9" name="Retângulo 8"/>
          <p:cNvSpPr/>
          <p:nvPr/>
        </p:nvSpPr>
        <p:spPr>
          <a:xfrm>
            <a:off x="447686" y="1375232"/>
            <a:ext cx="8424936" cy="4801314"/>
          </a:xfrm>
          <a:prstGeom prst="rect">
            <a:avLst/>
          </a:prstGeom>
        </p:spPr>
        <p:txBody>
          <a:bodyPr wrap="square">
            <a:spAutoFit/>
          </a:bodyPr>
          <a:lstStyle/>
          <a:p>
            <a:pPr algn="just"/>
            <a:r>
              <a:rPr lang="pt-BR" sz="1600" dirty="0" smtClean="0">
                <a:latin typeface="Cambria" panose="02040503050406030204" pitchFamily="18" charset="0"/>
              </a:rPr>
              <a:t>Entende-se </a:t>
            </a:r>
            <a:r>
              <a:rPr lang="pt-BR" sz="1600" dirty="0">
                <a:latin typeface="Cambria" panose="02040503050406030204" pitchFamily="18" charset="0"/>
              </a:rPr>
              <a:t>por evolução do acompanhamento familiar todo o processo que se segue ao contato inicial com a família/indivíduo, por meio do qual o profissional aprofunda seu conhecimento sobre a realidade específica daquela família, planeja e realiza ações para alcance de determinados objetivos e avalia os resultados alcançados. Este espaço no Prontuário SUAS é destinado às anotações qualitativas sobre aspectos importantes da dinâmica familiar que venham a ser identificados durante o processo de acompanhamento. </a:t>
            </a:r>
            <a:endParaRPr lang="pt-BR" sz="1600" dirty="0" smtClean="0">
              <a:latin typeface="Cambria" panose="02040503050406030204" pitchFamily="18" charset="0"/>
            </a:endParaRPr>
          </a:p>
          <a:p>
            <a:pPr algn="just"/>
            <a:endParaRPr lang="pt-BR" sz="1600" dirty="0">
              <a:latin typeface="Cambria" panose="02040503050406030204" pitchFamily="18" charset="0"/>
            </a:endParaRPr>
          </a:p>
          <a:p>
            <a:pPr algn="just"/>
            <a:r>
              <a:rPr lang="pt-BR" sz="1600" dirty="0" smtClean="0">
                <a:latin typeface="Cambria" panose="02040503050406030204" pitchFamily="18" charset="0"/>
              </a:rPr>
              <a:t>Deve</a:t>
            </a:r>
            <a:r>
              <a:rPr lang="pt-BR" sz="1600" dirty="0">
                <a:latin typeface="Cambria" panose="02040503050406030204" pitchFamily="18" charset="0"/>
              </a:rPr>
              <a:t>, também, ser utilizado para anotações pertinentes aos procedimentos e atividades desenvolvidas com a família e para avaliação dos resultados obtidos. As Orientações Técnicas do PAIF (2012.2, p. 68) sugerem que sejam registradas, no decorrer do acompanhamento familiar, informações sobre</a:t>
            </a:r>
            <a:r>
              <a:rPr lang="pt-BR" sz="1600" dirty="0" smtClean="0">
                <a:latin typeface="Cambria" panose="02040503050406030204" pitchFamily="18" charset="0"/>
              </a:rPr>
              <a:t>:</a:t>
            </a:r>
          </a:p>
          <a:p>
            <a:pPr algn="just"/>
            <a:endParaRPr lang="pt-BR" sz="1600" dirty="0">
              <a:latin typeface="Cambria" panose="02040503050406030204" pitchFamily="18" charset="0"/>
            </a:endParaRPr>
          </a:p>
          <a:p>
            <a:pPr marL="285750" indent="-285750" algn="just">
              <a:buFont typeface="Wingdings" panose="05000000000000000000" pitchFamily="2" charset="2"/>
              <a:buChar char="ü"/>
            </a:pPr>
            <a:r>
              <a:rPr lang="pt-BR" sz="1600" i="1" dirty="0" smtClean="0">
                <a:latin typeface="Cambria" panose="02040503050406030204" pitchFamily="18" charset="0"/>
              </a:rPr>
              <a:t>As </a:t>
            </a:r>
            <a:r>
              <a:rPr lang="pt-BR" sz="1600" i="1" dirty="0">
                <a:latin typeface="Cambria" panose="02040503050406030204" pitchFamily="18" charset="0"/>
              </a:rPr>
              <a:t>inserções dos membros das famílias nas ações do PAIF e seus efeitos; </a:t>
            </a:r>
          </a:p>
          <a:p>
            <a:pPr marL="285750" indent="-285750" algn="just">
              <a:buFont typeface="Wingdings" panose="05000000000000000000" pitchFamily="2" charset="2"/>
              <a:buChar char="ü"/>
            </a:pPr>
            <a:r>
              <a:rPr lang="pt-BR" sz="1600" i="1" dirty="0" smtClean="0">
                <a:latin typeface="Cambria" panose="02040503050406030204" pitchFamily="18" charset="0"/>
              </a:rPr>
              <a:t>As </a:t>
            </a:r>
            <a:r>
              <a:rPr lang="pt-BR" sz="1600" i="1" dirty="0">
                <a:latin typeface="Cambria" panose="02040503050406030204" pitchFamily="18" charset="0"/>
              </a:rPr>
              <a:t>respostas dadas pelo poder público; </a:t>
            </a:r>
            <a:endParaRPr lang="pt-BR" sz="1600" i="1" dirty="0" smtClean="0">
              <a:latin typeface="Cambria" panose="02040503050406030204" pitchFamily="18" charset="0"/>
            </a:endParaRPr>
          </a:p>
          <a:p>
            <a:pPr marL="285750" indent="-285750" algn="just">
              <a:buFont typeface="Wingdings" panose="05000000000000000000" pitchFamily="2" charset="2"/>
              <a:buChar char="ü"/>
            </a:pPr>
            <a:r>
              <a:rPr lang="pt-BR" sz="1600" i="1" dirty="0" smtClean="0">
                <a:latin typeface="Cambria" panose="02040503050406030204" pitchFamily="18" charset="0"/>
              </a:rPr>
              <a:t>Os </a:t>
            </a:r>
            <a:r>
              <a:rPr lang="pt-BR" sz="1600" i="1" dirty="0">
                <a:latin typeface="Cambria" panose="02040503050406030204" pitchFamily="18" charset="0"/>
              </a:rPr>
              <a:t>resultados das mediações realizadas; </a:t>
            </a:r>
            <a:endParaRPr lang="pt-BR" sz="1600" i="1" dirty="0" smtClean="0">
              <a:latin typeface="Cambria" panose="02040503050406030204" pitchFamily="18" charset="0"/>
            </a:endParaRPr>
          </a:p>
          <a:p>
            <a:pPr marL="285750" indent="-285750" algn="just">
              <a:buFont typeface="Wingdings" panose="05000000000000000000" pitchFamily="2" charset="2"/>
              <a:buChar char="ü"/>
            </a:pPr>
            <a:r>
              <a:rPr lang="pt-BR" sz="1600" i="1" dirty="0" smtClean="0">
                <a:latin typeface="Cambria" panose="02040503050406030204" pitchFamily="18" charset="0"/>
              </a:rPr>
              <a:t>As </a:t>
            </a:r>
            <a:r>
              <a:rPr lang="pt-BR" sz="1600" i="1" dirty="0">
                <a:latin typeface="Cambria" panose="02040503050406030204" pitchFamily="18" charset="0"/>
              </a:rPr>
              <a:t>adequações que o processo de acompanhamento pode requerer; </a:t>
            </a:r>
            <a:endParaRPr lang="pt-BR" sz="1600" i="1" dirty="0" smtClean="0">
              <a:latin typeface="Cambria" panose="02040503050406030204" pitchFamily="18" charset="0"/>
            </a:endParaRPr>
          </a:p>
          <a:p>
            <a:pPr marL="285750" indent="-285750" algn="just">
              <a:buFont typeface="Wingdings" panose="05000000000000000000" pitchFamily="2" charset="2"/>
              <a:buChar char="ü"/>
            </a:pPr>
            <a:r>
              <a:rPr lang="pt-BR" sz="1600" i="1" dirty="0" smtClean="0">
                <a:latin typeface="Cambria" panose="02040503050406030204" pitchFamily="18" charset="0"/>
              </a:rPr>
              <a:t>O </a:t>
            </a:r>
            <a:r>
              <a:rPr lang="pt-BR" sz="1600" i="1" dirty="0">
                <a:latin typeface="Cambria" panose="02040503050406030204" pitchFamily="18" charset="0"/>
              </a:rPr>
              <a:t>gradual cumprimento dos objetivos estabelecidos: a efetividade da intervenção, as aquisições alcançadas, etc.</a:t>
            </a:r>
          </a:p>
          <a:p>
            <a:endParaRPr lang="pt-BR" dirty="0"/>
          </a:p>
        </p:txBody>
      </p:sp>
    </p:spTree>
    <p:extLst>
      <p:ext uri="{BB962C8B-B14F-4D97-AF65-F5344CB8AC3E}">
        <p14:creationId xmlns:p14="http://schemas.microsoft.com/office/powerpoint/2010/main" val="2688682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6" name="Retângulo 5"/>
          <p:cNvSpPr/>
          <p:nvPr/>
        </p:nvSpPr>
        <p:spPr>
          <a:xfrm>
            <a:off x="179512" y="1052736"/>
            <a:ext cx="8838217" cy="646331"/>
          </a:xfrm>
          <a:prstGeom prst="rect">
            <a:avLst/>
          </a:prstGeom>
          <a:solidFill>
            <a:schemeClr val="accent3">
              <a:lumMod val="40000"/>
              <a:lumOff val="60000"/>
            </a:schemeClr>
          </a:solidFill>
        </p:spPr>
        <p:txBody>
          <a:bodyPr wrap="square">
            <a:spAutoFit/>
          </a:bodyPr>
          <a:lstStyle/>
          <a:p>
            <a:pPr algn="ctr"/>
            <a:r>
              <a:rPr lang="pt-BR" b="1" dirty="0" smtClean="0">
                <a:latin typeface="Cambria" panose="02040503050406030204" pitchFamily="18" charset="0"/>
              </a:rPr>
              <a:t>PROFISSIONAIS RESPONSÁVEIS PELO REGISTRO DAS INFORMAÇÕES  NO PRONTUÁRIO SUAS</a:t>
            </a:r>
            <a:endParaRPr lang="pt-BR" b="1" dirty="0">
              <a:latin typeface="Cambria" panose="02040503050406030204" pitchFamily="18" charset="0"/>
            </a:endParaRPr>
          </a:p>
        </p:txBody>
      </p:sp>
      <p:sp>
        <p:nvSpPr>
          <p:cNvPr id="9" name="Retângulo 8"/>
          <p:cNvSpPr/>
          <p:nvPr/>
        </p:nvSpPr>
        <p:spPr>
          <a:xfrm>
            <a:off x="337416" y="2276872"/>
            <a:ext cx="8424936" cy="3139321"/>
          </a:xfrm>
          <a:prstGeom prst="rect">
            <a:avLst/>
          </a:prstGeom>
        </p:spPr>
        <p:txBody>
          <a:bodyPr wrap="square">
            <a:spAutoFit/>
          </a:bodyPr>
          <a:lstStyle/>
          <a:p>
            <a:pPr algn="just"/>
            <a:r>
              <a:rPr lang="pt-BR" sz="2200" dirty="0">
                <a:latin typeface="Cambria" panose="02040503050406030204" pitchFamily="18" charset="0"/>
              </a:rPr>
              <a:t>O Prontuário SUAS deve ser </a:t>
            </a:r>
            <a:r>
              <a:rPr lang="pt-BR" sz="2200" dirty="0" smtClean="0">
                <a:latin typeface="Cambria" panose="02040503050406030204" pitchFamily="18" charset="0"/>
              </a:rPr>
              <a:t>utilizado:</a:t>
            </a:r>
          </a:p>
          <a:p>
            <a:pPr algn="just"/>
            <a:endParaRPr lang="pt-BR" sz="2200" dirty="0" smtClean="0">
              <a:latin typeface="Cambria" panose="02040503050406030204" pitchFamily="18" charset="0"/>
            </a:endParaRPr>
          </a:p>
          <a:p>
            <a:pPr marL="342900" indent="-342900" algn="just">
              <a:buFont typeface="Wingdings" panose="05000000000000000000" pitchFamily="2" charset="2"/>
              <a:buChar char="ü"/>
            </a:pPr>
            <a:r>
              <a:rPr lang="pt-BR" sz="2200" dirty="0">
                <a:latin typeface="Cambria" panose="02040503050406030204" pitchFamily="18" charset="0"/>
              </a:rPr>
              <a:t>P</a:t>
            </a:r>
            <a:r>
              <a:rPr lang="pt-BR" sz="2200" dirty="0" smtClean="0">
                <a:latin typeface="Cambria" panose="02040503050406030204" pitchFamily="18" charset="0"/>
              </a:rPr>
              <a:t>rofissionais </a:t>
            </a:r>
            <a:r>
              <a:rPr lang="pt-BR" sz="2200" dirty="0">
                <a:latin typeface="Cambria" panose="02040503050406030204" pitchFamily="18" charset="0"/>
              </a:rPr>
              <a:t>de nível superior da equipe técnica de referência das unidades de CRAS e de </a:t>
            </a:r>
            <a:r>
              <a:rPr lang="pt-BR" sz="2200" dirty="0" smtClean="0">
                <a:latin typeface="Cambria" panose="02040503050406030204" pitchFamily="18" charset="0"/>
              </a:rPr>
              <a:t>CREAS, que </a:t>
            </a:r>
            <a:r>
              <a:rPr lang="pt-BR" sz="2200" dirty="0">
                <a:latin typeface="Cambria" panose="02040503050406030204" pitchFamily="18" charset="0"/>
              </a:rPr>
              <a:t>são responsáveis, respectivamente,  pelo trabalho social com famílias no âmbito do PAIF e do PAEFI</a:t>
            </a:r>
            <a:r>
              <a:rPr lang="pt-BR" sz="2200" dirty="0" smtClean="0">
                <a:latin typeface="Cambria" panose="02040503050406030204" pitchFamily="18" charset="0"/>
              </a:rPr>
              <a:t>,</a:t>
            </a:r>
            <a:r>
              <a:rPr lang="pt-BR" sz="2200" dirty="0">
                <a:latin typeface="Cambria" panose="02040503050406030204" pitchFamily="18" charset="0"/>
              </a:rPr>
              <a:t> considerando os princípios éticos e as atribuições privativas das categorias profissionais. </a:t>
            </a:r>
          </a:p>
          <a:p>
            <a:pPr algn="just"/>
            <a:endParaRPr lang="pt-BR" sz="2200" dirty="0" smtClean="0">
              <a:latin typeface="Cambria" panose="02040503050406030204" pitchFamily="18" charset="0"/>
            </a:endParaRPr>
          </a:p>
          <a:p>
            <a:pPr marL="342900" indent="-342900" algn="just">
              <a:buFont typeface="Wingdings" panose="05000000000000000000" pitchFamily="2" charset="2"/>
              <a:buChar char="ü"/>
            </a:pPr>
            <a:r>
              <a:rPr lang="pt-BR" sz="2200" dirty="0" smtClean="0">
                <a:latin typeface="Cambria" panose="02040503050406030204" pitchFamily="18" charset="0"/>
              </a:rPr>
              <a:t>É necessário ter em </a:t>
            </a:r>
            <a:r>
              <a:rPr lang="pt-BR" sz="2200" dirty="0">
                <a:latin typeface="Cambria" panose="02040503050406030204" pitchFamily="18" charset="0"/>
              </a:rPr>
              <a:t>conselho </a:t>
            </a:r>
            <a:r>
              <a:rPr lang="pt-BR" sz="2200" dirty="0" smtClean="0">
                <a:latin typeface="Cambria" panose="02040503050406030204" pitchFamily="18" charset="0"/>
              </a:rPr>
              <a:t>profissionais.</a:t>
            </a:r>
            <a:endParaRPr lang="pt-BR" sz="2200" dirty="0">
              <a:latin typeface="Cambria" panose="02040503050406030204" pitchFamily="18" charset="0"/>
            </a:endParaRPr>
          </a:p>
        </p:txBody>
      </p:sp>
    </p:spTree>
    <p:extLst>
      <p:ext uri="{BB962C8B-B14F-4D97-AF65-F5344CB8AC3E}">
        <p14:creationId xmlns:p14="http://schemas.microsoft.com/office/powerpoint/2010/main" val="28620125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10" name="Retângulo 9"/>
          <p:cNvSpPr/>
          <p:nvPr/>
        </p:nvSpPr>
        <p:spPr>
          <a:xfrm>
            <a:off x="160495" y="364539"/>
            <a:ext cx="8949835" cy="338554"/>
          </a:xfrm>
          <a:prstGeom prst="rect">
            <a:avLst/>
          </a:prstGeom>
          <a:solidFill>
            <a:schemeClr val="accent3">
              <a:lumMod val="40000"/>
              <a:lumOff val="60000"/>
            </a:schemeClr>
          </a:solidFill>
        </p:spPr>
        <p:txBody>
          <a:bodyPr wrap="square">
            <a:spAutoFit/>
          </a:bodyPr>
          <a:lstStyle/>
          <a:p>
            <a:pPr algn="ctr"/>
            <a:r>
              <a:rPr lang="pt-BR" sz="1600" b="1" dirty="0">
                <a:latin typeface="Cambria" panose="02040503050406030204" pitchFamily="18" charset="0"/>
              </a:rPr>
              <a:t>REGISTRO SINTÉTICO DE AVALIAÇÃO DE RESULTADOS DO ACOMPANHAMENTO FAMILIAR: </a:t>
            </a:r>
          </a:p>
        </p:txBody>
      </p:sp>
      <p:sp>
        <p:nvSpPr>
          <p:cNvPr id="12" name="Retângulo 11"/>
          <p:cNvSpPr/>
          <p:nvPr/>
        </p:nvSpPr>
        <p:spPr>
          <a:xfrm>
            <a:off x="429997" y="1196752"/>
            <a:ext cx="8410830" cy="4801314"/>
          </a:xfrm>
          <a:prstGeom prst="rect">
            <a:avLst/>
          </a:prstGeom>
        </p:spPr>
        <p:txBody>
          <a:bodyPr wrap="square">
            <a:spAutoFit/>
          </a:bodyPr>
          <a:lstStyle/>
          <a:p>
            <a:pPr marL="285750" indent="-285750" algn="just">
              <a:buFont typeface="Wingdings" panose="05000000000000000000" pitchFamily="2" charset="2"/>
              <a:buChar char="ü"/>
            </a:pPr>
            <a:r>
              <a:rPr lang="pt-BR" dirty="0">
                <a:latin typeface="Cambria" panose="02040503050406030204" pitchFamily="18" charset="0"/>
              </a:rPr>
              <a:t> </a:t>
            </a:r>
            <a:r>
              <a:rPr lang="pt-BR" dirty="0" smtClean="0">
                <a:latin typeface="Cambria" panose="02040503050406030204" pitchFamily="18" charset="0"/>
              </a:rPr>
              <a:t>A </a:t>
            </a:r>
            <a:r>
              <a:rPr lang="pt-BR" dirty="0">
                <a:latin typeface="Cambria" panose="02040503050406030204" pitchFamily="18" charset="0"/>
              </a:rPr>
              <a:t>avaliação de resultados do acompanhamento familiar pode ser realizada sempre que a equipe técnica julgar necessária, sendo fundamental para a adequação no Plano de Acompanhamento Familiar. </a:t>
            </a:r>
          </a:p>
          <a:p>
            <a:pPr marL="285750" indent="-285750" algn="just">
              <a:buFont typeface="Wingdings" panose="05000000000000000000" pitchFamily="2" charset="2"/>
              <a:buChar char="ü"/>
            </a:pPr>
            <a:endParaRPr lang="pt-BR" dirty="0" smtClean="0">
              <a:latin typeface="Cambria" panose="02040503050406030204" pitchFamily="18" charset="0"/>
            </a:endParaRPr>
          </a:p>
          <a:p>
            <a:pPr marL="285750" indent="-285750" algn="just">
              <a:buFont typeface="Wingdings" panose="05000000000000000000" pitchFamily="2" charset="2"/>
              <a:buChar char="ü"/>
            </a:pPr>
            <a:r>
              <a:rPr lang="pt-BR" dirty="0" smtClean="0">
                <a:latin typeface="Cambria" panose="02040503050406030204" pitchFamily="18" charset="0"/>
              </a:rPr>
              <a:t>Essa </a:t>
            </a:r>
            <a:r>
              <a:rPr lang="pt-BR" dirty="0">
                <a:latin typeface="Cambria" panose="02040503050406030204" pitchFamily="18" charset="0"/>
              </a:rPr>
              <a:t>avaliação </a:t>
            </a:r>
            <a:r>
              <a:rPr lang="pt-BR" dirty="0" smtClean="0">
                <a:latin typeface="Cambria" panose="02040503050406030204" pitchFamily="18" charset="0"/>
              </a:rPr>
              <a:t>pode </a:t>
            </a:r>
            <a:r>
              <a:rPr lang="pt-BR" dirty="0">
                <a:latin typeface="Cambria" panose="02040503050406030204" pitchFamily="18" charset="0"/>
              </a:rPr>
              <a:t>ser realizada com a participação da família acompanhada, devendo ser consideradas as opiniões e percepções da própria família. </a:t>
            </a:r>
            <a:endParaRPr lang="pt-BR" dirty="0" smtClean="0">
              <a:latin typeface="Cambria" panose="02040503050406030204" pitchFamily="18" charset="0"/>
            </a:endParaRPr>
          </a:p>
          <a:p>
            <a:pPr marL="285750" indent="-285750" algn="just">
              <a:buFont typeface="Wingdings" panose="05000000000000000000" pitchFamily="2" charset="2"/>
              <a:buChar char="ü"/>
            </a:pPr>
            <a:endParaRPr lang="pt-BR" dirty="0">
              <a:latin typeface="Cambria" panose="02040503050406030204" pitchFamily="18" charset="0"/>
            </a:endParaRPr>
          </a:p>
          <a:p>
            <a:pPr marL="285750" indent="-285750" algn="just">
              <a:buFont typeface="Wingdings" panose="05000000000000000000" pitchFamily="2" charset="2"/>
              <a:buChar char="ü"/>
            </a:pPr>
            <a:r>
              <a:rPr lang="pt-BR" dirty="0" smtClean="0">
                <a:latin typeface="Cambria" panose="02040503050406030204" pitchFamily="18" charset="0"/>
              </a:rPr>
              <a:t>Para </a:t>
            </a:r>
            <a:r>
              <a:rPr lang="pt-BR" dirty="0">
                <a:latin typeface="Cambria" panose="02040503050406030204" pitchFamily="18" charset="0"/>
              </a:rPr>
              <a:t>essa avaliação é importante considerar ainda os fatores que contribuem ou dificultam o alcance dos resultados. </a:t>
            </a:r>
            <a:endParaRPr lang="pt-BR" dirty="0" smtClean="0">
              <a:latin typeface="Cambria" panose="02040503050406030204" pitchFamily="18" charset="0"/>
            </a:endParaRPr>
          </a:p>
          <a:p>
            <a:pPr marL="285750" indent="-285750" algn="just">
              <a:buFont typeface="Wingdings" panose="05000000000000000000" pitchFamily="2" charset="2"/>
              <a:buChar char="ü"/>
            </a:pPr>
            <a:endParaRPr lang="pt-BR" dirty="0">
              <a:latin typeface="Cambria" panose="02040503050406030204" pitchFamily="18" charset="0"/>
            </a:endParaRPr>
          </a:p>
          <a:p>
            <a:pPr marL="285750" indent="-285750" algn="just">
              <a:buFont typeface="Wingdings" panose="05000000000000000000" pitchFamily="2" charset="2"/>
              <a:buChar char="ü"/>
            </a:pPr>
            <a:r>
              <a:rPr lang="pt-BR" dirty="0" smtClean="0">
                <a:latin typeface="Cambria" panose="02040503050406030204" pitchFamily="18" charset="0"/>
              </a:rPr>
              <a:t>Assim</a:t>
            </a:r>
            <a:r>
              <a:rPr lang="pt-BR" dirty="0">
                <a:latin typeface="Cambria" panose="02040503050406030204" pitchFamily="18" charset="0"/>
              </a:rPr>
              <a:t>, para que se possa avaliar a superação das situações de vulnerabilidades e ou violação de direitos vivenciadas pela família, recomenda-se que seja utilizado na página 37 do Prontuário SUAS o registro sintético de avaliação de resultados, no mínimo, uma vez a cada seis meses durante o período em que família estiver sendo acompanhamento pelo PAIF ou PAEFI. Note que, nas situações em que houver o encerramento do processo de acompanhamento familiar do PAIF ou do PAEFI, o registro dessa informação é obrigatório no prontuário. </a:t>
            </a:r>
          </a:p>
        </p:txBody>
      </p:sp>
    </p:spTree>
    <p:extLst>
      <p:ext uri="{BB962C8B-B14F-4D97-AF65-F5344CB8AC3E}">
        <p14:creationId xmlns:p14="http://schemas.microsoft.com/office/powerpoint/2010/main" val="11225898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7" name="Retângulo 6"/>
          <p:cNvSpPr/>
          <p:nvPr/>
        </p:nvSpPr>
        <p:spPr>
          <a:xfrm>
            <a:off x="323528" y="548680"/>
            <a:ext cx="5003486" cy="369332"/>
          </a:xfrm>
          <a:prstGeom prst="rect">
            <a:avLst/>
          </a:prstGeom>
        </p:spPr>
        <p:txBody>
          <a:bodyPr wrap="none">
            <a:spAutoFit/>
          </a:bodyPr>
          <a:lstStyle/>
          <a:p>
            <a:r>
              <a:rPr lang="pt-BR" b="1" dirty="0" smtClean="0">
                <a:solidFill>
                  <a:srgbClr val="627A32"/>
                </a:solidFill>
                <a:latin typeface="Cambria" panose="02040503050406030204" pitchFamily="18" charset="0"/>
              </a:rPr>
              <a:t>É IMPORTANTE REGISTRAR NO PRONTUÁRIO:</a:t>
            </a:r>
            <a:endParaRPr lang="pt-BR" b="1" dirty="0">
              <a:solidFill>
                <a:srgbClr val="627A32"/>
              </a:solidFill>
              <a:latin typeface="Cambria" panose="02040503050406030204" pitchFamily="18" charset="0"/>
            </a:endParaRPr>
          </a:p>
        </p:txBody>
      </p:sp>
      <p:sp>
        <p:nvSpPr>
          <p:cNvPr id="9" name="Retângulo 8"/>
          <p:cNvSpPr/>
          <p:nvPr/>
        </p:nvSpPr>
        <p:spPr>
          <a:xfrm>
            <a:off x="215516" y="1305663"/>
            <a:ext cx="8712968" cy="4801314"/>
          </a:xfrm>
          <a:prstGeom prst="rect">
            <a:avLst/>
          </a:prstGeom>
        </p:spPr>
        <p:txBody>
          <a:bodyPr wrap="square">
            <a:spAutoFit/>
          </a:bodyPr>
          <a:lstStyle/>
          <a:p>
            <a:pPr marL="285750" indent="-285750" algn="just">
              <a:buFont typeface="Wingdings" panose="05000000000000000000" pitchFamily="2" charset="2"/>
              <a:buChar char="ü"/>
            </a:pPr>
            <a:r>
              <a:rPr lang="pt-BR" dirty="0">
                <a:latin typeface="Cambria" panose="02040503050406030204" pitchFamily="18" charset="0"/>
              </a:rPr>
              <a:t>S</a:t>
            </a:r>
            <a:r>
              <a:rPr lang="pt-BR" dirty="0" smtClean="0">
                <a:latin typeface="Cambria" panose="02040503050406030204" pitchFamily="18" charset="0"/>
              </a:rPr>
              <a:t>e “foram efetivamente disponibilizadas para a família/indivíduo todas as ofertas de assistência social (em termos de serviços, benefícios, programas e projetos) cuja necessidade havia sido identificada pelo(a) profissional”. </a:t>
            </a:r>
          </a:p>
          <a:p>
            <a:pPr algn="just"/>
            <a:endParaRPr lang="pt-BR" dirty="0" smtClean="0">
              <a:latin typeface="Cambria" panose="02040503050406030204" pitchFamily="18" charset="0"/>
            </a:endParaRPr>
          </a:p>
          <a:p>
            <a:pPr marL="285750" indent="-285750" algn="just">
              <a:buFont typeface="Wingdings" panose="05000000000000000000" pitchFamily="2" charset="2"/>
              <a:buChar char="ü"/>
            </a:pPr>
            <a:r>
              <a:rPr lang="pt-BR" dirty="0">
                <a:latin typeface="Cambria" panose="02040503050406030204" pitchFamily="18" charset="0"/>
              </a:rPr>
              <a:t>S</a:t>
            </a:r>
            <a:r>
              <a:rPr lang="pt-BR" dirty="0" smtClean="0">
                <a:latin typeface="Cambria" panose="02040503050406030204" pitchFamily="18" charset="0"/>
              </a:rPr>
              <a:t>e “houve atendimento efetivo e resolutivo por parte da área que recebeu o(s) encaminhamento(s) em relação aos encaminhamentos da família/indivíduo para as demais políticas”.</a:t>
            </a:r>
          </a:p>
          <a:p>
            <a:pPr algn="just"/>
            <a:endParaRPr lang="pt-BR" dirty="0" smtClean="0">
              <a:latin typeface="Cambria" panose="02040503050406030204" pitchFamily="18" charset="0"/>
            </a:endParaRPr>
          </a:p>
          <a:p>
            <a:pPr marL="285750" indent="-285750" algn="just">
              <a:buFont typeface="Wingdings" panose="05000000000000000000" pitchFamily="2" charset="2"/>
              <a:buChar char="ü"/>
            </a:pPr>
            <a:r>
              <a:rPr lang="pt-BR" dirty="0">
                <a:latin typeface="Cambria" panose="02040503050406030204" pitchFamily="18" charset="0"/>
              </a:rPr>
              <a:t>S</a:t>
            </a:r>
            <a:r>
              <a:rPr lang="pt-BR" dirty="0" smtClean="0">
                <a:latin typeface="Cambria" panose="02040503050406030204" pitchFamily="18" charset="0"/>
              </a:rPr>
              <a:t>e “a família reconhece o serviço de acompanhamento como algo que contribui para a superação ou enfrentamento dos seus problemas e dificuldades e deseja continuar recebendo atenções deste serviço”. </a:t>
            </a:r>
          </a:p>
          <a:p>
            <a:pPr algn="just"/>
            <a:endParaRPr lang="pt-BR" dirty="0" smtClean="0">
              <a:latin typeface="Cambria" panose="02040503050406030204" pitchFamily="18" charset="0"/>
            </a:endParaRPr>
          </a:p>
          <a:p>
            <a:pPr marL="285750" indent="-285750" algn="just">
              <a:buFont typeface="Wingdings" panose="05000000000000000000" pitchFamily="2" charset="2"/>
              <a:buChar char="ü"/>
            </a:pPr>
            <a:r>
              <a:rPr lang="pt-BR" dirty="0">
                <a:latin typeface="Cambria" panose="02040503050406030204" pitchFamily="18" charset="0"/>
              </a:rPr>
              <a:t>C</a:t>
            </a:r>
            <a:r>
              <a:rPr lang="pt-BR" dirty="0" smtClean="0">
                <a:latin typeface="Cambria" panose="02040503050406030204" pitchFamily="18" charset="0"/>
              </a:rPr>
              <a:t>omo a equipe avalia os resultados obtidos, até o presente momento, no que se refere à ampliação da capacidade de enfrentamento ou superação das condições de vulnerabilidade e/ou risco social e pessoal por parte da família/indivíduo</a:t>
            </a:r>
          </a:p>
          <a:p>
            <a:pPr marL="285750" indent="-285750" algn="just">
              <a:buFont typeface="Wingdings" panose="05000000000000000000" pitchFamily="2" charset="2"/>
              <a:buChar char="ü"/>
            </a:pPr>
            <a:endParaRPr lang="pt-BR" dirty="0" smtClean="0">
              <a:latin typeface="Cambria" panose="02040503050406030204" pitchFamily="18" charset="0"/>
            </a:endParaRPr>
          </a:p>
          <a:p>
            <a:pPr algn="just"/>
            <a:endParaRPr lang="pt-BR" dirty="0">
              <a:latin typeface="Cambria" panose="02040503050406030204" pitchFamily="18" charset="0"/>
            </a:endParaRPr>
          </a:p>
        </p:txBody>
      </p:sp>
    </p:spTree>
    <p:extLst>
      <p:ext uri="{BB962C8B-B14F-4D97-AF65-F5344CB8AC3E}">
        <p14:creationId xmlns:p14="http://schemas.microsoft.com/office/powerpoint/2010/main" val="35144321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10" name="Rectangle 4"/>
          <p:cNvSpPr>
            <a:spLocks noChangeArrowheads="1"/>
          </p:cNvSpPr>
          <p:nvPr/>
        </p:nvSpPr>
        <p:spPr bwMode="auto">
          <a:xfrm>
            <a:off x="640566" y="188640"/>
            <a:ext cx="826220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600" b="1" i="0" u="none" strike="noStrike" cap="none" normalizeH="0" baseline="0" dirty="0" smtClean="0">
                <a:ln>
                  <a:noFill/>
                </a:ln>
                <a:solidFill>
                  <a:srgbClr val="627A32"/>
                </a:solidFill>
                <a:effectLst/>
                <a:latin typeface="Cambria" panose="02040503050406030204" pitchFamily="18" charset="0"/>
                <a:ea typeface="Times New Roman" pitchFamily="18" charset="0"/>
                <a:cs typeface="Times New Roman" pitchFamily="18" charset="0"/>
              </a:rPr>
              <a:t>FORMULÁRIO DE CONTROLE DOS ENCAMINHAMENTOS REALIZADOS NO PROCESSO DE ACOMPANHAMENTO DA FAMÍLIA</a:t>
            </a:r>
            <a:endParaRPr kumimoji="0" lang="pt-BR" altLang="pt-BR" sz="1600" b="0" i="0" u="none" strike="noStrike" cap="none" normalizeH="0" baseline="0" dirty="0" smtClean="0">
              <a:ln>
                <a:noFill/>
              </a:ln>
              <a:solidFill>
                <a:srgbClr val="627A32"/>
              </a:solidFill>
              <a:effectLst/>
              <a:latin typeface="Cambria" panose="02040503050406030204" pitchFamily="18" charset="0"/>
              <a:cs typeface="Arial" pitchFamily="34" charset="0"/>
            </a:endParaRPr>
          </a:p>
        </p:txBody>
      </p:sp>
      <p:pic>
        <p:nvPicPr>
          <p:cNvPr id="12" name="Imagem 1049" descr="checkl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79" y="240334"/>
            <a:ext cx="487362" cy="485775"/>
          </a:xfrm>
          <a:prstGeom prst="rect">
            <a:avLst/>
          </a:prstGeom>
          <a:noFill/>
          <a:extLst>
            <a:ext uri="{909E8E84-426E-40DD-AFC4-6F175D3DCCD1}">
              <a14:hiddenFill xmlns:a14="http://schemas.microsoft.com/office/drawing/2010/main">
                <a:solidFill>
                  <a:srgbClr val="FFFFFF"/>
                </a:solidFill>
              </a14:hiddenFill>
            </a:ext>
          </a:extLst>
        </p:spPr>
      </p:pic>
      <p:sp>
        <p:nvSpPr>
          <p:cNvPr id="13" name="Retângulo 12"/>
          <p:cNvSpPr/>
          <p:nvPr/>
        </p:nvSpPr>
        <p:spPr>
          <a:xfrm>
            <a:off x="2048758" y="1268760"/>
            <a:ext cx="6768752" cy="1569660"/>
          </a:xfrm>
          <a:prstGeom prst="rect">
            <a:avLst/>
          </a:prstGeom>
        </p:spPr>
        <p:txBody>
          <a:bodyPr wrap="square">
            <a:spAutoFit/>
          </a:bodyPr>
          <a:lstStyle/>
          <a:p>
            <a:pPr lvl="0" algn="just" fontAlgn="base">
              <a:spcBef>
                <a:spcPct val="0"/>
              </a:spcBef>
              <a:spcAft>
                <a:spcPct val="0"/>
              </a:spcAft>
            </a:pPr>
            <a:r>
              <a:rPr lang="pt-BR" altLang="pt-BR" sz="1600" dirty="0">
                <a:ea typeface="Times New Roman" pitchFamily="18" charset="0"/>
                <a:cs typeface="Times New Roman" pitchFamily="18" charset="0"/>
              </a:rPr>
              <a:t>“</a:t>
            </a:r>
            <a:r>
              <a:rPr lang="pt-BR" altLang="pt-BR" sz="1600" i="1" dirty="0">
                <a:latin typeface="Cambria" panose="02040503050406030204" pitchFamily="18" charset="0"/>
                <a:ea typeface="Times New Roman" pitchFamily="18" charset="0"/>
                <a:cs typeface="Times New Roman" pitchFamily="18" charset="0"/>
              </a:rPr>
              <a:t>O encaminhamento deve ser formalizado por meio de algum tipo de documento ou formulário que possa ser entregue ao usuário e/ou enviado para a outra unidade. O documento de encaminhamento deve, no mínimo, identificar a pessoa encaminhada, a unidade de origem, a unidade de destino e o motivo do encaminhamento. Tal documento também deve ter a identificação do profissional que o fez</a:t>
            </a:r>
            <a:r>
              <a:rPr lang="pt-BR" altLang="pt-BR" sz="1600" dirty="0">
                <a:latin typeface="Cambria" panose="02040503050406030204" pitchFamily="18" charset="0"/>
                <a:ea typeface="Times New Roman" pitchFamily="18" charset="0"/>
                <a:cs typeface="Times New Roman" pitchFamily="18" charset="0"/>
              </a:rPr>
              <a:t>”. (Brasil, 2012.2, p. 44).</a:t>
            </a:r>
            <a:endParaRPr lang="pt-BR" altLang="pt-BR" sz="1600" dirty="0">
              <a:latin typeface="Cambria" panose="02040503050406030204" pitchFamily="18" charset="0"/>
              <a:cs typeface="Arial" pitchFamily="34" charset="0"/>
            </a:endParaRPr>
          </a:p>
        </p:txBody>
      </p:sp>
      <p:sp>
        <p:nvSpPr>
          <p:cNvPr id="14" name="Rectangle 5"/>
          <p:cNvSpPr>
            <a:spLocks noChangeArrowheads="1"/>
          </p:cNvSpPr>
          <p:nvPr/>
        </p:nvSpPr>
        <p:spPr bwMode="auto">
          <a:xfrm rot="10800000" flipV="1">
            <a:off x="406061" y="3284984"/>
            <a:ext cx="8433882" cy="2554545"/>
          </a:xfrm>
          <a:prstGeom prst="rect">
            <a:avLst/>
          </a:prstGeom>
          <a:solidFill>
            <a:srgbClr val="EAF1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chemeClr val="tx1"/>
                </a:solidFill>
                <a:effectLst/>
                <a:latin typeface="Cambria" panose="02040503050406030204" pitchFamily="18" charset="0"/>
                <a:ea typeface="Times New Roman" pitchFamily="18" charset="0"/>
                <a:cs typeface="Times New Roman" pitchFamily="18" charset="0"/>
              </a:rPr>
              <a:t>Considerando a orientação acima, este bloco do Prontuário SUAS tem a intenção de possibilitar aos(as) técnicos(as) do PAIF e do PAEFI um modelo de formulário de encaminhamento que seja padrão nos serviços ofertados no âmbito do SUAS, além de possibilitar aos(as) profissionais um espaço onde possa ser feito um controle sistemático dos encaminhamentos realizados no processo de acompanhamento familiar. </a:t>
            </a:r>
          </a:p>
          <a:p>
            <a:pPr marL="0" marR="0" lvl="0" indent="0" algn="just" defTabSz="914400" rtl="0" eaLnBrk="0" fontAlgn="base" latinLnBrk="0" hangingPunct="0">
              <a:lnSpc>
                <a:spcPct val="100000"/>
              </a:lnSpc>
              <a:spcBef>
                <a:spcPct val="0"/>
              </a:spcBef>
              <a:spcAft>
                <a:spcPct val="0"/>
              </a:spcAft>
              <a:buClrTx/>
              <a:buSzTx/>
              <a:buFontTx/>
              <a:buNone/>
              <a:tabLst/>
            </a:pPr>
            <a:endParaRPr lang="pt-BR" altLang="pt-BR" sz="1600" dirty="0">
              <a:latin typeface="Cambria"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As Orientações Técnicas do PAIF definem ENCAMINHAMENTOS como: “</a:t>
            </a:r>
            <a:r>
              <a:rPr kumimoji="0" lang="pt-BR" altLang="pt-BR" sz="1600" b="0" i="1"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Processos de orientação e direcionamento das famílias, ou algum de seus membros, para serviços e ou benefícios socioassistenciais ou de outros setores [...] cujo objetivo consiste em promover aos(as) usuários(as) o acesso aos seus direitos e a conquista da cidadania</a:t>
            </a:r>
            <a:r>
              <a:rPr kumimoji="0" lang="pt-BR" altLang="pt-BR" sz="16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(Brasil, 2012.2, p. 44). </a:t>
            </a:r>
            <a:endParaRPr kumimoji="0" lang="pt-BR" altLang="pt-BR" sz="1600" b="0" i="0" u="none" strike="noStrike" cap="none" normalizeH="0" baseline="0" dirty="0" smtClean="0">
              <a:ln>
                <a:noFill/>
              </a:ln>
              <a:solidFill>
                <a:schemeClr val="tx1"/>
              </a:solidFill>
              <a:effectLst/>
              <a:latin typeface="Cambria" panose="02040503050406030204" pitchFamily="18" charset="0"/>
              <a:cs typeface="Arial" pitchFamily="34" charset="0"/>
            </a:endParaRPr>
          </a:p>
        </p:txBody>
      </p:sp>
    </p:spTree>
    <p:extLst>
      <p:ext uri="{BB962C8B-B14F-4D97-AF65-F5344CB8AC3E}">
        <p14:creationId xmlns:p14="http://schemas.microsoft.com/office/powerpoint/2010/main" val="35591706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9" name="Retângulo 8"/>
          <p:cNvSpPr/>
          <p:nvPr/>
        </p:nvSpPr>
        <p:spPr>
          <a:xfrm>
            <a:off x="323528" y="836712"/>
            <a:ext cx="8496944" cy="5170646"/>
          </a:xfrm>
          <a:prstGeom prst="rect">
            <a:avLst/>
          </a:prstGeom>
        </p:spPr>
        <p:txBody>
          <a:bodyPr wrap="square">
            <a:spAutoFit/>
          </a:bodyPr>
          <a:lstStyle/>
          <a:p>
            <a:pPr algn="just"/>
            <a:r>
              <a:rPr lang="pt-BR" sz="2400" b="1" dirty="0">
                <a:solidFill>
                  <a:schemeClr val="accent2"/>
                </a:solidFill>
                <a:latin typeface="Cambria" panose="02040503050406030204" pitchFamily="18" charset="0"/>
              </a:rPr>
              <a:t>ATENÇÃO!</a:t>
            </a:r>
          </a:p>
          <a:p>
            <a:pPr algn="just"/>
            <a:endParaRPr lang="pt-BR" dirty="0" smtClean="0">
              <a:latin typeface="Cambria" panose="02040503050406030204" pitchFamily="18" charset="0"/>
            </a:endParaRPr>
          </a:p>
          <a:p>
            <a:pPr algn="just"/>
            <a:r>
              <a:rPr lang="pt-BR" sz="2400" dirty="0" smtClean="0">
                <a:latin typeface="Cambria" panose="02040503050406030204" pitchFamily="18" charset="0"/>
              </a:rPr>
              <a:t>As </a:t>
            </a:r>
            <a:r>
              <a:rPr lang="pt-BR" sz="2400" dirty="0">
                <a:latin typeface="Cambria" panose="02040503050406030204" pitchFamily="18" charset="0"/>
              </a:rPr>
              <a:t>Orientações Técnicas sobre o PAIF orientam </a:t>
            </a:r>
            <a:r>
              <a:rPr lang="pt-BR" sz="2400" dirty="0" smtClean="0">
                <a:latin typeface="Cambria" panose="02040503050406030204" pitchFamily="18" charset="0"/>
              </a:rPr>
              <a:t>que...</a:t>
            </a:r>
          </a:p>
          <a:p>
            <a:pPr algn="just"/>
            <a:endParaRPr lang="pt-BR" sz="2400" dirty="0">
              <a:latin typeface="Cambria" panose="02040503050406030204" pitchFamily="18" charset="0"/>
            </a:endParaRPr>
          </a:p>
          <a:p>
            <a:pPr algn="just"/>
            <a:r>
              <a:rPr lang="pt-BR" sz="2400" dirty="0" smtClean="0">
                <a:latin typeface="Cambria" panose="02040503050406030204" pitchFamily="18" charset="0"/>
              </a:rPr>
              <a:t> “</a:t>
            </a:r>
            <a:r>
              <a:rPr lang="pt-BR" sz="2400" dirty="0">
                <a:latin typeface="Cambria" panose="02040503050406030204" pitchFamily="18" charset="0"/>
              </a:rPr>
              <a:t>todos os atendimentos que foram registrados </a:t>
            </a:r>
            <a:r>
              <a:rPr lang="pt-BR" sz="2400" i="1" dirty="0" smtClean="0">
                <a:latin typeface="Cambria" panose="02040503050406030204" pitchFamily="18" charset="0"/>
              </a:rPr>
              <a:t>no prontuário </a:t>
            </a:r>
            <a:r>
              <a:rPr lang="pt-BR" sz="2400" dirty="0" smtClean="0">
                <a:latin typeface="Cambria" panose="02040503050406030204" pitchFamily="18" charset="0"/>
              </a:rPr>
              <a:t>precisam </a:t>
            </a:r>
            <a:r>
              <a:rPr lang="pt-BR" sz="2400" dirty="0">
                <a:latin typeface="Cambria" panose="02040503050406030204" pitchFamily="18" charset="0"/>
              </a:rPr>
              <a:t>ser datados e identificados: é preciso que contenham carimbos (com identificação e nº do registro em conselho de classe) e assinaturas do(s) profissional(</a:t>
            </a:r>
            <a:r>
              <a:rPr lang="pt-BR" sz="2400" dirty="0" err="1">
                <a:latin typeface="Cambria" panose="02040503050406030204" pitchFamily="18" charset="0"/>
              </a:rPr>
              <a:t>is</a:t>
            </a:r>
            <a:r>
              <a:rPr lang="pt-BR" sz="2400" dirty="0">
                <a:latin typeface="Cambria" panose="02040503050406030204" pitchFamily="18" charset="0"/>
              </a:rPr>
              <a:t>) responsável(</a:t>
            </a:r>
            <a:r>
              <a:rPr lang="pt-BR" sz="2400" dirty="0" err="1">
                <a:latin typeface="Cambria" panose="02040503050406030204" pitchFamily="18" charset="0"/>
              </a:rPr>
              <a:t>is</a:t>
            </a:r>
            <a:r>
              <a:rPr lang="pt-BR" sz="2400" dirty="0">
                <a:latin typeface="Cambria" panose="02040503050406030204" pitchFamily="18" charset="0"/>
              </a:rPr>
              <a:t>) pelo registro dos dados. Todas as etapas do trabalho são de domínio de todos os técnicos de nível superior, o que caracteriza o trabalho interdisciplinar. No entanto, deve-se preservar a questão ética e as atribuições específicas de cada profissão” (2012, p. 51), seguindo as exigências de seus conselhos de classe.</a:t>
            </a:r>
          </a:p>
        </p:txBody>
      </p:sp>
    </p:spTree>
    <p:extLst>
      <p:ext uri="{BB962C8B-B14F-4D97-AF65-F5344CB8AC3E}">
        <p14:creationId xmlns:p14="http://schemas.microsoft.com/office/powerpoint/2010/main" val="13634483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6" name="Retângulo 5"/>
          <p:cNvSpPr/>
          <p:nvPr/>
        </p:nvSpPr>
        <p:spPr>
          <a:xfrm>
            <a:off x="448777" y="518881"/>
            <a:ext cx="5275352" cy="5632311"/>
          </a:xfrm>
          <a:prstGeom prst="rect">
            <a:avLst/>
          </a:prstGeom>
        </p:spPr>
        <p:txBody>
          <a:bodyPr wrap="square">
            <a:spAutoFit/>
          </a:bodyPr>
          <a:lstStyle/>
          <a:p>
            <a:pPr algn="just" fontAlgn="base"/>
            <a:r>
              <a:rPr lang="pt-BR" sz="2000" dirty="0">
                <a:latin typeface="Cambria" panose="02040503050406030204" pitchFamily="18" charset="0"/>
              </a:rPr>
              <a:t>Um galo sozinho não tece uma manhã</a:t>
            </a:r>
            <a:r>
              <a:rPr lang="pt-BR" sz="2000" dirty="0" smtClean="0">
                <a:latin typeface="Cambria" panose="02040503050406030204" pitchFamily="18" charset="0"/>
              </a:rPr>
              <a:t>:</a:t>
            </a:r>
          </a:p>
          <a:p>
            <a:pPr algn="just" fontAlgn="base"/>
            <a:r>
              <a:rPr lang="pt-BR" sz="2000" dirty="0">
                <a:latin typeface="Cambria" panose="02040503050406030204" pitchFamily="18" charset="0"/>
              </a:rPr>
              <a:t/>
            </a:r>
            <a:br>
              <a:rPr lang="pt-BR" sz="2000" dirty="0">
                <a:latin typeface="Cambria" panose="02040503050406030204" pitchFamily="18" charset="0"/>
              </a:rPr>
            </a:br>
            <a:r>
              <a:rPr lang="pt-BR" sz="2000" dirty="0">
                <a:latin typeface="Cambria" panose="02040503050406030204" pitchFamily="18" charset="0"/>
              </a:rPr>
              <a:t>ele precisará sempre de outros galos.</a:t>
            </a:r>
            <a:br>
              <a:rPr lang="pt-BR" sz="2000" dirty="0">
                <a:latin typeface="Cambria" panose="02040503050406030204" pitchFamily="18" charset="0"/>
              </a:rPr>
            </a:br>
            <a:r>
              <a:rPr lang="pt-BR" sz="2000" dirty="0">
                <a:latin typeface="Cambria" panose="02040503050406030204" pitchFamily="18" charset="0"/>
              </a:rPr>
              <a:t>De um que apanhe esse grito que ele</a:t>
            </a:r>
            <a:br>
              <a:rPr lang="pt-BR" sz="2000" dirty="0">
                <a:latin typeface="Cambria" panose="02040503050406030204" pitchFamily="18" charset="0"/>
              </a:rPr>
            </a:br>
            <a:r>
              <a:rPr lang="pt-BR" sz="2000" dirty="0">
                <a:latin typeface="Cambria" panose="02040503050406030204" pitchFamily="18" charset="0"/>
              </a:rPr>
              <a:t>e o lance a outro; de um outro galo</a:t>
            </a:r>
            <a:br>
              <a:rPr lang="pt-BR" sz="2000" dirty="0">
                <a:latin typeface="Cambria" panose="02040503050406030204" pitchFamily="18" charset="0"/>
              </a:rPr>
            </a:br>
            <a:r>
              <a:rPr lang="pt-BR" sz="2000" dirty="0">
                <a:latin typeface="Cambria" panose="02040503050406030204" pitchFamily="18" charset="0"/>
              </a:rPr>
              <a:t>que apanhe o grito de um galo antes</a:t>
            </a:r>
            <a:br>
              <a:rPr lang="pt-BR" sz="2000" dirty="0">
                <a:latin typeface="Cambria" panose="02040503050406030204" pitchFamily="18" charset="0"/>
              </a:rPr>
            </a:br>
            <a:r>
              <a:rPr lang="pt-BR" sz="2000" dirty="0">
                <a:latin typeface="Cambria" panose="02040503050406030204" pitchFamily="18" charset="0"/>
              </a:rPr>
              <a:t>e o lance a outro; e de outros galos</a:t>
            </a:r>
            <a:br>
              <a:rPr lang="pt-BR" sz="2000" dirty="0">
                <a:latin typeface="Cambria" panose="02040503050406030204" pitchFamily="18" charset="0"/>
              </a:rPr>
            </a:br>
            <a:r>
              <a:rPr lang="pt-BR" sz="2000" dirty="0">
                <a:latin typeface="Cambria" panose="02040503050406030204" pitchFamily="18" charset="0"/>
              </a:rPr>
              <a:t>que com muitos outros galos se cruzem</a:t>
            </a:r>
            <a:br>
              <a:rPr lang="pt-BR" sz="2000" dirty="0">
                <a:latin typeface="Cambria" panose="02040503050406030204" pitchFamily="18" charset="0"/>
              </a:rPr>
            </a:br>
            <a:r>
              <a:rPr lang="pt-BR" sz="2000" dirty="0">
                <a:latin typeface="Cambria" panose="02040503050406030204" pitchFamily="18" charset="0"/>
              </a:rPr>
              <a:t>os fios de sol de seus gritos de galo,</a:t>
            </a:r>
            <a:br>
              <a:rPr lang="pt-BR" sz="2000" dirty="0">
                <a:latin typeface="Cambria" panose="02040503050406030204" pitchFamily="18" charset="0"/>
              </a:rPr>
            </a:br>
            <a:r>
              <a:rPr lang="pt-BR" sz="2000" dirty="0">
                <a:latin typeface="Cambria" panose="02040503050406030204" pitchFamily="18" charset="0"/>
              </a:rPr>
              <a:t>para que a manhã, desde uma teia tênue,</a:t>
            </a:r>
            <a:br>
              <a:rPr lang="pt-BR" sz="2000" dirty="0">
                <a:latin typeface="Cambria" panose="02040503050406030204" pitchFamily="18" charset="0"/>
              </a:rPr>
            </a:br>
            <a:r>
              <a:rPr lang="pt-BR" sz="2000" dirty="0">
                <a:latin typeface="Cambria" panose="02040503050406030204" pitchFamily="18" charset="0"/>
              </a:rPr>
              <a:t>se vá tecendo, entre todos os galos.</a:t>
            </a:r>
          </a:p>
          <a:p>
            <a:pPr algn="just" fontAlgn="base"/>
            <a:endParaRPr lang="pt-BR" sz="2000" dirty="0" smtClean="0">
              <a:latin typeface="Cambria" panose="02040503050406030204" pitchFamily="18" charset="0"/>
            </a:endParaRPr>
          </a:p>
          <a:p>
            <a:pPr algn="just" fontAlgn="base"/>
            <a:r>
              <a:rPr lang="pt-BR" sz="2000" dirty="0" smtClean="0">
                <a:latin typeface="Cambria" panose="02040503050406030204" pitchFamily="18" charset="0"/>
              </a:rPr>
              <a:t>E </a:t>
            </a:r>
            <a:r>
              <a:rPr lang="pt-BR" sz="2000" dirty="0">
                <a:latin typeface="Cambria" panose="02040503050406030204" pitchFamily="18" charset="0"/>
              </a:rPr>
              <a:t>se encorpando em tela, entre todos,</a:t>
            </a:r>
            <a:br>
              <a:rPr lang="pt-BR" sz="2000" dirty="0">
                <a:latin typeface="Cambria" panose="02040503050406030204" pitchFamily="18" charset="0"/>
              </a:rPr>
            </a:br>
            <a:r>
              <a:rPr lang="pt-BR" sz="2000" dirty="0">
                <a:latin typeface="Cambria" panose="02040503050406030204" pitchFamily="18" charset="0"/>
              </a:rPr>
              <a:t>se erguendo tenda, onde entrem todos,</a:t>
            </a:r>
            <a:br>
              <a:rPr lang="pt-BR" sz="2000" dirty="0">
                <a:latin typeface="Cambria" panose="02040503050406030204" pitchFamily="18" charset="0"/>
              </a:rPr>
            </a:br>
            <a:r>
              <a:rPr lang="pt-BR" sz="2000" dirty="0">
                <a:latin typeface="Cambria" panose="02040503050406030204" pitchFamily="18" charset="0"/>
              </a:rPr>
              <a:t>se </a:t>
            </a:r>
            <a:r>
              <a:rPr lang="pt-BR" sz="2000" dirty="0" err="1">
                <a:latin typeface="Cambria" panose="02040503050406030204" pitchFamily="18" charset="0"/>
              </a:rPr>
              <a:t>entretendendo</a:t>
            </a:r>
            <a:r>
              <a:rPr lang="pt-BR" sz="2000" dirty="0">
                <a:latin typeface="Cambria" panose="02040503050406030204" pitchFamily="18" charset="0"/>
              </a:rPr>
              <a:t> para todos, no toldo</a:t>
            </a:r>
            <a:br>
              <a:rPr lang="pt-BR" sz="2000" dirty="0">
                <a:latin typeface="Cambria" panose="02040503050406030204" pitchFamily="18" charset="0"/>
              </a:rPr>
            </a:br>
            <a:r>
              <a:rPr lang="pt-BR" sz="2000" dirty="0">
                <a:latin typeface="Cambria" panose="02040503050406030204" pitchFamily="18" charset="0"/>
              </a:rPr>
              <a:t>(a manhã) que plana livre de armação.</a:t>
            </a:r>
            <a:br>
              <a:rPr lang="pt-BR" sz="2000" dirty="0">
                <a:latin typeface="Cambria" panose="02040503050406030204" pitchFamily="18" charset="0"/>
              </a:rPr>
            </a:br>
            <a:r>
              <a:rPr lang="pt-BR" sz="2000" dirty="0">
                <a:latin typeface="Cambria" panose="02040503050406030204" pitchFamily="18" charset="0"/>
              </a:rPr>
              <a:t>A manhã, toldo de um tecido tão aéreo</a:t>
            </a:r>
            <a:br>
              <a:rPr lang="pt-BR" sz="2000" dirty="0">
                <a:latin typeface="Cambria" panose="02040503050406030204" pitchFamily="18" charset="0"/>
              </a:rPr>
            </a:br>
            <a:r>
              <a:rPr lang="pt-BR" sz="2000" dirty="0">
                <a:latin typeface="Cambria" panose="02040503050406030204" pitchFamily="18" charset="0"/>
              </a:rPr>
              <a:t>que, tecido, se eleva por si: luz balão.</a:t>
            </a:r>
          </a:p>
        </p:txBody>
      </p:sp>
      <p:pic>
        <p:nvPicPr>
          <p:cNvPr id="7" name="Picture 6" descr="http://2.bp.blogspot.com/-4zDO7UMAnjE/UiUOw8a7rmI/AAAAAAAALnM/G__AHUfjGLE/s1600/galo-aldemir-martin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6226" y="1969495"/>
            <a:ext cx="2639993" cy="2957852"/>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9"/>
          <p:cNvSpPr/>
          <p:nvPr/>
        </p:nvSpPr>
        <p:spPr>
          <a:xfrm>
            <a:off x="6836519" y="5072737"/>
            <a:ext cx="1925720" cy="276999"/>
          </a:xfrm>
          <a:prstGeom prst="rect">
            <a:avLst/>
          </a:prstGeom>
        </p:spPr>
        <p:txBody>
          <a:bodyPr wrap="none">
            <a:spAutoFit/>
          </a:bodyPr>
          <a:lstStyle/>
          <a:p>
            <a:pPr fontAlgn="base"/>
            <a:r>
              <a:rPr lang="pt-BR" sz="1200" b="1" dirty="0" smtClean="0">
                <a:solidFill>
                  <a:srgbClr val="000000"/>
                </a:solidFill>
                <a:latin typeface="Cambria" panose="02040503050406030204" pitchFamily="18" charset="0"/>
              </a:rPr>
              <a:t>“Galo” – Aldemir Martins</a:t>
            </a:r>
            <a:endParaRPr lang="pt-BR" sz="1200" b="1" i="0" dirty="0">
              <a:solidFill>
                <a:srgbClr val="000000"/>
              </a:solidFill>
              <a:effectLst/>
              <a:latin typeface="Cambria" panose="02040503050406030204" pitchFamily="18" charset="0"/>
            </a:endParaRPr>
          </a:p>
        </p:txBody>
      </p:sp>
      <p:sp>
        <p:nvSpPr>
          <p:cNvPr id="12" name="Retângulo 11"/>
          <p:cNvSpPr/>
          <p:nvPr/>
        </p:nvSpPr>
        <p:spPr>
          <a:xfrm>
            <a:off x="1475656" y="149549"/>
            <a:ext cx="2282356" cy="369332"/>
          </a:xfrm>
          <a:prstGeom prst="rect">
            <a:avLst/>
          </a:prstGeom>
        </p:spPr>
        <p:txBody>
          <a:bodyPr wrap="none">
            <a:spAutoFit/>
          </a:bodyPr>
          <a:lstStyle/>
          <a:p>
            <a:pPr fontAlgn="base"/>
            <a:r>
              <a:rPr lang="pt-BR" b="1" dirty="0" smtClean="0">
                <a:solidFill>
                  <a:srgbClr val="000000"/>
                </a:solidFill>
                <a:latin typeface="Cambria" panose="02040503050406030204" pitchFamily="18" charset="0"/>
              </a:rPr>
              <a:t>TECENDO A MANHÃ</a:t>
            </a:r>
            <a:endParaRPr lang="pt-BR" b="1" i="0" dirty="0">
              <a:solidFill>
                <a:srgbClr val="000000"/>
              </a:solidFill>
              <a:effectLst/>
              <a:latin typeface="Cambria" panose="02040503050406030204" pitchFamily="18" charset="0"/>
            </a:endParaRPr>
          </a:p>
        </p:txBody>
      </p:sp>
      <p:sp>
        <p:nvSpPr>
          <p:cNvPr id="13" name="Retângulo 12"/>
          <p:cNvSpPr/>
          <p:nvPr/>
        </p:nvSpPr>
        <p:spPr>
          <a:xfrm>
            <a:off x="4499992" y="6057403"/>
            <a:ext cx="1938416" cy="276999"/>
          </a:xfrm>
          <a:prstGeom prst="rect">
            <a:avLst/>
          </a:prstGeom>
        </p:spPr>
        <p:txBody>
          <a:bodyPr wrap="none">
            <a:spAutoFit/>
          </a:bodyPr>
          <a:lstStyle/>
          <a:p>
            <a:pPr fontAlgn="base"/>
            <a:r>
              <a:rPr lang="pt-BR" sz="1200" b="1" dirty="0" smtClean="0">
                <a:solidFill>
                  <a:srgbClr val="000000"/>
                </a:solidFill>
                <a:latin typeface="Cambria" panose="02040503050406030204" pitchFamily="18" charset="0"/>
              </a:rPr>
              <a:t>João Cabral de Melo Neto</a:t>
            </a:r>
            <a:endParaRPr lang="pt-BR" sz="1200" b="1" i="0" dirty="0">
              <a:solidFill>
                <a:srgbClr val="000000"/>
              </a:solidFill>
              <a:effectLst/>
              <a:latin typeface="Cambria" panose="02040503050406030204" pitchFamily="18" charset="0"/>
            </a:endParaRPr>
          </a:p>
        </p:txBody>
      </p:sp>
    </p:spTree>
    <p:extLst>
      <p:ext uri="{BB962C8B-B14F-4D97-AF65-F5344CB8AC3E}">
        <p14:creationId xmlns:p14="http://schemas.microsoft.com/office/powerpoint/2010/main" val="4030547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7" name="Retângulo 6"/>
          <p:cNvSpPr/>
          <p:nvPr/>
        </p:nvSpPr>
        <p:spPr>
          <a:xfrm>
            <a:off x="298268" y="260648"/>
            <a:ext cx="8464119" cy="400110"/>
          </a:xfrm>
          <a:prstGeom prst="rect">
            <a:avLst/>
          </a:prstGeom>
          <a:solidFill>
            <a:schemeClr val="accent3">
              <a:lumMod val="40000"/>
              <a:lumOff val="60000"/>
            </a:schemeClr>
          </a:solidFill>
        </p:spPr>
        <p:txBody>
          <a:bodyPr wrap="square">
            <a:spAutoFit/>
          </a:bodyPr>
          <a:lstStyle/>
          <a:p>
            <a:pPr lvl="0" algn="ctr"/>
            <a:r>
              <a:rPr lang="pt-BR" sz="2000" b="1" dirty="0">
                <a:latin typeface="Cambria" panose="02040503050406030204" pitchFamily="18" charset="0"/>
              </a:rPr>
              <a:t>O MANUSEIO E O ARQUIVAMENTO</a:t>
            </a:r>
            <a:endParaRPr lang="pt-BR" sz="2000" dirty="0">
              <a:latin typeface="Cambria" panose="02040503050406030204" pitchFamily="18" charset="0"/>
            </a:endParaRPr>
          </a:p>
        </p:txBody>
      </p:sp>
      <p:sp>
        <p:nvSpPr>
          <p:cNvPr id="10" name="Retângulo 9"/>
          <p:cNvSpPr/>
          <p:nvPr/>
        </p:nvSpPr>
        <p:spPr>
          <a:xfrm>
            <a:off x="331918" y="916819"/>
            <a:ext cx="8064896" cy="369332"/>
          </a:xfrm>
          <a:prstGeom prst="rect">
            <a:avLst/>
          </a:prstGeom>
        </p:spPr>
        <p:txBody>
          <a:bodyPr wrap="square">
            <a:spAutoFit/>
          </a:bodyPr>
          <a:lstStyle/>
          <a:p>
            <a:r>
              <a:rPr lang="pt-BR" dirty="0">
                <a:latin typeface="Cambria" panose="02040503050406030204" pitchFamily="18" charset="0"/>
              </a:rPr>
              <a:t>O Prontuário SUAS  deverá ser </a:t>
            </a:r>
            <a:r>
              <a:rPr lang="pt-BR" dirty="0" smtClean="0">
                <a:latin typeface="Cambria" panose="02040503050406030204" pitchFamily="18" charset="0"/>
              </a:rPr>
              <a:t>manuseado conforme </a:t>
            </a:r>
            <a:r>
              <a:rPr lang="pt-BR" dirty="0">
                <a:latin typeface="Cambria" panose="02040503050406030204" pitchFamily="18" charset="0"/>
              </a:rPr>
              <a:t>as seguintes orientações:</a:t>
            </a:r>
          </a:p>
        </p:txBody>
      </p:sp>
      <p:sp>
        <p:nvSpPr>
          <p:cNvPr id="12" name="Retângulo 11"/>
          <p:cNvSpPr/>
          <p:nvPr/>
        </p:nvSpPr>
        <p:spPr>
          <a:xfrm>
            <a:off x="298268" y="1525624"/>
            <a:ext cx="8673166" cy="5078313"/>
          </a:xfrm>
          <a:prstGeom prst="rect">
            <a:avLst/>
          </a:prstGeom>
        </p:spPr>
        <p:txBody>
          <a:bodyPr wrap="square">
            <a:spAutoFit/>
          </a:bodyPr>
          <a:lstStyle/>
          <a:p>
            <a:pPr marL="285750" indent="-285750" algn="just">
              <a:buFont typeface="Wingdings" panose="05000000000000000000" pitchFamily="2" charset="2"/>
              <a:buChar char="ü"/>
            </a:pPr>
            <a:r>
              <a:rPr lang="pt-BR" dirty="0" smtClean="0">
                <a:latin typeface="Cambria" panose="02040503050406030204" pitchFamily="18" charset="0"/>
              </a:rPr>
              <a:t>Apenas </a:t>
            </a:r>
            <a:r>
              <a:rPr lang="pt-BR" dirty="0">
                <a:latin typeface="Cambria" panose="02040503050406030204" pitchFamily="18" charset="0"/>
              </a:rPr>
              <a:t>a equipe técnica de nível superior do CRAS ou CREAS que realizam o trabalho social com a família no âmbito do PAIF e do PAEFI, terá acesso ao Prontuário SUAS para leitura e anotações. </a:t>
            </a:r>
            <a:endParaRPr lang="pt-BR" dirty="0" smtClean="0">
              <a:latin typeface="Cambria" panose="02040503050406030204" pitchFamily="18" charset="0"/>
            </a:endParaRPr>
          </a:p>
          <a:p>
            <a:pPr algn="just"/>
            <a:endParaRPr lang="pt-BR" dirty="0" smtClean="0">
              <a:latin typeface="Cambria" panose="02040503050406030204" pitchFamily="18" charset="0"/>
            </a:endParaRPr>
          </a:p>
          <a:p>
            <a:pPr algn="just"/>
            <a:r>
              <a:rPr lang="pt-BR" dirty="0" smtClean="0">
                <a:solidFill>
                  <a:srgbClr val="627A32"/>
                </a:solidFill>
                <a:latin typeface="Cambria" panose="02040503050406030204" pitchFamily="18" charset="0"/>
              </a:rPr>
              <a:t>Importante </a:t>
            </a:r>
            <a:r>
              <a:rPr lang="pt-BR" dirty="0">
                <a:solidFill>
                  <a:srgbClr val="627A32"/>
                </a:solidFill>
                <a:latin typeface="Cambria" panose="02040503050406030204" pitchFamily="18" charset="0"/>
              </a:rPr>
              <a:t>destacar que a segurança das informações do Prontuário SUAS é de responsabilidade </a:t>
            </a:r>
            <a:r>
              <a:rPr lang="pt-BR" dirty="0" smtClean="0">
                <a:solidFill>
                  <a:srgbClr val="627A32"/>
                </a:solidFill>
                <a:latin typeface="Cambria" panose="02040503050406030204" pitchFamily="18" charset="0"/>
              </a:rPr>
              <a:t>dos(as) </a:t>
            </a:r>
            <a:r>
              <a:rPr lang="pt-BR" dirty="0">
                <a:solidFill>
                  <a:srgbClr val="627A32"/>
                </a:solidFill>
                <a:latin typeface="Cambria" panose="02040503050406030204" pitchFamily="18" charset="0"/>
              </a:rPr>
              <a:t>coordenadores e </a:t>
            </a:r>
            <a:r>
              <a:rPr lang="pt-BR" dirty="0" smtClean="0">
                <a:solidFill>
                  <a:srgbClr val="627A32"/>
                </a:solidFill>
                <a:latin typeface="Cambria" panose="02040503050406030204" pitchFamily="18" charset="0"/>
              </a:rPr>
              <a:t>técnicos (as)da equipe de referência do </a:t>
            </a:r>
            <a:r>
              <a:rPr lang="pt-BR" dirty="0">
                <a:solidFill>
                  <a:srgbClr val="627A32"/>
                </a:solidFill>
                <a:latin typeface="Cambria" panose="02040503050406030204" pitchFamily="18" charset="0"/>
              </a:rPr>
              <a:t>CRAS e </a:t>
            </a:r>
            <a:r>
              <a:rPr lang="pt-BR" dirty="0" smtClean="0">
                <a:solidFill>
                  <a:srgbClr val="627A32"/>
                </a:solidFill>
                <a:latin typeface="Cambria" panose="02040503050406030204" pitchFamily="18" charset="0"/>
              </a:rPr>
              <a:t>CREAS.</a:t>
            </a:r>
            <a:endParaRPr lang="pt-BR" dirty="0">
              <a:solidFill>
                <a:srgbClr val="627A32"/>
              </a:solidFill>
              <a:latin typeface="Cambria" panose="02040503050406030204" pitchFamily="18" charset="0"/>
            </a:endParaRPr>
          </a:p>
          <a:p>
            <a:pPr algn="just"/>
            <a:endParaRPr lang="pt-BR" dirty="0">
              <a:latin typeface="Cambria" panose="02040503050406030204" pitchFamily="18" charset="0"/>
            </a:endParaRPr>
          </a:p>
          <a:p>
            <a:pPr marL="285750" indent="-285750" algn="just">
              <a:buFont typeface="Wingdings" panose="05000000000000000000" pitchFamily="2" charset="2"/>
              <a:buChar char="ü"/>
            </a:pPr>
            <a:r>
              <a:rPr lang="pt-BR" dirty="0" smtClean="0">
                <a:latin typeface="Cambria" panose="02040503050406030204" pitchFamily="18" charset="0"/>
              </a:rPr>
              <a:t>Toda </a:t>
            </a:r>
            <a:r>
              <a:rPr lang="pt-BR" dirty="0">
                <a:latin typeface="Cambria" panose="02040503050406030204" pitchFamily="18" charset="0"/>
              </a:rPr>
              <a:t>anotação registrada no Prontuário SUAS deverá ser datada e conter a assinatura,  número do conselho de classe do profissional e carimbo do responsável pelo registro da </a:t>
            </a:r>
            <a:r>
              <a:rPr lang="pt-BR" dirty="0" smtClean="0">
                <a:latin typeface="Cambria" panose="02040503050406030204" pitchFamily="18" charset="0"/>
              </a:rPr>
              <a:t>informação;</a:t>
            </a:r>
          </a:p>
          <a:p>
            <a:pPr algn="just"/>
            <a:endParaRPr lang="pt-BR" dirty="0" smtClean="0">
              <a:latin typeface="Cambria" panose="02040503050406030204" pitchFamily="18" charset="0"/>
            </a:endParaRPr>
          </a:p>
          <a:p>
            <a:pPr marL="285750" indent="-285750" algn="just">
              <a:buFont typeface="Wingdings" panose="05000000000000000000" pitchFamily="2" charset="2"/>
              <a:buChar char="ü"/>
            </a:pPr>
            <a:r>
              <a:rPr lang="pt-BR" dirty="0" smtClean="0">
                <a:latin typeface="Cambria" panose="02040503050406030204" pitchFamily="18" charset="0"/>
              </a:rPr>
              <a:t>O </a:t>
            </a:r>
            <a:r>
              <a:rPr lang="pt-BR" dirty="0">
                <a:latin typeface="Cambria" panose="02040503050406030204" pitchFamily="18" charset="0"/>
              </a:rPr>
              <a:t>acesso às informações registradas no Prontuário SUAS é um direto das famílias que estão em </a:t>
            </a:r>
            <a:r>
              <a:rPr lang="pt-BR" dirty="0" smtClean="0">
                <a:latin typeface="Cambria" panose="02040503050406030204" pitchFamily="18" charset="0"/>
              </a:rPr>
              <a:t>acompanhamento </a:t>
            </a:r>
            <a:r>
              <a:rPr lang="pt-BR" dirty="0">
                <a:latin typeface="Cambria" panose="02040503050406030204" pitchFamily="18" charset="0"/>
              </a:rPr>
              <a:t>tanto no CRAS como no CREAS. Entretanto, a guarda do Prontuário SUAS é de responsabilidade da unidade, do coordenador do equipamento e da equipe técnica de referência responsável pelo acompanhamento familiar.</a:t>
            </a:r>
          </a:p>
          <a:p>
            <a:pPr algn="just"/>
            <a:endParaRPr lang="pt-BR" dirty="0">
              <a:latin typeface="Cambria" panose="02040503050406030204" pitchFamily="18" charset="0"/>
            </a:endParaRPr>
          </a:p>
        </p:txBody>
      </p:sp>
    </p:spTree>
    <p:extLst>
      <p:ext uri="{BB962C8B-B14F-4D97-AF65-F5344CB8AC3E}">
        <p14:creationId xmlns:p14="http://schemas.microsoft.com/office/powerpoint/2010/main" val="2999060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9" name="Retângulo 8"/>
          <p:cNvSpPr/>
          <p:nvPr/>
        </p:nvSpPr>
        <p:spPr>
          <a:xfrm>
            <a:off x="356352" y="687596"/>
            <a:ext cx="8464119" cy="400110"/>
          </a:xfrm>
          <a:prstGeom prst="rect">
            <a:avLst/>
          </a:prstGeom>
          <a:solidFill>
            <a:schemeClr val="accent3">
              <a:lumMod val="40000"/>
              <a:lumOff val="60000"/>
            </a:schemeClr>
          </a:solidFill>
        </p:spPr>
        <p:txBody>
          <a:bodyPr wrap="square">
            <a:spAutoFit/>
          </a:bodyPr>
          <a:lstStyle/>
          <a:p>
            <a:pPr lvl="0" algn="ctr"/>
            <a:r>
              <a:rPr lang="pt-BR" sz="2000" b="1" dirty="0">
                <a:latin typeface="Cambria" panose="02040503050406030204" pitchFamily="18" charset="0"/>
              </a:rPr>
              <a:t>O MANUSEIO E O ARQUIVAMENTO</a:t>
            </a:r>
            <a:endParaRPr lang="pt-BR" sz="2000" dirty="0">
              <a:latin typeface="Cambria" panose="02040503050406030204" pitchFamily="18" charset="0"/>
            </a:endParaRPr>
          </a:p>
        </p:txBody>
      </p:sp>
      <p:sp>
        <p:nvSpPr>
          <p:cNvPr id="13" name="Retângulo 12"/>
          <p:cNvSpPr/>
          <p:nvPr/>
        </p:nvSpPr>
        <p:spPr>
          <a:xfrm>
            <a:off x="251520" y="1457408"/>
            <a:ext cx="8064896" cy="369332"/>
          </a:xfrm>
          <a:prstGeom prst="rect">
            <a:avLst/>
          </a:prstGeom>
        </p:spPr>
        <p:txBody>
          <a:bodyPr wrap="square">
            <a:spAutoFit/>
          </a:bodyPr>
          <a:lstStyle/>
          <a:p>
            <a:r>
              <a:rPr lang="pt-BR" dirty="0">
                <a:latin typeface="Cambria" panose="02040503050406030204" pitchFamily="18" charset="0"/>
              </a:rPr>
              <a:t>O Prontuário SUAS  deverá ser </a:t>
            </a:r>
            <a:r>
              <a:rPr lang="pt-BR" dirty="0" smtClean="0">
                <a:latin typeface="Cambria" panose="02040503050406030204" pitchFamily="18" charset="0"/>
              </a:rPr>
              <a:t>manuseado conforme </a:t>
            </a:r>
            <a:r>
              <a:rPr lang="pt-BR" dirty="0">
                <a:latin typeface="Cambria" panose="02040503050406030204" pitchFamily="18" charset="0"/>
              </a:rPr>
              <a:t>as seguintes orientações:</a:t>
            </a:r>
          </a:p>
        </p:txBody>
      </p:sp>
      <p:sp>
        <p:nvSpPr>
          <p:cNvPr id="14" name="Retângulo 13"/>
          <p:cNvSpPr/>
          <p:nvPr/>
        </p:nvSpPr>
        <p:spPr>
          <a:xfrm>
            <a:off x="251521" y="1996175"/>
            <a:ext cx="8568950" cy="4339650"/>
          </a:xfrm>
          <a:prstGeom prst="rect">
            <a:avLst/>
          </a:prstGeom>
        </p:spPr>
        <p:txBody>
          <a:bodyPr wrap="square">
            <a:spAutoFit/>
          </a:bodyPr>
          <a:lstStyle/>
          <a:p>
            <a:pPr marL="285750" lvl="0" indent="-285750" algn="just">
              <a:buFont typeface="Wingdings" panose="05000000000000000000" pitchFamily="2" charset="2"/>
              <a:buChar char="ü"/>
            </a:pPr>
            <a:r>
              <a:rPr lang="pt-BR" dirty="0">
                <a:latin typeface="Cambria" panose="02040503050406030204" pitchFamily="18" charset="0"/>
              </a:rPr>
              <a:t>Os demais trabalhadores do CRAS ou CREAS que compõe a equipe de referência da unidade, com escolaridade de ensino médio e fundamental, reconhecidos na Resolução CNAS Nº 9, de 15 de abril de 2014, NÃO poderão ler nem fazer anotações no Prontuário SUAS.  </a:t>
            </a:r>
            <a:endParaRPr lang="pt-BR" dirty="0" smtClean="0">
              <a:latin typeface="Cambria" panose="02040503050406030204" pitchFamily="18" charset="0"/>
            </a:endParaRPr>
          </a:p>
          <a:p>
            <a:pPr marL="285750" lvl="0" indent="-285750" algn="just">
              <a:buFont typeface="Wingdings" panose="05000000000000000000" pitchFamily="2" charset="2"/>
              <a:buChar char="ü"/>
            </a:pPr>
            <a:endParaRPr lang="pt-BR" dirty="0">
              <a:latin typeface="Cambria" panose="02040503050406030204" pitchFamily="18" charset="0"/>
            </a:endParaRPr>
          </a:p>
          <a:p>
            <a:pPr marL="285750" lvl="0" indent="-285750" algn="just">
              <a:buFont typeface="Wingdings" panose="05000000000000000000" pitchFamily="2" charset="2"/>
              <a:buChar char="ü"/>
            </a:pPr>
            <a:r>
              <a:rPr lang="pt-BR" dirty="0" smtClean="0">
                <a:latin typeface="Cambria" panose="02040503050406030204" pitchFamily="18" charset="0"/>
              </a:rPr>
              <a:t>No </a:t>
            </a:r>
            <a:r>
              <a:rPr lang="pt-BR" dirty="0">
                <a:latin typeface="Cambria" panose="02040503050406030204" pitchFamily="18" charset="0"/>
              </a:rPr>
              <a:t>entanto, assumem o mesmo compromisso que os coordenadores e técnicos de nível superior do CRAS ou CREAS que atuam diretamente no atendimento/ acompanhamento da família, para resguardar  todas as informações que tiverem acesso por causa de sua atuação na unidade. É fundamental a postura ética de todos os trabalhadores na garantia do sigilo das informações prestadas pela família usuária. </a:t>
            </a:r>
            <a:endParaRPr lang="pt-BR" dirty="0" smtClean="0">
              <a:latin typeface="Cambria" panose="02040503050406030204" pitchFamily="18" charset="0"/>
            </a:endParaRPr>
          </a:p>
          <a:p>
            <a:pPr lvl="0" algn="just"/>
            <a:endParaRPr lang="pt-BR" dirty="0">
              <a:latin typeface="Cambria" panose="02040503050406030204" pitchFamily="18" charset="0"/>
            </a:endParaRPr>
          </a:p>
          <a:p>
            <a:pPr lvl="0" algn="just"/>
            <a:endParaRPr lang="pt-BR" dirty="0" smtClean="0">
              <a:latin typeface="Cambria" panose="02040503050406030204" pitchFamily="18" charset="0"/>
            </a:endParaRPr>
          </a:p>
          <a:p>
            <a:pPr marL="171450" lvl="0" indent="-171450" algn="just">
              <a:buFont typeface="Arial" panose="020B0604020202020204" pitchFamily="34" charset="0"/>
              <a:buChar char="•"/>
            </a:pPr>
            <a:r>
              <a:rPr lang="pt-BR" sz="1400" dirty="0" smtClean="0">
                <a:latin typeface="Cambria" panose="02040503050406030204" pitchFamily="18" charset="0"/>
              </a:rPr>
              <a:t>Resolução </a:t>
            </a:r>
            <a:r>
              <a:rPr lang="pt-BR" sz="1400" dirty="0">
                <a:latin typeface="Cambria" panose="02040503050406030204" pitchFamily="18" charset="0"/>
              </a:rPr>
              <a:t>CNAS Nº 9, de 15 de abril de 2014, ratifica e reconhece as ocupações e as áreas de ocupações profissionais de ensino médio e fundamental do Sistema Único de Assistência Social – SUAS, em consonância com a Norma Operacional Básica de Recursos Humanos do SUAS – NOB-RH/SUAS.</a:t>
            </a:r>
          </a:p>
        </p:txBody>
      </p:sp>
    </p:spTree>
    <p:extLst>
      <p:ext uri="{BB962C8B-B14F-4D97-AF65-F5344CB8AC3E}">
        <p14:creationId xmlns:p14="http://schemas.microsoft.com/office/powerpoint/2010/main" val="2456955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10" name="Retângulo 9"/>
          <p:cNvSpPr/>
          <p:nvPr/>
        </p:nvSpPr>
        <p:spPr>
          <a:xfrm>
            <a:off x="323528" y="328550"/>
            <a:ext cx="8371694" cy="646331"/>
          </a:xfrm>
          <a:prstGeom prst="rect">
            <a:avLst/>
          </a:prstGeom>
        </p:spPr>
        <p:txBody>
          <a:bodyPr wrap="square">
            <a:spAutoFit/>
          </a:bodyPr>
          <a:lstStyle/>
          <a:p>
            <a:pPr algn="just"/>
            <a:r>
              <a:rPr lang="pt-BR" dirty="0">
                <a:solidFill>
                  <a:srgbClr val="53682A"/>
                </a:solidFill>
                <a:latin typeface="Cambria" panose="02040503050406030204" pitchFamily="18" charset="0"/>
              </a:rPr>
              <a:t>É importante destacar que a família/usuário pode requerer, a qualquer momento, uma cópia de seu Prontuário SUAS. </a:t>
            </a:r>
          </a:p>
        </p:txBody>
      </p:sp>
      <p:sp>
        <p:nvSpPr>
          <p:cNvPr id="12" name="Retângulo 11"/>
          <p:cNvSpPr/>
          <p:nvPr/>
        </p:nvSpPr>
        <p:spPr>
          <a:xfrm>
            <a:off x="231103" y="1124744"/>
            <a:ext cx="8464119" cy="4739759"/>
          </a:xfrm>
          <a:prstGeom prst="rect">
            <a:avLst/>
          </a:prstGeom>
        </p:spPr>
        <p:txBody>
          <a:bodyPr wrap="square">
            <a:spAutoFit/>
          </a:bodyPr>
          <a:lstStyle/>
          <a:p>
            <a:pPr algn="just"/>
            <a:endParaRPr lang="pt-BR" dirty="0">
              <a:latin typeface="Cambria" panose="02040503050406030204" pitchFamily="18" charset="0"/>
            </a:endParaRPr>
          </a:p>
          <a:p>
            <a:pPr algn="just"/>
            <a:r>
              <a:rPr lang="pt-BR" b="1" dirty="0" smtClean="0">
                <a:latin typeface="Cambria" panose="02040503050406030204" pitchFamily="18" charset="0"/>
              </a:rPr>
              <a:t>SUGESTÃO:</a:t>
            </a:r>
          </a:p>
          <a:p>
            <a:pPr algn="just"/>
            <a:endParaRPr lang="pt-BR" b="1" dirty="0" smtClean="0">
              <a:solidFill>
                <a:srgbClr val="627A32"/>
              </a:solidFill>
              <a:latin typeface="Cambria" panose="02040503050406030204" pitchFamily="18" charset="0"/>
            </a:endParaRPr>
          </a:p>
          <a:p>
            <a:pPr algn="just"/>
            <a:r>
              <a:rPr lang="pt-BR" dirty="0" smtClean="0">
                <a:latin typeface="Cambria" panose="02040503050406030204" pitchFamily="18" charset="0"/>
              </a:rPr>
              <a:t>A </a:t>
            </a:r>
            <a:r>
              <a:rPr lang="pt-BR" dirty="0">
                <a:latin typeface="Cambria" panose="02040503050406030204" pitchFamily="18" charset="0"/>
              </a:rPr>
              <a:t>família/usuário deverá fazer uma solicitação por escrito </a:t>
            </a:r>
            <a:r>
              <a:rPr lang="pt-BR" dirty="0" smtClean="0">
                <a:latin typeface="Cambria" panose="02040503050406030204" pitchFamily="18" charset="0"/>
              </a:rPr>
              <a:t>a equipe </a:t>
            </a:r>
            <a:r>
              <a:rPr lang="pt-BR" dirty="0">
                <a:latin typeface="Cambria" panose="02040503050406030204" pitchFamily="18" charset="0"/>
              </a:rPr>
              <a:t>técnica de referência responsável pelo acompanhamento familiar nas unidades (CRAS ou CREAS), que avaliará o seu pedido </a:t>
            </a:r>
            <a:r>
              <a:rPr lang="pt-BR" dirty="0" smtClean="0">
                <a:latin typeface="Cambria" panose="02040503050406030204" pitchFamily="18" charset="0"/>
              </a:rPr>
              <a:t>junto ao coordenador da unidade.</a:t>
            </a:r>
          </a:p>
          <a:p>
            <a:pPr algn="just"/>
            <a:endParaRPr lang="pt-BR" dirty="0" smtClean="0">
              <a:latin typeface="Cambria" panose="02040503050406030204" pitchFamily="18" charset="0"/>
            </a:endParaRPr>
          </a:p>
          <a:p>
            <a:pPr marL="285750" indent="-285750" algn="just">
              <a:buFont typeface="Wingdings" panose="05000000000000000000" pitchFamily="2" charset="2"/>
              <a:buChar char="ü"/>
            </a:pPr>
            <a:r>
              <a:rPr lang="pt-BR" dirty="0" smtClean="0">
                <a:latin typeface="Cambria" panose="02040503050406030204" pitchFamily="18" charset="0"/>
              </a:rPr>
              <a:t>A família/usuário </a:t>
            </a:r>
            <a:r>
              <a:rPr lang="pt-BR" dirty="0">
                <a:latin typeface="Cambria" panose="02040503050406030204" pitchFamily="18" charset="0"/>
              </a:rPr>
              <a:t>não </a:t>
            </a:r>
            <a:r>
              <a:rPr lang="pt-BR" dirty="0" smtClean="0">
                <a:latin typeface="Cambria" panose="02040503050406030204" pitchFamily="18" charset="0"/>
              </a:rPr>
              <a:t>poderá levar </a:t>
            </a:r>
            <a:r>
              <a:rPr lang="pt-BR" dirty="0">
                <a:latin typeface="Cambria" panose="02040503050406030204" pitchFamily="18" charset="0"/>
              </a:rPr>
              <a:t>e nem </a:t>
            </a:r>
            <a:r>
              <a:rPr lang="pt-BR" dirty="0" smtClean="0">
                <a:latin typeface="Cambria" panose="02040503050406030204" pitchFamily="18" charset="0"/>
              </a:rPr>
              <a:t>guardar </a:t>
            </a:r>
            <a:r>
              <a:rPr lang="pt-BR" dirty="0">
                <a:latin typeface="Cambria" panose="02040503050406030204" pitchFamily="18" charset="0"/>
              </a:rPr>
              <a:t>o prontuário consigo. </a:t>
            </a:r>
            <a:endParaRPr lang="pt-BR" dirty="0" smtClean="0">
              <a:latin typeface="Cambria" panose="02040503050406030204" pitchFamily="18" charset="0"/>
            </a:endParaRPr>
          </a:p>
          <a:p>
            <a:pPr algn="just"/>
            <a:endParaRPr lang="pt-BR" dirty="0">
              <a:latin typeface="Cambria" panose="02040503050406030204" pitchFamily="18" charset="0"/>
            </a:endParaRPr>
          </a:p>
          <a:p>
            <a:pPr algn="just"/>
            <a:r>
              <a:rPr lang="pt-BR" dirty="0" smtClean="0">
                <a:latin typeface="Cambria" panose="02040503050406030204" pitchFamily="18" charset="0"/>
              </a:rPr>
              <a:t>É </a:t>
            </a:r>
            <a:r>
              <a:rPr lang="pt-BR" dirty="0">
                <a:latin typeface="Cambria" panose="02040503050406030204" pitchFamily="18" charset="0"/>
              </a:rPr>
              <a:t>importante a equipe estar atenta para algumas situações especiais, que envolvam compromisso do dever ético do profissional em relação a algum membro da família. O profissional deve estar ciente, segundo o código de ética de sua profissão, que deverá manter algumas informações em sigilo. Assim, “</a:t>
            </a:r>
            <a:r>
              <a:rPr lang="pt-BR" i="1" dirty="0">
                <a:latin typeface="Cambria" panose="02040503050406030204" pitchFamily="18" charset="0"/>
              </a:rPr>
              <a:t>no caso do grupo familiar, cada membro deve ter preservado o sigilo de informações que forem de caráter pessoal, o que impede serem reveladas aos demais membros da família, sem sua autorização</a:t>
            </a:r>
            <a:r>
              <a:rPr lang="pt-BR" dirty="0">
                <a:latin typeface="Cambria" panose="02040503050406030204" pitchFamily="18" charset="0"/>
              </a:rPr>
              <a:t>”, conforme indicam as Orientações Técnicas do PAIF (Brasil, 2012.2, p. 51).</a:t>
            </a:r>
          </a:p>
          <a:p>
            <a:pPr lvl="0" algn="just"/>
            <a:endParaRPr lang="pt-BR" sz="1400" dirty="0">
              <a:latin typeface="Cambria" panose="02040503050406030204" pitchFamily="18" charset="0"/>
            </a:endParaRPr>
          </a:p>
        </p:txBody>
      </p:sp>
    </p:spTree>
    <p:extLst>
      <p:ext uri="{BB962C8B-B14F-4D97-AF65-F5344CB8AC3E}">
        <p14:creationId xmlns:p14="http://schemas.microsoft.com/office/powerpoint/2010/main" val="2530759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http://tvvale.net.br/uploads/2015/07/conferencias-de-assistencia-social-ministram-em-cachoeira-paulista-e-potim_14380992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10064"/>
            <a:ext cx="922109" cy="612939"/>
          </a:xfrm>
          <a:prstGeom prst="rect">
            <a:avLst/>
          </a:prstGeom>
          <a:noFill/>
          <a:ln>
            <a:noFill/>
          </a:ln>
        </p:spPr>
      </p:pic>
      <p:pic>
        <p:nvPicPr>
          <p:cNvPr id="1028" name="Picture 4" descr="http://www.mds.gov.br/webarquivos/sala_de_imprensa/marcas_selos/MDS-e-Governo-Federal/logo-mds-governo-federal-2011-c8-horizont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716" y="6384872"/>
            <a:ext cx="2856614" cy="438131"/>
          </a:xfrm>
          <a:prstGeom prst="rect">
            <a:avLst/>
          </a:prstGeom>
          <a:noFill/>
          <a:extLst>
            <a:ext uri="{909E8E84-426E-40DD-AFC4-6F175D3DCCD1}">
              <a14:hiddenFill xmlns:a14="http://schemas.microsoft.com/office/drawing/2010/main">
                <a:solidFill>
                  <a:srgbClr val="FFFFFF"/>
                </a:solidFill>
              </a14:hiddenFill>
            </a:ext>
          </a:extLst>
        </p:spPr>
      </p:pic>
      <p:sp>
        <p:nvSpPr>
          <p:cNvPr id="11" name="Título 4"/>
          <p:cNvSpPr>
            <a:spLocks noGrp="1"/>
          </p:cNvSpPr>
          <p:nvPr/>
        </p:nvSpPr>
        <p:spPr>
          <a:xfrm>
            <a:off x="1219200" y="6325346"/>
            <a:ext cx="4882116" cy="531495"/>
          </a:xfrm>
          <a:prstGeom prst="rect">
            <a:avLst/>
          </a:prstGeom>
        </p:spPr>
        <p:txBody>
          <a:bodyPr vert="horz" wrap="square" lIns="91440" tIns="45720" rIns="91440" bIns="45720" rtlCol="0" anchor="ctr">
            <a:noAutofit/>
          </a:bodyPr>
          <a:lstStyle/>
          <a:p>
            <a:pPr algn="ctr">
              <a:spcAft>
                <a:spcPts val="0"/>
              </a:spcAft>
            </a:pPr>
            <a:r>
              <a:rPr lang="pt-BR" sz="1200" kern="1200" dirty="0">
                <a:solidFill>
                  <a:srgbClr val="627A32"/>
                </a:solidFill>
                <a:effectLst/>
                <a:latin typeface="Cambria"/>
                <a:ea typeface="Times New Roman"/>
                <a:cs typeface="Times New Roman"/>
              </a:rPr>
              <a:t>OFICINA DE “CAPACITAÇÃO DE MULTIPLICADORES PARA IMPLANTAÇÃO E UTILIZAÇÃO DO PRONTUÁRIO SUAS”</a:t>
            </a:r>
            <a:endParaRPr lang="pt-BR" sz="1200" dirty="0">
              <a:solidFill>
                <a:srgbClr val="627A32"/>
              </a:solidFill>
              <a:effectLst/>
              <a:latin typeface="Times New Roman"/>
              <a:ea typeface="Times New Roman"/>
            </a:endParaRPr>
          </a:p>
        </p:txBody>
      </p:sp>
      <p:sp>
        <p:nvSpPr>
          <p:cNvPr id="7" name="Retângulo 6"/>
          <p:cNvSpPr/>
          <p:nvPr/>
        </p:nvSpPr>
        <p:spPr>
          <a:xfrm>
            <a:off x="179512" y="476672"/>
            <a:ext cx="7272808" cy="369332"/>
          </a:xfrm>
          <a:prstGeom prst="rect">
            <a:avLst/>
          </a:prstGeom>
        </p:spPr>
        <p:txBody>
          <a:bodyPr wrap="square">
            <a:spAutoFit/>
          </a:bodyPr>
          <a:lstStyle/>
          <a:p>
            <a:r>
              <a:rPr lang="pt-BR" dirty="0">
                <a:latin typeface="Cambria" panose="02040503050406030204" pitchFamily="18" charset="0"/>
              </a:rPr>
              <a:t>Procedimentos referentes ao arquivamento do Prontuário SUAS:</a:t>
            </a:r>
          </a:p>
        </p:txBody>
      </p:sp>
      <p:sp>
        <p:nvSpPr>
          <p:cNvPr id="9" name="Retângulo 8"/>
          <p:cNvSpPr/>
          <p:nvPr/>
        </p:nvSpPr>
        <p:spPr>
          <a:xfrm>
            <a:off x="184562" y="1196752"/>
            <a:ext cx="8718851" cy="4816703"/>
          </a:xfrm>
          <a:prstGeom prst="rect">
            <a:avLst/>
          </a:prstGeom>
        </p:spPr>
        <p:txBody>
          <a:bodyPr wrap="square">
            <a:spAutoFit/>
          </a:bodyPr>
          <a:lstStyle/>
          <a:p>
            <a:pPr marL="285750" lvl="0" indent="-285750" algn="just">
              <a:buFont typeface="Wingdings" panose="05000000000000000000" pitchFamily="2" charset="2"/>
              <a:buChar char="ü"/>
            </a:pPr>
            <a:r>
              <a:rPr lang="pt-BR" sz="1700" dirty="0">
                <a:latin typeface="Cambria" panose="02040503050406030204" pitchFamily="18" charset="0"/>
              </a:rPr>
              <a:t>É importante que os prontuários sejam arquivados em lugar seguro e adequado, cujo acesso seja restrito aos profissionais responsáveis pelo atendimento/acompanhamento familiar.</a:t>
            </a:r>
          </a:p>
          <a:p>
            <a:pPr algn="just"/>
            <a:r>
              <a:rPr lang="pt-BR" sz="1700" dirty="0">
                <a:latin typeface="Cambria" panose="02040503050406030204" pitchFamily="18" charset="0"/>
              </a:rPr>
              <a:t> </a:t>
            </a:r>
            <a:endParaRPr lang="pt-BR" sz="1700" dirty="0" smtClean="0">
              <a:latin typeface="Cambria" panose="02040503050406030204" pitchFamily="18" charset="0"/>
            </a:endParaRPr>
          </a:p>
          <a:p>
            <a:pPr marL="285750" indent="-285750" algn="just">
              <a:buFont typeface="Wingdings" panose="05000000000000000000" pitchFamily="2" charset="2"/>
              <a:buChar char="ü"/>
            </a:pPr>
            <a:r>
              <a:rPr lang="pt-BR" sz="1700" dirty="0" smtClean="0">
                <a:latin typeface="Cambria" panose="02040503050406030204" pitchFamily="18" charset="0"/>
              </a:rPr>
              <a:t>A </a:t>
            </a:r>
            <a:r>
              <a:rPr lang="pt-BR" sz="1700" dirty="0">
                <a:latin typeface="Cambria" panose="02040503050406030204" pitchFamily="18" charset="0"/>
              </a:rPr>
              <a:t>pessoa responsável pelo arquivamento do prontuário deve ser orientada a zelar pela confidencialidade das informações</a:t>
            </a:r>
            <a:r>
              <a:rPr lang="pt-BR" sz="1700" dirty="0" smtClean="0">
                <a:latin typeface="Cambria" panose="02040503050406030204" pitchFamily="18" charset="0"/>
              </a:rPr>
              <a:t>.</a:t>
            </a:r>
          </a:p>
          <a:p>
            <a:pPr lvl="0" algn="just"/>
            <a:endParaRPr lang="pt-BR" sz="1700" dirty="0" smtClean="0">
              <a:latin typeface="Cambria" panose="02040503050406030204" pitchFamily="18" charset="0"/>
            </a:endParaRPr>
          </a:p>
          <a:p>
            <a:pPr marL="285750" lvl="0" indent="-285750" algn="just">
              <a:buFont typeface="Wingdings" panose="05000000000000000000" pitchFamily="2" charset="2"/>
              <a:buChar char="ü"/>
            </a:pPr>
            <a:r>
              <a:rPr lang="pt-BR" sz="1700" dirty="0" smtClean="0">
                <a:latin typeface="Cambria" panose="02040503050406030204" pitchFamily="18" charset="0"/>
              </a:rPr>
              <a:t>O </a:t>
            </a:r>
            <a:r>
              <a:rPr lang="pt-BR" sz="1700" dirty="0">
                <a:latin typeface="Cambria" panose="02040503050406030204" pitchFamily="18" charset="0"/>
              </a:rPr>
              <a:t>arquivo para guarda do Prontuário SUAS deve ser organizado pela equipe e coordenação da </a:t>
            </a:r>
            <a:r>
              <a:rPr lang="pt-BR" sz="1700" dirty="0" smtClean="0">
                <a:latin typeface="Cambria" panose="02040503050406030204" pitchFamily="18" charset="0"/>
              </a:rPr>
              <a:t>unidade</a:t>
            </a:r>
          </a:p>
          <a:p>
            <a:pPr lvl="0" algn="just"/>
            <a:endParaRPr lang="pt-BR" sz="1700" dirty="0" smtClean="0">
              <a:latin typeface="Cambria" panose="02040503050406030204" pitchFamily="18" charset="0"/>
            </a:endParaRPr>
          </a:p>
          <a:p>
            <a:pPr marL="285750" lvl="0" indent="-285750" algn="just">
              <a:buFont typeface="Wingdings" panose="05000000000000000000" pitchFamily="2" charset="2"/>
              <a:buChar char="ü"/>
            </a:pPr>
            <a:r>
              <a:rPr lang="pt-BR" sz="1700" dirty="0">
                <a:latin typeface="Cambria" panose="02040503050406030204" pitchFamily="18" charset="0"/>
              </a:rPr>
              <a:t>É importante que a unidade organize um sistema de controle, manual ou informatizado, facilitando a localização dos prontuários.</a:t>
            </a:r>
          </a:p>
          <a:p>
            <a:pPr algn="just"/>
            <a:r>
              <a:rPr lang="pt-BR" sz="1700" dirty="0">
                <a:latin typeface="Cambria" panose="02040503050406030204" pitchFamily="18" charset="0"/>
              </a:rPr>
              <a:t> </a:t>
            </a:r>
          </a:p>
          <a:p>
            <a:pPr marL="285750" lvl="0" indent="-285750" algn="just">
              <a:buFont typeface="Wingdings" panose="05000000000000000000" pitchFamily="2" charset="2"/>
              <a:buChar char="ü"/>
            </a:pPr>
            <a:r>
              <a:rPr lang="pt-BR" sz="1700" dirty="0">
                <a:latin typeface="Cambria" panose="02040503050406030204" pitchFamily="18" charset="0"/>
              </a:rPr>
              <a:t>Os fluxos dos prontuários nas unidades de CRAS e CREAS devem ser bem definidos pela coordenação e técnicos de nível superior da unidade e todos os que trabalham no equipamento devem ser orientados sobre isto. Sugere-se que seja elaborado um documento onde todos possam assinar. </a:t>
            </a:r>
          </a:p>
          <a:p>
            <a:pPr lvl="0"/>
            <a:endParaRPr lang="pt-BR" dirty="0"/>
          </a:p>
        </p:txBody>
      </p:sp>
    </p:spTree>
    <p:extLst>
      <p:ext uri="{BB962C8B-B14F-4D97-AF65-F5344CB8AC3E}">
        <p14:creationId xmlns:p14="http://schemas.microsoft.com/office/powerpoint/2010/main" val="4113727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1941</TotalTime>
  <Words>8021</Words>
  <Application>Microsoft Office PowerPoint</Application>
  <PresentationFormat>Apresentação na tela (4:3)</PresentationFormat>
  <Paragraphs>472</Paragraphs>
  <Slides>54</Slides>
  <Notes>53</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54</vt:i4>
      </vt:variant>
    </vt:vector>
  </HeadingPairs>
  <TitlesOfParts>
    <vt:vector size="63" baseType="lpstr">
      <vt:lpstr>Arial</vt:lpstr>
      <vt:lpstr>Calibri</vt:lpstr>
      <vt:lpstr>Cambria</vt:lpstr>
      <vt:lpstr>Helvetica</vt:lpstr>
      <vt:lpstr>Helvetica LT Std Light</vt:lpstr>
      <vt:lpstr>Times New Roman</vt:lpstr>
      <vt:lpstr>Verdana</vt:lpstr>
      <vt:lpstr>Wingdings</vt:lpstr>
      <vt:lpstr>Tema do Office</vt:lpstr>
      <vt:lpstr>OFICINA DE “CAPACITAÇÃO DE MULTIPLICADORES PARA IMPLANTAÇÃO E UTILIZAÇÃO DO PRONTUÁRIO SUAS”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Rita de Cassia Alves de Abreu</dc:creator>
  <cp:lastModifiedBy>Cliente</cp:lastModifiedBy>
  <cp:revision>189</cp:revision>
  <dcterms:created xsi:type="dcterms:W3CDTF">2014-05-05T13:02:52Z</dcterms:created>
  <dcterms:modified xsi:type="dcterms:W3CDTF">2022-04-04T12:42:12Z</dcterms:modified>
</cp:coreProperties>
</file>