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326" r:id="rId3"/>
    <p:sldId id="329" r:id="rId4"/>
    <p:sldId id="342" r:id="rId5"/>
    <p:sldId id="338" r:id="rId6"/>
    <p:sldId id="343" r:id="rId7"/>
    <p:sldId id="344" r:id="rId8"/>
    <p:sldId id="31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82A"/>
    <a:srgbClr val="627A32"/>
    <a:srgbClr val="77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52FBD-BE58-43DE-89EE-EF65F46CEE1F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2892E-5B73-4768-9F5F-9E1DF934BF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001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039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928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2892E-5B73-4768-9F5F-9E1DF934BF4B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07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43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7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41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29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8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6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35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69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66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CD4E1-00D5-47F7-BEC1-CF28F6A49554}" type="datetimeFigureOut">
              <a:rPr lang="pt-BR" smtClean="0"/>
              <a:pPr/>
              <a:t>04/04/2022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5BC0-15BD-4383-A299-DD03CB1437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0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 descr="http://sorayagervasio.com.br/coaching/wp-content/uploads/2013/12/post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4" t="5939"/>
          <a:stretch/>
        </p:blipFill>
        <p:spPr bwMode="auto">
          <a:xfrm>
            <a:off x="2208058" y="1916832"/>
            <a:ext cx="589816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179512" y="4797152"/>
            <a:ext cx="8784976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77943C"/>
                </a:solidFill>
                <a:latin typeface="Cambria" panose="02040503050406030204" pitchFamily="18" charset="0"/>
              </a:rPr>
              <a:t>AULA 08: Material de Apoio ao Planejamento e Execução do Processo de Multiplicação do uso do Prontuário SUAS</a:t>
            </a:r>
            <a:endParaRPr lang="pt-BR" sz="2200" dirty="0">
              <a:solidFill>
                <a:srgbClr val="77943C"/>
              </a:solidFill>
              <a:latin typeface="Cambria" panose="02040503050406030204" pitchFamily="18" charset="0"/>
            </a:endParaRPr>
          </a:p>
        </p:txBody>
      </p:sp>
      <p:pic>
        <p:nvPicPr>
          <p:cNvPr id="15" name="Imagem 14" descr="suas"/>
          <p:cNvPicPr/>
          <p:nvPr/>
        </p:nvPicPr>
        <p:blipFill>
          <a:blip r:embed="rId3" cstate="print"/>
          <a:srcRect b="19287"/>
          <a:stretch>
            <a:fillRect/>
          </a:stretch>
        </p:blipFill>
        <p:spPr bwMode="auto">
          <a:xfrm>
            <a:off x="0" y="6237312"/>
            <a:ext cx="827584" cy="60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ítulo 4"/>
          <p:cNvSpPr>
            <a:spLocks noGrp="1"/>
          </p:cNvSpPr>
          <p:nvPr>
            <p:ph type="ctrTitle"/>
          </p:nvPr>
        </p:nvSpPr>
        <p:spPr>
          <a:xfrm>
            <a:off x="719572" y="548680"/>
            <a:ext cx="7704856" cy="1584176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Cambria" panose="02040503050406030204" pitchFamily="18" charset="0"/>
              </a:rPr>
              <a:t>OFICINA DE “CAPACITAÇÃO DE MULTIPLICADORES PARA IMPLANTAÇÃO E UTILIZAÇÃO DO PRONTUÁRIO SUAS</a:t>
            </a:r>
            <a:r>
              <a:rPr lang="pt-BR" sz="2400" dirty="0" smtClean="0">
                <a:latin typeface="Cambria" panose="02040503050406030204" pitchFamily="18" charset="0"/>
              </a:rPr>
              <a:t>”</a:t>
            </a:r>
            <a:endParaRPr lang="pt-BR" sz="2400" dirty="0"/>
          </a:p>
        </p:txBody>
      </p:sp>
      <p:pic>
        <p:nvPicPr>
          <p:cNvPr id="6" name="Imagem 1" descr="Ministério do Desenvolvimento Soci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908" y="0"/>
            <a:ext cx="5580112" cy="34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ângulo 6"/>
          <p:cNvSpPr/>
          <p:nvPr/>
        </p:nvSpPr>
        <p:spPr>
          <a:xfrm>
            <a:off x="827584" y="6195415"/>
            <a:ext cx="493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Secretaria Nacional de Assistência Social 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Departamento de Gestão do SUAS</a:t>
            </a:r>
          </a:p>
          <a:p>
            <a:pPr>
              <a:buClrTx/>
              <a:buFontTx/>
              <a:buNone/>
              <a:defRPr/>
            </a:pPr>
            <a:r>
              <a:rPr lang="pt-BR" sz="1200" b="1" dirty="0" smtClean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Coordenação-Geral </a:t>
            </a:r>
            <a:r>
              <a:rPr lang="pt-BR" sz="1200" b="1" dirty="0">
                <a:latin typeface="Cambria" panose="02040503050406030204" pitchFamily="18" charset="0"/>
                <a:ea typeface="Verdana" pitchFamily="32" charset="0"/>
                <a:cs typeface="Verdana" pitchFamily="32" charset="0"/>
              </a:rPr>
              <a:t>dos Serviços de Vigilância Socioassistencial</a:t>
            </a:r>
          </a:p>
        </p:txBody>
      </p:sp>
    </p:spTree>
    <p:extLst>
      <p:ext uri="{BB962C8B-B14F-4D97-AF65-F5344CB8AC3E}">
        <p14:creationId xmlns:p14="http://schemas.microsoft.com/office/powerpoint/2010/main" val="26312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pi.ning.com/files/Jx8KmtZz6SuzF9B20r*gCY6JItZ3gP495bFBPxTvVgoG-7gcuPUNNJACKSM-BV7pEF-BoNrkR-UmAhealto*X004iJXtrj7r/compartilhamentonasredessocia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52850"/>
            <a:ext cx="49530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38180" y="908720"/>
            <a:ext cx="7820864" cy="31683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000" dirty="0" smtClean="0">
                <a:latin typeface="Cambria" panose="02040503050406030204" pitchFamily="18" charset="0"/>
              </a:rPr>
              <a:t>A gestão do conhecimento exige cultura organizacional que não só permita, mas promova a circulação de informações qualificadas. </a:t>
            </a:r>
          </a:p>
          <a:p>
            <a:pPr marL="0" indent="0" algn="just">
              <a:buNone/>
            </a:pPr>
            <a:endParaRPr lang="pt-BR" dirty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Cambria" panose="02040503050406030204" pitchFamily="18" charset="0"/>
              </a:rPr>
              <a:t>Isso exige que se tenha profissionais proativos, dispostos a aprender, debater, aprimorar e a compartilhar o conhecimento obtido.</a:t>
            </a:r>
            <a:endParaRPr lang="pt-BR" sz="2800" dirty="0" smtClean="0">
              <a:latin typeface="Cambria" panose="020405030504060302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Imagem 14" descr="suas"/>
            <p:cNvPicPr/>
            <p:nvPr/>
          </p:nvPicPr>
          <p:blipFill>
            <a:blip r:embed="rId6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5593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ço Reservado para Texto 13"/>
          <p:cNvSpPr>
            <a:spLocks noGrp="1"/>
          </p:cNvSpPr>
          <p:nvPr>
            <p:ph type="body" idx="4294967295"/>
          </p:nvPr>
        </p:nvSpPr>
        <p:spPr>
          <a:xfrm>
            <a:off x="0" y="1009650"/>
            <a:ext cx="8316416" cy="639763"/>
          </a:xfrm>
        </p:spPr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529" y="797035"/>
            <a:ext cx="8091599" cy="47094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Cambria" panose="02040503050406030204" pitchFamily="18" charset="0"/>
              </a:rPr>
              <a:t>OBJETIVOS</a:t>
            </a:r>
            <a:endParaRPr lang="pt-BR" sz="2800" dirty="0">
              <a:latin typeface="Cambria" panose="020405030504060302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altLang="pt-BR" sz="2400" dirty="0">
                <a:latin typeface="Cambria" panose="02040503050406030204" pitchFamily="18" charset="0"/>
              </a:rPr>
              <a:t>O </a:t>
            </a:r>
            <a:r>
              <a:rPr lang="pt-BR" altLang="pt-BR" sz="2400" dirty="0" smtClean="0">
                <a:latin typeface="Cambria" panose="02040503050406030204" pitchFamily="18" charset="0"/>
              </a:rPr>
              <a:t>documento </a:t>
            </a:r>
            <a:r>
              <a:rPr lang="pt-BR" altLang="pt-BR" sz="2400" dirty="0">
                <a:latin typeface="Cambria" panose="02040503050406030204" pitchFamily="18" charset="0"/>
              </a:rPr>
              <a:t>é um instrumento técnico que tem como objetivo contribuir </a:t>
            </a:r>
            <a:r>
              <a:rPr lang="pt-BR" altLang="pt-BR" sz="2400" dirty="0" smtClean="0">
                <a:latin typeface="Cambria" panose="02040503050406030204" pitchFamily="18" charset="0"/>
              </a:rPr>
              <a:t>para: </a:t>
            </a:r>
          </a:p>
          <a:p>
            <a:pPr marL="0" indent="0" algn="just">
              <a:buNone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Cambria" panose="02040503050406030204" pitchFamily="18" charset="0"/>
              </a:rPr>
              <a:t>Subsidiar técnicos estaduais, gestores e técnicos municipais da Assistência Social no processo de multiplicação do conhecimento sobre o Prontuário SUAS;</a:t>
            </a:r>
            <a:endParaRPr lang="pt-BR" sz="2400" dirty="0">
              <a:latin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t-BR" altLang="pt-BR" sz="2400" dirty="0" smtClean="0"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pt-BR" altLang="pt-BR" sz="2400" dirty="0" smtClean="0">
                <a:latin typeface="Cambria" panose="02040503050406030204" pitchFamily="18" charset="0"/>
              </a:rPr>
              <a:t>O conteúdo está direcionado à formulação de:</a:t>
            </a:r>
          </a:p>
          <a:p>
            <a:pPr marL="0" indent="0" algn="just">
              <a:buNone/>
            </a:pPr>
            <a:r>
              <a:rPr lang="pt-BR" altLang="pt-BR" sz="2400" dirty="0" smtClean="0">
                <a:latin typeface="Cambria" panose="02040503050406030204" pitchFamily="18" charset="0"/>
              </a:rPr>
              <a:t>a) Estratégias de mobilização;</a:t>
            </a:r>
          </a:p>
          <a:p>
            <a:pPr marL="0" indent="0" algn="just">
              <a:buNone/>
            </a:pPr>
            <a:r>
              <a:rPr lang="pt-BR" altLang="pt-BR" sz="2400" dirty="0" smtClean="0">
                <a:latin typeface="Cambria" panose="02040503050406030204" pitchFamily="18" charset="0"/>
              </a:rPr>
              <a:t>b) Estratégias para replicação do conhecimento.</a:t>
            </a:r>
          </a:p>
          <a:p>
            <a:pPr marL="0" indent="0" algn="just">
              <a:buNone/>
            </a:pPr>
            <a:r>
              <a:rPr lang="pt-BR" altLang="pt-BR" sz="2400" dirty="0" smtClean="0">
                <a:latin typeface="Cambria" panose="02040503050406030204" pitchFamily="18" charset="0"/>
              </a:rPr>
              <a:t>c) Conteúdo Programático – 1) Trabalho Social com Famílias – Um breve contexto; 2) Aulas (6); 3) Matriz Pedagógica e 4) Modelo de Avaliação.</a:t>
            </a:r>
            <a:endParaRPr lang="en-US" altLang="pt-BR" sz="2400" dirty="0">
              <a:latin typeface="Cambria" panose="02040503050406030204" pitchFamily="18" charset="0"/>
            </a:endParaRPr>
          </a:p>
          <a:p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Imagem 11" descr="suas"/>
            <p:cNvPicPr/>
            <p:nvPr/>
          </p:nvPicPr>
          <p:blipFill>
            <a:blip r:embed="rId5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6018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45780" y="1772816"/>
            <a:ext cx="822960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615004" y="1052736"/>
            <a:ext cx="5345640" cy="212942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Mobilização</a:t>
            </a:r>
            <a:r>
              <a:rPr lang="pt-BR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É colocar em movimento, em atuação. Finalização de qualquer projeto que teve no princípio: planejamento, estratégia, recursos, organização chegando à sua finalização e objetivo. (Aurélio)</a:t>
            </a:r>
          </a:p>
        </p:txBody>
      </p:sp>
      <p:pic>
        <p:nvPicPr>
          <p:cNvPr id="8" name="Imagem 7" descr="http://www.fiec.org.br/portalv2/sites/fiec-onlinev2/files/images/fiec_online/10_03_2010/inovacao_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18" y="1289355"/>
            <a:ext cx="1368152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Imagem 9" descr="http://www.projetoscapacitar.com.br/wp-content/uploads/2013/10/Consultoria-Capacita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005064"/>
            <a:ext cx="2492948" cy="18897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 Box 102"/>
          <p:cNvSpPr txBox="1">
            <a:spLocks noChangeArrowheads="1"/>
          </p:cNvSpPr>
          <p:nvPr/>
        </p:nvSpPr>
        <p:spPr bwMode="auto">
          <a:xfrm>
            <a:off x="454860" y="3773945"/>
            <a:ext cx="5372024" cy="235198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Multiplicador</a:t>
            </a:r>
            <a:r>
              <a:rPr lang="pt-BR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são alunos que assimilam e dominam o conteúdo abordado em aula e, após um curso preparatório, dão continuidade ao projeto. Inicialmente esses alunos executam atividades como instrutores e monitores e, no futuro, ministram aulas do curso, substituindo o papel dos professores </a:t>
            </a:r>
            <a:r>
              <a:rPr lang="pt-BR" dirty="0" smtClean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(Rodrigues</a:t>
            </a:r>
            <a:r>
              <a:rPr lang="pt-BR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2011).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m 16" descr="suas"/>
            <p:cNvPicPr/>
            <p:nvPr/>
          </p:nvPicPr>
          <p:blipFill>
            <a:blip r:embed="rId7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8263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1403009" y="768945"/>
            <a:ext cx="5406756" cy="686970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77943C"/>
                </a:solidFill>
                <a:latin typeface="Cambria" panose="02040503050406030204" pitchFamily="18" charset="0"/>
                <a:ea typeface="ＭＳ Ｐゴシック" charset="-128"/>
              </a:rPr>
              <a:t>ESTRATÉGIAS DE MOBILIZAÇÃO</a:t>
            </a:r>
            <a:endParaRPr lang="pt-BR" sz="2000" dirty="0">
              <a:latin typeface="Cambria" panose="02040503050406030204" pitchFamily="18" charset="0"/>
            </a:endParaRPr>
          </a:p>
        </p:txBody>
      </p:sp>
      <p:pic>
        <p:nvPicPr>
          <p:cNvPr id="3073" name="Imagem 6" descr="http://www.printi.com.br/sites/default/files/Briefing-gif-antes%20do%20titulo%20porque%20fazer%20um%20briefing_0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36" y="1953701"/>
            <a:ext cx="1403598" cy="1168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3491880" y="1734972"/>
            <a:ext cx="5184576" cy="160602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Briefing é um instrumento de comunicação que consta de um resumo, uma síntese e com tratamento orientado para informar apenas o essencial para o trabalho de planejamento, criação, produção e execução da ação.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3079" name="Imagem 7" descr="http://listatelefonicablog.files.wordpress.com/2013/03/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158417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555776" y="4085881"/>
            <a:ext cx="5688632" cy="18563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contato telefônico aproxima os profissionais e facilita a comunicação entre os órgãos, departamentos, setores, etc. Uma estratégia importante para equipes estaduais com os municípios ou colegiados. Essa estratégia tende a sanar todas as possíveis dúvidas durante o contato realizado.</a:t>
            </a:r>
            <a:endParaRPr kumimoji="0" lang="pt-BR" alt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18" name="Grupo 17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9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Imagem 19" descr="suas"/>
            <p:cNvPicPr/>
            <p:nvPr/>
          </p:nvPicPr>
          <p:blipFill>
            <a:blip r:embed="rId7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812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1636111" y="684630"/>
            <a:ext cx="5406756" cy="686970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rgbClr val="77943C"/>
                </a:solidFill>
                <a:latin typeface="Cambria" panose="02040503050406030204" pitchFamily="18" charset="0"/>
                <a:ea typeface="ＭＳ Ｐゴシック" charset="-128"/>
              </a:rPr>
              <a:t>ESTRATÉGIAS DE MOBILIZAÇÃO</a:t>
            </a:r>
            <a:endParaRPr lang="pt-BR" sz="2000" dirty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5122" name="Imagem 8" descr="https://encrypted-tbn0.gstatic.com/images?q=tbn:ANd9GcSH8XPjSZkRrVxT9tDeUjS0GJjSLSaVqUrJxUluF-Q6D43hzW_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46" y="1975904"/>
            <a:ext cx="2100931" cy="149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20"/>
          <p:cNvSpPr txBox="1">
            <a:spLocks noChangeArrowheads="1"/>
          </p:cNvSpPr>
          <p:nvPr/>
        </p:nvSpPr>
        <p:spPr bwMode="auto">
          <a:xfrm>
            <a:off x="433068" y="4130392"/>
            <a:ext cx="5075035" cy="21602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Nas reuniões de Colegiado, acompanhamento técnico, Comissões </a:t>
            </a:r>
            <a:r>
              <a:rPr kumimoji="0" lang="pt-BR" alt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Intergestores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Bibartites</a:t>
            </a: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entre outras. São momentos oportunos para divulgar todas as informações sobre as oficinas que se deseja realizar. Aproveite para entregar aos participantes um informe por escrito contendo as informações necessárias a serem repassadas as equipes técnicas das unidades CRAS e CREAS. 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52400" y="1638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1" name="Imagem 20" descr="http://atencaobasica.org.br/sites/default/files/uploads/experiencia/6583/imagem-de-destaque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65104"/>
            <a:ext cx="2520280" cy="160772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967910" y="1633487"/>
            <a:ext cx="5472608" cy="1699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600" dirty="0">
                <a:effectLst/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grande facilidade da estratégia do correio eletrônico é sua possibilidade de contatar um grande número de pessoas em curto prazo de tempo. Ao enviar o convite, insira a ficha de inscrição e todas as informações necessárias para não gerar dúvidas para quem realizar a leitura.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23" name="Picture 3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Imagem 23" descr="suas"/>
            <p:cNvPicPr/>
            <p:nvPr/>
          </p:nvPicPr>
          <p:blipFill>
            <a:blip r:embed="rId7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8082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8440518" y="366546"/>
            <a:ext cx="705244" cy="43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859216" cy="68697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77943C"/>
                </a:solidFill>
                <a:latin typeface="Cambria" panose="02040503050406030204" pitchFamily="18" charset="0"/>
                <a:ea typeface="ＭＳ Ｐゴシック" charset="-128"/>
                <a:cs typeface="ＭＳ Ｐゴシック" charset="-128"/>
              </a:rPr>
              <a:t>PARA QUE MULTIPLICAR???? </a:t>
            </a:r>
            <a:endParaRPr lang="pt-BR" sz="2800" dirty="0">
              <a:latin typeface="Cambria" panose="02040503050406030204" pitchFamily="18" charset="0"/>
            </a:endParaRPr>
          </a:p>
        </p:txBody>
      </p:sp>
      <p:pic>
        <p:nvPicPr>
          <p:cNvPr id="2049" name="Imagem 4" descr="http://1.bp.blogspot.com/-qPrkaxqM2mk/TQ6Ll8xpg3I/AAAAAAAAA6c/1h164faswH4/s400/Logo+Template+-+Dic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4956"/>
            <a:ext cx="1944216" cy="16523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635896" y="3926284"/>
            <a:ext cx="4711274" cy="15121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mbria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“Se você não souber para onde está indo, então qualquer caminho servirá."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(Alice no País das Maravilhas)</a:t>
            </a:r>
            <a:endParaRPr kumimoji="0" lang="pt-BR" alt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436066" y="3099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436066" y="137671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83646" y="1844824"/>
            <a:ext cx="7893685" cy="122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pt-BR" sz="1800" kern="1200" dirty="0">
                <a:solidFill>
                  <a:srgbClr val="000000"/>
                </a:solidFill>
                <a:effectLst/>
                <a:latin typeface="Cambria"/>
                <a:ea typeface="Times New Roman"/>
                <a:cs typeface="Arial"/>
              </a:rPr>
              <a:t>Após a decisão tomada de realizar a ação. Uma importante pergunta você, que está se preparando para ser um replicador de conhecimento deverá fazer: </a:t>
            </a:r>
            <a:endParaRPr lang="pt-BR" sz="1200" dirty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pt-BR" sz="18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Cambria"/>
                <a:ea typeface="Times New Roman"/>
                <a:cs typeface="Arial"/>
              </a:rPr>
              <a:t> </a:t>
            </a:r>
            <a:endParaRPr lang="pt-BR" sz="1200" dirty="0">
              <a:effectLst/>
              <a:latin typeface="Times New Roman"/>
              <a:ea typeface="Times New Roman"/>
            </a:endParaRPr>
          </a:p>
          <a:p>
            <a:pPr algn="ctr" eaLnBrk="0" fontAlgn="base" hangingPunct="0">
              <a:spcAft>
                <a:spcPts val="0"/>
              </a:spcAft>
            </a:pPr>
            <a:r>
              <a:rPr lang="pt-BR" sz="18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Cambria"/>
                <a:ea typeface="Times New Roman"/>
                <a:cs typeface="Arial"/>
              </a:rPr>
              <a:t>QUAL O OBJETIVO  DESSA MULTIPLICAÇÃO?</a:t>
            </a:r>
            <a:endParaRPr lang="pt-BR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m 16" descr="suas"/>
            <p:cNvPicPr/>
            <p:nvPr/>
          </p:nvPicPr>
          <p:blipFill>
            <a:blip r:embed="rId6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967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8"/>
          <a:stretch/>
        </p:blipFill>
        <p:spPr bwMode="auto">
          <a:xfrm>
            <a:off x="13353" y="0"/>
            <a:ext cx="898869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539552" y="1196752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600" dirty="0" smtClean="0">
              <a:latin typeface="Cambria" panose="020405030504060302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38180" y="1401013"/>
            <a:ext cx="789426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pt-BR" sz="2000" dirty="0">
                <a:latin typeface="Cambria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Paulo Freire compreendia que a aprendizagem acontecia mais facilmente quando o objeto de estudo integrava a realidade do estudante e fazia a relação tanto com seus conhecimentos prévios quanto com a funcionalidade no seu dia-a-dia. </a:t>
            </a:r>
            <a:endParaRPr lang="pt-BR" sz="2000" dirty="0" smtClean="0">
              <a:latin typeface="Cambr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</a:pPr>
            <a:endParaRPr lang="pt-BR" sz="2000" dirty="0">
              <a:latin typeface="Cambria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Cambria" pitchFamily="18" charset="0"/>
                <a:cs typeface="Arial" panose="020B0604020202020204" pitchFamily="34" charset="0"/>
              </a:rPr>
              <a:t>Assim</a:t>
            </a:r>
            <a:r>
              <a:rPr lang="pt-BR" sz="2000" dirty="0">
                <a:latin typeface="Cambria" pitchFamily="18" charset="0"/>
                <a:cs typeface="Arial" panose="020B0604020202020204" pitchFamily="34" charset="0"/>
              </a:rPr>
              <a:t>, quando 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anose="020B0604020202020204" pitchFamily="34" charset="0"/>
              </a:rPr>
              <a:t>Prontuário SUAS </a:t>
            </a:r>
            <a:r>
              <a:rPr lang="pt-BR" sz="2000" dirty="0">
                <a:latin typeface="Cambria" pitchFamily="18" charset="0"/>
                <a:cs typeface="Arial" panose="020B0604020202020204" pitchFamily="34" charset="0"/>
              </a:rPr>
              <a:t>é utilizado no acompanhamento as famílias pelos técnicos de referência, torna-se mais fácil a apreensão do conteúdo e de sua importância em relação ao olhar protetivo da Política de Assistência Social.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sz="1600" dirty="0">
              <a:effectLst/>
              <a:latin typeface="Cambria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403648" y="0"/>
            <a:ext cx="7740352" cy="33421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rgbClr val="627A32"/>
                </a:solidFill>
                <a:latin typeface="Cambria" panose="02040503050406030204" pitchFamily="18" charset="0"/>
              </a:rPr>
              <a:t>Aula 08: </a:t>
            </a:r>
            <a:r>
              <a:rPr lang="pt-BR" sz="1200" dirty="0">
                <a:solidFill>
                  <a:srgbClr val="627A32"/>
                </a:solidFill>
                <a:latin typeface="Cambria" panose="02040503050406030204" pitchFamily="18" charset="0"/>
              </a:rPr>
              <a:t>Material de Apoio ao Planejamento e Execução do Processo de Multiplicação do uso do Prontuário SUA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0" y="6518562"/>
            <a:ext cx="9144000" cy="339438"/>
            <a:chOff x="0" y="6518562"/>
            <a:chExt cx="9144000" cy="339438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38" t="90302" r="4576" b="4116"/>
            <a:stretch/>
          </p:blipFill>
          <p:spPr bwMode="auto">
            <a:xfrm>
              <a:off x="0" y="6518562"/>
              <a:ext cx="9144000" cy="339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Imagem 12" descr="suas"/>
            <p:cNvPicPr/>
            <p:nvPr/>
          </p:nvPicPr>
          <p:blipFill>
            <a:blip r:embed="rId5" cstate="print"/>
            <a:srcRect b="19287"/>
            <a:stretch>
              <a:fillRect/>
            </a:stretch>
          </p:blipFill>
          <p:spPr bwMode="auto">
            <a:xfrm>
              <a:off x="7956376" y="6562267"/>
              <a:ext cx="360040" cy="25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564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736</Words>
  <Application>Microsoft Office PowerPoint</Application>
  <PresentationFormat>Apresentação na tela (4:3)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Times New Roman</vt:lpstr>
      <vt:lpstr>Verdana</vt:lpstr>
      <vt:lpstr>Wingdings</vt:lpstr>
      <vt:lpstr>Tema do Office</vt:lpstr>
      <vt:lpstr>OFICINA DE “CAPACITAÇÃO DE MULTIPLICADORES PARA IMPLANTAÇÃO E UTILIZAÇÃO DO PRONTUÁRIO SUAS”</vt:lpstr>
      <vt:lpstr>Apresentação do PowerPoint</vt:lpstr>
      <vt:lpstr>OBJETIVOS</vt:lpstr>
      <vt:lpstr>Apresentação do PowerPoint</vt:lpstr>
      <vt:lpstr>ESTRATÉGIAS DE MOBILIZAÇÃO</vt:lpstr>
      <vt:lpstr>ESTRATÉGIAS DE MOBILIZAÇÃO</vt:lpstr>
      <vt:lpstr>PARA QUE MULTIPLICAR????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de Cassia Alves de Abreu</dc:creator>
  <cp:lastModifiedBy>Cliente</cp:lastModifiedBy>
  <cp:revision>195</cp:revision>
  <dcterms:created xsi:type="dcterms:W3CDTF">2014-05-05T13:02:52Z</dcterms:created>
  <dcterms:modified xsi:type="dcterms:W3CDTF">2022-04-04T12:44:14Z</dcterms:modified>
</cp:coreProperties>
</file>