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14" r:id="rId2"/>
    <p:sldId id="329" r:id="rId3"/>
    <p:sldId id="336" r:id="rId4"/>
    <p:sldId id="335" r:id="rId5"/>
    <p:sldId id="315" r:id="rId6"/>
    <p:sldId id="318" r:id="rId7"/>
    <p:sldId id="316" r:id="rId8"/>
    <p:sldId id="317" r:id="rId9"/>
    <p:sldId id="334" r:id="rId10"/>
    <p:sldId id="319" r:id="rId11"/>
    <p:sldId id="320" r:id="rId12"/>
    <p:sldId id="321" r:id="rId13"/>
    <p:sldId id="322" r:id="rId14"/>
    <p:sldId id="323" r:id="rId15"/>
    <p:sldId id="338" r:id="rId16"/>
    <p:sldId id="339" r:id="rId17"/>
    <p:sldId id="340" r:id="rId18"/>
    <p:sldId id="341" r:id="rId19"/>
    <p:sldId id="342" r:id="rId20"/>
    <p:sldId id="344" r:id="rId21"/>
    <p:sldId id="343" r:id="rId22"/>
    <p:sldId id="345" r:id="rId23"/>
    <p:sldId id="346" r:id="rId24"/>
    <p:sldId id="333" r:id="rId25"/>
    <p:sldId id="332" r:id="rId26"/>
    <p:sldId id="331" r:id="rId27"/>
    <p:sldId id="330" r:id="rId28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E4"/>
    <a:srgbClr val="B9CACB"/>
    <a:srgbClr val="D8DFE4"/>
    <a:srgbClr val="E2EFE1"/>
    <a:srgbClr val="FAE4CE"/>
    <a:srgbClr val="FCF0E4"/>
    <a:srgbClr val="EC912C"/>
    <a:srgbClr val="F1F1F5"/>
    <a:srgbClr val="D0D2E2"/>
    <a:srgbClr val="C1C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69" d="100"/>
          <a:sy n="69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5367-3C70-459A-BA64-D8A1852C4C1E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0DAF-3809-4A61-9E72-57F4CF578B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87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B9101-B4BC-446C-9042-ACB7FA41FE37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101" y="9432925"/>
            <a:ext cx="2944813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2315-3B05-4C00-BAB7-9D2032B86C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2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0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04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8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48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1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68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1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9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9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A15-7EED-4AD4-888D-EFBBA727AD92}" type="datetimeFigureOut">
              <a:rPr lang="pt-BR" smtClean="0"/>
              <a:pPr/>
              <a:t>04/04/2022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5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5000">
              <a:srgbClr val="B5C9C9"/>
            </a:gs>
            <a:gs pos="61000">
              <a:srgbClr val="D8DDE4">
                <a:lumMod val="95000"/>
              </a:srgbClr>
            </a:gs>
            <a:gs pos="100000">
              <a:srgbClr val="F1F1F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r="12116"/>
          <a:stretch/>
        </p:blipFill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fernando.lima\Dropbox\MDS\Capas de CD\Capa do CD - Censo SUAS 2011\Processo de Produção\Projeto Final\sua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475208"/>
            <a:ext cx="35521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3057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67544" y="61499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30/07/2014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1499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90090" y="61528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03523-324B-429F-ADB4-2C9524563F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Picture 4" descr="C:\Users\fernando.lima\Dropbox\MDS\Vigilância transparent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8972">
            <a:off x="4409511" y="3676978"/>
            <a:ext cx="5119291" cy="295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4348" y="904884"/>
            <a:ext cx="86764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Conhecendo </a:t>
            </a:r>
            <a:r>
              <a:rPr lang="pt-BR" sz="3200" b="1" dirty="0"/>
              <a:t>e utilizando os sistemas </a:t>
            </a:r>
            <a:r>
              <a:rPr lang="pt-BR" sz="3200" b="1" dirty="0" smtClean="0"/>
              <a:t>eletrônicos:</a:t>
            </a:r>
          </a:p>
          <a:p>
            <a:pPr algn="ctr"/>
            <a:endParaRPr lang="pt-BR" sz="3200" dirty="0" smtClean="0"/>
          </a:p>
          <a:p>
            <a:pPr algn="ctr"/>
            <a:r>
              <a:rPr lang="pt-BR" sz="3200" dirty="0" err="1" smtClean="0"/>
              <a:t>CadSUAS</a:t>
            </a:r>
            <a:r>
              <a:rPr lang="pt-BR" sz="3200" dirty="0" smtClean="0"/>
              <a:t>, RMA, </a:t>
            </a:r>
            <a:r>
              <a:rPr lang="pt-BR" sz="3200" dirty="0"/>
              <a:t>Prontuário Eletrônico </a:t>
            </a:r>
            <a:r>
              <a:rPr lang="pt-BR" sz="3200" dirty="0" smtClean="0"/>
              <a:t>Simplificado,</a:t>
            </a:r>
          </a:p>
          <a:p>
            <a:pPr algn="ctr"/>
            <a:r>
              <a:rPr lang="pt-BR" sz="3200" dirty="0" err="1" smtClean="0"/>
              <a:t>CadÚnico</a:t>
            </a:r>
            <a:r>
              <a:rPr lang="pt-BR" sz="3200" dirty="0" smtClean="0"/>
              <a:t>/CECAD e SICON</a:t>
            </a:r>
            <a:endParaRPr lang="pt-BR" sz="3200" b="1" dirty="0"/>
          </a:p>
          <a:p>
            <a:pPr algn="ctr"/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69830" y="5157192"/>
            <a:ext cx="60854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Hugo </a:t>
            </a:r>
            <a:r>
              <a:rPr lang="pt-BR" sz="2000" dirty="0" smtClean="0"/>
              <a:t>Nunes</a:t>
            </a:r>
            <a:endParaRPr lang="pt-BR" sz="2000" dirty="0"/>
          </a:p>
          <a:p>
            <a:r>
              <a:rPr lang="pt-BR" sz="1400" dirty="0" smtClean="0"/>
              <a:t>Coordenação Geral </a:t>
            </a:r>
            <a:r>
              <a:rPr lang="pt-BR" sz="1400" dirty="0"/>
              <a:t>dos Serviços de Vigilância </a:t>
            </a:r>
            <a:r>
              <a:rPr lang="pt-BR" sz="1400" dirty="0" err="1" smtClean="0"/>
              <a:t>Socioassistencial</a:t>
            </a:r>
            <a:r>
              <a:rPr lang="pt-BR" sz="1400" dirty="0" smtClean="0"/>
              <a:t>-  Assessor Técnico</a:t>
            </a:r>
            <a:endParaRPr lang="pt-BR" sz="1400" dirty="0"/>
          </a:p>
          <a:p>
            <a:r>
              <a:rPr lang="pt-BR" sz="1400" dirty="0"/>
              <a:t>Departamento de Gestão do SUAS</a:t>
            </a:r>
          </a:p>
          <a:p>
            <a:r>
              <a:rPr lang="pt-BR" sz="1400" dirty="0"/>
              <a:t>Secretaria Nacional de Assistência Social -MDS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42795" y="3582183"/>
            <a:ext cx="5059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/>
              <a:t>Oficina  de capacitação de multiplicadores para implantação e utilização do Prontuário SUAS </a:t>
            </a:r>
            <a:endParaRPr lang="pt-B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784976" cy="576063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79712" y="908720"/>
            <a:ext cx="380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2 – SELEÇÃO DO CRAS OU CREAS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8856984" cy="56166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11760" y="1124744"/>
            <a:ext cx="2905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3 – BUSCA DE PESSOAS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568952" cy="596389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73858" y="4373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4 – LISTA DE PESSOAS DO MUNICÍPIO QUE POSSUEM O NOME </a:t>
            </a:r>
            <a:r>
              <a:rPr lang="pt-BR" b="1" dirty="0" smtClean="0">
                <a:solidFill>
                  <a:srgbClr val="FF0000"/>
                </a:solidFill>
              </a:rPr>
              <a:t>PROCURADO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93530" y="5733256"/>
            <a:ext cx="5904656" cy="954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A busca apenas pelo primeiro nome irá mostrar somente as pessoas residentes no município, porém, com o NIS ou o nome completo é possível localizar o cadastro de qualquer pessoa (mesmo que resida em outro estado ou município)</a:t>
            </a:r>
          </a:p>
        </p:txBody>
      </p:sp>
    </p:spTree>
    <p:extLst>
      <p:ext uri="{BB962C8B-B14F-4D97-AF65-F5344CB8AC3E}">
        <p14:creationId xmlns:p14="http://schemas.microsoft.com/office/powerpoint/2010/main" val="13902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7" y="426715"/>
            <a:ext cx="6602685" cy="63146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83768" y="663784"/>
            <a:ext cx="516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5 – FORMULÁRIO PARA PREENCHIMENTO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96772"/>
            <a:ext cx="6594872" cy="656122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59832" y="332656"/>
            <a:ext cx="5760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6 – INFORMAÇÕES DO CADÚNICO E DO PROGRAMA BOLSA FAMÍLIA QUE ESTÃO DISPONÍVEIS NO FORMULÁRIO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9792" y="2060848"/>
            <a:ext cx="363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CADúnico/ CECAD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2925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4" y="1464459"/>
            <a:ext cx="8637275" cy="34563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3364" y="3501008"/>
            <a:ext cx="35985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339752" y="5836622"/>
            <a:ext cx="433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 smtClean="0">
                <a:solidFill>
                  <a:srgbClr val="FF0000"/>
                </a:solidFill>
              </a:rPr>
              <a:t>Endereço:</a:t>
            </a:r>
            <a:r>
              <a:rPr lang="pt-BR" dirty="0" smtClean="0">
                <a:solidFill>
                  <a:srgbClr val="FF0000"/>
                </a:solidFill>
              </a:rPr>
              <a:t> aplicacoes.mds.gov.br/sagi/portal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1649658" y="801415"/>
            <a:ext cx="5715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Consulta e Extração de Informações do CadÚnico - CECAD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229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52736"/>
            <a:ext cx="8039100" cy="541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404664"/>
            <a:ext cx="142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PORTAL SAGI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8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290733" cy="6061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323364"/>
            <a:ext cx="278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TERMO DE COMPROMISSO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8511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04912"/>
            <a:ext cx="8343900" cy="4448175"/>
          </a:xfrm>
          <a:prstGeom prst="rect">
            <a:avLst/>
          </a:prstGeom>
        </p:spPr>
      </p:pic>
      <p:sp>
        <p:nvSpPr>
          <p:cNvPr id="5" name="Retângulo 7"/>
          <p:cNvSpPr/>
          <p:nvPr/>
        </p:nvSpPr>
        <p:spPr>
          <a:xfrm>
            <a:off x="3563888" y="476672"/>
            <a:ext cx="13960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</a:t>
            </a:r>
            <a:r>
              <a:rPr lang="pt-BR" b="1" dirty="0" smtClean="0">
                <a:solidFill>
                  <a:srgbClr val="FF0000"/>
                </a:solidFill>
              </a:rPr>
              <a:t>INICIAL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83968" y="2348880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473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970732" y="2025714"/>
            <a:ext cx="289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err="1" smtClean="0"/>
              <a:t>CadSUAS</a:t>
            </a:r>
            <a:r>
              <a:rPr lang="pt-BR" sz="3600" dirty="0" smtClean="0"/>
              <a:t>/ SAA</a:t>
            </a:r>
            <a:endParaRPr lang="pt-BR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3429000"/>
            <a:ext cx="7846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</a:t>
            </a:r>
            <a:r>
              <a:rPr lang="pt-BR" dirty="0" err="1"/>
              <a:t>CadSUAS</a:t>
            </a:r>
            <a:r>
              <a:rPr lang="pt-BR" dirty="0"/>
              <a:t> é o sistema de cadastro do SUAS, que comporta todas as informações </a:t>
            </a:r>
            <a:endParaRPr lang="pt-BR" dirty="0" smtClean="0"/>
          </a:p>
          <a:p>
            <a:r>
              <a:rPr lang="pt-BR" dirty="0" smtClean="0"/>
              <a:t>relativas </a:t>
            </a:r>
            <a:r>
              <a:rPr lang="pt-BR" dirty="0"/>
              <a:t>à prefeituras, órgão gestor, fundo e conselho municipal e entidades que </a:t>
            </a:r>
            <a:endParaRPr lang="pt-BR" dirty="0" smtClean="0"/>
          </a:p>
          <a:p>
            <a:r>
              <a:rPr lang="pt-BR" dirty="0" smtClean="0"/>
              <a:t>prestam </a:t>
            </a:r>
            <a:r>
              <a:rPr lang="pt-BR" dirty="0"/>
              <a:t>serviços </a:t>
            </a:r>
            <a:r>
              <a:rPr lang="pt-BR" dirty="0" err="1"/>
              <a:t>socioassistenciais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35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>
            <a:spLocks noGrp="1"/>
          </p:cNvSpPr>
          <p:nvPr>
            <p:ph idx="1"/>
          </p:nvPr>
        </p:nvSpPr>
        <p:spPr>
          <a:xfrm>
            <a:off x="2987824" y="332656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EXTRATOR DE DADOS</a:t>
            </a:r>
            <a:endParaRPr lang="pt-BR" sz="1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77274"/>
            <a:ext cx="7533134" cy="58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2" y="3933056"/>
            <a:ext cx="8370193" cy="2826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5" y="332656"/>
            <a:ext cx="7812869" cy="3405382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355976" y="620688"/>
            <a:ext cx="27363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BUSCA POR NOME/ NIS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6" y="980728"/>
            <a:ext cx="8334375" cy="5343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8216" y="413306"/>
            <a:ext cx="351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Frequência com uma variável</a:t>
            </a:r>
            <a:endParaRPr lang="pt-BR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8168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5774"/>
            <a:ext cx="7754930" cy="6562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305774"/>
            <a:ext cx="351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Tabulador com duas </a:t>
            </a:r>
            <a:r>
              <a:rPr lang="pt-BR" b="1" dirty="0" smtClean="0">
                <a:solidFill>
                  <a:srgbClr val="FF0000"/>
                </a:solidFill>
              </a:rPr>
              <a:t>variáveis</a:t>
            </a:r>
            <a:endParaRPr lang="pt-BR" b="1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14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4401" y="2204864"/>
            <a:ext cx="7906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Sistema de Gestão de Condicionalidades</a:t>
            </a:r>
          </a:p>
          <a:p>
            <a:pPr algn="ctr"/>
            <a:r>
              <a:rPr lang="pt-BR" sz="3600" b="1" dirty="0" smtClean="0"/>
              <a:t>SICON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68435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6" y="990272"/>
            <a:ext cx="8457703" cy="546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995936" y="5085184"/>
            <a:ext cx="406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http://www.mds.gov.br/mds-sigpbf-web</a:t>
            </a:r>
            <a:r>
              <a:rPr lang="pt-BR" dirty="0"/>
              <a:t>/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9712" y="404664"/>
            <a:ext cx="495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Sistema de Gestão de Condicionalidades - </a:t>
            </a:r>
            <a:r>
              <a:rPr lang="pt-BR" b="1" dirty="0"/>
              <a:t>SICON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17567" y="1122860"/>
            <a:ext cx="13960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</a:t>
            </a:r>
            <a:r>
              <a:rPr lang="pt-BR" b="1" dirty="0" smtClean="0">
                <a:solidFill>
                  <a:srgbClr val="FF0000"/>
                </a:solidFill>
              </a:rPr>
              <a:t>INICIAL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6" y="752716"/>
            <a:ext cx="8496945" cy="60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99208" y="332656"/>
            <a:ext cx="39604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</a:t>
            </a:r>
            <a:r>
              <a:rPr lang="pt-BR" b="1" dirty="0" smtClean="0">
                <a:solidFill>
                  <a:srgbClr val="FF0000"/>
                </a:solidFill>
              </a:rPr>
              <a:t>1 - PESQUISA PESSOA / BÁSICA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59607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517322"/>
            <a:ext cx="71287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TELA </a:t>
            </a:r>
            <a:r>
              <a:rPr lang="pt-BR" b="1" dirty="0" smtClean="0">
                <a:solidFill>
                  <a:srgbClr val="FF0000"/>
                </a:solidFill>
              </a:rPr>
              <a:t>2 – ACOMPANHAMENTO FAMILIAR / INTERRUPÇÃO DOS EFEITOS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8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11760" y="376172"/>
            <a:ext cx="3993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Cadastro Nacional do SUAS - CADSUAS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07" y="1268760"/>
            <a:ext cx="6143114" cy="44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39" y="836712"/>
            <a:ext cx="628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aplicacoes.mds.gov.br/</a:t>
            </a:r>
            <a:r>
              <a:rPr lang="pt-BR" b="1" dirty="0" err="1" smtClean="0">
                <a:solidFill>
                  <a:srgbClr val="FF0000"/>
                </a:solidFill>
              </a:rPr>
              <a:t>cadsuas</a:t>
            </a:r>
            <a:r>
              <a:rPr lang="pt-BR" b="1" dirty="0" smtClean="0">
                <a:solidFill>
                  <a:srgbClr val="FF0000"/>
                </a:solidFill>
              </a:rPr>
              <a:t>/pesquisarConsultaExterna.html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578994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dirty="0" err="1"/>
              <a:t>CadSUAS</a:t>
            </a:r>
            <a:r>
              <a:rPr lang="pt-BR" dirty="0"/>
              <a:t> é o sistema de cadastro do SUAS, que comporta todas as informações </a:t>
            </a:r>
          </a:p>
          <a:p>
            <a:r>
              <a:rPr lang="pt-BR" dirty="0"/>
              <a:t>relativas à prefeituras, órgão gestor, fundo e conselho municipal e entidades que </a:t>
            </a:r>
          </a:p>
          <a:p>
            <a:r>
              <a:rPr lang="pt-BR" dirty="0"/>
              <a:t>prestam serviços </a:t>
            </a:r>
            <a:r>
              <a:rPr lang="pt-BR" dirty="0" err="1"/>
              <a:t>socioassistenciais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20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3" y="1402593"/>
            <a:ext cx="74676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64177" y="836712"/>
            <a:ext cx="327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aplicacoes.mds.gov.br/</a:t>
            </a:r>
            <a:r>
              <a:rPr lang="pt-BR" b="1" dirty="0" err="1" smtClean="0">
                <a:solidFill>
                  <a:srgbClr val="FF0000"/>
                </a:solidFill>
              </a:rPr>
              <a:t>saa</a:t>
            </a:r>
            <a:r>
              <a:rPr lang="pt-BR" b="1" dirty="0" smtClean="0">
                <a:solidFill>
                  <a:srgbClr val="FF0000"/>
                </a:solidFill>
              </a:rPr>
              <a:t>-web</a:t>
            </a:r>
            <a:r>
              <a:rPr lang="pt-BR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5972" y="404664"/>
            <a:ext cx="4450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Sistema de Autenticação e Autorização - SAA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352660" y="472514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SAA é </a:t>
            </a:r>
            <a:r>
              <a:rPr lang="pt-BR" dirty="0"/>
              <a:t>responsável pela gestão do acesso a Rede SUAS e de outros aplicativos que vierem a ser alocados sob o seu gerenciamento.</a:t>
            </a:r>
            <a:br>
              <a:rPr lang="pt-BR" dirty="0"/>
            </a:b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modelo é descentralizado, cabendo aos gestores estaduais, municipais e do Distrito Federal o cadastro de usuários, os quais receberão </a:t>
            </a:r>
            <a:r>
              <a:rPr lang="pt-BR" i="1" dirty="0" err="1"/>
              <a:t>login</a:t>
            </a:r>
            <a:r>
              <a:rPr lang="pt-BR" dirty="0"/>
              <a:t> e </a:t>
            </a:r>
            <a:r>
              <a:rPr lang="pt-BR" i="1" dirty="0"/>
              <a:t>senha</a:t>
            </a:r>
            <a:r>
              <a:rPr lang="pt-BR" dirty="0"/>
              <a:t> individualizados </a:t>
            </a:r>
            <a:r>
              <a:rPr lang="pt-BR" dirty="0" smtClean="0"/>
              <a:t>para </a:t>
            </a:r>
            <a:r>
              <a:rPr lang="pt-BR" dirty="0"/>
              <a:t>acesso aos sistemas e de acordo com o perfil selecionado pelo gestor. </a:t>
            </a:r>
          </a:p>
        </p:txBody>
      </p:sp>
    </p:spTree>
    <p:extLst>
      <p:ext uri="{BB962C8B-B14F-4D97-AF65-F5344CB8AC3E}">
        <p14:creationId xmlns:p14="http://schemas.microsoft.com/office/powerpoint/2010/main" val="200542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060848"/>
            <a:ext cx="7150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Registro Mensal de </a:t>
            </a:r>
            <a:r>
              <a:rPr lang="pt-BR" sz="3200" b="1" dirty="0" smtClean="0"/>
              <a:t>Atendimentos - RMA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CRAS, CREAS e CENTRO POP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04133" y="4509120"/>
            <a:ext cx="5921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Registro Mensal de Atendimentos Agregado</a:t>
            </a:r>
            <a:r>
              <a:rPr lang="sl-SI" dirty="0" smtClean="0"/>
              <a:t> - </a:t>
            </a:r>
            <a:r>
              <a:rPr lang="pt-BR" dirty="0" smtClean="0"/>
              <a:t>formulário </a:t>
            </a:r>
            <a:r>
              <a:rPr lang="sl-SI" dirty="0" smtClean="0"/>
              <a:t>1</a:t>
            </a:r>
            <a:endParaRPr lang="pt-BR" dirty="0" smtClean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Registro Individualizado de Famílias</a:t>
            </a:r>
            <a:r>
              <a:rPr lang="sl-SI" dirty="0" smtClean="0"/>
              <a:t> - </a:t>
            </a:r>
            <a:r>
              <a:rPr lang="pt-BR" dirty="0" smtClean="0"/>
              <a:t>formulário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69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58"/>
            <a:ext cx="9144000" cy="59332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19872" y="476672"/>
            <a:ext cx="1970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TELA DE ENTRADA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88024" y="5805264"/>
            <a:ext cx="398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aplicacoes.mds.gov.br/sagi/atendimento</a:t>
            </a:r>
          </a:p>
        </p:txBody>
      </p:sp>
    </p:spTree>
    <p:extLst>
      <p:ext uri="{BB962C8B-B14F-4D97-AF65-F5344CB8AC3E}">
        <p14:creationId xmlns:p14="http://schemas.microsoft.com/office/powerpoint/2010/main" val="2693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8565" y="404664"/>
            <a:ext cx="6750496" cy="67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pt-BR" b="1" dirty="0"/>
              <a:t>RMA (</a:t>
            </a:r>
            <a:r>
              <a:rPr lang="pt-BR" b="1" dirty="0" smtClean="0"/>
              <a:t>formulário 1) -  </a:t>
            </a:r>
            <a:r>
              <a:rPr lang="pt-BR" b="1" dirty="0"/>
              <a:t>Registro Mensal de Atendimentos Agregado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3608" y="1628800"/>
            <a:ext cx="55142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CRAS</a:t>
            </a:r>
            <a:endParaRPr lang="sl-SI" b="1" u="sng" dirty="0" smtClean="0"/>
          </a:p>
          <a:p>
            <a:r>
              <a:rPr lang="sl-SI" dirty="0" smtClean="0"/>
              <a:t>PAIF,</a:t>
            </a:r>
          </a:p>
          <a:p>
            <a:r>
              <a:rPr lang="sl-SI" dirty="0" err="1" smtClean="0"/>
              <a:t>Atendimentos</a:t>
            </a:r>
            <a:r>
              <a:rPr lang="sl-SI" dirty="0" smtClean="0"/>
              <a:t> </a:t>
            </a:r>
            <a:r>
              <a:rPr lang="sl-SI" dirty="0" err="1" smtClean="0"/>
              <a:t>Individualizados</a:t>
            </a:r>
            <a:endParaRPr lang="sl-SI" dirty="0"/>
          </a:p>
          <a:p>
            <a:r>
              <a:rPr lang="sl-SI" dirty="0" err="1" smtClean="0"/>
              <a:t>Atendimentos</a:t>
            </a:r>
            <a:r>
              <a:rPr lang="sl-SI" dirty="0" smtClean="0"/>
              <a:t> </a:t>
            </a:r>
            <a:r>
              <a:rPr lang="sl-SI" dirty="0" err="1" smtClean="0"/>
              <a:t>Coletivos</a:t>
            </a:r>
            <a:endParaRPr lang="sl-SI" dirty="0" smtClean="0"/>
          </a:p>
          <a:p>
            <a:endParaRPr lang="sl-SI" dirty="0" smtClean="0"/>
          </a:p>
          <a:p>
            <a:endParaRPr lang="pt-BR" dirty="0" smtClean="0"/>
          </a:p>
          <a:p>
            <a:r>
              <a:rPr lang="pt-BR" b="1" u="sng" dirty="0" smtClean="0"/>
              <a:t>CREAS</a:t>
            </a:r>
            <a:endParaRPr lang="sl-SI" b="1" u="sng" dirty="0" smtClean="0"/>
          </a:p>
          <a:p>
            <a:r>
              <a:rPr lang="sl-SI" dirty="0" smtClean="0"/>
              <a:t>PAEFI</a:t>
            </a:r>
          </a:p>
          <a:p>
            <a:r>
              <a:rPr lang="sl-SI" dirty="0" err="1" smtClean="0"/>
              <a:t>Situacoes</a:t>
            </a:r>
            <a:r>
              <a:rPr lang="sl-SI" dirty="0" smtClean="0"/>
              <a:t> de </a:t>
            </a:r>
            <a:r>
              <a:rPr lang="sl-SI" dirty="0" err="1" smtClean="0"/>
              <a:t>Violencia</a:t>
            </a:r>
            <a:r>
              <a:rPr lang="sl-SI" dirty="0" smtClean="0"/>
              <a:t> e Viola</a:t>
            </a:r>
            <a:r>
              <a:rPr lang="pt-BR" dirty="0"/>
              <a:t>çã</a:t>
            </a:r>
            <a:r>
              <a:rPr lang="sl-SI" dirty="0" smtClean="0"/>
              <a:t>o de </a:t>
            </a:r>
            <a:r>
              <a:rPr lang="sl-SI" dirty="0" err="1" smtClean="0"/>
              <a:t>Direitos</a:t>
            </a:r>
            <a:endParaRPr lang="sl-SI" dirty="0" smtClean="0"/>
          </a:p>
          <a:p>
            <a:r>
              <a:rPr lang="sl-SI" dirty="0" err="1" smtClean="0"/>
              <a:t>Medidas</a:t>
            </a:r>
            <a:r>
              <a:rPr lang="sl-SI" dirty="0" smtClean="0"/>
              <a:t> </a:t>
            </a:r>
            <a:r>
              <a:rPr lang="sl-SI" dirty="0" err="1" smtClean="0"/>
              <a:t>Socio</a:t>
            </a:r>
            <a:r>
              <a:rPr lang="sl-SI" dirty="0" smtClean="0"/>
              <a:t>-</a:t>
            </a:r>
            <a:r>
              <a:rPr lang="sl-SI" dirty="0" err="1" smtClean="0"/>
              <a:t>educativas</a:t>
            </a:r>
            <a:endParaRPr lang="sl-SI" dirty="0" smtClean="0"/>
          </a:p>
          <a:p>
            <a:r>
              <a:rPr lang="sl-SI" dirty="0" err="1" smtClean="0"/>
              <a:t>Servi</a:t>
            </a:r>
            <a:r>
              <a:rPr lang="pt-BR" dirty="0" smtClean="0"/>
              <a:t>ç</a:t>
            </a:r>
            <a:r>
              <a:rPr lang="sl-SI" dirty="0" smtClean="0"/>
              <a:t>o de </a:t>
            </a:r>
            <a:r>
              <a:rPr lang="sl-SI" dirty="0" err="1"/>
              <a:t>A</a:t>
            </a:r>
            <a:r>
              <a:rPr lang="sl-SI" dirty="0" err="1" smtClean="0"/>
              <a:t>bordagem</a:t>
            </a:r>
            <a:r>
              <a:rPr lang="sl-SI" dirty="0" smtClean="0"/>
              <a:t> Social</a:t>
            </a:r>
          </a:p>
          <a:p>
            <a:endParaRPr lang="pt-BR" dirty="0" smtClean="0"/>
          </a:p>
          <a:p>
            <a:endParaRPr lang="sl-SI" dirty="0" smtClean="0"/>
          </a:p>
          <a:p>
            <a:r>
              <a:rPr lang="pt-BR" b="1" u="sng" dirty="0" smtClean="0"/>
              <a:t>CENTRO POP</a:t>
            </a:r>
            <a:endParaRPr lang="sl-SI" b="1" u="sng" dirty="0" smtClean="0"/>
          </a:p>
          <a:p>
            <a:r>
              <a:rPr lang="sl-SI" dirty="0" err="1" smtClean="0"/>
              <a:t>Servico</a:t>
            </a:r>
            <a:r>
              <a:rPr lang="sl-SI" dirty="0" smtClean="0"/>
              <a:t> </a:t>
            </a:r>
            <a:r>
              <a:rPr lang="sl-SI" dirty="0" err="1" smtClean="0"/>
              <a:t>Especializado</a:t>
            </a:r>
            <a:r>
              <a:rPr lang="sl-SI" dirty="0" smtClean="0"/>
              <a:t> de </a:t>
            </a:r>
            <a:r>
              <a:rPr lang="sl-SI" dirty="0" err="1" smtClean="0"/>
              <a:t>Atendimento</a:t>
            </a:r>
            <a:r>
              <a:rPr lang="sl-SI" dirty="0" smtClean="0"/>
              <a:t> </a:t>
            </a:r>
            <a:r>
              <a:rPr lang="sl-SI" dirty="0" err="1" smtClean="0"/>
              <a:t>Popula</a:t>
            </a:r>
            <a:r>
              <a:rPr lang="pt-BR" dirty="0"/>
              <a:t>çã</a:t>
            </a:r>
            <a:r>
              <a:rPr lang="sl-SI" dirty="0" smtClean="0"/>
              <a:t>o de </a:t>
            </a:r>
            <a:r>
              <a:rPr lang="sl-SI" dirty="0" err="1" smtClean="0"/>
              <a:t>Rua</a:t>
            </a:r>
            <a:r>
              <a:rPr lang="pt-BR" dirty="0" smtClean="0"/>
              <a:t> </a:t>
            </a:r>
            <a:endParaRPr lang="sl-SI" dirty="0" smtClean="0"/>
          </a:p>
          <a:p>
            <a:r>
              <a:rPr lang="sl-SI" dirty="0" err="1" smtClean="0"/>
              <a:t>Servi</a:t>
            </a:r>
            <a:r>
              <a:rPr lang="pt-BR" dirty="0" smtClean="0"/>
              <a:t>ç</a:t>
            </a:r>
            <a:r>
              <a:rPr lang="sl-SI" dirty="0" smtClean="0"/>
              <a:t>o de </a:t>
            </a:r>
            <a:r>
              <a:rPr lang="sl-SI" dirty="0" err="1" smtClean="0"/>
              <a:t>Abordagem</a:t>
            </a:r>
            <a:r>
              <a:rPr lang="sl-SI" dirty="0" smtClean="0"/>
              <a:t> 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6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" y="1124744"/>
            <a:ext cx="8843601" cy="51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773350" y="68049"/>
            <a:ext cx="5597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pt-BR" sz="2000" b="1" dirty="0" smtClean="0"/>
              <a:t>Registro Individualizado </a:t>
            </a:r>
            <a:r>
              <a:rPr lang="pt-BR" sz="2000" b="1" dirty="0"/>
              <a:t>de </a:t>
            </a:r>
            <a:r>
              <a:rPr lang="pt-BR" sz="2000" b="1" dirty="0" smtClean="0"/>
              <a:t>Famílias </a:t>
            </a:r>
            <a:r>
              <a:rPr lang="pt-BR" sz="2000" b="1" dirty="0"/>
              <a:t>(formulário 2)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09265" y="112474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TELA 1 - SELEÇÃO DOS FORMULÁRIOS OU LISTAS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0234" y="2060848"/>
            <a:ext cx="6746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/>
              <a:t>Prontuário Eletrônico </a:t>
            </a:r>
            <a:r>
              <a:rPr lang="pt-BR" sz="3600" b="1" dirty="0" smtClean="0"/>
              <a:t>Simplificado</a:t>
            </a:r>
          </a:p>
          <a:p>
            <a:pPr algn="ctr"/>
            <a:r>
              <a:rPr lang="pt-BR" sz="3600" b="1" dirty="0" smtClean="0"/>
              <a:t>RMA – Formulário 2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5438595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5439</TotalTime>
  <Words>435</Words>
  <Application>Microsoft Office PowerPoint</Application>
  <PresentationFormat>Apresentação na tela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Fúvio Ariclê Bento e Lima</dc:creator>
  <cp:lastModifiedBy>Cliente</cp:lastModifiedBy>
  <cp:revision>374</cp:revision>
  <cp:lastPrinted>2013-08-05T17:54:18Z</cp:lastPrinted>
  <dcterms:created xsi:type="dcterms:W3CDTF">2013-08-05T13:36:23Z</dcterms:created>
  <dcterms:modified xsi:type="dcterms:W3CDTF">2022-04-04T12:45:48Z</dcterms:modified>
</cp:coreProperties>
</file>