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notesSlides/notesSlide32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notesSlides/notesSlide33.xml" ContentType="application/vnd.openxmlformats-officedocument.presentationml.notesSl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325" r:id="rId3"/>
    <p:sldId id="341" r:id="rId4"/>
    <p:sldId id="342" r:id="rId5"/>
    <p:sldId id="343" r:id="rId6"/>
    <p:sldId id="344" r:id="rId7"/>
    <p:sldId id="340" r:id="rId8"/>
    <p:sldId id="345" r:id="rId9"/>
    <p:sldId id="346" r:id="rId10"/>
    <p:sldId id="335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6" r:id="rId20"/>
    <p:sldId id="355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7" r:id="rId37"/>
    <p:sldId id="372" r:id="rId38"/>
    <p:sldId id="373" r:id="rId39"/>
    <p:sldId id="374" r:id="rId40"/>
    <p:sldId id="375" r:id="rId41"/>
    <p:sldId id="376" r:id="rId42"/>
    <p:sldId id="378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A32"/>
    <a:srgbClr val="355E8F"/>
    <a:srgbClr val="77943C"/>
    <a:srgbClr val="53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7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8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9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0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1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03107939414928E-2"/>
          <c:y val="9.0797850911705905E-2"/>
          <c:w val="0.50288184070449138"/>
          <c:h val="0.78897884098798499"/>
        </c:manualLayout>
      </c:layout>
      <c:doughnutChart>
        <c:varyColors val="1"/>
        <c:ser>
          <c:idx val="0"/>
          <c:order val="0"/>
          <c:explosion val="4"/>
          <c:dLbls>
            <c:dLbl>
              <c:idx val="0"/>
              <c:layout>
                <c:manualLayout>
                  <c:x val="1.4953271028037337E-2"/>
                  <c:y val="-7.820136852394916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D3-498C-BE8D-E1B510069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Plan2!$C$3:$C$4</c:f>
              <c:strCache>
                <c:ptCount val="2"/>
                <c:pt idx="0">
                  <c:v>Respondeu a Pesquisa</c:v>
                </c:pt>
                <c:pt idx="1">
                  <c:v>Não respondeu a Pesquisa</c:v>
                </c:pt>
              </c:strCache>
            </c:strRef>
          </c:cat>
          <c:val>
            <c:numRef>
              <c:f>Plan2!$D$3:$D$4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3-498C-BE8D-E1B510069E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776655052942215"/>
          <c:y val="0.7041319642853523"/>
          <c:w val="0.42101032509768094"/>
          <c:h val="0.28322993454901846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31042032747804E-2"/>
          <c:y val="7.3403958439011457E-2"/>
          <c:w val="0.59567047426911024"/>
          <c:h val="0.85402373459926084"/>
        </c:manualLayout>
      </c:layout>
      <c:pieChart>
        <c:varyColors val="1"/>
        <c:ser>
          <c:idx val="0"/>
          <c:order val="0"/>
          <c:tx>
            <c:strRef>
              <c:f>Estados!$B$166</c:f>
              <c:strCache>
                <c:ptCount val="1"/>
                <c:pt idx="0">
                  <c:v>Total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7423865312867828"/>
                  <c:y val="-0.125431266978687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91-48CF-AC3A-D02B1A9D1397}"/>
                </c:ext>
              </c:extLst>
            </c:dLbl>
            <c:dLbl>
              <c:idx val="1"/>
              <c:layout>
                <c:manualLayout>
                  <c:x val="0.16501342573151928"/>
                  <c:y val="0.141520815312737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1-48CF-AC3A-D02B1A9D139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Estados!$C$143:$D$143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Estados!$C$166:$D$166</c:f>
              <c:numCache>
                <c:formatCode>###0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1-48CF-AC3A-D02B1A9D13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744775820969116"/>
          <c:y val="0.3917253153090377"/>
          <c:w val="0.12433171048460874"/>
          <c:h val="0.1843815602603263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953538174552185E-2"/>
                  <c:y val="-1.848397134513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54-4FB3-8D77-ED420096FF2C}"/>
                </c:ext>
              </c:extLst>
            </c:dLbl>
            <c:dLbl>
              <c:idx val="1"/>
              <c:layout>
                <c:manualLayout>
                  <c:x val="2.8221511458229941E-2"/>
                  <c:y val="-4.7799438074322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4-4FB3-8D77-ED420096F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Plan1!$B$23:$B$24</c:f>
              <c:strCache>
                <c:ptCount val="2"/>
                <c:pt idx="0">
                  <c:v>Total de profissionais (Municípios) que foram capacitados nas oficinas do Prontuário SUAS organizadas  pelo MDS</c:v>
                </c:pt>
                <c:pt idx="1">
                  <c:v>Total de profissionais (Municípios) que participaram das oficinas do Prontuário SUAS, organizadas pelo MDS, e que responderam a pesquisa sobre as ações de multiplicação</c:v>
                </c:pt>
              </c:strCache>
            </c:strRef>
          </c:cat>
          <c:val>
            <c:numRef>
              <c:f>Plan1!$C$23:$C$24</c:f>
              <c:numCache>
                <c:formatCode>General</c:formatCode>
                <c:ptCount val="2"/>
                <c:pt idx="0">
                  <c:v>334</c:v>
                </c:pt>
                <c:pt idx="1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4-4FB3-8D77-ED420096FF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386944"/>
        <c:axId val="146389632"/>
        <c:axId val="0"/>
      </c:bar3DChart>
      <c:catAx>
        <c:axId val="146386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mbria" panose="02040503050406030204" pitchFamily="18" charset="0"/>
              </a:defRPr>
            </a:pPr>
            <a:endParaRPr lang="pt-BR"/>
          </a:p>
        </c:txPr>
        <c:crossAx val="146389632"/>
        <c:crosses val="autoZero"/>
        <c:auto val="1"/>
        <c:lblAlgn val="ctr"/>
        <c:lblOffset val="100"/>
        <c:noMultiLvlLbl val="0"/>
      </c:catAx>
      <c:valAx>
        <c:axId val="14638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386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Municípios!$C$1</c:f>
              <c:strCache>
                <c:ptCount val="1"/>
                <c:pt idx="0">
                  <c:v>1. Após a Oficina em Brasília, você recebeu o apoio necessário da Gestão Municipal para realizar o processo de Multiplicação do conhecimento adquirido sobre a implantação e utilização do Prontuário SUAS?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1.6915491073110467E-2"/>
                  <c:y val="2.23242927967337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9-4D1A-983D-7C104F66A54E}"/>
                </c:ext>
              </c:extLst>
            </c:dLbl>
            <c:dLbl>
              <c:idx val="1"/>
              <c:layout>
                <c:manualLayout>
                  <c:x val="0.14125989216669479"/>
                  <c:y val="-0.231000140739698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9-4D1A-983D-7C104F66A54E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Municípios!$C$2:$D$2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Municípios!$C$29:$D$29</c:f>
              <c:numCache>
                <c:formatCode>###0</c:formatCode>
                <c:ptCount val="2"/>
                <c:pt idx="0">
                  <c:v>20</c:v>
                </c:pt>
                <c:pt idx="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9-4D1A-983D-7C104F66A5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597079406889011"/>
                  <c:y val="4.240342619683670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C9-4B0D-9ED0-3EA25C90772B}"/>
                </c:ext>
              </c:extLst>
            </c:dLbl>
            <c:dLbl>
              <c:idx val="2"/>
              <c:layout>
                <c:manualLayout>
                  <c:x val="0.15562404354260709"/>
                  <c:y val="-6.78686665220679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C9-4B0D-9ED0-3EA25C9077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Municípios!$C$34:$F$34</c:f>
              <c:strCache>
                <c:ptCount val="4"/>
                <c:pt idx="0">
                  <c:v>Não</c:v>
                </c:pt>
                <c:pt idx="1">
                  <c:v>Sim, encontro/oficina fora do seu município</c:v>
                </c:pt>
                <c:pt idx="2">
                  <c:v>Sim, encontro/oficina no seu município</c:v>
                </c:pt>
                <c:pt idx="3">
                  <c:v>Sim, encontro/oficina no seu município e fora do seu município</c:v>
                </c:pt>
              </c:strCache>
            </c:strRef>
          </c:cat>
          <c:val>
            <c:numRef>
              <c:f>Municípios!$C$61:$F$61</c:f>
              <c:numCache>
                <c:formatCode>###0</c:formatCode>
                <c:ptCount val="4"/>
                <c:pt idx="0">
                  <c:v>84</c:v>
                </c:pt>
                <c:pt idx="1">
                  <c:v>6</c:v>
                </c:pt>
                <c:pt idx="2">
                  <c:v>116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9-4B0D-9ED0-3EA25C9077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4110755729114971E-2"/>
                  <c:y val="-1.140078936648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9A-47C9-B4DB-79E29BDBA7A2}"/>
                </c:ext>
              </c:extLst>
            </c:dLbl>
            <c:dLbl>
              <c:idx val="1"/>
              <c:layout>
                <c:manualLayout>
                  <c:x val="1.4110755729114971E-2"/>
                  <c:y val="-1.47938078956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9A-47C9-B4DB-79E29BDBA7A2}"/>
                </c:ext>
              </c:extLst>
            </c:dLbl>
            <c:dLbl>
              <c:idx val="2"/>
              <c:layout>
                <c:manualLayout>
                  <c:x val="2.3518344308560677E-2"/>
                  <c:y val="-1.201208932466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9A-47C9-B4DB-79E29BDBA7A2}"/>
                </c:ext>
              </c:extLst>
            </c:dLbl>
            <c:dLbl>
              <c:idx val="3"/>
              <c:layout>
                <c:manualLayout>
                  <c:x val="1.8814340972153381E-2"/>
                  <c:y val="-1.601590506961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9A-47C9-B4DB-79E29BDBA7A2}"/>
                </c:ext>
              </c:extLst>
            </c:dLbl>
            <c:dLbl>
              <c:idx val="4"/>
              <c:layout>
                <c:manualLayout>
                  <c:x val="2.096836079683919E-2"/>
                  <c:y val="-1.662713535407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9A-47C9-B4DB-79E29BDBA7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Municípios!$B$154:$B$158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Municípios!$C$154:$C$158</c:f>
              <c:numCache>
                <c:formatCode>###0</c:formatCode>
                <c:ptCount val="5"/>
                <c:pt idx="0">
                  <c:v>22</c:v>
                </c:pt>
                <c:pt idx="1">
                  <c:v>70</c:v>
                </c:pt>
                <c:pt idx="2">
                  <c:v>50</c:v>
                </c:pt>
                <c:pt idx="3">
                  <c:v>44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9A-47C9-B4DB-79E29BDBA7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276160"/>
        <c:axId val="151307776"/>
        <c:axId val="0"/>
      </c:bar3DChart>
      <c:catAx>
        <c:axId val="15127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307776"/>
        <c:crosses val="autoZero"/>
        <c:auto val="1"/>
        <c:lblAlgn val="ctr"/>
        <c:lblOffset val="100"/>
        <c:noMultiLvlLbl val="0"/>
      </c:catAx>
      <c:valAx>
        <c:axId val="151307776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1276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Municípios!$B$165:$B$189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Municípios!$C$165:$C$189</c:f>
              <c:numCache>
                <c:formatCode>###0</c:formatCode>
                <c:ptCount val="25"/>
                <c:pt idx="0">
                  <c:v>7</c:v>
                </c:pt>
                <c:pt idx="1">
                  <c:v>9</c:v>
                </c:pt>
                <c:pt idx="2">
                  <c:v>5</c:v>
                </c:pt>
                <c:pt idx="3">
                  <c:v>134.99999999999997</c:v>
                </c:pt>
                <c:pt idx="4">
                  <c:v>133</c:v>
                </c:pt>
                <c:pt idx="5">
                  <c:v>30</c:v>
                </c:pt>
                <c:pt idx="6">
                  <c:v>21</c:v>
                </c:pt>
                <c:pt idx="7">
                  <c:v>80</c:v>
                </c:pt>
                <c:pt idx="8">
                  <c:v>17</c:v>
                </c:pt>
                <c:pt idx="9">
                  <c:v>106</c:v>
                </c:pt>
                <c:pt idx="10">
                  <c:v>108</c:v>
                </c:pt>
                <c:pt idx="11">
                  <c:v>21</c:v>
                </c:pt>
                <c:pt idx="12">
                  <c:v>23</c:v>
                </c:pt>
                <c:pt idx="13">
                  <c:v>75.999999999999986</c:v>
                </c:pt>
                <c:pt idx="14">
                  <c:v>142</c:v>
                </c:pt>
                <c:pt idx="15">
                  <c:v>64</c:v>
                </c:pt>
                <c:pt idx="16">
                  <c:v>173</c:v>
                </c:pt>
                <c:pt idx="17">
                  <c:v>140</c:v>
                </c:pt>
                <c:pt idx="18">
                  <c:v>171</c:v>
                </c:pt>
                <c:pt idx="19">
                  <c:v>166</c:v>
                </c:pt>
                <c:pt idx="20">
                  <c:v>1</c:v>
                </c:pt>
                <c:pt idx="21">
                  <c:v>90</c:v>
                </c:pt>
                <c:pt idx="22">
                  <c:v>53</c:v>
                </c:pt>
                <c:pt idx="23">
                  <c:v>25</c:v>
                </c:pt>
                <c:pt idx="2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6-4034-BBE0-E3632D0C4F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810816"/>
        <c:axId val="151812352"/>
        <c:axId val="0"/>
      </c:bar3DChart>
      <c:catAx>
        <c:axId val="1518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812352"/>
        <c:crosses val="autoZero"/>
        <c:auto val="1"/>
        <c:lblAlgn val="ctr"/>
        <c:lblOffset val="100"/>
        <c:noMultiLvlLbl val="0"/>
      </c:catAx>
      <c:valAx>
        <c:axId val="151812352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1810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4"/>
              <c:layout>
                <c:manualLayout>
                  <c:x val="6.44768893505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6-4A65-B3A0-5882DEF0EA23}"/>
                </c:ext>
              </c:extLst>
            </c:dLbl>
            <c:dLbl>
              <c:idx val="7"/>
              <c:layout>
                <c:manualLayout>
                  <c:x val="8.59752821063944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6-4A65-B3A0-5882DEF0EA23}"/>
                </c:ext>
              </c:extLst>
            </c:dLbl>
            <c:dLbl>
              <c:idx val="10"/>
              <c:layout>
                <c:manualLayout>
                  <c:x val="4.29845929003667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6-4A65-B3A0-5882DEF0EA23}"/>
                </c:ext>
              </c:extLst>
            </c:dLbl>
            <c:dLbl>
              <c:idx val="18"/>
              <c:layout>
                <c:manualLayout>
                  <c:x val="6.44768893505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6-4A65-B3A0-5882DEF0EA23}"/>
                </c:ext>
              </c:extLst>
            </c:dLbl>
            <c:dLbl>
              <c:idx val="21"/>
              <c:layout>
                <c:manualLayout>
                  <c:x val="6.44768893505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6-4A65-B3A0-5882DEF0EA23}"/>
                </c:ext>
              </c:extLst>
            </c:dLbl>
            <c:dLbl>
              <c:idx val="23"/>
              <c:layout>
                <c:manualLayout>
                  <c:x val="4.2984592900366788E-3"/>
                  <c:y val="7.492225341360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6-4A65-B3A0-5882DEF0E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Municípios!$B$196:$B$220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Municípios!$C$196:$C$220</c:f>
              <c:numCache>
                <c:formatCode>###0</c:formatCode>
                <c:ptCount val="25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154</c:v>
                </c:pt>
                <c:pt idx="4">
                  <c:v>52</c:v>
                </c:pt>
                <c:pt idx="5">
                  <c:v>0</c:v>
                </c:pt>
                <c:pt idx="6">
                  <c:v>10</c:v>
                </c:pt>
                <c:pt idx="7">
                  <c:v>76.999999999999986</c:v>
                </c:pt>
                <c:pt idx="8">
                  <c:v>0</c:v>
                </c:pt>
                <c:pt idx="9">
                  <c:v>21</c:v>
                </c:pt>
                <c:pt idx="10">
                  <c:v>20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31</c:v>
                </c:pt>
                <c:pt idx="16">
                  <c:v>0</c:v>
                </c:pt>
                <c:pt idx="17">
                  <c:v>39</c:v>
                </c:pt>
                <c:pt idx="18">
                  <c:v>79</c:v>
                </c:pt>
                <c:pt idx="20">
                  <c:v>1</c:v>
                </c:pt>
                <c:pt idx="21">
                  <c:v>17</c:v>
                </c:pt>
                <c:pt idx="22">
                  <c:v>0</c:v>
                </c:pt>
                <c:pt idx="23">
                  <c:v>290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6-4A65-B3A0-5882DEF0E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067520"/>
        <c:axId val="153070208"/>
        <c:axId val="0"/>
      </c:bar3DChart>
      <c:catAx>
        <c:axId val="1530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070208"/>
        <c:crosses val="autoZero"/>
        <c:auto val="1"/>
        <c:lblAlgn val="ctr"/>
        <c:lblOffset val="100"/>
        <c:noMultiLvlLbl val="0"/>
      </c:catAx>
      <c:valAx>
        <c:axId val="153070208"/>
        <c:scaling>
          <c:logBase val="10"/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3067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553817040173643E-2"/>
          <c:y val="9.4109195402298854E-2"/>
          <c:w val="0.49035094493036951"/>
          <c:h val="0.80316091954022983"/>
        </c:manualLayout>
      </c:layout>
      <c:pieChart>
        <c:varyColors val="1"/>
        <c:ser>
          <c:idx val="0"/>
          <c:order val="0"/>
          <c:tx>
            <c:strRef>
              <c:f>Municípios!$A$258</c:f>
              <c:strCache>
                <c:ptCount val="1"/>
                <c:pt idx="0">
                  <c:v>9. Em sua opinião, essa Multiplicação contribuiu para:</c:v>
                </c:pt>
              </c:strCache>
            </c:strRef>
          </c:tx>
          <c:dLbls>
            <c:dLbl>
              <c:idx val="0"/>
              <c:layout>
                <c:manualLayout>
                  <c:x val="-0.11508446258639433"/>
                  <c:y val="0.1540390449609430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6A-4CBC-BB3F-78CDDE1313E2}"/>
                </c:ext>
              </c:extLst>
            </c:dLbl>
            <c:dLbl>
              <c:idx val="1"/>
              <c:layout>
                <c:manualLayout>
                  <c:x val="-0.10787646109453709"/>
                  <c:y val="-0.140582898601694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6A-4CBC-BB3F-78CDDE1313E2}"/>
                </c:ext>
              </c:extLst>
            </c:dLbl>
            <c:dLbl>
              <c:idx val="2"/>
              <c:layout>
                <c:manualLayout>
                  <c:x val="0.15599803727866404"/>
                  <c:y val="-8.54235514961365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6A-4CBC-BB3F-78CDDE1313E2}"/>
                </c:ext>
              </c:extLst>
            </c:dLbl>
            <c:dLbl>
              <c:idx val="3"/>
              <c:layout>
                <c:manualLayout>
                  <c:x val="8.7308858364913297E-2"/>
                  <c:y val="8.58674455305028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6A-4CBC-BB3F-78CDDE1313E2}"/>
                </c:ext>
              </c:extLst>
            </c:dLbl>
            <c:dLbl>
              <c:idx val="5"/>
              <c:layout>
                <c:manualLayout>
                  <c:x val="5.6458124807776115E-2"/>
                  <c:y val="9.459840354448344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6A-4CBC-BB3F-78CDDE131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Municípios!$B$261:$B$267</c:f>
              <c:strCache>
                <c:ptCount val="7"/>
                <c:pt idx="0">
                  <c:v>Despertar o interesse dos profissionais pelo Prontuário SUAS</c:v>
                </c:pt>
                <c:pt idx="1">
                  <c:v>Eliminar as dúvidas sobre o uso do Prontuário SUAS</c:v>
                </c:pt>
                <c:pt idx="2">
                  <c:v>Fomentar a implantação e o uso do Prontuário SUAS no seu Município</c:v>
                </c:pt>
                <c:pt idx="3">
                  <c:v>Fomentar a implantação e o uso do Prontuário SUAS nos Municípios da região</c:v>
                </c:pt>
                <c:pt idx="4">
                  <c:v>O primeiro, segundo, terceiro e quarto item foram contemplados na Multiplicação.</c:v>
                </c:pt>
                <c:pt idx="5">
                  <c:v>Sensibilizar a Gestão Municipal quanto à importância e o apoio à implantação do Prontuário SUAS</c:v>
                </c:pt>
                <c:pt idx="6">
                  <c:v>todas as alternativas</c:v>
                </c:pt>
              </c:strCache>
            </c:strRef>
          </c:cat>
          <c:val>
            <c:numRef>
              <c:f>Municípios!$C$261:$C$267</c:f>
              <c:numCache>
                <c:formatCode>###0</c:formatCode>
                <c:ptCount val="7"/>
                <c:pt idx="0">
                  <c:v>30</c:v>
                </c:pt>
                <c:pt idx="1">
                  <c:v>37</c:v>
                </c:pt>
                <c:pt idx="2">
                  <c:v>45</c:v>
                </c:pt>
                <c:pt idx="3">
                  <c:v>10</c:v>
                </c:pt>
                <c:pt idx="4">
                  <c:v>1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6A-4CBC-BB3F-78CDDE131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Municípios!$C$273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Municípios!$B$275:$B$299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Municípios!$C$275:$C$299</c:f>
              <c:numCache>
                <c:formatCode>###0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11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15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8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5-47EB-9754-54AE261B5286}"/>
            </c:ext>
          </c:extLst>
        </c:ser>
        <c:ser>
          <c:idx val="1"/>
          <c:order val="1"/>
          <c:tx>
            <c:strRef>
              <c:f>Municípios!$D$273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15-47EB-9754-54AE261B5286}"/>
                </c:ext>
              </c:extLst>
            </c:dLbl>
            <c:dLbl>
              <c:idx val="1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15-47EB-9754-54AE261B5286}"/>
                </c:ext>
              </c:extLst>
            </c:dLbl>
            <c:dLbl>
              <c:idx val="3"/>
              <c:layout>
                <c:manualLayout>
                  <c:x val="6.0835622785926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5-47EB-9754-54AE261B5286}"/>
                </c:ext>
              </c:extLst>
            </c:dLbl>
            <c:dLbl>
              <c:idx val="4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15-47EB-9754-54AE261B5286}"/>
                </c:ext>
              </c:extLst>
            </c:dLbl>
            <c:dLbl>
              <c:idx val="5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15-47EB-9754-54AE261B5286}"/>
                </c:ext>
              </c:extLst>
            </c:dLbl>
            <c:dLbl>
              <c:idx val="6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15-47EB-9754-54AE261B5286}"/>
                </c:ext>
              </c:extLst>
            </c:dLbl>
            <c:dLbl>
              <c:idx val="7"/>
              <c:layout>
                <c:manualLayout>
                  <c:x val="6.0835622785926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15-47EB-9754-54AE261B5286}"/>
                </c:ext>
              </c:extLst>
            </c:dLbl>
            <c:dLbl>
              <c:idx val="8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15-47EB-9754-54AE261B5286}"/>
                </c:ext>
              </c:extLst>
            </c:dLbl>
            <c:dLbl>
              <c:idx val="9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15-47EB-9754-54AE261B5286}"/>
                </c:ext>
              </c:extLst>
            </c:dLbl>
            <c:dLbl>
              <c:idx val="10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15-47EB-9754-54AE261B5286}"/>
                </c:ext>
              </c:extLst>
            </c:dLbl>
            <c:dLbl>
              <c:idx val="11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15-47EB-9754-54AE261B5286}"/>
                </c:ext>
              </c:extLst>
            </c:dLbl>
            <c:dLbl>
              <c:idx val="12"/>
              <c:layout>
                <c:manualLayout>
                  <c:x val="8.1114163714568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15-47EB-9754-54AE261B5286}"/>
                </c:ext>
              </c:extLst>
            </c:dLbl>
            <c:dLbl>
              <c:idx val="13"/>
              <c:layout>
                <c:manualLayout>
                  <c:x val="6.0835622785926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15-47EB-9754-54AE261B5286}"/>
                </c:ext>
              </c:extLst>
            </c:dLbl>
            <c:dLbl>
              <c:idx val="14"/>
              <c:layout>
                <c:manualLayout>
                  <c:x val="6.0835622785927372E-3"/>
                  <c:y val="3.5647031514502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5-47EB-9754-54AE261B5286}"/>
                </c:ext>
              </c:extLst>
            </c:dLbl>
            <c:dLbl>
              <c:idx val="15"/>
              <c:layout>
                <c:manualLayout>
                  <c:x val="6.0835622785927372E-3"/>
                  <c:y val="3.5647031514502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5-47EB-9754-54AE261B5286}"/>
                </c:ext>
              </c:extLst>
            </c:dLbl>
            <c:dLbl>
              <c:idx val="16"/>
              <c:layout>
                <c:manualLayout>
                  <c:x val="8.1114163714568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5-47EB-9754-54AE261B5286}"/>
                </c:ext>
              </c:extLst>
            </c:dLbl>
            <c:dLbl>
              <c:idx val="17"/>
              <c:layout>
                <c:manualLayout>
                  <c:x val="8.1114163714568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15-47EB-9754-54AE261B5286}"/>
                </c:ext>
              </c:extLst>
            </c:dLbl>
            <c:dLbl>
              <c:idx val="18"/>
              <c:layout>
                <c:manualLayout>
                  <c:x val="1.0139270464321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5-47EB-9754-54AE261B5286}"/>
                </c:ext>
              </c:extLst>
            </c:dLbl>
            <c:dLbl>
              <c:idx val="19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15-47EB-9754-54AE261B5286}"/>
                </c:ext>
              </c:extLst>
            </c:dLbl>
            <c:dLbl>
              <c:idx val="20"/>
              <c:layout>
                <c:manualLayout>
                  <c:x val="8.1114163714568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15-47EB-9754-54AE261B5286}"/>
                </c:ext>
              </c:extLst>
            </c:dLbl>
            <c:dLbl>
              <c:idx val="22"/>
              <c:layout>
                <c:manualLayout>
                  <c:x val="6.0835622785926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15-47EB-9754-54AE261B5286}"/>
                </c:ext>
              </c:extLst>
            </c:dLbl>
            <c:dLbl>
              <c:idx val="23"/>
              <c:layout>
                <c:manualLayout>
                  <c:x val="4.0557081857284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15-47EB-9754-54AE261B5286}"/>
                </c:ext>
              </c:extLst>
            </c:dLbl>
            <c:dLbl>
              <c:idx val="24"/>
              <c:layout>
                <c:manualLayout>
                  <c:x val="1.01399310484688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15-47EB-9754-54AE261B52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Municípios!$B$275:$B$299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Municípios!$D$275:$D$299</c:f>
              <c:numCache>
                <c:formatCode>###0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515-47EB-9754-54AE261B52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411776"/>
        <c:axId val="154415872"/>
        <c:axId val="0"/>
      </c:bar3DChart>
      <c:catAx>
        <c:axId val="1544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415872"/>
        <c:crosses val="autoZero"/>
        <c:auto val="1"/>
        <c:lblAlgn val="ctr"/>
        <c:lblOffset val="100"/>
        <c:noMultiLvlLbl val="0"/>
      </c:catAx>
      <c:valAx>
        <c:axId val="154415872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441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344887301458439E-2"/>
          <c:y val="0.92447172512526832"/>
          <c:w val="0.13400438347268448"/>
          <c:h val="6.037675972321641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Municípios!$D$305</c:f>
              <c:strCache>
                <c:ptCount val="1"/>
                <c:pt idx="0">
                  <c:v>Não houve diretriz dada pela Gestão Municipal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Municípios!$B$307:$B$331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Municípios!$D$307:$D$331</c:f>
              <c:numCache>
                <c:formatCode>###0</c:formatCode>
                <c:ptCount val="2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7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0-4622-8B28-B41D7C9B4C53}"/>
            </c:ext>
          </c:extLst>
        </c:ser>
        <c:ser>
          <c:idx val="1"/>
          <c:order val="1"/>
          <c:tx>
            <c:strRef>
              <c:f>Municípios!$E$305</c:f>
              <c:strCache>
                <c:ptCount val="1"/>
                <c:pt idx="0">
                  <c:v>Sim, antes mesmo da Oficina realizada em Brasília</c:v>
                </c:pt>
              </c:strCache>
            </c:strRef>
          </c:tx>
          <c:invertIfNegative val="0"/>
          <c:dLbls>
            <c:dLbl>
              <c:idx val="13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0-4622-8B28-B41D7C9B4C53}"/>
                </c:ext>
              </c:extLst>
            </c:dLbl>
            <c:dLbl>
              <c:idx val="21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C0-4622-8B28-B41D7C9B4C53}"/>
                </c:ext>
              </c:extLst>
            </c:dLbl>
            <c:dLbl>
              <c:idx val="22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C0-4622-8B28-B41D7C9B4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Municípios!$B$307:$B$331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Municípios!$E$307:$E$331</c:f>
              <c:numCache>
                <c:formatCode>###0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6</c:v>
                </c:pt>
                <c:pt idx="16">
                  <c:v>10</c:v>
                </c:pt>
                <c:pt idx="17">
                  <c:v>5</c:v>
                </c:pt>
                <c:pt idx="18">
                  <c:v>8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11</c:v>
                </c:pt>
                <c:pt idx="23">
                  <c:v>2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C0-4622-8B28-B41D7C9B4C53}"/>
            </c:ext>
          </c:extLst>
        </c:ser>
        <c:ser>
          <c:idx val="2"/>
          <c:order val="2"/>
          <c:tx>
            <c:strRef>
              <c:f>Municípios!$F$305</c:f>
              <c:strCache>
                <c:ptCount val="1"/>
                <c:pt idx="0">
                  <c:v>Sim, depois de minha participação na Oficina realizada em Brasília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5951702426343596E-3"/>
                  <c:y val="-6.024649259253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C0-4622-8B28-B41D7C9B4C53}"/>
                </c:ext>
              </c:extLst>
            </c:dLbl>
            <c:dLbl>
              <c:idx val="3"/>
              <c:layout>
                <c:manualLayout>
                  <c:x val="1.7975851213171798E-3"/>
                  <c:y val="3.2862102853724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C0-4622-8B28-B41D7C9B4C53}"/>
                </c:ext>
              </c:extLst>
            </c:dLbl>
            <c:dLbl>
              <c:idx val="4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C0-4622-8B28-B41D7C9B4C53}"/>
                </c:ext>
              </c:extLst>
            </c:dLbl>
            <c:dLbl>
              <c:idx val="5"/>
              <c:layout>
                <c:manualLayout>
                  <c:x val="3.5951702426343596E-3"/>
                  <c:y val="-6.024649259253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C0-4622-8B28-B41D7C9B4C53}"/>
                </c:ext>
              </c:extLst>
            </c:dLbl>
            <c:dLbl>
              <c:idx val="6"/>
              <c:layout>
                <c:manualLayout>
                  <c:x val="5.3927553639515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C0-4622-8B28-B41D7C9B4C53}"/>
                </c:ext>
              </c:extLst>
            </c:dLbl>
            <c:dLbl>
              <c:idx val="7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C0-4622-8B28-B41D7C9B4C53}"/>
                </c:ext>
              </c:extLst>
            </c:dLbl>
            <c:dLbl>
              <c:idx val="10"/>
              <c:layout>
                <c:manualLayout>
                  <c:x val="3.59517024263435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C0-4622-8B28-B41D7C9B4C53}"/>
                </c:ext>
              </c:extLst>
            </c:dLbl>
            <c:dLbl>
              <c:idx val="11"/>
              <c:layout>
                <c:manualLayout>
                  <c:x val="7.1903404852687192E-3"/>
                  <c:y val="6.572420570744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C0-4622-8B28-B41D7C9B4C53}"/>
                </c:ext>
              </c:extLst>
            </c:dLbl>
            <c:dLbl>
              <c:idx val="12"/>
              <c:layout>
                <c:manualLayout>
                  <c:x val="5.392755363951539E-3"/>
                  <c:y val="6.572420570744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C0-4622-8B28-B41D7C9B4C53}"/>
                </c:ext>
              </c:extLst>
            </c:dLbl>
            <c:dLbl>
              <c:idx val="13"/>
              <c:layout>
                <c:manualLayout>
                  <c:x val="5.39275536395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C0-4622-8B28-B41D7C9B4C53}"/>
                </c:ext>
              </c:extLst>
            </c:dLbl>
            <c:dLbl>
              <c:idx val="14"/>
              <c:layout>
                <c:manualLayout>
                  <c:x val="5.392755363951539E-3"/>
                  <c:y val="-6.024649259253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C0-4622-8B28-B41D7C9B4C53}"/>
                </c:ext>
              </c:extLst>
            </c:dLbl>
            <c:dLbl>
              <c:idx val="16"/>
              <c:layout>
                <c:manualLayout>
                  <c:x val="7.1903404852687192E-3"/>
                  <c:y val="-6.024649259253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C0-4622-8B28-B41D7C9B4C53}"/>
                </c:ext>
              </c:extLst>
            </c:dLbl>
            <c:dLbl>
              <c:idx val="17"/>
              <c:layout>
                <c:manualLayout>
                  <c:x val="7.1903404852687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C0-4622-8B28-B41D7C9B4C53}"/>
                </c:ext>
              </c:extLst>
            </c:dLbl>
            <c:dLbl>
              <c:idx val="18"/>
              <c:layout>
                <c:manualLayout>
                  <c:x val="5.392755363951539E-3"/>
                  <c:y val="3.2862102853724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C0-4622-8B28-B41D7C9B4C53}"/>
                </c:ext>
              </c:extLst>
            </c:dLbl>
            <c:dLbl>
              <c:idx val="19"/>
              <c:layout>
                <c:manualLayout>
                  <c:x val="5.3927553639515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C0-4622-8B28-B41D7C9B4C53}"/>
                </c:ext>
              </c:extLst>
            </c:dLbl>
            <c:dLbl>
              <c:idx val="21"/>
              <c:layout>
                <c:manualLayout>
                  <c:x val="7.1903404852687192E-3"/>
                  <c:y val="3.2862102853724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C0-4622-8B28-B41D7C9B4C53}"/>
                </c:ext>
              </c:extLst>
            </c:dLbl>
            <c:dLbl>
              <c:idx val="22"/>
              <c:layout>
                <c:manualLayout>
                  <c:x val="7.1903404852687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C0-4622-8B28-B41D7C9B4C53}"/>
                </c:ext>
              </c:extLst>
            </c:dLbl>
            <c:dLbl>
              <c:idx val="23"/>
              <c:layout>
                <c:manualLayout>
                  <c:x val="5.392755363951539E-3"/>
                  <c:y val="-6.024649259253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C0-4622-8B28-B41D7C9B4C53}"/>
                </c:ext>
              </c:extLst>
            </c:dLbl>
            <c:dLbl>
              <c:idx val="24"/>
              <c:layout>
                <c:manualLayout>
                  <c:x val="7.19036491101923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C0-4622-8B28-B41D7C9B4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Municípios!$B$307:$B$331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Municípios!$F$307:$F$331</c:f>
              <c:numCache>
                <c:formatCode>###0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7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C0-4622-8B28-B41D7C9B4C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651648"/>
        <c:axId val="154862336"/>
        <c:axId val="0"/>
      </c:bar3DChart>
      <c:catAx>
        <c:axId val="1546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62336"/>
        <c:crosses val="autoZero"/>
        <c:auto val="1"/>
        <c:lblAlgn val="ctr"/>
        <c:lblOffset val="100"/>
        <c:noMultiLvlLbl val="0"/>
      </c:catAx>
      <c:valAx>
        <c:axId val="154862336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4651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Estados!$C$1</c:f>
              <c:strCache>
                <c:ptCount val="1"/>
                <c:pt idx="0">
                  <c:v>1. Após a Oficina em Brasília, o Estado realizou algum encontro/oficina presencial com municípios para multiplicar a capacitação sobre o Prontuário SUAS?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9.6984019441431243E-2"/>
                  <c:y val="-0.156672916958833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08-4302-ABC7-3ED59CB3F259}"/>
                </c:ext>
              </c:extLst>
            </c:dLbl>
            <c:dLbl>
              <c:idx val="1"/>
              <c:layout>
                <c:manualLayout>
                  <c:x val="0.11767988189066238"/>
                  <c:y val="0.124279103915298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8-4302-ABC7-3ED59CB3F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Estados!$C$2:$D$2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Estados!$C$25:$D$25</c:f>
              <c:numCache>
                <c:formatCode>###0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08-4302-ABC7-3ED59CB3F2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35531135531136E-2"/>
          <c:y val="5.2492764569624595E-2"/>
          <c:w val="0.95970695970695974"/>
          <c:h val="0.56921452724750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Municípios!$D$337</c:f>
              <c:strCache>
                <c:ptCount val="1"/>
                <c:pt idx="0">
                  <c:v>Não utilizava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Municípios!$B$339:$B$363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Municípios!$D$339:$D$363</c:f>
              <c:numCache>
                <c:formatCode>###0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6</c:v>
                </c:pt>
                <c:pt idx="11">
                  <c:v>1</c:v>
                </c:pt>
                <c:pt idx="12">
                  <c:v>4</c:v>
                </c:pt>
                <c:pt idx="13">
                  <c:v>8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8</c:v>
                </c:pt>
                <c:pt idx="19">
                  <c:v>2</c:v>
                </c:pt>
                <c:pt idx="20">
                  <c:v>0</c:v>
                </c:pt>
                <c:pt idx="21">
                  <c:v>3</c:v>
                </c:pt>
                <c:pt idx="22">
                  <c:v>6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E-44D0-902F-ADC27FD7C79E}"/>
            </c:ext>
          </c:extLst>
        </c:ser>
        <c:ser>
          <c:idx val="1"/>
          <c:order val="1"/>
          <c:tx>
            <c:strRef>
              <c:f>Municípios!$J$337</c:f>
              <c:strCache>
                <c:ptCount val="1"/>
                <c:pt idx="0">
                  <c:v>Utilizava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E-44D0-902F-ADC27FD7C79E}"/>
                </c:ext>
              </c:extLst>
            </c:dLbl>
            <c:dLbl>
              <c:idx val="2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5E-44D0-902F-ADC27FD7C79E}"/>
                </c:ext>
              </c:extLst>
            </c:dLbl>
            <c:dLbl>
              <c:idx val="5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5E-44D0-902F-ADC27FD7C79E}"/>
                </c:ext>
              </c:extLst>
            </c:dLbl>
            <c:dLbl>
              <c:idx val="8"/>
              <c:layout>
                <c:manualLayout>
                  <c:x val="6.19448336545468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5E-44D0-902F-ADC27FD7C79E}"/>
                </c:ext>
              </c:extLst>
            </c:dLbl>
            <c:dLbl>
              <c:idx val="12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5E-44D0-902F-ADC27FD7C79E}"/>
                </c:ext>
              </c:extLst>
            </c:dLbl>
            <c:dLbl>
              <c:idx val="13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5E-44D0-902F-ADC27FD7C79E}"/>
                </c:ext>
              </c:extLst>
            </c:dLbl>
            <c:dLbl>
              <c:idx val="19"/>
              <c:layout>
                <c:manualLayout>
                  <c:x val="6.19448336545468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5E-44D0-902F-ADC27FD7C79E}"/>
                </c:ext>
              </c:extLst>
            </c:dLbl>
            <c:dLbl>
              <c:idx val="21"/>
              <c:layout>
                <c:manualLayout>
                  <c:x val="4.12967169110055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5E-44D0-902F-ADC27FD7C79E}"/>
                </c:ext>
              </c:extLst>
            </c:dLbl>
            <c:dLbl>
              <c:idx val="22"/>
              <c:layout>
                <c:manualLayout>
                  <c:x val="4.1296555769697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5E-44D0-902F-ADC27FD7C7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Municípios!$B$339:$B$363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Municípios!$J$339:$J$363</c:f>
              <c:numCache>
                <c:formatCode>###0</c:formatCode>
                <c:ptCount val="2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8</c:v>
                </c:pt>
                <c:pt idx="10">
                  <c:v>10</c:v>
                </c:pt>
                <c:pt idx="11">
                  <c:v>7</c:v>
                </c:pt>
                <c:pt idx="12">
                  <c:v>5</c:v>
                </c:pt>
                <c:pt idx="13">
                  <c:v>8</c:v>
                </c:pt>
                <c:pt idx="14">
                  <c:v>9</c:v>
                </c:pt>
                <c:pt idx="15">
                  <c:v>7</c:v>
                </c:pt>
                <c:pt idx="16">
                  <c:v>10</c:v>
                </c:pt>
                <c:pt idx="17">
                  <c:v>4</c:v>
                </c:pt>
                <c:pt idx="18">
                  <c:v>14</c:v>
                </c:pt>
                <c:pt idx="19">
                  <c:v>0</c:v>
                </c:pt>
                <c:pt idx="20">
                  <c:v>3</c:v>
                </c:pt>
                <c:pt idx="21">
                  <c:v>3</c:v>
                </c:pt>
                <c:pt idx="22">
                  <c:v>12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5E-44D0-902F-ADC27FD7C7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949120"/>
        <c:axId val="154950656"/>
        <c:axId val="0"/>
      </c:bar3DChart>
      <c:catAx>
        <c:axId val="15494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950656"/>
        <c:crosses val="autoZero"/>
        <c:auto val="1"/>
        <c:lblAlgn val="ctr"/>
        <c:lblOffset val="100"/>
        <c:noMultiLvlLbl val="0"/>
      </c:catAx>
      <c:valAx>
        <c:axId val="154950656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4949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729673396270991E-2"/>
          <c:y val="0.91095757130602317"/>
          <c:w val="0.28327713858441261"/>
          <c:h val="6.126489254239685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Municípios!$D$370</c:f>
              <c:strCache>
                <c:ptCount val="1"/>
                <c:pt idx="0">
                  <c:v>Não utiliza</c:v>
                </c:pt>
              </c:strCache>
            </c:strRef>
          </c:tx>
          <c:invertIfNegative val="0"/>
          <c:dLbls>
            <c:dLbl>
              <c:idx val="19"/>
              <c:layout>
                <c:manualLayout>
                  <c:x val="4.20034869508891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36-49F2-8C03-BFFB84AE8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Municípios!$B$372:$B$396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Municípios!$D$372:$D$396</c:f>
              <c:numCache>
                <c:formatCode>###0</c:formatCode>
                <c:ptCount val="2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6-49F2-8C03-BFFB84AE8839}"/>
            </c:ext>
          </c:extLst>
        </c:ser>
        <c:ser>
          <c:idx val="1"/>
          <c:order val="1"/>
          <c:tx>
            <c:strRef>
              <c:f>Municípios!$J$370</c:f>
              <c:strCache>
                <c:ptCount val="1"/>
                <c:pt idx="0">
                  <c:v>Utiliza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00523042633374E-3"/>
                  <c:y val="-6.306174407069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36-49F2-8C03-BFFB84AE8839}"/>
                </c:ext>
              </c:extLst>
            </c:dLbl>
            <c:dLbl>
              <c:idx val="6"/>
              <c:layout>
                <c:manualLayout>
                  <c:x val="4.20034869508891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6-49F2-8C03-BFFB84AE8839}"/>
                </c:ext>
              </c:extLst>
            </c:dLbl>
            <c:dLbl>
              <c:idx val="18"/>
              <c:layout>
                <c:manualLayout>
                  <c:x val="2.1001743475444578E-3"/>
                  <c:y val="6.8795424616736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36-49F2-8C03-BFFB84AE8839}"/>
                </c:ext>
              </c:extLst>
            </c:dLbl>
            <c:dLbl>
              <c:idx val="19"/>
              <c:layout>
                <c:manualLayout>
                  <c:x val="6.30053554552136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36-49F2-8C03-BFFB84AE8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Municípios!$B$372:$B$396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Municípios!$J$372:$J$396</c:f>
              <c:numCache>
                <c:formatCode>###0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12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11</c:v>
                </c:pt>
                <c:pt idx="11">
                  <c:v>7</c:v>
                </c:pt>
                <c:pt idx="12">
                  <c:v>8</c:v>
                </c:pt>
                <c:pt idx="13">
                  <c:v>11</c:v>
                </c:pt>
                <c:pt idx="14">
                  <c:v>9</c:v>
                </c:pt>
                <c:pt idx="15">
                  <c:v>7</c:v>
                </c:pt>
                <c:pt idx="16">
                  <c:v>11</c:v>
                </c:pt>
                <c:pt idx="17">
                  <c:v>6</c:v>
                </c:pt>
                <c:pt idx="18">
                  <c:v>19</c:v>
                </c:pt>
                <c:pt idx="19">
                  <c:v>0</c:v>
                </c:pt>
                <c:pt idx="20">
                  <c:v>3</c:v>
                </c:pt>
                <c:pt idx="21">
                  <c:v>4</c:v>
                </c:pt>
                <c:pt idx="22">
                  <c:v>13</c:v>
                </c:pt>
                <c:pt idx="23">
                  <c:v>3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6-49F2-8C03-BFFB84AE88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415296"/>
        <c:axId val="159429376"/>
        <c:axId val="0"/>
      </c:bar3DChart>
      <c:catAx>
        <c:axId val="15941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429376"/>
        <c:crosses val="autoZero"/>
        <c:auto val="1"/>
        <c:lblAlgn val="ctr"/>
        <c:lblOffset val="100"/>
        <c:noMultiLvlLbl val="0"/>
      </c:catAx>
      <c:valAx>
        <c:axId val="159429376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941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220847388929304E-2"/>
          <c:y val="0.9154259742300016"/>
          <c:w val="0.23809990777423357"/>
          <c:h val="6.054918249909401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Municípios!$D$370</c:f>
              <c:strCache>
                <c:ptCount val="1"/>
                <c:pt idx="0">
                  <c:v>Não utiliza</c:v>
                </c:pt>
              </c:strCache>
            </c:strRef>
          </c:tx>
          <c:invertIfNegative val="0"/>
          <c:dLbls>
            <c:dLbl>
              <c:idx val="19"/>
              <c:layout>
                <c:manualLayout>
                  <c:x val="4.20034869508891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7-4D96-8F31-2705404C3F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Municípios!$B$372:$B$396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Municípios!$D$372:$D$396</c:f>
              <c:numCache>
                <c:formatCode>###0</c:formatCode>
                <c:ptCount val="2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7-4D96-8F31-2705404C3FD0}"/>
            </c:ext>
          </c:extLst>
        </c:ser>
        <c:ser>
          <c:idx val="1"/>
          <c:order val="1"/>
          <c:tx>
            <c:strRef>
              <c:f>Municípios!$J$370</c:f>
              <c:strCache>
                <c:ptCount val="1"/>
                <c:pt idx="0">
                  <c:v>Utiliza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00523042633374E-3"/>
                  <c:y val="-6.306174407069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7-4D96-8F31-2705404C3FD0}"/>
                </c:ext>
              </c:extLst>
            </c:dLbl>
            <c:dLbl>
              <c:idx val="6"/>
              <c:layout>
                <c:manualLayout>
                  <c:x val="4.20034869508891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7-4D96-8F31-2705404C3FD0}"/>
                </c:ext>
              </c:extLst>
            </c:dLbl>
            <c:dLbl>
              <c:idx val="18"/>
              <c:layout>
                <c:manualLayout>
                  <c:x val="2.1001743475444578E-3"/>
                  <c:y val="6.8795424616736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77-4D96-8F31-2705404C3FD0}"/>
                </c:ext>
              </c:extLst>
            </c:dLbl>
            <c:dLbl>
              <c:idx val="19"/>
              <c:layout>
                <c:manualLayout>
                  <c:x val="6.30053554552136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77-4D96-8F31-2705404C3F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Municípios!$B$372:$B$396</c:f>
              <c:strCache>
                <c:ptCount val="25"/>
                <c:pt idx="0">
                  <c:v>Alagoas</c:v>
                </c:pt>
                <c:pt idx="1">
                  <c:v>Amapá</c:v>
                </c:pt>
                <c:pt idx="2">
                  <c:v>Amazonas</c:v>
                </c:pt>
                <c:pt idx="3">
                  <c:v>Bahia</c:v>
                </c:pt>
                <c:pt idx="4">
                  <c:v>Ceará</c:v>
                </c:pt>
                <c:pt idx="5">
                  <c:v>Espírito Santo</c:v>
                </c:pt>
                <c:pt idx="6">
                  <c:v>Goiás</c:v>
                </c:pt>
                <c:pt idx="7">
                  <c:v>Maranhão</c:v>
                </c:pt>
                <c:pt idx="8">
                  <c:v>Mato Grosso</c:v>
                </c:pt>
                <c:pt idx="9">
                  <c:v>Mato Grosso do Sul</c:v>
                </c:pt>
                <c:pt idx="10">
                  <c:v>Minas Gerais</c:v>
                </c:pt>
                <c:pt idx="11">
                  <c:v>Pará</c:v>
                </c:pt>
                <c:pt idx="12">
                  <c:v>Paraíba</c:v>
                </c:pt>
                <c:pt idx="13">
                  <c:v>Paraná</c:v>
                </c:pt>
                <c:pt idx="14">
                  <c:v>Pernambuco</c:v>
                </c:pt>
                <c:pt idx="15">
                  <c:v>Piauí</c:v>
                </c:pt>
                <c:pt idx="16">
                  <c:v>Rio de Janeiro</c:v>
                </c:pt>
                <c:pt idx="17">
                  <c:v>Rio Grande do Norte</c:v>
                </c:pt>
                <c:pt idx="18">
                  <c:v>Rio Grande do Sul</c:v>
                </c:pt>
                <c:pt idx="19">
                  <c:v>Rondônia</c:v>
                </c:pt>
                <c:pt idx="20">
                  <c:v>Roraima</c:v>
                </c:pt>
                <c:pt idx="21">
                  <c:v>Santa Catarina</c:v>
                </c:pt>
                <c:pt idx="22">
                  <c:v>São Paulo</c:v>
                </c:pt>
                <c:pt idx="23">
                  <c:v>Sergipe</c:v>
                </c:pt>
                <c:pt idx="24">
                  <c:v>Tocantins</c:v>
                </c:pt>
              </c:strCache>
            </c:strRef>
          </c:cat>
          <c:val>
            <c:numRef>
              <c:f>Municípios!$J$372:$J$396</c:f>
              <c:numCache>
                <c:formatCode>###0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12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11</c:v>
                </c:pt>
                <c:pt idx="11">
                  <c:v>7</c:v>
                </c:pt>
                <c:pt idx="12">
                  <c:v>8</c:v>
                </c:pt>
                <c:pt idx="13">
                  <c:v>11</c:v>
                </c:pt>
                <c:pt idx="14">
                  <c:v>9</c:v>
                </c:pt>
                <c:pt idx="15">
                  <c:v>7</c:v>
                </c:pt>
                <c:pt idx="16">
                  <c:v>11</c:v>
                </c:pt>
                <c:pt idx="17">
                  <c:v>6</c:v>
                </c:pt>
                <c:pt idx="18">
                  <c:v>19</c:v>
                </c:pt>
                <c:pt idx="19">
                  <c:v>0</c:v>
                </c:pt>
                <c:pt idx="20">
                  <c:v>3</c:v>
                </c:pt>
                <c:pt idx="21">
                  <c:v>4</c:v>
                </c:pt>
                <c:pt idx="22">
                  <c:v>13</c:v>
                </c:pt>
                <c:pt idx="23">
                  <c:v>3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77-4D96-8F31-2705404C3F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688192"/>
        <c:axId val="159689728"/>
        <c:axId val="0"/>
      </c:bar3DChart>
      <c:catAx>
        <c:axId val="15968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689728"/>
        <c:crosses val="autoZero"/>
        <c:auto val="1"/>
        <c:lblAlgn val="ctr"/>
        <c:lblOffset val="100"/>
        <c:noMultiLvlLbl val="0"/>
      </c:catAx>
      <c:valAx>
        <c:axId val="15968972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15968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220847388929304E-2"/>
          <c:y val="0.9154259742300016"/>
          <c:w val="0.23809990777423357"/>
          <c:h val="6.054918249909401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7759821265402104E-2"/>
                  <c:y val="-4.686790786665685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43-434A-95A5-76FBA335E27D}"/>
                </c:ext>
              </c:extLst>
            </c:dLbl>
            <c:dLbl>
              <c:idx val="1"/>
              <c:layout>
                <c:manualLayout>
                  <c:x val="3.3509695522824158E-2"/>
                  <c:y val="-1.3223142790506588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3-434A-95A5-76FBA335E2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Plan1!$B$3:$B$4</c:f>
              <c:strCache>
                <c:ptCount val="2"/>
                <c:pt idx="0">
                  <c:v>Total de profissionais que foram capacitados nas oficinas do Prontuário SUAS organizadas  pelo MDS</c:v>
                </c:pt>
                <c:pt idx="1">
                  <c:v>Total de profissionais (Municípios e Estados) que participaram das oficinas do Prontuário SUAS, organizadas pelo MDS, e que responderam a pesquisa sobre as ações de multiplicação</c:v>
                </c:pt>
              </c:strCache>
            </c:strRef>
          </c:cat>
          <c:val>
            <c:numRef>
              <c:f>Plan1!$C$3:$C$4</c:f>
              <c:numCache>
                <c:formatCode>General</c:formatCode>
                <c:ptCount val="2"/>
                <c:pt idx="0">
                  <c:v>400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3-434A-95A5-76FBA335E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5227520"/>
        <c:axId val="165229312"/>
        <c:axId val="0"/>
      </c:bar3DChart>
      <c:catAx>
        <c:axId val="165227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5229312"/>
        <c:crosses val="autoZero"/>
        <c:auto val="1"/>
        <c:lblAlgn val="ctr"/>
        <c:lblOffset val="100"/>
        <c:noMultiLvlLbl val="0"/>
      </c:catAx>
      <c:valAx>
        <c:axId val="16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227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49890972525077E-2"/>
          <c:y val="5.3489336879634253E-2"/>
          <c:w val="0.95202791103358042"/>
          <c:h val="0.841961647724281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Estados!$C$30</c:f>
              <c:strCache>
                <c:ptCount val="1"/>
                <c:pt idx="0">
                  <c:v>2.1. Caso SIM, quantos Municípios participaram deste(s) Encontro(s)/Oficina(s)?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26586372377727E-2"/>
                  <c:y val="-2.2861760900667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52-4E54-8715-7EC7C5B75E31}"/>
                </c:ext>
              </c:extLst>
            </c:dLbl>
            <c:dLbl>
              <c:idx val="1"/>
              <c:layout>
                <c:manualLayout>
                  <c:x val="1.8026586372377727E-2"/>
                  <c:y val="-1.904771343349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52-4E54-8715-7EC7C5B75E31}"/>
                </c:ext>
              </c:extLst>
            </c:dLbl>
            <c:dLbl>
              <c:idx val="2"/>
              <c:layout>
                <c:manualLayout>
                  <c:x val="1.8420465414290568E-2"/>
                  <c:y val="-1.269837551609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52-4E54-8715-7EC7C5B75E31}"/>
                </c:ext>
              </c:extLst>
            </c:dLbl>
            <c:dLbl>
              <c:idx val="3"/>
              <c:layout>
                <c:manualLayout>
                  <c:x val="1.8420465414290568E-2"/>
                  <c:y val="-3.174608894959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52-4E54-8715-7EC7C5B75E31}"/>
                </c:ext>
              </c:extLst>
            </c:dLbl>
            <c:dLbl>
              <c:idx val="4"/>
              <c:layout>
                <c:manualLayout>
                  <c:x val="1.4110758342152557E-2"/>
                  <c:y val="-1.26986758347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52-4E54-8715-7EC7C5B75E31}"/>
                </c:ext>
              </c:extLst>
            </c:dLbl>
            <c:dLbl>
              <c:idx val="5"/>
              <c:layout>
                <c:manualLayout>
                  <c:x val="1.8814344456203409E-2"/>
                  <c:y val="-2.539675103219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52-4E54-8715-7EC7C5B75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Estados!$B$32:$B$37</c:f>
              <c:strCache>
                <c:ptCount val="6"/>
                <c:pt idx="0">
                  <c:v>Bahia</c:v>
                </c:pt>
                <c:pt idx="1">
                  <c:v>Ceará</c:v>
                </c:pt>
                <c:pt idx="2">
                  <c:v>Rio de Janeiro</c:v>
                </c:pt>
                <c:pt idx="3">
                  <c:v>Roraima</c:v>
                </c:pt>
                <c:pt idx="4">
                  <c:v>Santa Catarina</c:v>
                </c:pt>
                <c:pt idx="5">
                  <c:v>Sergipe</c:v>
                </c:pt>
              </c:strCache>
            </c:strRef>
          </c:cat>
          <c:val>
            <c:numRef>
              <c:f>Estados!$C$32:$C$37</c:f>
              <c:numCache>
                <c:formatCode>###0</c:formatCode>
                <c:ptCount val="6"/>
                <c:pt idx="0">
                  <c:v>65</c:v>
                </c:pt>
                <c:pt idx="1">
                  <c:v>128</c:v>
                </c:pt>
                <c:pt idx="2">
                  <c:v>92</c:v>
                </c:pt>
                <c:pt idx="3">
                  <c:v>1</c:v>
                </c:pt>
                <c:pt idx="4">
                  <c:v>25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52-4E54-8715-7EC7C5B75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468992"/>
        <c:axId val="144471936"/>
        <c:axId val="0"/>
      </c:bar3DChart>
      <c:catAx>
        <c:axId val="1444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mbria" panose="02040503050406030204" pitchFamily="18" charset="0"/>
              </a:defRPr>
            </a:pPr>
            <a:endParaRPr lang="pt-BR"/>
          </a:p>
        </c:txPr>
        <c:crossAx val="144471936"/>
        <c:crosses val="autoZero"/>
        <c:auto val="1"/>
        <c:lblAlgn val="ctr"/>
        <c:lblOffset val="100"/>
        <c:noMultiLvlLbl val="0"/>
      </c:catAx>
      <c:valAx>
        <c:axId val="144471936"/>
        <c:scaling>
          <c:orientation val="minMax"/>
        </c:scaling>
        <c:delete val="0"/>
        <c:axPos val="l"/>
        <c:majorGridlines/>
        <c:numFmt formatCode="###0" sourceLinked="1"/>
        <c:majorTickMark val="none"/>
        <c:minorTickMark val="none"/>
        <c:tickLblPos val="none"/>
        <c:crossAx val="144468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75743556910171"/>
          <c:y val="0.16157344289560979"/>
          <c:w val="0.54266102495964896"/>
          <c:h val="0.75252404403513162"/>
        </c:manualLayout>
      </c:layout>
      <c:pieChart>
        <c:varyColors val="1"/>
        <c:ser>
          <c:idx val="0"/>
          <c:order val="0"/>
          <c:tx>
            <c:strRef>
              <c:f>Estados!$C$42</c:f>
              <c:strCache>
                <c:ptCount val="1"/>
                <c:pt idx="0">
                  <c:v>2.1. Caso SIM, quantos Municípios participaram deste(s) Encontro(s)/Oficina(s)?</c:v>
                </c:pt>
              </c:strCache>
            </c:strRef>
          </c:tx>
          <c:dLbls>
            <c:dLbl>
              <c:idx val="0"/>
              <c:layout>
                <c:manualLayout>
                  <c:x val="6.8143100511073251E-2"/>
                  <c:y val="-1.86915933700280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62-49EC-A3B8-D518EA066B2E}"/>
                </c:ext>
              </c:extLst>
            </c:dLbl>
            <c:dLbl>
              <c:idx val="1"/>
              <c:layout>
                <c:manualLayout>
                  <c:x val="-0.19789439235835546"/>
                  <c:y val="-0.138724587360498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62-49EC-A3B8-D518EA066B2E}"/>
                </c:ext>
              </c:extLst>
            </c:dLbl>
            <c:dLbl>
              <c:idx val="2"/>
              <c:layout>
                <c:manualLayout>
                  <c:x val="0.18195631664458184"/>
                  <c:y val="9.9207210348616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2-49EC-A3B8-D518EA066B2E}"/>
                </c:ext>
              </c:extLst>
            </c:dLbl>
            <c:dLbl>
              <c:idx val="3"/>
              <c:layout>
                <c:manualLayout>
                  <c:x val="-9.7671777399205004E-2"/>
                  <c:y val="-1.86915933700280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2-49EC-A3B8-D518EA066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Estados!$B$44:$B$48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Estados!$C$44:$C$48</c:f>
              <c:numCache>
                <c:formatCode>###0</c:formatCode>
                <c:ptCount val="5"/>
                <c:pt idx="0">
                  <c:v>1</c:v>
                </c:pt>
                <c:pt idx="1">
                  <c:v>240</c:v>
                </c:pt>
                <c:pt idx="2">
                  <c:v>92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2-49EC-A3B8-D518EA066B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 b="0">
              <a:latin typeface="+mj-lt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026583034205065E-2"/>
                  <c:y val="-1.90476052472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2-419F-9B53-AC01D9BB94F1}"/>
                </c:ext>
              </c:extLst>
            </c:dLbl>
            <c:dLbl>
              <c:idx val="1"/>
              <c:layout>
                <c:manualLayout>
                  <c:x val="1.5674790412685904E-2"/>
                  <c:y val="-1.90476052472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2-419F-9B53-AC01D9BB94F1}"/>
                </c:ext>
              </c:extLst>
            </c:dLbl>
            <c:dLbl>
              <c:idx val="2"/>
              <c:layout>
                <c:manualLayout>
                  <c:x val="1.6068484201138638E-2"/>
                  <c:y val="-3.496891088850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22-419F-9B53-AC01D9BB94F1}"/>
                </c:ext>
              </c:extLst>
            </c:dLbl>
            <c:dLbl>
              <c:idx val="3"/>
              <c:layout>
                <c:manualLayout>
                  <c:x val="1.8420462003179178E-2"/>
                  <c:y val="-2.714519216418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22-419F-9B53-AC01D9BB94F1}"/>
                </c:ext>
              </c:extLst>
            </c:dLbl>
            <c:dLbl>
              <c:idx val="4"/>
              <c:layout>
                <c:manualLayout>
                  <c:x val="1.8814155791631915E-2"/>
                  <c:y val="-2.189967440114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22-419F-9B53-AC01D9BB94F1}"/>
                </c:ext>
              </c:extLst>
            </c:dLbl>
            <c:dLbl>
              <c:idx val="5"/>
              <c:layout>
                <c:manualLayout>
                  <c:x val="1.8814340972153294E-2"/>
                  <c:y val="-2.079623192143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22-419F-9B53-AC01D9BB94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Estados!$B$55:$B$60</c:f>
              <c:strCache>
                <c:ptCount val="6"/>
                <c:pt idx="0">
                  <c:v>Bahia</c:v>
                </c:pt>
                <c:pt idx="1">
                  <c:v>Ceará</c:v>
                </c:pt>
                <c:pt idx="2">
                  <c:v>Rio de Janeiro</c:v>
                </c:pt>
                <c:pt idx="3">
                  <c:v>Roraima</c:v>
                </c:pt>
                <c:pt idx="4">
                  <c:v>Santa Catarina</c:v>
                </c:pt>
                <c:pt idx="5">
                  <c:v>Sergipe</c:v>
                </c:pt>
              </c:strCache>
            </c:strRef>
          </c:cat>
          <c:val>
            <c:numRef>
              <c:f>Estados!$C$55:$C$60</c:f>
              <c:numCache>
                <c:formatCode>###0</c:formatCode>
                <c:ptCount val="6"/>
                <c:pt idx="0">
                  <c:v>249</c:v>
                </c:pt>
                <c:pt idx="1">
                  <c:v>242</c:v>
                </c:pt>
                <c:pt idx="2">
                  <c:v>2781</c:v>
                </c:pt>
                <c:pt idx="3">
                  <c:v>30</c:v>
                </c:pt>
                <c:pt idx="4">
                  <c:v>95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22-419F-9B53-AC01D9BB94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525184"/>
        <c:axId val="144564992"/>
        <c:axId val="0"/>
      </c:bar3DChart>
      <c:catAx>
        <c:axId val="1445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64992"/>
        <c:crosses val="autoZero"/>
        <c:auto val="1"/>
        <c:lblAlgn val="ctr"/>
        <c:lblOffset val="100"/>
        <c:noMultiLvlLbl val="0"/>
      </c:catAx>
      <c:valAx>
        <c:axId val="144564992"/>
        <c:scaling>
          <c:logBase val="10"/>
          <c:orientation val="minMax"/>
        </c:scaling>
        <c:delete val="0"/>
        <c:axPos val="l"/>
        <c:majorGridlines/>
        <c:numFmt formatCode="###0" sourceLinked="1"/>
        <c:majorTickMark val="none"/>
        <c:minorTickMark val="none"/>
        <c:tickLblPos val="none"/>
        <c:crossAx val="144525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1784285056361"/>
          <c:y val="0.20745641198400647"/>
          <c:w val="0.4840700519478624"/>
          <c:h val="0.74357964253858144"/>
        </c:manualLayout>
      </c:layout>
      <c:pieChart>
        <c:varyColors val="1"/>
        <c:ser>
          <c:idx val="0"/>
          <c:order val="0"/>
          <c:tx>
            <c:strRef>
              <c:f>Estados!$C$65</c:f>
              <c:strCache>
                <c:ptCount val="1"/>
                <c:pt idx="0">
                  <c:v>2.2. Caso SIM, quantos técnicos municipais foram capacitados neste(s) Encontro(s)/Oficina(s)?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12947189097103917"/>
                  <c:y val="-3.73831867400560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85-4F12-B8A9-8D4481A86D06}"/>
                </c:ext>
              </c:extLst>
            </c:dLbl>
            <c:dLbl>
              <c:idx val="1"/>
              <c:layout>
                <c:manualLayout>
                  <c:x val="-0.11494996025050211"/>
                  <c:y val="0.18440214143761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85-4F12-B8A9-8D4481A86D06}"/>
                </c:ext>
              </c:extLst>
            </c:dLbl>
            <c:dLbl>
              <c:idx val="2"/>
              <c:layout>
                <c:manualLayout>
                  <c:x val="0.19132383028788727"/>
                  <c:y val="-0.20014941900791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85-4F12-B8A9-8D4481A86D06}"/>
                </c:ext>
              </c:extLst>
            </c:dLbl>
            <c:dLbl>
              <c:idx val="3"/>
              <c:layout>
                <c:manualLayout>
                  <c:x val="-9.7671777399205004E-2"/>
                  <c:y val="-1.86915933700280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85-4F12-B8A9-8D4481A86D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Estados!$B$67:$B$71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Estados!$C$67:$C$71</c:f>
              <c:numCache>
                <c:formatCode>###0</c:formatCode>
                <c:ptCount val="5"/>
                <c:pt idx="0">
                  <c:v>30</c:v>
                </c:pt>
                <c:pt idx="1">
                  <c:v>543</c:v>
                </c:pt>
                <c:pt idx="2">
                  <c:v>2781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5-4F12-B8A9-8D4481A86D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257853966681934E-2"/>
                  <c:y val="-2.57531529869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2E-4FF7-9ECE-1B5D8DB52F3B}"/>
                </c:ext>
              </c:extLst>
            </c:dLbl>
            <c:dLbl>
              <c:idx val="1"/>
              <c:layout>
                <c:manualLayout>
                  <c:x val="1.8606283173345547E-2"/>
                  <c:y val="-2.57531529869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E-4FF7-9ECE-1B5D8DB52F3B}"/>
                </c:ext>
              </c:extLst>
            </c:dLbl>
            <c:dLbl>
              <c:idx val="2"/>
              <c:layout>
                <c:manualLayout>
                  <c:x val="2.0932068570013739E-2"/>
                  <c:y val="-3.433753731587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E-4FF7-9ECE-1B5D8DB52F3B}"/>
                </c:ext>
              </c:extLst>
            </c:dLbl>
            <c:dLbl>
              <c:idx val="3"/>
              <c:layout>
                <c:manualLayout>
                  <c:x val="1.8606814745900688E-2"/>
                  <c:y val="-2.575660012878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2E-4FF7-9ECE-1B5D8DB52F3B}"/>
                </c:ext>
              </c:extLst>
            </c:dLbl>
            <c:dLbl>
              <c:idx val="4"/>
              <c:layout>
                <c:manualLayout>
                  <c:x val="2.3257853966681934E-2"/>
                  <c:y val="-3.00453451513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2E-4FF7-9ECE-1B5D8DB52F3B}"/>
                </c:ext>
              </c:extLst>
            </c:dLbl>
            <c:dLbl>
              <c:idx val="5"/>
              <c:layout>
                <c:manualLayout>
                  <c:x val="1.8606283173345547E-2"/>
                  <c:y val="-3.433753731587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2E-4FF7-9ECE-1B5D8DB52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Estados!$B$78:$B$83</c:f>
              <c:strCache>
                <c:ptCount val="6"/>
                <c:pt idx="0">
                  <c:v>Bahia</c:v>
                </c:pt>
                <c:pt idx="1">
                  <c:v>Ceará</c:v>
                </c:pt>
                <c:pt idx="2">
                  <c:v>Rio de Janeiro</c:v>
                </c:pt>
                <c:pt idx="3">
                  <c:v>Roraima</c:v>
                </c:pt>
                <c:pt idx="4">
                  <c:v>Santa Catarina</c:v>
                </c:pt>
                <c:pt idx="5">
                  <c:v>Sergipe</c:v>
                </c:pt>
              </c:strCache>
            </c:strRef>
          </c:cat>
          <c:val>
            <c:numRef>
              <c:f>Estados!$C$78:$C$83</c:f>
              <c:numCache>
                <c:formatCode>###0" h"</c:formatCode>
                <c:ptCount val="6"/>
                <c:pt idx="0">
                  <c:v>20</c:v>
                </c:pt>
                <c:pt idx="1">
                  <c:v>16</c:v>
                </c:pt>
                <c:pt idx="2">
                  <c:v>8</c:v>
                </c:pt>
                <c:pt idx="3">
                  <c:v>20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2E-4FF7-9ECE-1B5D8DB52F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502016"/>
        <c:axId val="146504704"/>
        <c:axId val="0"/>
      </c:bar3DChart>
      <c:catAx>
        <c:axId val="14650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6504704"/>
        <c:crosses val="autoZero"/>
        <c:auto val="1"/>
        <c:lblAlgn val="ctr"/>
        <c:lblOffset val="100"/>
        <c:noMultiLvlLbl val="0"/>
      </c:catAx>
      <c:valAx>
        <c:axId val="146504704"/>
        <c:scaling>
          <c:orientation val="minMax"/>
        </c:scaling>
        <c:delete val="0"/>
        <c:axPos val="l"/>
        <c:majorGridlines/>
        <c:numFmt formatCode="###0&quot; h&quot;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mbria" panose="02040503050406030204" pitchFamily="18" charset="0"/>
              </a:defRPr>
            </a:pPr>
            <a:endParaRPr lang="pt-BR"/>
          </a:p>
        </c:txPr>
        <c:crossAx val="146502016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mbria" panose="02040503050406030204" pitchFamily="18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55579785398"/>
          <c:y val="0.15308946197824644"/>
          <c:w val="0.48277973771166166"/>
          <c:h val="0.66213031670967126"/>
        </c:manualLayout>
      </c:layout>
      <c:pieChart>
        <c:varyColors val="1"/>
        <c:ser>
          <c:idx val="0"/>
          <c:order val="0"/>
          <c:tx>
            <c:strRef>
              <c:f>Estados!$B$112</c:f>
              <c:strCache>
                <c:ptCount val="1"/>
                <c:pt idx="0">
                  <c:v>Total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7329885906431233"/>
                  <c:y val="6.19883180086130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D-4059-9250-34690CBB1132}"/>
                </c:ext>
              </c:extLst>
            </c:dLbl>
            <c:dLbl>
              <c:idx val="1"/>
              <c:layout>
                <c:manualLayout>
                  <c:x val="0.18579574911299415"/>
                  <c:y val="-4.64912385064598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D-4059-9250-34690CBB113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Estados!$C$89:$D$89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Estados!$C$112:$D$112</c:f>
              <c:numCache>
                <c:formatCode>###0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D-4059-9250-34690CBB11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013173195122764"/>
          <c:y val="0.5955416602336473"/>
          <c:w val="0.11677181966178278"/>
          <c:h val="0.204720292316401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mbria" panose="02040503050406030204" pitchFamily="18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Plan1!$D$5:$D$18</c:f>
              <c:strCache>
                <c:ptCount val="14"/>
                <c:pt idx="0">
                  <c:v>Reuniões com técnicos dos serviços municipais</c:v>
                </c:pt>
                <c:pt idx="1">
                  <c:v>Reunião com outros técnicos da Secretaria de Estado </c:v>
                </c:pt>
                <c:pt idx="2">
                  <c:v>Inclusão do tema "Prontuário SUAS" em reuniões do CEAS</c:v>
                </c:pt>
                <c:pt idx="3">
                  <c:v>Inclusão do tema "Prontuário SUAS" em reuniões da CIB</c:v>
                </c:pt>
                <c:pt idx="4">
                  <c:v>Inclusão do Tema nos monitoramentos dos CRAS</c:v>
                </c:pt>
                <c:pt idx="5">
                  <c:v>Planejamento das ações das oficinas de multiplicação do Prontuário SUAS no Plano de Ação 2015 da gestão do SUAS</c:v>
                </c:pt>
                <c:pt idx="6">
                  <c:v>Sensibilização dos gestores e equipe de referência dos municípios do Estado</c:v>
                </c:pt>
                <c:pt idx="7">
                  <c:v>Reunião com todos multiplicadores para organização da multiplicação no Estado </c:v>
                </c:pt>
                <c:pt idx="8">
                  <c:v>Multiplicação nos território e nos municípios onde os multiplicadores trabalham</c:v>
                </c:pt>
                <c:pt idx="9">
                  <c:v>Vai ser disponibilizado via cursos Telepresenciais</c:v>
                </c:pt>
                <c:pt idx="10">
                  <c:v>Elaboração de nota técnica sobre o prontuário</c:v>
                </c:pt>
                <c:pt idx="11">
                  <c:v>Encontros Regionais CRAS e CREAS</c:v>
                </c:pt>
                <c:pt idx="12">
                  <c:v> Visitas Técnicas</c:v>
                </c:pt>
                <c:pt idx="13">
                  <c:v>Não utilizou nenhuma outra ação ou estratégia de multiplicação</c:v>
                </c:pt>
              </c:strCache>
            </c:strRef>
          </c:cat>
          <c:val>
            <c:numRef>
              <c:f>Plan1!$E$5:$E$18</c:f>
              <c:numCache>
                <c:formatCode>General</c:formatCode>
                <c:ptCount val="14"/>
                <c:pt idx="0">
                  <c:v>1</c:v>
                </c:pt>
                <c:pt idx="1">
                  <c:v>12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3-4623-9FA1-A9C1DF275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38016"/>
        <c:axId val="151069824"/>
      </c:barChart>
      <c:catAx>
        <c:axId val="144838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+mj-lt"/>
              </a:defRPr>
            </a:pPr>
            <a:endParaRPr lang="pt-BR"/>
          </a:p>
        </c:txPr>
        <c:crossAx val="151069824"/>
        <c:crosses val="autoZero"/>
        <c:auto val="1"/>
        <c:lblAlgn val="ctr"/>
        <c:lblOffset val="100"/>
        <c:noMultiLvlLbl val="0"/>
      </c:catAx>
      <c:valAx>
        <c:axId val="151069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pt-BR"/>
          </a:p>
        </c:txPr>
        <c:crossAx val="144838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2FBD-BE58-43DE-89EE-EF65F46CEE1F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892E-5B73-4768-9F5F-9E1DF934BF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2892E-5B73-4768-9F5F-9E1DF934BF4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7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4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41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29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8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6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3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69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9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6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4E1-00D5-47F7-BEC1-CF28F6A49554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5BC0-15BD-4383-A299-DD03CB1437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7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gilanciasocial@mds.gov.br" TargetMode="External"/><Relationship Id="rId5" Type="http://schemas.openxmlformats.org/officeDocument/2006/relationships/hyperlink" Target="http://www.mds.gov.br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orayagervasio.com.br/coaching/wp-content/uploads/2013/12/post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5939"/>
          <a:stretch/>
        </p:blipFill>
        <p:spPr bwMode="auto">
          <a:xfrm>
            <a:off x="1860697" y="1905000"/>
            <a:ext cx="5034506" cy="22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11410" y="4724400"/>
            <a:ext cx="878497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77943C"/>
                </a:solidFill>
                <a:latin typeface="Cambria" panose="02040503050406030204" pitchFamily="18" charset="0"/>
              </a:rPr>
              <a:t>AVALIAÇÃO </a:t>
            </a:r>
            <a:r>
              <a:rPr lang="pt-BR" sz="2200" b="1" dirty="0" smtClean="0">
                <a:solidFill>
                  <a:srgbClr val="77943C"/>
                </a:solidFill>
                <a:latin typeface="Cambria" panose="02040503050406030204" pitchFamily="18" charset="0"/>
              </a:rPr>
              <a:t>DAS </a:t>
            </a:r>
            <a:r>
              <a:rPr lang="pt-BR" sz="2200" b="1" dirty="0">
                <a:solidFill>
                  <a:srgbClr val="77943C"/>
                </a:solidFill>
                <a:latin typeface="Cambria" panose="02040503050406030204" pitchFamily="18" charset="0"/>
              </a:rPr>
              <a:t>AÇÕES DE CAPACITAÇÃO E MULTIPLICAÇÃO SOBRE O PRONTUÁRIO </a:t>
            </a:r>
            <a:r>
              <a:rPr lang="pt-BR" sz="2200" b="1" dirty="0" smtClean="0">
                <a:solidFill>
                  <a:srgbClr val="77943C"/>
                </a:solidFill>
                <a:latin typeface="Cambria" panose="02040503050406030204" pitchFamily="18" charset="0"/>
              </a:rPr>
              <a:t>SUAS – Resultado da Pesquisa</a:t>
            </a:r>
            <a:endParaRPr lang="pt-BR" sz="2200" dirty="0">
              <a:solidFill>
                <a:srgbClr val="77943C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24000" y="6170675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pt-BR" sz="1200" b="1" dirty="0" smtClean="0">
                <a:latin typeface="Cambria" panose="02040503050406030204" pitchFamily="18" charset="0"/>
                <a:ea typeface="Verdana" pitchFamily="32" charset="0"/>
                <a:cs typeface="Verdana" pitchFamily="32" charset="0"/>
              </a:rPr>
              <a:t>Secretaria Nacional de Assistência Social </a:t>
            </a:r>
          </a:p>
          <a:p>
            <a:pPr>
              <a:buClrTx/>
              <a:buFontTx/>
              <a:buNone/>
              <a:defRPr/>
            </a:pPr>
            <a:r>
              <a:rPr lang="pt-BR" sz="1200" b="1" dirty="0" smtClean="0">
                <a:latin typeface="Cambria" panose="02040503050406030204" pitchFamily="18" charset="0"/>
                <a:ea typeface="Verdana" pitchFamily="32" charset="0"/>
                <a:cs typeface="Verdana" pitchFamily="32" charset="0"/>
              </a:rPr>
              <a:t>Departamento de Gestão do SUAS</a:t>
            </a:r>
          </a:p>
          <a:p>
            <a:pPr>
              <a:buClrTx/>
              <a:buFontTx/>
              <a:buNone/>
              <a:defRPr/>
            </a:pPr>
            <a:r>
              <a:rPr lang="pt-BR" sz="1200" b="1" dirty="0" smtClean="0">
                <a:latin typeface="Cambria" panose="02040503050406030204" pitchFamily="18" charset="0"/>
                <a:ea typeface="Verdana" pitchFamily="32" charset="0"/>
                <a:cs typeface="Verdana" pitchFamily="32" charset="0"/>
              </a:rPr>
              <a:t>Coordenação-Geral </a:t>
            </a:r>
            <a:r>
              <a:rPr lang="pt-BR" sz="1200" b="1" dirty="0">
                <a:latin typeface="Cambria" panose="02040503050406030204" pitchFamily="18" charset="0"/>
                <a:ea typeface="Verdana" pitchFamily="32" charset="0"/>
                <a:cs typeface="Verdana" pitchFamily="32" charset="0"/>
              </a:rPr>
              <a:t>dos Serviços de Vigilância Socioassistencial</a:t>
            </a:r>
          </a:p>
        </p:txBody>
      </p:sp>
      <p:sp>
        <p:nvSpPr>
          <p:cNvPr id="18" name="Título 4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158417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mbria" panose="02040503050406030204" pitchFamily="18" charset="0"/>
              </a:rPr>
              <a:t>OFICINA DE “CAPACITAÇÃO DE MULTIPLICADORES PARA IMPLANTAÇÃO E UTILIZAÇÃO DO PRONTUÁRIO SUAS</a:t>
            </a:r>
            <a:r>
              <a:rPr lang="pt-BR" sz="2400" dirty="0" smtClean="0">
                <a:latin typeface="Cambria" panose="02040503050406030204" pitchFamily="18" charset="0"/>
              </a:rPr>
              <a:t>”</a:t>
            </a:r>
            <a:endParaRPr lang="pt-BR" sz="2400" dirty="0"/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19800"/>
            <a:ext cx="1344488" cy="80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46" y="152400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Após a Oficina em Brasília, o Estado realizou algum encontro/oficina presencial com municípios para multiplicar a capacitação sobre o Prontuário SUAS?	</a:t>
            </a:r>
          </a:p>
        </p:txBody>
      </p:sp>
      <p:sp>
        <p:nvSpPr>
          <p:cNvPr id="2" name="Retângulo 1"/>
          <p:cNvSpPr/>
          <p:nvPr/>
        </p:nvSpPr>
        <p:spPr>
          <a:xfrm>
            <a:off x="333684" y="4495800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10062813"/>
              </p:ext>
            </p:extLst>
          </p:nvPr>
        </p:nvGraphicFramePr>
        <p:xfrm>
          <a:off x="1600200" y="1001442"/>
          <a:ext cx="5545137" cy="354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495300" y="5181600"/>
            <a:ext cx="817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29% (06) dos Estados declararam ter realizado ações de capacitação/ multiplicação e 71% (um total de 15) dos Estados brasileiros declararam na não ter realizado ações de multiplicação.</a:t>
            </a:r>
          </a:p>
        </p:txBody>
      </p:sp>
    </p:spTree>
    <p:extLst>
      <p:ext uri="{BB962C8B-B14F-4D97-AF65-F5344CB8AC3E}">
        <p14:creationId xmlns:p14="http://schemas.microsoft.com/office/powerpoint/2010/main" val="26730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ambria" panose="02040503050406030204" pitchFamily="18" charset="0"/>
              </a:rPr>
              <a:t>Total </a:t>
            </a:r>
            <a:r>
              <a:rPr lang="pt-BR" b="1" dirty="0">
                <a:latin typeface="Cambria" panose="02040503050406030204" pitchFamily="18" charset="0"/>
              </a:rPr>
              <a:t>de Municípios, por Estados que participaram deste(s) Encontro(s)/Oficina(s):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089" y="5405344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66071049"/>
              </p:ext>
            </p:extLst>
          </p:nvPr>
        </p:nvGraphicFramePr>
        <p:xfrm>
          <a:off x="1524000" y="1371600"/>
          <a:ext cx="5824220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99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Total de Municípios, por Região, que participaram deste(s) Encontro(s)/Oficina(s):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089" y="5405344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612534045"/>
              </p:ext>
            </p:extLst>
          </p:nvPr>
        </p:nvGraphicFramePr>
        <p:xfrm>
          <a:off x="1447800" y="1295400"/>
          <a:ext cx="5943600" cy="410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54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Total de técnicos municipais capacitados neste(s) Encontro(s)/ Oficina(s) por </a:t>
            </a:r>
            <a:r>
              <a:rPr lang="pt-BR" b="1" dirty="0" smtClean="0">
                <a:latin typeface="Cambria" panose="02040503050406030204" pitchFamily="18" charset="0"/>
              </a:rPr>
              <a:t>Estado: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6089" y="5405344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94682550"/>
              </p:ext>
            </p:extLst>
          </p:nvPr>
        </p:nvGraphicFramePr>
        <p:xfrm>
          <a:off x="914400" y="1371600"/>
          <a:ext cx="7086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97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Total de técnicos municipais capacitados neste(s) Encontro(s)/ Oficina(s) por </a:t>
            </a:r>
            <a:r>
              <a:rPr lang="pt-BR" b="1" dirty="0" smtClean="0">
                <a:latin typeface="Cambria" panose="02040503050406030204" pitchFamily="18" charset="0"/>
              </a:rPr>
              <a:t>Região: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6089" y="5441246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465233368"/>
              </p:ext>
            </p:extLst>
          </p:nvPr>
        </p:nvGraphicFramePr>
        <p:xfrm>
          <a:off x="1524000" y="959991"/>
          <a:ext cx="5943600" cy="430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17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Em média, qual foi a carga horária de cada encontro/oficina de Multiplicação realizada pelo Estado?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089" y="5441246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07611743"/>
              </p:ext>
            </p:extLst>
          </p:nvPr>
        </p:nvGraphicFramePr>
        <p:xfrm>
          <a:off x="1371600" y="1447800"/>
          <a:ext cx="6400799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18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Nestes eventos/oficinas, o Estado contou com a colaboração de multiplicadores municipais que haviam participado da Oficina de Capacitação realizada pelo MDS?	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089" y="5441246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44420848"/>
              </p:ext>
            </p:extLst>
          </p:nvPr>
        </p:nvGraphicFramePr>
        <p:xfrm>
          <a:off x="1662223" y="1447800"/>
          <a:ext cx="6019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20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ambria" panose="02040503050406030204" pitchFamily="18" charset="0"/>
              </a:rPr>
              <a:t>Quais </a:t>
            </a:r>
            <a:r>
              <a:rPr lang="pt-BR" sz="1600" b="1" dirty="0">
                <a:latin typeface="Cambria" panose="02040503050406030204" pitchFamily="18" charset="0"/>
              </a:rPr>
              <a:t>outras ações ou estratégias o Estado utilizou para realizar a multiplicação de conhecimentos sobre a implantação e utilização do Prontuário SUAS?</a:t>
            </a:r>
            <a:r>
              <a:rPr lang="pt-BR" b="1" dirty="0">
                <a:latin typeface="Cambria" panose="02040503050406030204" pitchFamily="18" charset="0"/>
              </a:rPr>
              <a:t>	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089" y="5672078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69829640"/>
              </p:ext>
            </p:extLst>
          </p:nvPr>
        </p:nvGraphicFramePr>
        <p:xfrm>
          <a:off x="0" y="1143000"/>
          <a:ext cx="8910955" cy="43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04800"/>
            <a:ext cx="825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ambria" panose="02040503050406030204" pitchFamily="18" charset="0"/>
              </a:rPr>
              <a:t>O Estado tem conhecimento </a:t>
            </a:r>
            <a:r>
              <a:rPr lang="pt-BR" b="1" dirty="0">
                <a:latin typeface="Cambria" panose="02040503050406030204" pitchFamily="18" charset="0"/>
              </a:rPr>
              <a:t>de alguma boa experiência de implantação e utilização do Prontuário SUAS em municípios do seu Estado?		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83510657"/>
              </p:ext>
            </p:extLst>
          </p:nvPr>
        </p:nvGraphicFramePr>
        <p:xfrm>
          <a:off x="1981200" y="1295400"/>
          <a:ext cx="528454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88372" y="5441245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</p:spTree>
    <p:extLst>
      <p:ext uri="{BB962C8B-B14F-4D97-AF65-F5344CB8AC3E}">
        <p14:creationId xmlns:p14="http://schemas.microsoft.com/office/powerpoint/2010/main" val="28136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233" y="304800"/>
            <a:ext cx="8613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Cambria" panose="02040503050406030204" pitchFamily="18" charset="0"/>
              </a:rPr>
              <a:t>CONHECENDO AS </a:t>
            </a:r>
            <a:r>
              <a:rPr lang="pt-BR" b="1" dirty="0">
                <a:latin typeface="Cambria" panose="02040503050406030204" pitchFamily="18" charset="0"/>
              </a:rPr>
              <a:t>AÇÕES DE MULTIPLICAÇÃO EXECUTADAS PELOS </a:t>
            </a:r>
            <a:r>
              <a:rPr lang="pt-BR" b="1" dirty="0" smtClean="0">
                <a:latin typeface="Cambria" panose="02040503050406030204" pitchFamily="18" charset="0"/>
              </a:rPr>
              <a:t>MUNICÍPIOS</a:t>
            </a:r>
            <a:endParaRPr lang="pt-BR" b="1" dirty="0">
              <a:latin typeface="Cambria" panose="02040503050406030204" pitchFamily="18" charset="0"/>
            </a:endParaRP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334" y="1261730"/>
            <a:ext cx="8582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</a:rPr>
              <a:t>O questionário para profissionais das equipes técnicas dos CRAS, CREAS ou Gestão Municipal </a:t>
            </a:r>
            <a:r>
              <a:rPr lang="pt-BR" dirty="0" smtClean="0">
                <a:latin typeface="Cambria" panose="02040503050406030204" pitchFamily="18" charset="0"/>
              </a:rPr>
              <a:t>foi </a:t>
            </a:r>
            <a:r>
              <a:rPr lang="pt-BR" dirty="0">
                <a:latin typeface="Cambria" panose="02040503050406030204" pitchFamily="18" charset="0"/>
              </a:rPr>
              <a:t>organizado com 16 questões estruturadas, sendo 13 perguntas fechadas e 03 abertas, divididas em dois blocos, assim dispostas: </a:t>
            </a:r>
            <a:endParaRPr lang="pt-BR" dirty="0" smtClean="0">
              <a:latin typeface="Cambria" panose="02040503050406030204" pitchFamily="18" charset="0"/>
            </a:endParaRPr>
          </a:p>
          <a:p>
            <a:pPr algn="just"/>
            <a:endParaRPr lang="pt-BR" dirty="0" smtClean="0">
              <a:latin typeface="Cambria" panose="02040503050406030204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dirty="0" smtClean="0">
                <a:latin typeface="Cambria" panose="02040503050406030204" pitchFamily="18" charset="0"/>
              </a:rPr>
              <a:t>Sobre </a:t>
            </a:r>
            <a:r>
              <a:rPr lang="pt-BR" dirty="0">
                <a:latin typeface="Cambria" panose="02040503050406030204" pitchFamily="18" charset="0"/>
              </a:rPr>
              <a:t>o Processo de Multiplicação e </a:t>
            </a:r>
            <a:endParaRPr lang="pt-BR" dirty="0" smtClean="0">
              <a:latin typeface="Cambria" panose="02040503050406030204" pitchFamily="18" charset="0"/>
            </a:endParaRPr>
          </a:p>
          <a:p>
            <a:pPr marL="342900" indent="-342900" algn="just">
              <a:buAutoNum type="alphaLcParenR"/>
            </a:pPr>
            <a:endParaRPr lang="pt-BR" dirty="0">
              <a:latin typeface="Cambria" panose="02040503050406030204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dirty="0" smtClean="0">
                <a:latin typeface="Cambria" panose="02040503050406030204" pitchFamily="18" charset="0"/>
              </a:rPr>
              <a:t>Sobre </a:t>
            </a:r>
            <a:r>
              <a:rPr lang="pt-BR" dirty="0">
                <a:latin typeface="Cambria" panose="02040503050406030204" pitchFamily="18" charset="0"/>
              </a:rPr>
              <a:t>a Utilização do Prontuário SUAS no seu Município. Garantindo também um espaço reservado para comentários e/ou sugestões que o participante achasse necessário relatar. </a:t>
            </a:r>
            <a:endParaRPr lang="pt-BR" dirty="0" smtClean="0">
              <a:latin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9638" y="685800"/>
            <a:ext cx="86136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A </a:t>
            </a:r>
            <a:r>
              <a:rPr lang="pt-BR" dirty="0">
                <a:latin typeface="Cambria" panose="02040503050406030204" pitchFamily="18" charset="0"/>
              </a:rPr>
              <a:t>Coordenação-Geral dos Serviços de Vigilância </a:t>
            </a:r>
            <a:r>
              <a:rPr lang="pt-BR" dirty="0" smtClean="0">
                <a:latin typeface="Cambria" panose="02040503050406030204" pitchFamily="18" charset="0"/>
              </a:rPr>
              <a:t>Socioassistencial/DGSUAS/SNAS </a:t>
            </a:r>
            <a:r>
              <a:rPr lang="pt-BR" dirty="0">
                <a:latin typeface="Cambria" panose="02040503050406030204" pitchFamily="18" charset="0"/>
              </a:rPr>
              <a:t>elaborou uma pesquisa sobre o processo de multiplicação da oficina de capacitação de multiplicadores para implantação e utilização do </a:t>
            </a:r>
            <a:r>
              <a:rPr lang="pt-BR" dirty="0" smtClean="0">
                <a:latin typeface="Cambria" panose="02040503050406030204" pitchFamily="18" charset="0"/>
              </a:rPr>
              <a:t>Prontuário </a:t>
            </a:r>
            <a:r>
              <a:rPr lang="pt-BR" dirty="0">
                <a:latin typeface="Cambria" panose="02040503050406030204" pitchFamily="18" charset="0"/>
              </a:rPr>
              <a:t>SUAS nos Estado e </a:t>
            </a:r>
            <a:r>
              <a:rPr lang="pt-BR" dirty="0" smtClean="0">
                <a:latin typeface="Cambria" panose="02040503050406030204" pitchFamily="18" charset="0"/>
              </a:rPr>
              <a:t>Municípios, com o objetivo de conhecer as </a:t>
            </a:r>
            <a:r>
              <a:rPr lang="pt-BR" dirty="0">
                <a:latin typeface="Cambria" panose="02040503050406030204" pitchFamily="18" charset="0"/>
              </a:rPr>
              <a:t>estratégias </a:t>
            </a:r>
            <a:r>
              <a:rPr lang="pt-BR" dirty="0" smtClean="0">
                <a:latin typeface="Cambria" panose="02040503050406030204" pitchFamily="18" charset="0"/>
              </a:rPr>
              <a:t>utilizadas pelos(as) participantes para realizar as ações de multiplicação;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As </a:t>
            </a:r>
            <a:r>
              <a:rPr lang="pt-BR" dirty="0">
                <a:latin typeface="Cambria" panose="02040503050406030204" pitchFamily="18" charset="0"/>
              </a:rPr>
              <a:t>informações referentes a </a:t>
            </a:r>
            <a:r>
              <a:rPr lang="pt-BR" dirty="0" smtClean="0">
                <a:latin typeface="Cambria" panose="02040503050406030204" pitchFamily="18" charset="0"/>
              </a:rPr>
              <a:t>essa avaliação refletem </a:t>
            </a:r>
            <a:r>
              <a:rPr lang="pt-BR" dirty="0">
                <a:latin typeface="Cambria" panose="02040503050406030204" pitchFamily="18" charset="0"/>
              </a:rPr>
              <a:t>o resultado da pesquisa realizada junto aos(as) profissionais </a:t>
            </a:r>
            <a:r>
              <a:rPr lang="pt-BR" dirty="0" smtClean="0">
                <a:latin typeface="Cambria" panose="02040503050406030204" pitchFamily="18" charset="0"/>
              </a:rPr>
              <a:t>supracitados(as) sobre </a:t>
            </a:r>
            <a:r>
              <a:rPr lang="pt-BR" dirty="0">
                <a:latin typeface="Cambria" panose="02040503050406030204" pitchFamily="18" charset="0"/>
              </a:rPr>
              <a:t>as experiências de multiplicação realizadas. A coleta dessas informações foi por meio da aplicação de dois questionários eletrônicos: um para representantes dos Estados </a:t>
            </a:r>
            <a:r>
              <a:rPr lang="pt-BR" dirty="0" smtClean="0">
                <a:latin typeface="Cambria" panose="02040503050406030204" pitchFamily="18" charset="0"/>
              </a:rPr>
              <a:t>e </a:t>
            </a:r>
            <a:r>
              <a:rPr lang="pt-BR" dirty="0">
                <a:latin typeface="Cambria" panose="02040503050406030204" pitchFamily="18" charset="0"/>
              </a:rPr>
              <a:t>outro para representantes dos </a:t>
            </a:r>
            <a:r>
              <a:rPr lang="pt-BR" dirty="0" smtClean="0">
                <a:latin typeface="Cambria" panose="02040503050406030204" pitchFamily="18" charset="0"/>
              </a:rPr>
              <a:t>Municípios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42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" y="457200"/>
            <a:ext cx="3462020" cy="5370512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4" y="457200"/>
            <a:ext cx="3612648" cy="54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142"/>
            <a:ext cx="4071620" cy="5856922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90" y="838200"/>
            <a:ext cx="4114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457200"/>
            <a:ext cx="825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Quantitativo de Municípios que respondeu “Pesquisa sobre o Processo de Multiplicação da Oficina de Capacitação de Multiplicadores para Implantação e Utilização do Prontuário </a:t>
            </a:r>
            <a:r>
              <a:rPr lang="pt-BR" b="1" dirty="0" smtClean="0">
                <a:latin typeface="Cambria" panose="02040503050406030204" pitchFamily="18" charset="0"/>
              </a:rPr>
              <a:t>SUAS:</a:t>
            </a:r>
            <a:endParaRPr lang="pt-BR" b="1" dirty="0">
              <a:latin typeface="Cambria" panose="02040503050406030204" pitchFamily="18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53895986"/>
              </p:ext>
            </p:extLst>
          </p:nvPr>
        </p:nvGraphicFramePr>
        <p:xfrm>
          <a:off x="1020004" y="1676400"/>
          <a:ext cx="712797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548883" y="5232873"/>
            <a:ext cx="807022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latin typeface="Cambria"/>
                <a:ea typeface="Calibri"/>
                <a:cs typeface="Times New Roman"/>
              </a:rPr>
              <a:t>Fonte: Abreu, R.C.A. Documento técnico com avaliação das Oficinas de Capacitação de Multiplicadores desenvolvidas pela SNAS junto a Estados e Municípios das Regiões Nordeste e Sul. Brasília, 2014; Camargo, S.R. Documento técnico com avaliação das Oficinas de Capacitação de Multiplicadores desenvolvidas pela SNAS junto a Estados e Municípios das Regiões Norte, Centro Oeste e Sudeste. Brasília, 2014 e Pesquisa sobre o Processo de Multiplicação da Oficina de Capacitação de Multiplicadores para Implantação e Utilização do Prontuário SUAS – TÉCNICOS MUNICIPAIS, 2014/2015.</a:t>
            </a:r>
            <a:endParaRPr lang="pt-BR" sz="1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5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90" y="1447800"/>
            <a:ext cx="84068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O preenchimento  </a:t>
            </a:r>
            <a:r>
              <a:rPr lang="pt-BR" dirty="0">
                <a:latin typeface="Cambria" panose="02040503050406030204" pitchFamily="18" charset="0"/>
              </a:rPr>
              <a:t>dos  questionários  se  deu  voluntariamente e essa avaliação compreendeu os dados fornecidos por </a:t>
            </a:r>
            <a:r>
              <a:rPr lang="pt-BR" b="1" dirty="0">
                <a:latin typeface="Cambria" panose="02040503050406030204" pitchFamily="18" charset="0"/>
              </a:rPr>
              <a:t>218 participantes</a:t>
            </a:r>
            <a:r>
              <a:rPr lang="pt-BR" dirty="0">
                <a:latin typeface="Cambria" panose="02040503050406030204" pitchFamily="18" charset="0"/>
              </a:rPr>
              <a:t>. </a:t>
            </a:r>
            <a:endParaRPr lang="pt-BR" dirty="0" smtClean="0">
              <a:latin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Por </a:t>
            </a:r>
            <a:r>
              <a:rPr lang="pt-BR" dirty="0">
                <a:latin typeface="Cambria" panose="02040503050406030204" pitchFamily="18" charset="0"/>
              </a:rPr>
              <a:t>este motivo o número de respondentes não corresponde ao número total de participantes do encontro, considerando o universo de </a:t>
            </a:r>
            <a:r>
              <a:rPr lang="pt-BR" b="1" dirty="0">
                <a:latin typeface="Cambria" panose="02040503050406030204" pitchFamily="18" charset="0"/>
              </a:rPr>
              <a:t>334 profissionais </a:t>
            </a:r>
            <a:r>
              <a:rPr lang="pt-BR" dirty="0">
                <a:latin typeface="Cambria" panose="02040503050406030204" pitchFamily="18" charset="0"/>
              </a:rPr>
              <a:t>que participaram da oficina de capacitação.</a:t>
            </a:r>
          </a:p>
          <a:p>
            <a:pPr algn="just"/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Assim, os dados avaliados nesse estudo são referentes às informações prestadas por 218 técnicos(as)/gestores(as) municipais que participaram das oficinas do Prontuário SUAS, organizadas pelo MDS, e que responderam a pesquisa sobre as ações de multiplicação.</a:t>
            </a:r>
          </a:p>
        </p:txBody>
      </p:sp>
    </p:spTree>
    <p:extLst>
      <p:ext uri="{BB962C8B-B14F-4D97-AF65-F5344CB8AC3E}">
        <p14:creationId xmlns:p14="http://schemas.microsoft.com/office/powerpoint/2010/main" val="2987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Percentual de profissionais que declarou ter recebido apoio necessário da Gestão Municipal para realizar o processo de Multiplicação do conhecimento adquirido sobre a implantação e utilização do Prontuário SUAS?</a:t>
            </a:r>
            <a:r>
              <a:rPr lang="pt-BR" dirty="0">
                <a:latin typeface="Cambria" panose="02040503050406030204" pitchFamily="18" charset="0"/>
              </a:rPr>
              <a:t>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19266719"/>
              </p:ext>
            </p:extLst>
          </p:nvPr>
        </p:nvGraphicFramePr>
        <p:xfrm>
          <a:off x="1523999" y="1676400"/>
          <a:ext cx="615802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432389" y="5257800"/>
            <a:ext cx="836157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latin typeface="Cambria"/>
                <a:ea typeface="Calibri"/>
                <a:cs typeface="Times New Roman"/>
              </a:rPr>
              <a:t>Fonte: Pesquisa sobre o Processo de Multiplicação da Oficina de Capacitação de Multiplicadores para Implantação e Utilização do Prontuário SUAS – TÉCNICOS MUNICIPAIS, 2014/2015.</a:t>
            </a:r>
            <a:endParaRPr lang="pt-BR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7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Após a Oficina em Brasília, você (ou pessoas do seu município) participou de algum encontro/oficina para a replicação do conhecimento adquirido sobre a implantação e utilização do Prontuário SUAS?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2389" y="5257800"/>
            <a:ext cx="836157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latin typeface="Cambria"/>
                <a:ea typeface="Calibri"/>
                <a:cs typeface="Times New Roman"/>
              </a:rPr>
              <a:t>Fonte: Pesquisa sobre o Processo de Multiplicação da Oficina de Capacitação de Multiplicadores para Implantação e Utilização do Prontuário SUAS – TÉCNICOS MUNICIPAIS, 2014/2015.</a:t>
            </a:r>
            <a:endParaRPr lang="pt-BR" sz="1100" dirty="0">
              <a:ea typeface="Times New Roman"/>
              <a:cs typeface="Times New Roman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86202842"/>
              </p:ext>
            </p:extLst>
          </p:nvPr>
        </p:nvGraphicFramePr>
        <p:xfrm>
          <a:off x="1929106" y="1752600"/>
          <a:ext cx="5768866" cy="32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65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Quantitativo de municípios por região que realizaram ações de multiplicação para a replicação do conhecimento adquirido sobre a implantação e utilização do Prontuário SUAS: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2389" y="5257800"/>
            <a:ext cx="836157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latin typeface="Cambria"/>
                <a:ea typeface="Calibri"/>
                <a:cs typeface="Times New Roman"/>
              </a:rPr>
              <a:t>Fonte: Pesquisa sobre o Processo de Multiplicação da Oficina de Capacitação de Multiplicadores para Implantação e Utilização do Prontuário SUAS – TÉCNICOS MUNICIPAIS, 2014/2015.</a:t>
            </a:r>
            <a:endParaRPr lang="pt-BR" sz="1100" dirty="0">
              <a:ea typeface="Times New Roman"/>
              <a:cs typeface="Times New Roman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877449342"/>
              </p:ext>
            </p:extLst>
          </p:nvPr>
        </p:nvGraphicFramePr>
        <p:xfrm>
          <a:off x="1447800" y="16002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66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Quantitativo de técnicos/gestores por estado que participaram das ações de multiplicação realizadas pelos municípios para a replicação do conhecimento adquirido sobre a implantação e utilização do Prontuário SUAS: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27880934"/>
              </p:ext>
            </p:extLst>
          </p:nvPr>
        </p:nvGraphicFramePr>
        <p:xfrm>
          <a:off x="1101621" y="1377198"/>
          <a:ext cx="720417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5983673" y="5871510"/>
            <a:ext cx="2855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1.937 </a:t>
            </a:r>
            <a:r>
              <a:rPr lang="pt-BR" sz="1600" dirty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trabalhadores do SUAS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22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Quantos técnicos de outros municípios você estima que foram capacitados por meio destes encontros/oficinas dos quais você participou?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83673" y="5871510"/>
            <a:ext cx="2700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803 trabalhadores do SUAS</a:t>
            </a:r>
            <a:endParaRPr lang="pt-BR" sz="16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949306152"/>
              </p:ext>
            </p:extLst>
          </p:nvPr>
        </p:nvGraphicFramePr>
        <p:xfrm>
          <a:off x="990600" y="1143000"/>
          <a:ext cx="731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3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741" y="1447800"/>
            <a:ext cx="8406809" cy="288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mbria"/>
                <a:ea typeface="Calibri"/>
                <a:cs typeface="Times New Roman"/>
              </a:rPr>
              <a:t>E</a:t>
            </a:r>
            <a:r>
              <a:rPr lang="pt-BR" dirty="0" smtClean="0">
                <a:latin typeface="Cambria"/>
                <a:ea typeface="Calibri"/>
                <a:cs typeface="Times New Roman"/>
              </a:rPr>
              <a:t>stima-se </a:t>
            </a:r>
            <a:r>
              <a:rPr lang="pt-BR" dirty="0">
                <a:latin typeface="Cambria"/>
                <a:ea typeface="Calibri"/>
                <a:cs typeface="Times New Roman"/>
              </a:rPr>
              <a:t>que um total de </a:t>
            </a:r>
            <a:r>
              <a:rPr lang="pt-BR" b="1" dirty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2.740 profissionais</a:t>
            </a:r>
            <a:r>
              <a:rPr lang="pt-BR" b="1" dirty="0">
                <a:latin typeface="Cambria"/>
                <a:ea typeface="Calibri"/>
                <a:cs typeface="Times New Roman"/>
              </a:rPr>
              <a:t> </a:t>
            </a:r>
            <a:r>
              <a:rPr lang="pt-BR" dirty="0">
                <a:latin typeface="Cambria"/>
                <a:ea typeface="Calibri"/>
                <a:cs typeface="Times New Roman"/>
              </a:rPr>
              <a:t>que compõe as equipes técnicas de CRAS e CREAS ou desempenham funções na Gestão Municipal foram capacitados em ações de multiplicação/capacitação no período relativo aos meses de setembro de 2014 a abril de 2015, considerando os dados da pesquisa supracitada.</a:t>
            </a:r>
            <a:r>
              <a:rPr lang="pt-BR" sz="1600" dirty="0">
                <a:ea typeface="Times New Roman"/>
                <a:cs typeface="Times New Roman"/>
              </a:rPr>
              <a:t> </a:t>
            </a:r>
            <a:endParaRPr lang="pt-BR" sz="16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600" dirty="0">
              <a:latin typeface="Cambria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 smtClean="0">
                <a:latin typeface="Cambria"/>
                <a:ea typeface="Calibri"/>
                <a:cs typeface="Times New Roman"/>
              </a:rPr>
              <a:t>Esses </a:t>
            </a:r>
            <a:r>
              <a:rPr lang="pt-BR" dirty="0">
                <a:latin typeface="Cambria"/>
                <a:ea typeface="Calibri"/>
                <a:cs typeface="Times New Roman"/>
              </a:rPr>
              <a:t>dados ratificam a importância da estratégia do MDS em formar multiplicadores com vistas a potencializar o uso e a implantação do Prontuário SUAS nos municípios.</a:t>
            </a:r>
            <a:endParaRPr lang="pt-BR" sz="1600" dirty="0">
              <a:ea typeface="Times New Roman"/>
              <a:cs typeface="Times New Roman"/>
            </a:endParaRPr>
          </a:p>
          <a:p>
            <a:pPr algn="just"/>
            <a:endParaRPr lang="pt-BR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57" y="609600"/>
            <a:ext cx="86136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O link de acesso ao questionário foi enviado por e-mail para todos(as) os(as) profissionais que participaram da </a:t>
            </a:r>
            <a:r>
              <a:rPr lang="pt-BR" dirty="0" smtClean="0">
                <a:latin typeface="Cambria" panose="02040503050406030204" pitchFamily="18" charset="0"/>
              </a:rPr>
              <a:t>oficina;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P</a:t>
            </a:r>
            <a:r>
              <a:rPr lang="pt-BR" dirty="0" smtClean="0">
                <a:latin typeface="Cambria" panose="02040503050406030204" pitchFamily="18" charset="0"/>
              </a:rPr>
              <a:t>ara </a:t>
            </a:r>
            <a:r>
              <a:rPr lang="pt-BR" dirty="0">
                <a:latin typeface="Cambria" panose="02040503050406030204" pitchFamily="18" charset="0"/>
              </a:rPr>
              <a:t>os Estados, foi orientado que cada um respondesse apenas um questionário em conjunto com os demais técnicos estaduais que participaram da oficina em Brasília. </a:t>
            </a:r>
            <a:endParaRPr lang="pt-BR" dirty="0" smtClean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Os </a:t>
            </a:r>
            <a:r>
              <a:rPr lang="pt-BR" dirty="0">
                <a:latin typeface="Cambria" panose="02040503050406030204" pitchFamily="18" charset="0"/>
              </a:rPr>
              <a:t>questionários ficaram disponíveis para preenchimento entre os meses de dezembro de 2014 até janeiro de 2015 para representantes das Regiões Nordeste e Sul e </a:t>
            </a:r>
            <a:r>
              <a:rPr lang="pt-BR" dirty="0" smtClean="0">
                <a:latin typeface="Cambria" panose="02040503050406030204" pitchFamily="18" charset="0"/>
              </a:rPr>
              <a:t>de </a:t>
            </a:r>
            <a:r>
              <a:rPr lang="pt-BR" dirty="0">
                <a:latin typeface="Cambria" panose="02040503050406030204" pitchFamily="18" charset="0"/>
              </a:rPr>
              <a:t>janeiro de 2015 a </a:t>
            </a:r>
            <a:r>
              <a:rPr lang="pt-BR" dirty="0" smtClean="0">
                <a:latin typeface="Cambria" panose="02040503050406030204" pitchFamily="18" charset="0"/>
              </a:rPr>
              <a:t>março de </a:t>
            </a:r>
            <a:r>
              <a:rPr lang="pt-BR" dirty="0">
                <a:latin typeface="Cambria" panose="02040503050406030204" pitchFamily="18" charset="0"/>
              </a:rPr>
              <a:t>2015 para representantes das Regiões Centro-Oeste, Norte e Sudeste. </a:t>
            </a: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7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89" y="381000"/>
            <a:ext cx="8406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Em sua opinião, essa Multiplicação contribuiu para?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5004" y="5703585"/>
            <a:ext cx="836157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latin typeface="Cambria"/>
                <a:ea typeface="Calibri"/>
                <a:cs typeface="Times New Roman"/>
              </a:rPr>
              <a:t>Fonte: Pesquisa sobre o Processo de Multiplicação da Oficina de Capacitação de Multiplicadores para Implantação e Utilização do Prontuário SUAS – TÉCNICOS MUNICIPAIS, 2014/2015.</a:t>
            </a:r>
            <a:endParaRPr lang="pt-BR" sz="1100" dirty="0">
              <a:ea typeface="Times New Roman"/>
              <a:cs typeface="Times New Roman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55741565"/>
              </p:ext>
            </p:extLst>
          </p:nvPr>
        </p:nvGraphicFramePr>
        <p:xfrm>
          <a:off x="838200" y="1066800"/>
          <a:ext cx="7238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7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Estão previstas outras ações futuras voltadas para a implantação e utilização do Prontuário SUAS?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5004" y="5703585"/>
            <a:ext cx="836157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latin typeface="Cambria"/>
                <a:ea typeface="Calibri"/>
                <a:cs typeface="Times New Roman"/>
              </a:rPr>
              <a:t>Fonte: Pesquisa sobre o Processo de Multiplicação da Oficina de Capacitação de Multiplicadores para Implantação e Utilização do Prontuário SUAS – TÉCNICOS MUNICIPAIS, 2014/2015.</a:t>
            </a:r>
            <a:endParaRPr lang="pt-BR" sz="1100" dirty="0">
              <a:ea typeface="Times New Roman"/>
              <a:cs typeface="Times New Roman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78196468"/>
              </p:ext>
            </p:extLst>
          </p:nvPr>
        </p:nvGraphicFramePr>
        <p:xfrm>
          <a:off x="866530" y="877765"/>
          <a:ext cx="7493292" cy="429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tângulo 12"/>
          <p:cNvSpPr/>
          <p:nvPr/>
        </p:nvSpPr>
        <p:spPr>
          <a:xfrm>
            <a:off x="5054008" y="5169790"/>
            <a:ext cx="405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104 dos multiplicadores respondentes afirmaram que  estão previstas </a:t>
            </a:r>
            <a:r>
              <a:rPr lang="pt-BR" sz="1400" dirty="0" smtClean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ações </a:t>
            </a:r>
            <a:r>
              <a:rPr lang="pt-BR" sz="1400" dirty="0">
                <a:solidFill>
                  <a:srgbClr val="7030A0"/>
                </a:solidFill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futuras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10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Houve uma diretriz da Gestão Municipal indicando aos profissionais que utilizassem o Prontuário SUAS?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2734" y="5715491"/>
            <a:ext cx="715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</a:t>
            </a:r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116 profissionais que </a:t>
            </a:r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revelou que Gestão Municipal de Assistência Social  orientou os(as) profissionais de CRAS e CREAS a utilizar o Prontuário SUAS no trabalho social com famílias 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674703158"/>
              </p:ext>
            </p:extLst>
          </p:nvPr>
        </p:nvGraphicFramePr>
        <p:xfrm>
          <a:off x="640566" y="813375"/>
          <a:ext cx="789383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02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O seu Município utilizava o Prontuário SUAS </a:t>
            </a:r>
            <a:r>
              <a:rPr lang="pt-BR" sz="1600" b="1" u="sng" dirty="0" smtClean="0">
                <a:latin typeface="Cambria" panose="02040503050406030204" pitchFamily="18" charset="0"/>
              </a:rPr>
              <a:t>ANTES</a:t>
            </a:r>
            <a:r>
              <a:rPr lang="pt-BR" sz="1600" b="1" dirty="0" smtClean="0">
                <a:latin typeface="Cambria" panose="02040503050406030204" pitchFamily="18" charset="0"/>
              </a:rPr>
              <a:t> </a:t>
            </a:r>
            <a:r>
              <a:rPr lang="pt-BR" sz="1600" b="1" dirty="0">
                <a:latin typeface="Cambria" panose="02040503050406030204" pitchFamily="18" charset="0"/>
              </a:rPr>
              <a:t>da Oficina de Capacitação de Multiplicadores para Implantação e Utilização do Prontuário SUAS?	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2734" y="5715491"/>
            <a:ext cx="715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148 </a:t>
            </a:r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profissionais declarou que o Prontuário SUAS estava sendo utilizado por todos/alguns técnicos(as) dos CRAS e </a:t>
            </a:r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CREAS</a:t>
            </a:r>
            <a:endParaRPr lang="pt-BR" sz="1400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064005026"/>
              </p:ext>
            </p:extLst>
          </p:nvPr>
        </p:nvGraphicFramePr>
        <p:xfrm>
          <a:off x="990600" y="813376"/>
          <a:ext cx="6934200" cy="459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50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O seu Município passou a utilizar ou continua a utilizar o Prontuário SUAS </a:t>
            </a:r>
            <a:r>
              <a:rPr lang="pt-BR" sz="1600" b="1" u="sng" dirty="0" smtClean="0">
                <a:latin typeface="Cambria" panose="02040503050406030204" pitchFamily="18" charset="0"/>
              </a:rPr>
              <a:t>DEPOIS</a:t>
            </a:r>
            <a:r>
              <a:rPr lang="pt-BR" sz="1600" b="1" dirty="0" smtClean="0">
                <a:latin typeface="Cambria" panose="02040503050406030204" pitchFamily="18" charset="0"/>
              </a:rPr>
              <a:t> </a:t>
            </a:r>
            <a:r>
              <a:rPr lang="pt-BR" sz="1600" b="1" dirty="0">
                <a:latin typeface="Cambria" panose="02040503050406030204" pitchFamily="18" charset="0"/>
              </a:rPr>
              <a:t>da Oficina de Capacitação de Multiplicadores para Implantação e Utilização do Prontuário </a:t>
            </a:r>
            <a:r>
              <a:rPr lang="pt-BR" sz="1600" b="1" dirty="0" smtClean="0">
                <a:latin typeface="Cambria" panose="02040503050406030204" pitchFamily="18" charset="0"/>
              </a:rPr>
              <a:t>SUAS:</a:t>
            </a:r>
            <a:r>
              <a:rPr lang="pt-BR" sz="1600" b="1" dirty="0">
                <a:latin typeface="Cambria" panose="02040503050406030204" pitchFamily="18" charset="0"/>
              </a:rPr>
              <a:t>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2734" y="5715491"/>
            <a:ext cx="715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176 profissionais declarou </a:t>
            </a:r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continuou ou </a:t>
            </a:r>
            <a:r>
              <a:rPr lang="pt-BR" sz="1400" dirty="0" err="1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passaou</a:t>
            </a:r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a  utilizar o Prontuário SUAS depois da Oficina de Capacitação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10957357"/>
              </p:ext>
            </p:extLst>
          </p:nvPr>
        </p:nvGraphicFramePr>
        <p:xfrm>
          <a:off x="762000" y="1034788"/>
          <a:ext cx="7467600" cy="457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27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latin typeface="Cambria" panose="02040503050406030204" pitchFamily="18" charset="0"/>
              </a:rPr>
              <a:t>O seu Município passou a utilizar ou continua a utilizar o Prontuário SUAS </a:t>
            </a:r>
            <a:r>
              <a:rPr lang="pt-BR" sz="1600" b="1" u="sng" dirty="0" smtClean="0">
                <a:latin typeface="Cambria" panose="02040503050406030204" pitchFamily="18" charset="0"/>
              </a:rPr>
              <a:t>DEPOIS</a:t>
            </a:r>
            <a:r>
              <a:rPr lang="pt-BR" sz="1600" b="1" dirty="0" smtClean="0">
                <a:latin typeface="Cambria" panose="02040503050406030204" pitchFamily="18" charset="0"/>
              </a:rPr>
              <a:t> </a:t>
            </a:r>
            <a:r>
              <a:rPr lang="pt-BR" sz="1600" b="1" dirty="0">
                <a:latin typeface="Cambria" panose="02040503050406030204" pitchFamily="18" charset="0"/>
              </a:rPr>
              <a:t>da Oficina de Capacitação de Multiplicadores para Implantação e Utilização do Prontuário SUAS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2734" y="5715491"/>
            <a:ext cx="715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* 176 profissionais declarou </a:t>
            </a:r>
            <a:r>
              <a:rPr lang="pt-BR" sz="1400" dirty="0" smtClean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continuou ou passou </a:t>
            </a:r>
            <a:r>
              <a:rPr lang="pt-BR" sz="1400" dirty="0">
                <a:effectLst>
                  <a:outerShdw blurRad="114300" sx="0" sy="0">
                    <a:srgbClr val="000000"/>
                  </a:outerShdw>
                </a:effectLst>
                <a:latin typeface="Cambria"/>
                <a:ea typeface="Calibri"/>
                <a:cs typeface="Times New Roman"/>
              </a:rPr>
              <a:t>a  utilizar o Prontuário SUAS depois da Oficina de Capacitação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55963289"/>
              </p:ext>
            </p:extLst>
          </p:nvPr>
        </p:nvGraphicFramePr>
        <p:xfrm>
          <a:off x="762000" y="1034788"/>
          <a:ext cx="7467600" cy="457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46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163558" y="890586"/>
            <a:ext cx="875715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latin typeface="Cambria" panose="02040503050406030204" pitchFamily="18" charset="0"/>
                <a:ea typeface="Calibri" pitchFamily="34" charset="0"/>
                <a:cs typeface="Times New Roman" pitchFamily="18" charset="0"/>
              </a:rPr>
              <a:t>“O Prontuário SUAS tem sido um instrumental de suma importância no andamento do trabalho operativo dos CRAS e CREAS municipal. Após a participação na oficina, houve  ganho substancial na forma de preenchimento pelos técnicos o que oportuniza a elucidação de dúvidas na hora do preenchimento e a formatação das informações coletadas para traçar perfil da população atendida</a:t>
            </a:r>
            <a:r>
              <a:rPr lang="pt-BR" altLang="pt-BR" dirty="0" smtClean="0">
                <a:latin typeface="Cambria" panose="02040503050406030204" pitchFamily="18" charset="0"/>
                <a:ea typeface="Calibri" pitchFamily="34" charset="0"/>
                <a:cs typeface="Times New Roman" pitchFamily="18" charset="0"/>
              </a:rPr>
              <a:t>”.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latin typeface="Cambria" panose="02040503050406030204" pitchFamily="18" charset="0"/>
                <a:cs typeface="Arial" pitchFamily="34" charset="0"/>
              </a:rPr>
              <a:t>“O prontuário tem se mostrado uma ferramenta de gestão, onde os técnicos acompanham as famílias, e tem seus dados em registro único, facilitando as intervenções profissionais, contribuindo com o acompanhamento familiar, e acima de tudo preservando a integridade das famílias acompanhadas pelo PAIF</a:t>
            </a:r>
            <a:r>
              <a:rPr lang="pt-BR" altLang="pt-BR" dirty="0" smtClean="0">
                <a:latin typeface="Cambria" panose="02040503050406030204" pitchFamily="18" charset="0"/>
                <a:cs typeface="Arial" pitchFamily="34" charset="0"/>
              </a:rPr>
              <a:t>”.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latin typeface="Cambria" panose="02040503050406030204" pitchFamily="18" charset="0"/>
                <a:cs typeface="Arial" pitchFamily="34" charset="0"/>
              </a:rPr>
              <a:t>“A utilização do prontuário suas foi de fundamental importância para a sistematização das informações nos equipamentos sociais, no sentido de reorganizar os instrumentais e rotinas utilizada pelos técnicos</a:t>
            </a:r>
            <a:r>
              <a:rPr lang="pt-BR" altLang="pt-BR" dirty="0" smtClean="0">
                <a:latin typeface="Cambria" panose="02040503050406030204" pitchFamily="18" charset="0"/>
                <a:cs typeface="Arial" pitchFamily="34" charset="0"/>
              </a:rPr>
              <a:t>”.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pt-BR" altLang="pt-BR" dirty="0" smtClean="0">
              <a:latin typeface="Cambria" panose="02040503050406030204" pitchFamily="18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latin typeface="Cambria" panose="02040503050406030204" pitchFamily="18" charset="0"/>
                <a:cs typeface="Arial" pitchFamily="34" charset="0"/>
              </a:rPr>
              <a:t>“Esperamos todo o país utilizem o prontuário  SUAS, pois entendemos que é um instrumento relevante para consolidar uma atenção de mais qualidade aos usuários dos Serviços do SUAS”.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304800"/>
            <a:ext cx="875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mbria" panose="02040503050406030204" pitchFamily="18" charset="0"/>
              </a:rPr>
              <a:t>Descrição </a:t>
            </a:r>
            <a:r>
              <a:rPr lang="pt-BR" b="1" dirty="0">
                <a:latin typeface="Cambria" panose="02040503050406030204" pitchFamily="18" charset="0"/>
              </a:rPr>
              <a:t>e avaliação da experiência do uso do Prontuário SUAS pelos municípios:</a:t>
            </a:r>
          </a:p>
        </p:txBody>
      </p:sp>
    </p:spTree>
    <p:extLst>
      <p:ext uri="{BB962C8B-B14F-4D97-AF65-F5344CB8AC3E}">
        <p14:creationId xmlns:p14="http://schemas.microsoft.com/office/powerpoint/2010/main" val="37214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9772" y="228600"/>
            <a:ext cx="8406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600" b="1" dirty="0">
                <a:latin typeface="Cambria" panose="02040503050406030204" pitchFamily="18" charset="0"/>
              </a:rPr>
              <a:t> </a:t>
            </a:r>
            <a:r>
              <a:rPr lang="pt-BR" sz="1600" b="1" dirty="0" smtClean="0">
                <a:latin typeface="Cambria" panose="02040503050406030204" pitchFamily="18" charset="0"/>
              </a:rPr>
              <a:t>Panorama </a:t>
            </a:r>
            <a:r>
              <a:rPr lang="pt-BR" sz="1600" b="1" dirty="0">
                <a:latin typeface="Cambria" panose="02040503050406030204" pitchFamily="18" charset="0"/>
              </a:rPr>
              <a:t>Geral das Ações de Multiplicação: 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2177" y="838200"/>
            <a:ext cx="840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</a:rPr>
              <a:t>Quantitativo de Municípios e Estados que respondeu “Pesquisa sobre o Processo de Multiplicação da Oficina de Capacitação de Multiplicadores para Implantação e Utilização do Prontuário SUAS</a:t>
            </a:r>
            <a:r>
              <a:rPr lang="pt-BR" dirty="0" smtClean="0">
                <a:latin typeface="Cambria" panose="02040503050406030204" pitchFamily="18" charset="0"/>
              </a:rPr>
              <a:t>”: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231497315"/>
              </p:ext>
            </p:extLst>
          </p:nvPr>
        </p:nvGraphicFramePr>
        <p:xfrm>
          <a:off x="838200" y="2165350"/>
          <a:ext cx="7162799" cy="33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5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1528"/>
              </p:ext>
            </p:extLst>
          </p:nvPr>
        </p:nvGraphicFramePr>
        <p:xfrm>
          <a:off x="762000" y="1143000"/>
          <a:ext cx="7512833" cy="4672183"/>
        </p:xfrm>
        <a:graphic>
          <a:graphicData uri="http://schemas.openxmlformats.org/drawingml/2006/table">
            <a:tbl>
              <a:tblPr firstRow="1" firstCol="1" bandRow="1"/>
              <a:tblGrid>
                <a:gridCol w="680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 de profissionais que foram capacitados nas oficinas organizadas pelo MDS 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400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 de participantes que respondeu a “</a:t>
                      </a:r>
                      <a:r>
                        <a:rPr lang="pt-BR" sz="1400" i="1">
                          <a:effectLst/>
                          <a:latin typeface="Cambria"/>
                          <a:ea typeface="Calibri"/>
                          <a:cs typeface="Times New Roman"/>
                        </a:rPr>
                        <a:t>Pesquisa online Multiplicadores Prontuário SUAS” (Estados e Municípios)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237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 de municípios que realizou ações de multiplicação para a replicação do conhecimento adquirido sobre a implantação e utilização do Prontuário SUAS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206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 de profissionais que participaram das ações de multiplicação realizadas pelos municípios 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>
                            <a:outerShdw blurRad="114300" sx="0" sy="0">
                              <a:srgbClr val="000000"/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2.740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 de municípios que utilizavam o Prontuário SUAS antes da Oficina de Capacitação organizada pelo MDS 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148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 de municípios que passaram a  utilizar ou continuaram utilizando o Prontuário SUAS depois da Oficina de Capacitação organizada pelo MDS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176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 de Estados que realizaram ações de multiplicação junto aos Municípios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Quantitativo, aproximado, de Municípios que foram capacitados nas ações de multiplicação organizadas pelos Estados.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358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Quantitativo, aproximado, de profissionais capacitados nas ações de multiplicação organizadas pelos Estados.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>
                            <a:outerShdw blurRad="114300" sx="0" sy="0">
                              <a:srgbClr val="000000"/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3.449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Quantitativo, aproximado, de profissionais que participaram de alguma ação de multiplicação/capacitação organizada pelos Estados e Municípios.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6.189</a:t>
                      </a:r>
                      <a:endParaRPr lang="pt-B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09772" y="228600"/>
            <a:ext cx="8406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600" b="1" dirty="0">
                <a:latin typeface="Cambria" panose="02040503050406030204" pitchFamily="18" charset="0"/>
              </a:rPr>
              <a:t> </a:t>
            </a:r>
            <a:r>
              <a:rPr lang="pt-BR" sz="1600" b="1" dirty="0" smtClean="0">
                <a:latin typeface="Cambria" panose="02040503050406030204" pitchFamily="18" charset="0"/>
              </a:rPr>
              <a:t>Panorama </a:t>
            </a:r>
            <a:r>
              <a:rPr lang="pt-BR" sz="1600" b="1" dirty="0">
                <a:latin typeface="Cambria" panose="02040503050406030204" pitchFamily="18" charset="0"/>
              </a:rPr>
              <a:t>Geral das Ações de Multiplicação: 	</a:t>
            </a:r>
            <a:endParaRPr lang="pt-BR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0777" y="228599"/>
            <a:ext cx="8406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1600" b="1" dirty="0">
                <a:latin typeface="Cambria" panose="02040503050406030204" pitchFamily="18" charset="0"/>
              </a:rPr>
              <a:t> Cenário nacional das ações de multiplicação sobre a implantação e uso do Prontuário SUAS: Levantamento e sistematização de algumas iniciativas de multiplicação/capacitação sobre o Prontuário </a:t>
            </a:r>
            <a:r>
              <a:rPr lang="pt-BR" sz="1600" b="1" dirty="0" smtClean="0">
                <a:latin typeface="Cambria" panose="02040503050406030204" pitchFamily="18" charset="0"/>
              </a:rPr>
              <a:t>SUAS:</a:t>
            </a:r>
            <a:r>
              <a:rPr lang="pt-BR" b="1" dirty="0">
                <a:latin typeface="Cambria" panose="02040503050406030204" pitchFamily="18" charset="0"/>
              </a:rPr>
              <a:t>	</a:t>
            </a:r>
            <a:endParaRPr lang="pt-BR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1284"/>
              </p:ext>
            </p:extLst>
          </p:nvPr>
        </p:nvGraphicFramePr>
        <p:xfrm>
          <a:off x="640566" y="1182565"/>
          <a:ext cx="7890819" cy="5111433"/>
        </p:xfrm>
        <a:graphic>
          <a:graphicData uri="http://schemas.openxmlformats.org/drawingml/2006/table">
            <a:tbl>
              <a:tblPr firstRow="1" firstCol="1" bandRow="1"/>
              <a:tblGrid>
                <a:gridCol w="44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Nº</a:t>
                      </a:r>
                      <a:endParaRPr lang="pt-BR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REGIÃO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MUNICÍPIO/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ESTADO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Quantitativo de Municípios participantes dessas ações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Quantitativo de Profissionais participantes dessas ações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Data/Período da Multiplicação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OBSERVAÇÃO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Maceió-AL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24 e 25/02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São Paulo-SP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------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21/03/2015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Encontro organizado pelo CRP-02/SP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ALAGOAS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82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261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31/03 e 26/04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9 (nove) oficinas organizadas pelo COEGEMAS-AL, com colaboração de técnicas estaduais e multiplicadores(as).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Satuba-AL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03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03 e 04/03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Fortaleza-CE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177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17/04/2015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Ourinhos-SP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05 e 06/03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GOIÁS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387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29 e 30/04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Encontro organizado pelo estado de Goiás 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Cuiabá - MT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------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MATO GROSSO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-----</a:t>
                      </a:r>
                      <a:endParaRPr lang="pt-BR" sz="10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11/04/2015</a:t>
                      </a:r>
                      <a:endParaRPr lang="pt-BR" sz="10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Encontro organizado pelo estado do Mato Grosso para Equipe Estadual e Conselhos Regionais de Classe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(CFP e CFESS)</a:t>
                      </a:r>
                    </a:p>
                  </a:txBody>
                  <a:tcPr marL="34785" marR="347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57" y="609600"/>
            <a:ext cx="86136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O  preenchimento  dos  questionários  se  deu  voluntariamente e  essa avaliação compreendeu  os  dados fornecidos por </a:t>
            </a:r>
            <a:r>
              <a:rPr lang="pt-BR" b="1" dirty="0">
                <a:latin typeface="Cambria" panose="02040503050406030204" pitchFamily="18" charset="0"/>
              </a:rPr>
              <a:t>280 </a:t>
            </a:r>
            <a:r>
              <a:rPr lang="pt-BR" b="1" dirty="0" smtClean="0">
                <a:latin typeface="Cambria" panose="02040503050406030204" pitchFamily="18" charset="0"/>
              </a:rPr>
              <a:t>participantes</a:t>
            </a:r>
            <a:r>
              <a:rPr lang="pt-BR" dirty="0" smtClean="0"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O </a:t>
            </a:r>
            <a:r>
              <a:rPr lang="pt-BR" dirty="0">
                <a:latin typeface="Cambria" panose="02040503050406030204" pitchFamily="18" charset="0"/>
              </a:rPr>
              <a:t>número de respondentes não corresponde ao número total de participantes do encontro, considerando o universo de </a:t>
            </a:r>
            <a:r>
              <a:rPr lang="pt-BR" b="1" dirty="0">
                <a:latin typeface="Cambria" panose="02040503050406030204" pitchFamily="18" charset="0"/>
              </a:rPr>
              <a:t>400 profissionais </a:t>
            </a:r>
            <a:r>
              <a:rPr lang="pt-BR" dirty="0">
                <a:latin typeface="Cambria" panose="02040503050406030204" pitchFamily="18" charset="0"/>
              </a:rPr>
              <a:t>que participaram da oficina de </a:t>
            </a:r>
            <a:r>
              <a:rPr lang="pt-BR" dirty="0" smtClean="0">
                <a:latin typeface="Cambria" panose="02040503050406030204" pitchFamily="18" charset="0"/>
              </a:rPr>
              <a:t>capacitação organizada pelo MDS.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Imagem 5" descr="C:\Users\rita.abreu\AppData\Local\Microsoft\Windows\Temporary Internet Files\Content.Outlook\4SNVEACE\Imagem 07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28142"/>
            <a:ext cx="2709546" cy="202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 descr="\\mds044007\Nucleo_Monitoramento\Prontuário SUAS\Fotos - Oficina de Multiplicação Prontuário SUAS\AL\Visita Técnica MDS\Maceió\DSC09166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21" y="3637002"/>
            <a:ext cx="2673350" cy="202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07615"/>
              </p:ext>
            </p:extLst>
          </p:nvPr>
        </p:nvGraphicFramePr>
        <p:xfrm>
          <a:off x="381000" y="533400"/>
          <a:ext cx="8382000" cy="5103204"/>
        </p:xfrm>
        <a:graphic>
          <a:graphicData uri="http://schemas.openxmlformats.org/drawingml/2006/table">
            <a:tbl>
              <a:tblPr firstRow="1" firstCol="1" bandRow="1"/>
              <a:tblGrid>
                <a:gridCol w="46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8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MATO GROSSO DO SUL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+ou- 69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25/03/2015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Encontro organizado pelo estado do Mato Grosso do Sul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Batayporã-MS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26/02/2015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Corumbá-MS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23 e 24/04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Pompéu-MG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04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16/04/2015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Norte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Jacundá-PA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09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26/02/2015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Centro-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Oeste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Campo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Grande-MS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20/02/2015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Rio de Janeiro-RJ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10 e 11/02 e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 e 26/03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Sul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Viamão-RS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01 e 31/07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PIAUÍ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Entre os dias 13 e 14/08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Encontro organizado pelo estado do Piauí para o Território Entre Rios. Participou dessa oficina o município de Timon do Estado do MA</a:t>
                      </a: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>
                            <a:outerShdw blurRad="114300" sx="0" sy="0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18 Ações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>
                            <a:outerShdw blurRad="114300" sx="0" sy="0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345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>
                            <a:outerShdw blurRad="114300" sx="0" sy="0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1.520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-----</a:t>
                      </a:r>
                      <a:endParaRPr lang="pt-BR" sz="12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--------</a:t>
                      </a:r>
                      <a:endParaRPr lang="pt-BR" sz="12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0173" marR="4017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Imagem 15" descr="https://pixabay.com/static/uploads/photo/2012/04/05/02/02/arrow-25894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4" y="3427223"/>
            <a:ext cx="43180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838200" y="1194177"/>
            <a:ext cx="76199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itchFamily="34" charset="0"/>
                <a:cs typeface="Times New Roman" pitchFamily="18" charset="0"/>
              </a:rPr>
              <a:t>Esses dados confirmam a importância da estratégia do MDS em ter realizado as oficinas do Prontuário SUAS com  a intenção de formar multiplicadores para consolidar o uso e a implantação do Prontuário SUAS nos municípios e fortalecer a Política Nacional de Assistência Social e o SUAS.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 smtClean="0">
              <a:latin typeface="Cambria" panose="020405030504060302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latin typeface="Cambria" panose="020405030504060302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latin typeface="Cambria" panose="02040503050406030204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itchFamily="34" charset="0"/>
                <a:cs typeface="Times New Roman" pitchFamily="18" charset="0"/>
              </a:rPr>
              <a:t>Esse total de 1.520 profissionais capacitados(as) soma-se aos 6.189 já contabilizados anteriormente, totalizando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7.709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trabalhadoras e trabalhadores do SUAS que participaram de alguma ação de multiplicação/capacitação sobre o Prontuário SUAS.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314990" y="914400"/>
            <a:ext cx="8424863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 smtClean="0">
                <a:latin typeface="Cambria" panose="02040503050406030204" pitchFamily="18" charset="0"/>
              </a:rPr>
              <a:t>OBRIGADA!</a:t>
            </a:r>
            <a:endParaRPr lang="pt-BR" sz="2400" b="1" dirty="0"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2400" smtClean="0"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2400" dirty="0"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Ministério do Desenvolvimento Social e Combate à Fome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mbria" panose="02040503050406030204" pitchFamily="18" charset="0"/>
              </a:rPr>
              <a:t>Secretaria Nacional de Assistência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mbria" panose="02040503050406030204" pitchFamily="18" charset="0"/>
              </a:rPr>
              <a:t>Departamento de </a:t>
            </a:r>
            <a:r>
              <a:rPr lang="pt-BR" sz="2400" b="1" dirty="0" smtClean="0">
                <a:latin typeface="Cambria" panose="02040503050406030204" pitchFamily="18" charset="0"/>
              </a:rPr>
              <a:t>Gestão Social</a:t>
            </a:r>
            <a:endParaRPr lang="pt-BR" sz="2400" b="1" dirty="0"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hlinkClick r:id="rId5"/>
              </a:rPr>
              <a:t>www.mds.gov.br</a:t>
            </a:r>
            <a:endParaRPr lang="pt-BR" sz="20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hlinkClick r:id="rId6"/>
              </a:rPr>
              <a:t>vigilanciasocial@mds.gov.br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Cambria" panose="02040503050406030204" pitchFamily="18" charset="0"/>
              </a:rPr>
              <a:t>0800 707 2003</a:t>
            </a:r>
            <a:r>
              <a:rPr lang="pt-BR" sz="2000" dirty="0" smtClean="0">
                <a:latin typeface="Cambria" panose="02040503050406030204" pitchFamily="18" charset="0"/>
              </a:rPr>
              <a:t> </a:t>
            </a:r>
            <a:endParaRPr lang="pt-B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8373" y="457200"/>
            <a:ext cx="8613628" cy="502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</a:rPr>
              <a:t>A pesquisa permitiu que </a:t>
            </a:r>
            <a:r>
              <a:rPr lang="pt-BR" dirty="0" smtClean="0">
                <a:latin typeface="Cambria" panose="02040503050406030204" pitchFamily="18" charset="0"/>
              </a:rPr>
              <a:t>os(as) </a:t>
            </a:r>
            <a:r>
              <a:rPr lang="pt-BR" dirty="0">
                <a:latin typeface="Cambria" panose="02040503050406030204" pitchFamily="18" charset="0"/>
              </a:rPr>
              <a:t>participantes avaliassem alguns quesitos considerados importantes, como por exemplo: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Se </a:t>
            </a:r>
            <a:r>
              <a:rPr lang="pt-BR" dirty="0">
                <a:latin typeface="Cambria" panose="02040503050406030204" pitchFamily="18" charset="0"/>
              </a:rPr>
              <a:t>houve algum encontro/oficina para a replicação do conhecimento adquirido sobre a implantação e utilização do Prontuário SUAS;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Se </a:t>
            </a:r>
            <a:r>
              <a:rPr lang="pt-BR" dirty="0">
                <a:latin typeface="Cambria" panose="02040503050406030204" pitchFamily="18" charset="0"/>
              </a:rPr>
              <a:t>houve o apoio necessário da Gestão Municipal/Estadual para realizar o processo de Multiplicação do conhecimento adquirido;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Se </a:t>
            </a:r>
            <a:r>
              <a:rPr lang="pt-BR" dirty="0">
                <a:latin typeface="Cambria" panose="02040503050406030204" pitchFamily="18" charset="0"/>
              </a:rPr>
              <a:t>os encontros/oficinas foram organizados pelo próprio município, pelo município vizinho, COEGEMAS ou Secretaria de Estado;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O </a:t>
            </a:r>
            <a:r>
              <a:rPr lang="pt-BR" dirty="0">
                <a:latin typeface="Cambria" panose="02040503050406030204" pitchFamily="18" charset="0"/>
              </a:rPr>
              <a:t>quantitativo dos técnicos que foram capacitados por meio dos encontros/oficinas;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A </a:t>
            </a:r>
            <a:r>
              <a:rPr lang="pt-BR" dirty="0">
                <a:latin typeface="Cambria" panose="02040503050406030204" pitchFamily="18" charset="0"/>
              </a:rPr>
              <a:t>carga horária utilizada para realizar a multiplicação, entre outros.</a:t>
            </a: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4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233" y="304800"/>
            <a:ext cx="8613628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Cambria" panose="02040503050406030204" pitchFamily="18" charset="0"/>
              </a:rPr>
              <a:t>CONHECENDO AS </a:t>
            </a:r>
            <a:r>
              <a:rPr lang="pt-BR" b="1" dirty="0">
                <a:latin typeface="Cambria" panose="02040503050406030204" pitchFamily="18" charset="0"/>
              </a:rPr>
              <a:t>AÇÕES DE MULTIPLICAÇÃO EXECUTADAS PELOS ESTADOS</a:t>
            </a:r>
          </a:p>
        </p:txBody>
      </p:sp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2298" y="1066800"/>
            <a:ext cx="88870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</a:rPr>
              <a:t>O questionário para as equipes estaduais (anexo III) era composto por 11 perguntas estruturadas em um único bloco, sendo 08 perguntas fechadas e 03 abertas, de forma a garantir um espaço reservado para comentários e/ou sugestões que o participante achasse pertinente pontuar.</a:t>
            </a:r>
          </a:p>
          <a:p>
            <a:pPr algn="just"/>
            <a:r>
              <a:rPr lang="pt-BR" dirty="0">
                <a:latin typeface="Cambria" panose="02040503050406030204" pitchFamily="18" charset="0"/>
              </a:rPr>
              <a:t> </a:t>
            </a:r>
          </a:p>
          <a:p>
            <a:pPr algn="just"/>
            <a:r>
              <a:rPr lang="pt-BR" dirty="0">
                <a:latin typeface="Cambria" panose="02040503050406030204" pitchFamily="18" charset="0"/>
              </a:rPr>
              <a:t>Assim, para avaliar as ações e estratégias de multiplicação utilizadas pelos Estados foram analisadas as seguintes questões: </a:t>
            </a:r>
          </a:p>
          <a:p>
            <a:pPr algn="just"/>
            <a:r>
              <a:rPr lang="pt-BR" dirty="0">
                <a:latin typeface="Cambria" panose="02040503050406030204" pitchFamily="18" charset="0"/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</a:rPr>
              <a:t>O Estado realizou algum encontro/oficina presencial com municípios para multiplicar a capacitação sobre o Prontuário SUAS, após a Oficina em </a:t>
            </a:r>
            <a:r>
              <a:rPr lang="pt-BR" dirty="0" smtClean="0">
                <a:latin typeface="Cambria" panose="02040503050406030204" pitchFamily="18" charset="0"/>
              </a:rPr>
              <a:t>Brasília?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mbria" panose="02040503050406030204" pitchFamily="18" charset="0"/>
              </a:rPr>
              <a:t>Quantitativo </a:t>
            </a:r>
            <a:r>
              <a:rPr lang="pt-BR" dirty="0">
                <a:latin typeface="Cambria" panose="02040503050406030204" pitchFamily="18" charset="0"/>
              </a:rPr>
              <a:t>de municípios que participaram dessa ação de </a:t>
            </a:r>
            <a:r>
              <a:rPr lang="pt-BR" dirty="0" smtClean="0">
                <a:latin typeface="Cambria" panose="02040503050406030204" pitchFamily="18" charset="0"/>
              </a:rPr>
              <a:t>multiplicação.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mbria" panose="02040503050406030204" pitchFamily="18" charset="0"/>
              </a:rPr>
              <a:t>Quantitativo </a:t>
            </a:r>
            <a:r>
              <a:rPr lang="pt-BR" dirty="0">
                <a:latin typeface="Cambria" panose="02040503050406030204" pitchFamily="18" charset="0"/>
              </a:rPr>
              <a:t>de técnicos/gestores municipais que foram capacitados neste(s) encontro(s)/oficina(s</a:t>
            </a:r>
            <a:r>
              <a:rPr lang="pt-BR" dirty="0" smtClean="0">
                <a:latin typeface="Cambria" panose="02040503050406030204" pitchFamily="18" charset="0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mbria" panose="02040503050406030204" pitchFamily="18" charset="0"/>
              </a:rPr>
              <a:t>Local </a:t>
            </a:r>
            <a:r>
              <a:rPr lang="pt-BR" dirty="0">
                <a:latin typeface="Cambria" panose="02040503050406030204" pitchFamily="18" charset="0"/>
              </a:rPr>
              <a:t>onde a multiplicação foi </a:t>
            </a:r>
            <a:r>
              <a:rPr lang="pt-BR" dirty="0" smtClean="0">
                <a:latin typeface="Cambria" panose="02040503050406030204" pitchFamily="18" charset="0"/>
              </a:rPr>
              <a:t>realizada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mbria" panose="02040503050406030204" pitchFamily="18" charset="0"/>
              </a:rPr>
              <a:t>Média </a:t>
            </a:r>
            <a:r>
              <a:rPr lang="pt-BR" dirty="0">
                <a:latin typeface="Cambria" panose="02040503050406030204" pitchFamily="18" charset="0"/>
              </a:rPr>
              <a:t>da carga horária de cada encontro/oficina de Multiplicação realizada pelo </a:t>
            </a:r>
            <a:r>
              <a:rPr lang="pt-BR" dirty="0" smtClean="0">
                <a:latin typeface="Cambria" panose="02040503050406030204" pitchFamily="18" charset="0"/>
              </a:rPr>
              <a:t>Estado;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ambria" panose="02040503050406030204" pitchFamily="18" charset="0"/>
              </a:rPr>
              <a:t>Nestes </a:t>
            </a:r>
            <a:r>
              <a:rPr lang="pt-BR" dirty="0">
                <a:latin typeface="Cambria" panose="02040503050406030204" pitchFamily="18" charset="0"/>
              </a:rPr>
              <a:t>eventos/oficinas, o Estado contou com a colaboração de multiplicadores municipais que haviam participado da Oficina de Capacitação realizada pelo MDS?</a:t>
            </a:r>
          </a:p>
        </p:txBody>
      </p:sp>
    </p:spTree>
    <p:extLst>
      <p:ext uri="{BB962C8B-B14F-4D97-AF65-F5344CB8AC3E}">
        <p14:creationId xmlns:p14="http://schemas.microsoft.com/office/powerpoint/2010/main" val="1067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Image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91000" cy="556260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6"/>
          <a:stretch>
            <a:fillRect/>
          </a:stretch>
        </p:blipFill>
        <p:spPr>
          <a:xfrm>
            <a:off x="5029200" y="762000"/>
            <a:ext cx="3810000" cy="46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457200"/>
            <a:ext cx="825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</a:rPr>
              <a:t>Percentual de Estados que respondeu “Pesquisa sobre o Processo de Multiplicação da Oficina de Capacitação de Multiplicadores para Implantação e Utilização do Prontuário SUAS</a:t>
            </a:r>
            <a:r>
              <a:rPr lang="pt-BR" b="1" dirty="0" smtClean="0">
                <a:latin typeface="Cambria" panose="02040503050406030204" pitchFamily="18" charset="0"/>
              </a:rPr>
              <a:t>”: </a:t>
            </a:r>
            <a:endParaRPr lang="pt-BR" b="1" dirty="0">
              <a:latin typeface="Cambria" panose="02040503050406030204" pitchFamily="18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55843010"/>
              </p:ext>
            </p:extLst>
          </p:nvPr>
        </p:nvGraphicFramePr>
        <p:xfrm>
          <a:off x="2024062" y="1676400"/>
          <a:ext cx="5657961" cy="34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181284" y="5561288"/>
            <a:ext cx="881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mbria" panose="02040503050406030204" pitchFamily="18" charset="0"/>
              </a:rPr>
              <a:t>Fonte: Pesquisa sobre o Processo de Multiplicação da Oficina de Capacitação de Multiplicadores para Implantação e Utilização do Prontuário SUAS – TÉCNICOS ESTADUAIS, 2014/2015.</a:t>
            </a:r>
          </a:p>
        </p:txBody>
      </p:sp>
    </p:spTree>
    <p:extLst>
      <p:ext uri="{BB962C8B-B14F-4D97-AF65-F5344CB8AC3E}">
        <p14:creationId xmlns:p14="http://schemas.microsoft.com/office/powerpoint/2010/main" val="6506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tvvale.net.br/uploads/2015/07/conferencias-de-assistencia-social-ministram-em-cachoeira-paulista-e-potim_1438099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0064"/>
            <a:ext cx="922109" cy="6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ds.gov.br/webarquivos/sala_de_imprensa/marcas_selos/MDS-e-Governo-Federal/logo-mds-governo-federal-2011-c8-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16" y="6384872"/>
            <a:ext cx="2856614" cy="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 noGrp="1"/>
          </p:cNvSpPr>
          <p:nvPr/>
        </p:nvSpPr>
        <p:spPr>
          <a:xfrm>
            <a:off x="1219200" y="6325346"/>
            <a:ext cx="4882116" cy="5314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rgbClr val="627A32"/>
                </a:solidFill>
                <a:effectLst/>
                <a:latin typeface="Cambria"/>
                <a:ea typeface="Times New Roman"/>
                <a:cs typeface="Times New Roman"/>
              </a:rPr>
              <a:t>OFICINA DE “CAPACITAÇÃO DE MULTIPLICADORES PARA IMPLANTAÇÃO E UTILIZAÇÃO DO PRONTUÁRIO SUAS”</a:t>
            </a:r>
            <a:endParaRPr lang="pt-BR" sz="1200" dirty="0">
              <a:solidFill>
                <a:srgbClr val="627A3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391" y="762000"/>
            <a:ext cx="8253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Considerando o total de 26 Estados mais o Distrito Federal que enviou representantes para participar das Oficinas de Capacitação de Multiplicadores para Implantação e Utilização do Prontuário SUAS, organizadas pelo MDS, temos um percentual 91% </a:t>
            </a:r>
            <a:r>
              <a:rPr lang="pt-BR" dirty="0" smtClean="0">
                <a:latin typeface="Cambria" panose="02040503050406030204" pitchFamily="18" charset="0"/>
              </a:rPr>
              <a:t>(20) dos </a:t>
            </a:r>
            <a:r>
              <a:rPr lang="pt-BR" dirty="0">
                <a:latin typeface="Cambria" panose="02040503050406030204" pitchFamily="18" charset="0"/>
              </a:rPr>
              <a:t>Estados que respondeu a “Pesquisa sobre o Processo de Multiplicação da Oficina de Capacitação de Multiplicadores para Implantação e Utilização do Prontuário SUAS”.  </a:t>
            </a:r>
          </a:p>
          <a:p>
            <a:pPr algn="just"/>
            <a:endParaRPr lang="pt-BR" dirty="0" smtClean="0">
              <a:latin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mbria" panose="02040503050406030204" pitchFamily="18" charset="0"/>
              </a:rPr>
              <a:t>No entanto, um perceptual relativamente significativo de 9% das Unidades Federativas (um total de 6) deixou de responder a </a:t>
            </a:r>
            <a:r>
              <a:rPr lang="pt-BR" dirty="0" smtClean="0">
                <a:latin typeface="Cambria" panose="02040503050406030204" pitchFamily="18" charset="0"/>
              </a:rPr>
              <a:t>pesquisa.</a:t>
            </a:r>
            <a:endParaRPr lang="pt-BR" dirty="0">
              <a:latin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</a:endParaRPr>
          </a:p>
          <a:p>
            <a:pPr algn="just"/>
            <a:endParaRPr lang="pt-BR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Cambria" panose="02040503050406030204" pitchFamily="18" charset="0"/>
              </a:rPr>
              <a:t>Diante </a:t>
            </a:r>
            <a:r>
              <a:rPr lang="pt-BR" dirty="0">
                <a:latin typeface="Cambria" panose="02040503050406030204" pitchFamily="18" charset="0"/>
              </a:rPr>
              <a:t>desse cenário, o presente estudo se deterá a avaliar as ações desenvolvidas </a:t>
            </a:r>
            <a:r>
              <a:rPr lang="pt-BR" u="sng" dirty="0">
                <a:latin typeface="Cambria" panose="02040503050406030204" pitchFamily="18" charset="0"/>
              </a:rPr>
              <a:t>apenas</a:t>
            </a:r>
            <a:r>
              <a:rPr lang="pt-BR" dirty="0">
                <a:latin typeface="Cambria" panose="02040503050406030204" pitchFamily="18" charset="0"/>
              </a:rPr>
              <a:t> pelos Estados que responderam a “Pesquisa sobre o Processo de Multiplicação da Oficina de Capacitação de Multiplicadores para Implantação e Utilização do Prontuário SUAS</a:t>
            </a:r>
            <a:r>
              <a:rPr lang="pt-BR" dirty="0" smtClean="0">
                <a:latin typeface="Cambria" panose="02040503050406030204" pitchFamily="18" charset="0"/>
              </a:rPr>
              <a:t>”</a:t>
            </a:r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3356</Words>
  <Application>Microsoft Office PowerPoint</Application>
  <PresentationFormat>Apresentação na tela (4:3)</PresentationFormat>
  <Paragraphs>381</Paragraphs>
  <Slides>42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Times New Roman</vt:lpstr>
      <vt:lpstr>Verdana</vt:lpstr>
      <vt:lpstr>Wingdings</vt:lpstr>
      <vt:lpstr>Tema do Office</vt:lpstr>
      <vt:lpstr>OFICINA DE “CAPACITAÇÃO DE MULTIPLICADORES PARA IMPLANTAÇÃO E UTILIZAÇÃO DO PRONTUÁRIO SUAS”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de Cassia Alves de Abreu</dc:creator>
  <cp:lastModifiedBy>Cliente</cp:lastModifiedBy>
  <cp:revision>254</cp:revision>
  <dcterms:created xsi:type="dcterms:W3CDTF">2014-05-05T13:02:52Z</dcterms:created>
  <dcterms:modified xsi:type="dcterms:W3CDTF">2022-04-04T12:46:21Z</dcterms:modified>
</cp:coreProperties>
</file>