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539" r:id="rId4"/>
    <p:sldId id="359" r:id="rId5"/>
    <p:sldId id="403" r:id="rId6"/>
    <p:sldId id="562" r:id="rId7"/>
    <p:sldId id="402" r:id="rId8"/>
    <p:sldId id="553" r:id="rId9"/>
    <p:sldId id="557" r:id="rId10"/>
    <p:sldId id="556" r:id="rId11"/>
    <p:sldId id="405" r:id="rId12"/>
    <p:sldId id="404" r:id="rId13"/>
    <p:sldId id="554" r:id="rId14"/>
    <p:sldId id="406" r:id="rId15"/>
    <p:sldId id="408" r:id="rId16"/>
    <p:sldId id="407" r:id="rId17"/>
    <p:sldId id="410" r:id="rId18"/>
    <p:sldId id="555" r:id="rId19"/>
    <p:sldId id="564" r:id="rId20"/>
    <p:sldId id="561" r:id="rId21"/>
    <p:sldId id="558" r:id="rId22"/>
    <p:sldId id="559" r:id="rId23"/>
    <p:sldId id="560" r:id="rId24"/>
    <p:sldId id="411" r:id="rId25"/>
    <p:sldId id="412" r:id="rId26"/>
    <p:sldId id="413" r:id="rId27"/>
    <p:sldId id="537" r:id="rId28"/>
    <p:sldId id="417" r:id="rId29"/>
    <p:sldId id="565" r:id="rId30"/>
    <p:sldId id="566" r:id="rId31"/>
    <p:sldId id="418" r:id="rId32"/>
    <p:sldId id="568" r:id="rId33"/>
    <p:sldId id="569" r:id="rId34"/>
    <p:sldId id="419" r:id="rId35"/>
    <p:sldId id="420" r:id="rId36"/>
    <p:sldId id="421" r:id="rId37"/>
    <p:sldId id="422" r:id="rId38"/>
    <p:sldId id="423" r:id="rId39"/>
    <p:sldId id="424" r:id="rId40"/>
    <p:sldId id="425" r:id="rId41"/>
    <p:sldId id="567" r:id="rId42"/>
    <p:sldId id="426" r:id="rId43"/>
    <p:sldId id="546" r:id="rId44"/>
    <p:sldId id="438" r:id="rId45"/>
    <p:sldId id="439" r:id="rId46"/>
    <p:sldId id="440" r:id="rId47"/>
    <p:sldId id="538" r:id="rId48"/>
    <p:sldId id="427" r:id="rId49"/>
    <p:sldId id="428" r:id="rId50"/>
    <p:sldId id="429" r:id="rId51"/>
    <p:sldId id="430" r:id="rId52"/>
    <p:sldId id="431" r:id="rId53"/>
    <p:sldId id="432" r:id="rId54"/>
    <p:sldId id="433" r:id="rId55"/>
    <p:sldId id="434" r:id="rId56"/>
    <p:sldId id="435" r:id="rId57"/>
    <p:sldId id="436" r:id="rId58"/>
    <p:sldId id="437" r:id="rId59"/>
    <p:sldId id="441" r:id="rId60"/>
    <p:sldId id="442" r:id="rId61"/>
    <p:sldId id="443" r:id="rId62"/>
    <p:sldId id="444" r:id="rId63"/>
    <p:sldId id="445" r:id="rId64"/>
    <p:sldId id="446" r:id="rId65"/>
    <p:sldId id="360" r:id="rId66"/>
    <p:sldId id="449" r:id="rId67"/>
    <p:sldId id="448" r:id="rId68"/>
    <p:sldId id="518" r:id="rId69"/>
    <p:sldId id="519" r:id="rId70"/>
    <p:sldId id="520" r:id="rId71"/>
    <p:sldId id="450" r:id="rId72"/>
    <p:sldId id="521" r:id="rId73"/>
    <p:sldId id="451" r:id="rId74"/>
    <p:sldId id="452" r:id="rId75"/>
    <p:sldId id="572" r:id="rId76"/>
    <p:sldId id="573" r:id="rId77"/>
    <p:sldId id="574" r:id="rId78"/>
    <p:sldId id="547" r:id="rId79"/>
    <p:sldId id="548" r:id="rId80"/>
    <p:sldId id="549" r:id="rId81"/>
    <p:sldId id="550" r:id="rId82"/>
    <p:sldId id="551" r:id="rId83"/>
    <p:sldId id="453" r:id="rId84"/>
    <p:sldId id="454" r:id="rId85"/>
    <p:sldId id="455" r:id="rId86"/>
    <p:sldId id="536" r:id="rId87"/>
    <p:sldId id="456" r:id="rId88"/>
    <p:sldId id="457" r:id="rId89"/>
    <p:sldId id="577" r:id="rId90"/>
    <p:sldId id="458" r:id="rId91"/>
    <p:sldId id="459" r:id="rId92"/>
    <p:sldId id="460" r:id="rId93"/>
    <p:sldId id="461" r:id="rId94"/>
    <p:sldId id="552" r:id="rId95"/>
    <p:sldId id="463" r:id="rId96"/>
    <p:sldId id="464" r:id="rId97"/>
    <p:sldId id="465" r:id="rId98"/>
    <p:sldId id="462" r:id="rId99"/>
    <p:sldId id="466" r:id="rId100"/>
    <p:sldId id="468" r:id="rId101"/>
    <p:sldId id="467" r:id="rId102"/>
    <p:sldId id="578" r:id="rId103"/>
    <p:sldId id="470" r:id="rId104"/>
    <p:sldId id="469" r:id="rId105"/>
    <p:sldId id="472" r:id="rId106"/>
    <p:sldId id="473" r:id="rId107"/>
    <p:sldId id="474" r:id="rId108"/>
    <p:sldId id="475" r:id="rId109"/>
    <p:sldId id="476" r:id="rId110"/>
    <p:sldId id="477" r:id="rId111"/>
    <p:sldId id="579" r:id="rId112"/>
    <p:sldId id="580" r:id="rId113"/>
    <p:sldId id="479" r:id="rId114"/>
    <p:sldId id="480" r:id="rId115"/>
    <p:sldId id="581" r:id="rId116"/>
    <p:sldId id="484" r:id="rId117"/>
    <p:sldId id="485" r:id="rId118"/>
    <p:sldId id="544" r:id="rId119"/>
    <p:sldId id="523" r:id="rId120"/>
    <p:sldId id="524" r:id="rId121"/>
    <p:sldId id="576" r:id="rId122"/>
    <p:sldId id="545" r:id="rId123"/>
    <p:sldId id="478" r:id="rId124"/>
    <p:sldId id="481" r:id="rId125"/>
    <p:sldId id="482" r:id="rId126"/>
    <p:sldId id="483" r:id="rId127"/>
    <p:sldId id="486" r:id="rId128"/>
    <p:sldId id="487" r:id="rId129"/>
    <p:sldId id="488" r:id="rId130"/>
    <p:sldId id="489" r:id="rId131"/>
    <p:sldId id="490" r:id="rId132"/>
    <p:sldId id="491" r:id="rId133"/>
    <p:sldId id="492" r:id="rId134"/>
    <p:sldId id="493" r:id="rId135"/>
    <p:sldId id="494" r:id="rId136"/>
    <p:sldId id="495" r:id="rId137"/>
    <p:sldId id="496" r:id="rId138"/>
    <p:sldId id="497" r:id="rId139"/>
    <p:sldId id="498" r:id="rId140"/>
    <p:sldId id="499" r:id="rId141"/>
    <p:sldId id="500" r:id="rId142"/>
    <p:sldId id="501" r:id="rId143"/>
    <p:sldId id="502" r:id="rId144"/>
    <p:sldId id="503" r:id="rId145"/>
    <p:sldId id="504" r:id="rId146"/>
    <p:sldId id="505" r:id="rId147"/>
    <p:sldId id="506" r:id="rId148"/>
    <p:sldId id="508" r:id="rId149"/>
    <p:sldId id="509" r:id="rId150"/>
    <p:sldId id="507" r:id="rId151"/>
    <p:sldId id="526" r:id="rId152"/>
    <p:sldId id="525" r:id="rId153"/>
    <p:sldId id="510" r:id="rId154"/>
    <p:sldId id="512" r:id="rId155"/>
    <p:sldId id="511" r:id="rId156"/>
    <p:sldId id="514" r:id="rId157"/>
    <p:sldId id="513" r:id="rId158"/>
    <p:sldId id="516" r:id="rId159"/>
    <p:sldId id="517" r:id="rId160"/>
    <p:sldId id="527" r:id="rId161"/>
    <p:sldId id="532" r:id="rId162"/>
    <p:sldId id="530" r:id="rId163"/>
    <p:sldId id="531" r:id="rId164"/>
    <p:sldId id="515" r:id="rId165"/>
    <p:sldId id="533" r:id="rId166"/>
    <p:sldId id="571" r:id="rId167"/>
    <p:sldId id="570" r:id="rId168"/>
    <p:sldId id="535" r:id="rId169"/>
    <p:sldId id="540" r:id="rId17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AF5FCBEF-84E6-4373-8F44-FDCAA7F16066}">
          <p14:sldIdLst>
            <p14:sldId id="256"/>
            <p14:sldId id="258"/>
            <p14:sldId id="539"/>
            <p14:sldId id="359"/>
            <p14:sldId id="403"/>
            <p14:sldId id="562"/>
            <p14:sldId id="402"/>
            <p14:sldId id="553"/>
            <p14:sldId id="557"/>
            <p14:sldId id="556"/>
            <p14:sldId id="405"/>
            <p14:sldId id="404"/>
            <p14:sldId id="554"/>
            <p14:sldId id="406"/>
            <p14:sldId id="408"/>
            <p14:sldId id="407"/>
            <p14:sldId id="410"/>
            <p14:sldId id="555"/>
            <p14:sldId id="564"/>
            <p14:sldId id="561"/>
            <p14:sldId id="558"/>
            <p14:sldId id="559"/>
            <p14:sldId id="560"/>
            <p14:sldId id="411"/>
            <p14:sldId id="412"/>
            <p14:sldId id="413"/>
            <p14:sldId id="537"/>
            <p14:sldId id="417"/>
            <p14:sldId id="565"/>
            <p14:sldId id="566"/>
            <p14:sldId id="418"/>
            <p14:sldId id="568"/>
            <p14:sldId id="569"/>
            <p14:sldId id="419"/>
            <p14:sldId id="420"/>
            <p14:sldId id="421"/>
            <p14:sldId id="422"/>
            <p14:sldId id="423"/>
            <p14:sldId id="424"/>
            <p14:sldId id="425"/>
            <p14:sldId id="567"/>
            <p14:sldId id="426"/>
            <p14:sldId id="546"/>
            <p14:sldId id="438"/>
            <p14:sldId id="439"/>
            <p14:sldId id="440"/>
            <p14:sldId id="538"/>
            <p14:sldId id="427"/>
            <p14:sldId id="428"/>
            <p14:sldId id="429"/>
            <p14:sldId id="430"/>
            <p14:sldId id="431"/>
            <p14:sldId id="432"/>
            <p14:sldId id="433"/>
            <p14:sldId id="434"/>
            <p14:sldId id="435"/>
            <p14:sldId id="436"/>
            <p14:sldId id="437"/>
            <p14:sldId id="441"/>
            <p14:sldId id="442"/>
            <p14:sldId id="443"/>
            <p14:sldId id="444"/>
            <p14:sldId id="445"/>
            <p14:sldId id="446"/>
            <p14:sldId id="360"/>
            <p14:sldId id="449"/>
            <p14:sldId id="448"/>
            <p14:sldId id="518"/>
            <p14:sldId id="519"/>
            <p14:sldId id="520"/>
            <p14:sldId id="450"/>
            <p14:sldId id="521"/>
            <p14:sldId id="451"/>
            <p14:sldId id="452"/>
            <p14:sldId id="572"/>
            <p14:sldId id="573"/>
            <p14:sldId id="574"/>
            <p14:sldId id="547"/>
            <p14:sldId id="548"/>
            <p14:sldId id="549"/>
            <p14:sldId id="550"/>
            <p14:sldId id="551"/>
            <p14:sldId id="453"/>
            <p14:sldId id="454"/>
            <p14:sldId id="455"/>
            <p14:sldId id="536"/>
            <p14:sldId id="456"/>
            <p14:sldId id="457"/>
            <p14:sldId id="577"/>
            <p14:sldId id="458"/>
            <p14:sldId id="459"/>
            <p14:sldId id="460"/>
            <p14:sldId id="461"/>
            <p14:sldId id="552"/>
            <p14:sldId id="463"/>
            <p14:sldId id="464"/>
            <p14:sldId id="465"/>
            <p14:sldId id="462"/>
            <p14:sldId id="466"/>
            <p14:sldId id="468"/>
            <p14:sldId id="467"/>
            <p14:sldId id="578"/>
            <p14:sldId id="470"/>
            <p14:sldId id="469"/>
            <p14:sldId id="472"/>
            <p14:sldId id="473"/>
            <p14:sldId id="474"/>
            <p14:sldId id="475"/>
            <p14:sldId id="476"/>
            <p14:sldId id="477"/>
            <p14:sldId id="579"/>
            <p14:sldId id="580"/>
            <p14:sldId id="479"/>
            <p14:sldId id="480"/>
            <p14:sldId id="581"/>
            <p14:sldId id="484"/>
            <p14:sldId id="485"/>
            <p14:sldId id="544"/>
            <p14:sldId id="523"/>
            <p14:sldId id="524"/>
            <p14:sldId id="576"/>
            <p14:sldId id="545"/>
            <p14:sldId id="478"/>
            <p14:sldId id="481"/>
            <p14:sldId id="482"/>
            <p14:sldId id="483"/>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8"/>
            <p14:sldId id="509"/>
            <p14:sldId id="507"/>
            <p14:sldId id="526"/>
            <p14:sldId id="525"/>
            <p14:sldId id="510"/>
            <p14:sldId id="512"/>
            <p14:sldId id="511"/>
            <p14:sldId id="514"/>
            <p14:sldId id="513"/>
            <p14:sldId id="516"/>
            <p14:sldId id="517"/>
            <p14:sldId id="527"/>
            <p14:sldId id="532"/>
            <p14:sldId id="530"/>
            <p14:sldId id="531"/>
            <p14:sldId id="515"/>
            <p14:sldId id="533"/>
            <p14:sldId id="571"/>
            <p14:sldId id="570"/>
            <p14:sldId id="535"/>
            <p14:sldId id="5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58"/>
    <a:srgbClr val="5C0000"/>
    <a:srgbClr val="740000"/>
    <a:srgbClr val="CCE7D3"/>
    <a:srgbClr val="EE8600"/>
    <a:srgbClr val="653E00"/>
    <a:srgbClr val="643E00"/>
    <a:srgbClr val="00132B"/>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64" d="100"/>
          <a:sy n="64" d="100"/>
        </p:scale>
        <p:origin x="7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8135F-548A-4C94-85B8-460A825FEEC6}" type="doc">
      <dgm:prSet loTypeId="urn:microsoft.com/office/officeart/2005/8/layout/chevron1" loCatId="process" qsTypeId="urn:microsoft.com/office/officeart/2005/8/quickstyle/simple1" qsCatId="simple" csTypeId="urn:microsoft.com/office/officeart/2005/8/colors/accent1_3" csCatId="accent1" phldr="1"/>
      <dgm:spPr/>
    </dgm:pt>
    <dgm:pt modelId="{EE44D2FB-078D-44EA-A6A7-AC5A3B4494EB}">
      <dgm:prSet phldrT="[Texto]"/>
      <dgm:spPr>
        <a:solidFill>
          <a:schemeClr val="accent2"/>
        </a:solidFill>
      </dgm:spPr>
      <dgm:t>
        <a:bodyPr/>
        <a:lstStyle/>
        <a:p>
          <a:r>
            <a:rPr lang="pt-BR" dirty="0">
              <a:solidFill>
                <a:srgbClr val="002060"/>
              </a:solidFill>
            </a:rPr>
            <a:t>Lei 4.320/64</a:t>
          </a:r>
        </a:p>
      </dgm:t>
    </dgm:pt>
    <dgm:pt modelId="{1B4D6DF0-1B6B-49BF-AE4D-43CD831CAFA7}" type="parTrans" cxnId="{9A8CACFB-CF64-4CEA-81EC-A8665AEC8A34}">
      <dgm:prSet/>
      <dgm:spPr/>
      <dgm:t>
        <a:bodyPr/>
        <a:lstStyle/>
        <a:p>
          <a:endParaRPr lang="pt-BR"/>
        </a:p>
      </dgm:t>
    </dgm:pt>
    <dgm:pt modelId="{B7DB37A7-2895-440B-90A3-C48D38D93593}" type="sibTrans" cxnId="{9A8CACFB-CF64-4CEA-81EC-A8665AEC8A34}">
      <dgm:prSet/>
      <dgm:spPr/>
      <dgm:t>
        <a:bodyPr/>
        <a:lstStyle/>
        <a:p>
          <a:endParaRPr lang="pt-BR"/>
        </a:p>
      </dgm:t>
    </dgm:pt>
    <dgm:pt modelId="{100D7C42-D00A-4A03-A681-1598D4A5CDEE}">
      <dgm:prSet phldrT="[Texto]"/>
      <dgm:spPr>
        <a:solidFill>
          <a:srgbClr val="92D050"/>
        </a:solidFill>
      </dgm:spPr>
      <dgm:t>
        <a:bodyPr/>
        <a:lstStyle/>
        <a:p>
          <a:r>
            <a:rPr lang="pt-BR" dirty="0">
              <a:solidFill>
                <a:srgbClr val="002060"/>
              </a:solidFill>
            </a:rPr>
            <a:t>Portaria 163/2001</a:t>
          </a:r>
        </a:p>
      </dgm:t>
    </dgm:pt>
    <dgm:pt modelId="{F4CC3BEF-242A-4329-BE81-989F112982EA}" type="parTrans" cxnId="{736A079B-CA02-4BEC-A76A-2D00E476A7EE}">
      <dgm:prSet/>
      <dgm:spPr/>
      <dgm:t>
        <a:bodyPr/>
        <a:lstStyle/>
        <a:p>
          <a:endParaRPr lang="pt-BR"/>
        </a:p>
      </dgm:t>
    </dgm:pt>
    <dgm:pt modelId="{68B3E91E-7028-4FCA-866A-783B6557954F}" type="sibTrans" cxnId="{736A079B-CA02-4BEC-A76A-2D00E476A7EE}">
      <dgm:prSet/>
      <dgm:spPr/>
      <dgm:t>
        <a:bodyPr/>
        <a:lstStyle/>
        <a:p>
          <a:endParaRPr lang="pt-BR"/>
        </a:p>
      </dgm:t>
    </dgm:pt>
    <dgm:pt modelId="{4D8711F5-C2A5-4F65-8994-F28C1D3EE210}">
      <dgm:prSet phldrT="[Texto]"/>
      <dgm:spPr>
        <a:solidFill>
          <a:schemeClr val="accent1">
            <a:lumMod val="50000"/>
          </a:schemeClr>
        </a:solidFill>
      </dgm:spPr>
      <dgm:t>
        <a:bodyPr/>
        <a:lstStyle/>
        <a:p>
          <a:r>
            <a:rPr lang="pt-BR" dirty="0"/>
            <a:t>Portaria 688/2005</a:t>
          </a:r>
        </a:p>
      </dgm:t>
    </dgm:pt>
    <dgm:pt modelId="{2B133DC7-75F3-4028-ABF3-F1F2126D5BF4}" type="parTrans" cxnId="{E083635E-9744-4111-A31B-580B00DC0BB7}">
      <dgm:prSet/>
      <dgm:spPr/>
      <dgm:t>
        <a:bodyPr/>
        <a:lstStyle/>
        <a:p>
          <a:endParaRPr lang="pt-BR"/>
        </a:p>
      </dgm:t>
    </dgm:pt>
    <dgm:pt modelId="{0A223917-3940-4F0A-BA35-A3E111914556}" type="sibTrans" cxnId="{E083635E-9744-4111-A31B-580B00DC0BB7}">
      <dgm:prSet/>
      <dgm:spPr/>
      <dgm:t>
        <a:bodyPr/>
        <a:lstStyle/>
        <a:p>
          <a:endParaRPr lang="pt-BR"/>
        </a:p>
      </dgm:t>
    </dgm:pt>
    <dgm:pt modelId="{58FF9233-5883-4680-9DAD-A8BB98DBE75F}">
      <dgm:prSet/>
      <dgm:spPr>
        <a:solidFill>
          <a:schemeClr val="tx2">
            <a:lumMod val="75000"/>
          </a:schemeClr>
        </a:solidFill>
      </dgm:spPr>
      <dgm:t>
        <a:bodyPr/>
        <a:lstStyle/>
        <a:p>
          <a:r>
            <a:rPr lang="pt-BR" dirty="0"/>
            <a:t>Portaria 338/2006</a:t>
          </a:r>
        </a:p>
      </dgm:t>
    </dgm:pt>
    <dgm:pt modelId="{5D847030-5B0F-430B-8891-37308B2F8EE4}" type="parTrans" cxnId="{004BD42A-359E-4109-A30D-DBED0C442552}">
      <dgm:prSet/>
      <dgm:spPr/>
      <dgm:t>
        <a:bodyPr/>
        <a:lstStyle/>
        <a:p>
          <a:endParaRPr lang="pt-BR"/>
        </a:p>
      </dgm:t>
    </dgm:pt>
    <dgm:pt modelId="{DAF31F49-0975-46BF-B081-0F231133991D}" type="sibTrans" cxnId="{004BD42A-359E-4109-A30D-DBED0C442552}">
      <dgm:prSet/>
      <dgm:spPr/>
      <dgm:t>
        <a:bodyPr/>
        <a:lstStyle/>
        <a:p>
          <a:endParaRPr lang="pt-BR"/>
        </a:p>
      </dgm:t>
    </dgm:pt>
    <dgm:pt modelId="{C380916B-F649-4F28-B801-CD76372EA1F8}" type="pres">
      <dgm:prSet presAssocID="{E128135F-548A-4C94-85B8-460A825FEEC6}" presName="Name0" presStyleCnt="0">
        <dgm:presLayoutVars>
          <dgm:dir/>
          <dgm:animLvl val="lvl"/>
          <dgm:resizeHandles val="exact"/>
        </dgm:presLayoutVars>
      </dgm:prSet>
      <dgm:spPr/>
    </dgm:pt>
    <dgm:pt modelId="{1ACFE83D-4DBC-47D2-B8D4-DB10EE00CCA2}" type="pres">
      <dgm:prSet presAssocID="{EE44D2FB-078D-44EA-A6A7-AC5A3B4494EB}" presName="parTxOnly" presStyleLbl="node1" presStyleIdx="0" presStyleCnt="4">
        <dgm:presLayoutVars>
          <dgm:chMax val="0"/>
          <dgm:chPref val="0"/>
          <dgm:bulletEnabled val="1"/>
        </dgm:presLayoutVars>
      </dgm:prSet>
      <dgm:spPr/>
    </dgm:pt>
    <dgm:pt modelId="{DFA837FD-43C2-4085-AB42-F48A0FFD08ED}" type="pres">
      <dgm:prSet presAssocID="{B7DB37A7-2895-440B-90A3-C48D38D93593}" presName="parTxOnlySpace" presStyleCnt="0"/>
      <dgm:spPr/>
    </dgm:pt>
    <dgm:pt modelId="{6137BEFC-D459-4A90-BBE2-6203D503431C}" type="pres">
      <dgm:prSet presAssocID="{100D7C42-D00A-4A03-A681-1598D4A5CDEE}" presName="parTxOnly" presStyleLbl="node1" presStyleIdx="1" presStyleCnt="4">
        <dgm:presLayoutVars>
          <dgm:chMax val="0"/>
          <dgm:chPref val="0"/>
          <dgm:bulletEnabled val="1"/>
        </dgm:presLayoutVars>
      </dgm:prSet>
      <dgm:spPr/>
    </dgm:pt>
    <dgm:pt modelId="{9DA264DE-6934-48D8-8318-77A83E912676}" type="pres">
      <dgm:prSet presAssocID="{68B3E91E-7028-4FCA-866A-783B6557954F}" presName="parTxOnlySpace" presStyleCnt="0"/>
      <dgm:spPr/>
    </dgm:pt>
    <dgm:pt modelId="{90191556-6C39-439C-BFB0-58A9921C2A2C}" type="pres">
      <dgm:prSet presAssocID="{4D8711F5-C2A5-4F65-8994-F28C1D3EE210}" presName="parTxOnly" presStyleLbl="node1" presStyleIdx="2" presStyleCnt="4">
        <dgm:presLayoutVars>
          <dgm:chMax val="0"/>
          <dgm:chPref val="0"/>
          <dgm:bulletEnabled val="1"/>
        </dgm:presLayoutVars>
      </dgm:prSet>
      <dgm:spPr/>
    </dgm:pt>
    <dgm:pt modelId="{1C74ABFF-1962-455C-97DF-CE1DF050C872}" type="pres">
      <dgm:prSet presAssocID="{0A223917-3940-4F0A-BA35-A3E111914556}" presName="parTxOnlySpace" presStyleCnt="0"/>
      <dgm:spPr/>
    </dgm:pt>
    <dgm:pt modelId="{C97BBAC6-8C75-4D69-821E-15EE12995890}" type="pres">
      <dgm:prSet presAssocID="{58FF9233-5883-4680-9DAD-A8BB98DBE75F}" presName="parTxOnly" presStyleLbl="node1" presStyleIdx="3" presStyleCnt="4">
        <dgm:presLayoutVars>
          <dgm:chMax val="0"/>
          <dgm:chPref val="0"/>
          <dgm:bulletEnabled val="1"/>
        </dgm:presLayoutVars>
      </dgm:prSet>
      <dgm:spPr/>
    </dgm:pt>
  </dgm:ptLst>
  <dgm:cxnLst>
    <dgm:cxn modelId="{004BD42A-359E-4109-A30D-DBED0C442552}" srcId="{E128135F-548A-4C94-85B8-460A825FEEC6}" destId="{58FF9233-5883-4680-9DAD-A8BB98DBE75F}" srcOrd="3" destOrd="0" parTransId="{5D847030-5B0F-430B-8891-37308B2F8EE4}" sibTransId="{DAF31F49-0975-46BF-B081-0F231133991D}"/>
    <dgm:cxn modelId="{DB340132-524A-4CA8-A8B3-97F7313189D7}" type="presOf" srcId="{100D7C42-D00A-4A03-A681-1598D4A5CDEE}" destId="{6137BEFC-D459-4A90-BBE2-6203D503431C}" srcOrd="0" destOrd="0" presId="urn:microsoft.com/office/officeart/2005/8/layout/chevron1"/>
    <dgm:cxn modelId="{E083635E-9744-4111-A31B-580B00DC0BB7}" srcId="{E128135F-548A-4C94-85B8-460A825FEEC6}" destId="{4D8711F5-C2A5-4F65-8994-F28C1D3EE210}" srcOrd="2" destOrd="0" parTransId="{2B133DC7-75F3-4028-ABF3-F1F2126D5BF4}" sibTransId="{0A223917-3940-4F0A-BA35-A3E111914556}"/>
    <dgm:cxn modelId="{CFF9B341-7F26-47A0-A70B-9F1FA2CFE925}" type="presOf" srcId="{E128135F-548A-4C94-85B8-460A825FEEC6}" destId="{C380916B-F649-4F28-B801-CD76372EA1F8}" srcOrd="0" destOrd="0" presId="urn:microsoft.com/office/officeart/2005/8/layout/chevron1"/>
    <dgm:cxn modelId="{736A079B-CA02-4BEC-A76A-2D00E476A7EE}" srcId="{E128135F-548A-4C94-85B8-460A825FEEC6}" destId="{100D7C42-D00A-4A03-A681-1598D4A5CDEE}" srcOrd="1" destOrd="0" parTransId="{F4CC3BEF-242A-4329-BE81-989F112982EA}" sibTransId="{68B3E91E-7028-4FCA-866A-783B6557954F}"/>
    <dgm:cxn modelId="{C5FA38DB-980C-405A-AF47-B66BADC668D0}" type="presOf" srcId="{4D8711F5-C2A5-4F65-8994-F28C1D3EE210}" destId="{90191556-6C39-439C-BFB0-58A9921C2A2C}" srcOrd="0" destOrd="0" presId="urn:microsoft.com/office/officeart/2005/8/layout/chevron1"/>
    <dgm:cxn modelId="{68A48CDD-D5FC-4780-9111-CD5B83A8C8BC}" type="presOf" srcId="{58FF9233-5883-4680-9DAD-A8BB98DBE75F}" destId="{C97BBAC6-8C75-4D69-821E-15EE12995890}" srcOrd="0" destOrd="0" presId="urn:microsoft.com/office/officeart/2005/8/layout/chevron1"/>
    <dgm:cxn modelId="{B234AAE2-B6B3-4478-94B1-47D3E6D5EFDD}" type="presOf" srcId="{EE44D2FB-078D-44EA-A6A7-AC5A3B4494EB}" destId="{1ACFE83D-4DBC-47D2-B8D4-DB10EE00CCA2}" srcOrd="0" destOrd="0" presId="urn:microsoft.com/office/officeart/2005/8/layout/chevron1"/>
    <dgm:cxn modelId="{9A8CACFB-CF64-4CEA-81EC-A8665AEC8A34}" srcId="{E128135F-548A-4C94-85B8-460A825FEEC6}" destId="{EE44D2FB-078D-44EA-A6A7-AC5A3B4494EB}" srcOrd="0" destOrd="0" parTransId="{1B4D6DF0-1B6B-49BF-AE4D-43CD831CAFA7}" sibTransId="{B7DB37A7-2895-440B-90A3-C48D38D93593}"/>
    <dgm:cxn modelId="{BBB7CCCB-F11C-437E-B89A-761A15EB9845}" type="presParOf" srcId="{C380916B-F649-4F28-B801-CD76372EA1F8}" destId="{1ACFE83D-4DBC-47D2-B8D4-DB10EE00CCA2}" srcOrd="0" destOrd="0" presId="urn:microsoft.com/office/officeart/2005/8/layout/chevron1"/>
    <dgm:cxn modelId="{7D13F663-781B-411D-A361-76BE821B9079}" type="presParOf" srcId="{C380916B-F649-4F28-B801-CD76372EA1F8}" destId="{DFA837FD-43C2-4085-AB42-F48A0FFD08ED}" srcOrd="1" destOrd="0" presId="urn:microsoft.com/office/officeart/2005/8/layout/chevron1"/>
    <dgm:cxn modelId="{CBF26093-4DA0-4EF0-BBAF-C2B484EFE48A}" type="presParOf" srcId="{C380916B-F649-4F28-B801-CD76372EA1F8}" destId="{6137BEFC-D459-4A90-BBE2-6203D503431C}" srcOrd="2" destOrd="0" presId="urn:microsoft.com/office/officeart/2005/8/layout/chevron1"/>
    <dgm:cxn modelId="{8D5752DE-733A-41CE-87C6-CA271ED24419}" type="presParOf" srcId="{C380916B-F649-4F28-B801-CD76372EA1F8}" destId="{9DA264DE-6934-48D8-8318-77A83E912676}" srcOrd="3" destOrd="0" presId="urn:microsoft.com/office/officeart/2005/8/layout/chevron1"/>
    <dgm:cxn modelId="{933B4AE6-B8E0-457E-A68A-1DB2F10E7A99}" type="presParOf" srcId="{C380916B-F649-4F28-B801-CD76372EA1F8}" destId="{90191556-6C39-439C-BFB0-58A9921C2A2C}" srcOrd="4" destOrd="0" presId="urn:microsoft.com/office/officeart/2005/8/layout/chevron1"/>
    <dgm:cxn modelId="{3FC17F83-5F9D-452F-BDC0-4F9B7A863422}" type="presParOf" srcId="{C380916B-F649-4F28-B801-CD76372EA1F8}" destId="{1C74ABFF-1962-455C-97DF-CE1DF050C872}" srcOrd="5" destOrd="0" presId="urn:microsoft.com/office/officeart/2005/8/layout/chevron1"/>
    <dgm:cxn modelId="{0D5EED2C-E297-4900-9D3F-B21D0D6CA1DD}" type="presParOf" srcId="{C380916B-F649-4F28-B801-CD76372EA1F8}" destId="{C97BBAC6-8C75-4D69-821E-15EE1299589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28135F-548A-4C94-85B8-460A825FEEC6}" type="doc">
      <dgm:prSet loTypeId="urn:microsoft.com/office/officeart/2005/8/layout/chevron1" loCatId="process" qsTypeId="urn:microsoft.com/office/officeart/2005/8/quickstyle/simple1" qsCatId="simple" csTypeId="urn:microsoft.com/office/officeart/2005/8/colors/accent1_3" csCatId="accent1" phldr="1"/>
      <dgm:spPr/>
    </dgm:pt>
    <dgm:pt modelId="{EE44D2FB-078D-44EA-A6A7-AC5A3B4494EB}">
      <dgm:prSet phldrT="[Texto]" custT="1"/>
      <dgm:spPr>
        <a:solidFill>
          <a:schemeClr val="accent2"/>
        </a:solidFill>
      </dgm:spPr>
      <dgm:t>
        <a:bodyPr/>
        <a:lstStyle/>
        <a:p>
          <a:r>
            <a:rPr lang="pt-BR" sz="2400" b="1" dirty="0">
              <a:solidFill>
                <a:schemeClr val="bg2">
                  <a:lumMod val="25000"/>
                </a:schemeClr>
              </a:solidFill>
            </a:rPr>
            <a:t>Orçamento</a:t>
          </a:r>
        </a:p>
      </dgm:t>
    </dgm:pt>
    <dgm:pt modelId="{1B4D6DF0-1B6B-49BF-AE4D-43CD831CAFA7}" type="parTrans" cxnId="{9A8CACFB-CF64-4CEA-81EC-A8665AEC8A34}">
      <dgm:prSet/>
      <dgm:spPr/>
      <dgm:t>
        <a:bodyPr/>
        <a:lstStyle/>
        <a:p>
          <a:endParaRPr lang="pt-BR" sz="2400" b="1"/>
        </a:p>
      </dgm:t>
    </dgm:pt>
    <dgm:pt modelId="{B7DB37A7-2895-440B-90A3-C48D38D93593}" type="sibTrans" cxnId="{9A8CACFB-CF64-4CEA-81EC-A8665AEC8A34}">
      <dgm:prSet/>
      <dgm:spPr/>
      <dgm:t>
        <a:bodyPr/>
        <a:lstStyle/>
        <a:p>
          <a:endParaRPr lang="pt-BR" sz="2400" b="1"/>
        </a:p>
      </dgm:t>
    </dgm:pt>
    <dgm:pt modelId="{100D7C42-D00A-4A03-A681-1598D4A5CDEE}">
      <dgm:prSet phldrT="[Texto]" custT="1"/>
      <dgm:spPr>
        <a:solidFill>
          <a:srgbClr val="92D050"/>
        </a:solidFill>
      </dgm:spPr>
      <dgm:t>
        <a:bodyPr/>
        <a:lstStyle/>
        <a:p>
          <a:r>
            <a:rPr lang="pt-BR" sz="2400" b="1" dirty="0">
              <a:solidFill>
                <a:srgbClr val="002060"/>
              </a:solidFill>
            </a:rPr>
            <a:t>Alteração Orçamentária</a:t>
          </a:r>
        </a:p>
      </dgm:t>
    </dgm:pt>
    <dgm:pt modelId="{F4CC3BEF-242A-4329-BE81-989F112982EA}" type="parTrans" cxnId="{736A079B-CA02-4BEC-A76A-2D00E476A7EE}">
      <dgm:prSet/>
      <dgm:spPr/>
      <dgm:t>
        <a:bodyPr/>
        <a:lstStyle/>
        <a:p>
          <a:endParaRPr lang="pt-BR" sz="2400" b="1"/>
        </a:p>
      </dgm:t>
    </dgm:pt>
    <dgm:pt modelId="{68B3E91E-7028-4FCA-866A-783B6557954F}" type="sibTrans" cxnId="{736A079B-CA02-4BEC-A76A-2D00E476A7EE}">
      <dgm:prSet/>
      <dgm:spPr/>
      <dgm:t>
        <a:bodyPr/>
        <a:lstStyle/>
        <a:p>
          <a:endParaRPr lang="pt-BR" sz="2400" b="1"/>
        </a:p>
      </dgm:t>
    </dgm:pt>
    <dgm:pt modelId="{4D8711F5-C2A5-4F65-8994-F28C1D3EE210}">
      <dgm:prSet phldrT="[Texto]" custT="1"/>
      <dgm:spPr>
        <a:solidFill>
          <a:schemeClr val="accent1">
            <a:lumMod val="50000"/>
          </a:schemeClr>
        </a:solidFill>
      </dgm:spPr>
      <dgm:t>
        <a:bodyPr/>
        <a:lstStyle/>
        <a:p>
          <a:r>
            <a:rPr lang="pt-BR" sz="2400" b="1" dirty="0"/>
            <a:t>Execução Orçamentária</a:t>
          </a:r>
        </a:p>
      </dgm:t>
    </dgm:pt>
    <dgm:pt modelId="{2B133DC7-75F3-4028-ABF3-F1F2126D5BF4}" type="parTrans" cxnId="{E083635E-9744-4111-A31B-580B00DC0BB7}">
      <dgm:prSet/>
      <dgm:spPr/>
      <dgm:t>
        <a:bodyPr/>
        <a:lstStyle/>
        <a:p>
          <a:endParaRPr lang="pt-BR" sz="2400" b="1"/>
        </a:p>
      </dgm:t>
    </dgm:pt>
    <dgm:pt modelId="{0A223917-3940-4F0A-BA35-A3E111914556}" type="sibTrans" cxnId="{E083635E-9744-4111-A31B-580B00DC0BB7}">
      <dgm:prSet/>
      <dgm:spPr/>
      <dgm:t>
        <a:bodyPr/>
        <a:lstStyle/>
        <a:p>
          <a:endParaRPr lang="pt-BR" sz="2400" b="1"/>
        </a:p>
      </dgm:t>
    </dgm:pt>
    <dgm:pt modelId="{58FF9233-5883-4680-9DAD-A8BB98DBE75F}">
      <dgm:prSet custT="1"/>
      <dgm:spPr>
        <a:solidFill>
          <a:schemeClr val="tx2">
            <a:lumMod val="75000"/>
          </a:schemeClr>
        </a:solidFill>
      </dgm:spPr>
      <dgm:t>
        <a:bodyPr/>
        <a:lstStyle/>
        <a:p>
          <a:r>
            <a:rPr lang="pt-BR" sz="2400" b="1" dirty="0"/>
            <a:t>Execução</a:t>
          </a:r>
        </a:p>
        <a:p>
          <a:r>
            <a:rPr lang="pt-BR" sz="2400" b="1" dirty="0"/>
            <a:t>Financeira</a:t>
          </a:r>
        </a:p>
      </dgm:t>
    </dgm:pt>
    <dgm:pt modelId="{5D847030-5B0F-430B-8891-37308B2F8EE4}" type="parTrans" cxnId="{004BD42A-359E-4109-A30D-DBED0C442552}">
      <dgm:prSet/>
      <dgm:spPr/>
      <dgm:t>
        <a:bodyPr/>
        <a:lstStyle/>
        <a:p>
          <a:endParaRPr lang="pt-BR" sz="2400" b="1"/>
        </a:p>
      </dgm:t>
    </dgm:pt>
    <dgm:pt modelId="{DAF31F49-0975-46BF-B081-0F231133991D}" type="sibTrans" cxnId="{004BD42A-359E-4109-A30D-DBED0C442552}">
      <dgm:prSet/>
      <dgm:spPr/>
      <dgm:t>
        <a:bodyPr/>
        <a:lstStyle/>
        <a:p>
          <a:endParaRPr lang="pt-BR" sz="2400" b="1"/>
        </a:p>
      </dgm:t>
    </dgm:pt>
    <dgm:pt modelId="{C380916B-F649-4F28-B801-CD76372EA1F8}" type="pres">
      <dgm:prSet presAssocID="{E128135F-548A-4C94-85B8-460A825FEEC6}" presName="Name0" presStyleCnt="0">
        <dgm:presLayoutVars>
          <dgm:dir/>
          <dgm:animLvl val="lvl"/>
          <dgm:resizeHandles val="exact"/>
        </dgm:presLayoutVars>
      </dgm:prSet>
      <dgm:spPr/>
    </dgm:pt>
    <dgm:pt modelId="{1ACFE83D-4DBC-47D2-B8D4-DB10EE00CCA2}" type="pres">
      <dgm:prSet presAssocID="{EE44D2FB-078D-44EA-A6A7-AC5A3B4494EB}" presName="parTxOnly" presStyleLbl="node1" presStyleIdx="0" presStyleCnt="4">
        <dgm:presLayoutVars>
          <dgm:chMax val="0"/>
          <dgm:chPref val="0"/>
          <dgm:bulletEnabled val="1"/>
        </dgm:presLayoutVars>
      </dgm:prSet>
      <dgm:spPr/>
    </dgm:pt>
    <dgm:pt modelId="{DFA837FD-43C2-4085-AB42-F48A0FFD08ED}" type="pres">
      <dgm:prSet presAssocID="{B7DB37A7-2895-440B-90A3-C48D38D93593}" presName="parTxOnlySpace" presStyleCnt="0"/>
      <dgm:spPr/>
    </dgm:pt>
    <dgm:pt modelId="{6137BEFC-D459-4A90-BBE2-6203D503431C}" type="pres">
      <dgm:prSet presAssocID="{100D7C42-D00A-4A03-A681-1598D4A5CDEE}" presName="parTxOnly" presStyleLbl="node1" presStyleIdx="1" presStyleCnt="4">
        <dgm:presLayoutVars>
          <dgm:chMax val="0"/>
          <dgm:chPref val="0"/>
          <dgm:bulletEnabled val="1"/>
        </dgm:presLayoutVars>
      </dgm:prSet>
      <dgm:spPr/>
    </dgm:pt>
    <dgm:pt modelId="{9DA264DE-6934-48D8-8318-77A83E912676}" type="pres">
      <dgm:prSet presAssocID="{68B3E91E-7028-4FCA-866A-783B6557954F}" presName="parTxOnlySpace" presStyleCnt="0"/>
      <dgm:spPr/>
    </dgm:pt>
    <dgm:pt modelId="{90191556-6C39-439C-BFB0-58A9921C2A2C}" type="pres">
      <dgm:prSet presAssocID="{4D8711F5-C2A5-4F65-8994-F28C1D3EE210}" presName="parTxOnly" presStyleLbl="node1" presStyleIdx="2" presStyleCnt="4">
        <dgm:presLayoutVars>
          <dgm:chMax val="0"/>
          <dgm:chPref val="0"/>
          <dgm:bulletEnabled val="1"/>
        </dgm:presLayoutVars>
      </dgm:prSet>
      <dgm:spPr/>
    </dgm:pt>
    <dgm:pt modelId="{1C74ABFF-1962-455C-97DF-CE1DF050C872}" type="pres">
      <dgm:prSet presAssocID="{0A223917-3940-4F0A-BA35-A3E111914556}" presName="parTxOnlySpace" presStyleCnt="0"/>
      <dgm:spPr/>
    </dgm:pt>
    <dgm:pt modelId="{C97BBAC6-8C75-4D69-821E-15EE12995890}" type="pres">
      <dgm:prSet presAssocID="{58FF9233-5883-4680-9DAD-A8BB98DBE75F}" presName="parTxOnly" presStyleLbl="node1" presStyleIdx="3" presStyleCnt="4">
        <dgm:presLayoutVars>
          <dgm:chMax val="0"/>
          <dgm:chPref val="0"/>
          <dgm:bulletEnabled val="1"/>
        </dgm:presLayoutVars>
      </dgm:prSet>
      <dgm:spPr/>
    </dgm:pt>
  </dgm:ptLst>
  <dgm:cxnLst>
    <dgm:cxn modelId="{004BD42A-359E-4109-A30D-DBED0C442552}" srcId="{E128135F-548A-4C94-85B8-460A825FEEC6}" destId="{58FF9233-5883-4680-9DAD-A8BB98DBE75F}" srcOrd="3" destOrd="0" parTransId="{5D847030-5B0F-430B-8891-37308B2F8EE4}" sibTransId="{DAF31F49-0975-46BF-B081-0F231133991D}"/>
    <dgm:cxn modelId="{DB340132-524A-4CA8-A8B3-97F7313189D7}" type="presOf" srcId="{100D7C42-D00A-4A03-A681-1598D4A5CDEE}" destId="{6137BEFC-D459-4A90-BBE2-6203D503431C}" srcOrd="0" destOrd="0" presId="urn:microsoft.com/office/officeart/2005/8/layout/chevron1"/>
    <dgm:cxn modelId="{E083635E-9744-4111-A31B-580B00DC0BB7}" srcId="{E128135F-548A-4C94-85B8-460A825FEEC6}" destId="{4D8711F5-C2A5-4F65-8994-F28C1D3EE210}" srcOrd="2" destOrd="0" parTransId="{2B133DC7-75F3-4028-ABF3-F1F2126D5BF4}" sibTransId="{0A223917-3940-4F0A-BA35-A3E111914556}"/>
    <dgm:cxn modelId="{CFF9B341-7F26-47A0-A70B-9F1FA2CFE925}" type="presOf" srcId="{E128135F-548A-4C94-85B8-460A825FEEC6}" destId="{C380916B-F649-4F28-B801-CD76372EA1F8}" srcOrd="0" destOrd="0" presId="urn:microsoft.com/office/officeart/2005/8/layout/chevron1"/>
    <dgm:cxn modelId="{736A079B-CA02-4BEC-A76A-2D00E476A7EE}" srcId="{E128135F-548A-4C94-85B8-460A825FEEC6}" destId="{100D7C42-D00A-4A03-A681-1598D4A5CDEE}" srcOrd="1" destOrd="0" parTransId="{F4CC3BEF-242A-4329-BE81-989F112982EA}" sibTransId="{68B3E91E-7028-4FCA-866A-783B6557954F}"/>
    <dgm:cxn modelId="{C5FA38DB-980C-405A-AF47-B66BADC668D0}" type="presOf" srcId="{4D8711F5-C2A5-4F65-8994-F28C1D3EE210}" destId="{90191556-6C39-439C-BFB0-58A9921C2A2C}" srcOrd="0" destOrd="0" presId="urn:microsoft.com/office/officeart/2005/8/layout/chevron1"/>
    <dgm:cxn modelId="{68A48CDD-D5FC-4780-9111-CD5B83A8C8BC}" type="presOf" srcId="{58FF9233-5883-4680-9DAD-A8BB98DBE75F}" destId="{C97BBAC6-8C75-4D69-821E-15EE12995890}" srcOrd="0" destOrd="0" presId="urn:microsoft.com/office/officeart/2005/8/layout/chevron1"/>
    <dgm:cxn modelId="{B234AAE2-B6B3-4478-94B1-47D3E6D5EFDD}" type="presOf" srcId="{EE44D2FB-078D-44EA-A6A7-AC5A3B4494EB}" destId="{1ACFE83D-4DBC-47D2-B8D4-DB10EE00CCA2}" srcOrd="0" destOrd="0" presId="urn:microsoft.com/office/officeart/2005/8/layout/chevron1"/>
    <dgm:cxn modelId="{9A8CACFB-CF64-4CEA-81EC-A8665AEC8A34}" srcId="{E128135F-548A-4C94-85B8-460A825FEEC6}" destId="{EE44D2FB-078D-44EA-A6A7-AC5A3B4494EB}" srcOrd="0" destOrd="0" parTransId="{1B4D6DF0-1B6B-49BF-AE4D-43CD831CAFA7}" sibTransId="{B7DB37A7-2895-440B-90A3-C48D38D93593}"/>
    <dgm:cxn modelId="{BBB7CCCB-F11C-437E-B89A-761A15EB9845}" type="presParOf" srcId="{C380916B-F649-4F28-B801-CD76372EA1F8}" destId="{1ACFE83D-4DBC-47D2-B8D4-DB10EE00CCA2}" srcOrd="0" destOrd="0" presId="urn:microsoft.com/office/officeart/2005/8/layout/chevron1"/>
    <dgm:cxn modelId="{7D13F663-781B-411D-A361-76BE821B9079}" type="presParOf" srcId="{C380916B-F649-4F28-B801-CD76372EA1F8}" destId="{DFA837FD-43C2-4085-AB42-F48A0FFD08ED}" srcOrd="1" destOrd="0" presId="urn:microsoft.com/office/officeart/2005/8/layout/chevron1"/>
    <dgm:cxn modelId="{CBF26093-4DA0-4EF0-BBAF-C2B484EFE48A}" type="presParOf" srcId="{C380916B-F649-4F28-B801-CD76372EA1F8}" destId="{6137BEFC-D459-4A90-BBE2-6203D503431C}" srcOrd="2" destOrd="0" presId="urn:microsoft.com/office/officeart/2005/8/layout/chevron1"/>
    <dgm:cxn modelId="{8D5752DE-733A-41CE-87C6-CA271ED24419}" type="presParOf" srcId="{C380916B-F649-4F28-B801-CD76372EA1F8}" destId="{9DA264DE-6934-48D8-8318-77A83E912676}" srcOrd="3" destOrd="0" presId="urn:microsoft.com/office/officeart/2005/8/layout/chevron1"/>
    <dgm:cxn modelId="{933B4AE6-B8E0-457E-A68A-1DB2F10E7A99}" type="presParOf" srcId="{C380916B-F649-4F28-B801-CD76372EA1F8}" destId="{90191556-6C39-439C-BFB0-58A9921C2A2C}" srcOrd="4" destOrd="0" presId="urn:microsoft.com/office/officeart/2005/8/layout/chevron1"/>
    <dgm:cxn modelId="{3FC17F83-5F9D-452F-BDC0-4F9B7A863422}" type="presParOf" srcId="{C380916B-F649-4F28-B801-CD76372EA1F8}" destId="{1C74ABFF-1962-455C-97DF-CE1DF050C872}" srcOrd="5" destOrd="0" presId="urn:microsoft.com/office/officeart/2005/8/layout/chevron1"/>
    <dgm:cxn modelId="{0D5EED2C-E297-4900-9D3F-B21D0D6CA1DD}" type="presParOf" srcId="{C380916B-F649-4F28-B801-CD76372EA1F8}" destId="{C97BBAC6-8C75-4D69-821E-15EE1299589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28135F-548A-4C94-85B8-460A825FEEC6}" type="doc">
      <dgm:prSet loTypeId="urn:microsoft.com/office/officeart/2005/8/layout/chevron1" loCatId="process" qsTypeId="urn:microsoft.com/office/officeart/2005/8/quickstyle/simple1" qsCatId="simple" csTypeId="urn:microsoft.com/office/officeart/2005/8/colors/accent1_3" csCatId="accent1" phldr="1"/>
      <dgm:spPr/>
    </dgm:pt>
    <dgm:pt modelId="{EE44D2FB-078D-44EA-A6A7-AC5A3B4494EB}">
      <dgm:prSet phldrT="[Texto]" custT="1"/>
      <dgm:spPr>
        <a:solidFill>
          <a:schemeClr val="accent2"/>
        </a:solidFill>
      </dgm:spPr>
      <dgm:t>
        <a:bodyPr/>
        <a:lstStyle/>
        <a:p>
          <a:r>
            <a:rPr lang="pt-BR" sz="2400" b="1" dirty="0">
              <a:solidFill>
                <a:schemeClr val="bg2">
                  <a:lumMod val="25000"/>
                </a:schemeClr>
              </a:solidFill>
            </a:rPr>
            <a:t>Limites </a:t>
          </a:r>
        </a:p>
        <a:p>
          <a:r>
            <a:rPr lang="pt-BR" sz="2400" b="1" dirty="0">
              <a:solidFill>
                <a:schemeClr val="bg2">
                  <a:lumMod val="25000"/>
                </a:schemeClr>
              </a:solidFill>
            </a:rPr>
            <a:t>Constitucionais</a:t>
          </a:r>
        </a:p>
      </dgm:t>
    </dgm:pt>
    <dgm:pt modelId="{1B4D6DF0-1B6B-49BF-AE4D-43CD831CAFA7}" type="parTrans" cxnId="{9A8CACFB-CF64-4CEA-81EC-A8665AEC8A34}">
      <dgm:prSet/>
      <dgm:spPr/>
      <dgm:t>
        <a:bodyPr/>
        <a:lstStyle/>
        <a:p>
          <a:endParaRPr lang="pt-BR" sz="2400" b="1"/>
        </a:p>
      </dgm:t>
    </dgm:pt>
    <dgm:pt modelId="{B7DB37A7-2895-440B-90A3-C48D38D93593}" type="sibTrans" cxnId="{9A8CACFB-CF64-4CEA-81EC-A8665AEC8A34}">
      <dgm:prSet/>
      <dgm:spPr/>
      <dgm:t>
        <a:bodyPr/>
        <a:lstStyle/>
        <a:p>
          <a:endParaRPr lang="pt-BR" sz="2400" b="1"/>
        </a:p>
      </dgm:t>
    </dgm:pt>
    <dgm:pt modelId="{100D7C42-D00A-4A03-A681-1598D4A5CDEE}">
      <dgm:prSet phldrT="[Texto]" custT="1"/>
      <dgm:spPr>
        <a:solidFill>
          <a:srgbClr val="92D050"/>
        </a:solidFill>
      </dgm:spPr>
      <dgm:t>
        <a:bodyPr/>
        <a:lstStyle/>
        <a:p>
          <a:r>
            <a:rPr lang="pt-BR" sz="2400" b="1" dirty="0">
              <a:solidFill>
                <a:srgbClr val="002060"/>
              </a:solidFill>
            </a:rPr>
            <a:t>Balanços</a:t>
          </a:r>
        </a:p>
      </dgm:t>
    </dgm:pt>
    <dgm:pt modelId="{F4CC3BEF-242A-4329-BE81-989F112982EA}" type="parTrans" cxnId="{736A079B-CA02-4BEC-A76A-2D00E476A7EE}">
      <dgm:prSet/>
      <dgm:spPr/>
      <dgm:t>
        <a:bodyPr/>
        <a:lstStyle/>
        <a:p>
          <a:endParaRPr lang="pt-BR" sz="2400" b="1"/>
        </a:p>
      </dgm:t>
    </dgm:pt>
    <dgm:pt modelId="{68B3E91E-7028-4FCA-866A-783B6557954F}" type="sibTrans" cxnId="{736A079B-CA02-4BEC-A76A-2D00E476A7EE}">
      <dgm:prSet/>
      <dgm:spPr/>
      <dgm:t>
        <a:bodyPr/>
        <a:lstStyle/>
        <a:p>
          <a:endParaRPr lang="pt-BR" sz="2400" b="1"/>
        </a:p>
      </dgm:t>
    </dgm:pt>
    <dgm:pt modelId="{4D8711F5-C2A5-4F65-8994-F28C1D3EE210}">
      <dgm:prSet phldrT="[Texto]" custT="1"/>
      <dgm:spPr>
        <a:solidFill>
          <a:schemeClr val="accent1">
            <a:lumMod val="50000"/>
          </a:schemeClr>
        </a:solidFill>
      </dgm:spPr>
      <dgm:t>
        <a:bodyPr/>
        <a:lstStyle/>
        <a:p>
          <a:r>
            <a:rPr lang="pt-BR" sz="2400" b="1" dirty="0">
              <a:solidFill>
                <a:schemeClr val="bg1"/>
              </a:solidFill>
            </a:rPr>
            <a:t>Relatórios</a:t>
          </a:r>
        </a:p>
        <a:p>
          <a:r>
            <a:rPr lang="pt-BR" sz="2400" b="1" dirty="0">
              <a:solidFill>
                <a:schemeClr val="bg1"/>
              </a:solidFill>
            </a:rPr>
            <a:t>RREO – RGF  </a:t>
          </a:r>
        </a:p>
      </dgm:t>
    </dgm:pt>
    <dgm:pt modelId="{2B133DC7-75F3-4028-ABF3-F1F2126D5BF4}" type="parTrans" cxnId="{E083635E-9744-4111-A31B-580B00DC0BB7}">
      <dgm:prSet/>
      <dgm:spPr/>
      <dgm:t>
        <a:bodyPr/>
        <a:lstStyle/>
        <a:p>
          <a:endParaRPr lang="pt-BR" sz="2400" b="1"/>
        </a:p>
      </dgm:t>
    </dgm:pt>
    <dgm:pt modelId="{0A223917-3940-4F0A-BA35-A3E111914556}" type="sibTrans" cxnId="{E083635E-9744-4111-A31B-580B00DC0BB7}">
      <dgm:prSet/>
      <dgm:spPr/>
      <dgm:t>
        <a:bodyPr/>
        <a:lstStyle/>
        <a:p>
          <a:endParaRPr lang="pt-BR" sz="2400" b="1"/>
        </a:p>
      </dgm:t>
    </dgm:pt>
    <dgm:pt modelId="{58FF9233-5883-4680-9DAD-A8BB98DBE75F}">
      <dgm:prSet custT="1"/>
      <dgm:spPr>
        <a:solidFill>
          <a:schemeClr val="tx2">
            <a:lumMod val="75000"/>
          </a:schemeClr>
        </a:solidFill>
      </dgm:spPr>
      <dgm:t>
        <a:bodyPr/>
        <a:lstStyle/>
        <a:p>
          <a:r>
            <a:rPr lang="pt-BR" sz="2400" b="1" dirty="0">
              <a:solidFill>
                <a:schemeClr val="bg1"/>
              </a:solidFill>
            </a:rPr>
            <a:t>FR</a:t>
          </a:r>
        </a:p>
        <a:p>
          <a:r>
            <a:rPr lang="pt-BR" sz="2400" b="1" dirty="0">
              <a:solidFill>
                <a:schemeClr val="bg1"/>
              </a:solidFill>
            </a:rPr>
            <a:t>Matriz </a:t>
          </a:r>
          <a:endParaRPr lang="pt-BR" sz="2400" b="1" dirty="0"/>
        </a:p>
      </dgm:t>
    </dgm:pt>
    <dgm:pt modelId="{5D847030-5B0F-430B-8891-37308B2F8EE4}" type="parTrans" cxnId="{004BD42A-359E-4109-A30D-DBED0C442552}">
      <dgm:prSet/>
      <dgm:spPr/>
      <dgm:t>
        <a:bodyPr/>
        <a:lstStyle/>
        <a:p>
          <a:endParaRPr lang="pt-BR" sz="2400" b="1"/>
        </a:p>
      </dgm:t>
    </dgm:pt>
    <dgm:pt modelId="{DAF31F49-0975-46BF-B081-0F231133991D}" type="sibTrans" cxnId="{004BD42A-359E-4109-A30D-DBED0C442552}">
      <dgm:prSet/>
      <dgm:spPr/>
      <dgm:t>
        <a:bodyPr/>
        <a:lstStyle/>
        <a:p>
          <a:endParaRPr lang="pt-BR" sz="2400" b="1"/>
        </a:p>
      </dgm:t>
    </dgm:pt>
    <dgm:pt modelId="{C380916B-F649-4F28-B801-CD76372EA1F8}" type="pres">
      <dgm:prSet presAssocID="{E128135F-548A-4C94-85B8-460A825FEEC6}" presName="Name0" presStyleCnt="0">
        <dgm:presLayoutVars>
          <dgm:dir/>
          <dgm:animLvl val="lvl"/>
          <dgm:resizeHandles val="exact"/>
        </dgm:presLayoutVars>
      </dgm:prSet>
      <dgm:spPr/>
    </dgm:pt>
    <dgm:pt modelId="{1ACFE83D-4DBC-47D2-B8D4-DB10EE00CCA2}" type="pres">
      <dgm:prSet presAssocID="{EE44D2FB-078D-44EA-A6A7-AC5A3B4494EB}" presName="parTxOnly" presStyleLbl="node1" presStyleIdx="0" presStyleCnt="4" custScaleX="109767">
        <dgm:presLayoutVars>
          <dgm:chMax val="0"/>
          <dgm:chPref val="0"/>
          <dgm:bulletEnabled val="1"/>
        </dgm:presLayoutVars>
      </dgm:prSet>
      <dgm:spPr/>
    </dgm:pt>
    <dgm:pt modelId="{DFA837FD-43C2-4085-AB42-F48A0FFD08ED}" type="pres">
      <dgm:prSet presAssocID="{B7DB37A7-2895-440B-90A3-C48D38D93593}" presName="parTxOnlySpace" presStyleCnt="0"/>
      <dgm:spPr/>
    </dgm:pt>
    <dgm:pt modelId="{6137BEFC-D459-4A90-BBE2-6203D503431C}" type="pres">
      <dgm:prSet presAssocID="{100D7C42-D00A-4A03-A681-1598D4A5CDEE}" presName="parTxOnly" presStyleLbl="node1" presStyleIdx="1" presStyleCnt="4" custLinFactX="80423" custLinFactNeighborX="100000" custLinFactNeighborY="-811">
        <dgm:presLayoutVars>
          <dgm:chMax val="0"/>
          <dgm:chPref val="0"/>
          <dgm:bulletEnabled val="1"/>
        </dgm:presLayoutVars>
      </dgm:prSet>
      <dgm:spPr/>
    </dgm:pt>
    <dgm:pt modelId="{9DA264DE-6934-48D8-8318-77A83E912676}" type="pres">
      <dgm:prSet presAssocID="{68B3E91E-7028-4FCA-866A-783B6557954F}" presName="parTxOnlySpace" presStyleCnt="0"/>
      <dgm:spPr/>
    </dgm:pt>
    <dgm:pt modelId="{90191556-6C39-439C-BFB0-58A9921C2A2C}" type="pres">
      <dgm:prSet presAssocID="{4D8711F5-C2A5-4F65-8994-F28C1D3EE210}" presName="parTxOnly" presStyleLbl="node1" presStyleIdx="2" presStyleCnt="4" custLinFactX="-76777" custLinFactNeighborX="-100000" custLinFactNeighborY="-2454">
        <dgm:presLayoutVars>
          <dgm:chMax val="0"/>
          <dgm:chPref val="0"/>
          <dgm:bulletEnabled val="1"/>
        </dgm:presLayoutVars>
      </dgm:prSet>
      <dgm:spPr/>
    </dgm:pt>
    <dgm:pt modelId="{1C74ABFF-1962-455C-97DF-CE1DF050C872}" type="pres">
      <dgm:prSet presAssocID="{0A223917-3940-4F0A-BA35-A3E111914556}" presName="parTxOnlySpace" presStyleCnt="0"/>
      <dgm:spPr/>
    </dgm:pt>
    <dgm:pt modelId="{C97BBAC6-8C75-4D69-821E-15EE12995890}" type="pres">
      <dgm:prSet presAssocID="{58FF9233-5883-4680-9DAD-A8BB98DBE75F}" presName="parTxOnly" presStyleLbl="node1" presStyleIdx="3" presStyleCnt="4">
        <dgm:presLayoutVars>
          <dgm:chMax val="0"/>
          <dgm:chPref val="0"/>
          <dgm:bulletEnabled val="1"/>
        </dgm:presLayoutVars>
      </dgm:prSet>
      <dgm:spPr/>
    </dgm:pt>
  </dgm:ptLst>
  <dgm:cxnLst>
    <dgm:cxn modelId="{004BD42A-359E-4109-A30D-DBED0C442552}" srcId="{E128135F-548A-4C94-85B8-460A825FEEC6}" destId="{58FF9233-5883-4680-9DAD-A8BB98DBE75F}" srcOrd="3" destOrd="0" parTransId="{5D847030-5B0F-430B-8891-37308B2F8EE4}" sibTransId="{DAF31F49-0975-46BF-B081-0F231133991D}"/>
    <dgm:cxn modelId="{DB340132-524A-4CA8-A8B3-97F7313189D7}" type="presOf" srcId="{100D7C42-D00A-4A03-A681-1598D4A5CDEE}" destId="{6137BEFC-D459-4A90-BBE2-6203D503431C}" srcOrd="0" destOrd="0" presId="urn:microsoft.com/office/officeart/2005/8/layout/chevron1"/>
    <dgm:cxn modelId="{E083635E-9744-4111-A31B-580B00DC0BB7}" srcId="{E128135F-548A-4C94-85B8-460A825FEEC6}" destId="{4D8711F5-C2A5-4F65-8994-F28C1D3EE210}" srcOrd="2" destOrd="0" parTransId="{2B133DC7-75F3-4028-ABF3-F1F2126D5BF4}" sibTransId="{0A223917-3940-4F0A-BA35-A3E111914556}"/>
    <dgm:cxn modelId="{CFF9B341-7F26-47A0-A70B-9F1FA2CFE925}" type="presOf" srcId="{E128135F-548A-4C94-85B8-460A825FEEC6}" destId="{C380916B-F649-4F28-B801-CD76372EA1F8}" srcOrd="0" destOrd="0" presId="urn:microsoft.com/office/officeart/2005/8/layout/chevron1"/>
    <dgm:cxn modelId="{736A079B-CA02-4BEC-A76A-2D00E476A7EE}" srcId="{E128135F-548A-4C94-85B8-460A825FEEC6}" destId="{100D7C42-D00A-4A03-A681-1598D4A5CDEE}" srcOrd="1" destOrd="0" parTransId="{F4CC3BEF-242A-4329-BE81-989F112982EA}" sibTransId="{68B3E91E-7028-4FCA-866A-783B6557954F}"/>
    <dgm:cxn modelId="{C5FA38DB-980C-405A-AF47-B66BADC668D0}" type="presOf" srcId="{4D8711F5-C2A5-4F65-8994-F28C1D3EE210}" destId="{90191556-6C39-439C-BFB0-58A9921C2A2C}" srcOrd="0" destOrd="0" presId="urn:microsoft.com/office/officeart/2005/8/layout/chevron1"/>
    <dgm:cxn modelId="{68A48CDD-D5FC-4780-9111-CD5B83A8C8BC}" type="presOf" srcId="{58FF9233-5883-4680-9DAD-A8BB98DBE75F}" destId="{C97BBAC6-8C75-4D69-821E-15EE12995890}" srcOrd="0" destOrd="0" presId="urn:microsoft.com/office/officeart/2005/8/layout/chevron1"/>
    <dgm:cxn modelId="{B234AAE2-B6B3-4478-94B1-47D3E6D5EFDD}" type="presOf" srcId="{EE44D2FB-078D-44EA-A6A7-AC5A3B4494EB}" destId="{1ACFE83D-4DBC-47D2-B8D4-DB10EE00CCA2}" srcOrd="0" destOrd="0" presId="urn:microsoft.com/office/officeart/2005/8/layout/chevron1"/>
    <dgm:cxn modelId="{9A8CACFB-CF64-4CEA-81EC-A8665AEC8A34}" srcId="{E128135F-548A-4C94-85B8-460A825FEEC6}" destId="{EE44D2FB-078D-44EA-A6A7-AC5A3B4494EB}" srcOrd="0" destOrd="0" parTransId="{1B4D6DF0-1B6B-49BF-AE4D-43CD831CAFA7}" sibTransId="{B7DB37A7-2895-440B-90A3-C48D38D93593}"/>
    <dgm:cxn modelId="{BBB7CCCB-F11C-437E-B89A-761A15EB9845}" type="presParOf" srcId="{C380916B-F649-4F28-B801-CD76372EA1F8}" destId="{1ACFE83D-4DBC-47D2-B8D4-DB10EE00CCA2}" srcOrd="0" destOrd="0" presId="urn:microsoft.com/office/officeart/2005/8/layout/chevron1"/>
    <dgm:cxn modelId="{7D13F663-781B-411D-A361-76BE821B9079}" type="presParOf" srcId="{C380916B-F649-4F28-B801-CD76372EA1F8}" destId="{DFA837FD-43C2-4085-AB42-F48A0FFD08ED}" srcOrd="1" destOrd="0" presId="urn:microsoft.com/office/officeart/2005/8/layout/chevron1"/>
    <dgm:cxn modelId="{CBF26093-4DA0-4EF0-BBAF-C2B484EFE48A}" type="presParOf" srcId="{C380916B-F649-4F28-B801-CD76372EA1F8}" destId="{6137BEFC-D459-4A90-BBE2-6203D503431C}" srcOrd="2" destOrd="0" presId="urn:microsoft.com/office/officeart/2005/8/layout/chevron1"/>
    <dgm:cxn modelId="{8D5752DE-733A-41CE-87C6-CA271ED24419}" type="presParOf" srcId="{C380916B-F649-4F28-B801-CD76372EA1F8}" destId="{9DA264DE-6934-48D8-8318-77A83E912676}" srcOrd="3" destOrd="0" presId="urn:microsoft.com/office/officeart/2005/8/layout/chevron1"/>
    <dgm:cxn modelId="{933B4AE6-B8E0-457E-A68A-1DB2F10E7A99}" type="presParOf" srcId="{C380916B-F649-4F28-B801-CD76372EA1F8}" destId="{90191556-6C39-439C-BFB0-58A9921C2A2C}" srcOrd="4" destOrd="0" presId="urn:microsoft.com/office/officeart/2005/8/layout/chevron1"/>
    <dgm:cxn modelId="{3FC17F83-5F9D-452F-BDC0-4F9B7A863422}" type="presParOf" srcId="{C380916B-F649-4F28-B801-CD76372EA1F8}" destId="{1C74ABFF-1962-455C-97DF-CE1DF050C872}" srcOrd="5" destOrd="0" presId="urn:microsoft.com/office/officeart/2005/8/layout/chevron1"/>
    <dgm:cxn modelId="{0D5EED2C-E297-4900-9D3F-B21D0D6CA1DD}" type="presParOf" srcId="{C380916B-F649-4F28-B801-CD76372EA1F8}" destId="{C97BBAC6-8C75-4D69-821E-15EE1299589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28135F-548A-4C94-85B8-460A825FEEC6}" type="doc">
      <dgm:prSet loTypeId="urn:microsoft.com/office/officeart/2005/8/layout/chevron1" loCatId="process" qsTypeId="urn:microsoft.com/office/officeart/2005/8/quickstyle/simple1" qsCatId="simple" csTypeId="urn:microsoft.com/office/officeart/2005/8/colors/accent1_3" csCatId="accent1" phldr="1"/>
      <dgm:spPr/>
    </dgm:pt>
    <dgm:pt modelId="{EE44D2FB-078D-44EA-A6A7-AC5A3B4494EB}">
      <dgm:prSet phldrT="[Texto]" custT="1"/>
      <dgm:spPr>
        <a:solidFill>
          <a:schemeClr val="accent2"/>
        </a:solidFill>
      </dgm:spPr>
      <dgm:t>
        <a:bodyPr/>
        <a:lstStyle/>
        <a:p>
          <a:r>
            <a:rPr lang="pt-BR" sz="2400" b="1" dirty="0">
              <a:solidFill>
                <a:schemeClr val="bg2">
                  <a:lumMod val="25000"/>
                </a:schemeClr>
              </a:solidFill>
            </a:rPr>
            <a:t>Portaria 394 17/07/2020</a:t>
          </a:r>
        </a:p>
      </dgm:t>
    </dgm:pt>
    <dgm:pt modelId="{1B4D6DF0-1B6B-49BF-AE4D-43CD831CAFA7}" type="parTrans" cxnId="{9A8CACFB-CF64-4CEA-81EC-A8665AEC8A34}">
      <dgm:prSet/>
      <dgm:spPr/>
      <dgm:t>
        <a:bodyPr/>
        <a:lstStyle/>
        <a:p>
          <a:endParaRPr lang="pt-BR" sz="2400" b="1"/>
        </a:p>
      </dgm:t>
    </dgm:pt>
    <dgm:pt modelId="{B7DB37A7-2895-440B-90A3-C48D38D93593}" type="sibTrans" cxnId="{9A8CACFB-CF64-4CEA-81EC-A8665AEC8A34}">
      <dgm:prSet/>
      <dgm:spPr/>
      <dgm:t>
        <a:bodyPr/>
        <a:lstStyle/>
        <a:p>
          <a:endParaRPr lang="pt-BR" sz="2400" b="1"/>
        </a:p>
      </dgm:t>
    </dgm:pt>
    <dgm:pt modelId="{100D7C42-D00A-4A03-A681-1598D4A5CDEE}">
      <dgm:prSet phldrT="[Texto]" custT="1"/>
      <dgm:spPr>
        <a:solidFill>
          <a:srgbClr val="92D050"/>
        </a:solidFill>
      </dgm:spPr>
      <dgm:t>
        <a:bodyPr/>
        <a:lstStyle/>
        <a:p>
          <a:r>
            <a:rPr lang="pt-BR" sz="2400" b="1" dirty="0">
              <a:solidFill>
                <a:srgbClr val="002060"/>
              </a:solidFill>
            </a:rPr>
            <a:t>Portaria 20</a:t>
          </a:r>
        </a:p>
        <a:p>
          <a:r>
            <a:rPr lang="pt-BR" sz="2400" b="1" dirty="0">
              <a:solidFill>
                <a:srgbClr val="002060"/>
              </a:solidFill>
            </a:rPr>
            <a:t>23/02/2021</a:t>
          </a:r>
        </a:p>
      </dgm:t>
    </dgm:pt>
    <dgm:pt modelId="{F4CC3BEF-242A-4329-BE81-989F112982EA}" type="parTrans" cxnId="{736A079B-CA02-4BEC-A76A-2D00E476A7EE}">
      <dgm:prSet/>
      <dgm:spPr/>
      <dgm:t>
        <a:bodyPr/>
        <a:lstStyle/>
        <a:p>
          <a:endParaRPr lang="pt-BR" sz="2400" b="1"/>
        </a:p>
      </dgm:t>
    </dgm:pt>
    <dgm:pt modelId="{68B3E91E-7028-4FCA-866A-783B6557954F}" type="sibTrans" cxnId="{736A079B-CA02-4BEC-A76A-2D00E476A7EE}">
      <dgm:prSet/>
      <dgm:spPr/>
      <dgm:t>
        <a:bodyPr/>
        <a:lstStyle/>
        <a:p>
          <a:endParaRPr lang="pt-BR" sz="2400" b="1"/>
        </a:p>
      </dgm:t>
    </dgm:pt>
    <dgm:pt modelId="{4D8711F5-C2A5-4F65-8994-F28C1D3EE210}">
      <dgm:prSet phldrT="[Texto]" custT="1"/>
      <dgm:spPr>
        <a:solidFill>
          <a:schemeClr val="accent1">
            <a:lumMod val="50000"/>
          </a:schemeClr>
        </a:solidFill>
      </dgm:spPr>
      <dgm:t>
        <a:bodyPr/>
        <a:lstStyle/>
        <a:p>
          <a:r>
            <a:rPr lang="pt-BR" sz="2400" b="1" dirty="0">
              <a:solidFill>
                <a:schemeClr val="bg1"/>
              </a:solidFill>
            </a:rPr>
            <a:t>Portaria 710</a:t>
          </a:r>
        </a:p>
        <a:p>
          <a:r>
            <a:rPr lang="pt-BR" sz="2400" b="1" dirty="0">
              <a:solidFill>
                <a:schemeClr val="bg1"/>
              </a:solidFill>
            </a:rPr>
            <a:t>25/02/2021</a:t>
          </a:r>
        </a:p>
      </dgm:t>
    </dgm:pt>
    <dgm:pt modelId="{2B133DC7-75F3-4028-ABF3-F1F2126D5BF4}" type="parTrans" cxnId="{E083635E-9744-4111-A31B-580B00DC0BB7}">
      <dgm:prSet/>
      <dgm:spPr/>
      <dgm:t>
        <a:bodyPr/>
        <a:lstStyle/>
        <a:p>
          <a:endParaRPr lang="pt-BR" sz="2400" b="1"/>
        </a:p>
      </dgm:t>
    </dgm:pt>
    <dgm:pt modelId="{0A223917-3940-4F0A-BA35-A3E111914556}" type="sibTrans" cxnId="{E083635E-9744-4111-A31B-580B00DC0BB7}">
      <dgm:prSet/>
      <dgm:spPr/>
      <dgm:t>
        <a:bodyPr/>
        <a:lstStyle/>
        <a:p>
          <a:endParaRPr lang="pt-BR" sz="2400" b="1"/>
        </a:p>
      </dgm:t>
    </dgm:pt>
    <dgm:pt modelId="{58FF9233-5883-4680-9DAD-A8BB98DBE75F}">
      <dgm:prSet custT="1"/>
      <dgm:spPr>
        <a:solidFill>
          <a:schemeClr val="tx2">
            <a:lumMod val="75000"/>
          </a:schemeClr>
        </a:solidFill>
      </dgm:spPr>
      <dgm:t>
        <a:bodyPr/>
        <a:lstStyle/>
        <a:p>
          <a:r>
            <a:rPr lang="pt-BR" sz="2400" b="1" dirty="0">
              <a:solidFill>
                <a:schemeClr val="bg1"/>
              </a:solidFill>
            </a:rPr>
            <a:t>Portaria 1445</a:t>
          </a:r>
        </a:p>
        <a:p>
          <a:r>
            <a:rPr lang="pt-BR" sz="2400" b="1" dirty="0">
              <a:solidFill>
                <a:schemeClr val="bg1"/>
              </a:solidFill>
            </a:rPr>
            <a:t>14/06/2022</a:t>
          </a:r>
          <a:endParaRPr lang="pt-BR" sz="2400" b="1" dirty="0"/>
        </a:p>
      </dgm:t>
    </dgm:pt>
    <dgm:pt modelId="{5D847030-5B0F-430B-8891-37308B2F8EE4}" type="parTrans" cxnId="{004BD42A-359E-4109-A30D-DBED0C442552}">
      <dgm:prSet/>
      <dgm:spPr/>
      <dgm:t>
        <a:bodyPr/>
        <a:lstStyle/>
        <a:p>
          <a:endParaRPr lang="pt-BR" sz="2400" b="1"/>
        </a:p>
      </dgm:t>
    </dgm:pt>
    <dgm:pt modelId="{DAF31F49-0975-46BF-B081-0F231133991D}" type="sibTrans" cxnId="{004BD42A-359E-4109-A30D-DBED0C442552}">
      <dgm:prSet/>
      <dgm:spPr/>
      <dgm:t>
        <a:bodyPr/>
        <a:lstStyle/>
        <a:p>
          <a:endParaRPr lang="pt-BR" sz="2400" b="1"/>
        </a:p>
      </dgm:t>
    </dgm:pt>
    <dgm:pt modelId="{C380916B-F649-4F28-B801-CD76372EA1F8}" type="pres">
      <dgm:prSet presAssocID="{E128135F-548A-4C94-85B8-460A825FEEC6}" presName="Name0" presStyleCnt="0">
        <dgm:presLayoutVars>
          <dgm:dir/>
          <dgm:animLvl val="lvl"/>
          <dgm:resizeHandles val="exact"/>
        </dgm:presLayoutVars>
      </dgm:prSet>
      <dgm:spPr/>
    </dgm:pt>
    <dgm:pt modelId="{1ACFE83D-4DBC-47D2-B8D4-DB10EE00CCA2}" type="pres">
      <dgm:prSet presAssocID="{EE44D2FB-078D-44EA-A6A7-AC5A3B4494EB}" presName="parTxOnly" presStyleLbl="node1" presStyleIdx="0" presStyleCnt="4">
        <dgm:presLayoutVars>
          <dgm:chMax val="0"/>
          <dgm:chPref val="0"/>
          <dgm:bulletEnabled val="1"/>
        </dgm:presLayoutVars>
      </dgm:prSet>
      <dgm:spPr/>
    </dgm:pt>
    <dgm:pt modelId="{DFA837FD-43C2-4085-AB42-F48A0FFD08ED}" type="pres">
      <dgm:prSet presAssocID="{B7DB37A7-2895-440B-90A3-C48D38D93593}" presName="parTxOnlySpace" presStyleCnt="0"/>
      <dgm:spPr/>
    </dgm:pt>
    <dgm:pt modelId="{6137BEFC-D459-4A90-BBE2-6203D503431C}" type="pres">
      <dgm:prSet presAssocID="{100D7C42-D00A-4A03-A681-1598D4A5CDEE}" presName="parTxOnly" presStyleLbl="node1" presStyleIdx="1" presStyleCnt="4">
        <dgm:presLayoutVars>
          <dgm:chMax val="0"/>
          <dgm:chPref val="0"/>
          <dgm:bulletEnabled val="1"/>
        </dgm:presLayoutVars>
      </dgm:prSet>
      <dgm:spPr/>
    </dgm:pt>
    <dgm:pt modelId="{9DA264DE-6934-48D8-8318-77A83E912676}" type="pres">
      <dgm:prSet presAssocID="{68B3E91E-7028-4FCA-866A-783B6557954F}" presName="parTxOnlySpace" presStyleCnt="0"/>
      <dgm:spPr/>
    </dgm:pt>
    <dgm:pt modelId="{90191556-6C39-439C-BFB0-58A9921C2A2C}" type="pres">
      <dgm:prSet presAssocID="{4D8711F5-C2A5-4F65-8994-F28C1D3EE210}" presName="parTxOnly" presStyleLbl="node1" presStyleIdx="2" presStyleCnt="4">
        <dgm:presLayoutVars>
          <dgm:chMax val="0"/>
          <dgm:chPref val="0"/>
          <dgm:bulletEnabled val="1"/>
        </dgm:presLayoutVars>
      </dgm:prSet>
      <dgm:spPr/>
    </dgm:pt>
    <dgm:pt modelId="{1C74ABFF-1962-455C-97DF-CE1DF050C872}" type="pres">
      <dgm:prSet presAssocID="{0A223917-3940-4F0A-BA35-A3E111914556}" presName="parTxOnlySpace" presStyleCnt="0"/>
      <dgm:spPr/>
    </dgm:pt>
    <dgm:pt modelId="{C97BBAC6-8C75-4D69-821E-15EE12995890}" type="pres">
      <dgm:prSet presAssocID="{58FF9233-5883-4680-9DAD-A8BB98DBE75F}" presName="parTxOnly" presStyleLbl="node1" presStyleIdx="3" presStyleCnt="4">
        <dgm:presLayoutVars>
          <dgm:chMax val="0"/>
          <dgm:chPref val="0"/>
          <dgm:bulletEnabled val="1"/>
        </dgm:presLayoutVars>
      </dgm:prSet>
      <dgm:spPr/>
    </dgm:pt>
  </dgm:ptLst>
  <dgm:cxnLst>
    <dgm:cxn modelId="{004BD42A-359E-4109-A30D-DBED0C442552}" srcId="{E128135F-548A-4C94-85B8-460A825FEEC6}" destId="{58FF9233-5883-4680-9DAD-A8BB98DBE75F}" srcOrd="3" destOrd="0" parTransId="{5D847030-5B0F-430B-8891-37308B2F8EE4}" sibTransId="{DAF31F49-0975-46BF-B081-0F231133991D}"/>
    <dgm:cxn modelId="{DB340132-524A-4CA8-A8B3-97F7313189D7}" type="presOf" srcId="{100D7C42-D00A-4A03-A681-1598D4A5CDEE}" destId="{6137BEFC-D459-4A90-BBE2-6203D503431C}" srcOrd="0" destOrd="0" presId="urn:microsoft.com/office/officeart/2005/8/layout/chevron1"/>
    <dgm:cxn modelId="{E083635E-9744-4111-A31B-580B00DC0BB7}" srcId="{E128135F-548A-4C94-85B8-460A825FEEC6}" destId="{4D8711F5-C2A5-4F65-8994-F28C1D3EE210}" srcOrd="2" destOrd="0" parTransId="{2B133DC7-75F3-4028-ABF3-F1F2126D5BF4}" sibTransId="{0A223917-3940-4F0A-BA35-A3E111914556}"/>
    <dgm:cxn modelId="{CFF9B341-7F26-47A0-A70B-9F1FA2CFE925}" type="presOf" srcId="{E128135F-548A-4C94-85B8-460A825FEEC6}" destId="{C380916B-F649-4F28-B801-CD76372EA1F8}" srcOrd="0" destOrd="0" presId="urn:microsoft.com/office/officeart/2005/8/layout/chevron1"/>
    <dgm:cxn modelId="{736A079B-CA02-4BEC-A76A-2D00E476A7EE}" srcId="{E128135F-548A-4C94-85B8-460A825FEEC6}" destId="{100D7C42-D00A-4A03-A681-1598D4A5CDEE}" srcOrd="1" destOrd="0" parTransId="{F4CC3BEF-242A-4329-BE81-989F112982EA}" sibTransId="{68B3E91E-7028-4FCA-866A-783B6557954F}"/>
    <dgm:cxn modelId="{C5FA38DB-980C-405A-AF47-B66BADC668D0}" type="presOf" srcId="{4D8711F5-C2A5-4F65-8994-F28C1D3EE210}" destId="{90191556-6C39-439C-BFB0-58A9921C2A2C}" srcOrd="0" destOrd="0" presId="urn:microsoft.com/office/officeart/2005/8/layout/chevron1"/>
    <dgm:cxn modelId="{68A48CDD-D5FC-4780-9111-CD5B83A8C8BC}" type="presOf" srcId="{58FF9233-5883-4680-9DAD-A8BB98DBE75F}" destId="{C97BBAC6-8C75-4D69-821E-15EE12995890}" srcOrd="0" destOrd="0" presId="urn:microsoft.com/office/officeart/2005/8/layout/chevron1"/>
    <dgm:cxn modelId="{B234AAE2-B6B3-4478-94B1-47D3E6D5EFDD}" type="presOf" srcId="{EE44D2FB-078D-44EA-A6A7-AC5A3B4494EB}" destId="{1ACFE83D-4DBC-47D2-B8D4-DB10EE00CCA2}" srcOrd="0" destOrd="0" presId="urn:microsoft.com/office/officeart/2005/8/layout/chevron1"/>
    <dgm:cxn modelId="{9A8CACFB-CF64-4CEA-81EC-A8665AEC8A34}" srcId="{E128135F-548A-4C94-85B8-460A825FEEC6}" destId="{EE44D2FB-078D-44EA-A6A7-AC5A3B4494EB}" srcOrd="0" destOrd="0" parTransId="{1B4D6DF0-1B6B-49BF-AE4D-43CD831CAFA7}" sibTransId="{B7DB37A7-2895-440B-90A3-C48D38D93593}"/>
    <dgm:cxn modelId="{BBB7CCCB-F11C-437E-B89A-761A15EB9845}" type="presParOf" srcId="{C380916B-F649-4F28-B801-CD76372EA1F8}" destId="{1ACFE83D-4DBC-47D2-B8D4-DB10EE00CCA2}" srcOrd="0" destOrd="0" presId="urn:microsoft.com/office/officeart/2005/8/layout/chevron1"/>
    <dgm:cxn modelId="{7D13F663-781B-411D-A361-76BE821B9079}" type="presParOf" srcId="{C380916B-F649-4F28-B801-CD76372EA1F8}" destId="{DFA837FD-43C2-4085-AB42-F48A0FFD08ED}" srcOrd="1" destOrd="0" presId="urn:microsoft.com/office/officeart/2005/8/layout/chevron1"/>
    <dgm:cxn modelId="{CBF26093-4DA0-4EF0-BBAF-C2B484EFE48A}" type="presParOf" srcId="{C380916B-F649-4F28-B801-CD76372EA1F8}" destId="{6137BEFC-D459-4A90-BBE2-6203D503431C}" srcOrd="2" destOrd="0" presId="urn:microsoft.com/office/officeart/2005/8/layout/chevron1"/>
    <dgm:cxn modelId="{8D5752DE-733A-41CE-87C6-CA271ED24419}" type="presParOf" srcId="{C380916B-F649-4F28-B801-CD76372EA1F8}" destId="{9DA264DE-6934-48D8-8318-77A83E912676}" srcOrd="3" destOrd="0" presId="urn:microsoft.com/office/officeart/2005/8/layout/chevron1"/>
    <dgm:cxn modelId="{933B4AE6-B8E0-457E-A68A-1DB2F10E7A99}" type="presParOf" srcId="{C380916B-F649-4F28-B801-CD76372EA1F8}" destId="{90191556-6C39-439C-BFB0-58A9921C2A2C}" srcOrd="4" destOrd="0" presId="urn:microsoft.com/office/officeart/2005/8/layout/chevron1"/>
    <dgm:cxn modelId="{3FC17F83-5F9D-452F-BDC0-4F9B7A863422}" type="presParOf" srcId="{C380916B-F649-4F28-B801-CD76372EA1F8}" destId="{1C74ABFF-1962-455C-97DF-CE1DF050C872}" srcOrd="5" destOrd="0" presId="urn:microsoft.com/office/officeart/2005/8/layout/chevron1"/>
    <dgm:cxn modelId="{0D5EED2C-E297-4900-9D3F-B21D0D6CA1DD}" type="presParOf" srcId="{C380916B-F649-4F28-B801-CD76372EA1F8}" destId="{C97BBAC6-8C75-4D69-821E-15EE1299589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28135F-548A-4C94-85B8-460A825FEEC6}" type="doc">
      <dgm:prSet loTypeId="urn:microsoft.com/office/officeart/2005/8/layout/chevron1" loCatId="process" qsTypeId="urn:microsoft.com/office/officeart/2005/8/quickstyle/simple1" qsCatId="simple" csTypeId="urn:microsoft.com/office/officeart/2005/8/colors/accent1_2" csCatId="accent1" phldr="1"/>
      <dgm:spPr/>
    </dgm:pt>
    <dgm:pt modelId="{EE44D2FB-078D-44EA-A6A7-AC5A3B4494EB}">
      <dgm:prSet phldrT="[Texto]"/>
      <dgm:spPr>
        <a:solidFill>
          <a:schemeClr val="tx2">
            <a:lumMod val="75000"/>
          </a:schemeClr>
        </a:solidFill>
      </dgm:spPr>
      <dgm:t>
        <a:bodyPr/>
        <a:lstStyle/>
        <a:p>
          <a:r>
            <a:rPr lang="pt-BR" dirty="0"/>
            <a:t>Portaria  5/2015</a:t>
          </a:r>
        </a:p>
      </dgm:t>
    </dgm:pt>
    <dgm:pt modelId="{1B4D6DF0-1B6B-49BF-AE4D-43CD831CAFA7}" type="parTrans" cxnId="{9A8CACFB-CF64-4CEA-81EC-A8665AEC8A34}">
      <dgm:prSet/>
      <dgm:spPr/>
      <dgm:t>
        <a:bodyPr/>
        <a:lstStyle/>
        <a:p>
          <a:endParaRPr lang="pt-BR"/>
        </a:p>
      </dgm:t>
    </dgm:pt>
    <dgm:pt modelId="{B7DB37A7-2895-440B-90A3-C48D38D93593}" type="sibTrans" cxnId="{9A8CACFB-CF64-4CEA-81EC-A8665AEC8A34}">
      <dgm:prSet/>
      <dgm:spPr/>
      <dgm:t>
        <a:bodyPr/>
        <a:lstStyle/>
        <a:p>
          <a:endParaRPr lang="pt-BR"/>
        </a:p>
      </dgm:t>
    </dgm:pt>
    <dgm:pt modelId="{100D7C42-D00A-4A03-A681-1598D4A5CDEE}">
      <dgm:prSet phldrT="[Texto]"/>
      <dgm:spPr>
        <a:solidFill>
          <a:schemeClr val="accent1">
            <a:lumMod val="75000"/>
          </a:schemeClr>
        </a:solidFill>
      </dgm:spPr>
      <dgm:t>
        <a:bodyPr/>
        <a:lstStyle/>
        <a:p>
          <a:r>
            <a:rPr lang="pt-BR" dirty="0"/>
            <a:t>Portaria 419/2016</a:t>
          </a:r>
        </a:p>
      </dgm:t>
    </dgm:pt>
    <dgm:pt modelId="{F4CC3BEF-242A-4329-BE81-989F112982EA}" type="parTrans" cxnId="{736A079B-CA02-4BEC-A76A-2D00E476A7EE}">
      <dgm:prSet/>
      <dgm:spPr/>
      <dgm:t>
        <a:bodyPr/>
        <a:lstStyle/>
        <a:p>
          <a:endParaRPr lang="pt-BR"/>
        </a:p>
      </dgm:t>
    </dgm:pt>
    <dgm:pt modelId="{68B3E91E-7028-4FCA-866A-783B6557954F}" type="sibTrans" cxnId="{736A079B-CA02-4BEC-A76A-2D00E476A7EE}">
      <dgm:prSet/>
      <dgm:spPr/>
      <dgm:t>
        <a:bodyPr/>
        <a:lstStyle/>
        <a:p>
          <a:endParaRPr lang="pt-BR"/>
        </a:p>
      </dgm:t>
    </dgm:pt>
    <dgm:pt modelId="{4D8711F5-C2A5-4F65-8994-F28C1D3EE210}">
      <dgm:prSet phldrT="[Texto]"/>
      <dgm:spPr>
        <a:solidFill>
          <a:srgbClr val="92D050"/>
        </a:solidFill>
      </dgm:spPr>
      <dgm:t>
        <a:bodyPr/>
        <a:lstStyle/>
        <a:p>
          <a:r>
            <a:rPr lang="pt-BR" dirty="0"/>
            <a:t>Portaria 1/2017</a:t>
          </a:r>
        </a:p>
      </dgm:t>
    </dgm:pt>
    <dgm:pt modelId="{2B133DC7-75F3-4028-ABF3-F1F2126D5BF4}" type="parTrans" cxnId="{E083635E-9744-4111-A31B-580B00DC0BB7}">
      <dgm:prSet/>
      <dgm:spPr/>
      <dgm:t>
        <a:bodyPr/>
        <a:lstStyle/>
        <a:p>
          <a:endParaRPr lang="pt-BR"/>
        </a:p>
      </dgm:t>
    </dgm:pt>
    <dgm:pt modelId="{0A223917-3940-4F0A-BA35-A3E111914556}" type="sibTrans" cxnId="{E083635E-9744-4111-A31B-580B00DC0BB7}">
      <dgm:prSet/>
      <dgm:spPr/>
      <dgm:t>
        <a:bodyPr/>
        <a:lstStyle/>
        <a:p>
          <a:endParaRPr lang="pt-BR"/>
        </a:p>
      </dgm:t>
    </dgm:pt>
    <dgm:pt modelId="{58FF9233-5883-4680-9DAD-A8BB98DBE75F}">
      <dgm:prSet/>
      <dgm:spPr>
        <a:solidFill>
          <a:schemeClr val="accent2"/>
        </a:solidFill>
      </dgm:spPr>
      <dgm:t>
        <a:bodyPr/>
        <a:lstStyle/>
        <a:p>
          <a:r>
            <a:rPr lang="pt-BR" dirty="0"/>
            <a:t>Portaria 1/2018</a:t>
          </a:r>
        </a:p>
      </dgm:t>
    </dgm:pt>
    <dgm:pt modelId="{5D847030-5B0F-430B-8891-37308B2F8EE4}" type="parTrans" cxnId="{004BD42A-359E-4109-A30D-DBED0C442552}">
      <dgm:prSet/>
      <dgm:spPr/>
      <dgm:t>
        <a:bodyPr/>
        <a:lstStyle/>
        <a:p>
          <a:endParaRPr lang="pt-BR"/>
        </a:p>
      </dgm:t>
    </dgm:pt>
    <dgm:pt modelId="{DAF31F49-0975-46BF-B081-0F231133991D}" type="sibTrans" cxnId="{004BD42A-359E-4109-A30D-DBED0C442552}">
      <dgm:prSet/>
      <dgm:spPr/>
      <dgm:t>
        <a:bodyPr/>
        <a:lstStyle/>
        <a:p>
          <a:endParaRPr lang="pt-BR"/>
        </a:p>
      </dgm:t>
    </dgm:pt>
    <dgm:pt modelId="{C380916B-F649-4F28-B801-CD76372EA1F8}" type="pres">
      <dgm:prSet presAssocID="{E128135F-548A-4C94-85B8-460A825FEEC6}" presName="Name0" presStyleCnt="0">
        <dgm:presLayoutVars>
          <dgm:dir/>
          <dgm:animLvl val="lvl"/>
          <dgm:resizeHandles val="exact"/>
        </dgm:presLayoutVars>
      </dgm:prSet>
      <dgm:spPr/>
    </dgm:pt>
    <dgm:pt modelId="{1ACFE83D-4DBC-47D2-B8D4-DB10EE00CCA2}" type="pres">
      <dgm:prSet presAssocID="{EE44D2FB-078D-44EA-A6A7-AC5A3B4494EB}" presName="parTxOnly" presStyleLbl="node1" presStyleIdx="0" presStyleCnt="4">
        <dgm:presLayoutVars>
          <dgm:chMax val="0"/>
          <dgm:chPref val="0"/>
          <dgm:bulletEnabled val="1"/>
        </dgm:presLayoutVars>
      </dgm:prSet>
      <dgm:spPr/>
    </dgm:pt>
    <dgm:pt modelId="{DFA837FD-43C2-4085-AB42-F48A0FFD08ED}" type="pres">
      <dgm:prSet presAssocID="{B7DB37A7-2895-440B-90A3-C48D38D93593}" presName="parTxOnlySpace" presStyleCnt="0"/>
      <dgm:spPr/>
    </dgm:pt>
    <dgm:pt modelId="{6137BEFC-D459-4A90-BBE2-6203D503431C}" type="pres">
      <dgm:prSet presAssocID="{100D7C42-D00A-4A03-A681-1598D4A5CDEE}" presName="parTxOnly" presStyleLbl="node1" presStyleIdx="1" presStyleCnt="4">
        <dgm:presLayoutVars>
          <dgm:chMax val="0"/>
          <dgm:chPref val="0"/>
          <dgm:bulletEnabled val="1"/>
        </dgm:presLayoutVars>
      </dgm:prSet>
      <dgm:spPr/>
    </dgm:pt>
    <dgm:pt modelId="{9DA264DE-6934-48D8-8318-77A83E912676}" type="pres">
      <dgm:prSet presAssocID="{68B3E91E-7028-4FCA-866A-783B6557954F}" presName="parTxOnlySpace" presStyleCnt="0"/>
      <dgm:spPr/>
    </dgm:pt>
    <dgm:pt modelId="{90191556-6C39-439C-BFB0-58A9921C2A2C}" type="pres">
      <dgm:prSet presAssocID="{4D8711F5-C2A5-4F65-8994-F28C1D3EE210}" presName="parTxOnly" presStyleLbl="node1" presStyleIdx="2" presStyleCnt="4">
        <dgm:presLayoutVars>
          <dgm:chMax val="0"/>
          <dgm:chPref val="0"/>
          <dgm:bulletEnabled val="1"/>
        </dgm:presLayoutVars>
      </dgm:prSet>
      <dgm:spPr/>
    </dgm:pt>
    <dgm:pt modelId="{1C74ABFF-1962-455C-97DF-CE1DF050C872}" type="pres">
      <dgm:prSet presAssocID="{0A223917-3940-4F0A-BA35-A3E111914556}" presName="parTxOnlySpace" presStyleCnt="0"/>
      <dgm:spPr/>
    </dgm:pt>
    <dgm:pt modelId="{C97BBAC6-8C75-4D69-821E-15EE12995890}" type="pres">
      <dgm:prSet presAssocID="{58FF9233-5883-4680-9DAD-A8BB98DBE75F}" presName="parTxOnly" presStyleLbl="node1" presStyleIdx="3" presStyleCnt="4">
        <dgm:presLayoutVars>
          <dgm:chMax val="0"/>
          <dgm:chPref val="0"/>
          <dgm:bulletEnabled val="1"/>
        </dgm:presLayoutVars>
      </dgm:prSet>
      <dgm:spPr/>
    </dgm:pt>
  </dgm:ptLst>
  <dgm:cxnLst>
    <dgm:cxn modelId="{004BD42A-359E-4109-A30D-DBED0C442552}" srcId="{E128135F-548A-4C94-85B8-460A825FEEC6}" destId="{58FF9233-5883-4680-9DAD-A8BB98DBE75F}" srcOrd="3" destOrd="0" parTransId="{5D847030-5B0F-430B-8891-37308B2F8EE4}" sibTransId="{DAF31F49-0975-46BF-B081-0F231133991D}"/>
    <dgm:cxn modelId="{DB340132-524A-4CA8-A8B3-97F7313189D7}" type="presOf" srcId="{100D7C42-D00A-4A03-A681-1598D4A5CDEE}" destId="{6137BEFC-D459-4A90-BBE2-6203D503431C}" srcOrd="0" destOrd="0" presId="urn:microsoft.com/office/officeart/2005/8/layout/chevron1"/>
    <dgm:cxn modelId="{E083635E-9744-4111-A31B-580B00DC0BB7}" srcId="{E128135F-548A-4C94-85B8-460A825FEEC6}" destId="{4D8711F5-C2A5-4F65-8994-F28C1D3EE210}" srcOrd="2" destOrd="0" parTransId="{2B133DC7-75F3-4028-ABF3-F1F2126D5BF4}" sibTransId="{0A223917-3940-4F0A-BA35-A3E111914556}"/>
    <dgm:cxn modelId="{CFF9B341-7F26-47A0-A70B-9F1FA2CFE925}" type="presOf" srcId="{E128135F-548A-4C94-85B8-460A825FEEC6}" destId="{C380916B-F649-4F28-B801-CD76372EA1F8}" srcOrd="0" destOrd="0" presId="urn:microsoft.com/office/officeart/2005/8/layout/chevron1"/>
    <dgm:cxn modelId="{736A079B-CA02-4BEC-A76A-2D00E476A7EE}" srcId="{E128135F-548A-4C94-85B8-460A825FEEC6}" destId="{100D7C42-D00A-4A03-A681-1598D4A5CDEE}" srcOrd="1" destOrd="0" parTransId="{F4CC3BEF-242A-4329-BE81-989F112982EA}" sibTransId="{68B3E91E-7028-4FCA-866A-783B6557954F}"/>
    <dgm:cxn modelId="{C5FA38DB-980C-405A-AF47-B66BADC668D0}" type="presOf" srcId="{4D8711F5-C2A5-4F65-8994-F28C1D3EE210}" destId="{90191556-6C39-439C-BFB0-58A9921C2A2C}" srcOrd="0" destOrd="0" presId="urn:microsoft.com/office/officeart/2005/8/layout/chevron1"/>
    <dgm:cxn modelId="{68A48CDD-D5FC-4780-9111-CD5B83A8C8BC}" type="presOf" srcId="{58FF9233-5883-4680-9DAD-A8BB98DBE75F}" destId="{C97BBAC6-8C75-4D69-821E-15EE12995890}" srcOrd="0" destOrd="0" presId="urn:microsoft.com/office/officeart/2005/8/layout/chevron1"/>
    <dgm:cxn modelId="{B234AAE2-B6B3-4478-94B1-47D3E6D5EFDD}" type="presOf" srcId="{EE44D2FB-078D-44EA-A6A7-AC5A3B4494EB}" destId="{1ACFE83D-4DBC-47D2-B8D4-DB10EE00CCA2}" srcOrd="0" destOrd="0" presId="urn:microsoft.com/office/officeart/2005/8/layout/chevron1"/>
    <dgm:cxn modelId="{9A8CACFB-CF64-4CEA-81EC-A8665AEC8A34}" srcId="{E128135F-548A-4C94-85B8-460A825FEEC6}" destId="{EE44D2FB-078D-44EA-A6A7-AC5A3B4494EB}" srcOrd="0" destOrd="0" parTransId="{1B4D6DF0-1B6B-49BF-AE4D-43CD831CAFA7}" sibTransId="{B7DB37A7-2895-440B-90A3-C48D38D93593}"/>
    <dgm:cxn modelId="{BBB7CCCB-F11C-437E-B89A-761A15EB9845}" type="presParOf" srcId="{C380916B-F649-4F28-B801-CD76372EA1F8}" destId="{1ACFE83D-4DBC-47D2-B8D4-DB10EE00CCA2}" srcOrd="0" destOrd="0" presId="urn:microsoft.com/office/officeart/2005/8/layout/chevron1"/>
    <dgm:cxn modelId="{7D13F663-781B-411D-A361-76BE821B9079}" type="presParOf" srcId="{C380916B-F649-4F28-B801-CD76372EA1F8}" destId="{DFA837FD-43C2-4085-AB42-F48A0FFD08ED}" srcOrd="1" destOrd="0" presId="urn:microsoft.com/office/officeart/2005/8/layout/chevron1"/>
    <dgm:cxn modelId="{CBF26093-4DA0-4EF0-BBAF-C2B484EFE48A}" type="presParOf" srcId="{C380916B-F649-4F28-B801-CD76372EA1F8}" destId="{6137BEFC-D459-4A90-BBE2-6203D503431C}" srcOrd="2" destOrd="0" presId="urn:microsoft.com/office/officeart/2005/8/layout/chevron1"/>
    <dgm:cxn modelId="{8D5752DE-733A-41CE-87C6-CA271ED24419}" type="presParOf" srcId="{C380916B-F649-4F28-B801-CD76372EA1F8}" destId="{9DA264DE-6934-48D8-8318-77A83E912676}" srcOrd="3" destOrd="0" presId="urn:microsoft.com/office/officeart/2005/8/layout/chevron1"/>
    <dgm:cxn modelId="{933B4AE6-B8E0-457E-A68A-1DB2F10E7A99}" type="presParOf" srcId="{C380916B-F649-4F28-B801-CD76372EA1F8}" destId="{90191556-6C39-439C-BFB0-58A9921C2A2C}" srcOrd="4" destOrd="0" presId="urn:microsoft.com/office/officeart/2005/8/layout/chevron1"/>
    <dgm:cxn modelId="{3FC17F83-5F9D-452F-BDC0-4F9B7A863422}" type="presParOf" srcId="{C380916B-F649-4F28-B801-CD76372EA1F8}" destId="{1C74ABFF-1962-455C-97DF-CE1DF050C872}" srcOrd="5" destOrd="0" presId="urn:microsoft.com/office/officeart/2005/8/layout/chevron1"/>
    <dgm:cxn modelId="{0D5EED2C-E297-4900-9D3F-B21D0D6CA1DD}" type="presParOf" srcId="{C380916B-F649-4F28-B801-CD76372EA1F8}" destId="{C97BBAC6-8C75-4D69-821E-15EE1299589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8135F-548A-4C94-85B8-460A825FEEC6}" type="doc">
      <dgm:prSet loTypeId="urn:microsoft.com/office/officeart/2005/8/layout/chevron1" loCatId="process" qsTypeId="urn:microsoft.com/office/officeart/2005/8/quickstyle/simple1" qsCatId="simple" csTypeId="urn:microsoft.com/office/officeart/2005/8/colors/accent1_3" csCatId="accent1" phldr="1"/>
      <dgm:spPr/>
    </dgm:pt>
    <dgm:pt modelId="{EE44D2FB-078D-44EA-A6A7-AC5A3B4494EB}">
      <dgm:prSet phldrT="[Texto]"/>
      <dgm:spPr>
        <a:solidFill>
          <a:schemeClr val="accent2"/>
        </a:solidFill>
      </dgm:spPr>
      <dgm:t>
        <a:bodyPr/>
        <a:lstStyle/>
        <a:p>
          <a:r>
            <a:rPr lang="pt-BR" dirty="0">
              <a:solidFill>
                <a:srgbClr val="002060"/>
              </a:solidFill>
            </a:rPr>
            <a:t>Lei 4.320/64</a:t>
          </a:r>
        </a:p>
      </dgm:t>
    </dgm:pt>
    <dgm:pt modelId="{1B4D6DF0-1B6B-49BF-AE4D-43CD831CAFA7}" type="parTrans" cxnId="{9A8CACFB-CF64-4CEA-81EC-A8665AEC8A34}">
      <dgm:prSet/>
      <dgm:spPr/>
      <dgm:t>
        <a:bodyPr/>
        <a:lstStyle/>
        <a:p>
          <a:endParaRPr lang="pt-BR"/>
        </a:p>
      </dgm:t>
    </dgm:pt>
    <dgm:pt modelId="{B7DB37A7-2895-440B-90A3-C48D38D93593}" type="sibTrans" cxnId="{9A8CACFB-CF64-4CEA-81EC-A8665AEC8A34}">
      <dgm:prSet/>
      <dgm:spPr/>
      <dgm:t>
        <a:bodyPr/>
        <a:lstStyle/>
        <a:p>
          <a:endParaRPr lang="pt-BR"/>
        </a:p>
      </dgm:t>
    </dgm:pt>
    <dgm:pt modelId="{100D7C42-D00A-4A03-A681-1598D4A5CDEE}">
      <dgm:prSet phldrT="[Texto]"/>
      <dgm:spPr>
        <a:solidFill>
          <a:srgbClr val="92D050"/>
        </a:solidFill>
      </dgm:spPr>
      <dgm:t>
        <a:bodyPr/>
        <a:lstStyle/>
        <a:p>
          <a:r>
            <a:rPr lang="pt-BR" dirty="0">
              <a:solidFill>
                <a:srgbClr val="002060"/>
              </a:solidFill>
            </a:rPr>
            <a:t>Portaria 163/2001</a:t>
          </a:r>
        </a:p>
      </dgm:t>
    </dgm:pt>
    <dgm:pt modelId="{F4CC3BEF-242A-4329-BE81-989F112982EA}" type="parTrans" cxnId="{736A079B-CA02-4BEC-A76A-2D00E476A7EE}">
      <dgm:prSet/>
      <dgm:spPr/>
      <dgm:t>
        <a:bodyPr/>
        <a:lstStyle/>
        <a:p>
          <a:endParaRPr lang="pt-BR"/>
        </a:p>
      </dgm:t>
    </dgm:pt>
    <dgm:pt modelId="{68B3E91E-7028-4FCA-866A-783B6557954F}" type="sibTrans" cxnId="{736A079B-CA02-4BEC-A76A-2D00E476A7EE}">
      <dgm:prSet/>
      <dgm:spPr/>
      <dgm:t>
        <a:bodyPr/>
        <a:lstStyle/>
        <a:p>
          <a:endParaRPr lang="pt-BR"/>
        </a:p>
      </dgm:t>
    </dgm:pt>
    <dgm:pt modelId="{4D8711F5-C2A5-4F65-8994-F28C1D3EE210}">
      <dgm:prSet phldrT="[Texto]"/>
      <dgm:spPr>
        <a:solidFill>
          <a:schemeClr val="accent1">
            <a:lumMod val="50000"/>
          </a:schemeClr>
        </a:solidFill>
      </dgm:spPr>
      <dgm:t>
        <a:bodyPr/>
        <a:lstStyle/>
        <a:p>
          <a:r>
            <a:rPr lang="pt-BR" dirty="0"/>
            <a:t>Portaria 688/2005</a:t>
          </a:r>
        </a:p>
      </dgm:t>
    </dgm:pt>
    <dgm:pt modelId="{2B133DC7-75F3-4028-ABF3-F1F2126D5BF4}" type="parTrans" cxnId="{E083635E-9744-4111-A31B-580B00DC0BB7}">
      <dgm:prSet/>
      <dgm:spPr/>
      <dgm:t>
        <a:bodyPr/>
        <a:lstStyle/>
        <a:p>
          <a:endParaRPr lang="pt-BR"/>
        </a:p>
      </dgm:t>
    </dgm:pt>
    <dgm:pt modelId="{0A223917-3940-4F0A-BA35-A3E111914556}" type="sibTrans" cxnId="{E083635E-9744-4111-A31B-580B00DC0BB7}">
      <dgm:prSet/>
      <dgm:spPr/>
      <dgm:t>
        <a:bodyPr/>
        <a:lstStyle/>
        <a:p>
          <a:endParaRPr lang="pt-BR"/>
        </a:p>
      </dgm:t>
    </dgm:pt>
    <dgm:pt modelId="{58FF9233-5883-4680-9DAD-A8BB98DBE75F}">
      <dgm:prSet/>
      <dgm:spPr>
        <a:solidFill>
          <a:schemeClr val="tx2">
            <a:lumMod val="75000"/>
          </a:schemeClr>
        </a:solidFill>
      </dgm:spPr>
      <dgm:t>
        <a:bodyPr/>
        <a:lstStyle/>
        <a:p>
          <a:r>
            <a:rPr lang="pt-BR" dirty="0"/>
            <a:t>Portaria 338/2006</a:t>
          </a:r>
        </a:p>
      </dgm:t>
    </dgm:pt>
    <dgm:pt modelId="{5D847030-5B0F-430B-8891-37308B2F8EE4}" type="parTrans" cxnId="{004BD42A-359E-4109-A30D-DBED0C442552}">
      <dgm:prSet/>
      <dgm:spPr/>
      <dgm:t>
        <a:bodyPr/>
        <a:lstStyle/>
        <a:p>
          <a:endParaRPr lang="pt-BR"/>
        </a:p>
      </dgm:t>
    </dgm:pt>
    <dgm:pt modelId="{DAF31F49-0975-46BF-B081-0F231133991D}" type="sibTrans" cxnId="{004BD42A-359E-4109-A30D-DBED0C442552}">
      <dgm:prSet/>
      <dgm:spPr/>
      <dgm:t>
        <a:bodyPr/>
        <a:lstStyle/>
        <a:p>
          <a:endParaRPr lang="pt-BR"/>
        </a:p>
      </dgm:t>
    </dgm:pt>
    <dgm:pt modelId="{C380916B-F649-4F28-B801-CD76372EA1F8}" type="pres">
      <dgm:prSet presAssocID="{E128135F-548A-4C94-85B8-460A825FEEC6}" presName="Name0" presStyleCnt="0">
        <dgm:presLayoutVars>
          <dgm:dir/>
          <dgm:animLvl val="lvl"/>
          <dgm:resizeHandles val="exact"/>
        </dgm:presLayoutVars>
      </dgm:prSet>
      <dgm:spPr/>
    </dgm:pt>
    <dgm:pt modelId="{1ACFE83D-4DBC-47D2-B8D4-DB10EE00CCA2}" type="pres">
      <dgm:prSet presAssocID="{EE44D2FB-078D-44EA-A6A7-AC5A3B4494EB}" presName="parTxOnly" presStyleLbl="node1" presStyleIdx="0" presStyleCnt="4">
        <dgm:presLayoutVars>
          <dgm:chMax val="0"/>
          <dgm:chPref val="0"/>
          <dgm:bulletEnabled val="1"/>
        </dgm:presLayoutVars>
      </dgm:prSet>
      <dgm:spPr/>
    </dgm:pt>
    <dgm:pt modelId="{DFA837FD-43C2-4085-AB42-F48A0FFD08ED}" type="pres">
      <dgm:prSet presAssocID="{B7DB37A7-2895-440B-90A3-C48D38D93593}" presName="parTxOnlySpace" presStyleCnt="0"/>
      <dgm:spPr/>
    </dgm:pt>
    <dgm:pt modelId="{6137BEFC-D459-4A90-BBE2-6203D503431C}" type="pres">
      <dgm:prSet presAssocID="{100D7C42-D00A-4A03-A681-1598D4A5CDEE}" presName="parTxOnly" presStyleLbl="node1" presStyleIdx="1" presStyleCnt="4">
        <dgm:presLayoutVars>
          <dgm:chMax val="0"/>
          <dgm:chPref val="0"/>
          <dgm:bulletEnabled val="1"/>
        </dgm:presLayoutVars>
      </dgm:prSet>
      <dgm:spPr/>
    </dgm:pt>
    <dgm:pt modelId="{9DA264DE-6934-48D8-8318-77A83E912676}" type="pres">
      <dgm:prSet presAssocID="{68B3E91E-7028-4FCA-866A-783B6557954F}" presName="parTxOnlySpace" presStyleCnt="0"/>
      <dgm:spPr/>
    </dgm:pt>
    <dgm:pt modelId="{90191556-6C39-439C-BFB0-58A9921C2A2C}" type="pres">
      <dgm:prSet presAssocID="{4D8711F5-C2A5-4F65-8994-F28C1D3EE210}" presName="parTxOnly" presStyleLbl="node1" presStyleIdx="2" presStyleCnt="4">
        <dgm:presLayoutVars>
          <dgm:chMax val="0"/>
          <dgm:chPref val="0"/>
          <dgm:bulletEnabled val="1"/>
        </dgm:presLayoutVars>
      </dgm:prSet>
      <dgm:spPr/>
    </dgm:pt>
    <dgm:pt modelId="{1C74ABFF-1962-455C-97DF-CE1DF050C872}" type="pres">
      <dgm:prSet presAssocID="{0A223917-3940-4F0A-BA35-A3E111914556}" presName="parTxOnlySpace" presStyleCnt="0"/>
      <dgm:spPr/>
    </dgm:pt>
    <dgm:pt modelId="{C97BBAC6-8C75-4D69-821E-15EE12995890}" type="pres">
      <dgm:prSet presAssocID="{58FF9233-5883-4680-9DAD-A8BB98DBE75F}" presName="parTxOnly" presStyleLbl="node1" presStyleIdx="3" presStyleCnt="4">
        <dgm:presLayoutVars>
          <dgm:chMax val="0"/>
          <dgm:chPref val="0"/>
          <dgm:bulletEnabled val="1"/>
        </dgm:presLayoutVars>
      </dgm:prSet>
      <dgm:spPr/>
    </dgm:pt>
  </dgm:ptLst>
  <dgm:cxnLst>
    <dgm:cxn modelId="{004BD42A-359E-4109-A30D-DBED0C442552}" srcId="{E128135F-548A-4C94-85B8-460A825FEEC6}" destId="{58FF9233-5883-4680-9DAD-A8BB98DBE75F}" srcOrd="3" destOrd="0" parTransId="{5D847030-5B0F-430B-8891-37308B2F8EE4}" sibTransId="{DAF31F49-0975-46BF-B081-0F231133991D}"/>
    <dgm:cxn modelId="{DB340132-524A-4CA8-A8B3-97F7313189D7}" type="presOf" srcId="{100D7C42-D00A-4A03-A681-1598D4A5CDEE}" destId="{6137BEFC-D459-4A90-BBE2-6203D503431C}" srcOrd="0" destOrd="0" presId="urn:microsoft.com/office/officeart/2005/8/layout/chevron1"/>
    <dgm:cxn modelId="{E083635E-9744-4111-A31B-580B00DC0BB7}" srcId="{E128135F-548A-4C94-85B8-460A825FEEC6}" destId="{4D8711F5-C2A5-4F65-8994-F28C1D3EE210}" srcOrd="2" destOrd="0" parTransId="{2B133DC7-75F3-4028-ABF3-F1F2126D5BF4}" sibTransId="{0A223917-3940-4F0A-BA35-A3E111914556}"/>
    <dgm:cxn modelId="{CFF9B341-7F26-47A0-A70B-9F1FA2CFE925}" type="presOf" srcId="{E128135F-548A-4C94-85B8-460A825FEEC6}" destId="{C380916B-F649-4F28-B801-CD76372EA1F8}" srcOrd="0" destOrd="0" presId="urn:microsoft.com/office/officeart/2005/8/layout/chevron1"/>
    <dgm:cxn modelId="{736A079B-CA02-4BEC-A76A-2D00E476A7EE}" srcId="{E128135F-548A-4C94-85B8-460A825FEEC6}" destId="{100D7C42-D00A-4A03-A681-1598D4A5CDEE}" srcOrd="1" destOrd="0" parTransId="{F4CC3BEF-242A-4329-BE81-989F112982EA}" sibTransId="{68B3E91E-7028-4FCA-866A-783B6557954F}"/>
    <dgm:cxn modelId="{C5FA38DB-980C-405A-AF47-B66BADC668D0}" type="presOf" srcId="{4D8711F5-C2A5-4F65-8994-F28C1D3EE210}" destId="{90191556-6C39-439C-BFB0-58A9921C2A2C}" srcOrd="0" destOrd="0" presId="urn:microsoft.com/office/officeart/2005/8/layout/chevron1"/>
    <dgm:cxn modelId="{68A48CDD-D5FC-4780-9111-CD5B83A8C8BC}" type="presOf" srcId="{58FF9233-5883-4680-9DAD-A8BB98DBE75F}" destId="{C97BBAC6-8C75-4D69-821E-15EE12995890}" srcOrd="0" destOrd="0" presId="urn:microsoft.com/office/officeart/2005/8/layout/chevron1"/>
    <dgm:cxn modelId="{B234AAE2-B6B3-4478-94B1-47D3E6D5EFDD}" type="presOf" srcId="{EE44D2FB-078D-44EA-A6A7-AC5A3B4494EB}" destId="{1ACFE83D-4DBC-47D2-B8D4-DB10EE00CCA2}" srcOrd="0" destOrd="0" presId="urn:microsoft.com/office/officeart/2005/8/layout/chevron1"/>
    <dgm:cxn modelId="{9A8CACFB-CF64-4CEA-81EC-A8665AEC8A34}" srcId="{E128135F-548A-4C94-85B8-460A825FEEC6}" destId="{EE44D2FB-078D-44EA-A6A7-AC5A3B4494EB}" srcOrd="0" destOrd="0" parTransId="{1B4D6DF0-1B6B-49BF-AE4D-43CD831CAFA7}" sibTransId="{B7DB37A7-2895-440B-90A3-C48D38D93593}"/>
    <dgm:cxn modelId="{BBB7CCCB-F11C-437E-B89A-761A15EB9845}" type="presParOf" srcId="{C380916B-F649-4F28-B801-CD76372EA1F8}" destId="{1ACFE83D-4DBC-47D2-B8D4-DB10EE00CCA2}" srcOrd="0" destOrd="0" presId="urn:microsoft.com/office/officeart/2005/8/layout/chevron1"/>
    <dgm:cxn modelId="{7D13F663-781B-411D-A361-76BE821B9079}" type="presParOf" srcId="{C380916B-F649-4F28-B801-CD76372EA1F8}" destId="{DFA837FD-43C2-4085-AB42-F48A0FFD08ED}" srcOrd="1" destOrd="0" presId="urn:microsoft.com/office/officeart/2005/8/layout/chevron1"/>
    <dgm:cxn modelId="{CBF26093-4DA0-4EF0-BBAF-C2B484EFE48A}" type="presParOf" srcId="{C380916B-F649-4F28-B801-CD76372EA1F8}" destId="{6137BEFC-D459-4A90-BBE2-6203D503431C}" srcOrd="2" destOrd="0" presId="urn:microsoft.com/office/officeart/2005/8/layout/chevron1"/>
    <dgm:cxn modelId="{8D5752DE-733A-41CE-87C6-CA271ED24419}" type="presParOf" srcId="{C380916B-F649-4F28-B801-CD76372EA1F8}" destId="{9DA264DE-6934-48D8-8318-77A83E912676}" srcOrd="3" destOrd="0" presId="urn:microsoft.com/office/officeart/2005/8/layout/chevron1"/>
    <dgm:cxn modelId="{933B4AE6-B8E0-457E-A68A-1DB2F10E7A99}" type="presParOf" srcId="{C380916B-F649-4F28-B801-CD76372EA1F8}" destId="{90191556-6C39-439C-BFB0-58A9921C2A2C}" srcOrd="4" destOrd="0" presId="urn:microsoft.com/office/officeart/2005/8/layout/chevron1"/>
    <dgm:cxn modelId="{3FC17F83-5F9D-452F-BDC0-4F9B7A863422}" type="presParOf" srcId="{C380916B-F649-4F28-B801-CD76372EA1F8}" destId="{1C74ABFF-1962-455C-97DF-CE1DF050C872}" srcOrd="5" destOrd="0" presId="urn:microsoft.com/office/officeart/2005/8/layout/chevron1"/>
    <dgm:cxn modelId="{0D5EED2C-E297-4900-9D3F-B21D0D6CA1DD}" type="presParOf" srcId="{C380916B-F649-4F28-B801-CD76372EA1F8}" destId="{C97BBAC6-8C75-4D69-821E-15EE12995890}"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28135F-548A-4C94-85B8-460A825FEEC6}" type="doc">
      <dgm:prSet loTypeId="urn:microsoft.com/office/officeart/2005/8/layout/chevron1" loCatId="process" qsTypeId="urn:microsoft.com/office/officeart/2005/8/quickstyle/simple1" qsCatId="simple" csTypeId="urn:microsoft.com/office/officeart/2005/8/colors/accent1_2" csCatId="accent1" phldr="1"/>
      <dgm:spPr/>
    </dgm:pt>
    <dgm:pt modelId="{EE44D2FB-078D-44EA-A6A7-AC5A3B4494EB}">
      <dgm:prSet phldrT="[Texto]" custT="1"/>
      <dgm:spPr>
        <a:solidFill>
          <a:schemeClr val="accent2"/>
        </a:solidFill>
      </dgm:spPr>
      <dgm:t>
        <a:bodyPr/>
        <a:lstStyle/>
        <a:p>
          <a:r>
            <a:rPr lang="pt-BR" sz="1800" dirty="0"/>
            <a:t>Portaria Conjunta STN/SOF  </a:t>
          </a:r>
          <a:r>
            <a:rPr lang="pt-BR" sz="1900" dirty="0"/>
            <a:t>650/2019</a:t>
          </a:r>
        </a:p>
      </dgm:t>
    </dgm:pt>
    <dgm:pt modelId="{1B4D6DF0-1B6B-49BF-AE4D-43CD831CAFA7}" type="parTrans" cxnId="{9A8CACFB-CF64-4CEA-81EC-A8665AEC8A34}">
      <dgm:prSet/>
      <dgm:spPr/>
      <dgm:t>
        <a:bodyPr/>
        <a:lstStyle/>
        <a:p>
          <a:endParaRPr lang="pt-BR"/>
        </a:p>
      </dgm:t>
    </dgm:pt>
    <dgm:pt modelId="{B7DB37A7-2895-440B-90A3-C48D38D93593}" type="sibTrans" cxnId="{9A8CACFB-CF64-4CEA-81EC-A8665AEC8A34}">
      <dgm:prSet/>
      <dgm:spPr/>
      <dgm:t>
        <a:bodyPr/>
        <a:lstStyle/>
        <a:p>
          <a:endParaRPr lang="pt-BR"/>
        </a:p>
      </dgm:t>
    </dgm:pt>
    <dgm:pt modelId="{100D7C42-D00A-4A03-A681-1598D4A5CDEE}">
      <dgm:prSet phldrT="[Texto]" custT="1"/>
      <dgm:spPr>
        <a:solidFill>
          <a:srgbClr val="92D050"/>
        </a:solidFill>
      </dgm:spPr>
      <dgm:t>
        <a:bodyPr/>
        <a:lstStyle/>
        <a:p>
          <a:r>
            <a:rPr lang="pt-BR" sz="1800" dirty="0"/>
            <a:t>Portaria Conjunta STN/SOF  </a:t>
          </a:r>
          <a:r>
            <a:rPr lang="pt-BR" sz="1900" dirty="0"/>
            <a:t>16/2021</a:t>
          </a:r>
        </a:p>
      </dgm:t>
    </dgm:pt>
    <dgm:pt modelId="{F4CC3BEF-242A-4329-BE81-989F112982EA}" type="parTrans" cxnId="{736A079B-CA02-4BEC-A76A-2D00E476A7EE}">
      <dgm:prSet/>
      <dgm:spPr/>
      <dgm:t>
        <a:bodyPr/>
        <a:lstStyle/>
        <a:p>
          <a:endParaRPr lang="pt-BR"/>
        </a:p>
      </dgm:t>
    </dgm:pt>
    <dgm:pt modelId="{68B3E91E-7028-4FCA-866A-783B6557954F}" type="sibTrans" cxnId="{736A079B-CA02-4BEC-A76A-2D00E476A7EE}">
      <dgm:prSet/>
      <dgm:spPr/>
      <dgm:t>
        <a:bodyPr/>
        <a:lstStyle/>
        <a:p>
          <a:endParaRPr lang="pt-BR"/>
        </a:p>
      </dgm:t>
    </dgm:pt>
    <dgm:pt modelId="{4D8711F5-C2A5-4F65-8994-F28C1D3EE210}">
      <dgm:prSet phldrT="[Texto]"/>
      <dgm:spPr>
        <a:solidFill>
          <a:schemeClr val="accent1">
            <a:lumMod val="75000"/>
          </a:schemeClr>
        </a:solidFill>
      </dgm:spPr>
      <dgm:t>
        <a:bodyPr/>
        <a:lstStyle/>
        <a:p>
          <a:r>
            <a:rPr lang="pt-BR" dirty="0"/>
            <a:t>Portaria SOF/ME 5.118/2021</a:t>
          </a:r>
        </a:p>
      </dgm:t>
    </dgm:pt>
    <dgm:pt modelId="{2B133DC7-75F3-4028-ABF3-F1F2126D5BF4}" type="parTrans" cxnId="{E083635E-9744-4111-A31B-580B00DC0BB7}">
      <dgm:prSet/>
      <dgm:spPr/>
      <dgm:t>
        <a:bodyPr/>
        <a:lstStyle/>
        <a:p>
          <a:endParaRPr lang="pt-BR"/>
        </a:p>
      </dgm:t>
    </dgm:pt>
    <dgm:pt modelId="{0A223917-3940-4F0A-BA35-A3E111914556}" type="sibTrans" cxnId="{E083635E-9744-4111-A31B-580B00DC0BB7}">
      <dgm:prSet/>
      <dgm:spPr/>
      <dgm:t>
        <a:bodyPr/>
        <a:lstStyle/>
        <a:p>
          <a:endParaRPr lang="pt-BR"/>
        </a:p>
      </dgm:t>
    </dgm:pt>
    <dgm:pt modelId="{58FF9233-5883-4680-9DAD-A8BB98DBE75F}">
      <dgm:prSet/>
      <dgm:spPr>
        <a:solidFill>
          <a:schemeClr val="tx2">
            <a:lumMod val="75000"/>
          </a:schemeClr>
        </a:solidFill>
      </dgm:spPr>
      <dgm:t>
        <a:bodyPr/>
        <a:lstStyle/>
        <a:p>
          <a:r>
            <a:rPr lang="pt-BR" dirty="0"/>
            <a:t>Portaria STN 831/2021</a:t>
          </a:r>
        </a:p>
      </dgm:t>
    </dgm:pt>
    <dgm:pt modelId="{5D847030-5B0F-430B-8891-37308B2F8EE4}" type="parTrans" cxnId="{004BD42A-359E-4109-A30D-DBED0C442552}">
      <dgm:prSet/>
      <dgm:spPr/>
      <dgm:t>
        <a:bodyPr/>
        <a:lstStyle/>
        <a:p>
          <a:endParaRPr lang="pt-BR"/>
        </a:p>
      </dgm:t>
    </dgm:pt>
    <dgm:pt modelId="{DAF31F49-0975-46BF-B081-0F231133991D}" type="sibTrans" cxnId="{004BD42A-359E-4109-A30D-DBED0C442552}">
      <dgm:prSet/>
      <dgm:spPr/>
      <dgm:t>
        <a:bodyPr/>
        <a:lstStyle/>
        <a:p>
          <a:endParaRPr lang="pt-BR"/>
        </a:p>
      </dgm:t>
    </dgm:pt>
    <dgm:pt modelId="{C380916B-F649-4F28-B801-CD76372EA1F8}" type="pres">
      <dgm:prSet presAssocID="{E128135F-548A-4C94-85B8-460A825FEEC6}" presName="Name0" presStyleCnt="0">
        <dgm:presLayoutVars>
          <dgm:dir/>
          <dgm:animLvl val="lvl"/>
          <dgm:resizeHandles val="exact"/>
        </dgm:presLayoutVars>
      </dgm:prSet>
      <dgm:spPr/>
    </dgm:pt>
    <dgm:pt modelId="{1ACFE83D-4DBC-47D2-B8D4-DB10EE00CCA2}" type="pres">
      <dgm:prSet presAssocID="{EE44D2FB-078D-44EA-A6A7-AC5A3B4494EB}" presName="parTxOnly" presStyleLbl="node1" presStyleIdx="0" presStyleCnt="4">
        <dgm:presLayoutVars>
          <dgm:chMax val="0"/>
          <dgm:chPref val="0"/>
          <dgm:bulletEnabled val="1"/>
        </dgm:presLayoutVars>
      </dgm:prSet>
      <dgm:spPr/>
    </dgm:pt>
    <dgm:pt modelId="{DFA837FD-43C2-4085-AB42-F48A0FFD08ED}" type="pres">
      <dgm:prSet presAssocID="{B7DB37A7-2895-440B-90A3-C48D38D93593}" presName="parTxOnlySpace" presStyleCnt="0"/>
      <dgm:spPr/>
    </dgm:pt>
    <dgm:pt modelId="{6137BEFC-D459-4A90-BBE2-6203D503431C}" type="pres">
      <dgm:prSet presAssocID="{100D7C42-D00A-4A03-A681-1598D4A5CDEE}" presName="parTxOnly" presStyleLbl="node1" presStyleIdx="1" presStyleCnt="4">
        <dgm:presLayoutVars>
          <dgm:chMax val="0"/>
          <dgm:chPref val="0"/>
          <dgm:bulletEnabled val="1"/>
        </dgm:presLayoutVars>
      </dgm:prSet>
      <dgm:spPr/>
    </dgm:pt>
    <dgm:pt modelId="{9DA264DE-6934-48D8-8318-77A83E912676}" type="pres">
      <dgm:prSet presAssocID="{68B3E91E-7028-4FCA-866A-783B6557954F}" presName="parTxOnlySpace" presStyleCnt="0"/>
      <dgm:spPr/>
    </dgm:pt>
    <dgm:pt modelId="{90191556-6C39-439C-BFB0-58A9921C2A2C}" type="pres">
      <dgm:prSet presAssocID="{4D8711F5-C2A5-4F65-8994-F28C1D3EE210}" presName="parTxOnly" presStyleLbl="node1" presStyleIdx="2" presStyleCnt="4">
        <dgm:presLayoutVars>
          <dgm:chMax val="0"/>
          <dgm:chPref val="0"/>
          <dgm:bulletEnabled val="1"/>
        </dgm:presLayoutVars>
      </dgm:prSet>
      <dgm:spPr/>
    </dgm:pt>
    <dgm:pt modelId="{1C74ABFF-1962-455C-97DF-CE1DF050C872}" type="pres">
      <dgm:prSet presAssocID="{0A223917-3940-4F0A-BA35-A3E111914556}" presName="parTxOnlySpace" presStyleCnt="0"/>
      <dgm:spPr/>
    </dgm:pt>
    <dgm:pt modelId="{C97BBAC6-8C75-4D69-821E-15EE12995890}" type="pres">
      <dgm:prSet presAssocID="{58FF9233-5883-4680-9DAD-A8BB98DBE75F}" presName="parTxOnly" presStyleLbl="node1" presStyleIdx="3" presStyleCnt="4">
        <dgm:presLayoutVars>
          <dgm:chMax val="0"/>
          <dgm:chPref val="0"/>
          <dgm:bulletEnabled val="1"/>
        </dgm:presLayoutVars>
      </dgm:prSet>
      <dgm:spPr/>
    </dgm:pt>
  </dgm:ptLst>
  <dgm:cxnLst>
    <dgm:cxn modelId="{004BD42A-359E-4109-A30D-DBED0C442552}" srcId="{E128135F-548A-4C94-85B8-460A825FEEC6}" destId="{58FF9233-5883-4680-9DAD-A8BB98DBE75F}" srcOrd="3" destOrd="0" parTransId="{5D847030-5B0F-430B-8891-37308B2F8EE4}" sibTransId="{DAF31F49-0975-46BF-B081-0F231133991D}"/>
    <dgm:cxn modelId="{DB340132-524A-4CA8-A8B3-97F7313189D7}" type="presOf" srcId="{100D7C42-D00A-4A03-A681-1598D4A5CDEE}" destId="{6137BEFC-D459-4A90-BBE2-6203D503431C}" srcOrd="0" destOrd="0" presId="urn:microsoft.com/office/officeart/2005/8/layout/chevron1"/>
    <dgm:cxn modelId="{E083635E-9744-4111-A31B-580B00DC0BB7}" srcId="{E128135F-548A-4C94-85B8-460A825FEEC6}" destId="{4D8711F5-C2A5-4F65-8994-F28C1D3EE210}" srcOrd="2" destOrd="0" parTransId="{2B133DC7-75F3-4028-ABF3-F1F2126D5BF4}" sibTransId="{0A223917-3940-4F0A-BA35-A3E111914556}"/>
    <dgm:cxn modelId="{CFF9B341-7F26-47A0-A70B-9F1FA2CFE925}" type="presOf" srcId="{E128135F-548A-4C94-85B8-460A825FEEC6}" destId="{C380916B-F649-4F28-B801-CD76372EA1F8}" srcOrd="0" destOrd="0" presId="urn:microsoft.com/office/officeart/2005/8/layout/chevron1"/>
    <dgm:cxn modelId="{736A079B-CA02-4BEC-A76A-2D00E476A7EE}" srcId="{E128135F-548A-4C94-85B8-460A825FEEC6}" destId="{100D7C42-D00A-4A03-A681-1598D4A5CDEE}" srcOrd="1" destOrd="0" parTransId="{F4CC3BEF-242A-4329-BE81-989F112982EA}" sibTransId="{68B3E91E-7028-4FCA-866A-783B6557954F}"/>
    <dgm:cxn modelId="{C5FA38DB-980C-405A-AF47-B66BADC668D0}" type="presOf" srcId="{4D8711F5-C2A5-4F65-8994-F28C1D3EE210}" destId="{90191556-6C39-439C-BFB0-58A9921C2A2C}" srcOrd="0" destOrd="0" presId="urn:microsoft.com/office/officeart/2005/8/layout/chevron1"/>
    <dgm:cxn modelId="{68A48CDD-D5FC-4780-9111-CD5B83A8C8BC}" type="presOf" srcId="{58FF9233-5883-4680-9DAD-A8BB98DBE75F}" destId="{C97BBAC6-8C75-4D69-821E-15EE12995890}" srcOrd="0" destOrd="0" presId="urn:microsoft.com/office/officeart/2005/8/layout/chevron1"/>
    <dgm:cxn modelId="{B234AAE2-B6B3-4478-94B1-47D3E6D5EFDD}" type="presOf" srcId="{EE44D2FB-078D-44EA-A6A7-AC5A3B4494EB}" destId="{1ACFE83D-4DBC-47D2-B8D4-DB10EE00CCA2}" srcOrd="0" destOrd="0" presId="urn:microsoft.com/office/officeart/2005/8/layout/chevron1"/>
    <dgm:cxn modelId="{9A8CACFB-CF64-4CEA-81EC-A8665AEC8A34}" srcId="{E128135F-548A-4C94-85B8-460A825FEEC6}" destId="{EE44D2FB-078D-44EA-A6A7-AC5A3B4494EB}" srcOrd="0" destOrd="0" parTransId="{1B4D6DF0-1B6B-49BF-AE4D-43CD831CAFA7}" sibTransId="{B7DB37A7-2895-440B-90A3-C48D38D93593}"/>
    <dgm:cxn modelId="{BBB7CCCB-F11C-437E-B89A-761A15EB9845}" type="presParOf" srcId="{C380916B-F649-4F28-B801-CD76372EA1F8}" destId="{1ACFE83D-4DBC-47D2-B8D4-DB10EE00CCA2}" srcOrd="0" destOrd="0" presId="urn:microsoft.com/office/officeart/2005/8/layout/chevron1"/>
    <dgm:cxn modelId="{7D13F663-781B-411D-A361-76BE821B9079}" type="presParOf" srcId="{C380916B-F649-4F28-B801-CD76372EA1F8}" destId="{DFA837FD-43C2-4085-AB42-F48A0FFD08ED}" srcOrd="1" destOrd="0" presId="urn:microsoft.com/office/officeart/2005/8/layout/chevron1"/>
    <dgm:cxn modelId="{CBF26093-4DA0-4EF0-BBAF-C2B484EFE48A}" type="presParOf" srcId="{C380916B-F649-4F28-B801-CD76372EA1F8}" destId="{6137BEFC-D459-4A90-BBE2-6203D503431C}" srcOrd="2" destOrd="0" presId="urn:microsoft.com/office/officeart/2005/8/layout/chevron1"/>
    <dgm:cxn modelId="{8D5752DE-733A-41CE-87C6-CA271ED24419}" type="presParOf" srcId="{C380916B-F649-4F28-B801-CD76372EA1F8}" destId="{9DA264DE-6934-48D8-8318-77A83E912676}" srcOrd="3" destOrd="0" presId="urn:microsoft.com/office/officeart/2005/8/layout/chevron1"/>
    <dgm:cxn modelId="{933B4AE6-B8E0-457E-A68A-1DB2F10E7A99}" type="presParOf" srcId="{C380916B-F649-4F28-B801-CD76372EA1F8}" destId="{90191556-6C39-439C-BFB0-58A9921C2A2C}" srcOrd="4" destOrd="0" presId="urn:microsoft.com/office/officeart/2005/8/layout/chevron1"/>
    <dgm:cxn modelId="{3FC17F83-5F9D-452F-BDC0-4F9B7A863422}" type="presParOf" srcId="{C380916B-F649-4F28-B801-CD76372EA1F8}" destId="{1C74ABFF-1962-455C-97DF-CE1DF050C872}" srcOrd="5" destOrd="0" presId="urn:microsoft.com/office/officeart/2005/8/layout/chevron1"/>
    <dgm:cxn modelId="{0D5EED2C-E297-4900-9D3F-B21D0D6CA1DD}" type="presParOf" srcId="{C380916B-F649-4F28-B801-CD76372EA1F8}" destId="{C97BBAC6-8C75-4D69-821E-15EE1299589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28135F-548A-4C94-85B8-460A825FEEC6}" type="doc">
      <dgm:prSet loTypeId="urn:microsoft.com/office/officeart/2005/8/layout/chevron1" loCatId="process" qsTypeId="urn:microsoft.com/office/officeart/2005/8/quickstyle/simple1" qsCatId="simple" csTypeId="urn:microsoft.com/office/officeart/2005/8/colors/accent1_2" csCatId="accent1" phldr="1"/>
      <dgm:spPr/>
    </dgm:pt>
    <dgm:pt modelId="{EE44D2FB-078D-44EA-A6A7-AC5A3B4494EB}">
      <dgm:prSet phldrT="[Texto]"/>
      <dgm:spPr>
        <a:solidFill>
          <a:schemeClr val="tx2">
            <a:lumMod val="75000"/>
          </a:schemeClr>
        </a:solidFill>
      </dgm:spPr>
      <dgm:t>
        <a:bodyPr/>
        <a:lstStyle/>
        <a:p>
          <a:r>
            <a:rPr lang="pt-BR" dirty="0"/>
            <a:t>Portaria  5/2015</a:t>
          </a:r>
        </a:p>
      </dgm:t>
    </dgm:pt>
    <dgm:pt modelId="{1B4D6DF0-1B6B-49BF-AE4D-43CD831CAFA7}" type="parTrans" cxnId="{9A8CACFB-CF64-4CEA-81EC-A8665AEC8A34}">
      <dgm:prSet/>
      <dgm:spPr/>
      <dgm:t>
        <a:bodyPr/>
        <a:lstStyle/>
        <a:p>
          <a:endParaRPr lang="pt-BR"/>
        </a:p>
      </dgm:t>
    </dgm:pt>
    <dgm:pt modelId="{B7DB37A7-2895-440B-90A3-C48D38D93593}" type="sibTrans" cxnId="{9A8CACFB-CF64-4CEA-81EC-A8665AEC8A34}">
      <dgm:prSet/>
      <dgm:spPr/>
      <dgm:t>
        <a:bodyPr/>
        <a:lstStyle/>
        <a:p>
          <a:endParaRPr lang="pt-BR"/>
        </a:p>
      </dgm:t>
    </dgm:pt>
    <dgm:pt modelId="{100D7C42-D00A-4A03-A681-1598D4A5CDEE}">
      <dgm:prSet phldrT="[Texto]"/>
      <dgm:spPr>
        <a:solidFill>
          <a:schemeClr val="accent1">
            <a:lumMod val="75000"/>
          </a:schemeClr>
        </a:solidFill>
      </dgm:spPr>
      <dgm:t>
        <a:bodyPr/>
        <a:lstStyle/>
        <a:p>
          <a:r>
            <a:rPr lang="pt-BR" dirty="0"/>
            <a:t>Portaria 419/2016</a:t>
          </a:r>
        </a:p>
      </dgm:t>
    </dgm:pt>
    <dgm:pt modelId="{F4CC3BEF-242A-4329-BE81-989F112982EA}" type="parTrans" cxnId="{736A079B-CA02-4BEC-A76A-2D00E476A7EE}">
      <dgm:prSet/>
      <dgm:spPr/>
      <dgm:t>
        <a:bodyPr/>
        <a:lstStyle/>
        <a:p>
          <a:endParaRPr lang="pt-BR"/>
        </a:p>
      </dgm:t>
    </dgm:pt>
    <dgm:pt modelId="{68B3E91E-7028-4FCA-866A-783B6557954F}" type="sibTrans" cxnId="{736A079B-CA02-4BEC-A76A-2D00E476A7EE}">
      <dgm:prSet/>
      <dgm:spPr/>
      <dgm:t>
        <a:bodyPr/>
        <a:lstStyle/>
        <a:p>
          <a:endParaRPr lang="pt-BR"/>
        </a:p>
      </dgm:t>
    </dgm:pt>
    <dgm:pt modelId="{4D8711F5-C2A5-4F65-8994-F28C1D3EE210}">
      <dgm:prSet phldrT="[Texto]"/>
      <dgm:spPr>
        <a:solidFill>
          <a:srgbClr val="92D050"/>
        </a:solidFill>
      </dgm:spPr>
      <dgm:t>
        <a:bodyPr/>
        <a:lstStyle/>
        <a:p>
          <a:r>
            <a:rPr lang="pt-BR" dirty="0"/>
            <a:t>Portaria 1/2017</a:t>
          </a:r>
        </a:p>
      </dgm:t>
    </dgm:pt>
    <dgm:pt modelId="{2B133DC7-75F3-4028-ABF3-F1F2126D5BF4}" type="parTrans" cxnId="{E083635E-9744-4111-A31B-580B00DC0BB7}">
      <dgm:prSet/>
      <dgm:spPr/>
      <dgm:t>
        <a:bodyPr/>
        <a:lstStyle/>
        <a:p>
          <a:endParaRPr lang="pt-BR"/>
        </a:p>
      </dgm:t>
    </dgm:pt>
    <dgm:pt modelId="{0A223917-3940-4F0A-BA35-A3E111914556}" type="sibTrans" cxnId="{E083635E-9744-4111-A31B-580B00DC0BB7}">
      <dgm:prSet/>
      <dgm:spPr/>
      <dgm:t>
        <a:bodyPr/>
        <a:lstStyle/>
        <a:p>
          <a:endParaRPr lang="pt-BR"/>
        </a:p>
      </dgm:t>
    </dgm:pt>
    <dgm:pt modelId="{58FF9233-5883-4680-9DAD-A8BB98DBE75F}">
      <dgm:prSet/>
      <dgm:spPr>
        <a:solidFill>
          <a:schemeClr val="accent2"/>
        </a:solidFill>
      </dgm:spPr>
      <dgm:t>
        <a:bodyPr/>
        <a:lstStyle/>
        <a:p>
          <a:r>
            <a:rPr lang="pt-BR" dirty="0"/>
            <a:t>Portaria 1/2018</a:t>
          </a:r>
        </a:p>
      </dgm:t>
    </dgm:pt>
    <dgm:pt modelId="{5D847030-5B0F-430B-8891-37308B2F8EE4}" type="parTrans" cxnId="{004BD42A-359E-4109-A30D-DBED0C442552}">
      <dgm:prSet/>
      <dgm:spPr/>
      <dgm:t>
        <a:bodyPr/>
        <a:lstStyle/>
        <a:p>
          <a:endParaRPr lang="pt-BR"/>
        </a:p>
      </dgm:t>
    </dgm:pt>
    <dgm:pt modelId="{DAF31F49-0975-46BF-B081-0F231133991D}" type="sibTrans" cxnId="{004BD42A-359E-4109-A30D-DBED0C442552}">
      <dgm:prSet/>
      <dgm:spPr/>
      <dgm:t>
        <a:bodyPr/>
        <a:lstStyle/>
        <a:p>
          <a:endParaRPr lang="pt-BR"/>
        </a:p>
      </dgm:t>
    </dgm:pt>
    <dgm:pt modelId="{C380916B-F649-4F28-B801-CD76372EA1F8}" type="pres">
      <dgm:prSet presAssocID="{E128135F-548A-4C94-85B8-460A825FEEC6}" presName="Name0" presStyleCnt="0">
        <dgm:presLayoutVars>
          <dgm:dir/>
          <dgm:animLvl val="lvl"/>
          <dgm:resizeHandles val="exact"/>
        </dgm:presLayoutVars>
      </dgm:prSet>
      <dgm:spPr/>
    </dgm:pt>
    <dgm:pt modelId="{1ACFE83D-4DBC-47D2-B8D4-DB10EE00CCA2}" type="pres">
      <dgm:prSet presAssocID="{EE44D2FB-078D-44EA-A6A7-AC5A3B4494EB}" presName="parTxOnly" presStyleLbl="node1" presStyleIdx="0" presStyleCnt="4">
        <dgm:presLayoutVars>
          <dgm:chMax val="0"/>
          <dgm:chPref val="0"/>
          <dgm:bulletEnabled val="1"/>
        </dgm:presLayoutVars>
      </dgm:prSet>
      <dgm:spPr/>
    </dgm:pt>
    <dgm:pt modelId="{DFA837FD-43C2-4085-AB42-F48A0FFD08ED}" type="pres">
      <dgm:prSet presAssocID="{B7DB37A7-2895-440B-90A3-C48D38D93593}" presName="parTxOnlySpace" presStyleCnt="0"/>
      <dgm:spPr/>
    </dgm:pt>
    <dgm:pt modelId="{6137BEFC-D459-4A90-BBE2-6203D503431C}" type="pres">
      <dgm:prSet presAssocID="{100D7C42-D00A-4A03-A681-1598D4A5CDEE}" presName="parTxOnly" presStyleLbl="node1" presStyleIdx="1" presStyleCnt="4">
        <dgm:presLayoutVars>
          <dgm:chMax val="0"/>
          <dgm:chPref val="0"/>
          <dgm:bulletEnabled val="1"/>
        </dgm:presLayoutVars>
      </dgm:prSet>
      <dgm:spPr/>
    </dgm:pt>
    <dgm:pt modelId="{9DA264DE-6934-48D8-8318-77A83E912676}" type="pres">
      <dgm:prSet presAssocID="{68B3E91E-7028-4FCA-866A-783B6557954F}" presName="parTxOnlySpace" presStyleCnt="0"/>
      <dgm:spPr/>
    </dgm:pt>
    <dgm:pt modelId="{90191556-6C39-439C-BFB0-58A9921C2A2C}" type="pres">
      <dgm:prSet presAssocID="{4D8711F5-C2A5-4F65-8994-F28C1D3EE210}" presName="parTxOnly" presStyleLbl="node1" presStyleIdx="2" presStyleCnt="4">
        <dgm:presLayoutVars>
          <dgm:chMax val="0"/>
          <dgm:chPref val="0"/>
          <dgm:bulletEnabled val="1"/>
        </dgm:presLayoutVars>
      </dgm:prSet>
      <dgm:spPr/>
    </dgm:pt>
    <dgm:pt modelId="{1C74ABFF-1962-455C-97DF-CE1DF050C872}" type="pres">
      <dgm:prSet presAssocID="{0A223917-3940-4F0A-BA35-A3E111914556}" presName="parTxOnlySpace" presStyleCnt="0"/>
      <dgm:spPr/>
    </dgm:pt>
    <dgm:pt modelId="{C97BBAC6-8C75-4D69-821E-15EE12995890}" type="pres">
      <dgm:prSet presAssocID="{58FF9233-5883-4680-9DAD-A8BB98DBE75F}" presName="parTxOnly" presStyleLbl="node1" presStyleIdx="3" presStyleCnt="4">
        <dgm:presLayoutVars>
          <dgm:chMax val="0"/>
          <dgm:chPref val="0"/>
          <dgm:bulletEnabled val="1"/>
        </dgm:presLayoutVars>
      </dgm:prSet>
      <dgm:spPr/>
    </dgm:pt>
  </dgm:ptLst>
  <dgm:cxnLst>
    <dgm:cxn modelId="{004BD42A-359E-4109-A30D-DBED0C442552}" srcId="{E128135F-548A-4C94-85B8-460A825FEEC6}" destId="{58FF9233-5883-4680-9DAD-A8BB98DBE75F}" srcOrd="3" destOrd="0" parTransId="{5D847030-5B0F-430B-8891-37308B2F8EE4}" sibTransId="{DAF31F49-0975-46BF-B081-0F231133991D}"/>
    <dgm:cxn modelId="{DB340132-524A-4CA8-A8B3-97F7313189D7}" type="presOf" srcId="{100D7C42-D00A-4A03-A681-1598D4A5CDEE}" destId="{6137BEFC-D459-4A90-BBE2-6203D503431C}" srcOrd="0" destOrd="0" presId="urn:microsoft.com/office/officeart/2005/8/layout/chevron1"/>
    <dgm:cxn modelId="{E083635E-9744-4111-A31B-580B00DC0BB7}" srcId="{E128135F-548A-4C94-85B8-460A825FEEC6}" destId="{4D8711F5-C2A5-4F65-8994-F28C1D3EE210}" srcOrd="2" destOrd="0" parTransId="{2B133DC7-75F3-4028-ABF3-F1F2126D5BF4}" sibTransId="{0A223917-3940-4F0A-BA35-A3E111914556}"/>
    <dgm:cxn modelId="{CFF9B341-7F26-47A0-A70B-9F1FA2CFE925}" type="presOf" srcId="{E128135F-548A-4C94-85B8-460A825FEEC6}" destId="{C380916B-F649-4F28-B801-CD76372EA1F8}" srcOrd="0" destOrd="0" presId="urn:microsoft.com/office/officeart/2005/8/layout/chevron1"/>
    <dgm:cxn modelId="{736A079B-CA02-4BEC-A76A-2D00E476A7EE}" srcId="{E128135F-548A-4C94-85B8-460A825FEEC6}" destId="{100D7C42-D00A-4A03-A681-1598D4A5CDEE}" srcOrd="1" destOrd="0" parTransId="{F4CC3BEF-242A-4329-BE81-989F112982EA}" sibTransId="{68B3E91E-7028-4FCA-866A-783B6557954F}"/>
    <dgm:cxn modelId="{C5FA38DB-980C-405A-AF47-B66BADC668D0}" type="presOf" srcId="{4D8711F5-C2A5-4F65-8994-F28C1D3EE210}" destId="{90191556-6C39-439C-BFB0-58A9921C2A2C}" srcOrd="0" destOrd="0" presId="urn:microsoft.com/office/officeart/2005/8/layout/chevron1"/>
    <dgm:cxn modelId="{68A48CDD-D5FC-4780-9111-CD5B83A8C8BC}" type="presOf" srcId="{58FF9233-5883-4680-9DAD-A8BB98DBE75F}" destId="{C97BBAC6-8C75-4D69-821E-15EE12995890}" srcOrd="0" destOrd="0" presId="urn:microsoft.com/office/officeart/2005/8/layout/chevron1"/>
    <dgm:cxn modelId="{B234AAE2-B6B3-4478-94B1-47D3E6D5EFDD}" type="presOf" srcId="{EE44D2FB-078D-44EA-A6A7-AC5A3B4494EB}" destId="{1ACFE83D-4DBC-47D2-B8D4-DB10EE00CCA2}" srcOrd="0" destOrd="0" presId="urn:microsoft.com/office/officeart/2005/8/layout/chevron1"/>
    <dgm:cxn modelId="{9A8CACFB-CF64-4CEA-81EC-A8665AEC8A34}" srcId="{E128135F-548A-4C94-85B8-460A825FEEC6}" destId="{EE44D2FB-078D-44EA-A6A7-AC5A3B4494EB}" srcOrd="0" destOrd="0" parTransId="{1B4D6DF0-1B6B-49BF-AE4D-43CD831CAFA7}" sibTransId="{B7DB37A7-2895-440B-90A3-C48D38D93593}"/>
    <dgm:cxn modelId="{BBB7CCCB-F11C-437E-B89A-761A15EB9845}" type="presParOf" srcId="{C380916B-F649-4F28-B801-CD76372EA1F8}" destId="{1ACFE83D-4DBC-47D2-B8D4-DB10EE00CCA2}" srcOrd="0" destOrd="0" presId="urn:microsoft.com/office/officeart/2005/8/layout/chevron1"/>
    <dgm:cxn modelId="{7D13F663-781B-411D-A361-76BE821B9079}" type="presParOf" srcId="{C380916B-F649-4F28-B801-CD76372EA1F8}" destId="{DFA837FD-43C2-4085-AB42-F48A0FFD08ED}" srcOrd="1" destOrd="0" presId="urn:microsoft.com/office/officeart/2005/8/layout/chevron1"/>
    <dgm:cxn modelId="{CBF26093-4DA0-4EF0-BBAF-C2B484EFE48A}" type="presParOf" srcId="{C380916B-F649-4F28-B801-CD76372EA1F8}" destId="{6137BEFC-D459-4A90-BBE2-6203D503431C}" srcOrd="2" destOrd="0" presId="urn:microsoft.com/office/officeart/2005/8/layout/chevron1"/>
    <dgm:cxn modelId="{8D5752DE-733A-41CE-87C6-CA271ED24419}" type="presParOf" srcId="{C380916B-F649-4F28-B801-CD76372EA1F8}" destId="{9DA264DE-6934-48D8-8318-77A83E912676}" srcOrd="3" destOrd="0" presId="urn:microsoft.com/office/officeart/2005/8/layout/chevron1"/>
    <dgm:cxn modelId="{933B4AE6-B8E0-457E-A68A-1DB2F10E7A99}" type="presParOf" srcId="{C380916B-F649-4F28-B801-CD76372EA1F8}" destId="{90191556-6C39-439C-BFB0-58A9921C2A2C}" srcOrd="4" destOrd="0" presId="urn:microsoft.com/office/officeart/2005/8/layout/chevron1"/>
    <dgm:cxn modelId="{3FC17F83-5F9D-452F-BDC0-4F9B7A863422}" type="presParOf" srcId="{C380916B-F649-4F28-B801-CD76372EA1F8}" destId="{1C74ABFF-1962-455C-97DF-CE1DF050C872}" srcOrd="5" destOrd="0" presId="urn:microsoft.com/office/officeart/2005/8/layout/chevron1"/>
    <dgm:cxn modelId="{0D5EED2C-E297-4900-9D3F-B21D0D6CA1DD}" type="presParOf" srcId="{C380916B-F649-4F28-B801-CD76372EA1F8}" destId="{C97BBAC6-8C75-4D69-821E-15EE12995890}"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68C35D-14BF-4048-85AE-017248498595}"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06B2BEF0-8B2D-487C-9B60-FDAC690740CC}">
      <dgm:prSet/>
      <dgm:spPr/>
      <dgm:t>
        <a:bodyPr/>
        <a:lstStyle/>
        <a:p>
          <a:pPr algn="just"/>
          <a:r>
            <a:rPr lang="pt-BR" b="1" i="0" baseline="0" dirty="0"/>
            <a:t>Para que a lei orçamentária seja aprovada de modo equilibrado, a classificação “9990.00.00 – Recursos arrecadados em exercícios anteriores” encontra-se disponível na relação de naturezas de receitas, conforme estabelecido Portaria Conjunta STN/SOF nº 163/2001. Somente para suprir a excepcionalidade dos Regimes Próprios de Previdência Social (RPPS), o Balanço Orçamentário destes entes poderá incluir recursos arrecadados em exercícios anteriores para fins de equilíbrio orçamentário. Quando da execução do orçamento, estes recursos serão identificados por meio de superavit financeiro, fonte para suportar as despesas orçamentárias previamente orçadas.</a:t>
          </a:r>
          <a:endParaRPr lang="en-US" dirty="0"/>
        </a:p>
      </dgm:t>
    </dgm:pt>
    <dgm:pt modelId="{65A5767F-594E-4D6B-AFCE-566994C1618B}" type="parTrans" cxnId="{776B1D2E-3A40-4681-9532-75AE3B6C3BD8}">
      <dgm:prSet/>
      <dgm:spPr/>
      <dgm:t>
        <a:bodyPr/>
        <a:lstStyle/>
        <a:p>
          <a:endParaRPr lang="en-US"/>
        </a:p>
      </dgm:t>
    </dgm:pt>
    <dgm:pt modelId="{ED115CDA-14B2-4430-87F2-9475039E2237}" type="sibTrans" cxnId="{776B1D2E-3A40-4681-9532-75AE3B6C3BD8}">
      <dgm:prSet/>
      <dgm:spPr/>
      <dgm:t>
        <a:bodyPr/>
        <a:lstStyle/>
        <a:p>
          <a:endParaRPr lang="en-US"/>
        </a:p>
      </dgm:t>
    </dgm:pt>
    <dgm:pt modelId="{2D8C54ED-61F8-4427-9849-DC2F1B064360}" type="pres">
      <dgm:prSet presAssocID="{6C68C35D-14BF-4048-85AE-017248498595}" presName="hierChild1" presStyleCnt="0">
        <dgm:presLayoutVars>
          <dgm:chPref val="1"/>
          <dgm:dir/>
          <dgm:animOne val="branch"/>
          <dgm:animLvl val="lvl"/>
          <dgm:resizeHandles/>
        </dgm:presLayoutVars>
      </dgm:prSet>
      <dgm:spPr/>
    </dgm:pt>
    <dgm:pt modelId="{571E1CCF-7354-444E-8D77-23ADA8FEB4F1}" type="pres">
      <dgm:prSet presAssocID="{06B2BEF0-8B2D-487C-9B60-FDAC690740CC}" presName="hierRoot1" presStyleCnt="0"/>
      <dgm:spPr/>
    </dgm:pt>
    <dgm:pt modelId="{4D340C94-CB8B-4654-9EE0-081DF98E06C6}" type="pres">
      <dgm:prSet presAssocID="{06B2BEF0-8B2D-487C-9B60-FDAC690740CC}" presName="composite" presStyleCnt="0"/>
      <dgm:spPr/>
    </dgm:pt>
    <dgm:pt modelId="{86F10C8E-3C6E-4FA8-AD59-325E3B9E9B40}" type="pres">
      <dgm:prSet presAssocID="{06B2BEF0-8B2D-487C-9B60-FDAC690740CC}" presName="background" presStyleLbl="node0" presStyleIdx="0" presStyleCnt="1"/>
      <dgm:spPr/>
    </dgm:pt>
    <dgm:pt modelId="{F52FA950-DF78-411D-B827-37CA5036EB80}" type="pres">
      <dgm:prSet presAssocID="{06B2BEF0-8B2D-487C-9B60-FDAC690740CC}" presName="text" presStyleLbl="fgAcc0" presStyleIdx="0" presStyleCnt="1" custScaleX="128284" custScaleY="131418">
        <dgm:presLayoutVars>
          <dgm:chPref val="3"/>
        </dgm:presLayoutVars>
      </dgm:prSet>
      <dgm:spPr/>
    </dgm:pt>
    <dgm:pt modelId="{4330AB7E-D4A3-49FB-A681-4DB013412168}" type="pres">
      <dgm:prSet presAssocID="{06B2BEF0-8B2D-487C-9B60-FDAC690740CC}" presName="hierChild2" presStyleCnt="0"/>
      <dgm:spPr/>
    </dgm:pt>
  </dgm:ptLst>
  <dgm:cxnLst>
    <dgm:cxn modelId="{776B1D2E-3A40-4681-9532-75AE3B6C3BD8}" srcId="{6C68C35D-14BF-4048-85AE-017248498595}" destId="{06B2BEF0-8B2D-487C-9B60-FDAC690740CC}" srcOrd="0" destOrd="0" parTransId="{65A5767F-594E-4D6B-AFCE-566994C1618B}" sibTransId="{ED115CDA-14B2-4430-87F2-9475039E2237}"/>
    <dgm:cxn modelId="{F5DB8048-A831-4C01-A9EC-B66848F46B12}" type="presOf" srcId="{6C68C35D-14BF-4048-85AE-017248498595}" destId="{2D8C54ED-61F8-4427-9849-DC2F1B064360}" srcOrd="0" destOrd="0" presId="urn:microsoft.com/office/officeart/2005/8/layout/hierarchy1"/>
    <dgm:cxn modelId="{C685E4ED-60EF-4DF9-810E-FC83DB7C3D6A}" type="presOf" srcId="{06B2BEF0-8B2D-487C-9B60-FDAC690740CC}" destId="{F52FA950-DF78-411D-B827-37CA5036EB80}" srcOrd="0" destOrd="0" presId="urn:microsoft.com/office/officeart/2005/8/layout/hierarchy1"/>
    <dgm:cxn modelId="{252FE456-4F88-4503-9CB8-B024486C19BF}" type="presParOf" srcId="{2D8C54ED-61F8-4427-9849-DC2F1B064360}" destId="{571E1CCF-7354-444E-8D77-23ADA8FEB4F1}" srcOrd="0" destOrd="0" presId="urn:microsoft.com/office/officeart/2005/8/layout/hierarchy1"/>
    <dgm:cxn modelId="{0E9113F9-27FE-4C21-AAC6-3572CD7E897B}" type="presParOf" srcId="{571E1CCF-7354-444E-8D77-23ADA8FEB4F1}" destId="{4D340C94-CB8B-4654-9EE0-081DF98E06C6}" srcOrd="0" destOrd="0" presId="urn:microsoft.com/office/officeart/2005/8/layout/hierarchy1"/>
    <dgm:cxn modelId="{CC4C3BF6-50B6-4790-859D-CA6CF227F181}" type="presParOf" srcId="{4D340C94-CB8B-4654-9EE0-081DF98E06C6}" destId="{86F10C8E-3C6E-4FA8-AD59-325E3B9E9B40}" srcOrd="0" destOrd="0" presId="urn:microsoft.com/office/officeart/2005/8/layout/hierarchy1"/>
    <dgm:cxn modelId="{31AB241F-B154-4F5B-BD9E-A30123AC6E37}" type="presParOf" srcId="{4D340C94-CB8B-4654-9EE0-081DF98E06C6}" destId="{F52FA950-DF78-411D-B827-37CA5036EB80}" srcOrd="1" destOrd="0" presId="urn:microsoft.com/office/officeart/2005/8/layout/hierarchy1"/>
    <dgm:cxn modelId="{BE0A8B7E-B5E9-41B0-A0F4-F6825D30133E}" type="presParOf" srcId="{571E1CCF-7354-444E-8D77-23ADA8FEB4F1}" destId="{4330AB7E-D4A3-49FB-A681-4DB0134121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68C35D-14BF-4048-85AE-017248498595}"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01CF22E5-D631-49B5-A81B-A4F424BD352E}">
      <dgm:prSet/>
      <dgm:spPr/>
      <dgm:t>
        <a:bodyPr/>
        <a:lstStyle/>
        <a:p>
          <a:pPr algn="just"/>
          <a:r>
            <a:rPr lang="pt-BR" b="1" i="0" baseline="0" dirty="0"/>
            <a:t>...,a contabilidade deve evidenciar, tempestivamente, os fatos ligados à administração orçamentária, financeira e patrimonial, gerando informações que permitam o conhecimento da composição patrimonial e dos resultados econômicos e financeiros.</a:t>
          </a:r>
        </a:p>
        <a:p>
          <a:pPr algn="just"/>
          <a:r>
            <a:rPr lang="pt-BR" b="1" i="0" baseline="0" dirty="0"/>
            <a:t>Portanto, com o objetivo de evidenciar o impacto no patrimônio, deve haver o registro da variação patrimonial aumentativa, independentemente da execução orçamentária, em função do fato gerador.</a:t>
          </a:r>
        </a:p>
        <a:p>
          <a:pPr algn="just"/>
          <a:r>
            <a:rPr lang="pt-BR" b="1" i="0" baseline="0" dirty="0"/>
            <a:t>Ocorrido o fato gerador, pode-se proceder ao registro contábil do direito a receber em contrapartida de variação patrimonial aumentativa, o que representa o registro da variação patrimonial aumentativa por competência.</a:t>
          </a:r>
          <a:endParaRPr lang="en-US" dirty="0"/>
        </a:p>
      </dgm:t>
    </dgm:pt>
    <dgm:pt modelId="{E63981FD-E12A-41E0-80D8-B71DC3704639}" type="parTrans" cxnId="{5D068451-404D-4E37-BACA-848694AC2201}">
      <dgm:prSet/>
      <dgm:spPr/>
      <dgm:t>
        <a:bodyPr/>
        <a:lstStyle/>
        <a:p>
          <a:endParaRPr lang="pt-BR"/>
        </a:p>
      </dgm:t>
    </dgm:pt>
    <dgm:pt modelId="{6FBC1169-1D59-4B74-AB5A-F8A873F71010}" type="sibTrans" cxnId="{5D068451-404D-4E37-BACA-848694AC2201}">
      <dgm:prSet/>
      <dgm:spPr/>
      <dgm:t>
        <a:bodyPr/>
        <a:lstStyle/>
        <a:p>
          <a:endParaRPr lang="pt-BR"/>
        </a:p>
      </dgm:t>
    </dgm:pt>
    <dgm:pt modelId="{2D8C54ED-61F8-4427-9849-DC2F1B064360}" type="pres">
      <dgm:prSet presAssocID="{6C68C35D-14BF-4048-85AE-017248498595}" presName="hierChild1" presStyleCnt="0">
        <dgm:presLayoutVars>
          <dgm:chPref val="1"/>
          <dgm:dir/>
          <dgm:animOne val="branch"/>
          <dgm:animLvl val="lvl"/>
          <dgm:resizeHandles/>
        </dgm:presLayoutVars>
      </dgm:prSet>
      <dgm:spPr/>
    </dgm:pt>
    <dgm:pt modelId="{8A2CD9EA-F44E-4847-B7B7-771270089C7D}" type="pres">
      <dgm:prSet presAssocID="{01CF22E5-D631-49B5-A81B-A4F424BD352E}" presName="hierRoot1" presStyleCnt="0"/>
      <dgm:spPr/>
    </dgm:pt>
    <dgm:pt modelId="{759EA110-13AC-41DE-87C1-B4EDBE8901F3}" type="pres">
      <dgm:prSet presAssocID="{01CF22E5-D631-49B5-A81B-A4F424BD352E}" presName="composite" presStyleCnt="0"/>
      <dgm:spPr/>
    </dgm:pt>
    <dgm:pt modelId="{4CFFEB72-3E87-4155-A7A3-2F98448913AB}" type="pres">
      <dgm:prSet presAssocID="{01CF22E5-D631-49B5-A81B-A4F424BD352E}" presName="background" presStyleLbl="node0" presStyleIdx="0" presStyleCnt="1"/>
      <dgm:spPr/>
    </dgm:pt>
    <dgm:pt modelId="{10355013-DF92-4E7B-A359-C0A887989E84}" type="pres">
      <dgm:prSet presAssocID="{01CF22E5-D631-49B5-A81B-A4F424BD352E}" presName="text" presStyleLbl="fgAcc0" presStyleIdx="0" presStyleCnt="1" custScaleX="240730" custScaleY="182498" custLinFactNeighborX="-2327" custLinFactNeighborY="35071">
        <dgm:presLayoutVars>
          <dgm:chPref val="3"/>
        </dgm:presLayoutVars>
      </dgm:prSet>
      <dgm:spPr/>
    </dgm:pt>
    <dgm:pt modelId="{52D11458-6EA5-476E-B2D6-AC62008EAADF}" type="pres">
      <dgm:prSet presAssocID="{01CF22E5-D631-49B5-A81B-A4F424BD352E}" presName="hierChild2" presStyleCnt="0"/>
      <dgm:spPr/>
    </dgm:pt>
  </dgm:ptLst>
  <dgm:cxnLst>
    <dgm:cxn modelId="{F5DB8048-A831-4C01-A9EC-B66848F46B12}" type="presOf" srcId="{6C68C35D-14BF-4048-85AE-017248498595}" destId="{2D8C54ED-61F8-4427-9849-DC2F1B064360}" srcOrd="0" destOrd="0" presId="urn:microsoft.com/office/officeart/2005/8/layout/hierarchy1"/>
    <dgm:cxn modelId="{5D068451-404D-4E37-BACA-848694AC2201}" srcId="{6C68C35D-14BF-4048-85AE-017248498595}" destId="{01CF22E5-D631-49B5-A81B-A4F424BD352E}" srcOrd="0" destOrd="0" parTransId="{E63981FD-E12A-41E0-80D8-B71DC3704639}" sibTransId="{6FBC1169-1D59-4B74-AB5A-F8A873F71010}"/>
    <dgm:cxn modelId="{5C6089D9-B6DB-40C7-8591-096767AF5B04}" type="presOf" srcId="{01CF22E5-D631-49B5-A81B-A4F424BD352E}" destId="{10355013-DF92-4E7B-A359-C0A887989E84}" srcOrd="0" destOrd="0" presId="urn:microsoft.com/office/officeart/2005/8/layout/hierarchy1"/>
    <dgm:cxn modelId="{0EC7F987-53F1-4553-B405-B8AE21F03BBF}" type="presParOf" srcId="{2D8C54ED-61F8-4427-9849-DC2F1B064360}" destId="{8A2CD9EA-F44E-4847-B7B7-771270089C7D}" srcOrd="0" destOrd="0" presId="urn:microsoft.com/office/officeart/2005/8/layout/hierarchy1"/>
    <dgm:cxn modelId="{0F709A31-B7C4-4D7E-A039-9AF4A4AD3E37}" type="presParOf" srcId="{8A2CD9EA-F44E-4847-B7B7-771270089C7D}" destId="{759EA110-13AC-41DE-87C1-B4EDBE8901F3}" srcOrd="0" destOrd="0" presId="urn:microsoft.com/office/officeart/2005/8/layout/hierarchy1"/>
    <dgm:cxn modelId="{7E029F3D-704D-49AE-B9EA-16B45681A691}" type="presParOf" srcId="{759EA110-13AC-41DE-87C1-B4EDBE8901F3}" destId="{4CFFEB72-3E87-4155-A7A3-2F98448913AB}" srcOrd="0" destOrd="0" presId="urn:microsoft.com/office/officeart/2005/8/layout/hierarchy1"/>
    <dgm:cxn modelId="{3C5983FB-6BB6-4524-A340-0C22F1492482}" type="presParOf" srcId="{759EA110-13AC-41DE-87C1-B4EDBE8901F3}" destId="{10355013-DF92-4E7B-A359-C0A887989E84}" srcOrd="1" destOrd="0" presId="urn:microsoft.com/office/officeart/2005/8/layout/hierarchy1"/>
    <dgm:cxn modelId="{3208BA06-4B91-4D42-BCA0-8F55B70944E4}" type="presParOf" srcId="{8A2CD9EA-F44E-4847-B7B7-771270089C7D}" destId="{52D11458-6EA5-476E-B2D6-AC62008EAA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68C35D-14BF-4048-85AE-017248498595}"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01CF22E5-D631-49B5-A81B-A4F424BD352E}">
      <dgm:prSet/>
      <dgm:spPr/>
      <dgm:t>
        <a:bodyPr/>
        <a:lstStyle/>
        <a:p>
          <a:pPr algn="just"/>
          <a:r>
            <a:rPr lang="pt-BR" b="1" i="0" baseline="0" dirty="0"/>
            <a:t>O reconhecimento do crédito apresenta como principal dificuldade a determinação do momento de ocorrência do fato gerador. No entanto, no âmbito da atividade tributária, pode-se utilizar o momento do lançamento como referência para o seu reconhecimento, pois é por esse procedimento que:</a:t>
          </a:r>
        </a:p>
        <a:p>
          <a:pPr algn="just"/>
          <a:r>
            <a:rPr lang="pt-BR" b="1" i="0" baseline="0" dirty="0"/>
            <a:t>a. Verifica-se a ocorrência do fato gerador da obrigação correspondente;</a:t>
          </a:r>
        </a:p>
        <a:p>
          <a:pPr algn="just"/>
          <a:r>
            <a:rPr lang="pt-BR" b="1" i="0" baseline="0" dirty="0"/>
            <a:t>b. Determina-se a matéria tributável;</a:t>
          </a:r>
        </a:p>
        <a:p>
          <a:pPr algn="just"/>
          <a:r>
            <a:rPr lang="pt-BR" b="1" i="0" baseline="0" dirty="0"/>
            <a:t>c. Calcula-se o montante do tributo devido; e</a:t>
          </a:r>
        </a:p>
        <a:p>
          <a:pPr algn="just"/>
          <a:r>
            <a:rPr lang="pt-BR" b="1" i="0" baseline="0" dirty="0"/>
            <a:t>d. Identifica-se o sujeito passivo.</a:t>
          </a:r>
        </a:p>
      </dgm:t>
    </dgm:pt>
    <dgm:pt modelId="{E63981FD-E12A-41E0-80D8-B71DC3704639}" type="parTrans" cxnId="{5D068451-404D-4E37-BACA-848694AC2201}">
      <dgm:prSet/>
      <dgm:spPr/>
      <dgm:t>
        <a:bodyPr/>
        <a:lstStyle/>
        <a:p>
          <a:endParaRPr lang="pt-BR"/>
        </a:p>
      </dgm:t>
    </dgm:pt>
    <dgm:pt modelId="{6FBC1169-1D59-4B74-AB5A-F8A873F71010}" type="sibTrans" cxnId="{5D068451-404D-4E37-BACA-848694AC2201}">
      <dgm:prSet/>
      <dgm:spPr/>
      <dgm:t>
        <a:bodyPr/>
        <a:lstStyle/>
        <a:p>
          <a:endParaRPr lang="pt-BR"/>
        </a:p>
      </dgm:t>
    </dgm:pt>
    <dgm:pt modelId="{2D8C54ED-61F8-4427-9849-DC2F1B064360}" type="pres">
      <dgm:prSet presAssocID="{6C68C35D-14BF-4048-85AE-017248498595}" presName="hierChild1" presStyleCnt="0">
        <dgm:presLayoutVars>
          <dgm:chPref val="1"/>
          <dgm:dir/>
          <dgm:animOne val="branch"/>
          <dgm:animLvl val="lvl"/>
          <dgm:resizeHandles/>
        </dgm:presLayoutVars>
      </dgm:prSet>
      <dgm:spPr/>
    </dgm:pt>
    <dgm:pt modelId="{8A2CD9EA-F44E-4847-B7B7-771270089C7D}" type="pres">
      <dgm:prSet presAssocID="{01CF22E5-D631-49B5-A81B-A4F424BD352E}" presName="hierRoot1" presStyleCnt="0"/>
      <dgm:spPr/>
    </dgm:pt>
    <dgm:pt modelId="{759EA110-13AC-41DE-87C1-B4EDBE8901F3}" type="pres">
      <dgm:prSet presAssocID="{01CF22E5-D631-49B5-A81B-A4F424BD352E}" presName="composite" presStyleCnt="0"/>
      <dgm:spPr/>
    </dgm:pt>
    <dgm:pt modelId="{4CFFEB72-3E87-4155-A7A3-2F98448913AB}" type="pres">
      <dgm:prSet presAssocID="{01CF22E5-D631-49B5-A81B-A4F424BD352E}" presName="background" presStyleLbl="node0" presStyleIdx="0" presStyleCnt="1"/>
      <dgm:spPr/>
    </dgm:pt>
    <dgm:pt modelId="{10355013-DF92-4E7B-A359-C0A887989E84}" type="pres">
      <dgm:prSet presAssocID="{01CF22E5-D631-49B5-A81B-A4F424BD352E}" presName="text" presStyleLbl="fgAcc0" presStyleIdx="0" presStyleCnt="1" custScaleX="240730" custScaleY="182498" custLinFactNeighborX="-2327" custLinFactNeighborY="35071">
        <dgm:presLayoutVars>
          <dgm:chPref val="3"/>
        </dgm:presLayoutVars>
      </dgm:prSet>
      <dgm:spPr/>
    </dgm:pt>
    <dgm:pt modelId="{52D11458-6EA5-476E-B2D6-AC62008EAADF}" type="pres">
      <dgm:prSet presAssocID="{01CF22E5-D631-49B5-A81B-A4F424BD352E}" presName="hierChild2" presStyleCnt="0"/>
      <dgm:spPr/>
    </dgm:pt>
  </dgm:ptLst>
  <dgm:cxnLst>
    <dgm:cxn modelId="{F5DB8048-A831-4C01-A9EC-B66848F46B12}" type="presOf" srcId="{6C68C35D-14BF-4048-85AE-017248498595}" destId="{2D8C54ED-61F8-4427-9849-DC2F1B064360}" srcOrd="0" destOrd="0" presId="urn:microsoft.com/office/officeart/2005/8/layout/hierarchy1"/>
    <dgm:cxn modelId="{5D068451-404D-4E37-BACA-848694AC2201}" srcId="{6C68C35D-14BF-4048-85AE-017248498595}" destId="{01CF22E5-D631-49B5-A81B-A4F424BD352E}" srcOrd="0" destOrd="0" parTransId="{E63981FD-E12A-41E0-80D8-B71DC3704639}" sibTransId="{6FBC1169-1D59-4B74-AB5A-F8A873F71010}"/>
    <dgm:cxn modelId="{5C6089D9-B6DB-40C7-8591-096767AF5B04}" type="presOf" srcId="{01CF22E5-D631-49B5-A81B-A4F424BD352E}" destId="{10355013-DF92-4E7B-A359-C0A887989E84}" srcOrd="0" destOrd="0" presId="urn:microsoft.com/office/officeart/2005/8/layout/hierarchy1"/>
    <dgm:cxn modelId="{0EC7F987-53F1-4553-B405-B8AE21F03BBF}" type="presParOf" srcId="{2D8C54ED-61F8-4427-9849-DC2F1B064360}" destId="{8A2CD9EA-F44E-4847-B7B7-771270089C7D}" srcOrd="0" destOrd="0" presId="urn:microsoft.com/office/officeart/2005/8/layout/hierarchy1"/>
    <dgm:cxn modelId="{0F709A31-B7C4-4D7E-A039-9AF4A4AD3E37}" type="presParOf" srcId="{8A2CD9EA-F44E-4847-B7B7-771270089C7D}" destId="{759EA110-13AC-41DE-87C1-B4EDBE8901F3}" srcOrd="0" destOrd="0" presId="urn:microsoft.com/office/officeart/2005/8/layout/hierarchy1"/>
    <dgm:cxn modelId="{7E029F3D-704D-49AE-B9EA-16B45681A691}" type="presParOf" srcId="{759EA110-13AC-41DE-87C1-B4EDBE8901F3}" destId="{4CFFEB72-3E87-4155-A7A3-2F98448913AB}" srcOrd="0" destOrd="0" presId="urn:microsoft.com/office/officeart/2005/8/layout/hierarchy1"/>
    <dgm:cxn modelId="{3C5983FB-6BB6-4524-A340-0C22F1492482}" type="presParOf" srcId="{759EA110-13AC-41DE-87C1-B4EDBE8901F3}" destId="{10355013-DF92-4E7B-A359-C0A887989E84}" srcOrd="1" destOrd="0" presId="urn:microsoft.com/office/officeart/2005/8/layout/hierarchy1"/>
    <dgm:cxn modelId="{3208BA06-4B91-4D42-BCA0-8F55B70944E4}" type="presParOf" srcId="{8A2CD9EA-F44E-4847-B7B7-771270089C7D}" destId="{52D11458-6EA5-476E-B2D6-AC62008EAA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68C35D-14BF-4048-85AE-017248498595}"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683322FA-9C57-4D61-9D6C-D710BD1B85A4}">
      <dgm:prSet/>
      <dgm:spPr/>
      <dgm:t>
        <a:bodyPr/>
        <a:lstStyle/>
        <a:p>
          <a:r>
            <a:rPr lang="pt-BR" b="1" i="0" baseline="0" dirty="0"/>
            <a:t>Receita Orçamentária Efetiva </a:t>
          </a:r>
          <a:r>
            <a:rPr lang="pt-BR" b="0" i="0" baseline="0" dirty="0"/>
            <a:t>aquela em que os ingressos de disponibilidade de recursos não foram precedidos de registro de reconhecimento do direito e não constituem obrigações correspondentes. </a:t>
          </a:r>
          <a:endParaRPr lang="en-US" dirty="0"/>
        </a:p>
      </dgm:t>
    </dgm:pt>
    <dgm:pt modelId="{8C898EA4-85C3-473A-B615-231A00F7EDF9}" type="parTrans" cxnId="{9898B1CF-82D2-4031-B66E-F61A435D3987}">
      <dgm:prSet/>
      <dgm:spPr/>
      <dgm:t>
        <a:bodyPr/>
        <a:lstStyle/>
        <a:p>
          <a:endParaRPr lang="pt-BR"/>
        </a:p>
      </dgm:t>
    </dgm:pt>
    <dgm:pt modelId="{BF317114-2575-4450-A5C6-7D849246C954}" type="sibTrans" cxnId="{9898B1CF-82D2-4031-B66E-F61A435D3987}">
      <dgm:prSet/>
      <dgm:spPr/>
      <dgm:t>
        <a:bodyPr/>
        <a:lstStyle/>
        <a:p>
          <a:endParaRPr lang="pt-BR"/>
        </a:p>
      </dgm:t>
    </dgm:pt>
    <dgm:pt modelId="{01CF22E5-D631-49B5-A81B-A4F424BD352E}">
      <dgm:prSet/>
      <dgm:spPr/>
      <dgm:t>
        <a:bodyPr/>
        <a:lstStyle/>
        <a:p>
          <a:r>
            <a:rPr lang="pt-BR" b="1" i="0" baseline="0" dirty="0"/>
            <a:t>Receita Orçamentária Não Efetiva </a:t>
          </a:r>
          <a:r>
            <a:rPr lang="pt-BR" b="0" i="0" baseline="0" dirty="0"/>
            <a:t>é aquela em que os ingressos de disponibilidades de recursos foram precedidos de registro do reconhecimento do direito ou constituem obrigações correspondentes, como é o caso das operações de crédito. </a:t>
          </a:r>
          <a:endParaRPr lang="en-US" dirty="0"/>
        </a:p>
      </dgm:t>
    </dgm:pt>
    <dgm:pt modelId="{E63981FD-E12A-41E0-80D8-B71DC3704639}" type="parTrans" cxnId="{5D068451-404D-4E37-BACA-848694AC2201}">
      <dgm:prSet/>
      <dgm:spPr/>
      <dgm:t>
        <a:bodyPr/>
        <a:lstStyle/>
        <a:p>
          <a:endParaRPr lang="pt-BR"/>
        </a:p>
      </dgm:t>
    </dgm:pt>
    <dgm:pt modelId="{6FBC1169-1D59-4B74-AB5A-F8A873F71010}" type="sibTrans" cxnId="{5D068451-404D-4E37-BACA-848694AC2201}">
      <dgm:prSet/>
      <dgm:spPr/>
      <dgm:t>
        <a:bodyPr/>
        <a:lstStyle/>
        <a:p>
          <a:endParaRPr lang="pt-BR"/>
        </a:p>
      </dgm:t>
    </dgm:pt>
    <dgm:pt modelId="{2D8C54ED-61F8-4427-9849-DC2F1B064360}" type="pres">
      <dgm:prSet presAssocID="{6C68C35D-14BF-4048-85AE-017248498595}" presName="hierChild1" presStyleCnt="0">
        <dgm:presLayoutVars>
          <dgm:chPref val="1"/>
          <dgm:dir/>
          <dgm:animOne val="branch"/>
          <dgm:animLvl val="lvl"/>
          <dgm:resizeHandles/>
        </dgm:presLayoutVars>
      </dgm:prSet>
      <dgm:spPr/>
    </dgm:pt>
    <dgm:pt modelId="{8A179C4B-E5FE-4C39-AB4E-91DED6948CF4}" type="pres">
      <dgm:prSet presAssocID="{683322FA-9C57-4D61-9D6C-D710BD1B85A4}" presName="hierRoot1" presStyleCnt="0"/>
      <dgm:spPr/>
    </dgm:pt>
    <dgm:pt modelId="{56BE1BE8-DF91-4151-84C5-50889F214DA7}" type="pres">
      <dgm:prSet presAssocID="{683322FA-9C57-4D61-9D6C-D710BD1B85A4}" presName="composite" presStyleCnt="0"/>
      <dgm:spPr/>
    </dgm:pt>
    <dgm:pt modelId="{22343888-6904-4F42-8DD4-3F2163D3729B}" type="pres">
      <dgm:prSet presAssocID="{683322FA-9C57-4D61-9D6C-D710BD1B85A4}" presName="background" presStyleLbl="node0" presStyleIdx="0" presStyleCnt="2"/>
      <dgm:spPr/>
    </dgm:pt>
    <dgm:pt modelId="{85034EA8-DA7D-4FF6-B13D-5D97C3D0C305}" type="pres">
      <dgm:prSet presAssocID="{683322FA-9C57-4D61-9D6C-D710BD1B85A4}" presName="text" presStyleLbl="fgAcc0" presStyleIdx="0" presStyleCnt="2" custScaleX="172620" custScaleY="168715" custLinFactNeighborX="-27" custLinFactNeighborY="-27309">
        <dgm:presLayoutVars>
          <dgm:chPref val="3"/>
        </dgm:presLayoutVars>
      </dgm:prSet>
      <dgm:spPr/>
    </dgm:pt>
    <dgm:pt modelId="{E820E58B-7781-487A-9CD9-CAF59975208B}" type="pres">
      <dgm:prSet presAssocID="{683322FA-9C57-4D61-9D6C-D710BD1B85A4}" presName="hierChild2" presStyleCnt="0"/>
      <dgm:spPr/>
    </dgm:pt>
    <dgm:pt modelId="{8A2CD9EA-F44E-4847-B7B7-771270089C7D}" type="pres">
      <dgm:prSet presAssocID="{01CF22E5-D631-49B5-A81B-A4F424BD352E}" presName="hierRoot1" presStyleCnt="0"/>
      <dgm:spPr/>
    </dgm:pt>
    <dgm:pt modelId="{759EA110-13AC-41DE-87C1-B4EDBE8901F3}" type="pres">
      <dgm:prSet presAssocID="{01CF22E5-D631-49B5-A81B-A4F424BD352E}" presName="composite" presStyleCnt="0"/>
      <dgm:spPr/>
    </dgm:pt>
    <dgm:pt modelId="{4CFFEB72-3E87-4155-A7A3-2F98448913AB}" type="pres">
      <dgm:prSet presAssocID="{01CF22E5-D631-49B5-A81B-A4F424BD352E}" presName="background" presStyleLbl="node0" presStyleIdx="1" presStyleCnt="2"/>
      <dgm:spPr/>
    </dgm:pt>
    <dgm:pt modelId="{10355013-DF92-4E7B-A359-C0A887989E84}" type="pres">
      <dgm:prSet presAssocID="{01CF22E5-D631-49B5-A81B-A4F424BD352E}" presName="text" presStyleLbl="fgAcc0" presStyleIdx="1" presStyleCnt="2" custScaleX="148993" custScaleY="170727" custLinFactNeighborX="-2327" custLinFactNeighborY="35071">
        <dgm:presLayoutVars>
          <dgm:chPref val="3"/>
        </dgm:presLayoutVars>
      </dgm:prSet>
      <dgm:spPr/>
    </dgm:pt>
    <dgm:pt modelId="{52D11458-6EA5-476E-B2D6-AC62008EAADF}" type="pres">
      <dgm:prSet presAssocID="{01CF22E5-D631-49B5-A81B-A4F424BD352E}" presName="hierChild2" presStyleCnt="0"/>
      <dgm:spPr/>
    </dgm:pt>
  </dgm:ptLst>
  <dgm:cxnLst>
    <dgm:cxn modelId="{F5DB8048-A831-4C01-A9EC-B66848F46B12}" type="presOf" srcId="{6C68C35D-14BF-4048-85AE-017248498595}" destId="{2D8C54ED-61F8-4427-9849-DC2F1B064360}" srcOrd="0" destOrd="0" presId="urn:microsoft.com/office/officeart/2005/8/layout/hierarchy1"/>
    <dgm:cxn modelId="{5D068451-404D-4E37-BACA-848694AC2201}" srcId="{6C68C35D-14BF-4048-85AE-017248498595}" destId="{01CF22E5-D631-49B5-A81B-A4F424BD352E}" srcOrd="1" destOrd="0" parTransId="{E63981FD-E12A-41E0-80D8-B71DC3704639}" sibTransId="{6FBC1169-1D59-4B74-AB5A-F8A873F71010}"/>
    <dgm:cxn modelId="{F03C8EB4-B2A3-4B5D-B70B-14FF9DDE106D}" type="presOf" srcId="{683322FA-9C57-4D61-9D6C-D710BD1B85A4}" destId="{85034EA8-DA7D-4FF6-B13D-5D97C3D0C305}" srcOrd="0" destOrd="0" presId="urn:microsoft.com/office/officeart/2005/8/layout/hierarchy1"/>
    <dgm:cxn modelId="{9898B1CF-82D2-4031-B66E-F61A435D3987}" srcId="{6C68C35D-14BF-4048-85AE-017248498595}" destId="{683322FA-9C57-4D61-9D6C-D710BD1B85A4}" srcOrd="0" destOrd="0" parTransId="{8C898EA4-85C3-473A-B615-231A00F7EDF9}" sibTransId="{BF317114-2575-4450-A5C6-7D849246C954}"/>
    <dgm:cxn modelId="{5C6089D9-B6DB-40C7-8591-096767AF5B04}" type="presOf" srcId="{01CF22E5-D631-49B5-A81B-A4F424BD352E}" destId="{10355013-DF92-4E7B-A359-C0A887989E84}" srcOrd="0" destOrd="0" presId="urn:microsoft.com/office/officeart/2005/8/layout/hierarchy1"/>
    <dgm:cxn modelId="{B00291FF-9089-4295-B275-118E6F511F6A}" type="presParOf" srcId="{2D8C54ED-61F8-4427-9849-DC2F1B064360}" destId="{8A179C4B-E5FE-4C39-AB4E-91DED6948CF4}" srcOrd="0" destOrd="0" presId="urn:microsoft.com/office/officeart/2005/8/layout/hierarchy1"/>
    <dgm:cxn modelId="{43FE1E0C-E2CF-4EDD-B44C-16D1F3B7A899}" type="presParOf" srcId="{8A179C4B-E5FE-4C39-AB4E-91DED6948CF4}" destId="{56BE1BE8-DF91-4151-84C5-50889F214DA7}" srcOrd="0" destOrd="0" presId="urn:microsoft.com/office/officeart/2005/8/layout/hierarchy1"/>
    <dgm:cxn modelId="{CE165AA5-5747-41EA-98CF-2A2B5242CEBE}" type="presParOf" srcId="{56BE1BE8-DF91-4151-84C5-50889F214DA7}" destId="{22343888-6904-4F42-8DD4-3F2163D3729B}" srcOrd="0" destOrd="0" presId="urn:microsoft.com/office/officeart/2005/8/layout/hierarchy1"/>
    <dgm:cxn modelId="{230ECA8C-213C-47DB-B391-7D881FA30315}" type="presParOf" srcId="{56BE1BE8-DF91-4151-84C5-50889F214DA7}" destId="{85034EA8-DA7D-4FF6-B13D-5D97C3D0C305}" srcOrd="1" destOrd="0" presId="urn:microsoft.com/office/officeart/2005/8/layout/hierarchy1"/>
    <dgm:cxn modelId="{35B0F843-2FF3-42DE-9475-E2E24FB373D8}" type="presParOf" srcId="{8A179C4B-E5FE-4C39-AB4E-91DED6948CF4}" destId="{E820E58B-7781-487A-9CD9-CAF59975208B}" srcOrd="1" destOrd="0" presId="urn:microsoft.com/office/officeart/2005/8/layout/hierarchy1"/>
    <dgm:cxn modelId="{0EC7F987-53F1-4553-B405-B8AE21F03BBF}" type="presParOf" srcId="{2D8C54ED-61F8-4427-9849-DC2F1B064360}" destId="{8A2CD9EA-F44E-4847-B7B7-771270089C7D}" srcOrd="1" destOrd="0" presId="urn:microsoft.com/office/officeart/2005/8/layout/hierarchy1"/>
    <dgm:cxn modelId="{0F709A31-B7C4-4D7E-A039-9AF4A4AD3E37}" type="presParOf" srcId="{8A2CD9EA-F44E-4847-B7B7-771270089C7D}" destId="{759EA110-13AC-41DE-87C1-B4EDBE8901F3}" srcOrd="0" destOrd="0" presId="urn:microsoft.com/office/officeart/2005/8/layout/hierarchy1"/>
    <dgm:cxn modelId="{7E029F3D-704D-49AE-B9EA-16B45681A691}" type="presParOf" srcId="{759EA110-13AC-41DE-87C1-B4EDBE8901F3}" destId="{4CFFEB72-3E87-4155-A7A3-2F98448913AB}" srcOrd="0" destOrd="0" presId="urn:microsoft.com/office/officeart/2005/8/layout/hierarchy1"/>
    <dgm:cxn modelId="{3C5983FB-6BB6-4524-A340-0C22F1492482}" type="presParOf" srcId="{759EA110-13AC-41DE-87C1-B4EDBE8901F3}" destId="{10355013-DF92-4E7B-A359-C0A887989E84}" srcOrd="1" destOrd="0" presId="urn:microsoft.com/office/officeart/2005/8/layout/hierarchy1"/>
    <dgm:cxn modelId="{3208BA06-4B91-4D42-BCA0-8F55B70944E4}" type="presParOf" srcId="{8A2CD9EA-F44E-4847-B7B7-771270089C7D}" destId="{52D11458-6EA5-476E-B2D6-AC62008EAA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E83D-4DBC-47D2-B8D4-DB10EE00CCA2}">
      <dsp:nvSpPr>
        <dsp:cNvPr id="0" name=""/>
        <dsp:cNvSpPr/>
      </dsp:nvSpPr>
      <dsp:spPr>
        <a:xfrm>
          <a:off x="4444" y="2398515"/>
          <a:ext cx="2587024" cy="1034809"/>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002060"/>
              </a:solidFill>
            </a:rPr>
            <a:t>Lei 4.320/64</a:t>
          </a:r>
        </a:p>
      </dsp:txBody>
      <dsp:txXfrm>
        <a:off x="521849" y="2398515"/>
        <a:ext cx="1552215" cy="1034809"/>
      </dsp:txXfrm>
    </dsp:sp>
    <dsp:sp modelId="{6137BEFC-D459-4A90-BBE2-6203D503431C}">
      <dsp:nvSpPr>
        <dsp:cNvPr id="0" name=""/>
        <dsp:cNvSpPr/>
      </dsp:nvSpPr>
      <dsp:spPr>
        <a:xfrm>
          <a:off x="2332766" y="2398515"/>
          <a:ext cx="2587024" cy="1034809"/>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002060"/>
              </a:solidFill>
            </a:rPr>
            <a:t>Portaria 163/2001</a:t>
          </a:r>
        </a:p>
      </dsp:txBody>
      <dsp:txXfrm>
        <a:off x="2850171" y="2398515"/>
        <a:ext cx="1552215" cy="1034809"/>
      </dsp:txXfrm>
    </dsp:sp>
    <dsp:sp modelId="{90191556-6C39-439C-BFB0-58A9921C2A2C}">
      <dsp:nvSpPr>
        <dsp:cNvPr id="0" name=""/>
        <dsp:cNvSpPr/>
      </dsp:nvSpPr>
      <dsp:spPr>
        <a:xfrm>
          <a:off x="4661088" y="2398515"/>
          <a:ext cx="2587024" cy="1034809"/>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pt-BR" sz="2800" kern="1200" dirty="0"/>
            <a:t>Portaria 688/2005</a:t>
          </a:r>
        </a:p>
      </dsp:txBody>
      <dsp:txXfrm>
        <a:off x="5178493" y="2398515"/>
        <a:ext cx="1552215" cy="1034809"/>
      </dsp:txXfrm>
    </dsp:sp>
    <dsp:sp modelId="{C97BBAC6-8C75-4D69-821E-15EE12995890}">
      <dsp:nvSpPr>
        <dsp:cNvPr id="0" name=""/>
        <dsp:cNvSpPr/>
      </dsp:nvSpPr>
      <dsp:spPr>
        <a:xfrm>
          <a:off x="6989411" y="2398515"/>
          <a:ext cx="2587024" cy="1034809"/>
        </a:xfrm>
        <a:prstGeom prst="chevr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pt-BR" sz="2800" kern="1200" dirty="0"/>
            <a:t>Portaria 338/2006</a:t>
          </a:r>
        </a:p>
      </dsp:txBody>
      <dsp:txXfrm>
        <a:off x="7506816" y="2398515"/>
        <a:ext cx="1552215" cy="10348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E83D-4DBC-47D2-B8D4-DB10EE00CCA2}">
      <dsp:nvSpPr>
        <dsp:cNvPr id="0" name=""/>
        <dsp:cNvSpPr/>
      </dsp:nvSpPr>
      <dsp:spPr>
        <a:xfrm>
          <a:off x="5380" y="1738230"/>
          <a:ext cx="3131947" cy="1252778"/>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2">
                  <a:lumMod val="25000"/>
                </a:schemeClr>
              </a:solidFill>
            </a:rPr>
            <a:t>Orçamento</a:t>
          </a:r>
        </a:p>
      </dsp:txBody>
      <dsp:txXfrm>
        <a:off x="631769" y="1738230"/>
        <a:ext cx="1879169" cy="1252778"/>
      </dsp:txXfrm>
    </dsp:sp>
    <dsp:sp modelId="{6137BEFC-D459-4A90-BBE2-6203D503431C}">
      <dsp:nvSpPr>
        <dsp:cNvPr id="0" name=""/>
        <dsp:cNvSpPr/>
      </dsp:nvSpPr>
      <dsp:spPr>
        <a:xfrm>
          <a:off x="2824132" y="1738230"/>
          <a:ext cx="3131947" cy="12527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002060"/>
              </a:solidFill>
            </a:rPr>
            <a:t>Alteração Orçamentária</a:t>
          </a:r>
        </a:p>
      </dsp:txBody>
      <dsp:txXfrm>
        <a:off x="3450521" y="1738230"/>
        <a:ext cx="1879169" cy="1252778"/>
      </dsp:txXfrm>
    </dsp:sp>
    <dsp:sp modelId="{90191556-6C39-439C-BFB0-58A9921C2A2C}">
      <dsp:nvSpPr>
        <dsp:cNvPr id="0" name=""/>
        <dsp:cNvSpPr/>
      </dsp:nvSpPr>
      <dsp:spPr>
        <a:xfrm>
          <a:off x="5642885" y="1738230"/>
          <a:ext cx="3131947" cy="1252778"/>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t>Execução Orçamentária</a:t>
          </a:r>
        </a:p>
      </dsp:txBody>
      <dsp:txXfrm>
        <a:off x="6269274" y="1738230"/>
        <a:ext cx="1879169" cy="1252778"/>
      </dsp:txXfrm>
    </dsp:sp>
    <dsp:sp modelId="{C97BBAC6-8C75-4D69-821E-15EE12995890}">
      <dsp:nvSpPr>
        <dsp:cNvPr id="0" name=""/>
        <dsp:cNvSpPr/>
      </dsp:nvSpPr>
      <dsp:spPr>
        <a:xfrm>
          <a:off x="8461637" y="1738230"/>
          <a:ext cx="3131947" cy="1252778"/>
        </a:xfrm>
        <a:prstGeom prst="chevr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t>Execução</a:t>
          </a:r>
        </a:p>
        <a:p>
          <a:pPr marL="0" lvl="0" indent="0" algn="ctr" defTabSz="1066800">
            <a:lnSpc>
              <a:spcPct val="90000"/>
            </a:lnSpc>
            <a:spcBef>
              <a:spcPct val="0"/>
            </a:spcBef>
            <a:spcAft>
              <a:spcPct val="35000"/>
            </a:spcAft>
            <a:buNone/>
          </a:pPr>
          <a:r>
            <a:rPr lang="pt-BR" sz="2400" b="1" kern="1200" dirty="0"/>
            <a:t>Financeira</a:t>
          </a:r>
        </a:p>
      </dsp:txBody>
      <dsp:txXfrm>
        <a:off x="9088026" y="1738230"/>
        <a:ext cx="1879169" cy="12527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E83D-4DBC-47D2-B8D4-DB10EE00CCA2}">
      <dsp:nvSpPr>
        <dsp:cNvPr id="0" name=""/>
        <dsp:cNvSpPr/>
      </dsp:nvSpPr>
      <dsp:spPr>
        <a:xfrm>
          <a:off x="2925" y="1747456"/>
          <a:ext cx="3279027" cy="1194904"/>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2">
                  <a:lumMod val="25000"/>
                </a:schemeClr>
              </a:solidFill>
            </a:rPr>
            <a:t>Limites </a:t>
          </a:r>
        </a:p>
        <a:p>
          <a:pPr marL="0" lvl="0" indent="0" algn="ctr" defTabSz="1066800">
            <a:lnSpc>
              <a:spcPct val="90000"/>
            </a:lnSpc>
            <a:spcBef>
              <a:spcPct val="0"/>
            </a:spcBef>
            <a:spcAft>
              <a:spcPct val="35000"/>
            </a:spcAft>
            <a:buNone/>
          </a:pPr>
          <a:r>
            <a:rPr lang="pt-BR" sz="2400" b="1" kern="1200" dirty="0">
              <a:solidFill>
                <a:schemeClr val="bg2">
                  <a:lumMod val="25000"/>
                </a:schemeClr>
              </a:solidFill>
            </a:rPr>
            <a:t>Constitucionais</a:t>
          </a:r>
        </a:p>
      </dsp:txBody>
      <dsp:txXfrm>
        <a:off x="600377" y="1747456"/>
        <a:ext cx="2084123" cy="1194904"/>
      </dsp:txXfrm>
    </dsp:sp>
    <dsp:sp modelId="{6137BEFC-D459-4A90-BBE2-6203D503431C}">
      <dsp:nvSpPr>
        <dsp:cNvPr id="0" name=""/>
        <dsp:cNvSpPr/>
      </dsp:nvSpPr>
      <dsp:spPr>
        <a:xfrm>
          <a:off x="5684399" y="1737765"/>
          <a:ext cx="2987261" cy="1194904"/>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002060"/>
              </a:solidFill>
            </a:rPr>
            <a:t>Balanços</a:t>
          </a:r>
        </a:p>
      </dsp:txBody>
      <dsp:txXfrm>
        <a:off x="6281851" y="1737765"/>
        <a:ext cx="1792357" cy="1194904"/>
      </dsp:txXfrm>
    </dsp:sp>
    <dsp:sp modelId="{90191556-6C39-439C-BFB0-58A9921C2A2C}">
      <dsp:nvSpPr>
        <dsp:cNvPr id="0" name=""/>
        <dsp:cNvSpPr/>
      </dsp:nvSpPr>
      <dsp:spPr>
        <a:xfrm>
          <a:off x="3079507" y="1718133"/>
          <a:ext cx="2987261" cy="1194904"/>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rPr>
            <a:t>Relatórios</a:t>
          </a:r>
        </a:p>
        <a:p>
          <a:pPr marL="0" lvl="0" indent="0" algn="ctr" defTabSz="1066800">
            <a:lnSpc>
              <a:spcPct val="90000"/>
            </a:lnSpc>
            <a:spcBef>
              <a:spcPct val="0"/>
            </a:spcBef>
            <a:spcAft>
              <a:spcPct val="35000"/>
            </a:spcAft>
            <a:buNone/>
          </a:pPr>
          <a:r>
            <a:rPr lang="pt-BR" sz="2400" b="1" kern="1200" dirty="0">
              <a:solidFill>
                <a:schemeClr val="bg1"/>
              </a:solidFill>
            </a:rPr>
            <a:t>RREO – RGF  </a:t>
          </a:r>
        </a:p>
      </dsp:txBody>
      <dsp:txXfrm>
        <a:off x="3676959" y="1718133"/>
        <a:ext cx="1792357" cy="1194904"/>
      </dsp:txXfrm>
    </dsp:sp>
    <dsp:sp modelId="{C97BBAC6-8C75-4D69-821E-15EE12995890}">
      <dsp:nvSpPr>
        <dsp:cNvPr id="0" name=""/>
        <dsp:cNvSpPr/>
      </dsp:nvSpPr>
      <dsp:spPr>
        <a:xfrm>
          <a:off x="8360299" y="1747456"/>
          <a:ext cx="2987261" cy="1194904"/>
        </a:xfrm>
        <a:prstGeom prst="chevr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rPr>
            <a:t>FR</a:t>
          </a:r>
        </a:p>
        <a:p>
          <a:pPr marL="0" lvl="0" indent="0" algn="ctr" defTabSz="1066800">
            <a:lnSpc>
              <a:spcPct val="90000"/>
            </a:lnSpc>
            <a:spcBef>
              <a:spcPct val="0"/>
            </a:spcBef>
            <a:spcAft>
              <a:spcPct val="35000"/>
            </a:spcAft>
            <a:buNone/>
          </a:pPr>
          <a:r>
            <a:rPr lang="pt-BR" sz="2400" b="1" kern="1200" dirty="0">
              <a:solidFill>
                <a:schemeClr val="bg1"/>
              </a:solidFill>
            </a:rPr>
            <a:t>Matriz </a:t>
          </a:r>
          <a:endParaRPr lang="pt-BR" sz="2400" b="1" kern="1200" dirty="0"/>
        </a:p>
      </dsp:txBody>
      <dsp:txXfrm>
        <a:off x="8957751" y="1747456"/>
        <a:ext cx="1792357" cy="11949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E83D-4DBC-47D2-B8D4-DB10EE00CCA2}">
      <dsp:nvSpPr>
        <dsp:cNvPr id="0" name=""/>
        <dsp:cNvSpPr/>
      </dsp:nvSpPr>
      <dsp:spPr>
        <a:xfrm>
          <a:off x="5265" y="1731938"/>
          <a:ext cx="3064853" cy="1225941"/>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2">
                  <a:lumMod val="25000"/>
                </a:schemeClr>
              </a:solidFill>
            </a:rPr>
            <a:t>Portaria 394 17/07/2020</a:t>
          </a:r>
        </a:p>
      </dsp:txBody>
      <dsp:txXfrm>
        <a:off x="618236" y="1731938"/>
        <a:ext cx="1838912" cy="1225941"/>
      </dsp:txXfrm>
    </dsp:sp>
    <dsp:sp modelId="{6137BEFC-D459-4A90-BBE2-6203D503431C}">
      <dsp:nvSpPr>
        <dsp:cNvPr id="0" name=""/>
        <dsp:cNvSpPr/>
      </dsp:nvSpPr>
      <dsp:spPr>
        <a:xfrm>
          <a:off x="2763632" y="1731938"/>
          <a:ext cx="3064853" cy="1225941"/>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002060"/>
              </a:solidFill>
            </a:rPr>
            <a:t>Portaria 20</a:t>
          </a:r>
        </a:p>
        <a:p>
          <a:pPr marL="0" lvl="0" indent="0" algn="ctr" defTabSz="1066800">
            <a:lnSpc>
              <a:spcPct val="90000"/>
            </a:lnSpc>
            <a:spcBef>
              <a:spcPct val="0"/>
            </a:spcBef>
            <a:spcAft>
              <a:spcPct val="35000"/>
            </a:spcAft>
            <a:buNone/>
          </a:pPr>
          <a:r>
            <a:rPr lang="pt-BR" sz="2400" b="1" kern="1200" dirty="0">
              <a:solidFill>
                <a:srgbClr val="002060"/>
              </a:solidFill>
            </a:rPr>
            <a:t>23/02/2021</a:t>
          </a:r>
        </a:p>
      </dsp:txBody>
      <dsp:txXfrm>
        <a:off x="3376603" y="1731938"/>
        <a:ext cx="1838912" cy="1225941"/>
      </dsp:txXfrm>
    </dsp:sp>
    <dsp:sp modelId="{90191556-6C39-439C-BFB0-58A9921C2A2C}">
      <dsp:nvSpPr>
        <dsp:cNvPr id="0" name=""/>
        <dsp:cNvSpPr/>
      </dsp:nvSpPr>
      <dsp:spPr>
        <a:xfrm>
          <a:off x="5522000" y="1731938"/>
          <a:ext cx="3064853" cy="1225941"/>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rPr>
            <a:t>Portaria 710</a:t>
          </a:r>
        </a:p>
        <a:p>
          <a:pPr marL="0" lvl="0" indent="0" algn="ctr" defTabSz="1066800">
            <a:lnSpc>
              <a:spcPct val="90000"/>
            </a:lnSpc>
            <a:spcBef>
              <a:spcPct val="0"/>
            </a:spcBef>
            <a:spcAft>
              <a:spcPct val="35000"/>
            </a:spcAft>
            <a:buNone/>
          </a:pPr>
          <a:r>
            <a:rPr lang="pt-BR" sz="2400" b="1" kern="1200" dirty="0">
              <a:solidFill>
                <a:schemeClr val="bg1"/>
              </a:solidFill>
            </a:rPr>
            <a:t>25/02/2021</a:t>
          </a:r>
        </a:p>
      </dsp:txBody>
      <dsp:txXfrm>
        <a:off x="6134971" y="1731938"/>
        <a:ext cx="1838912" cy="1225941"/>
      </dsp:txXfrm>
    </dsp:sp>
    <dsp:sp modelId="{C97BBAC6-8C75-4D69-821E-15EE12995890}">
      <dsp:nvSpPr>
        <dsp:cNvPr id="0" name=""/>
        <dsp:cNvSpPr/>
      </dsp:nvSpPr>
      <dsp:spPr>
        <a:xfrm>
          <a:off x="8280368" y="1731938"/>
          <a:ext cx="3064853" cy="1225941"/>
        </a:xfrm>
        <a:prstGeom prst="chevr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rPr>
            <a:t>Portaria 1445</a:t>
          </a:r>
        </a:p>
        <a:p>
          <a:pPr marL="0" lvl="0" indent="0" algn="ctr" defTabSz="1066800">
            <a:lnSpc>
              <a:spcPct val="90000"/>
            </a:lnSpc>
            <a:spcBef>
              <a:spcPct val="0"/>
            </a:spcBef>
            <a:spcAft>
              <a:spcPct val="35000"/>
            </a:spcAft>
            <a:buNone/>
          </a:pPr>
          <a:r>
            <a:rPr lang="pt-BR" sz="2400" b="1" kern="1200" dirty="0">
              <a:solidFill>
                <a:schemeClr val="bg1"/>
              </a:solidFill>
            </a:rPr>
            <a:t>14/06/2022</a:t>
          </a:r>
          <a:endParaRPr lang="pt-BR" sz="2400" b="1" kern="1200" dirty="0"/>
        </a:p>
      </dsp:txBody>
      <dsp:txXfrm>
        <a:off x="8893339" y="1731938"/>
        <a:ext cx="1838912" cy="122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E83D-4DBC-47D2-B8D4-DB10EE00CCA2}">
      <dsp:nvSpPr>
        <dsp:cNvPr id="0" name=""/>
        <dsp:cNvSpPr/>
      </dsp:nvSpPr>
      <dsp:spPr>
        <a:xfrm>
          <a:off x="4849" y="2422448"/>
          <a:ext cx="2822956" cy="1129182"/>
        </a:xfrm>
        <a:prstGeom prst="chevr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pt-BR" sz="3000" kern="1200" dirty="0"/>
            <a:t>Portaria  5/2015</a:t>
          </a:r>
        </a:p>
      </dsp:txBody>
      <dsp:txXfrm>
        <a:off x="569440" y="2422448"/>
        <a:ext cx="1693774" cy="1129182"/>
      </dsp:txXfrm>
    </dsp:sp>
    <dsp:sp modelId="{6137BEFC-D459-4A90-BBE2-6203D503431C}">
      <dsp:nvSpPr>
        <dsp:cNvPr id="0" name=""/>
        <dsp:cNvSpPr/>
      </dsp:nvSpPr>
      <dsp:spPr>
        <a:xfrm>
          <a:off x="2545510" y="2422448"/>
          <a:ext cx="2822956" cy="1129182"/>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pt-BR" sz="3000" kern="1200" dirty="0"/>
            <a:t>Portaria 419/2016</a:t>
          </a:r>
        </a:p>
      </dsp:txBody>
      <dsp:txXfrm>
        <a:off x="3110101" y="2422448"/>
        <a:ext cx="1693774" cy="1129182"/>
      </dsp:txXfrm>
    </dsp:sp>
    <dsp:sp modelId="{90191556-6C39-439C-BFB0-58A9921C2A2C}">
      <dsp:nvSpPr>
        <dsp:cNvPr id="0" name=""/>
        <dsp:cNvSpPr/>
      </dsp:nvSpPr>
      <dsp:spPr>
        <a:xfrm>
          <a:off x="5086172" y="2422448"/>
          <a:ext cx="2822956" cy="112918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pt-BR" sz="3000" kern="1200" dirty="0"/>
            <a:t>Portaria 1/2017</a:t>
          </a:r>
        </a:p>
      </dsp:txBody>
      <dsp:txXfrm>
        <a:off x="5650763" y="2422448"/>
        <a:ext cx="1693774" cy="1129182"/>
      </dsp:txXfrm>
    </dsp:sp>
    <dsp:sp modelId="{C97BBAC6-8C75-4D69-821E-15EE12995890}">
      <dsp:nvSpPr>
        <dsp:cNvPr id="0" name=""/>
        <dsp:cNvSpPr/>
      </dsp:nvSpPr>
      <dsp:spPr>
        <a:xfrm>
          <a:off x="7626833" y="2422448"/>
          <a:ext cx="2822956" cy="112918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pt-BR" sz="3000" kern="1200" dirty="0"/>
            <a:t>Portaria 1/2018</a:t>
          </a:r>
        </a:p>
      </dsp:txBody>
      <dsp:txXfrm>
        <a:off x="8191424" y="2422448"/>
        <a:ext cx="1693774" cy="1129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E83D-4DBC-47D2-B8D4-DB10EE00CCA2}">
      <dsp:nvSpPr>
        <dsp:cNvPr id="0" name=""/>
        <dsp:cNvSpPr/>
      </dsp:nvSpPr>
      <dsp:spPr>
        <a:xfrm>
          <a:off x="4444" y="2659662"/>
          <a:ext cx="2587024" cy="1034809"/>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002060"/>
              </a:solidFill>
            </a:rPr>
            <a:t>Lei 4.320/64</a:t>
          </a:r>
        </a:p>
      </dsp:txBody>
      <dsp:txXfrm>
        <a:off x="521849" y="2659662"/>
        <a:ext cx="1552215" cy="1034809"/>
      </dsp:txXfrm>
    </dsp:sp>
    <dsp:sp modelId="{6137BEFC-D459-4A90-BBE2-6203D503431C}">
      <dsp:nvSpPr>
        <dsp:cNvPr id="0" name=""/>
        <dsp:cNvSpPr/>
      </dsp:nvSpPr>
      <dsp:spPr>
        <a:xfrm>
          <a:off x="2332766" y="2659662"/>
          <a:ext cx="2587024" cy="1034809"/>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002060"/>
              </a:solidFill>
            </a:rPr>
            <a:t>Portaria 163/2001</a:t>
          </a:r>
        </a:p>
      </dsp:txBody>
      <dsp:txXfrm>
        <a:off x="2850171" y="2659662"/>
        <a:ext cx="1552215" cy="1034809"/>
      </dsp:txXfrm>
    </dsp:sp>
    <dsp:sp modelId="{90191556-6C39-439C-BFB0-58A9921C2A2C}">
      <dsp:nvSpPr>
        <dsp:cNvPr id="0" name=""/>
        <dsp:cNvSpPr/>
      </dsp:nvSpPr>
      <dsp:spPr>
        <a:xfrm>
          <a:off x="4661088" y="2659662"/>
          <a:ext cx="2587024" cy="1034809"/>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pt-BR" sz="2800" kern="1200" dirty="0"/>
            <a:t>Portaria 688/2005</a:t>
          </a:r>
        </a:p>
      </dsp:txBody>
      <dsp:txXfrm>
        <a:off x="5178493" y="2659662"/>
        <a:ext cx="1552215" cy="1034809"/>
      </dsp:txXfrm>
    </dsp:sp>
    <dsp:sp modelId="{C97BBAC6-8C75-4D69-821E-15EE12995890}">
      <dsp:nvSpPr>
        <dsp:cNvPr id="0" name=""/>
        <dsp:cNvSpPr/>
      </dsp:nvSpPr>
      <dsp:spPr>
        <a:xfrm>
          <a:off x="6989411" y="2659662"/>
          <a:ext cx="2587024" cy="1034809"/>
        </a:xfrm>
        <a:prstGeom prst="chevr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pt-BR" sz="2800" kern="1200" dirty="0"/>
            <a:t>Portaria 338/2006</a:t>
          </a:r>
        </a:p>
      </dsp:txBody>
      <dsp:txXfrm>
        <a:off x="7506816" y="2659662"/>
        <a:ext cx="1552215" cy="1034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E83D-4DBC-47D2-B8D4-DB10EE00CCA2}">
      <dsp:nvSpPr>
        <dsp:cNvPr id="0" name=""/>
        <dsp:cNvSpPr/>
      </dsp:nvSpPr>
      <dsp:spPr>
        <a:xfrm>
          <a:off x="4849" y="2422448"/>
          <a:ext cx="2822956" cy="112918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kern="1200" dirty="0"/>
            <a:t>Portaria Conjunta STN/SOF  </a:t>
          </a:r>
          <a:r>
            <a:rPr lang="pt-BR" sz="1900" kern="1200" dirty="0"/>
            <a:t>650/2019</a:t>
          </a:r>
        </a:p>
      </dsp:txBody>
      <dsp:txXfrm>
        <a:off x="569440" y="2422448"/>
        <a:ext cx="1693774" cy="1129182"/>
      </dsp:txXfrm>
    </dsp:sp>
    <dsp:sp modelId="{6137BEFC-D459-4A90-BBE2-6203D503431C}">
      <dsp:nvSpPr>
        <dsp:cNvPr id="0" name=""/>
        <dsp:cNvSpPr/>
      </dsp:nvSpPr>
      <dsp:spPr>
        <a:xfrm>
          <a:off x="2545510" y="2422448"/>
          <a:ext cx="2822956" cy="112918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kern="1200" dirty="0"/>
            <a:t>Portaria Conjunta STN/SOF  </a:t>
          </a:r>
          <a:r>
            <a:rPr lang="pt-BR" sz="1900" kern="1200" dirty="0"/>
            <a:t>16/2021</a:t>
          </a:r>
        </a:p>
      </dsp:txBody>
      <dsp:txXfrm>
        <a:off x="3110101" y="2422448"/>
        <a:ext cx="1693774" cy="1129182"/>
      </dsp:txXfrm>
    </dsp:sp>
    <dsp:sp modelId="{90191556-6C39-439C-BFB0-58A9921C2A2C}">
      <dsp:nvSpPr>
        <dsp:cNvPr id="0" name=""/>
        <dsp:cNvSpPr/>
      </dsp:nvSpPr>
      <dsp:spPr>
        <a:xfrm>
          <a:off x="5086172" y="2422448"/>
          <a:ext cx="2822956" cy="1129182"/>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pt-BR" sz="2500" kern="1200" dirty="0"/>
            <a:t>Portaria SOF/ME 5.118/2021</a:t>
          </a:r>
        </a:p>
      </dsp:txBody>
      <dsp:txXfrm>
        <a:off x="5650763" y="2422448"/>
        <a:ext cx="1693774" cy="1129182"/>
      </dsp:txXfrm>
    </dsp:sp>
    <dsp:sp modelId="{C97BBAC6-8C75-4D69-821E-15EE12995890}">
      <dsp:nvSpPr>
        <dsp:cNvPr id="0" name=""/>
        <dsp:cNvSpPr/>
      </dsp:nvSpPr>
      <dsp:spPr>
        <a:xfrm>
          <a:off x="7626833" y="2422448"/>
          <a:ext cx="2822956" cy="1129182"/>
        </a:xfrm>
        <a:prstGeom prst="chevr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pt-BR" sz="2500" kern="1200" dirty="0"/>
            <a:t>Portaria STN 831/2021</a:t>
          </a:r>
        </a:p>
      </dsp:txBody>
      <dsp:txXfrm>
        <a:off x="8191424" y="2422448"/>
        <a:ext cx="1693774" cy="1129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E83D-4DBC-47D2-B8D4-DB10EE00CCA2}">
      <dsp:nvSpPr>
        <dsp:cNvPr id="0" name=""/>
        <dsp:cNvSpPr/>
      </dsp:nvSpPr>
      <dsp:spPr>
        <a:xfrm>
          <a:off x="4849" y="2422448"/>
          <a:ext cx="2822956" cy="1129182"/>
        </a:xfrm>
        <a:prstGeom prst="chevr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pt-BR" sz="3000" kern="1200" dirty="0"/>
            <a:t>Portaria  5/2015</a:t>
          </a:r>
        </a:p>
      </dsp:txBody>
      <dsp:txXfrm>
        <a:off x="569440" y="2422448"/>
        <a:ext cx="1693774" cy="1129182"/>
      </dsp:txXfrm>
    </dsp:sp>
    <dsp:sp modelId="{6137BEFC-D459-4A90-BBE2-6203D503431C}">
      <dsp:nvSpPr>
        <dsp:cNvPr id="0" name=""/>
        <dsp:cNvSpPr/>
      </dsp:nvSpPr>
      <dsp:spPr>
        <a:xfrm>
          <a:off x="2545510" y="2422448"/>
          <a:ext cx="2822956" cy="1129182"/>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pt-BR" sz="3000" kern="1200" dirty="0"/>
            <a:t>Portaria 419/2016</a:t>
          </a:r>
        </a:p>
      </dsp:txBody>
      <dsp:txXfrm>
        <a:off x="3110101" y="2422448"/>
        <a:ext cx="1693774" cy="1129182"/>
      </dsp:txXfrm>
    </dsp:sp>
    <dsp:sp modelId="{90191556-6C39-439C-BFB0-58A9921C2A2C}">
      <dsp:nvSpPr>
        <dsp:cNvPr id="0" name=""/>
        <dsp:cNvSpPr/>
      </dsp:nvSpPr>
      <dsp:spPr>
        <a:xfrm>
          <a:off x="5086172" y="2422448"/>
          <a:ext cx="2822956" cy="112918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pt-BR" sz="3000" kern="1200" dirty="0"/>
            <a:t>Portaria 1/2017</a:t>
          </a:r>
        </a:p>
      </dsp:txBody>
      <dsp:txXfrm>
        <a:off x="5650763" y="2422448"/>
        <a:ext cx="1693774" cy="1129182"/>
      </dsp:txXfrm>
    </dsp:sp>
    <dsp:sp modelId="{C97BBAC6-8C75-4D69-821E-15EE12995890}">
      <dsp:nvSpPr>
        <dsp:cNvPr id="0" name=""/>
        <dsp:cNvSpPr/>
      </dsp:nvSpPr>
      <dsp:spPr>
        <a:xfrm>
          <a:off x="7626833" y="2422448"/>
          <a:ext cx="2822956" cy="112918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pt-BR" sz="3000" kern="1200" dirty="0"/>
            <a:t>Portaria 1/2018</a:t>
          </a:r>
        </a:p>
      </dsp:txBody>
      <dsp:txXfrm>
        <a:off x="8191424" y="2422448"/>
        <a:ext cx="1693774" cy="1129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10C8E-3C6E-4FA8-AD59-325E3B9E9B40}">
      <dsp:nvSpPr>
        <dsp:cNvPr id="0" name=""/>
        <dsp:cNvSpPr/>
      </dsp:nvSpPr>
      <dsp:spPr>
        <a:xfrm>
          <a:off x="1696612" y="630"/>
          <a:ext cx="8094623" cy="52656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FA950-DF78-411D-B827-37CA5036EB80}">
      <dsp:nvSpPr>
        <dsp:cNvPr id="0" name=""/>
        <dsp:cNvSpPr/>
      </dsp:nvSpPr>
      <dsp:spPr>
        <a:xfrm>
          <a:off x="2397714" y="666677"/>
          <a:ext cx="8094623" cy="52656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pt-BR" sz="2600" b="1" i="0" kern="1200" baseline="0" dirty="0"/>
            <a:t>Para que a lei orçamentária seja aprovada de modo equilibrado, a classificação “9990.00.00 – Recursos arrecadados em exercícios anteriores” encontra-se disponível na relação de naturezas de receitas, conforme estabelecido Portaria Conjunta STN/SOF nº 163/2001. Somente para suprir a excepcionalidade dos Regimes Próprios de Previdência Social (RPPS), o Balanço Orçamentário destes entes poderá incluir recursos arrecadados em exercícios anteriores para fins de equilíbrio orçamentário. Quando da execução do orçamento, estes recursos serão identificados por meio de superavit financeiro, fonte para suportar as despesas orçamentárias previamente orçadas.</a:t>
          </a:r>
          <a:endParaRPr lang="en-US" sz="2600" kern="1200" dirty="0"/>
        </a:p>
      </dsp:txBody>
      <dsp:txXfrm>
        <a:off x="2551940" y="820903"/>
        <a:ext cx="7786171" cy="49572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FEB72-3E87-4155-A7A3-2F98448913AB}">
      <dsp:nvSpPr>
        <dsp:cNvPr id="0" name=""/>
        <dsp:cNvSpPr/>
      </dsp:nvSpPr>
      <dsp:spPr>
        <a:xfrm>
          <a:off x="83623" y="6749"/>
          <a:ext cx="11282806" cy="543148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55013-DF92-4E7B-A359-C0A887989E84}">
      <dsp:nvSpPr>
        <dsp:cNvPr id="0" name=""/>
        <dsp:cNvSpPr/>
      </dsp:nvSpPr>
      <dsp:spPr>
        <a:xfrm>
          <a:off x="604391" y="501479"/>
          <a:ext cx="11282806" cy="543148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pt-BR" sz="2700" b="1" i="0" kern="1200" baseline="0" dirty="0"/>
            <a:t>...,a contabilidade deve evidenciar, tempestivamente, os fatos ligados à administração orçamentária, financeira e patrimonial, gerando informações que permitam o conhecimento da composição patrimonial e dos resultados econômicos e financeiros.</a:t>
          </a:r>
        </a:p>
        <a:p>
          <a:pPr marL="0" lvl="0" indent="0" algn="just" defTabSz="1200150">
            <a:lnSpc>
              <a:spcPct val="90000"/>
            </a:lnSpc>
            <a:spcBef>
              <a:spcPct val="0"/>
            </a:spcBef>
            <a:spcAft>
              <a:spcPct val="35000"/>
            </a:spcAft>
            <a:buNone/>
          </a:pPr>
          <a:r>
            <a:rPr lang="pt-BR" sz="2700" b="1" i="0" kern="1200" baseline="0" dirty="0"/>
            <a:t>Portanto, com o objetivo de evidenciar o impacto no patrimônio, deve haver o registro da variação patrimonial aumentativa, independentemente da execução orçamentária, em função do fato gerador.</a:t>
          </a:r>
        </a:p>
        <a:p>
          <a:pPr marL="0" lvl="0" indent="0" algn="just" defTabSz="1200150">
            <a:lnSpc>
              <a:spcPct val="90000"/>
            </a:lnSpc>
            <a:spcBef>
              <a:spcPct val="0"/>
            </a:spcBef>
            <a:spcAft>
              <a:spcPct val="35000"/>
            </a:spcAft>
            <a:buNone/>
          </a:pPr>
          <a:r>
            <a:rPr lang="pt-BR" sz="2700" b="1" i="0" kern="1200" baseline="0" dirty="0"/>
            <a:t>Ocorrido o fato gerador, pode-se proceder ao registro contábil do direito a receber em contrapartida de variação patrimonial aumentativa, o que representa o registro da variação patrimonial aumentativa por competência.</a:t>
          </a:r>
          <a:endParaRPr lang="en-US" sz="2700" kern="1200" dirty="0"/>
        </a:p>
      </dsp:txBody>
      <dsp:txXfrm>
        <a:off x="763474" y="660562"/>
        <a:ext cx="10964640" cy="5113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FEB72-3E87-4155-A7A3-2F98448913AB}">
      <dsp:nvSpPr>
        <dsp:cNvPr id="0" name=""/>
        <dsp:cNvSpPr/>
      </dsp:nvSpPr>
      <dsp:spPr>
        <a:xfrm>
          <a:off x="83623" y="6749"/>
          <a:ext cx="11282806" cy="543148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55013-DF92-4E7B-A359-C0A887989E84}">
      <dsp:nvSpPr>
        <dsp:cNvPr id="0" name=""/>
        <dsp:cNvSpPr/>
      </dsp:nvSpPr>
      <dsp:spPr>
        <a:xfrm>
          <a:off x="604391" y="501479"/>
          <a:ext cx="11282806" cy="543148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just" defTabSz="1333500">
            <a:lnSpc>
              <a:spcPct val="90000"/>
            </a:lnSpc>
            <a:spcBef>
              <a:spcPct val="0"/>
            </a:spcBef>
            <a:spcAft>
              <a:spcPct val="35000"/>
            </a:spcAft>
            <a:buNone/>
          </a:pPr>
          <a:r>
            <a:rPr lang="pt-BR" sz="3000" b="1" i="0" kern="1200" baseline="0" dirty="0"/>
            <a:t>O reconhecimento do crédito apresenta como principal dificuldade a determinação do momento de ocorrência do fato gerador. No entanto, no âmbito da atividade tributária, pode-se utilizar o momento do lançamento como referência para o seu reconhecimento, pois é por esse procedimento que:</a:t>
          </a:r>
        </a:p>
        <a:p>
          <a:pPr marL="0" lvl="0" indent="0" algn="just" defTabSz="1333500">
            <a:lnSpc>
              <a:spcPct val="90000"/>
            </a:lnSpc>
            <a:spcBef>
              <a:spcPct val="0"/>
            </a:spcBef>
            <a:spcAft>
              <a:spcPct val="35000"/>
            </a:spcAft>
            <a:buNone/>
          </a:pPr>
          <a:r>
            <a:rPr lang="pt-BR" sz="3000" b="1" i="0" kern="1200" baseline="0" dirty="0"/>
            <a:t>a. Verifica-se a ocorrência do fato gerador da obrigação correspondente;</a:t>
          </a:r>
        </a:p>
        <a:p>
          <a:pPr marL="0" lvl="0" indent="0" algn="just" defTabSz="1333500">
            <a:lnSpc>
              <a:spcPct val="90000"/>
            </a:lnSpc>
            <a:spcBef>
              <a:spcPct val="0"/>
            </a:spcBef>
            <a:spcAft>
              <a:spcPct val="35000"/>
            </a:spcAft>
            <a:buNone/>
          </a:pPr>
          <a:r>
            <a:rPr lang="pt-BR" sz="3000" b="1" i="0" kern="1200" baseline="0" dirty="0"/>
            <a:t>b. Determina-se a matéria tributável;</a:t>
          </a:r>
        </a:p>
        <a:p>
          <a:pPr marL="0" lvl="0" indent="0" algn="just" defTabSz="1333500">
            <a:lnSpc>
              <a:spcPct val="90000"/>
            </a:lnSpc>
            <a:spcBef>
              <a:spcPct val="0"/>
            </a:spcBef>
            <a:spcAft>
              <a:spcPct val="35000"/>
            </a:spcAft>
            <a:buNone/>
          </a:pPr>
          <a:r>
            <a:rPr lang="pt-BR" sz="3000" b="1" i="0" kern="1200" baseline="0" dirty="0"/>
            <a:t>c. Calcula-se o montante do tributo devido; e</a:t>
          </a:r>
        </a:p>
        <a:p>
          <a:pPr marL="0" lvl="0" indent="0" algn="just" defTabSz="1333500">
            <a:lnSpc>
              <a:spcPct val="90000"/>
            </a:lnSpc>
            <a:spcBef>
              <a:spcPct val="0"/>
            </a:spcBef>
            <a:spcAft>
              <a:spcPct val="35000"/>
            </a:spcAft>
            <a:buNone/>
          </a:pPr>
          <a:r>
            <a:rPr lang="pt-BR" sz="3000" b="1" i="0" kern="1200" baseline="0" dirty="0"/>
            <a:t>d. Identifica-se o sujeito passivo.</a:t>
          </a:r>
        </a:p>
      </dsp:txBody>
      <dsp:txXfrm>
        <a:off x="763474" y="660562"/>
        <a:ext cx="10964640" cy="5113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43888-6904-4F42-8DD4-3F2163D3729B}">
      <dsp:nvSpPr>
        <dsp:cNvPr id="0" name=""/>
        <dsp:cNvSpPr/>
      </dsp:nvSpPr>
      <dsp:spPr>
        <a:xfrm>
          <a:off x="9" y="328704"/>
          <a:ext cx="5926905" cy="36784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34EA8-DA7D-4FF6-B13D-5D97C3D0C305}">
      <dsp:nvSpPr>
        <dsp:cNvPr id="0" name=""/>
        <dsp:cNvSpPr/>
      </dsp:nvSpPr>
      <dsp:spPr>
        <a:xfrm>
          <a:off x="381509" y="691129"/>
          <a:ext cx="5926905" cy="36784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b="1" i="0" kern="1200" baseline="0" dirty="0"/>
            <a:t>Receita Orçamentária Efetiva </a:t>
          </a:r>
          <a:r>
            <a:rPr lang="pt-BR" sz="2700" b="0" i="0" kern="1200" baseline="0" dirty="0"/>
            <a:t>aquela em que os ingressos de disponibilidade de recursos não foram precedidos de registro de reconhecimento do direito e não constituem obrigações correspondentes. </a:t>
          </a:r>
          <a:endParaRPr lang="en-US" sz="2700" kern="1200" dirty="0"/>
        </a:p>
      </dsp:txBody>
      <dsp:txXfrm>
        <a:off x="489247" y="798867"/>
        <a:ext cx="5711429" cy="3462969"/>
      </dsp:txXfrm>
    </dsp:sp>
    <dsp:sp modelId="{4CFFEB72-3E87-4155-A7A3-2F98448913AB}">
      <dsp:nvSpPr>
        <dsp:cNvPr id="0" name=""/>
        <dsp:cNvSpPr/>
      </dsp:nvSpPr>
      <dsp:spPr>
        <a:xfrm>
          <a:off x="6610944" y="1688757"/>
          <a:ext cx="5115673" cy="372231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55013-DF92-4E7B-A359-C0A887989E84}">
      <dsp:nvSpPr>
        <dsp:cNvPr id="0" name=""/>
        <dsp:cNvSpPr/>
      </dsp:nvSpPr>
      <dsp:spPr>
        <a:xfrm>
          <a:off x="6992444" y="2051182"/>
          <a:ext cx="5115673" cy="372231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b="1" i="0" kern="1200" baseline="0" dirty="0"/>
            <a:t>Receita Orçamentária Não Efetiva </a:t>
          </a:r>
          <a:r>
            <a:rPr lang="pt-BR" sz="2700" b="0" i="0" kern="1200" baseline="0" dirty="0"/>
            <a:t>é aquela em que os ingressos de disponibilidades de recursos foram precedidos de registro do reconhecimento do direito ou constituem obrigações correspondentes, como é o caso das operações de crédito. </a:t>
          </a:r>
          <a:endParaRPr lang="en-US" sz="2700" kern="1200" dirty="0"/>
        </a:p>
      </dsp:txBody>
      <dsp:txXfrm>
        <a:off x="7101467" y="2160205"/>
        <a:ext cx="4897627" cy="35042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38C322-AE68-4A4A-050A-1FC693B9739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24B13C4-569A-3EE4-52F9-1E0B0A645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0345445-2996-E448-203C-30FFE599097A}"/>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5" name="Espaço Reservado para Rodapé 4">
            <a:extLst>
              <a:ext uri="{FF2B5EF4-FFF2-40B4-BE49-F238E27FC236}">
                <a16:creationId xmlns:a16="http://schemas.microsoft.com/office/drawing/2014/main" id="{64AD4A2E-DB3E-E879-3D38-9D16AC2C74A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28B6B76-1110-1730-132A-0D901EBA67D6}"/>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257947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EB64B-7B25-479C-CE9B-867B1FBDD15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74BA8A3-44BE-D3E3-6F27-D440CA34E75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E7E3D9-1F3A-F611-284E-130018B40753}"/>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5" name="Espaço Reservado para Rodapé 4">
            <a:extLst>
              <a:ext uri="{FF2B5EF4-FFF2-40B4-BE49-F238E27FC236}">
                <a16:creationId xmlns:a16="http://schemas.microsoft.com/office/drawing/2014/main" id="{24D2E08A-E583-6A64-113B-92E59AB2752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BD992A3-1F5D-5A8B-E641-FDD657BCE428}"/>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3961217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B844FAB-8B17-F7AA-794B-F394784CC60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9DE4D59-E83E-DEAA-8C90-C3F7D866D65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96EE86-0385-CF83-9152-1BF838252867}"/>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5" name="Espaço Reservado para Rodapé 4">
            <a:extLst>
              <a:ext uri="{FF2B5EF4-FFF2-40B4-BE49-F238E27FC236}">
                <a16:creationId xmlns:a16="http://schemas.microsoft.com/office/drawing/2014/main" id="{110F00EF-D899-FEEE-7A26-45A30DD9115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2B03182-1CE0-C202-E21A-3DC2784B0EC0}"/>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16270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B79C2-74C6-0ECA-7995-83AC8BB8955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689889E-D35F-6B47-A56A-0C05CB07348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7F000A3-06DA-B323-EB7C-20102C9391A9}"/>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5" name="Espaço Reservado para Rodapé 4">
            <a:extLst>
              <a:ext uri="{FF2B5EF4-FFF2-40B4-BE49-F238E27FC236}">
                <a16:creationId xmlns:a16="http://schemas.microsoft.com/office/drawing/2014/main" id="{1EEF267F-0869-F162-9CAE-E08BEABDBE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404EB98-E5BE-FAA0-A1FA-3BD5A3973025}"/>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4094751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5A57CA-53A4-EF5D-964C-692F0C7A311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8603B1C-477F-EE53-0E71-21552C693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2BC7269-C692-1DFE-676D-2D264F9DCB42}"/>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5" name="Espaço Reservado para Rodapé 4">
            <a:extLst>
              <a:ext uri="{FF2B5EF4-FFF2-40B4-BE49-F238E27FC236}">
                <a16:creationId xmlns:a16="http://schemas.microsoft.com/office/drawing/2014/main" id="{6E43E7F0-E9C5-20E6-34E4-F0FD2FDCBB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0175A83-8F09-8E90-9A6E-C4D43B56437A}"/>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4029755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69E12A-EF65-480E-EACA-D8F0CD1BD17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ED9719D-7C5B-C52D-8624-56232D6A20D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A2C5F2-F19C-E1B6-BC94-6C167704A59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3EA39D1-7A4C-D678-CF29-5B10BD5DEE66}"/>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6" name="Espaço Reservado para Rodapé 5">
            <a:extLst>
              <a:ext uri="{FF2B5EF4-FFF2-40B4-BE49-F238E27FC236}">
                <a16:creationId xmlns:a16="http://schemas.microsoft.com/office/drawing/2014/main" id="{6742CD2F-B43E-D86A-C646-49241A86C1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E26713A-02D7-E820-8221-47D1274E5D51}"/>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344185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DC029E-813B-F880-D229-ABCBBBEB9F2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7699FD6-E75B-D4D5-E377-898DB7301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1BEDCD6-29D1-8FCB-B54F-2A83F337B4E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25CCF22-8F60-140D-BBEB-73C2240F4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8114E9E-6128-4853-8A89-A6FEABAFA2F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F4D85C8-CF18-EFEE-CB3F-C9CF30902F81}"/>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8" name="Espaço Reservado para Rodapé 7">
            <a:extLst>
              <a:ext uri="{FF2B5EF4-FFF2-40B4-BE49-F238E27FC236}">
                <a16:creationId xmlns:a16="http://schemas.microsoft.com/office/drawing/2014/main" id="{93A9D7E4-3A38-7FA3-E963-DAAE718E7D5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573F437-4580-7654-12F4-F8A6426B769F}"/>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3893950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8572F-0FE3-BB16-905F-0F2A45D77D3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6609C90-3BAE-E3A5-1FF9-6A0B1AAF0A00}"/>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4" name="Espaço Reservado para Rodapé 3">
            <a:extLst>
              <a:ext uri="{FF2B5EF4-FFF2-40B4-BE49-F238E27FC236}">
                <a16:creationId xmlns:a16="http://schemas.microsoft.com/office/drawing/2014/main" id="{781BFADD-9117-8ECB-7374-AF26AAAE67C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58233CF-ED34-D790-7DE7-AB067C773B07}"/>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2413046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679DE44-2888-3019-D7D2-778C564E61AD}"/>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3" name="Espaço Reservado para Rodapé 2">
            <a:extLst>
              <a:ext uri="{FF2B5EF4-FFF2-40B4-BE49-F238E27FC236}">
                <a16:creationId xmlns:a16="http://schemas.microsoft.com/office/drawing/2014/main" id="{D9B377E8-9BD3-FD4F-747D-5758B95DE07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59C7BE6-5403-30E2-4C7B-B2CC8FEB8697}"/>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1674977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18422-C2A7-1259-4B3F-AF4BBD23F82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AEF43E7-31B6-984B-EF0E-0D29E1A9B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8F9D292-2E51-D69E-1199-A26881D64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B5D34E3-D216-A5DA-0616-46C65C013C50}"/>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6" name="Espaço Reservado para Rodapé 5">
            <a:extLst>
              <a:ext uri="{FF2B5EF4-FFF2-40B4-BE49-F238E27FC236}">
                <a16:creationId xmlns:a16="http://schemas.microsoft.com/office/drawing/2014/main" id="{BDCED556-CCD7-4932-FC84-1648FBF6C4F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A2B8B74-2EE0-7DAA-F003-DC62031529A9}"/>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3580240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F8C6B-64D4-06A0-CE27-66D031E9842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0E0D89E-5614-0D40-7AE9-629D1796D1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8757428-37D5-B50C-5289-5C856F0C1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7D32849-0402-6E31-3278-8310C5D01165}"/>
              </a:ext>
            </a:extLst>
          </p:cNvPr>
          <p:cNvSpPr>
            <a:spLocks noGrp="1"/>
          </p:cNvSpPr>
          <p:nvPr>
            <p:ph type="dt" sz="half" idx="10"/>
          </p:nvPr>
        </p:nvSpPr>
        <p:spPr/>
        <p:txBody>
          <a:bodyPr/>
          <a:lstStyle/>
          <a:p>
            <a:fld id="{D8569E4D-8D49-463E-847A-86382EB17844}" type="datetimeFigureOut">
              <a:rPr lang="pt-BR" smtClean="0"/>
              <a:t>27/07/2022</a:t>
            </a:fld>
            <a:endParaRPr lang="pt-BR"/>
          </a:p>
        </p:txBody>
      </p:sp>
      <p:sp>
        <p:nvSpPr>
          <p:cNvPr id="6" name="Espaço Reservado para Rodapé 5">
            <a:extLst>
              <a:ext uri="{FF2B5EF4-FFF2-40B4-BE49-F238E27FC236}">
                <a16:creationId xmlns:a16="http://schemas.microsoft.com/office/drawing/2014/main" id="{BE549F4F-FCBD-096C-D12D-B262E237084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BA182C1-36BE-3F59-4B89-CF676DDE69D6}"/>
              </a:ext>
            </a:extLst>
          </p:cNvPr>
          <p:cNvSpPr>
            <a:spLocks noGrp="1"/>
          </p:cNvSpPr>
          <p:nvPr>
            <p:ph type="sldNum" sz="quarter" idx="12"/>
          </p:nvPr>
        </p:nvSpPr>
        <p:spPr/>
        <p:txBody>
          <a:bodyPr/>
          <a:lstStyle/>
          <a:p>
            <a:fld id="{41A70D3C-44F5-4108-BAE7-3962FEA9813F}" type="slidenum">
              <a:rPr lang="pt-BR" smtClean="0"/>
              <a:t>‹nº›</a:t>
            </a:fld>
            <a:endParaRPr lang="pt-BR"/>
          </a:p>
        </p:txBody>
      </p:sp>
    </p:spTree>
    <p:extLst>
      <p:ext uri="{BB962C8B-B14F-4D97-AF65-F5344CB8AC3E}">
        <p14:creationId xmlns:p14="http://schemas.microsoft.com/office/powerpoint/2010/main" val="1751933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9F81CA2-CD4E-F6E0-6219-CDA48AA53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13FBEC5-C4CA-3AD4-7E7A-13CE01E97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2780446-D2DE-A409-E899-EA2EA42BA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69E4D-8D49-463E-847A-86382EB17844}" type="datetimeFigureOut">
              <a:rPr lang="pt-BR" smtClean="0"/>
              <a:t>27/07/2022</a:t>
            </a:fld>
            <a:endParaRPr lang="pt-BR"/>
          </a:p>
        </p:txBody>
      </p:sp>
      <p:sp>
        <p:nvSpPr>
          <p:cNvPr id="5" name="Espaço Reservado para Rodapé 4">
            <a:extLst>
              <a:ext uri="{FF2B5EF4-FFF2-40B4-BE49-F238E27FC236}">
                <a16:creationId xmlns:a16="http://schemas.microsoft.com/office/drawing/2014/main" id="{FEB053C6-C96D-8C40-C819-D48FEAEEC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2A1651D-AAE5-715C-A987-52AE128C0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70D3C-44F5-4108-BAE7-3962FEA9813F}" type="slidenum">
              <a:rPr lang="pt-BR" smtClean="0"/>
              <a:t>‹nº›</a:t>
            </a:fld>
            <a:endParaRPr lang="pt-BR"/>
          </a:p>
        </p:txBody>
      </p:sp>
    </p:spTree>
    <p:extLst>
      <p:ext uri="{BB962C8B-B14F-4D97-AF65-F5344CB8AC3E}">
        <p14:creationId xmlns:p14="http://schemas.microsoft.com/office/powerpoint/2010/main" val="3392966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34BC9A2-E5DA-0098-3A1D-798442269762}"/>
              </a:ext>
            </a:extLst>
          </p:cNvPr>
          <p:cNvSpPr/>
          <p:nvPr/>
        </p:nvSpPr>
        <p:spPr>
          <a:xfrm>
            <a:off x="4986669" y="0"/>
            <a:ext cx="7205330" cy="6858000"/>
          </a:xfrm>
          <a:prstGeom prst="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B1B568AE-5AE1-0B20-71F1-EF262A88A7D8}"/>
              </a:ext>
            </a:extLst>
          </p:cNvPr>
          <p:cNvSpPr txBox="1"/>
          <p:nvPr/>
        </p:nvSpPr>
        <p:spPr>
          <a:xfrm>
            <a:off x="6110836" y="2532564"/>
            <a:ext cx="4956997" cy="129711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3000" b="1" kern="1200" dirty="0">
                <a:solidFill>
                  <a:srgbClr val="00A858"/>
                </a:solidFill>
                <a:latin typeface="Book Antiqua" panose="02040602050305030304" pitchFamily="18" charset="0"/>
                <a:ea typeface="+mj-ea"/>
                <a:cs typeface="+mj-cs"/>
              </a:rPr>
              <a:t>Novo </a:t>
            </a:r>
            <a:r>
              <a:rPr lang="en-US" sz="3000" b="1" kern="1200" dirty="0" err="1">
                <a:solidFill>
                  <a:srgbClr val="00A858"/>
                </a:solidFill>
                <a:latin typeface="Book Antiqua" panose="02040602050305030304" pitchFamily="18" charset="0"/>
                <a:ea typeface="+mj-ea"/>
                <a:cs typeface="+mj-cs"/>
              </a:rPr>
              <a:t>Ementário</a:t>
            </a:r>
            <a:r>
              <a:rPr lang="en-US" sz="3000" b="1" kern="1200" dirty="0">
                <a:solidFill>
                  <a:srgbClr val="00A858"/>
                </a:solidFill>
                <a:latin typeface="Book Antiqua" panose="02040602050305030304" pitchFamily="18" charset="0"/>
                <a:ea typeface="+mj-ea"/>
                <a:cs typeface="+mj-cs"/>
              </a:rPr>
              <a:t> da </a:t>
            </a:r>
            <a:r>
              <a:rPr lang="en-US" sz="3000" b="1" kern="1200" dirty="0" err="1">
                <a:solidFill>
                  <a:srgbClr val="00A858"/>
                </a:solidFill>
                <a:latin typeface="Book Antiqua" panose="02040602050305030304" pitchFamily="18" charset="0"/>
                <a:ea typeface="+mj-ea"/>
                <a:cs typeface="+mj-cs"/>
              </a:rPr>
              <a:t>Receita</a:t>
            </a:r>
            <a:r>
              <a:rPr lang="en-US" sz="3000" b="1" kern="1200" dirty="0">
                <a:solidFill>
                  <a:srgbClr val="00A858"/>
                </a:solidFill>
                <a:latin typeface="Book Antiqua" panose="02040602050305030304" pitchFamily="18" charset="0"/>
                <a:ea typeface="+mj-ea"/>
                <a:cs typeface="+mj-cs"/>
              </a:rPr>
              <a:t> e </a:t>
            </a:r>
          </a:p>
          <a:p>
            <a:pPr algn="ctr">
              <a:lnSpc>
                <a:spcPct val="90000"/>
              </a:lnSpc>
              <a:spcBef>
                <a:spcPct val="0"/>
              </a:spcBef>
              <a:spcAft>
                <a:spcPts val="600"/>
              </a:spcAft>
            </a:pPr>
            <a:r>
              <a:rPr lang="en-US" sz="3000" b="1" kern="1200" dirty="0" err="1">
                <a:solidFill>
                  <a:srgbClr val="00A858"/>
                </a:solidFill>
                <a:latin typeface="Book Antiqua" panose="02040602050305030304" pitchFamily="18" charset="0"/>
                <a:ea typeface="+mj-ea"/>
                <a:cs typeface="+mj-cs"/>
              </a:rPr>
              <a:t>Novas</a:t>
            </a:r>
            <a:r>
              <a:rPr lang="en-US" sz="3000" b="1" kern="1200" dirty="0">
                <a:solidFill>
                  <a:srgbClr val="00A858"/>
                </a:solidFill>
                <a:latin typeface="Book Antiqua" panose="02040602050305030304" pitchFamily="18" charset="0"/>
                <a:ea typeface="+mj-ea"/>
                <a:cs typeface="+mj-cs"/>
              </a:rPr>
              <a:t> Fontes de </a:t>
            </a:r>
            <a:r>
              <a:rPr lang="en-US" sz="3000" b="1" kern="1200" dirty="0" err="1">
                <a:solidFill>
                  <a:srgbClr val="00A858"/>
                </a:solidFill>
                <a:latin typeface="Book Antiqua" panose="02040602050305030304" pitchFamily="18" charset="0"/>
                <a:ea typeface="+mj-ea"/>
                <a:cs typeface="+mj-cs"/>
              </a:rPr>
              <a:t>Recursos</a:t>
            </a:r>
            <a:endParaRPr lang="en-US" sz="3000" b="1" kern="1200" dirty="0">
              <a:solidFill>
                <a:srgbClr val="00A858"/>
              </a:solidFill>
              <a:latin typeface="Book Antiqua" panose="02040602050305030304" pitchFamily="18" charset="0"/>
              <a:ea typeface="+mj-ea"/>
              <a:cs typeface="+mj-cs"/>
            </a:endParaRPr>
          </a:p>
        </p:txBody>
      </p:sp>
      <p:pic>
        <p:nvPicPr>
          <p:cNvPr id="2" name="Imagem 1">
            <a:extLst>
              <a:ext uri="{FF2B5EF4-FFF2-40B4-BE49-F238E27FC236}">
                <a16:creationId xmlns:a16="http://schemas.microsoft.com/office/drawing/2014/main" id="{69E8125D-FAF0-6FBD-A676-781B0EC61A4C}"/>
              </a:ext>
            </a:extLst>
          </p:cNvPr>
          <p:cNvPicPr>
            <a:picLocks noChangeAspect="1"/>
          </p:cNvPicPr>
          <p:nvPr/>
        </p:nvPicPr>
        <p:blipFill>
          <a:blip r:embed="rId2"/>
          <a:stretch>
            <a:fillRect/>
          </a:stretch>
        </p:blipFill>
        <p:spPr>
          <a:xfrm>
            <a:off x="745434" y="1813910"/>
            <a:ext cx="3393337" cy="2380401"/>
          </a:xfrm>
          <a:prstGeom prst="rect">
            <a:avLst/>
          </a:prstGeom>
        </p:spPr>
      </p:pic>
    </p:spTree>
    <p:extLst>
      <p:ext uri="{BB962C8B-B14F-4D97-AF65-F5344CB8AC3E}">
        <p14:creationId xmlns:p14="http://schemas.microsoft.com/office/powerpoint/2010/main" val="398739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DF12723-DAEE-7AF2-2D14-50C57C07853B}"/>
              </a:ext>
            </a:extLst>
          </p:cNvPr>
          <p:cNvSpPr txBox="1"/>
          <p:nvPr/>
        </p:nvSpPr>
        <p:spPr>
          <a:xfrm>
            <a:off x="4229238" y="676811"/>
            <a:ext cx="3733523" cy="584775"/>
          </a:xfrm>
          <a:custGeom>
            <a:avLst/>
            <a:gdLst>
              <a:gd name="connsiteX0" fmla="*/ 0 w 3733523"/>
              <a:gd name="connsiteY0" fmla="*/ 0 h 584775"/>
              <a:gd name="connsiteX1" fmla="*/ 458690 w 3733523"/>
              <a:gd name="connsiteY1" fmla="*/ 0 h 584775"/>
              <a:gd name="connsiteX2" fmla="*/ 1029386 w 3733523"/>
              <a:gd name="connsiteY2" fmla="*/ 0 h 584775"/>
              <a:gd name="connsiteX3" fmla="*/ 1562746 w 3733523"/>
              <a:gd name="connsiteY3" fmla="*/ 0 h 584775"/>
              <a:gd name="connsiteX4" fmla="*/ 2170777 w 3733523"/>
              <a:gd name="connsiteY4" fmla="*/ 0 h 584775"/>
              <a:gd name="connsiteX5" fmla="*/ 2704137 w 3733523"/>
              <a:gd name="connsiteY5" fmla="*/ 0 h 584775"/>
              <a:gd name="connsiteX6" fmla="*/ 3200163 w 3733523"/>
              <a:gd name="connsiteY6" fmla="*/ 0 h 584775"/>
              <a:gd name="connsiteX7" fmla="*/ 3733523 w 3733523"/>
              <a:gd name="connsiteY7" fmla="*/ 0 h 584775"/>
              <a:gd name="connsiteX8" fmla="*/ 3733523 w 3733523"/>
              <a:gd name="connsiteY8" fmla="*/ 584775 h 584775"/>
              <a:gd name="connsiteX9" fmla="*/ 3274833 w 3733523"/>
              <a:gd name="connsiteY9" fmla="*/ 584775 h 584775"/>
              <a:gd name="connsiteX10" fmla="*/ 2853478 w 3733523"/>
              <a:gd name="connsiteY10" fmla="*/ 584775 h 584775"/>
              <a:gd name="connsiteX11" fmla="*/ 2320118 w 3733523"/>
              <a:gd name="connsiteY11" fmla="*/ 584775 h 584775"/>
              <a:gd name="connsiteX12" fmla="*/ 1861428 w 3733523"/>
              <a:gd name="connsiteY12" fmla="*/ 584775 h 584775"/>
              <a:gd name="connsiteX13" fmla="*/ 1440073 w 3733523"/>
              <a:gd name="connsiteY13" fmla="*/ 584775 h 584775"/>
              <a:gd name="connsiteX14" fmla="*/ 1018718 w 3733523"/>
              <a:gd name="connsiteY14" fmla="*/ 584775 h 584775"/>
              <a:gd name="connsiteX15" fmla="*/ 522693 w 3733523"/>
              <a:gd name="connsiteY15" fmla="*/ 584775 h 584775"/>
              <a:gd name="connsiteX16" fmla="*/ 0 w 3733523"/>
              <a:gd name="connsiteY16" fmla="*/ 584775 h 584775"/>
              <a:gd name="connsiteX17" fmla="*/ 0 w 373352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3523" h="584775" extrusionOk="0">
                <a:moveTo>
                  <a:pt x="0" y="0"/>
                </a:moveTo>
                <a:cubicBezTo>
                  <a:pt x="204993" y="-7106"/>
                  <a:pt x="310745" y="6847"/>
                  <a:pt x="458690" y="0"/>
                </a:cubicBezTo>
                <a:cubicBezTo>
                  <a:pt x="606635" y="-6847"/>
                  <a:pt x="852374" y="6336"/>
                  <a:pt x="1029386" y="0"/>
                </a:cubicBezTo>
                <a:cubicBezTo>
                  <a:pt x="1206398" y="-6336"/>
                  <a:pt x="1331832" y="9854"/>
                  <a:pt x="1562746" y="0"/>
                </a:cubicBezTo>
                <a:cubicBezTo>
                  <a:pt x="1793660" y="-9854"/>
                  <a:pt x="1997875" y="16346"/>
                  <a:pt x="2170777" y="0"/>
                </a:cubicBezTo>
                <a:cubicBezTo>
                  <a:pt x="2343679" y="-16346"/>
                  <a:pt x="2554232" y="24620"/>
                  <a:pt x="2704137" y="0"/>
                </a:cubicBezTo>
                <a:cubicBezTo>
                  <a:pt x="2854042" y="-24620"/>
                  <a:pt x="2968821" y="5785"/>
                  <a:pt x="3200163" y="0"/>
                </a:cubicBezTo>
                <a:cubicBezTo>
                  <a:pt x="3431505" y="-5785"/>
                  <a:pt x="3513997" y="42772"/>
                  <a:pt x="3733523" y="0"/>
                </a:cubicBezTo>
                <a:cubicBezTo>
                  <a:pt x="3770916" y="133428"/>
                  <a:pt x="3699782" y="462541"/>
                  <a:pt x="3733523" y="584775"/>
                </a:cubicBezTo>
                <a:cubicBezTo>
                  <a:pt x="3609114" y="587014"/>
                  <a:pt x="3381903" y="575763"/>
                  <a:pt x="3274833" y="584775"/>
                </a:cubicBezTo>
                <a:cubicBezTo>
                  <a:pt x="3167763" y="593787"/>
                  <a:pt x="2992266" y="545767"/>
                  <a:pt x="2853478" y="584775"/>
                </a:cubicBezTo>
                <a:cubicBezTo>
                  <a:pt x="2714691" y="623783"/>
                  <a:pt x="2494786" y="529493"/>
                  <a:pt x="2320118" y="584775"/>
                </a:cubicBezTo>
                <a:cubicBezTo>
                  <a:pt x="2145450" y="640057"/>
                  <a:pt x="1989397" y="557657"/>
                  <a:pt x="1861428" y="584775"/>
                </a:cubicBezTo>
                <a:cubicBezTo>
                  <a:pt x="1733459" y="611893"/>
                  <a:pt x="1536631" y="556536"/>
                  <a:pt x="1440073" y="584775"/>
                </a:cubicBezTo>
                <a:cubicBezTo>
                  <a:pt x="1343515" y="613014"/>
                  <a:pt x="1133546" y="543796"/>
                  <a:pt x="1018718" y="584775"/>
                </a:cubicBezTo>
                <a:cubicBezTo>
                  <a:pt x="903890" y="625754"/>
                  <a:pt x="660160" y="553963"/>
                  <a:pt x="522693" y="584775"/>
                </a:cubicBezTo>
                <a:cubicBezTo>
                  <a:pt x="385227" y="615587"/>
                  <a:pt x="128118" y="561761"/>
                  <a:pt x="0" y="584775"/>
                </a:cubicBezTo>
                <a:cubicBezTo>
                  <a:pt x="-5894" y="326384"/>
                  <a:pt x="60865" y="224155"/>
                  <a:pt x="0" y="0"/>
                </a:cubicBezTo>
                <a:close/>
              </a:path>
            </a:pathLst>
          </a:custGeom>
          <a:noFill/>
          <a:ln>
            <a:solidFill>
              <a:schemeClr val="tx1"/>
            </a:solidFill>
            <a:extLst>
              <a:ext uri="{C807C97D-BFC1-408E-A445-0C87EB9F89A2}">
                <ask:lineSketchStyleProps xmlns:ask="http://schemas.microsoft.com/office/drawing/2018/sketchyshapes" sd="3054873628">
                  <a:prstGeom prst="rect">
                    <a:avLst/>
                  </a:prstGeom>
                  <ask:type>
                    <ask:lineSketchScribble/>
                  </ask:type>
                </ask:lineSketchStyleProps>
              </a:ext>
            </a:extLst>
          </a:ln>
        </p:spPr>
        <p:txBody>
          <a:bodyPr wrap="none" rtlCol="0">
            <a:spAutoFit/>
          </a:bodyPr>
          <a:lstStyle/>
          <a:p>
            <a:r>
              <a:rPr lang="pt-BR" sz="3200" dirty="0"/>
              <a:t>Ementário da Receita</a:t>
            </a:r>
          </a:p>
        </p:txBody>
      </p:sp>
      <p:pic>
        <p:nvPicPr>
          <p:cNvPr id="5" name="Imagem 4">
            <a:extLst>
              <a:ext uri="{FF2B5EF4-FFF2-40B4-BE49-F238E27FC236}">
                <a16:creationId xmlns:a16="http://schemas.microsoft.com/office/drawing/2014/main" id="{C02779AE-A751-D46D-B289-7FCE33BCC521}"/>
              </a:ext>
            </a:extLst>
          </p:cNvPr>
          <p:cNvPicPr>
            <a:picLocks noChangeAspect="1"/>
          </p:cNvPicPr>
          <p:nvPr/>
        </p:nvPicPr>
        <p:blipFill>
          <a:blip r:embed="rId2"/>
          <a:stretch>
            <a:fillRect/>
          </a:stretch>
        </p:blipFill>
        <p:spPr>
          <a:xfrm>
            <a:off x="560468" y="1899920"/>
            <a:ext cx="11071064" cy="1046351"/>
          </a:xfrm>
          <a:prstGeom prst="rect">
            <a:avLst/>
          </a:prstGeom>
        </p:spPr>
      </p:pic>
      <p:pic>
        <p:nvPicPr>
          <p:cNvPr id="7" name="Imagem 6">
            <a:extLst>
              <a:ext uri="{FF2B5EF4-FFF2-40B4-BE49-F238E27FC236}">
                <a16:creationId xmlns:a16="http://schemas.microsoft.com/office/drawing/2014/main" id="{34A41DE9-9692-FD8B-CFC5-3E99EC9E3D39}"/>
              </a:ext>
            </a:extLst>
          </p:cNvPr>
          <p:cNvPicPr>
            <a:picLocks noChangeAspect="1"/>
          </p:cNvPicPr>
          <p:nvPr/>
        </p:nvPicPr>
        <p:blipFill>
          <a:blip r:embed="rId3"/>
          <a:stretch>
            <a:fillRect/>
          </a:stretch>
        </p:blipFill>
        <p:spPr>
          <a:xfrm>
            <a:off x="560468" y="3086646"/>
            <a:ext cx="11044678" cy="3771354"/>
          </a:xfrm>
          <a:prstGeom prst="rect">
            <a:avLst/>
          </a:prstGeom>
        </p:spPr>
      </p:pic>
    </p:spTree>
    <p:extLst>
      <p:ext uri="{BB962C8B-B14F-4D97-AF65-F5344CB8AC3E}">
        <p14:creationId xmlns:p14="http://schemas.microsoft.com/office/powerpoint/2010/main" val="2999157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1BA88074-F54C-4AF3-9A72-823823300D07}"/>
              </a:ext>
            </a:extLst>
          </p:cNvPr>
          <p:cNvGraphicFramePr>
            <a:graphicFrameLocks noGrp="1"/>
          </p:cNvGraphicFramePr>
          <p:nvPr/>
        </p:nvGraphicFramePr>
        <p:xfrm>
          <a:off x="477077" y="894524"/>
          <a:ext cx="11350487" cy="5148636"/>
        </p:xfrm>
        <a:graphic>
          <a:graphicData uri="http://schemas.openxmlformats.org/drawingml/2006/table">
            <a:tbl>
              <a:tblPr/>
              <a:tblGrid>
                <a:gridCol w="517401">
                  <a:extLst>
                    <a:ext uri="{9D8B030D-6E8A-4147-A177-3AD203B41FA5}">
                      <a16:colId xmlns:a16="http://schemas.microsoft.com/office/drawing/2014/main" val="3519885089"/>
                    </a:ext>
                  </a:extLst>
                </a:gridCol>
                <a:gridCol w="3030870">
                  <a:extLst>
                    <a:ext uri="{9D8B030D-6E8A-4147-A177-3AD203B41FA5}">
                      <a16:colId xmlns:a16="http://schemas.microsoft.com/office/drawing/2014/main" val="3801862317"/>
                    </a:ext>
                  </a:extLst>
                </a:gridCol>
                <a:gridCol w="188843">
                  <a:extLst>
                    <a:ext uri="{9D8B030D-6E8A-4147-A177-3AD203B41FA5}">
                      <a16:colId xmlns:a16="http://schemas.microsoft.com/office/drawing/2014/main" val="2241360990"/>
                    </a:ext>
                  </a:extLst>
                </a:gridCol>
                <a:gridCol w="546652">
                  <a:extLst>
                    <a:ext uri="{9D8B030D-6E8A-4147-A177-3AD203B41FA5}">
                      <a16:colId xmlns:a16="http://schemas.microsoft.com/office/drawing/2014/main" val="3251115562"/>
                    </a:ext>
                  </a:extLst>
                </a:gridCol>
                <a:gridCol w="3150705">
                  <a:extLst>
                    <a:ext uri="{9D8B030D-6E8A-4147-A177-3AD203B41FA5}">
                      <a16:colId xmlns:a16="http://schemas.microsoft.com/office/drawing/2014/main" val="3490639743"/>
                    </a:ext>
                  </a:extLst>
                </a:gridCol>
                <a:gridCol w="636104">
                  <a:extLst>
                    <a:ext uri="{9D8B030D-6E8A-4147-A177-3AD203B41FA5}">
                      <a16:colId xmlns:a16="http://schemas.microsoft.com/office/drawing/2014/main" val="1338398663"/>
                    </a:ext>
                  </a:extLst>
                </a:gridCol>
                <a:gridCol w="3279912">
                  <a:extLst>
                    <a:ext uri="{9D8B030D-6E8A-4147-A177-3AD203B41FA5}">
                      <a16:colId xmlns:a16="http://schemas.microsoft.com/office/drawing/2014/main" val="3853622237"/>
                    </a:ext>
                  </a:extLst>
                </a:gridCol>
              </a:tblGrid>
              <a:tr h="333764">
                <a:tc gridSpan="7">
                  <a:txBody>
                    <a:bodyPr/>
                    <a:lstStyle/>
                    <a:p>
                      <a:pPr algn="l" fontAlgn="b"/>
                      <a:r>
                        <a:rPr lang="pt-BR" sz="2400" b="1" i="0" u="none" strike="noStrike" dirty="0">
                          <a:solidFill>
                            <a:srgbClr val="000000"/>
                          </a:solidFill>
                          <a:effectLst/>
                          <a:latin typeface="Calibri" panose="020F0502020204030204" pitchFamily="34" charset="0"/>
                        </a:rPr>
                        <a:t>RPPS</a:t>
                      </a:r>
                    </a:p>
                  </a:txBody>
                  <a:tcPr marL="5912" marR="5912" marT="591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90209460"/>
                  </a:ext>
                </a:extLst>
              </a:tr>
              <a:tr h="333764">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5912" marR="5912" marT="59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21916261"/>
                  </a:ext>
                </a:extLst>
              </a:tr>
              <a:tr h="922731">
                <a:tc>
                  <a:txBody>
                    <a:bodyPr/>
                    <a:lstStyle/>
                    <a:p>
                      <a:pPr algn="ctr" fontAlgn="ctr"/>
                      <a:r>
                        <a:rPr lang="pt-BR" sz="2000" b="0" i="0" u="none" strike="noStrike">
                          <a:solidFill>
                            <a:srgbClr val="000000"/>
                          </a:solidFill>
                          <a:effectLst/>
                          <a:latin typeface="Calibri" panose="020F0502020204030204" pitchFamily="34" charset="0"/>
                        </a:rPr>
                        <a:t> </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a:solidFill>
                            <a:srgbClr val="000000"/>
                          </a:solidFill>
                          <a:effectLst/>
                          <a:latin typeface="Calibri" panose="020F0502020204030204" pitchFamily="34" charset="0"/>
                        </a:rPr>
                        <a:t>2121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Benefícios previdenciários - Poder Legislativo - Fundo em Repartição (Plano Financeiro)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88483667"/>
                  </a:ext>
                </a:extLst>
              </a:tr>
              <a:tr h="1202634">
                <a:tc>
                  <a:txBody>
                    <a:bodyPr/>
                    <a:lstStyle/>
                    <a:p>
                      <a:pPr algn="ctr" fontAlgn="ctr"/>
                      <a:r>
                        <a:rPr lang="pt-BR" sz="2000" b="0" i="0" u="none" strike="noStrike">
                          <a:solidFill>
                            <a:srgbClr val="000000"/>
                          </a:solidFill>
                          <a:effectLst/>
                          <a:latin typeface="Calibri" panose="020F0502020204030204" pitchFamily="34" charset="0"/>
                        </a:rPr>
                        <a:t>05</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Aporte para Cobertura de Déficit Atuarial ao RPPS</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800</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RPPS - Fundo em Capitalização (Plano Previdenciário)</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endParaRPr lang="pt-BR" sz="2000" b="0" i="0" u="none" strike="noStrike" dirty="0">
                        <a:solidFill>
                          <a:srgbClr val="000000"/>
                        </a:solidFill>
                        <a:effectLst/>
                        <a:latin typeface="Calibri" panose="020F0502020204030204" pitchFamily="34" charset="0"/>
                      </a:endParaRP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78103780"/>
                  </a:ext>
                </a:extLst>
              </a:tr>
              <a:tr h="1329244">
                <a:tc>
                  <a:txBody>
                    <a:bodyPr/>
                    <a:lstStyle/>
                    <a:p>
                      <a:pPr algn="ctr" fontAlgn="ctr"/>
                      <a:r>
                        <a:rPr lang="pt-BR" sz="2000" b="0" i="0" u="none" strike="noStrike">
                          <a:solidFill>
                            <a:srgbClr val="000000"/>
                          </a:solidFill>
                          <a:effectLst/>
                          <a:latin typeface="Calibri" panose="020F0502020204030204" pitchFamily="34" charset="0"/>
                        </a:rPr>
                        <a:t> </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dirty="0">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pt-BR" sz="2000" b="0" i="0" u="none" strike="noStrike">
                        <a:solidFill>
                          <a:srgbClr val="000000"/>
                        </a:solidFill>
                        <a:effectLst/>
                        <a:latin typeface="Calibri" panose="020F0502020204030204" pitchFamily="34" charset="0"/>
                      </a:endParaRP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endParaRPr lang="pt-BR" sz="2000" b="0" i="0" u="none" strike="noStrike" dirty="0">
                        <a:solidFill>
                          <a:srgbClr val="000000"/>
                        </a:solidFill>
                        <a:effectLst/>
                        <a:latin typeface="Calibri" panose="020F0502020204030204" pitchFamily="34" charset="0"/>
                      </a:endParaRP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5630997"/>
                  </a:ext>
                </a:extLst>
              </a:tr>
              <a:tr h="988591">
                <a:tc>
                  <a:txBody>
                    <a:bodyPr/>
                    <a:lstStyle/>
                    <a:p>
                      <a:pPr algn="ctr" fontAlgn="ctr"/>
                      <a:r>
                        <a:rPr lang="pt-BR" sz="2000" b="0" i="0" u="none" strike="noStrike">
                          <a:solidFill>
                            <a:srgbClr val="000000"/>
                          </a:solidFill>
                          <a:effectLst/>
                          <a:latin typeface="Calibri" panose="020F0502020204030204" pitchFamily="34" charset="0"/>
                        </a:rPr>
                        <a:t>75</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Taxa de Administração RPPS</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802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RPPS - Taxa de Administração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5912" marR="5912" marT="59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extLst>
                  <a:ext uri="{0D108BD9-81ED-4DB2-BD59-A6C34878D82A}">
                    <a16:rowId xmlns:a16="http://schemas.microsoft.com/office/drawing/2014/main" val="95853659"/>
                  </a:ext>
                </a:extLst>
              </a:tr>
            </a:tbl>
          </a:graphicData>
        </a:graphic>
      </p:graphicFrame>
    </p:spTree>
    <p:extLst>
      <p:ext uri="{BB962C8B-B14F-4D97-AF65-F5344CB8AC3E}">
        <p14:creationId xmlns:p14="http://schemas.microsoft.com/office/powerpoint/2010/main" val="2121969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28B45B89-327E-BA50-6AD3-3DFC9B58A5F8}"/>
              </a:ext>
            </a:extLst>
          </p:cNvPr>
          <p:cNvGraphicFramePr>
            <a:graphicFrameLocks noGrp="1"/>
          </p:cNvGraphicFramePr>
          <p:nvPr/>
        </p:nvGraphicFramePr>
        <p:xfrm>
          <a:off x="506896" y="944221"/>
          <a:ext cx="11181519" cy="25900266"/>
        </p:xfrm>
        <a:graphic>
          <a:graphicData uri="http://schemas.openxmlformats.org/drawingml/2006/table">
            <a:tbl>
              <a:tblPr/>
              <a:tblGrid>
                <a:gridCol w="413174">
                  <a:extLst>
                    <a:ext uri="{9D8B030D-6E8A-4147-A177-3AD203B41FA5}">
                      <a16:colId xmlns:a16="http://schemas.microsoft.com/office/drawing/2014/main" val="2814163078"/>
                    </a:ext>
                  </a:extLst>
                </a:gridCol>
                <a:gridCol w="3164913">
                  <a:extLst>
                    <a:ext uri="{9D8B030D-6E8A-4147-A177-3AD203B41FA5}">
                      <a16:colId xmlns:a16="http://schemas.microsoft.com/office/drawing/2014/main" val="884442275"/>
                    </a:ext>
                  </a:extLst>
                </a:gridCol>
                <a:gridCol w="198782">
                  <a:extLst>
                    <a:ext uri="{9D8B030D-6E8A-4147-A177-3AD203B41FA5}">
                      <a16:colId xmlns:a16="http://schemas.microsoft.com/office/drawing/2014/main" val="2286999117"/>
                    </a:ext>
                  </a:extLst>
                </a:gridCol>
                <a:gridCol w="526774">
                  <a:extLst>
                    <a:ext uri="{9D8B030D-6E8A-4147-A177-3AD203B41FA5}">
                      <a16:colId xmlns:a16="http://schemas.microsoft.com/office/drawing/2014/main" val="380035149"/>
                    </a:ext>
                  </a:extLst>
                </a:gridCol>
                <a:gridCol w="3747052">
                  <a:extLst>
                    <a:ext uri="{9D8B030D-6E8A-4147-A177-3AD203B41FA5}">
                      <a16:colId xmlns:a16="http://schemas.microsoft.com/office/drawing/2014/main" val="1082590162"/>
                    </a:ext>
                  </a:extLst>
                </a:gridCol>
                <a:gridCol w="587222">
                  <a:extLst>
                    <a:ext uri="{9D8B030D-6E8A-4147-A177-3AD203B41FA5}">
                      <a16:colId xmlns:a16="http://schemas.microsoft.com/office/drawing/2014/main" val="4214301378"/>
                    </a:ext>
                  </a:extLst>
                </a:gridCol>
                <a:gridCol w="2543602">
                  <a:extLst>
                    <a:ext uri="{9D8B030D-6E8A-4147-A177-3AD203B41FA5}">
                      <a16:colId xmlns:a16="http://schemas.microsoft.com/office/drawing/2014/main" val="3690806571"/>
                    </a:ext>
                  </a:extLst>
                </a:gridCol>
              </a:tblGrid>
              <a:tr h="628463">
                <a:tc gridSpan="7">
                  <a:txBody>
                    <a:bodyPr/>
                    <a:lstStyle/>
                    <a:p>
                      <a:pPr algn="l" fontAlgn="b"/>
                      <a:r>
                        <a:rPr lang="pt-BR" sz="2400" b="1" i="0" u="none" strike="noStrike" dirty="0">
                          <a:solidFill>
                            <a:srgbClr val="000000"/>
                          </a:solidFill>
                          <a:effectLst/>
                          <a:latin typeface="Calibri" panose="020F0502020204030204" pitchFamily="34" charset="0"/>
                        </a:rPr>
                        <a:t>Transferências Voluntarias(Menos Ensino, Saúde a Ass. Soc.) e Emendas</a:t>
                      </a:r>
                    </a:p>
                  </a:txBody>
                  <a:tcPr marL="4080" marR="4080" marT="408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29053592"/>
                  </a:ext>
                </a:extLst>
              </a:tr>
              <a:tr h="316320">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4080" marR="4080" marT="40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35433251"/>
                  </a:ext>
                </a:extLst>
              </a:tr>
              <a:tr h="983405">
                <a:tc>
                  <a:txBody>
                    <a:bodyPr/>
                    <a:lstStyle/>
                    <a:p>
                      <a:pPr algn="ctr" fontAlgn="ctr"/>
                      <a:r>
                        <a:rPr lang="pt-BR" sz="2000" b="0" i="0" u="none" strike="noStrike">
                          <a:solidFill>
                            <a:srgbClr val="000000"/>
                          </a:solidFill>
                          <a:effectLst/>
                          <a:latin typeface="Calibri" panose="020F0502020204030204" pitchFamily="34" charset="0"/>
                        </a:rPr>
                        <a:t>34</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Transferências de Convênios – União/Outros (não relacionados à educação/ saúde/assistência social)</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ou Instrumentos Congêneres da União</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b"/>
                      <a:r>
                        <a:rPr lang="pt-BR" sz="2000" b="0" i="0" u="none" strike="noStrike">
                          <a:solidFill>
                            <a:srgbClr val="000000"/>
                          </a:solidFill>
                          <a:effectLst/>
                          <a:latin typeface="Calibri" panose="020F0502020204030204" pitchFamily="34" charset="0"/>
                        </a:rPr>
                        <a:t> </a:t>
                      </a:r>
                    </a:p>
                  </a:txBody>
                  <a:tcPr marL="4080" marR="4080" marT="4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pt-BR"/>
                    </a:p>
                  </a:txBody>
                  <a:tcPr/>
                </a:tc>
                <a:extLst>
                  <a:ext uri="{0D108BD9-81ED-4DB2-BD59-A6C34878D82A}">
                    <a16:rowId xmlns:a16="http://schemas.microsoft.com/office/drawing/2014/main" val="311862790"/>
                  </a:ext>
                </a:extLst>
              </a:tr>
              <a:tr h="1072090">
                <a:tc>
                  <a:txBody>
                    <a:bodyPr/>
                    <a:lstStyle/>
                    <a:p>
                      <a:pPr algn="ctr" fontAlgn="ctr"/>
                      <a:r>
                        <a:rPr lang="pt-BR" sz="2000" b="0" i="0" u="none" strike="noStrike">
                          <a:solidFill>
                            <a:srgbClr val="000000"/>
                          </a:solidFill>
                          <a:effectLst/>
                          <a:latin typeface="Calibri" panose="020F0502020204030204" pitchFamily="34" charset="0"/>
                        </a:rPr>
                        <a:t>64</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Transferências Voluntárias – Estado/Outros (não relacionados à educação/ saúde/assistência social)</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701</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ou Instrumentos Congêneres dos Estados</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83234429"/>
                  </a:ext>
                </a:extLst>
              </a:tr>
              <a:tr h="2502558">
                <a:tc>
                  <a:txBody>
                    <a:bodyPr/>
                    <a:lstStyle/>
                    <a:p>
                      <a:pPr algn="ctr" fontAlgn="ctr"/>
                      <a:r>
                        <a:rPr lang="pt-BR" sz="2000" b="0" i="0" u="none" strike="noStrike">
                          <a:solidFill>
                            <a:srgbClr val="000000"/>
                          </a:solidFill>
                          <a:effectLst/>
                          <a:latin typeface="Calibri" panose="020F0502020204030204" pitchFamily="34" charset="0"/>
                        </a:rPr>
                        <a:t>76</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Emendas Parlamentares Individuais - Transferência especial (Inciso I do art. 1º EC 105/2019)</a:t>
                      </a:r>
                    </a:p>
                  </a:txBody>
                  <a:tcPr marL="4080" marR="4080" marT="40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706</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 Especial da União</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dirty="0">
                          <a:solidFill>
                            <a:srgbClr val="000000"/>
                          </a:solidFill>
                          <a:effectLst/>
                          <a:latin typeface="Calibri" panose="020F0502020204030204" pitchFamily="34" charset="0"/>
                        </a:rPr>
                        <a:t>3110</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Identificação das Transferências da União decorrentes de emendas parlamentares individuais</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54834074"/>
                  </a:ext>
                </a:extLst>
              </a:tr>
              <a:tr h="2813460">
                <a:tc>
                  <a:txBody>
                    <a:bodyPr/>
                    <a:lstStyle/>
                    <a:p>
                      <a:pPr algn="ctr" fontAlgn="ctr"/>
                      <a:r>
                        <a:rPr lang="pt-BR" sz="2000" b="0" i="0" u="none" strike="noStrike">
                          <a:solidFill>
                            <a:srgbClr val="000000"/>
                          </a:solidFill>
                          <a:effectLst/>
                          <a:latin typeface="Calibri" panose="020F0502020204030204" pitchFamily="34" charset="0"/>
                        </a:rPr>
                        <a:t>77</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Emendas Parlamentares de bancada (EC nº 100/2019)</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ou Instrumentos Congêneres da União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3120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Identificação das Transferências da União decorrentes de emendas parlamentares de bancada</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27623181"/>
                  </a:ext>
                </a:extLst>
              </a:tr>
              <a:tr h="2813460">
                <a:tc>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Educação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6384219"/>
                  </a:ext>
                </a:extLst>
              </a:tr>
              <a:tr h="2813460">
                <a:tc>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631</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Saúde</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25715015"/>
                  </a:ext>
                </a:extLst>
              </a:tr>
              <a:tr h="3437746">
                <a:tc>
                  <a:txBody>
                    <a:bodyPr/>
                    <a:lstStyle/>
                    <a:p>
                      <a:pPr algn="ctr" fontAlgn="ctr"/>
                      <a:r>
                        <a:rPr lang="pt-BR" sz="2000" b="0" i="0" u="none" strike="noStrike">
                          <a:solidFill>
                            <a:srgbClr val="000000"/>
                          </a:solidFill>
                          <a:effectLst/>
                          <a:latin typeface="Calibri" panose="020F0502020204030204" pitchFamily="34" charset="0"/>
                        </a:rPr>
                        <a:t>78</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Emendas Parlamentares Individuais - Transferência com finalidade definida (Inciso II do art. 1º EC 105/2019)</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ou Instrumentos Congêneres da União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3110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Identificação das Transferências da União decorrentes de emendas parlamentares individuais</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55663885"/>
                  </a:ext>
                </a:extLst>
              </a:tr>
              <a:tr h="2813460">
                <a:tc rowSpan="2" gridSpan="2">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Educação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gridSpan="2">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hMerge="1">
                  <a:txBody>
                    <a:bodyPr/>
                    <a:lstStyle/>
                    <a:p>
                      <a:endParaRPr lang="pt-BR"/>
                    </a:p>
                  </a:txBody>
                  <a:tcPr/>
                </a:tc>
                <a:extLst>
                  <a:ext uri="{0D108BD9-81ED-4DB2-BD59-A6C34878D82A}">
                    <a16:rowId xmlns:a16="http://schemas.microsoft.com/office/drawing/2014/main" val="1995915574"/>
                  </a:ext>
                </a:extLst>
              </a:tr>
              <a:tr h="281346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631</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Saúde</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225482170"/>
                  </a:ext>
                </a:extLst>
              </a:tr>
              <a:tr h="2501319">
                <a:tc>
                  <a:txBody>
                    <a:bodyPr/>
                    <a:lstStyle/>
                    <a:p>
                      <a:pPr algn="ctr" fontAlgn="ctr"/>
                      <a:r>
                        <a:rPr lang="pt-BR" sz="2000" b="0" i="0" u="none" strike="noStrike">
                          <a:solidFill>
                            <a:srgbClr val="000000"/>
                          </a:solidFill>
                          <a:effectLst/>
                          <a:latin typeface="Calibri" panose="020F0502020204030204" pitchFamily="34" charset="0"/>
                        </a:rPr>
                        <a:t>79</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Emendas Parlamentares Impositivas – Transferências do Estado</a:t>
                      </a:r>
                    </a:p>
                  </a:txBody>
                  <a:tcPr marL="4080" marR="4080" marT="40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710</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 Especial dos Estados</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3210</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Identificação das Transferências dos Estados decorrentes de emendas parlamentares individuais</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046031"/>
                  </a:ext>
                </a:extLst>
              </a:tr>
            </a:tbl>
          </a:graphicData>
        </a:graphic>
      </p:graphicFrame>
    </p:spTree>
    <p:extLst>
      <p:ext uri="{BB962C8B-B14F-4D97-AF65-F5344CB8AC3E}">
        <p14:creationId xmlns:p14="http://schemas.microsoft.com/office/powerpoint/2010/main" val="515393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28B45B89-327E-BA50-6AD3-3DFC9B58A5F8}"/>
              </a:ext>
            </a:extLst>
          </p:cNvPr>
          <p:cNvGraphicFramePr>
            <a:graphicFrameLocks noGrp="1"/>
          </p:cNvGraphicFramePr>
          <p:nvPr/>
        </p:nvGraphicFramePr>
        <p:xfrm>
          <a:off x="397566" y="407508"/>
          <a:ext cx="11181519" cy="16129678"/>
        </p:xfrm>
        <a:graphic>
          <a:graphicData uri="http://schemas.openxmlformats.org/drawingml/2006/table">
            <a:tbl>
              <a:tblPr/>
              <a:tblGrid>
                <a:gridCol w="413174">
                  <a:extLst>
                    <a:ext uri="{9D8B030D-6E8A-4147-A177-3AD203B41FA5}">
                      <a16:colId xmlns:a16="http://schemas.microsoft.com/office/drawing/2014/main" val="2814163078"/>
                    </a:ext>
                  </a:extLst>
                </a:gridCol>
                <a:gridCol w="3164913">
                  <a:extLst>
                    <a:ext uri="{9D8B030D-6E8A-4147-A177-3AD203B41FA5}">
                      <a16:colId xmlns:a16="http://schemas.microsoft.com/office/drawing/2014/main" val="884442275"/>
                    </a:ext>
                  </a:extLst>
                </a:gridCol>
                <a:gridCol w="198782">
                  <a:extLst>
                    <a:ext uri="{9D8B030D-6E8A-4147-A177-3AD203B41FA5}">
                      <a16:colId xmlns:a16="http://schemas.microsoft.com/office/drawing/2014/main" val="2286999117"/>
                    </a:ext>
                  </a:extLst>
                </a:gridCol>
                <a:gridCol w="526774">
                  <a:extLst>
                    <a:ext uri="{9D8B030D-6E8A-4147-A177-3AD203B41FA5}">
                      <a16:colId xmlns:a16="http://schemas.microsoft.com/office/drawing/2014/main" val="380035149"/>
                    </a:ext>
                  </a:extLst>
                </a:gridCol>
                <a:gridCol w="3756991">
                  <a:extLst>
                    <a:ext uri="{9D8B030D-6E8A-4147-A177-3AD203B41FA5}">
                      <a16:colId xmlns:a16="http://schemas.microsoft.com/office/drawing/2014/main" val="1082590162"/>
                    </a:ext>
                  </a:extLst>
                </a:gridCol>
                <a:gridCol w="577283">
                  <a:extLst>
                    <a:ext uri="{9D8B030D-6E8A-4147-A177-3AD203B41FA5}">
                      <a16:colId xmlns:a16="http://schemas.microsoft.com/office/drawing/2014/main" val="4214301378"/>
                    </a:ext>
                  </a:extLst>
                </a:gridCol>
                <a:gridCol w="2543602">
                  <a:extLst>
                    <a:ext uri="{9D8B030D-6E8A-4147-A177-3AD203B41FA5}">
                      <a16:colId xmlns:a16="http://schemas.microsoft.com/office/drawing/2014/main" val="3690806571"/>
                    </a:ext>
                  </a:extLst>
                </a:gridCol>
              </a:tblGrid>
              <a:tr h="628463">
                <a:tc gridSpan="7">
                  <a:txBody>
                    <a:bodyPr/>
                    <a:lstStyle/>
                    <a:p>
                      <a:pPr algn="l" fontAlgn="b"/>
                      <a:r>
                        <a:rPr lang="pt-BR" sz="2400" b="1" i="0" u="none" strike="noStrike" dirty="0">
                          <a:solidFill>
                            <a:srgbClr val="000000"/>
                          </a:solidFill>
                          <a:effectLst/>
                          <a:latin typeface="Calibri" panose="020F0502020204030204" pitchFamily="34" charset="0"/>
                        </a:rPr>
                        <a:t>Transferências Voluntarias(Menos Ensino, Saúde a Ass. Soc.) e Emendas</a:t>
                      </a:r>
                    </a:p>
                  </a:txBody>
                  <a:tcPr marL="4080" marR="4080" marT="408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29053592"/>
                  </a:ext>
                </a:extLst>
              </a:tr>
              <a:tr h="316320">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4080" marR="4080" marT="40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35433251"/>
                  </a:ext>
                </a:extLst>
              </a:tr>
              <a:tr h="1510179">
                <a:tc>
                  <a:txBody>
                    <a:bodyPr/>
                    <a:lstStyle/>
                    <a:p>
                      <a:pPr algn="ctr" fontAlgn="ctr"/>
                      <a:r>
                        <a:rPr lang="pt-BR" sz="2000" b="0" i="0" u="none" strike="noStrike">
                          <a:solidFill>
                            <a:srgbClr val="000000"/>
                          </a:solidFill>
                          <a:effectLst/>
                          <a:latin typeface="Calibri" panose="020F0502020204030204" pitchFamily="34" charset="0"/>
                        </a:rPr>
                        <a:t>77</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Emendas Parlamentares de bancada (EC nº 100/2019)</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ou Instrumentos Congêneres da União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3120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Identificação das Transferências da União decorrentes de emendas parlamentares de bancada</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27623181"/>
                  </a:ext>
                </a:extLst>
              </a:tr>
              <a:tr h="1135038">
                <a:tc>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Educação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6384219"/>
                  </a:ext>
                </a:extLst>
              </a:tr>
              <a:tr h="1183966">
                <a:tc>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631</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Governo Federal referentes a Convênios e Instrumentos Congêneres vinculados à Saúde</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25715015"/>
                  </a:ext>
                </a:extLst>
              </a:tr>
              <a:tr h="1541008">
                <a:tc>
                  <a:txBody>
                    <a:bodyPr/>
                    <a:lstStyle/>
                    <a:p>
                      <a:pPr algn="ctr" fontAlgn="ctr"/>
                      <a:endParaRPr lang="pt-BR" sz="2000" b="0" i="0" u="none" strike="noStrike">
                        <a:solidFill>
                          <a:srgbClr val="000000"/>
                        </a:solidFill>
                        <a:effectLst/>
                        <a:latin typeface="Calibri" panose="020F0502020204030204" pitchFamily="34" charset="0"/>
                      </a:endParaRP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pt-BR" sz="2000" b="0" i="0" u="none" strike="noStrike">
                        <a:solidFill>
                          <a:srgbClr val="000000"/>
                        </a:solidFill>
                        <a:effectLst/>
                        <a:latin typeface="Calibri" panose="020F0502020204030204" pitchFamily="34" charset="0"/>
                      </a:endParaRP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pt-BR" sz="2000" b="0" i="0" u="none" strike="noStrike">
                        <a:solidFill>
                          <a:srgbClr val="000000"/>
                        </a:solidFill>
                        <a:effectLst/>
                        <a:latin typeface="Calibri" panose="020F0502020204030204" pitchFamily="34" charset="0"/>
                      </a:endParaRP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665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de Convênios e Instrumentos Congêneres vinculados à Assistência Social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pt-BR" sz="2000" b="0" i="0" u="none" strike="noStrike">
                        <a:solidFill>
                          <a:srgbClr val="000000"/>
                        </a:solidFill>
                        <a:effectLst/>
                        <a:latin typeface="Calibri" panose="020F0502020204030204" pitchFamily="34" charset="0"/>
                      </a:endParaRP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pt-BR" sz="2000" b="0" i="0" u="none" strike="noStrike" dirty="0">
                        <a:solidFill>
                          <a:srgbClr val="000000"/>
                        </a:solidFill>
                        <a:effectLst/>
                        <a:latin typeface="Calibri" panose="020F0502020204030204" pitchFamily="34" charset="0"/>
                      </a:endParaRP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51661171"/>
                  </a:ext>
                </a:extLst>
              </a:tr>
              <a:tr h="1541008">
                <a:tc>
                  <a:txBody>
                    <a:bodyPr/>
                    <a:lstStyle/>
                    <a:p>
                      <a:pPr algn="ctr" fontAlgn="ctr"/>
                      <a:r>
                        <a:rPr lang="pt-BR" sz="2000" b="0" i="0" u="none" strike="noStrike">
                          <a:solidFill>
                            <a:srgbClr val="000000"/>
                          </a:solidFill>
                          <a:effectLst/>
                          <a:latin typeface="Calibri" panose="020F0502020204030204" pitchFamily="34" charset="0"/>
                        </a:rPr>
                        <a:t>78</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Emendas Parlamentares Individuais - Transferência com finalidade definida (Inciso II do art. 1º EC 105/2019)</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ou Instrumentos Congêneres da União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3110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Identificação das Transferências da União decorrentes de emendas parlamentares individuais</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55663885"/>
                  </a:ext>
                </a:extLst>
              </a:tr>
              <a:tr h="2813460">
                <a:tc rowSpan="2" gridSpan="2">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Educação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gridSpan="2">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hMerge="1">
                  <a:txBody>
                    <a:bodyPr/>
                    <a:lstStyle/>
                    <a:p>
                      <a:endParaRPr lang="pt-BR"/>
                    </a:p>
                  </a:txBody>
                  <a:tcPr/>
                </a:tc>
                <a:extLst>
                  <a:ext uri="{0D108BD9-81ED-4DB2-BD59-A6C34878D82A}">
                    <a16:rowId xmlns:a16="http://schemas.microsoft.com/office/drawing/2014/main" val="1995915574"/>
                  </a:ext>
                </a:extLst>
              </a:tr>
              <a:tr h="281346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631</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Saúde</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225482170"/>
                  </a:ext>
                </a:extLst>
              </a:tr>
              <a:tr h="2501319">
                <a:tc>
                  <a:txBody>
                    <a:bodyPr/>
                    <a:lstStyle/>
                    <a:p>
                      <a:pPr algn="ctr" fontAlgn="ctr"/>
                      <a:r>
                        <a:rPr lang="pt-BR" sz="2000" b="0" i="0" u="none" strike="noStrike">
                          <a:solidFill>
                            <a:srgbClr val="000000"/>
                          </a:solidFill>
                          <a:effectLst/>
                          <a:latin typeface="Calibri" panose="020F0502020204030204" pitchFamily="34" charset="0"/>
                        </a:rPr>
                        <a:t>79</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Emendas Parlamentares Impositivas – Transferências do Estado</a:t>
                      </a:r>
                    </a:p>
                  </a:txBody>
                  <a:tcPr marL="4080" marR="4080" marT="40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710</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 Especial dos Estados</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3210</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Identificação das Transferências dos Estados decorrentes de emendas parlamentares individuais</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046031"/>
                  </a:ext>
                </a:extLst>
              </a:tr>
            </a:tbl>
          </a:graphicData>
        </a:graphic>
      </p:graphicFrame>
    </p:spTree>
    <p:extLst>
      <p:ext uri="{BB962C8B-B14F-4D97-AF65-F5344CB8AC3E}">
        <p14:creationId xmlns:p14="http://schemas.microsoft.com/office/powerpoint/2010/main" val="680478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28B45B89-327E-BA50-6AD3-3DFC9B58A5F8}"/>
              </a:ext>
            </a:extLst>
          </p:cNvPr>
          <p:cNvGraphicFramePr>
            <a:graphicFrameLocks noGrp="1"/>
          </p:cNvGraphicFramePr>
          <p:nvPr/>
        </p:nvGraphicFramePr>
        <p:xfrm>
          <a:off x="200246" y="680929"/>
          <a:ext cx="11791507" cy="6191294"/>
        </p:xfrm>
        <a:graphic>
          <a:graphicData uri="http://schemas.openxmlformats.org/drawingml/2006/table">
            <a:tbl>
              <a:tblPr/>
              <a:tblGrid>
                <a:gridCol w="435714">
                  <a:extLst>
                    <a:ext uri="{9D8B030D-6E8A-4147-A177-3AD203B41FA5}">
                      <a16:colId xmlns:a16="http://schemas.microsoft.com/office/drawing/2014/main" val="2814163078"/>
                    </a:ext>
                  </a:extLst>
                </a:gridCol>
                <a:gridCol w="3170496">
                  <a:extLst>
                    <a:ext uri="{9D8B030D-6E8A-4147-A177-3AD203B41FA5}">
                      <a16:colId xmlns:a16="http://schemas.microsoft.com/office/drawing/2014/main" val="884442275"/>
                    </a:ext>
                  </a:extLst>
                </a:gridCol>
                <a:gridCol w="170121">
                  <a:extLst>
                    <a:ext uri="{9D8B030D-6E8A-4147-A177-3AD203B41FA5}">
                      <a16:colId xmlns:a16="http://schemas.microsoft.com/office/drawing/2014/main" val="2286999117"/>
                    </a:ext>
                  </a:extLst>
                </a:gridCol>
                <a:gridCol w="542260">
                  <a:extLst>
                    <a:ext uri="{9D8B030D-6E8A-4147-A177-3AD203B41FA5}">
                      <a16:colId xmlns:a16="http://schemas.microsoft.com/office/drawing/2014/main" val="380035149"/>
                    </a:ext>
                  </a:extLst>
                </a:gridCol>
                <a:gridCol w="4181776">
                  <a:extLst>
                    <a:ext uri="{9D8B030D-6E8A-4147-A177-3AD203B41FA5}">
                      <a16:colId xmlns:a16="http://schemas.microsoft.com/office/drawing/2014/main" val="1082590162"/>
                    </a:ext>
                  </a:extLst>
                </a:gridCol>
                <a:gridCol w="608776">
                  <a:extLst>
                    <a:ext uri="{9D8B030D-6E8A-4147-A177-3AD203B41FA5}">
                      <a16:colId xmlns:a16="http://schemas.microsoft.com/office/drawing/2014/main" val="4214301378"/>
                    </a:ext>
                  </a:extLst>
                </a:gridCol>
                <a:gridCol w="2682364">
                  <a:extLst>
                    <a:ext uri="{9D8B030D-6E8A-4147-A177-3AD203B41FA5}">
                      <a16:colId xmlns:a16="http://schemas.microsoft.com/office/drawing/2014/main" val="3690806571"/>
                    </a:ext>
                  </a:extLst>
                </a:gridCol>
              </a:tblGrid>
              <a:tr h="373344">
                <a:tc gridSpan="7">
                  <a:txBody>
                    <a:bodyPr/>
                    <a:lstStyle/>
                    <a:p>
                      <a:pPr algn="l" fontAlgn="b"/>
                      <a:r>
                        <a:rPr lang="pt-BR" sz="2400" b="1" i="0" u="none" strike="noStrike" dirty="0">
                          <a:solidFill>
                            <a:srgbClr val="000000"/>
                          </a:solidFill>
                          <a:effectLst/>
                          <a:latin typeface="Calibri" panose="020F0502020204030204" pitchFamily="34" charset="0"/>
                        </a:rPr>
                        <a:t>Transferências Voluntarias(Menos Ensino, Saúde a Ass. Soc.) e Emendas</a:t>
                      </a:r>
                    </a:p>
                  </a:txBody>
                  <a:tcPr marL="4080" marR="4080" marT="408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29053592"/>
                  </a:ext>
                </a:extLst>
              </a:tr>
              <a:tr h="302178">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4080" marR="4080" marT="40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dirty="0">
                          <a:solidFill>
                            <a:srgbClr val="000000"/>
                          </a:solidFill>
                          <a:effectLst/>
                          <a:latin typeface="Calibri" panose="020F0502020204030204" pitchFamily="34" charset="0"/>
                        </a:rPr>
                        <a:t>Novas FR - STN</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35433251"/>
                  </a:ext>
                </a:extLst>
              </a:tr>
              <a:tr h="1196736">
                <a:tc>
                  <a:txBody>
                    <a:bodyPr/>
                    <a:lstStyle/>
                    <a:p>
                      <a:pPr algn="ctr" fontAlgn="ctr"/>
                      <a:r>
                        <a:rPr lang="pt-BR" sz="2000" b="0" i="0" u="none" strike="noStrike">
                          <a:solidFill>
                            <a:srgbClr val="000000"/>
                          </a:solidFill>
                          <a:effectLst/>
                          <a:latin typeface="Calibri" panose="020F0502020204030204" pitchFamily="34" charset="0"/>
                        </a:rPr>
                        <a:t>78</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Emendas Parlamentares Individuais - Transferência com finalidade definida (Inciso II do art. 1º EC 105/2019)</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ou Instrumentos Congêneres da União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3110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Identificação das Transferências da União decorrentes de emendas parlamentares individuais</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55663885"/>
                  </a:ext>
                </a:extLst>
              </a:tr>
              <a:tr h="898550">
                <a:tc rowSpan="2" gridSpan="2">
                  <a:txBody>
                    <a:bodyPr/>
                    <a:lstStyle/>
                    <a:p>
                      <a:pPr algn="ctr" fontAlgn="ctr"/>
                      <a:r>
                        <a:rPr lang="pt-BR" sz="2000" b="0" i="0" u="none" strike="noStrike" dirty="0">
                          <a:solidFill>
                            <a:srgbClr val="000000"/>
                          </a:solidFill>
                          <a:effectLst/>
                          <a:latin typeface="Calibri" panose="020F0502020204030204" pitchFamily="34" charset="0"/>
                        </a:rPr>
                        <a:t> </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570</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Governo Federal referentes a Convênios e Instrumentos Congêneres vinculados à Educação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gridSpan="2">
                  <a:txBody>
                    <a:bodyPr/>
                    <a:lstStyle/>
                    <a:p>
                      <a:pPr algn="ctr" fontAlgn="ctr"/>
                      <a:r>
                        <a:rPr lang="pt-BR" sz="2000" b="0" i="0" u="none" strike="noStrike">
                          <a:solidFill>
                            <a:srgbClr val="000000"/>
                          </a:solidFill>
                          <a:effectLst/>
                          <a:latin typeface="Calibri" panose="020F0502020204030204" pitchFamily="34" charset="0"/>
                        </a:rPr>
                        <a:t> </a:t>
                      </a:r>
                    </a:p>
                  </a:txBody>
                  <a:tcPr marL="4080" marR="4080" marT="40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hMerge="1">
                  <a:txBody>
                    <a:bodyPr/>
                    <a:lstStyle/>
                    <a:p>
                      <a:endParaRPr lang="pt-BR"/>
                    </a:p>
                  </a:txBody>
                  <a:tcPr/>
                </a:tc>
                <a:extLst>
                  <a:ext uri="{0D108BD9-81ED-4DB2-BD59-A6C34878D82A}">
                    <a16:rowId xmlns:a16="http://schemas.microsoft.com/office/drawing/2014/main" val="1995915574"/>
                  </a:ext>
                </a:extLst>
              </a:tr>
              <a:tr h="89855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631</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Saúde</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225482170"/>
                  </a:ext>
                </a:extLst>
              </a:tr>
              <a:tr h="906465">
                <a:tc>
                  <a:txBody>
                    <a:bodyPr/>
                    <a:lstStyle/>
                    <a:p>
                      <a:pPr algn="ctr" fontAlgn="ctr"/>
                      <a:endParaRPr lang="pt-BR" sz="2000" b="0" i="0" u="none" strike="noStrike" dirty="0">
                        <a:solidFill>
                          <a:srgbClr val="000000"/>
                        </a:solidFill>
                        <a:effectLst/>
                        <a:latin typeface="Calibri" panose="020F0502020204030204" pitchFamily="34" charset="0"/>
                      </a:endParaRP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4080" marR="4080" marT="40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endParaRPr lang="pt-BR" sz="2000" b="0" i="0" u="none" strike="noStrike">
                        <a:solidFill>
                          <a:srgbClr val="000000"/>
                        </a:solidFill>
                        <a:effectLst/>
                        <a:latin typeface="Calibri" panose="020F0502020204030204" pitchFamily="34" charset="0"/>
                      </a:endParaRPr>
                    </a:p>
                  </a:txBody>
                  <a:tcPr marL="4080" marR="4080" marT="4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665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de Convênios e Instrumentos Congêneres vinculados à Assistência Social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pt-BR" sz="2000" b="0" i="0" u="none" strike="noStrike">
                        <a:solidFill>
                          <a:srgbClr val="000000"/>
                        </a:solidFill>
                        <a:effectLst/>
                        <a:latin typeface="Calibri" panose="020F0502020204030204" pitchFamily="34" charset="0"/>
                      </a:endParaRP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pt-BR" sz="2000" b="0" i="0" u="none" strike="noStrike" dirty="0">
                        <a:solidFill>
                          <a:srgbClr val="000000"/>
                        </a:solidFill>
                        <a:effectLst/>
                        <a:latin typeface="Calibri" panose="020F0502020204030204" pitchFamily="34" charset="0"/>
                      </a:endParaRP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20342959"/>
                  </a:ext>
                </a:extLst>
              </a:tr>
              <a:tr h="1494923">
                <a:tc>
                  <a:txBody>
                    <a:bodyPr/>
                    <a:lstStyle/>
                    <a:p>
                      <a:pPr algn="ctr" fontAlgn="ctr"/>
                      <a:r>
                        <a:rPr lang="pt-BR" sz="2000" b="0" i="0" u="none" strike="noStrike">
                          <a:solidFill>
                            <a:srgbClr val="000000"/>
                          </a:solidFill>
                          <a:effectLst/>
                          <a:latin typeface="Calibri" panose="020F0502020204030204" pitchFamily="34" charset="0"/>
                        </a:rPr>
                        <a:t>79</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Emendas Parlamentares Impositivas – Transferências do Estado</a:t>
                      </a:r>
                    </a:p>
                  </a:txBody>
                  <a:tcPr marL="4080" marR="4080" marT="40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4080" marR="4080" marT="4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710</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 Especial dos Estados</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pt-BR" sz="2000" b="0" i="0" u="none" strike="noStrike">
                          <a:solidFill>
                            <a:srgbClr val="000000"/>
                          </a:solidFill>
                          <a:effectLst/>
                          <a:latin typeface="Calibri" panose="020F0502020204030204" pitchFamily="34" charset="0"/>
                        </a:rPr>
                        <a:t>3210</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pt-BR" sz="2000" b="0" i="0" u="none" strike="noStrike" dirty="0">
                          <a:solidFill>
                            <a:srgbClr val="000000"/>
                          </a:solidFill>
                          <a:effectLst/>
                          <a:latin typeface="Calibri" panose="020F0502020204030204" pitchFamily="34" charset="0"/>
                        </a:rPr>
                        <a:t>Identificação das Transferências dos Estados decorrentes de emendas parlamentares individuais</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046031"/>
                  </a:ext>
                </a:extLst>
              </a:tr>
            </a:tbl>
          </a:graphicData>
        </a:graphic>
      </p:graphicFrame>
    </p:spTree>
    <p:extLst>
      <p:ext uri="{BB962C8B-B14F-4D97-AF65-F5344CB8AC3E}">
        <p14:creationId xmlns:p14="http://schemas.microsoft.com/office/powerpoint/2010/main" val="3536718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1B903E1-2AF4-B9E0-443C-9F000CB1D8BE}"/>
              </a:ext>
            </a:extLst>
          </p:cNvPr>
          <p:cNvGraphicFramePr>
            <a:graphicFrameLocks noGrp="1"/>
          </p:cNvGraphicFramePr>
          <p:nvPr/>
        </p:nvGraphicFramePr>
        <p:xfrm>
          <a:off x="500270" y="1143032"/>
          <a:ext cx="11191459" cy="109593143"/>
        </p:xfrm>
        <a:graphic>
          <a:graphicData uri="http://schemas.openxmlformats.org/drawingml/2006/table">
            <a:tbl>
              <a:tblPr/>
              <a:tblGrid>
                <a:gridCol w="409991">
                  <a:extLst>
                    <a:ext uri="{9D8B030D-6E8A-4147-A177-3AD203B41FA5}">
                      <a16:colId xmlns:a16="http://schemas.microsoft.com/office/drawing/2014/main" val="3535330178"/>
                    </a:ext>
                  </a:extLst>
                </a:gridCol>
                <a:gridCol w="3078644">
                  <a:extLst>
                    <a:ext uri="{9D8B030D-6E8A-4147-A177-3AD203B41FA5}">
                      <a16:colId xmlns:a16="http://schemas.microsoft.com/office/drawing/2014/main" val="4113662260"/>
                    </a:ext>
                  </a:extLst>
                </a:gridCol>
                <a:gridCol w="208721">
                  <a:extLst>
                    <a:ext uri="{9D8B030D-6E8A-4147-A177-3AD203B41FA5}">
                      <a16:colId xmlns:a16="http://schemas.microsoft.com/office/drawing/2014/main" val="300116907"/>
                    </a:ext>
                  </a:extLst>
                </a:gridCol>
                <a:gridCol w="596348">
                  <a:extLst>
                    <a:ext uri="{9D8B030D-6E8A-4147-A177-3AD203B41FA5}">
                      <a16:colId xmlns:a16="http://schemas.microsoft.com/office/drawing/2014/main" val="800258932"/>
                    </a:ext>
                  </a:extLst>
                </a:gridCol>
                <a:gridCol w="3756992">
                  <a:extLst>
                    <a:ext uri="{9D8B030D-6E8A-4147-A177-3AD203B41FA5}">
                      <a16:colId xmlns:a16="http://schemas.microsoft.com/office/drawing/2014/main" val="4076360728"/>
                    </a:ext>
                  </a:extLst>
                </a:gridCol>
                <a:gridCol w="616757">
                  <a:extLst>
                    <a:ext uri="{9D8B030D-6E8A-4147-A177-3AD203B41FA5}">
                      <a16:colId xmlns:a16="http://schemas.microsoft.com/office/drawing/2014/main" val="1410754348"/>
                    </a:ext>
                  </a:extLst>
                </a:gridCol>
                <a:gridCol w="2524006">
                  <a:extLst>
                    <a:ext uri="{9D8B030D-6E8A-4147-A177-3AD203B41FA5}">
                      <a16:colId xmlns:a16="http://schemas.microsoft.com/office/drawing/2014/main" val="3480135260"/>
                    </a:ext>
                  </a:extLst>
                </a:gridCol>
              </a:tblGrid>
              <a:tr h="308277">
                <a:tc gridSpan="7">
                  <a:txBody>
                    <a:bodyPr/>
                    <a:lstStyle/>
                    <a:p>
                      <a:pPr algn="l" fontAlgn="b"/>
                      <a:r>
                        <a:rPr lang="pt-BR" sz="2400" b="1" i="0" u="none" strike="noStrike" dirty="0">
                          <a:solidFill>
                            <a:srgbClr val="000000"/>
                          </a:solidFill>
                          <a:effectLst/>
                          <a:latin typeface="Calibri" panose="020F0502020204030204" pitchFamily="34" charset="0"/>
                        </a:rPr>
                        <a:t>Outros Recursos Vinculados</a:t>
                      </a:r>
                    </a:p>
                  </a:txBody>
                  <a:tcPr marL="1983" marR="1983" marT="198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16069563"/>
                  </a:ext>
                </a:extLst>
              </a:tr>
              <a:tr h="308086">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4">
                  <a:txBody>
                    <a:bodyPr/>
                    <a:lstStyle/>
                    <a:p>
                      <a:pPr algn="ctr" fontAlgn="b"/>
                      <a:r>
                        <a:rPr lang="pt-BR" sz="2000" b="1" i="0" u="none" strike="noStrike">
                          <a:solidFill>
                            <a:srgbClr val="000000"/>
                          </a:solidFill>
                          <a:effectLst/>
                          <a:latin typeface="Calibri" panose="020F0502020204030204" pitchFamily="34" charset="0"/>
                        </a:rPr>
                        <a:t>Novas FR - STN</a:t>
                      </a:r>
                    </a:p>
                  </a:txBody>
                  <a:tcPr marL="1983" marR="1983" marT="1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61588643"/>
                  </a:ext>
                </a:extLst>
              </a:tr>
              <a:tr h="1023730">
                <a:tc>
                  <a:txBody>
                    <a:bodyPr/>
                    <a:lstStyle/>
                    <a:p>
                      <a:pPr algn="ctr" fontAlgn="ctr"/>
                      <a:r>
                        <a:rPr lang="pt-BR" sz="2000" b="0" i="0" u="none" strike="noStrike">
                          <a:solidFill>
                            <a:srgbClr val="000000"/>
                          </a:solidFill>
                          <a:effectLst/>
                          <a:latin typeface="Calibri" panose="020F0502020204030204" pitchFamily="34" charset="0"/>
                        </a:rPr>
                        <a:t>07</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Contribuição de Intervenção do Domínio Econômico - CIDE</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750</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da Contribuição de Intervenção no Domínio Econômico - CIDE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pt-BR"/>
                    </a:p>
                  </a:txBody>
                  <a:tcPr/>
                </a:tc>
                <a:extLst>
                  <a:ext uri="{0D108BD9-81ED-4DB2-BD59-A6C34878D82A}">
                    <a16:rowId xmlns:a16="http://schemas.microsoft.com/office/drawing/2014/main" val="2517863939"/>
                  </a:ext>
                </a:extLst>
              </a:tr>
              <a:tr h="834887">
                <a:tc>
                  <a:txBody>
                    <a:bodyPr/>
                    <a:lstStyle/>
                    <a:p>
                      <a:pPr algn="ctr" fontAlgn="ctr"/>
                      <a:r>
                        <a:rPr lang="pt-BR" sz="2000" b="0" i="0" u="none" strike="noStrike">
                          <a:solidFill>
                            <a:srgbClr val="000000"/>
                          </a:solidFill>
                          <a:effectLst/>
                          <a:latin typeface="Calibri" panose="020F0502020204030204" pitchFamily="34" charset="0"/>
                        </a:rPr>
                        <a:t>08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Contribuição para o Custeio dos Serviços de Iluminação Pública - COSIP</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751</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da Contribuição para o Custeio do Serviço de Iluminação Pública - COSIP</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10650671"/>
                  </a:ext>
                </a:extLst>
              </a:tr>
              <a:tr h="465156">
                <a:tc>
                  <a:txBody>
                    <a:bodyPr/>
                    <a:lstStyle/>
                    <a:p>
                      <a:pPr algn="ctr" fontAlgn="ctr"/>
                      <a:r>
                        <a:rPr lang="pt-BR" sz="2000" b="0" i="0" u="none" strike="noStrike">
                          <a:solidFill>
                            <a:srgbClr val="000000"/>
                          </a:solidFill>
                          <a:effectLst/>
                          <a:latin typeface="Calibri" panose="020F0502020204030204" pitchFamily="34" charset="0"/>
                        </a:rPr>
                        <a:t>09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FIA Imposto de Renda</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759</a:t>
                      </a:r>
                    </a:p>
                  </a:txBody>
                  <a:tcPr marL="1983" marR="1983" marT="19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 Fundos</a:t>
                      </a:r>
                    </a:p>
                  </a:txBody>
                  <a:tcPr marL="1983" marR="1983" marT="19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7003</a:t>
                      </a:r>
                    </a:p>
                  </a:txBody>
                  <a:tcPr marL="1983" marR="1983" marT="19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Definido pelo TCE/SC</a:t>
                      </a:r>
                    </a:p>
                  </a:txBody>
                  <a:tcPr marL="1983" marR="1983" marT="19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07321585"/>
                  </a:ext>
                </a:extLst>
              </a:tr>
              <a:tr h="318052">
                <a:tc>
                  <a:txBody>
                    <a:bodyPr/>
                    <a:lstStyle/>
                    <a:p>
                      <a:pPr algn="ctr" fontAlgn="ctr"/>
                      <a:r>
                        <a:rPr lang="pt-BR" sz="2000" b="0" i="0" u="none" strike="noStrike">
                          <a:solidFill>
                            <a:srgbClr val="000000"/>
                          </a:solidFill>
                          <a:effectLst/>
                          <a:latin typeface="Calibri" panose="020F0502020204030204" pitchFamily="34" charset="0"/>
                        </a:rPr>
                        <a:t>10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Convênio Trânsito - Militar</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 7004</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2807197"/>
                  </a:ext>
                </a:extLst>
              </a:tr>
              <a:tr h="367748">
                <a:tc>
                  <a:txBody>
                    <a:bodyPr/>
                    <a:lstStyle/>
                    <a:p>
                      <a:pPr algn="ctr" fontAlgn="ctr"/>
                      <a:r>
                        <a:rPr lang="pt-BR" sz="2000" b="0" i="0" u="none" strike="noStrike">
                          <a:solidFill>
                            <a:srgbClr val="000000"/>
                          </a:solidFill>
                          <a:effectLst/>
                          <a:latin typeface="Calibri" panose="020F0502020204030204" pitchFamily="34" charset="0"/>
                        </a:rPr>
                        <a:t>11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Convênio Trânsito - Civil</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Trânsito</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7005</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Definido pelo TCE/SC</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29208048"/>
                  </a:ext>
                </a:extLst>
              </a:tr>
              <a:tr h="347870">
                <a:tc>
                  <a:txBody>
                    <a:bodyPr/>
                    <a:lstStyle/>
                    <a:p>
                      <a:pPr algn="ctr" fontAlgn="ctr"/>
                      <a:r>
                        <a:rPr lang="pt-BR" sz="2000" b="0" i="0" u="none" strike="noStrike">
                          <a:solidFill>
                            <a:srgbClr val="000000"/>
                          </a:solidFill>
                          <a:effectLst/>
                          <a:latin typeface="Calibri" panose="020F0502020204030204" pitchFamily="34" charset="0"/>
                        </a:rPr>
                        <a:t>12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Convênio Trânsito - Prefeitura</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 7006</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49876669"/>
                  </a:ext>
                </a:extLst>
              </a:tr>
              <a:tr h="1590261">
                <a:tc>
                  <a:txBody>
                    <a:bodyPr/>
                    <a:lstStyle/>
                    <a:p>
                      <a:pPr algn="ctr" fontAlgn="ctr"/>
                      <a:r>
                        <a:rPr lang="pt-BR" sz="2000" b="0" i="0" u="none" strike="noStrike">
                          <a:solidFill>
                            <a:srgbClr val="000000"/>
                          </a:solidFill>
                          <a:effectLst/>
                          <a:latin typeface="Calibri" panose="020F0502020204030204" pitchFamily="34" charset="0"/>
                        </a:rPr>
                        <a:t>39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Fundo Especial do Petróleo e Transferências Decorrentes de Compensação Financeira pela Exploração de Recursos Naturais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da União Referentes a Compensações Financeiras pela Exploração de Recursos Naturais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0" gridSpan="2">
                  <a:txBody>
                    <a:bodyPr/>
                    <a:lstStyle/>
                    <a:p>
                      <a:pPr algn="ctr"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30" hMerge="1">
                  <a:txBody>
                    <a:bodyPr/>
                    <a:lstStyle/>
                    <a:p>
                      <a:endParaRPr lang="pt-BR"/>
                    </a:p>
                  </a:txBody>
                  <a:tcPr/>
                </a:tc>
                <a:extLst>
                  <a:ext uri="{0D108BD9-81ED-4DB2-BD59-A6C34878D82A}">
                    <a16:rowId xmlns:a16="http://schemas.microsoft.com/office/drawing/2014/main" val="800985161"/>
                  </a:ext>
                </a:extLst>
              </a:tr>
              <a:tr h="6127675">
                <a:tc rowSpan="3" gridSpan="2">
                  <a:txBody>
                    <a:bodyPr/>
                    <a:lstStyle/>
                    <a:p>
                      <a:pPr algn="ctr" fontAlgn="ctr"/>
                      <a:r>
                        <a:rPr lang="pt-BR" sz="2000" b="0" i="0" u="none" strike="noStrike">
                          <a:solidFill>
                            <a:srgbClr val="000000"/>
                          </a:solidFill>
                          <a:effectLst/>
                          <a:latin typeface="Calibri" panose="020F0502020204030204" pitchFamily="34" charset="0"/>
                        </a:rPr>
                        <a:t> </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705</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dos Estados Referentes a Compensações Financeiras pela Exploração de Recursos Naturais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57734902"/>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708</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 da União Referente à Compensação Financeira de Recursos Minerais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78260739"/>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 da União referente à Compensação Financeira de Recursos Hídricos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531446079"/>
                  </a:ext>
                </a:extLst>
              </a:tr>
              <a:tr h="3371118">
                <a:tc>
                  <a:txBody>
                    <a:bodyPr/>
                    <a:lstStyle/>
                    <a:p>
                      <a:pPr algn="ctr" fontAlgn="ctr"/>
                      <a:r>
                        <a:rPr lang="pt-BR" sz="2000" b="0" i="0" u="none" strike="noStrike">
                          <a:solidFill>
                            <a:srgbClr val="000000"/>
                          </a:solidFill>
                          <a:effectLst/>
                          <a:latin typeface="Calibri" panose="020F0502020204030204" pitchFamily="34" charset="0"/>
                        </a:rPr>
                        <a:t>42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Outras Transferências Legais e Constitucionais – União</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799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Legais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031652000"/>
                  </a:ext>
                </a:extLst>
              </a:tr>
              <a:tr h="5821392">
                <a:tc>
                  <a:txBody>
                    <a:bodyPr/>
                    <a:lstStyle/>
                    <a:p>
                      <a:pPr algn="ctr" fontAlgn="ctr"/>
                      <a:r>
                        <a:rPr lang="pt-BR" sz="2000" b="0" i="0" u="none" strike="noStrike">
                          <a:solidFill>
                            <a:srgbClr val="000000"/>
                          </a:solidFill>
                          <a:effectLst/>
                          <a:latin typeface="Calibri" panose="020F0502020204030204" pitchFamily="34" charset="0"/>
                        </a:rPr>
                        <a:t>50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Cessão Onerosa – Lei n° 13.885/2019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da União Referentes a Compensações Financeiras pela Exploração de Recursos Naturais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723016631"/>
                  </a:ext>
                </a:extLst>
              </a:tr>
              <a:tr h="3677402">
                <a:tc>
                  <a:txBody>
                    <a:bodyPr/>
                    <a:lstStyle/>
                    <a:p>
                      <a:pPr algn="ctr" fontAlgn="ctr"/>
                      <a:r>
                        <a:rPr lang="pt-BR" sz="2000" b="0" i="0" u="none" strike="noStrike">
                          <a:solidFill>
                            <a:srgbClr val="000000"/>
                          </a:solidFill>
                          <a:effectLst/>
                          <a:latin typeface="Calibri" panose="020F0502020204030204" pitchFamily="34" charset="0"/>
                        </a:rPr>
                        <a:t>68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Outras Transferências Legais e Constitucionais - Estado</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799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Legais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23570737"/>
                  </a:ext>
                </a:extLst>
              </a:tr>
              <a:tr h="1839698">
                <a:tc>
                  <a:txBody>
                    <a:bodyPr/>
                    <a:lstStyle/>
                    <a:p>
                      <a:pPr algn="ctr" fontAlgn="ctr"/>
                      <a:r>
                        <a:rPr lang="pt-BR" sz="2000" b="0" i="0" u="none" strike="noStrike">
                          <a:solidFill>
                            <a:srgbClr val="000000"/>
                          </a:solidFill>
                          <a:effectLst/>
                          <a:latin typeface="Calibri" panose="020F0502020204030204" pitchFamily="34" charset="0"/>
                        </a:rPr>
                        <a:t>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Outras Especificações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973133115"/>
                  </a:ext>
                </a:extLst>
              </a:tr>
              <a:tr h="3371118">
                <a:tc>
                  <a:txBody>
                    <a:bodyPr/>
                    <a:lstStyle/>
                    <a:p>
                      <a:pPr algn="ctr" fontAlgn="ctr"/>
                      <a:r>
                        <a:rPr lang="pt-BR" sz="2000" b="0" i="0" u="none" strike="noStrike">
                          <a:solidFill>
                            <a:srgbClr val="000000"/>
                          </a:solidFill>
                          <a:effectLst/>
                          <a:latin typeface="Calibri" panose="020F0502020204030204" pitchFamily="34" charset="0"/>
                        </a:rPr>
                        <a:t>83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Credito Internas -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Operações de Crédito</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594869164"/>
                  </a:ext>
                </a:extLst>
              </a:tr>
              <a:tr h="3371118">
                <a:tc>
                  <a:txBody>
                    <a:bodyPr/>
                    <a:lstStyle/>
                    <a:p>
                      <a:pPr algn="ctr" fontAlgn="ctr"/>
                      <a:r>
                        <a:rPr lang="pt-BR" sz="2000" b="0" i="0" u="none" strike="noStrike">
                          <a:solidFill>
                            <a:srgbClr val="000000"/>
                          </a:solidFill>
                          <a:effectLst/>
                          <a:latin typeface="Calibri" panose="020F0502020204030204" pitchFamily="34" charset="0"/>
                        </a:rPr>
                        <a:t>86</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Externas -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de Operações de Crédito</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024325305"/>
                  </a:ext>
                </a:extLst>
              </a:tr>
              <a:tr h="3371118">
                <a:tc>
                  <a:txBody>
                    <a:bodyPr/>
                    <a:lstStyle/>
                    <a:p>
                      <a:pPr algn="ctr" fontAlgn="ctr"/>
                      <a:r>
                        <a:rPr lang="pt-BR" sz="2000" b="0" i="0" u="none" strike="noStrike">
                          <a:solidFill>
                            <a:srgbClr val="000000"/>
                          </a:solidFill>
                          <a:effectLst/>
                          <a:latin typeface="Calibri" panose="020F0502020204030204" pitchFamily="34" charset="0"/>
                        </a:rPr>
                        <a:t>89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Alienações de Bens destinados a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Direta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415000579"/>
                  </a:ext>
                </a:extLst>
              </a:tr>
              <a:tr h="3677402">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756</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Indireta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382124891"/>
                  </a:ext>
                </a:extLst>
              </a:tr>
              <a:tr h="2145982">
                <a:tc>
                  <a:txBody>
                    <a:bodyPr/>
                    <a:lstStyle/>
                    <a:p>
                      <a:pPr algn="ctr" fontAlgn="ctr"/>
                      <a:r>
                        <a:rPr lang="pt-BR" sz="2000" b="0" i="0" u="none" strike="noStrike">
                          <a:solidFill>
                            <a:srgbClr val="000000"/>
                          </a:solidFill>
                          <a:effectLst/>
                          <a:latin typeface="Calibri" panose="020F0502020204030204" pitchFamily="34" charset="0"/>
                        </a:rPr>
                        <a:t>93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Outras Receitas Não-Primárias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58673301"/>
                  </a:ext>
                </a:extLst>
              </a:tr>
              <a:tr h="3677402">
                <a:tc>
                  <a:txBody>
                    <a:bodyPr/>
                    <a:lstStyle/>
                    <a:p>
                      <a:pPr algn="ctr" fontAlgn="ctr"/>
                      <a:r>
                        <a:rPr lang="pt-BR" sz="2000" b="0" i="0" u="none" strike="noStrike">
                          <a:solidFill>
                            <a:srgbClr val="000000"/>
                          </a:solidFill>
                          <a:effectLst/>
                          <a:latin typeface="Calibri" panose="020F0502020204030204" pitchFamily="34" charset="0"/>
                        </a:rPr>
                        <a:t>95</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Antecipação de Depósitos Judiciais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757</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Judiciais – Lides das quais o Ente faz parte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205489782"/>
                  </a:ext>
                </a:extLst>
              </a:tr>
              <a:tr h="3983687">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758</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Judiciais – Lides das quais o Ente não faz parte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62296649"/>
                  </a:ext>
                </a:extLst>
              </a:tr>
              <a:tr h="5208823">
                <a:tc rowSpan="15" gridSpan="2">
                  <a:txBody>
                    <a:bodyPr/>
                    <a:lstStyle/>
                    <a:p>
                      <a:pPr algn="ctr"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a:noFill/>
                    </a:lnR>
                    <a:lnT w="12700" cap="flat" cmpd="sng" algn="ctr">
                      <a:solidFill>
                        <a:srgbClr val="000000"/>
                      </a:solidFill>
                      <a:prstDash val="solid"/>
                      <a:round/>
                      <a:headEnd type="none" w="med" len="med"/>
                      <a:tailEnd type="none" w="med" len="med"/>
                    </a:lnT>
                    <a:lnB>
                      <a:noFill/>
                    </a:lnB>
                  </a:tcPr>
                </a:tc>
                <a:tc rowSpan="15"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ou Instrumentos Congêneres de outras Entidades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531126445"/>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2000" b="0" i="0" u="none" strike="noStrike">
                          <a:solidFill>
                            <a:srgbClr val="000000"/>
                          </a:solidFill>
                          <a:effectLst/>
                          <a:latin typeface="Calibri" panose="020F0502020204030204" pitchFamily="34" charset="0"/>
                        </a:rPr>
                        <a:t>Demais Transferências Obrigatórias não Decorrentes de Repartições de Receitas.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636456182"/>
                  </a:ext>
                </a:extLst>
              </a:tr>
              <a:tr h="459625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Penitenciário - FUNPEN</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270176939"/>
                  </a:ext>
                </a:extLst>
              </a:tr>
              <a:tr h="459625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de Segurança Pública - FSP</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695169989"/>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714</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de Amparo ao Trabalhador - FAT</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875115668"/>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749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de transferências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5301337"/>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a:solidFill>
                            <a:srgbClr val="000000"/>
                          </a:solidFill>
                          <a:effectLst/>
                          <a:latin typeface="Calibri" panose="020F0502020204030204" pitchFamily="34" charset="0"/>
                        </a:rPr>
                        <a:t> Recursos de Emolumentos, Taxas e Custas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906016253"/>
                  </a:ext>
                </a:extLst>
              </a:tr>
              <a:tr h="428997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Fundo de Combate e Erradicação da Pobreza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978472662"/>
                  </a:ext>
                </a:extLst>
              </a:tr>
              <a:tr h="306483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Precatórios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689230246"/>
                  </a:ext>
                </a:extLst>
              </a:tr>
              <a:tr h="367740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Depósitos Judiciais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820056708"/>
                  </a:ext>
                </a:extLst>
              </a:tr>
              <a:tr h="214598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de Terceiros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609550572"/>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Extraorçamentários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325768426"/>
                  </a:ext>
                </a:extLst>
              </a:tr>
              <a:tr h="183969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Próprios dos Consórcios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834242641"/>
                  </a:ext>
                </a:extLst>
              </a:tr>
              <a:tr h="122713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a Classificar</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851320401"/>
                  </a:ext>
                </a:extLst>
              </a:tr>
              <a:tr h="183969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664592890"/>
                  </a:ext>
                </a:extLst>
              </a:tr>
            </a:tbl>
          </a:graphicData>
        </a:graphic>
      </p:graphicFrame>
    </p:spTree>
    <p:extLst>
      <p:ext uri="{BB962C8B-B14F-4D97-AF65-F5344CB8AC3E}">
        <p14:creationId xmlns:p14="http://schemas.microsoft.com/office/powerpoint/2010/main" val="2023540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1B903E1-2AF4-B9E0-443C-9F000CB1D8BE}"/>
              </a:ext>
            </a:extLst>
          </p:cNvPr>
          <p:cNvGraphicFramePr>
            <a:graphicFrameLocks noGrp="1"/>
          </p:cNvGraphicFramePr>
          <p:nvPr/>
        </p:nvGraphicFramePr>
        <p:xfrm>
          <a:off x="500270" y="1143032"/>
          <a:ext cx="11191459" cy="84477819"/>
        </p:xfrm>
        <a:graphic>
          <a:graphicData uri="http://schemas.openxmlformats.org/drawingml/2006/table">
            <a:tbl>
              <a:tblPr/>
              <a:tblGrid>
                <a:gridCol w="409991">
                  <a:extLst>
                    <a:ext uri="{9D8B030D-6E8A-4147-A177-3AD203B41FA5}">
                      <a16:colId xmlns:a16="http://schemas.microsoft.com/office/drawing/2014/main" val="3535330178"/>
                    </a:ext>
                  </a:extLst>
                </a:gridCol>
                <a:gridCol w="3078644">
                  <a:extLst>
                    <a:ext uri="{9D8B030D-6E8A-4147-A177-3AD203B41FA5}">
                      <a16:colId xmlns:a16="http://schemas.microsoft.com/office/drawing/2014/main" val="4113662260"/>
                    </a:ext>
                  </a:extLst>
                </a:gridCol>
                <a:gridCol w="208721">
                  <a:extLst>
                    <a:ext uri="{9D8B030D-6E8A-4147-A177-3AD203B41FA5}">
                      <a16:colId xmlns:a16="http://schemas.microsoft.com/office/drawing/2014/main" val="300116907"/>
                    </a:ext>
                  </a:extLst>
                </a:gridCol>
                <a:gridCol w="596348">
                  <a:extLst>
                    <a:ext uri="{9D8B030D-6E8A-4147-A177-3AD203B41FA5}">
                      <a16:colId xmlns:a16="http://schemas.microsoft.com/office/drawing/2014/main" val="800258932"/>
                    </a:ext>
                  </a:extLst>
                </a:gridCol>
                <a:gridCol w="3756992">
                  <a:extLst>
                    <a:ext uri="{9D8B030D-6E8A-4147-A177-3AD203B41FA5}">
                      <a16:colId xmlns:a16="http://schemas.microsoft.com/office/drawing/2014/main" val="4076360728"/>
                    </a:ext>
                  </a:extLst>
                </a:gridCol>
                <a:gridCol w="3140763">
                  <a:extLst>
                    <a:ext uri="{9D8B030D-6E8A-4147-A177-3AD203B41FA5}">
                      <a16:colId xmlns:a16="http://schemas.microsoft.com/office/drawing/2014/main" val="1410754348"/>
                    </a:ext>
                  </a:extLst>
                </a:gridCol>
              </a:tblGrid>
              <a:tr h="308277">
                <a:tc gridSpan="6">
                  <a:txBody>
                    <a:bodyPr/>
                    <a:lstStyle/>
                    <a:p>
                      <a:pPr algn="l" fontAlgn="b"/>
                      <a:r>
                        <a:rPr lang="pt-BR" sz="2400" b="1" i="0" u="none" strike="noStrike" dirty="0">
                          <a:solidFill>
                            <a:srgbClr val="000000"/>
                          </a:solidFill>
                          <a:effectLst/>
                          <a:latin typeface="Calibri" panose="020F0502020204030204" pitchFamily="34" charset="0"/>
                        </a:rPr>
                        <a:t>Outros Recursos Vinculados</a:t>
                      </a:r>
                    </a:p>
                  </a:txBody>
                  <a:tcPr marL="1983" marR="1983" marT="198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16069563"/>
                  </a:ext>
                </a:extLst>
              </a:tr>
              <a:tr h="308086">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3">
                  <a:txBody>
                    <a:bodyPr/>
                    <a:lstStyle/>
                    <a:p>
                      <a:pPr algn="ctr" fontAlgn="b"/>
                      <a:r>
                        <a:rPr lang="pt-BR" sz="2000" b="1" i="0" u="none" strike="noStrike">
                          <a:solidFill>
                            <a:srgbClr val="000000"/>
                          </a:solidFill>
                          <a:effectLst/>
                          <a:latin typeface="Calibri" panose="020F0502020204030204" pitchFamily="34" charset="0"/>
                        </a:rPr>
                        <a:t>Novas FR - STN</a:t>
                      </a:r>
                    </a:p>
                  </a:txBody>
                  <a:tcPr marL="1983" marR="1983" marT="1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61588643"/>
                  </a:ext>
                </a:extLst>
              </a:tr>
              <a:tr h="1292087">
                <a:tc rowSpan="3" gridSpan="2">
                  <a:txBody>
                    <a:bodyPr/>
                    <a:lstStyle/>
                    <a:p>
                      <a:pPr algn="ctr" fontAlgn="ctr"/>
                      <a:r>
                        <a:rPr lang="pt-BR" sz="2000" b="0" i="0" u="none" strike="noStrike">
                          <a:solidFill>
                            <a:srgbClr val="000000"/>
                          </a:solidFill>
                          <a:effectLst/>
                          <a:latin typeface="Calibri" panose="020F0502020204030204" pitchFamily="34" charset="0"/>
                        </a:rPr>
                        <a:t> </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705</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dos Estados Referentes a Compensações Financeiras pela Exploração de Recursos Naturais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9">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57734902"/>
                  </a:ext>
                </a:extLst>
              </a:tr>
              <a:tr h="9243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708</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 da União Referente à Compensação Financeira de Recursos Minerais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078260739"/>
                  </a:ext>
                </a:extLst>
              </a:tr>
              <a:tr h="89452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 da União referente à Compensação Financeira de Recursos Hídricos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2531446079"/>
                  </a:ext>
                </a:extLst>
              </a:tr>
              <a:tr h="733513">
                <a:tc>
                  <a:txBody>
                    <a:bodyPr/>
                    <a:lstStyle/>
                    <a:p>
                      <a:pPr algn="ctr" fontAlgn="ctr"/>
                      <a:r>
                        <a:rPr lang="pt-BR" sz="2000" b="0" i="0" u="none" strike="noStrike">
                          <a:solidFill>
                            <a:srgbClr val="000000"/>
                          </a:solidFill>
                          <a:effectLst/>
                          <a:latin typeface="Calibri" panose="020F0502020204030204" pitchFamily="34" charset="0"/>
                        </a:rPr>
                        <a:t>42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Outras Transferências Legais e Constitucionais – União</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799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Legais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4031652000"/>
                  </a:ext>
                </a:extLst>
              </a:tr>
              <a:tr h="1172817">
                <a:tc>
                  <a:txBody>
                    <a:bodyPr/>
                    <a:lstStyle/>
                    <a:p>
                      <a:pPr algn="ctr" fontAlgn="ctr"/>
                      <a:r>
                        <a:rPr lang="pt-BR" sz="2000" b="0" i="0" u="none" strike="noStrike">
                          <a:solidFill>
                            <a:srgbClr val="000000"/>
                          </a:solidFill>
                          <a:effectLst/>
                          <a:latin typeface="Calibri" panose="020F0502020204030204" pitchFamily="34" charset="0"/>
                        </a:rPr>
                        <a:t>50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Cessão Onerosa – Lei n° 13.885/2019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da União Referentes a Compensações Financeiras pela Exploração de Recursos Naturais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723016631"/>
                  </a:ext>
                </a:extLst>
              </a:tr>
              <a:tr h="3677402">
                <a:tc>
                  <a:txBody>
                    <a:bodyPr/>
                    <a:lstStyle/>
                    <a:p>
                      <a:pPr algn="ctr" fontAlgn="ctr"/>
                      <a:r>
                        <a:rPr lang="pt-BR" sz="2000" b="0" i="0" u="none" strike="noStrike">
                          <a:solidFill>
                            <a:srgbClr val="000000"/>
                          </a:solidFill>
                          <a:effectLst/>
                          <a:latin typeface="Calibri" panose="020F0502020204030204" pitchFamily="34" charset="0"/>
                        </a:rPr>
                        <a:t>68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Outras Transferências Legais e Constitucionais - Estado</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799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Legais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023570737"/>
                  </a:ext>
                </a:extLst>
              </a:tr>
              <a:tr h="1839698">
                <a:tc>
                  <a:txBody>
                    <a:bodyPr/>
                    <a:lstStyle/>
                    <a:p>
                      <a:pPr algn="ctr" fontAlgn="ctr"/>
                      <a:r>
                        <a:rPr lang="pt-BR" sz="2000" b="0" i="0" u="none" strike="noStrike">
                          <a:solidFill>
                            <a:srgbClr val="000000"/>
                          </a:solidFill>
                          <a:effectLst/>
                          <a:latin typeface="Calibri" panose="020F0502020204030204" pitchFamily="34" charset="0"/>
                        </a:rPr>
                        <a:t>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Outras Especificações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2973133115"/>
                  </a:ext>
                </a:extLst>
              </a:tr>
              <a:tr h="3371118">
                <a:tc>
                  <a:txBody>
                    <a:bodyPr/>
                    <a:lstStyle/>
                    <a:p>
                      <a:pPr algn="ctr" fontAlgn="ctr"/>
                      <a:r>
                        <a:rPr lang="pt-BR" sz="2000" b="0" i="0" u="none" strike="noStrike">
                          <a:solidFill>
                            <a:srgbClr val="000000"/>
                          </a:solidFill>
                          <a:effectLst/>
                          <a:latin typeface="Calibri" panose="020F0502020204030204" pitchFamily="34" charset="0"/>
                        </a:rPr>
                        <a:t>83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Credito Internas -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Operações de Crédito</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594869164"/>
                  </a:ext>
                </a:extLst>
              </a:tr>
              <a:tr h="3371118">
                <a:tc>
                  <a:txBody>
                    <a:bodyPr/>
                    <a:lstStyle/>
                    <a:p>
                      <a:pPr algn="ctr" fontAlgn="ctr"/>
                      <a:r>
                        <a:rPr lang="pt-BR" sz="2000" b="0" i="0" u="none" strike="noStrike">
                          <a:solidFill>
                            <a:srgbClr val="000000"/>
                          </a:solidFill>
                          <a:effectLst/>
                          <a:latin typeface="Calibri" panose="020F0502020204030204" pitchFamily="34" charset="0"/>
                        </a:rPr>
                        <a:t>86</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Externas -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de Operações de Crédito</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4024325305"/>
                  </a:ext>
                </a:extLst>
              </a:tr>
              <a:tr h="3371118">
                <a:tc>
                  <a:txBody>
                    <a:bodyPr/>
                    <a:lstStyle/>
                    <a:p>
                      <a:pPr algn="ctr" fontAlgn="ctr"/>
                      <a:r>
                        <a:rPr lang="pt-BR" sz="2000" b="0" i="0" u="none" strike="noStrike">
                          <a:solidFill>
                            <a:srgbClr val="000000"/>
                          </a:solidFill>
                          <a:effectLst/>
                          <a:latin typeface="Calibri" panose="020F0502020204030204" pitchFamily="34" charset="0"/>
                        </a:rPr>
                        <a:t>89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Alienações de Bens destinados a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Direta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415000579"/>
                  </a:ext>
                </a:extLst>
              </a:tr>
              <a:tr h="3677402">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756</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Indireta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382124891"/>
                  </a:ext>
                </a:extLst>
              </a:tr>
              <a:tr h="2145982">
                <a:tc>
                  <a:txBody>
                    <a:bodyPr/>
                    <a:lstStyle/>
                    <a:p>
                      <a:pPr algn="ctr" fontAlgn="ctr"/>
                      <a:r>
                        <a:rPr lang="pt-BR" sz="2000" b="0" i="0" u="none" strike="noStrike">
                          <a:solidFill>
                            <a:srgbClr val="000000"/>
                          </a:solidFill>
                          <a:effectLst/>
                          <a:latin typeface="Calibri" panose="020F0502020204030204" pitchFamily="34" charset="0"/>
                        </a:rPr>
                        <a:t>93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Outras Receitas Não-Primárias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058673301"/>
                  </a:ext>
                </a:extLst>
              </a:tr>
              <a:tr h="3677402">
                <a:tc>
                  <a:txBody>
                    <a:bodyPr/>
                    <a:lstStyle/>
                    <a:p>
                      <a:pPr algn="ctr" fontAlgn="ctr"/>
                      <a:r>
                        <a:rPr lang="pt-BR" sz="2000" b="0" i="0" u="none" strike="noStrike">
                          <a:solidFill>
                            <a:srgbClr val="000000"/>
                          </a:solidFill>
                          <a:effectLst/>
                          <a:latin typeface="Calibri" panose="020F0502020204030204" pitchFamily="34" charset="0"/>
                        </a:rPr>
                        <a:t>95</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Antecipação de Depósitos Judiciais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757</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Judiciais – Lides das quais o Ente faz parte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205489782"/>
                  </a:ext>
                </a:extLst>
              </a:tr>
              <a:tr h="3983687">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758</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Judiciais – Lides das quais o Ente não faz parte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62296649"/>
                  </a:ext>
                </a:extLst>
              </a:tr>
              <a:tr h="5208823">
                <a:tc rowSpan="15" gridSpan="2">
                  <a:txBody>
                    <a:bodyPr/>
                    <a:lstStyle/>
                    <a:p>
                      <a:pPr algn="ctr"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a:noFill/>
                    </a:lnR>
                    <a:lnT w="12700" cap="flat" cmpd="sng" algn="ctr">
                      <a:solidFill>
                        <a:srgbClr val="000000"/>
                      </a:solidFill>
                      <a:prstDash val="solid"/>
                      <a:round/>
                      <a:headEnd type="none" w="med" len="med"/>
                      <a:tailEnd type="none" w="med" len="med"/>
                    </a:lnT>
                    <a:lnB>
                      <a:noFill/>
                    </a:lnB>
                  </a:tcPr>
                </a:tc>
                <a:tc rowSpan="15"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ou Instrumentos Congêneres de outras Entidades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531126445"/>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2000" b="0" i="0" u="none" strike="noStrike">
                          <a:solidFill>
                            <a:srgbClr val="000000"/>
                          </a:solidFill>
                          <a:effectLst/>
                          <a:latin typeface="Calibri" panose="020F0502020204030204" pitchFamily="34" charset="0"/>
                        </a:rPr>
                        <a:t>Demais Transferências Obrigatórias não Decorrentes de Repartições de Receitas.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pt-BR"/>
                    </a:p>
                  </a:txBody>
                  <a:tcPr/>
                </a:tc>
                <a:extLst>
                  <a:ext uri="{0D108BD9-81ED-4DB2-BD59-A6C34878D82A}">
                    <a16:rowId xmlns:a16="http://schemas.microsoft.com/office/drawing/2014/main" val="636456182"/>
                  </a:ext>
                </a:extLst>
              </a:tr>
              <a:tr h="459625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Penitenciário - FUNPEN</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270176939"/>
                  </a:ext>
                </a:extLst>
              </a:tr>
              <a:tr h="459625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de Segurança Pública - FSP</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2695169989"/>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714</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de Amparo ao Trabalhador - FAT</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2875115668"/>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749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de transferências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05301337"/>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a:solidFill>
                            <a:srgbClr val="000000"/>
                          </a:solidFill>
                          <a:effectLst/>
                          <a:latin typeface="Calibri" panose="020F0502020204030204" pitchFamily="34" charset="0"/>
                        </a:rPr>
                        <a:t> Recursos de Emolumentos, Taxas e Custas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vMerge="1">
                  <a:txBody>
                    <a:bodyPr/>
                    <a:lstStyle/>
                    <a:p>
                      <a:endParaRPr lang="pt-BR"/>
                    </a:p>
                  </a:txBody>
                  <a:tcPr/>
                </a:tc>
                <a:extLst>
                  <a:ext uri="{0D108BD9-81ED-4DB2-BD59-A6C34878D82A}">
                    <a16:rowId xmlns:a16="http://schemas.microsoft.com/office/drawing/2014/main" val="3906016253"/>
                  </a:ext>
                </a:extLst>
              </a:tr>
              <a:tr h="428997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Fundo de Combate e Erradicação da Pobreza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978472662"/>
                  </a:ext>
                </a:extLst>
              </a:tr>
              <a:tr h="306483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Precatórios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689230246"/>
                  </a:ext>
                </a:extLst>
              </a:tr>
              <a:tr h="367740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Depósitos Judiciais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3820056708"/>
                  </a:ext>
                </a:extLst>
              </a:tr>
              <a:tr h="214598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de Terceiros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609550572"/>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Extraorçamentários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325768426"/>
                  </a:ext>
                </a:extLst>
              </a:tr>
              <a:tr h="183969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Próprios dos Consórcios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834242641"/>
                  </a:ext>
                </a:extLst>
              </a:tr>
              <a:tr h="122713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a Classificar</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851320401"/>
                  </a:ext>
                </a:extLst>
              </a:tr>
              <a:tr h="183969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664592890"/>
                  </a:ext>
                </a:extLst>
              </a:tr>
            </a:tbl>
          </a:graphicData>
        </a:graphic>
      </p:graphicFrame>
    </p:spTree>
    <p:extLst>
      <p:ext uri="{BB962C8B-B14F-4D97-AF65-F5344CB8AC3E}">
        <p14:creationId xmlns:p14="http://schemas.microsoft.com/office/powerpoint/2010/main" val="2744017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1B903E1-2AF4-B9E0-443C-9F000CB1D8BE}"/>
              </a:ext>
            </a:extLst>
          </p:cNvPr>
          <p:cNvGraphicFramePr>
            <a:graphicFrameLocks noGrp="1"/>
          </p:cNvGraphicFramePr>
          <p:nvPr/>
        </p:nvGraphicFramePr>
        <p:xfrm>
          <a:off x="500270" y="1143032"/>
          <a:ext cx="11191459" cy="63023981"/>
        </p:xfrm>
        <a:graphic>
          <a:graphicData uri="http://schemas.openxmlformats.org/drawingml/2006/table">
            <a:tbl>
              <a:tblPr/>
              <a:tblGrid>
                <a:gridCol w="409991">
                  <a:extLst>
                    <a:ext uri="{9D8B030D-6E8A-4147-A177-3AD203B41FA5}">
                      <a16:colId xmlns:a16="http://schemas.microsoft.com/office/drawing/2014/main" val="3535330178"/>
                    </a:ext>
                  </a:extLst>
                </a:gridCol>
                <a:gridCol w="3078644">
                  <a:extLst>
                    <a:ext uri="{9D8B030D-6E8A-4147-A177-3AD203B41FA5}">
                      <a16:colId xmlns:a16="http://schemas.microsoft.com/office/drawing/2014/main" val="4113662260"/>
                    </a:ext>
                  </a:extLst>
                </a:gridCol>
                <a:gridCol w="208721">
                  <a:extLst>
                    <a:ext uri="{9D8B030D-6E8A-4147-A177-3AD203B41FA5}">
                      <a16:colId xmlns:a16="http://schemas.microsoft.com/office/drawing/2014/main" val="300116907"/>
                    </a:ext>
                  </a:extLst>
                </a:gridCol>
                <a:gridCol w="596348">
                  <a:extLst>
                    <a:ext uri="{9D8B030D-6E8A-4147-A177-3AD203B41FA5}">
                      <a16:colId xmlns:a16="http://schemas.microsoft.com/office/drawing/2014/main" val="800258932"/>
                    </a:ext>
                  </a:extLst>
                </a:gridCol>
                <a:gridCol w="3756992">
                  <a:extLst>
                    <a:ext uri="{9D8B030D-6E8A-4147-A177-3AD203B41FA5}">
                      <a16:colId xmlns:a16="http://schemas.microsoft.com/office/drawing/2014/main" val="4076360728"/>
                    </a:ext>
                  </a:extLst>
                </a:gridCol>
                <a:gridCol w="3140763">
                  <a:extLst>
                    <a:ext uri="{9D8B030D-6E8A-4147-A177-3AD203B41FA5}">
                      <a16:colId xmlns:a16="http://schemas.microsoft.com/office/drawing/2014/main" val="1410754348"/>
                    </a:ext>
                  </a:extLst>
                </a:gridCol>
              </a:tblGrid>
              <a:tr h="308277">
                <a:tc gridSpan="6">
                  <a:txBody>
                    <a:bodyPr/>
                    <a:lstStyle/>
                    <a:p>
                      <a:pPr algn="l" fontAlgn="b"/>
                      <a:r>
                        <a:rPr lang="pt-BR" sz="2400" b="1" i="0" u="none" strike="noStrike" dirty="0">
                          <a:solidFill>
                            <a:srgbClr val="000000"/>
                          </a:solidFill>
                          <a:effectLst/>
                          <a:latin typeface="Calibri" panose="020F0502020204030204" pitchFamily="34" charset="0"/>
                        </a:rPr>
                        <a:t>Outros Recursos Vinculados</a:t>
                      </a:r>
                    </a:p>
                  </a:txBody>
                  <a:tcPr marL="1983" marR="1983" marT="198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16069563"/>
                  </a:ext>
                </a:extLst>
              </a:tr>
              <a:tr h="308086">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3">
                  <a:txBody>
                    <a:bodyPr/>
                    <a:lstStyle/>
                    <a:p>
                      <a:pPr algn="ctr" fontAlgn="b"/>
                      <a:r>
                        <a:rPr lang="pt-BR" sz="2000" b="1" i="0" u="none" strike="noStrike">
                          <a:solidFill>
                            <a:srgbClr val="000000"/>
                          </a:solidFill>
                          <a:effectLst/>
                          <a:latin typeface="Calibri" panose="020F0502020204030204" pitchFamily="34" charset="0"/>
                        </a:rPr>
                        <a:t>Novas FR - STN</a:t>
                      </a:r>
                    </a:p>
                  </a:txBody>
                  <a:tcPr marL="1983" marR="1983" marT="1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61588643"/>
                  </a:ext>
                </a:extLst>
              </a:tr>
              <a:tr h="636104">
                <a:tc>
                  <a:txBody>
                    <a:bodyPr/>
                    <a:lstStyle/>
                    <a:p>
                      <a:pPr algn="ctr" fontAlgn="ctr"/>
                      <a:r>
                        <a:rPr lang="pt-BR" sz="2000" b="0" i="0" u="none" strike="noStrike">
                          <a:solidFill>
                            <a:srgbClr val="000000"/>
                          </a:solidFill>
                          <a:effectLst/>
                          <a:latin typeface="Calibri" panose="020F0502020204030204" pitchFamily="34" charset="0"/>
                        </a:rPr>
                        <a:t>68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Outras Transferências Legais e Constitucionais - Estado</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799</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Legais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24">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23570737"/>
                  </a:ext>
                </a:extLst>
              </a:tr>
              <a:tr h="467139">
                <a:tc>
                  <a:txBody>
                    <a:bodyPr/>
                    <a:lstStyle/>
                    <a:p>
                      <a:pPr algn="ctr" fontAlgn="ctr"/>
                      <a:r>
                        <a:rPr lang="pt-BR" sz="2000" b="0" i="0" u="none" strike="noStrike">
                          <a:solidFill>
                            <a:srgbClr val="000000"/>
                          </a:solidFill>
                          <a:effectLst/>
                          <a:latin typeface="Calibri" panose="020F0502020204030204" pitchFamily="34" charset="0"/>
                        </a:rPr>
                        <a:t>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Outras Especificações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2973133115"/>
                  </a:ext>
                </a:extLst>
              </a:tr>
              <a:tr h="596348">
                <a:tc>
                  <a:txBody>
                    <a:bodyPr/>
                    <a:lstStyle/>
                    <a:p>
                      <a:pPr algn="ctr" fontAlgn="ctr"/>
                      <a:r>
                        <a:rPr lang="pt-BR" sz="2000" b="0" i="0" u="none" strike="noStrike">
                          <a:solidFill>
                            <a:srgbClr val="000000"/>
                          </a:solidFill>
                          <a:effectLst/>
                          <a:latin typeface="Calibri" panose="020F0502020204030204" pitchFamily="34" charset="0"/>
                        </a:rPr>
                        <a:t>83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Credito Internas -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Operações de Crédito</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594869164"/>
                  </a:ext>
                </a:extLst>
              </a:tr>
              <a:tr h="551296">
                <a:tc>
                  <a:txBody>
                    <a:bodyPr/>
                    <a:lstStyle/>
                    <a:p>
                      <a:pPr algn="ctr" fontAlgn="ctr"/>
                      <a:r>
                        <a:rPr lang="pt-BR" sz="2000" b="0" i="0" u="none" strike="noStrike">
                          <a:solidFill>
                            <a:srgbClr val="000000"/>
                          </a:solidFill>
                          <a:effectLst/>
                          <a:latin typeface="Calibri" panose="020F0502020204030204" pitchFamily="34" charset="0"/>
                        </a:rPr>
                        <a:t>86</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Externas -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754</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de Operações de Crédito</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4024325305"/>
                  </a:ext>
                </a:extLst>
              </a:tr>
              <a:tr h="546000">
                <a:tc>
                  <a:txBody>
                    <a:bodyPr/>
                    <a:lstStyle/>
                    <a:p>
                      <a:pPr algn="ctr" fontAlgn="ctr"/>
                      <a:r>
                        <a:rPr lang="pt-BR" sz="2000" b="0" i="0" u="none" strike="noStrike">
                          <a:solidFill>
                            <a:srgbClr val="000000"/>
                          </a:solidFill>
                          <a:effectLst/>
                          <a:latin typeface="Calibri" panose="020F0502020204030204" pitchFamily="34" charset="0"/>
                        </a:rPr>
                        <a:t>89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Alienações de Bens destinados a Outros Programas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Direta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415000579"/>
                  </a:ext>
                </a:extLst>
              </a:tr>
              <a:tr h="643408">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756</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Indireta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382124891"/>
                  </a:ext>
                </a:extLst>
              </a:tr>
              <a:tr h="879964">
                <a:tc>
                  <a:txBody>
                    <a:bodyPr/>
                    <a:lstStyle/>
                    <a:p>
                      <a:pPr algn="ctr" fontAlgn="ctr"/>
                      <a:r>
                        <a:rPr lang="pt-BR" sz="2000" b="0" i="0" u="none" strike="noStrike">
                          <a:solidFill>
                            <a:srgbClr val="000000"/>
                          </a:solidFill>
                          <a:effectLst/>
                          <a:latin typeface="Calibri" panose="020F0502020204030204" pitchFamily="34" charset="0"/>
                        </a:rPr>
                        <a:t>93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Outras Receitas Não-Primárias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058673301"/>
                  </a:ext>
                </a:extLst>
              </a:tr>
              <a:tr h="3677402">
                <a:tc>
                  <a:txBody>
                    <a:bodyPr/>
                    <a:lstStyle/>
                    <a:p>
                      <a:pPr algn="ctr" fontAlgn="ctr"/>
                      <a:r>
                        <a:rPr lang="pt-BR" sz="2000" b="0" i="0" u="none" strike="noStrike">
                          <a:solidFill>
                            <a:srgbClr val="000000"/>
                          </a:solidFill>
                          <a:effectLst/>
                          <a:latin typeface="Calibri" panose="020F0502020204030204" pitchFamily="34" charset="0"/>
                        </a:rPr>
                        <a:t>95</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Antecipação de Depósitos Judiciais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757</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Judiciais – Lides das quais o Ente faz parte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205489782"/>
                  </a:ext>
                </a:extLst>
              </a:tr>
              <a:tr h="3983687">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758</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Judiciais – Lides das quais o Ente não faz parte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62296649"/>
                  </a:ext>
                </a:extLst>
              </a:tr>
              <a:tr h="5208823">
                <a:tc rowSpan="15" gridSpan="2">
                  <a:txBody>
                    <a:bodyPr/>
                    <a:lstStyle/>
                    <a:p>
                      <a:pPr algn="ctr"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a:noFill/>
                    </a:lnR>
                    <a:lnT w="12700" cap="flat" cmpd="sng" algn="ctr">
                      <a:solidFill>
                        <a:srgbClr val="000000"/>
                      </a:solidFill>
                      <a:prstDash val="solid"/>
                      <a:round/>
                      <a:headEnd type="none" w="med" len="med"/>
                      <a:tailEnd type="none" w="med" len="med"/>
                    </a:lnT>
                    <a:lnB>
                      <a:noFill/>
                    </a:lnB>
                  </a:tcPr>
                </a:tc>
                <a:tc rowSpan="15"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ou Instrumentos Congêneres de outras Entidades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531126445"/>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2000" b="0" i="0" u="none" strike="noStrike">
                          <a:solidFill>
                            <a:srgbClr val="000000"/>
                          </a:solidFill>
                          <a:effectLst/>
                          <a:latin typeface="Calibri" panose="020F0502020204030204" pitchFamily="34" charset="0"/>
                        </a:rPr>
                        <a:t>Demais Transferências Obrigatórias não Decorrentes de Repartições de Receitas.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pt-BR"/>
                    </a:p>
                  </a:txBody>
                  <a:tcPr/>
                </a:tc>
                <a:extLst>
                  <a:ext uri="{0D108BD9-81ED-4DB2-BD59-A6C34878D82A}">
                    <a16:rowId xmlns:a16="http://schemas.microsoft.com/office/drawing/2014/main" val="636456182"/>
                  </a:ext>
                </a:extLst>
              </a:tr>
              <a:tr h="459625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Penitenciário - FUNPEN</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270176939"/>
                  </a:ext>
                </a:extLst>
              </a:tr>
              <a:tr h="459625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de Segurança Pública - FSP</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2695169989"/>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714</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de Amparo ao Trabalhador - FAT</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2875115668"/>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749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de transferências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05301337"/>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a:solidFill>
                            <a:srgbClr val="000000"/>
                          </a:solidFill>
                          <a:effectLst/>
                          <a:latin typeface="Calibri" panose="020F0502020204030204" pitchFamily="34" charset="0"/>
                        </a:rPr>
                        <a:t> Recursos de Emolumentos, Taxas e Custas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vMerge="1">
                  <a:txBody>
                    <a:bodyPr/>
                    <a:lstStyle/>
                    <a:p>
                      <a:endParaRPr lang="pt-BR"/>
                    </a:p>
                  </a:txBody>
                  <a:tcPr/>
                </a:tc>
                <a:extLst>
                  <a:ext uri="{0D108BD9-81ED-4DB2-BD59-A6C34878D82A}">
                    <a16:rowId xmlns:a16="http://schemas.microsoft.com/office/drawing/2014/main" val="3906016253"/>
                  </a:ext>
                </a:extLst>
              </a:tr>
              <a:tr h="428997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Fundo de Combate e Erradicação da Pobreza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978472662"/>
                  </a:ext>
                </a:extLst>
              </a:tr>
              <a:tr h="306483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Precatórios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689230246"/>
                  </a:ext>
                </a:extLst>
              </a:tr>
              <a:tr h="367740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Depósitos Judiciais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3820056708"/>
                  </a:ext>
                </a:extLst>
              </a:tr>
              <a:tr h="214598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de Terceiros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609550572"/>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Extraorçamentários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325768426"/>
                  </a:ext>
                </a:extLst>
              </a:tr>
              <a:tr h="183969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Próprios dos Consórcios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834242641"/>
                  </a:ext>
                </a:extLst>
              </a:tr>
              <a:tr h="122713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a Classificar</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851320401"/>
                  </a:ext>
                </a:extLst>
              </a:tr>
              <a:tr h="183969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664592890"/>
                  </a:ext>
                </a:extLst>
              </a:tr>
            </a:tbl>
          </a:graphicData>
        </a:graphic>
      </p:graphicFrame>
    </p:spTree>
    <p:extLst>
      <p:ext uri="{BB962C8B-B14F-4D97-AF65-F5344CB8AC3E}">
        <p14:creationId xmlns:p14="http://schemas.microsoft.com/office/powerpoint/2010/main" val="1060312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1B903E1-2AF4-B9E0-443C-9F000CB1D8BE}"/>
              </a:ext>
            </a:extLst>
          </p:cNvPr>
          <p:cNvGraphicFramePr>
            <a:graphicFrameLocks noGrp="1"/>
          </p:cNvGraphicFramePr>
          <p:nvPr/>
        </p:nvGraphicFramePr>
        <p:xfrm>
          <a:off x="500270" y="1143032"/>
          <a:ext cx="11191459" cy="36049081"/>
        </p:xfrm>
        <a:graphic>
          <a:graphicData uri="http://schemas.openxmlformats.org/drawingml/2006/table">
            <a:tbl>
              <a:tblPr/>
              <a:tblGrid>
                <a:gridCol w="409991">
                  <a:extLst>
                    <a:ext uri="{9D8B030D-6E8A-4147-A177-3AD203B41FA5}">
                      <a16:colId xmlns:a16="http://schemas.microsoft.com/office/drawing/2014/main" val="3535330178"/>
                    </a:ext>
                  </a:extLst>
                </a:gridCol>
                <a:gridCol w="3078644">
                  <a:extLst>
                    <a:ext uri="{9D8B030D-6E8A-4147-A177-3AD203B41FA5}">
                      <a16:colId xmlns:a16="http://schemas.microsoft.com/office/drawing/2014/main" val="4113662260"/>
                    </a:ext>
                  </a:extLst>
                </a:gridCol>
                <a:gridCol w="208721">
                  <a:extLst>
                    <a:ext uri="{9D8B030D-6E8A-4147-A177-3AD203B41FA5}">
                      <a16:colId xmlns:a16="http://schemas.microsoft.com/office/drawing/2014/main" val="300116907"/>
                    </a:ext>
                  </a:extLst>
                </a:gridCol>
                <a:gridCol w="596348">
                  <a:extLst>
                    <a:ext uri="{9D8B030D-6E8A-4147-A177-3AD203B41FA5}">
                      <a16:colId xmlns:a16="http://schemas.microsoft.com/office/drawing/2014/main" val="800258932"/>
                    </a:ext>
                  </a:extLst>
                </a:gridCol>
                <a:gridCol w="3756992">
                  <a:extLst>
                    <a:ext uri="{9D8B030D-6E8A-4147-A177-3AD203B41FA5}">
                      <a16:colId xmlns:a16="http://schemas.microsoft.com/office/drawing/2014/main" val="4076360728"/>
                    </a:ext>
                  </a:extLst>
                </a:gridCol>
                <a:gridCol w="3140763">
                  <a:extLst>
                    <a:ext uri="{9D8B030D-6E8A-4147-A177-3AD203B41FA5}">
                      <a16:colId xmlns:a16="http://schemas.microsoft.com/office/drawing/2014/main" val="1410754348"/>
                    </a:ext>
                  </a:extLst>
                </a:gridCol>
              </a:tblGrid>
              <a:tr h="308277">
                <a:tc gridSpan="6">
                  <a:txBody>
                    <a:bodyPr/>
                    <a:lstStyle/>
                    <a:p>
                      <a:pPr algn="l" fontAlgn="b"/>
                      <a:r>
                        <a:rPr lang="pt-BR" sz="2400" b="1" i="0" u="none" strike="noStrike" dirty="0">
                          <a:solidFill>
                            <a:srgbClr val="000000"/>
                          </a:solidFill>
                          <a:effectLst/>
                          <a:latin typeface="Calibri" panose="020F0502020204030204" pitchFamily="34" charset="0"/>
                        </a:rPr>
                        <a:t>Outros Recursos Vinculados</a:t>
                      </a:r>
                    </a:p>
                  </a:txBody>
                  <a:tcPr marL="1983" marR="1983" marT="198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16069563"/>
                  </a:ext>
                </a:extLst>
              </a:tr>
              <a:tr h="308086">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3">
                  <a:txBody>
                    <a:bodyPr/>
                    <a:lstStyle/>
                    <a:p>
                      <a:pPr algn="ctr" fontAlgn="b"/>
                      <a:r>
                        <a:rPr lang="pt-BR" sz="2000" b="1" i="0" u="none" strike="noStrike">
                          <a:solidFill>
                            <a:srgbClr val="000000"/>
                          </a:solidFill>
                          <a:effectLst/>
                          <a:latin typeface="Calibri" panose="020F0502020204030204" pitchFamily="34" charset="0"/>
                        </a:rPr>
                        <a:t>Novas FR - STN</a:t>
                      </a:r>
                    </a:p>
                  </a:txBody>
                  <a:tcPr marL="1983" marR="1983" marT="1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61588643"/>
                  </a:ext>
                </a:extLst>
              </a:tr>
              <a:tr h="556591">
                <a:tc>
                  <a:txBody>
                    <a:bodyPr/>
                    <a:lstStyle/>
                    <a:p>
                      <a:pPr algn="ctr" fontAlgn="ctr"/>
                      <a:r>
                        <a:rPr lang="pt-BR" sz="2000" b="0" i="0" u="none" strike="noStrike" dirty="0">
                          <a:solidFill>
                            <a:srgbClr val="000000"/>
                          </a:solidFill>
                          <a:effectLst/>
                          <a:latin typeface="Calibri" panose="020F0502020204030204" pitchFamily="34" charset="0"/>
                        </a:rPr>
                        <a:t>95</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Antecipação de Depósitos Judiciais</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757</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Recursos de Depósitos Judiciais – Lides das quais o Ente faz parte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17">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205489782"/>
                  </a:ext>
                </a:extLst>
              </a:tr>
              <a:tr h="531417">
                <a:tc>
                  <a:txBody>
                    <a:bodyPr/>
                    <a:lstStyle/>
                    <a:p>
                      <a:pPr algn="l" fontAlgn="b"/>
                      <a:r>
                        <a:rPr lang="pt-BR" sz="2000" b="0" i="0" u="none" strike="noStrike" dirty="0">
                          <a:solidFill>
                            <a:srgbClr val="000000"/>
                          </a:solidFill>
                          <a:effectLst/>
                          <a:latin typeface="Calibri" panose="020F0502020204030204" pitchFamily="34" charset="0"/>
                        </a:rPr>
                        <a:t> </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758</a:t>
                      </a:r>
                    </a:p>
                  </a:txBody>
                  <a:tcPr marL="1983" marR="1983" marT="1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Recursos de Depósitos Judiciais – Lides das quais o Ente não faz parte</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62296649"/>
                  </a:ext>
                </a:extLst>
              </a:tr>
              <a:tr h="844173">
                <a:tc rowSpan="15"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1983" marR="1983" marT="1983" marB="0" anchor="b">
                    <a:lnL>
                      <a:noFill/>
                    </a:lnL>
                    <a:lnR>
                      <a:noFill/>
                    </a:lnR>
                    <a:lnT w="12700" cap="flat" cmpd="sng" algn="ctr">
                      <a:solidFill>
                        <a:srgbClr val="000000"/>
                      </a:solidFill>
                      <a:prstDash val="solid"/>
                      <a:round/>
                      <a:headEnd type="none" w="med" len="med"/>
                      <a:tailEnd type="none" w="med" len="med"/>
                    </a:lnT>
                    <a:lnB>
                      <a:noFill/>
                    </a:lnB>
                  </a:tcPr>
                </a:tc>
                <a:tc rowSpan="15"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ou Instrumentos Congêneres de outras Entidades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531126445"/>
                  </a:ext>
                </a:extLst>
              </a:tr>
              <a:tr h="86206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2000" b="0" i="0" u="none" strike="noStrike" dirty="0">
                          <a:solidFill>
                            <a:srgbClr val="000000"/>
                          </a:solidFill>
                          <a:effectLst/>
                          <a:latin typeface="Calibri" panose="020F0502020204030204" pitchFamily="34" charset="0"/>
                        </a:rPr>
                        <a:t>Demais Transferências Obrigatórias não Decorrentes de Repartições de Receitas.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pt-BR"/>
                    </a:p>
                  </a:txBody>
                  <a:tcPr/>
                </a:tc>
                <a:extLst>
                  <a:ext uri="{0D108BD9-81ED-4DB2-BD59-A6C34878D82A}">
                    <a16:rowId xmlns:a16="http://schemas.microsoft.com/office/drawing/2014/main" val="636456182"/>
                  </a:ext>
                </a:extLst>
              </a:tr>
              <a:tr h="879964">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Fundo a Fundo de Recursos do Fundo Penitenciário - FUNPEN</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270176939"/>
                  </a:ext>
                </a:extLst>
              </a:tr>
              <a:tr h="105688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713</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Fundo a Fundo de Recursos do Fundo de Segurança Pública - FSP</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2695169989"/>
                  </a:ext>
                </a:extLst>
              </a:tr>
              <a:tr h="490253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714</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de Amparo ao Trabalhador - FAT</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2875115668"/>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749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de transferências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05301337"/>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a:solidFill>
                            <a:srgbClr val="000000"/>
                          </a:solidFill>
                          <a:effectLst/>
                          <a:latin typeface="Calibri" panose="020F0502020204030204" pitchFamily="34" charset="0"/>
                        </a:rPr>
                        <a:t> Recursos de Emolumentos, Taxas e Custas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vMerge="1">
                  <a:txBody>
                    <a:bodyPr/>
                    <a:lstStyle/>
                    <a:p>
                      <a:endParaRPr lang="pt-BR"/>
                    </a:p>
                  </a:txBody>
                  <a:tcPr/>
                </a:tc>
                <a:extLst>
                  <a:ext uri="{0D108BD9-81ED-4DB2-BD59-A6C34878D82A}">
                    <a16:rowId xmlns:a16="http://schemas.microsoft.com/office/drawing/2014/main" val="3906016253"/>
                  </a:ext>
                </a:extLst>
              </a:tr>
              <a:tr h="428997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Fundo de Combate e Erradicação da Pobreza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978472662"/>
                  </a:ext>
                </a:extLst>
              </a:tr>
              <a:tr h="3064835">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Precatórios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689230246"/>
                  </a:ext>
                </a:extLst>
              </a:tr>
              <a:tr h="367740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Depósitos Judiciais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3820056708"/>
                  </a:ext>
                </a:extLst>
              </a:tr>
              <a:tr h="2145982">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de Depósitos de Terceiros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609550572"/>
                  </a:ext>
                </a:extLst>
              </a:tr>
              <a:tr h="2452266">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Outros Recursos Extraorçamentários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325768426"/>
                  </a:ext>
                </a:extLst>
              </a:tr>
              <a:tr h="183969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Próprios dos Consórcios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834242641"/>
                  </a:ext>
                </a:extLst>
              </a:tr>
              <a:tr h="122713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a Classificar</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851320401"/>
                  </a:ext>
                </a:extLst>
              </a:tr>
              <a:tr h="183969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664592890"/>
                  </a:ext>
                </a:extLst>
              </a:tr>
            </a:tbl>
          </a:graphicData>
        </a:graphic>
      </p:graphicFrame>
    </p:spTree>
    <p:extLst>
      <p:ext uri="{BB962C8B-B14F-4D97-AF65-F5344CB8AC3E}">
        <p14:creationId xmlns:p14="http://schemas.microsoft.com/office/powerpoint/2010/main" val="219012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1B903E1-2AF4-B9E0-443C-9F000CB1D8BE}"/>
              </a:ext>
            </a:extLst>
          </p:cNvPr>
          <p:cNvGraphicFramePr>
            <a:graphicFrameLocks noGrp="1"/>
          </p:cNvGraphicFramePr>
          <p:nvPr/>
        </p:nvGraphicFramePr>
        <p:xfrm>
          <a:off x="500270" y="1143032"/>
          <a:ext cx="11191459" cy="10895433"/>
        </p:xfrm>
        <a:graphic>
          <a:graphicData uri="http://schemas.openxmlformats.org/drawingml/2006/table">
            <a:tbl>
              <a:tblPr/>
              <a:tblGrid>
                <a:gridCol w="3488635">
                  <a:extLst>
                    <a:ext uri="{9D8B030D-6E8A-4147-A177-3AD203B41FA5}">
                      <a16:colId xmlns:a16="http://schemas.microsoft.com/office/drawing/2014/main" val="3535330178"/>
                    </a:ext>
                  </a:extLst>
                </a:gridCol>
                <a:gridCol w="208721">
                  <a:extLst>
                    <a:ext uri="{9D8B030D-6E8A-4147-A177-3AD203B41FA5}">
                      <a16:colId xmlns:a16="http://schemas.microsoft.com/office/drawing/2014/main" val="300116907"/>
                    </a:ext>
                  </a:extLst>
                </a:gridCol>
                <a:gridCol w="596348">
                  <a:extLst>
                    <a:ext uri="{9D8B030D-6E8A-4147-A177-3AD203B41FA5}">
                      <a16:colId xmlns:a16="http://schemas.microsoft.com/office/drawing/2014/main" val="800258932"/>
                    </a:ext>
                  </a:extLst>
                </a:gridCol>
                <a:gridCol w="3756992">
                  <a:extLst>
                    <a:ext uri="{9D8B030D-6E8A-4147-A177-3AD203B41FA5}">
                      <a16:colId xmlns:a16="http://schemas.microsoft.com/office/drawing/2014/main" val="4076360728"/>
                    </a:ext>
                  </a:extLst>
                </a:gridCol>
                <a:gridCol w="3140763">
                  <a:extLst>
                    <a:ext uri="{9D8B030D-6E8A-4147-A177-3AD203B41FA5}">
                      <a16:colId xmlns:a16="http://schemas.microsoft.com/office/drawing/2014/main" val="1410754348"/>
                    </a:ext>
                  </a:extLst>
                </a:gridCol>
              </a:tblGrid>
              <a:tr h="308277">
                <a:tc gridSpan="5">
                  <a:txBody>
                    <a:bodyPr/>
                    <a:lstStyle/>
                    <a:p>
                      <a:pPr algn="l" fontAlgn="b"/>
                      <a:r>
                        <a:rPr lang="pt-BR" sz="2400" b="1" i="0" u="none" strike="noStrike" dirty="0">
                          <a:solidFill>
                            <a:srgbClr val="000000"/>
                          </a:solidFill>
                          <a:effectLst/>
                          <a:latin typeface="Calibri" panose="020F0502020204030204" pitchFamily="34" charset="0"/>
                        </a:rPr>
                        <a:t>Outros Recursos Vinculados</a:t>
                      </a:r>
                    </a:p>
                  </a:txBody>
                  <a:tcPr marL="1983" marR="1983" marT="198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16069563"/>
                  </a:ext>
                </a:extLst>
              </a:tr>
              <a:tr h="308086">
                <a:tc>
                  <a:txBody>
                    <a:bodyPr/>
                    <a:lstStyle/>
                    <a:p>
                      <a:pPr algn="ctr" fontAlgn="b"/>
                      <a:r>
                        <a:rPr lang="pt-BR" sz="2000" b="1" i="0" u="none" strike="noStrike">
                          <a:solidFill>
                            <a:srgbClr val="000000"/>
                          </a:solidFill>
                          <a:effectLst/>
                          <a:latin typeface="Calibri" panose="020F0502020204030204" pitchFamily="34" charset="0"/>
                        </a:rPr>
                        <a:t>FR - TCE/SC</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3">
                  <a:txBody>
                    <a:bodyPr/>
                    <a:lstStyle/>
                    <a:p>
                      <a:pPr algn="ctr" fontAlgn="b"/>
                      <a:r>
                        <a:rPr lang="pt-BR" sz="2000" b="1" i="0" u="none" strike="noStrike">
                          <a:solidFill>
                            <a:srgbClr val="000000"/>
                          </a:solidFill>
                          <a:effectLst/>
                          <a:latin typeface="Calibri" panose="020F0502020204030204" pitchFamily="34" charset="0"/>
                        </a:rPr>
                        <a:t>Novas FR - STN</a:t>
                      </a:r>
                    </a:p>
                  </a:txBody>
                  <a:tcPr marL="1983" marR="1983" marT="1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61588643"/>
                  </a:ext>
                </a:extLst>
              </a:tr>
              <a:tr h="755374">
                <a:tc rowSpan="11">
                  <a:txBody>
                    <a:bodyPr/>
                    <a:lstStyle/>
                    <a:p>
                      <a:endParaRPr lang="pt-BR"/>
                    </a:p>
                  </a:txBody>
                  <a:tcPr>
                    <a:lnT w="12700" cap="flat" cmpd="sng" algn="ctr">
                      <a:solidFill>
                        <a:srgbClr val="000000"/>
                      </a:solidFill>
                      <a:prstDash val="solid"/>
                      <a:round/>
                      <a:headEnd type="none" w="med" len="med"/>
                      <a:tailEnd type="none" w="med" len="med"/>
                    </a:lnT>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714</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Fundo de Amparo ao Trabalhador - FAT</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11">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75115668"/>
                  </a:ext>
                </a:extLst>
              </a:tr>
              <a:tr h="564547">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749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vinculações de transferências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05301337"/>
                  </a:ext>
                </a:extLst>
              </a:tr>
              <a:tr h="529434">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a:solidFill>
                            <a:srgbClr val="000000"/>
                          </a:solidFill>
                          <a:effectLst/>
                          <a:latin typeface="Calibri" panose="020F0502020204030204" pitchFamily="34" charset="0"/>
                        </a:rPr>
                        <a:t> Recursos de Emolumentos, Taxas e Custas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vMerge="1">
                  <a:txBody>
                    <a:bodyPr/>
                    <a:lstStyle/>
                    <a:p>
                      <a:endParaRPr lang="pt-BR"/>
                    </a:p>
                  </a:txBody>
                  <a:tcPr/>
                </a:tc>
                <a:extLst>
                  <a:ext uri="{0D108BD9-81ED-4DB2-BD59-A6C34878D82A}">
                    <a16:rowId xmlns:a16="http://schemas.microsoft.com/office/drawing/2014/main" val="3906016253"/>
                  </a:ext>
                </a:extLst>
              </a:tr>
              <a:tr h="534077">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Recursos Vinculados ao Fundo de Combate e Erradicação da Pobreza</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978472662"/>
                  </a:ext>
                </a:extLst>
              </a:tr>
              <a:tr h="538720">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702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ou Instrumentos Congêneres dos Municípios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689230246"/>
                  </a:ext>
                </a:extLst>
              </a:tr>
              <a:tr h="553302">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endParaRPr lang="pt-BR" sz="2000" b="0" i="0" u="none" strike="noStrike" dirty="0">
                        <a:solidFill>
                          <a:srgbClr val="000000"/>
                        </a:solidFill>
                        <a:effectLst/>
                        <a:latin typeface="Calibri" panose="020F0502020204030204" pitchFamily="34" charset="0"/>
                      </a:endParaRP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3820056708"/>
                  </a:ext>
                </a:extLst>
              </a:tr>
              <a:tr h="359163">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endParaRPr lang="pt-BR" sz="2000" b="0" i="0" u="none" strike="noStrike">
                        <a:solidFill>
                          <a:srgbClr val="000000"/>
                        </a:solidFill>
                        <a:effectLst/>
                        <a:latin typeface="Calibri" panose="020F0502020204030204" pitchFamily="34" charset="0"/>
                      </a:endParaRP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endParaRPr lang="pt-BR" sz="2000" b="0" i="0" u="none" strike="noStrike" dirty="0">
                        <a:solidFill>
                          <a:srgbClr val="000000"/>
                        </a:solidFill>
                        <a:effectLst/>
                        <a:latin typeface="Calibri" panose="020F0502020204030204" pitchFamily="34" charset="0"/>
                      </a:endParaRP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3609550572"/>
                  </a:ext>
                </a:extLst>
              </a:tr>
              <a:tr h="725556">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endParaRPr lang="pt-BR" sz="2000" b="0" i="0" u="none" strike="noStrike">
                        <a:solidFill>
                          <a:srgbClr val="000000"/>
                        </a:solidFill>
                        <a:effectLst/>
                        <a:latin typeface="Calibri" panose="020F0502020204030204" pitchFamily="34" charset="0"/>
                      </a:endParaRP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endParaRPr lang="pt-BR" sz="2000" b="0" i="0" u="none" strike="noStrike" dirty="0">
                        <a:solidFill>
                          <a:srgbClr val="000000"/>
                        </a:solidFill>
                        <a:effectLst/>
                        <a:latin typeface="Calibri" panose="020F0502020204030204" pitchFamily="34" charset="0"/>
                      </a:endParaRP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325768426"/>
                  </a:ext>
                </a:extLst>
              </a:tr>
              <a:tr h="1839698">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Próprios dos Consórcios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1834242641"/>
                  </a:ext>
                </a:extLst>
              </a:tr>
              <a:tr h="1227130">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a Classificar</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851320401"/>
                  </a:ext>
                </a:extLst>
              </a:tr>
              <a:tr h="1839698">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664592890"/>
                  </a:ext>
                </a:extLst>
              </a:tr>
            </a:tbl>
          </a:graphicData>
        </a:graphic>
      </p:graphicFrame>
    </p:spTree>
    <p:extLst>
      <p:ext uri="{BB962C8B-B14F-4D97-AF65-F5344CB8AC3E}">
        <p14:creationId xmlns:p14="http://schemas.microsoft.com/office/powerpoint/2010/main" val="814090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1B903E1-2AF4-B9E0-443C-9F000CB1D8BE}"/>
              </a:ext>
            </a:extLst>
          </p:cNvPr>
          <p:cNvGraphicFramePr>
            <a:graphicFrameLocks noGrp="1"/>
          </p:cNvGraphicFramePr>
          <p:nvPr/>
        </p:nvGraphicFramePr>
        <p:xfrm>
          <a:off x="500270" y="1143034"/>
          <a:ext cx="11191459" cy="4224096"/>
        </p:xfrm>
        <a:graphic>
          <a:graphicData uri="http://schemas.openxmlformats.org/drawingml/2006/table">
            <a:tbl>
              <a:tblPr/>
              <a:tblGrid>
                <a:gridCol w="3488635">
                  <a:extLst>
                    <a:ext uri="{9D8B030D-6E8A-4147-A177-3AD203B41FA5}">
                      <a16:colId xmlns:a16="http://schemas.microsoft.com/office/drawing/2014/main" val="3535330178"/>
                    </a:ext>
                  </a:extLst>
                </a:gridCol>
                <a:gridCol w="208721">
                  <a:extLst>
                    <a:ext uri="{9D8B030D-6E8A-4147-A177-3AD203B41FA5}">
                      <a16:colId xmlns:a16="http://schemas.microsoft.com/office/drawing/2014/main" val="300116907"/>
                    </a:ext>
                  </a:extLst>
                </a:gridCol>
                <a:gridCol w="596348">
                  <a:extLst>
                    <a:ext uri="{9D8B030D-6E8A-4147-A177-3AD203B41FA5}">
                      <a16:colId xmlns:a16="http://schemas.microsoft.com/office/drawing/2014/main" val="800258932"/>
                    </a:ext>
                  </a:extLst>
                </a:gridCol>
                <a:gridCol w="3756992">
                  <a:extLst>
                    <a:ext uri="{9D8B030D-6E8A-4147-A177-3AD203B41FA5}">
                      <a16:colId xmlns:a16="http://schemas.microsoft.com/office/drawing/2014/main" val="4076360728"/>
                    </a:ext>
                  </a:extLst>
                </a:gridCol>
                <a:gridCol w="3140763">
                  <a:extLst>
                    <a:ext uri="{9D8B030D-6E8A-4147-A177-3AD203B41FA5}">
                      <a16:colId xmlns:a16="http://schemas.microsoft.com/office/drawing/2014/main" val="1410754348"/>
                    </a:ext>
                  </a:extLst>
                </a:gridCol>
              </a:tblGrid>
              <a:tr h="313905">
                <a:tc gridSpan="5">
                  <a:txBody>
                    <a:bodyPr/>
                    <a:lstStyle/>
                    <a:p>
                      <a:pPr algn="l" fontAlgn="b"/>
                      <a:r>
                        <a:rPr lang="pt-BR" sz="2400" b="1" i="0" u="none" strike="noStrike" dirty="0">
                          <a:solidFill>
                            <a:srgbClr val="000000"/>
                          </a:solidFill>
                          <a:effectLst/>
                          <a:latin typeface="Calibri" panose="020F0502020204030204" pitchFamily="34" charset="0"/>
                        </a:rPr>
                        <a:t>Outros Recursos Vinculados</a:t>
                      </a:r>
                    </a:p>
                  </a:txBody>
                  <a:tcPr marL="1983" marR="1983" marT="198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16069563"/>
                  </a:ext>
                </a:extLst>
              </a:tr>
              <a:tr h="261870">
                <a:tc>
                  <a:txBody>
                    <a:bodyPr/>
                    <a:lstStyle/>
                    <a:p>
                      <a:pPr algn="ctr" fontAlgn="b"/>
                      <a:r>
                        <a:rPr lang="pt-BR" sz="2000" b="1" i="0" u="none" strike="noStrike">
                          <a:solidFill>
                            <a:srgbClr val="000000"/>
                          </a:solidFill>
                          <a:effectLst/>
                          <a:latin typeface="Calibri" panose="020F0502020204030204" pitchFamily="34" charset="0"/>
                        </a:rPr>
                        <a:t>FR - TCE/SC</a:t>
                      </a:r>
                    </a:p>
                  </a:txBody>
                  <a:tcPr marL="1983" marR="1983" marT="1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3">
                  <a:txBody>
                    <a:bodyPr/>
                    <a:lstStyle/>
                    <a:p>
                      <a:pPr algn="ctr" fontAlgn="b"/>
                      <a:r>
                        <a:rPr lang="pt-BR" sz="2000" b="1" i="0" u="none" strike="noStrike">
                          <a:solidFill>
                            <a:srgbClr val="000000"/>
                          </a:solidFill>
                          <a:effectLst/>
                          <a:latin typeface="Calibri" panose="020F0502020204030204" pitchFamily="34" charset="0"/>
                        </a:rPr>
                        <a:t>Novas FR - STN</a:t>
                      </a:r>
                    </a:p>
                  </a:txBody>
                  <a:tcPr marL="1983" marR="1983" marT="1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61588643"/>
                  </a:ext>
                </a:extLst>
              </a:tr>
              <a:tr h="522047">
                <a:tc>
                  <a:txBody>
                    <a:bodyPr/>
                    <a:lstStyle/>
                    <a:p>
                      <a:endParaRPr lang="pt-B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1983" marR="1983" marT="1983"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860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Extraorçamentários Vinculados a Precatórios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69611614"/>
                  </a:ext>
                </a:extLst>
              </a:tr>
              <a:tr h="522047">
                <a:tc>
                  <a:txBody>
                    <a:bodyPr/>
                    <a:lstStyle/>
                    <a:p>
                      <a:endParaRPr lang="pt-BR" dirty="0"/>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1983" marR="1983" marT="1983"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861</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Recursos Extraorçamentários Vinculados a Depósitos Judiciais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6218520"/>
                  </a:ext>
                </a:extLst>
              </a:tr>
              <a:tr h="501112">
                <a:tc>
                  <a:txBody>
                    <a:bodyPr/>
                    <a:lstStyle/>
                    <a:p>
                      <a:endParaRPr lang="pt-B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1983" marR="1983" marT="1983"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862</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Recursos de Depósitos de Terceiros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245277448"/>
                  </a:ext>
                </a:extLst>
              </a:tr>
              <a:tr h="576914">
                <a:tc>
                  <a:txBody>
                    <a:bodyPr/>
                    <a:lstStyle/>
                    <a:p>
                      <a:endParaRPr lang="pt-B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1983" marR="1983" marT="1983"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869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Extraorçamentários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386848626"/>
                  </a:ext>
                </a:extLst>
              </a:tr>
              <a:tr h="407234">
                <a:tc rowSpan="3">
                  <a:txBody>
                    <a:bodyPr/>
                    <a:lstStyle/>
                    <a:p>
                      <a:endParaRPr lang="pt-BR"/>
                    </a:p>
                  </a:txBody>
                  <a:tcPr>
                    <a:lnT w="12700" cap="flat" cmpd="sng" algn="ctr">
                      <a:solidFill>
                        <a:srgbClr val="000000"/>
                      </a:solidFill>
                      <a:prstDash val="solid"/>
                      <a:round/>
                      <a:headEnd type="none" w="med" len="med"/>
                      <a:tailEnd type="none" w="med" len="med"/>
                    </a:lnT>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880</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Recursos Próprios dos Consórcios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3">
                  <a:txBody>
                    <a:bodyPr/>
                    <a:lstStyle/>
                    <a:p>
                      <a:endParaRPr lang="pt-BR"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34242641"/>
                  </a:ext>
                </a:extLst>
              </a:tr>
              <a:tr h="381782">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898</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a Classificar</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1851320401"/>
                  </a:ext>
                </a:extLst>
              </a:tr>
              <a:tr h="424693">
                <a:tc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1983" marR="1983" marT="1983"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899</a:t>
                      </a:r>
                    </a:p>
                  </a:txBody>
                  <a:tcPr marL="1983" marR="1983" marT="19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a:t>
                      </a:r>
                    </a:p>
                  </a:txBody>
                  <a:tcPr marL="1983" marR="1983" marT="19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664592890"/>
                  </a:ext>
                </a:extLst>
              </a:tr>
            </a:tbl>
          </a:graphicData>
        </a:graphic>
      </p:graphicFrame>
    </p:spTree>
    <p:extLst>
      <p:ext uri="{BB962C8B-B14F-4D97-AF65-F5344CB8AC3E}">
        <p14:creationId xmlns:p14="http://schemas.microsoft.com/office/powerpoint/2010/main" val="2626346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A022A55-1BB4-96FB-759F-2F595006B7BA}"/>
              </a:ext>
            </a:extLst>
          </p:cNvPr>
          <p:cNvGraphicFramePr/>
          <p:nvPr/>
        </p:nvGraphicFramePr>
        <p:xfrm>
          <a:off x="853440" y="467360"/>
          <a:ext cx="10454640" cy="597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Conector: Angulado 2">
            <a:extLst>
              <a:ext uri="{FF2B5EF4-FFF2-40B4-BE49-F238E27FC236}">
                <a16:creationId xmlns:a16="http://schemas.microsoft.com/office/drawing/2014/main" id="{E6EFD6D0-C370-8933-A987-FB5250EBAD40}"/>
              </a:ext>
            </a:extLst>
          </p:cNvPr>
          <p:cNvCxnSpPr/>
          <p:nvPr/>
        </p:nvCxnSpPr>
        <p:spPr>
          <a:xfrm rot="16200000" flipH="1">
            <a:off x="944880"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3E64C0F2-7D85-E029-F2F9-762E448DE02D}"/>
              </a:ext>
            </a:extLst>
          </p:cNvPr>
          <p:cNvSpPr txBox="1"/>
          <p:nvPr/>
        </p:nvSpPr>
        <p:spPr>
          <a:xfrm flipH="1">
            <a:off x="1107439" y="4136905"/>
            <a:ext cx="2242189" cy="923330"/>
          </a:xfrm>
          <a:prstGeom prst="rect">
            <a:avLst/>
          </a:prstGeom>
          <a:noFill/>
        </p:spPr>
        <p:txBody>
          <a:bodyPr wrap="square" rtlCol="0">
            <a:spAutoFit/>
          </a:bodyPr>
          <a:lstStyle/>
          <a:p>
            <a:r>
              <a:rPr lang="pt-BR" b="1" dirty="0">
                <a:solidFill>
                  <a:schemeClr val="accent1">
                    <a:lumMod val="50000"/>
                  </a:schemeClr>
                </a:solidFill>
              </a:rPr>
              <a:t>Altera Detalhamento Cria Tipo de Receita</a:t>
            </a:r>
          </a:p>
          <a:p>
            <a:r>
              <a:rPr lang="pt-BR" b="1" dirty="0">
                <a:solidFill>
                  <a:schemeClr val="accent1">
                    <a:lumMod val="50000"/>
                  </a:schemeClr>
                </a:solidFill>
              </a:rPr>
              <a:t>Código 8 no 4º nível</a:t>
            </a:r>
          </a:p>
        </p:txBody>
      </p:sp>
      <p:cxnSp>
        <p:nvCxnSpPr>
          <p:cNvPr id="6" name="Conector: Angulado 5">
            <a:extLst>
              <a:ext uri="{FF2B5EF4-FFF2-40B4-BE49-F238E27FC236}">
                <a16:creationId xmlns:a16="http://schemas.microsoft.com/office/drawing/2014/main" id="{ACAAC446-F418-985F-10F3-B06500B1EFCF}"/>
              </a:ext>
            </a:extLst>
          </p:cNvPr>
          <p:cNvCxnSpPr/>
          <p:nvPr/>
        </p:nvCxnSpPr>
        <p:spPr>
          <a:xfrm rot="16200000" flipH="1">
            <a:off x="3498856"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41FE377C-9C6D-21B2-C906-9138AB1A8243}"/>
              </a:ext>
            </a:extLst>
          </p:cNvPr>
          <p:cNvSpPr txBox="1"/>
          <p:nvPr/>
        </p:nvSpPr>
        <p:spPr>
          <a:xfrm flipH="1">
            <a:off x="3783336" y="4136905"/>
            <a:ext cx="1998348" cy="646331"/>
          </a:xfrm>
          <a:prstGeom prst="rect">
            <a:avLst/>
          </a:prstGeom>
          <a:noFill/>
        </p:spPr>
        <p:txBody>
          <a:bodyPr wrap="square" rtlCol="0">
            <a:spAutoFit/>
          </a:bodyPr>
          <a:lstStyle/>
          <a:p>
            <a:r>
              <a:rPr lang="pt-BR" b="1" dirty="0">
                <a:solidFill>
                  <a:schemeClr val="accent1">
                    <a:lumMod val="50000"/>
                  </a:schemeClr>
                </a:solidFill>
              </a:rPr>
              <a:t>Desdobramento </a:t>
            </a:r>
          </a:p>
          <a:p>
            <a:r>
              <a:rPr lang="pt-BR" b="1" dirty="0">
                <a:solidFill>
                  <a:schemeClr val="accent1">
                    <a:lumMod val="50000"/>
                  </a:schemeClr>
                </a:solidFill>
              </a:rPr>
              <a:t>Do Tipo</a:t>
            </a:r>
          </a:p>
        </p:txBody>
      </p:sp>
      <p:cxnSp>
        <p:nvCxnSpPr>
          <p:cNvPr id="8" name="Conector: Angulado 7">
            <a:extLst>
              <a:ext uri="{FF2B5EF4-FFF2-40B4-BE49-F238E27FC236}">
                <a16:creationId xmlns:a16="http://schemas.microsoft.com/office/drawing/2014/main" id="{DA7F1B83-671D-196D-4FD6-F32DF23C9A7B}"/>
              </a:ext>
            </a:extLst>
          </p:cNvPr>
          <p:cNvCxnSpPr/>
          <p:nvPr/>
        </p:nvCxnSpPr>
        <p:spPr>
          <a:xfrm rot="16200000" flipH="1">
            <a:off x="6053474" y="4022912"/>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A4C671F5-03BF-4843-A522-0D99459B0A07}"/>
              </a:ext>
            </a:extLst>
          </p:cNvPr>
          <p:cNvSpPr txBox="1"/>
          <p:nvPr/>
        </p:nvSpPr>
        <p:spPr>
          <a:xfrm flipH="1">
            <a:off x="6337954" y="4144832"/>
            <a:ext cx="1830686" cy="369332"/>
          </a:xfrm>
          <a:prstGeom prst="rect">
            <a:avLst/>
          </a:prstGeom>
          <a:noFill/>
        </p:spPr>
        <p:txBody>
          <a:bodyPr wrap="square" rtlCol="0">
            <a:spAutoFit/>
          </a:bodyPr>
          <a:lstStyle/>
          <a:p>
            <a:r>
              <a:rPr lang="pt-BR" b="1" dirty="0">
                <a:solidFill>
                  <a:schemeClr val="accent1">
                    <a:lumMod val="50000"/>
                  </a:schemeClr>
                </a:solidFill>
              </a:rPr>
              <a:t>Altera Prazo</a:t>
            </a:r>
          </a:p>
        </p:txBody>
      </p:sp>
      <p:cxnSp>
        <p:nvCxnSpPr>
          <p:cNvPr id="10" name="Conector: Angulado 9">
            <a:extLst>
              <a:ext uri="{FF2B5EF4-FFF2-40B4-BE49-F238E27FC236}">
                <a16:creationId xmlns:a16="http://schemas.microsoft.com/office/drawing/2014/main" id="{83C9D7AC-7021-EE40-438A-CB186DA96D34}"/>
              </a:ext>
            </a:extLst>
          </p:cNvPr>
          <p:cNvCxnSpPr/>
          <p:nvPr/>
        </p:nvCxnSpPr>
        <p:spPr>
          <a:xfrm rot="16200000" flipH="1">
            <a:off x="8664594"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D39BE44A-CCDD-1A01-D3C7-A54321F0A484}"/>
              </a:ext>
            </a:extLst>
          </p:cNvPr>
          <p:cNvSpPr txBox="1"/>
          <p:nvPr/>
        </p:nvSpPr>
        <p:spPr>
          <a:xfrm flipH="1">
            <a:off x="8949074" y="4136905"/>
            <a:ext cx="1998348" cy="646331"/>
          </a:xfrm>
          <a:prstGeom prst="rect">
            <a:avLst/>
          </a:prstGeom>
          <a:noFill/>
        </p:spPr>
        <p:txBody>
          <a:bodyPr wrap="square" rtlCol="0">
            <a:spAutoFit/>
          </a:bodyPr>
          <a:lstStyle/>
          <a:p>
            <a:r>
              <a:rPr lang="pt-BR" b="1" dirty="0">
                <a:solidFill>
                  <a:schemeClr val="accent1">
                    <a:lumMod val="50000"/>
                  </a:schemeClr>
                </a:solidFill>
              </a:rPr>
              <a:t>Desdobramento </a:t>
            </a:r>
          </a:p>
          <a:p>
            <a:r>
              <a:rPr lang="pt-BR" b="1" dirty="0">
                <a:solidFill>
                  <a:schemeClr val="accent1">
                    <a:lumMod val="50000"/>
                  </a:schemeClr>
                </a:solidFill>
              </a:rPr>
              <a:t>Do Tipo</a:t>
            </a:r>
          </a:p>
        </p:txBody>
      </p:sp>
      <p:sp>
        <p:nvSpPr>
          <p:cNvPr id="12" name="CaixaDeTexto 11">
            <a:extLst>
              <a:ext uri="{FF2B5EF4-FFF2-40B4-BE49-F238E27FC236}">
                <a16:creationId xmlns:a16="http://schemas.microsoft.com/office/drawing/2014/main" id="{29167528-98EA-5DB0-57FC-19DC08056249}"/>
              </a:ext>
            </a:extLst>
          </p:cNvPr>
          <p:cNvSpPr txBox="1"/>
          <p:nvPr/>
        </p:nvSpPr>
        <p:spPr>
          <a:xfrm>
            <a:off x="3697655" y="686971"/>
            <a:ext cx="3733523" cy="584775"/>
          </a:xfrm>
          <a:custGeom>
            <a:avLst/>
            <a:gdLst>
              <a:gd name="connsiteX0" fmla="*/ 0 w 3733523"/>
              <a:gd name="connsiteY0" fmla="*/ 0 h 584775"/>
              <a:gd name="connsiteX1" fmla="*/ 458690 w 3733523"/>
              <a:gd name="connsiteY1" fmla="*/ 0 h 584775"/>
              <a:gd name="connsiteX2" fmla="*/ 1029386 w 3733523"/>
              <a:gd name="connsiteY2" fmla="*/ 0 h 584775"/>
              <a:gd name="connsiteX3" fmla="*/ 1562746 w 3733523"/>
              <a:gd name="connsiteY3" fmla="*/ 0 h 584775"/>
              <a:gd name="connsiteX4" fmla="*/ 2170777 w 3733523"/>
              <a:gd name="connsiteY4" fmla="*/ 0 h 584775"/>
              <a:gd name="connsiteX5" fmla="*/ 2704137 w 3733523"/>
              <a:gd name="connsiteY5" fmla="*/ 0 h 584775"/>
              <a:gd name="connsiteX6" fmla="*/ 3200163 w 3733523"/>
              <a:gd name="connsiteY6" fmla="*/ 0 h 584775"/>
              <a:gd name="connsiteX7" fmla="*/ 3733523 w 3733523"/>
              <a:gd name="connsiteY7" fmla="*/ 0 h 584775"/>
              <a:gd name="connsiteX8" fmla="*/ 3733523 w 3733523"/>
              <a:gd name="connsiteY8" fmla="*/ 584775 h 584775"/>
              <a:gd name="connsiteX9" fmla="*/ 3274833 w 3733523"/>
              <a:gd name="connsiteY9" fmla="*/ 584775 h 584775"/>
              <a:gd name="connsiteX10" fmla="*/ 2853478 w 3733523"/>
              <a:gd name="connsiteY10" fmla="*/ 584775 h 584775"/>
              <a:gd name="connsiteX11" fmla="*/ 2320118 w 3733523"/>
              <a:gd name="connsiteY11" fmla="*/ 584775 h 584775"/>
              <a:gd name="connsiteX12" fmla="*/ 1861428 w 3733523"/>
              <a:gd name="connsiteY12" fmla="*/ 584775 h 584775"/>
              <a:gd name="connsiteX13" fmla="*/ 1440073 w 3733523"/>
              <a:gd name="connsiteY13" fmla="*/ 584775 h 584775"/>
              <a:gd name="connsiteX14" fmla="*/ 1018718 w 3733523"/>
              <a:gd name="connsiteY14" fmla="*/ 584775 h 584775"/>
              <a:gd name="connsiteX15" fmla="*/ 522693 w 3733523"/>
              <a:gd name="connsiteY15" fmla="*/ 584775 h 584775"/>
              <a:gd name="connsiteX16" fmla="*/ 0 w 3733523"/>
              <a:gd name="connsiteY16" fmla="*/ 584775 h 584775"/>
              <a:gd name="connsiteX17" fmla="*/ 0 w 373352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3523" h="584775" extrusionOk="0">
                <a:moveTo>
                  <a:pt x="0" y="0"/>
                </a:moveTo>
                <a:cubicBezTo>
                  <a:pt x="204993" y="-7106"/>
                  <a:pt x="310745" y="6847"/>
                  <a:pt x="458690" y="0"/>
                </a:cubicBezTo>
                <a:cubicBezTo>
                  <a:pt x="606635" y="-6847"/>
                  <a:pt x="852374" y="6336"/>
                  <a:pt x="1029386" y="0"/>
                </a:cubicBezTo>
                <a:cubicBezTo>
                  <a:pt x="1206398" y="-6336"/>
                  <a:pt x="1331832" y="9854"/>
                  <a:pt x="1562746" y="0"/>
                </a:cubicBezTo>
                <a:cubicBezTo>
                  <a:pt x="1793660" y="-9854"/>
                  <a:pt x="1997875" y="16346"/>
                  <a:pt x="2170777" y="0"/>
                </a:cubicBezTo>
                <a:cubicBezTo>
                  <a:pt x="2343679" y="-16346"/>
                  <a:pt x="2554232" y="24620"/>
                  <a:pt x="2704137" y="0"/>
                </a:cubicBezTo>
                <a:cubicBezTo>
                  <a:pt x="2854042" y="-24620"/>
                  <a:pt x="2968821" y="5785"/>
                  <a:pt x="3200163" y="0"/>
                </a:cubicBezTo>
                <a:cubicBezTo>
                  <a:pt x="3431505" y="-5785"/>
                  <a:pt x="3513997" y="42772"/>
                  <a:pt x="3733523" y="0"/>
                </a:cubicBezTo>
                <a:cubicBezTo>
                  <a:pt x="3770916" y="133428"/>
                  <a:pt x="3699782" y="462541"/>
                  <a:pt x="3733523" y="584775"/>
                </a:cubicBezTo>
                <a:cubicBezTo>
                  <a:pt x="3609114" y="587014"/>
                  <a:pt x="3381903" y="575763"/>
                  <a:pt x="3274833" y="584775"/>
                </a:cubicBezTo>
                <a:cubicBezTo>
                  <a:pt x="3167763" y="593787"/>
                  <a:pt x="2992266" y="545767"/>
                  <a:pt x="2853478" y="584775"/>
                </a:cubicBezTo>
                <a:cubicBezTo>
                  <a:pt x="2714691" y="623783"/>
                  <a:pt x="2494786" y="529493"/>
                  <a:pt x="2320118" y="584775"/>
                </a:cubicBezTo>
                <a:cubicBezTo>
                  <a:pt x="2145450" y="640057"/>
                  <a:pt x="1989397" y="557657"/>
                  <a:pt x="1861428" y="584775"/>
                </a:cubicBezTo>
                <a:cubicBezTo>
                  <a:pt x="1733459" y="611893"/>
                  <a:pt x="1536631" y="556536"/>
                  <a:pt x="1440073" y="584775"/>
                </a:cubicBezTo>
                <a:cubicBezTo>
                  <a:pt x="1343515" y="613014"/>
                  <a:pt x="1133546" y="543796"/>
                  <a:pt x="1018718" y="584775"/>
                </a:cubicBezTo>
                <a:cubicBezTo>
                  <a:pt x="903890" y="625754"/>
                  <a:pt x="660160" y="553963"/>
                  <a:pt x="522693" y="584775"/>
                </a:cubicBezTo>
                <a:cubicBezTo>
                  <a:pt x="385227" y="615587"/>
                  <a:pt x="128118" y="561761"/>
                  <a:pt x="0" y="584775"/>
                </a:cubicBezTo>
                <a:cubicBezTo>
                  <a:pt x="-5894" y="326384"/>
                  <a:pt x="60865" y="224155"/>
                  <a:pt x="0" y="0"/>
                </a:cubicBezTo>
                <a:close/>
              </a:path>
            </a:pathLst>
          </a:custGeom>
          <a:noFill/>
          <a:ln>
            <a:solidFill>
              <a:schemeClr val="tx1"/>
            </a:solidFill>
            <a:extLst>
              <a:ext uri="{C807C97D-BFC1-408E-A445-0C87EB9F89A2}">
                <ask:lineSketchStyleProps xmlns:ask="http://schemas.microsoft.com/office/drawing/2018/sketchyshapes" sd="3054873628">
                  <a:prstGeom prst="rect">
                    <a:avLst/>
                  </a:prstGeom>
                  <ask:type>
                    <ask:lineSketchScribble/>
                  </ask:type>
                </ask:lineSketchStyleProps>
              </a:ext>
            </a:extLst>
          </a:ln>
        </p:spPr>
        <p:txBody>
          <a:bodyPr wrap="none" rtlCol="0">
            <a:spAutoFit/>
          </a:bodyPr>
          <a:lstStyle/>
          <a:p>
            <a:r>
              <a:rPr lang="pt-BR" sz="3200" dirty="0"/>
              <a:t>Ementário da Receita</a:t>
            </a:r>
          </a:p>
        </p:txBody>
      </p:sp>
      <p:graphicFrame>
        <p:nvGraphicFramePr>
          <p:cNvPr id="13" name="Diagrama 12">
            <a:extLst>
              <a:ext uri="{FF2B5EF4-FFF2-40B4-BE49-F238E27FC236}">
                <a16:creationId xmlns:a16="http://schemas.microsoft.com/office/drawing/2014/main" id="{69498B4D-D686-E566-3727-553CAFB5A63D}"/>
              </a:ext>
            </a:extLst>
          </p:cNvPr>
          <p:cNvGraphicFramePr/>
          <p:nvPr/>
        </p:nvGraphicFramePr>
        <p:xfrm>
          <a:off x="-9059106" y="251932"/>
          <a:ext cx="9580880" cy="6354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4" name="Conector: Angulado 13">
            <a:extLst>
              <a:ext uri="{FF2B5EF4-FFF2-40B4-BE49-F238E27FC236}">
                <a16:creationId xmlns:a16="http://schemas.microsoft.com/office/drawing/2014/main" id="{810190A5-B242-7D66-90BE-46A4E33F515F}"/>
              </a:ext>
            </a:extLst>
          </p:cNvPr>
          <p:cNvCxnSpPr>
            <a:cxnSpLocks/>
          </p:cNvCxnSpPr>
          <p:nvPr/>
        </p:nvCxnSpPr>
        <p:spPr>
          <a:xfrm rot="16200000" flipH="1">
            <a:off x="-4309306" y="3983146"/>
            <a:ext cx="325120" cy="24384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CD357C01-E804-4027-8C00-794EAC985229}"/>
              </a:ext>
            </a:extLst>
          </p:cNvPr>
          <p:cNvSpPr txBox="1"/>
          <p:nvPr/>
        </p:nvSpPr>
        <p:spPr>
          <a:xfrm>
            <a:off x="-3958786" y="4082960"/>
            <a:ext cx="1202380" cy="369332"/>
          </a:xfrm>
          <a:prstGeom prst="rect">
            <a:avLst/>
          </a:prstGeom>
          <a:noFill/>
        </p:spPr>
        <p:txBody>
          <a:bodyPr wrap="square" rtlCol="0">
            <a:spAutoFit/>
          </a:bodyPr>
          <a:lstStyle/>
          <a:p>
            <a:r>
              <a:rPr lang="pt-BR" b="1" dirty="0">
                <a:solidFill>
                  <a:schemeClr val="accent1">
                    <a:lumMod val="50000"/>
                  </a:schemeClr>
                </a:solidFill>
              </a:rPr>
              <a:t>Consórcios</a:t>
            </a:r>
          </a:p>
        </p:txBody>
      </p:sp>
      <p:cxnSp>
        <p:nvCxnSpPr>
          <p:cNvPr id="16" name="Conector: Angulado 15">
            <a:extLst>
              <a:ext uri="{FF2B5EF4-FFF2-40B4-BE49-F238E27FC236}">
                <a16:creationId xmlns:a16="http://schemas.microsoft.com/office/drawing/2014/main" id="{B8533D12-FDA5-FC70-AEC4-CE296CC96037}"/>
              </a:ext>
            </a:extLst>
          </p:cNvPr>
          <p:cNvCxnSpPr>
            <a:cxnSpLocks/>
          </p:cNvCxnSpPr>
          <p:nvPr/>
        </p:nvCxnSpPr>
        <p:spPr>
          <a:xfrm rot="16200000" flipH="1">
            <a:off x="-2017633" y="3983146"/>
            <a:ext cx="325120" cy="24384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4CB7C7B4-1FB6-B451-8E4F-2F96932A3483}"/>
              </a:ext>
            </a:extLst>
          </p:cNvPr>
          <p:cNvSpPr txBox="1"/>
          <p:nvPr/>
        </p:nvSpPr>
        <p:spPr>
          <a:xfrm>
            <a:off x="-2062354" y="4082960"/>
            <a:ext cx="2225040" cy="369332"/>
          </a:xfrm>
          <a:prstGeom prst="rect">
            <a:avLst/>
          </a:prstGeom>
          <a:noFill/>
        </p:spPr>
        <p:txBody>
          <a:bodyPr wrap="square" rtlCol="0">
            <a:spAutoFit/>
          </a:bodyPr>
          <a:lstStyle/>
          <a:p>
            <a:r>
              <a:rPr lang="pt-BR" b="1" dirty="0">
                <a:solidFill>
                  <a:schemeClr val="accent1">
                    <a:lumMod val="50000"/>
                  </a:schemeClr>
                </a:solidFill>
              </a:rPr>
              <a:t>Receita INTRA, 7 e 8</a:t>
            </a:r>
          </a:p>
        </p:txBody>
      </p:sp>
      <p:cxnSp>
        <p:nvCxnSpPr>
          <p:cNvPr id="18" name="Conector: Angulado 17">
            <a:extLst>
              <a:ext uri="{FF2B5EF4-FFF2-40B4-BE49-F238E27FC236}">
                <a16:creationId xmlns:a16="http://schemas.microsoft.com/office/drawing/2014/main" id="{CE4BA72E-4651-0A63-B997-9CB5BA637981}"/>
              </a:ext>
            </a:extLst>
          </p:cNvPr>
          <p:cNvCxnSpPr>
            <a:cxnSpLocks/>
          </p:cNvCxnSpPr>
          <p:nvPr/>
        </p:nvCxnSpPr>
        <p:spPr>
          <a:xfrm rot="16200000" flipH="1">
            <a:off x="-8977826" y="3983146"/>
            <a:ext cx="325120" cy="24384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F96695A8-0F47-5F75-6029-CB484CCC5C0B}"/>
              </a:ext>
            </a:extLst>
          </p:cNvPr>
          <p:cNvSpPr txBox="1"/>
          <p:nvPr/>
        </p:nvSpPr>
        <p:spPr>
          <a:xfrm flipH="1">
            <a:off x="-8700335" y="4105064"/>
            <a:ext cx="1661163" cy="923330"/>
          </a:xfrm>
          <a:prstGeom prst="rect">
            <a:avLst/>
          </a:prstGeom>
          <a:noFill/>
        </p:spPr>
        <p:txBody>
          <a:bodyPr wrap="square" rtlCol="0">
            <a:spAutoFit/>
          </a:bodyPr>
          <a:lstStyle/>
          <a:p>
            <a:r>
              <a:rPr lang="pt-BR" b="1" dirty="0">
                <a:solidFill>
                  <a:schemeClr val="accent1">
                    <a:lumMod val="50000"/>
                  </a:schemeClr>
                </a:solidFill>
              </a:rPr>
              <a:t>Categoria Econômica               5 dígitos</a:t>
            </a:r>
          </a:p>
        </p:txBody>
      </p:sp>
      <p:cxnSp>
        <p:nvCxnSpPr>
          <p:cNvPr id="20" name="Conector: Angulado 19">
            <a:extLst>
              <a:ext uri="{FF2B5EF4-FFF2-40B4-BE49-F238E27FC236}">
                <a16:creationId xmlns:a16="http://schemas.microsoft.com/office/drawing/2014/main" id="{A7799E50-5B4D-4A58-56A5-018CE152BA19}"/>
              </a:ext>
            </a:extLst>
          </p:cNvPr>
          <p:cNvCxnSpPr>
            <a:cxnSpLocks/>
          </p:cNvCxnSpPr>
          <p:nvPr/>
        </p:nvCxnSpPr>
        <p:spPr>
          <a:xfrm rot="16200000" flipH="1">
            <a:off x="-6585146" y="3983146"/>
            <a:ext cx="325120" cy="24384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CaixaDeTexto 20">
            <a:extLst>
              <a:ext uri="{FF2B5EF4-FFF2-40B4-BE49-F238E27FC236}">
                <a16:creationId xmlns:a16="http://schemas.microsoft.com/office/drawing/2014/main" id="{FB788557-B6BB-587B-C1BA-578B4A194B02}"/>
              </a:ext>
            </a:extLst>
          </p:cNvPr>
          <p:cNvSpPr txBox="1"/>
          <p:nvPr/>
        </p:nvSpPr>
        <p:spPr>
          <a:xfrm>
            <a:off x="-6289250" y="4105064"/>
            <a:ext cx="1555041" cy="646331"/>
          </a:xfrm>
          <a:prstGeom prst="rect">
            <a:avLst/>
          </a:prstGeom>
          <a:noFill/>
        </p:spPr>
        <p:txBody>
          <a:bodyPr wrap="square" rtlCol="0">
            <a:spAutoFit/>
          </a:bodyPr>
          <a:lstStyle/>
          <a:p>
            <a:r>
              <a:rPr lang="pt-BR" b="1" dirty="0">
                <a:solidFill>
                  <a:schemeClr val="accent1">
                    <a:lumMod val="50000"/>
                  </a:schemeClr>
                </a:solidFill>
              </a:rPr>
              <a:t>Detalhamento</a:t>
            </a:r>
          </a:p>
          <a:p>
            <a:r>
              <a:rPr lang="pt-BR" b="1" dirty="0">
                <a:solidFill>
                  <a:schemeClr val="accent1">
                    <a:lumMod val="50000"/>
                  </a:schemeClr>
                </a:solidFill>
              </a:rPr>
              <a:t>8 dígitos</a:t>
            </a:r>
          </a:p>
        </p:txBody>
      </p:sp>
    </p:spTree>
    <p:extLst>
      <p:ext uri="{BB962C8B-B14F-4D97-AF65-F5344CB8AC3E}">
        <p14:creationId xmlns:p14="http://schemas.microsoft.com/office/powerpoint/2010/main" val="3563748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7" grpId="0"/>
      <p:bldP spid="9" grpId="0"/>
      <p:bldP spid="1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10" y="323446"/>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675592" y="908221"/>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3675592" y="1231386"/>
            <a:ext cx="4786888" cy="523220"/>
          </a:xfrm>
          <a:prstGeom prst="rect">
            <a:avLst/>
          </a:prstGeom>
          <a:noFill/>
        </p:spPr>
        <p:txBody>
          <a:bodyPr wrap="none" rtlCol="0">
            <a:spAutoFit/>
          </a:bodyPr>
          <a:lstStyle/>
          <a:p>
            <a:r>
              <a:rPr lang="pt-BR" sz="2800" b="1" u="sng" dirty="0">
                <a:latin typeface="Book Antiqua" panose="02040602050305030304" pitchFamily="18" charset="0"/>
              </a:rPr>
              <a:t>Planejamento Orçamentário</a:t>
            </a:r>
          </a:p>
        </p:txBody>
      </p:sp>
      <p:pic>
        <p:nvPicPr>
          <p:cNvPr id="4" name="Imagem 3">
            <a:extLst>
              <a:ext uri="{FF2B5EF4-FFF2-40B4-BE49-F238E27FC236}">
                <a16:creationId xmlns:a16="http://schemas.microsoft.com/office/drawing/2014/main" id="{1A78BDF8-D21E-8D02-2B22-2B73910C8E86}"/>
              </a:ext>
            </a:extLst>
          </p:cNvPr>
          <p:cNvPicPr>
            <a:picLocks noChangeAspect="1"/>
          </p:cNvPicPr>
          <p:nvPr/>
        </p:nvPicPr>
        <p:blipFill>
          <a:blip r:embed="rId2"/>
          <a:stretch>
            <a:fillRect/>
          </a:stretch>
        </p:blipFill>
        <p:spPr>
          <a:xfrm>
            <a:off x="0" y="2286083"/>
            <a:ext cx="12192000" cy="3663696"/>
          </a:xfrm>
          <a:prstGeom prst="rect">
            <a:avLst/>
          </a:prstGeom>
        </p:spPr>
      </p:pic>
      <p:sp>
        <p:nvSpPr>
          <p:cNvPr id="6" name="CaixaDeTexto 5">
            <a:extLst>
              <a:ext uri="{FF2B5EF4-FFF2-40B4-BE49-F238E27FC236}">
                <a16:creationId xmlns:a16="http://schemas.microsoft.com/office/drawing/2014/main" id="{ABF1A8AA-4FC5-A9D9-0E79-08FAED562560}"/>
              </a:ext>
            </a:extLst>
          </p:cNvPr>
          <p:cNvSpPr txBox="1"/>
          <p:nvPr/>
        </p:nvSpPr>
        <p:spPr>
          <a:xfrm>
            <a:off x="5104940" y="2690336"/>
            <a:ext cx="1928191" cy="2554545"/>
          </a:xfrm>
          <a:prstGeom prst="rect">
            <a:avLst/>
          </a:prstGeom>
          <a:noFill/>
        </p:spPr>
        <p:txBody>
          <a:bodyPr wrap="square" rtlCol="0">
            <a:spAutoFit/>
          </a:bodyPr>
          <a:lstStyle/>
          <a:p>
            <a:pPr algn="ctr"/>
            <a:r>
              <a:rPr lang="pt-BR" sz="3200" b="1" dirty="0">
                <a:solidFill>
                  <a:srgbClr val="740000"/>
                </a:solidFill>
                <a:latin typeface="Century Schoolbook" panose="02040604050505020304" pitchFamily="18" charset="0"/>
              </a:rPr>
              <a:t>PPA</a:t>
            </a:r>
          </a:p>
          <a:p>
            <a:pPr algn="ctr"/>
            <a:endParaRPr lang="pt-BR" sz="3200" b="1" dirty="0">
              <a:solidFill>
                <a:srgbClr val="740000"/>
              </a:solidFill>
              <a:latin typeface="Century Schoolbook" panose="02040604050505020304" pitchFamily="18" charset="0"/>
            </a:endParaRPr>
          </a:p>
          <a:p>
            <a:pPr algn="ctr"/>
            <a:r>
              <a:rPr lang="pt-BR" sz="3200" b="1" dirty="0">
                <a:solidFill>
                  <a:srgbClr val="740000"/>
                </a:solidFill>
                <a:latin typeface="Century Schoolbook" panose="02040604050505020304" pitchFamily="18" charset="0"/>
              </a:rPr>
              <a:t>LDO</a:t>
            </a:r>
          </a:p>
          <a:p>
            <a:pPr algn="ctr"/>
            <a:endParaRPr lang="pt-BR" sz="3200" b="1" dirty="0">
              <a:latin typeface="Century Schoolbook" panose="02040604050505020304" pitchFamily="18" charset="0"/>
            </a:endParaRPr>
          </a:p>
          <a:p>
            <a:pPr algn="ctr"/>
            <a:r>
              <a:rPr lang="pt-BR" sz="3200" b="1" dirty="0">
                <a:solidFill>
                  <a:schemeClr val="accent5">
                    <a:lumMod val="50000"/>
                  </a:schemeClr>
                </a:solidFill>
                <a:latin typeface="Century Schoolbook" panose="02040604050505020304" pitchFamily="18" charset="0"/>
              </a:rPr>
              <a:t>LOA</a:t>
            </a:r>
          </a:p>
        </p:txBody>
      </p:sp>
    </p:spTree>
    <p:extLst>
      <p:ext uri="{BB962C8B-B14F-4D97-AF65-F5344CB8AC3E}">
        <p14:creationId xmlns:p14="http://schemas.microsoft.com/office/powerpoint/2010/main" val="2858400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10" y="323446"/>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675592" y="908221"/>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3675592" y="1231386"/>
            <a:ext cx="4786888" cy="523220"/>
          </a:xfrm>
          <a:prstGeom prst="rect">
            <a:avLst/>
          </a:prstGeom>
          <a:noFill/>
        </p:spPr>
        <p:txBody>
          <a:bodyPr wrap="none" rtlCol="0">
            <a:spAutoFit/>
          </a:bodyPr>
          <a:lstStyle/>
          <a:p>
            <a:r>
              <a:rPr lang="pt-BR" sz="2800" b="1" u="sng" dirty="0">
                <a:latin typeface="Book Antiqua" panose="02040602050305030304" pitchFamily="18" charset="0"/>
              </a:rPr>
              <a:t>Planejamento Orçamentário</a:t>
            </a:r>
          </a:p>
        </p:txBody>
      </p:sp>
      <p:pic>
        <p:nvPicPr>
          <p:cNvPr id="4" name="Imagem 3">
            <a:extLst>
              <a:ext uri="{FF2B5EF4-FFF2-40B4-BE49-F238E27FC236}">
                <a16:creationId xmlns:a16="http://schemas.microsoft.com/office/drawing/2014/main" id="{1A78BDF8-D21E-8D02-2B22-2B73910C8E86}"/>
              </a:ext>
            </a:extLst>
          </p:cNvPr>
          <p:cNvPicPr>
            <a:picLocks noChangeAspect="1"/>
          </p:cNvPicPr>
          <p:nvPr/>
        </p:nvPicPr>
        <p:blipFill>
          <a:blip r:embed="rId2"/>
          <a:stretch>
            <a:fillRect/>
          </a:stretch>
        </p:blipFill>
        <p:spPr>
          <a:xfrm>
            <a:off x="0" y="2286083"/>
            <a:ext cx="12192000" cy="3663696"/>
          </a:xfrm>
          <a:prstGeom prst="rect">
            <a:avLst/>
          </a:prstGeom>
        </p:spPr>
      </p:pic>
      <p:sp>
        <p:nvSpPr>
          <p:cNvPr id="6" name="CaixaDeTexto 5">
            <a:extLst>
              <a:ext uri="{FF2B5EF4-FFF2-40B4-BE49-F238E27FC236}">
                <a16:creationId xmlns:a16="http://schemas.microsoft.com/office/drawing/2014/main" id="{ABF1A8AA-4FC5-A9D9-0E79-08FAED562560}"/>
              </a:ext>
            </a:extLst>
          </p:cNvPr>
          <p:cNvSpPr txBox="1"/>
          <p:nvPr/>
        </p:nvSpPr>
        <p:spPr>
          <a:xfrm>
            <a:off x="5104940" y="2690336"/>
            <a:ext cx="1928191" cy="2062103"/>
          </a:xfrm>
          <a:prstGeom prst="rect">
            <a:avLst/>
          </a:prstGeom>
          <a:noFill/>
        </p:spPr>
        <p:txBody>
          <a:bodyPr wrap="square" rtlCol="0">
            <a:spAutoFit/>
          </a:bodyPr>
          <a:lstStyle/>
          <a:p>
            <a:pPr algn="ctr"/>
            <a:r>
              <a:rPr lang="pt-BR" sz="3200" b="1" dirty="0">
                <a:latin typeface="Century Schoolbook" panose="02040604050505020304" pitchFamily="18" charset="0"/>
              </a:rPr>
              <a:t>Fonte de Recurso</a:t>
            </a:r>
          </a:p>
          <a:p>
            <a:pPr algn="ctr"/>
            <a:r>
              <a:rPr lang="pt-BR" sz="3200" b="1" dirty="0">
                <a:latin typeface="Century Schoolbook" panose="02040604050505020304" pitchFamily="18" charset="0"/>
              </a:rPr>
              <a:t>FR</a:t>
            </a:r>
          </a:p>
        </p:txBody>
      </p:sp>
      <p:sp>
        <p:nvSpPr>
          <p:cNvPr id="7" name="CaixaDeTexto 6">
            <a:extLst>
              <a:ext uri="{FF2B5EF4-FFF2-40B4-BE49-F238E27FC236}">
                <a16:creationId xmlns:a16="http://schemas.microsoft.com/office/drawing/2014/main" id="{38A8369F-80C8-69D1-96F9-1BFA3E92BCE2}"/>
              </a:ext>
            </a:extLst>
          </p:cNvPr>
          <p:cNvSpPr txBox="1"/>
          <p:nvPr/>
        </p:nvSpPr>
        <p:spPr>
          <a:xfrm>
            <a:off x="4901923" y="4960750"/>
            <a:ext cx="2388154" cy="646331"/>
          </a:xfrm>
          <a:prstGeom prst="rect">
            <a:avLst/>
          </a:prstGeom>
          <a:noFill/>
        </p:spPr>
        <p:txBody>
          <a:bodyPr wrap="none" rtlCol="0">
            <a:spAutoFit/>
          </a:bodyPr>
          <a:lstStyle/>
          <a:p>
            <a:r>
              <a:rPr lang="pt-BR" sz="3600" b="1" dirty="0">
                <a:solidFill>
                  <a:srgbClr val="740000"/>
                </a:solidFill>
              </a:rPr>
              <a:t>Obrigatório</a:t>
            </a:r>
          </a:p>
        </p:txBody>
      </p:sp>
      <p:cxnSp>
        <p:nvCxnSpPr>
          <p:cNvPr id="9" name="Conector de Seta Reta 8">
            <a:extLst>
              <a:ext uri="{FF2B5EF4-FFF2-40B4-BE49-F238E27FC236}">
                <a16:creationId xmlns:a16="http://schemas.microsoft.com/office/drawing/2014/main" id="{E6992164-B377-40E0-C19D-A484F3BBB4FE}"/>
              </a:ext>
            </a:extLst>
          </p:cNvPr>
          <p:cNvCxnSpPr/>
          <p:nvPr/>
        </p:nvCxnSpPr>
        <p:spPr>
          <a:xfrm flipH="1">
            <a:off x="3856383" y="5283915"/>
            <a:ext cx="1045540" cy="0"/>
          </a:xfrm>
          <a:prstGeom prst="straightConnector1">
            <a:avLst/>
          </a:prstGeom>
          <a:ln w="76200">
            <a:solidFill>
              <a:srgbClr val="74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id="{DBE87EFA-2898-B4AB-A27F-93D1E776CB8C}"/>
              </a:ext>
            </a:extLst>
          </p:cNvPr>
          <p:cNvCxnSpPr>
            <a:cxnSpLocks/>
          </p:cNvCxnSpPr>
          <p:nvPr/>
        </p:nvCxnSpPr>
        <p:spPr>
          <a:xfrm>
            <a:off x="7290077" y="5303793"/>
            <a:ext cx="1077090" cy="0"/>
          </a:xfrm>
          <a:prstGeom prst="straightConnector1">
            <a:avLst/>
          </a:prstGeom>
          <a:ln w="76200">
            <a:solidFill>
              <a:srgbClr val="74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66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10" y="323446"/>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675592" y="908221"/>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3675592" y="1231386"/>
            <a:ext cx="4786888" cy="523220"/>
          </a:xfrm>
          <a:prstGeom prst="rect">
            <a:avLst/>
          </a:prstGeom>
          <a:noFill/>
        </p:spPr>
        <p:txBody>
          <a:bodyPr wrap="none" rtlCol="0">
            <a:spAutoFit/>
          </a:bodyPr>
          <a:lstStyle/>
          <a:p>
            <a:r>
              <a:rPr lang="pt-BR" sz="2800" b="1" u="sng" dirty="0">
                <a:latin typeface="Book Antiqua" panose="02040602050305030304" pitchFamily="18" charset="0"/>
              </a:rPr>
              <a:t>Planejamento Orçamentário</a:t>
            </a:r>
          </a:p>
        </p:txBody>
      </p:sp>
      <p:pic>
        <p:nvPicPr>
          <p:cNvPr id="4" name="Imagem 3">
            <a:extLst>
              <a:ext uri="{FF2B5EF4-FFF2-40B4-BE49-F238E27FC236}">
                <a16:creationId xmlns:a16="http://schemas.microsoft.com/office/drawing/2014/main" id="{1A78BDF8-D21E-8D02-2B22-2B73910C8E86}"/>
              </a:ext>
            </a:extLst>
          </p:cNvPr>
          <p:cNvPicPr>
            <a:picLocks noChangeAspect="1"/>
          </p:cNvPicPr>
          <p:nvPr/>
        </p:nvPicPr>
        <p:blipFill>
          <a:blip r:embed="rId2"/>
          <a:stretch>
            <a:fillRect/>
          </a:stretch>
        </p:blipFill>
        <p:spPr>
          <a:xfrm>
            <a:off x="0" y="2286083"/>
            <a:ext cx="12192000" cy="3663696"/>
          </a:xfrm>
          <a:prstGeom prst="rect">
            <a:avLst/>
          </a:prstGeom>
        </p:spPr>
      </p:pic>
      <p:sp>
        <p:nvSpPr>
          <p:cNvPr id="6" name="CaixaDeTexto 5">
            <a:extLst>
              <a:ext uri="{FF2B5EF4-FFF2-40B4-BE49-F238E27FC236}">
                <a16:creationId xmlns:a16="http://schemas.microsoft.com/office/drawing/2014/main" id="{ABF1A8AA-4FC5-A9D9-0E79-08FAED562560}"/>
              </a:ext>
            </a:extLst>
          </p:cNvPr>
          <p:cNvSpPr txBox="1"/>
          <p:nvPr/>
        </p:nvSpPr>
        <p:spPr>
          <a:xfrm>
            <a:off x="4124739" y="2286082"/>
            <a:ext cx="3886199" cy="3046988"/>
          </a:xfrm>
          <a:prstGeom prst="rect">
            <a:avLst/>
          </a:prstGeom>
          <a:noFill/>
        </p:spPr>
        <p:txBody>
          <a:bodyPr wrap="square" rtlCol="0">
            <a:spAutoFit/>
          </a:bodyPr>
          <a:lstStyle/>
          <a:p>
            <a:pPr algn="ctr"/>
            <a:r>
              <a:rPr lang="pt-BR" sz="3200" b="1" i="0" u="none" strike="noStrike" baseline="0" dirty="0">
                <a:solidFill>
                  <a:schemeClr val="bg2">
                    <a:lumMod val="25000"/>
                  </a:schemeClr>
                </a:solidFill>
                <a:latin typeface="Rawline-Medium"/>
              </a:rPr>
              <a:t>Código de Acompanhamento </a:t>
            </a:r>
          </a:p>
          <a:p>
            <a:pPr algn="ctr"/>
            <a:r>
              <a:rPr lang="pt-BR" sz="3200" b="1" i="0" u="none" strike="noStrike" baseline="0" dirty="0">
                <a:solidFill>
                  <a:schemeClr val="bg2">
                    <a:lumMod val="25000"/>
                  </a:schemeClr>
                </a:solidFill>
                <a:latin typeface="Rawline-Medium"/>
              </a:rPr>
              <a:t>da Execução Orçamentária </a:t>
            </a:r>
          </a:p>
          <a:p>
            <a:pPr algn="ctr"/>
            <a:r>
              <a:rPr lang="pt-BR" sz="3200" b="1" i="0" u="none" strike="noStrike" baseline="0" dirty="0">
                <a:solidFill>
                  <a:schemeClr val="bg2">
                    <a:lumMod val="25000"/>
                  </a:schemeClr>
                </a:solidFill>
                <a:latin typeface="Rawline-Medium"/>
              </a:rPr>
              <a:t>CO</a:t>
            </a:r>
          </a:p>
          <a:p>
            <a:pPr algn="ctr"/>
            <a:endParaRPr lang="pt-BR" sz="3200" b="1" dirty="0">
              <a:latin typeface="Century Schoolbook" panose="02040604050505020304" pitchFamily="18" charset="0"/>
            </a:endParaRPr>
          </a:p>
        </p:txBody>
      </p:sp>
      <p:sp>
        <p:nvSpPr>
          <p:cNvPr id="7" name="CaixaDeTexto 6">
            <a:extLst>
              <a:ext uri="{FF2B5EF4-FFF2-40B4-BE49-F238E27FC236}">
                <a16:creationId xmlns:a16="http://schemas.microsoft.com/office/drawing/2014/main" id="{38A8369F-80C8-69D1-96F9-1BFA3E92BCE2}"/>
              </a:ext>
            </a:extLst>
          </p:cNvPr>
          <p:cNvSpPr txBox="1"/>
          <p:nvPr/>
        </p:nvSpPr>
        <p:spPr>
          <a:xfrm>
            <a:off x="4291726" y="4831540"/>
            <a:ext cx="3608553" cy="1200329"/>
          </a:xfrm>
          <a:prstGeom prst="rect">
            <a:avLst/>
          </a:prstGeom>
          <a:noFill/>
        </p:spPr>
        <p:txBody>
          <a:bodyPr wrap="none" rtlCol="0">
            <a:spAutoFit/>
          </a:bodyPr>
          <a:lstStyle/>
          <a:p>
            <a:pPr algn="ctr"/>
            <a:r>
              <a:rPr lang="pt-BR" sz="3600" b="1" dirty="0">
                <a:solidFill>
                  <a:srgbClr val="740000"/>
                </a:solidFill>
              </a:rPr>
              <a:t>Facultativo?</a:t>
            </a:r>
          </a:p>
          <a:p>
            <a:pPr algn="ctr"/>
            <a:r>
              <a:rPr lang="pt-BR" sz="3600" b="1" dirty="0">
                <a:solidFill>
                  <a:srgbClr val="740000"/>
                </a:solidFill>
              </a:rPr>
              <a:t>Todos os códigos?</a:t>
            </a:r>
          </a:p>
        </p:txBody>
      </p:sp>
      <p:cxnSp>
        <p:nvCxnSpPr>
          <p:cNvPr id="9" name="Conector de Seta Reta 8">
            <a:extLst>
              <a:ext uri="{FF2B5EF4-FFF2-40B4-BE49-F238E27FC236}">
                <a16:creationId xmlns:a16="http://schemas.microsoft.com/office/drawing/2014/main" id="{E6992164-B377-40E0-C19D-A484F3BBB4FE}"/>
              </a:ext>
            </a:extLst>
          </p:cNvPr>
          <p:cNvCxnSpPr>
            <a:cxnSpLocks/>
          </p:cNvCxnSpPr>
          <p:nvPr/>
        </p:nvCxnSpPr>
        <p:spPr>
          <a:xfrm flipH="1">
            <a:off x="3856383" y="5379063"/>
            <a:ext cx="938940" cy="0"/>
          </a:xfrm>
          <a:prstGeom prst="straightConnector1">
            <a:avLst/>
          </a:prstGeom>
          <a:ln w="76200">
            <a:solidFill>
              <a:srgbClr val="74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id="{DBE87EFA-2898-B4AB-A27F-93D1E776CB8C}"/>
              </a:ext>
            </a:extLst>
          </p:cNvPr>
          <p:cNvCxnSpPr>
            <a:cxnSpLocks/>
          </p:cNvCxnSpPr>
          <p:nvPr/>
        </p:nvCxnSpPr>
        <p:spPr>
          <a:xfrm>
            <a:off x="7280138" y="5385299"/>
            <a:ext cx="1077090" cy="0"/>
          </a:xfrm>
          <a:prstGeom prst="straightConnector1">
            <a:avLst/>
          </a:prstGeom>
          <a:ln w="76200">
            <a:solidFill>
              <a:srgbClr val="74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948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096541" y="1252486"/>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2022</a:t>
            </a:r>
          </a:p>
        </p:txBody>
      </p:sp>
      <p:sp>
        <p:nvSpPr>
          <p:cNvPr id="7" name="CaixaDeTexto 6">
            <a:extLst>
              <a:ext uri="{FF2B5EF4-FFF2-40B4-BE49-F238E27FC236}">
                <a16:creationId xmlns:a16="http://schemas.microsoft.com/office/drawing/2014/main" id="{96B3EAE2-807E-2496-ABB4-F62F4E9D996D}"/>
              </a:ext>
            </a:extLst>
          </p:cNvPr>
          <p:cNvSpPr txBox="1"/>
          <p:nvPr/>
        </p:nvSpPr>
        <p:spPr>
          <a:xfrm>
            <a:off x="1219512" y="2225615"/>
            <a:ext cx="3466013"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r>
              <a:rPr lang="pt-BR" sz="2800" b="1" dirty="0">
                <a:solidFill>
                  <a:schemeClr val="bg2">
                    <a:lumMod val="25000"/>
                  </a:schemeClr>
                </a:solidFill>
              </a:rPr>
              <a:t>00	   7.000.000,00</a:t>
            </a:r>
          </a:p>
          <a:p>
            <a:r>
              <a:rPr lang="pt-BR" sz="2800" b="1" dirty="0">
                <a:solidFill>
                  <a:schemeClr val="bg2">
                    <a:lumMod val="25000"/>
                  </a:schemeClr>
                </a:solidFill>
              </a:rPr>
              <a:t>01          2.500.000,00</a:t>
            </a:r>
          </a:p>
          <a:p>
            <a:r>
              <a:rPr lang="pt-BR" sz="2800" b="1" dirty="0">
                <a:solidFill>
                  <a:schemeClr val="bg2">
                    <a:lumMod val="25000"/>
                  </a:schemeClr>
                </a:solidFill>
              </a:rPr>
              <a:t>02          1.500.000,00</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6539864" y="2225615"/>
            <a:ext cx="3557769"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00       7.000.000,00</a:t>
            </a:r>
          </a:p>
          <a:p>
            <a:r>
              <a:rPr lang="pt-BR" sz="2800" b="1" dirty="0">
                <a:solidFill>
                  <a:schemeClr val="bg2">
                    <a:lumMod val="25000"/>
                  </a:schemeClr>
                </a:solidFill>
                <a:latin typeface="Rawline-Medium"/>
              </a:rPr>
              <a:t>01       2.500.000,00</a:t>
            </a:r>
          </a:p>
          <a:p>
            <a:r>
              <a:rPr lang="pt-BR" sz="2800" b="1" i="0" u="none" strike="noStrike" baseline="0" dirty="0">
                <a:solidFill>
                  <a:schemeClr val="bg2">
                    <a:lumMod val="25000"/>
                  </a:schemeClr>
                </a:solidFill>
                <a:latin typeface="Rawline-Medium"/>
              </a:rPr>
              <a:t>02       1.500.000,00</a:t>
            </a:r>
            <a:endParaRPr lang="pt-BR" sz="2800" b="1" i="0" u="none" strike="noStrike" baseline="0" dirty="0">
              <a:solidFill>
                <a:schemeClr val="accent1">
                  <a:lumMod val="50000"/>
                </a:schemeClr>
              </a:solidFill>
              <a:latin typeface="Rawline-Medium"/>
            </a:endParaRPr>
          </a:p>
        </p:txBody>
      </p:sp>
    </p:spTree>
    <p:extLst>
      <p:ext uri="{BB962C8B-B14F-4D97-AF65-F5344CB8AC3E}">
        <p14:creationId xmlns:p14="http://schemas.microsoft.com/office/powerpoint/2010/main" val="3006920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096541" y="1059085"/>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7" name="CaixaDeTexto 6">
            <a:extLst>
              <a:ext uri="{FF2B5EF4-FFF2-40B4-BE49-F238E27FC236}">
                <a16:creationId xmlns:a16="http://schemas.microsoft.com/office/drawing/2014/main" id="{96B3EAE2-807E-2496-ABB4-F62F4E9D996D}"/>
              </a:ext>
            </a:extLst>
          </p:cNvPr>
          <p:cNvSpPr txBox="1"/>
          <p:nvPr/>
        </p:nvSpPr>
        <p:spPr>
          <a:xfrm>
            <a:off x="1219512" y="1837953"/>
            <a:ext cx="3499676"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pPr marL="514350" indent="-514350">
              <a:buAutoNum type="arabicPlain" startAt="500"/>
            </a:pPr>
            <a:r>
              <a:rPr lang="pt-BR" sz="2800" b="1" dirty="0">
                <a:solidFill>
                  <a:schemeClr val="bg2">
                    <a:lumMod val="25000"/>
                  </a:schemeClr>
                </a:solidFill>
              </a:rPr>
              <a:t>      10.000.000,00</a:t>
            </a:r>
          </a:p>
          <a:p>
            <a:pPr marL="514350" indent="-514350">
              <a:buAutoNum type="arabicPlain" startAt="500"/>
            </a:pPr>
            <a:r>
              <a:rPr lang="pt-BR" sz="2800" b="1" dirty="0">
                <a:solidFill>
                  <a:schemeClr val="bg2">
                    <a:lumMod val="25000"/>
                  </a:schemeClr>
                </a:solidFill>
              </a:rPr>
              <a:t>        1.000.000,00</a:t>
            </a:r>
            <a:endParaRPr lang="pt-BR" sz="2800" dirty="0">
              <a:solidFill>
                <a:srgbClr val="740000"/>
              </a:solidFill>
            </a:endParaRPr>
          </a:p>
        </p:txBody>
      </p:sp>
      <p:sp>
        <p:nvSpPr>
          <p:cNvPr id="9" name="CaixaDeTexto 8">
            <a:extLst>
              <a:ext uri="{FF2B5EF4-FFF2-40B4-BE49-F238E27FC236}">
                <a16:creationId xmlns:a16="http://schemas.microsoft.com/office/drawing/2014/main" id="{BF29C372-5E1B-A80B-FDE6-3CEB82F73381}"/>
              </a:ext>
            </a:extLst>
          </p:cNvPr>
          <p:cNvSpPr txBox="1"/>
          <p:nvPr/>
        </p:nvSpPr>
        <p:spPr>
          <a:xfrm>
            <a:off x="7674992" y="3909483"/>
            <a:ext cx="4374916" cy="2677656"/>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Despesa Orçamentária</a:t>
            </a:r>
          </a:p>
          <a:p>
            <a:r>
              <a:rPr lang="pt-BR" sz="2800" b="1" dirty="0">
                <a:solidFill>
                  <a:srgbClr val="740000"/>
                </a:solidFill>
                <a:latin typeface="Rawline-Medium"/>
              </a:rPr>
              <a:t>FR       CO         </a:t>
            </a:r>
            <a:r>
              <a:rPr lang="pt-BR" sz="2800" b="1" dirty="0">
                <a:solidFill>
                  <a:srgbClr val="740000"/>
                </a:solidFill>
              </a:rPr>
              <a:t>Valor – R$</a:t>
            </a:r>
            <a:endParaRPr lang="pt-BR" sz="2800" b="1" dirty="0">
              <a:solidFill>
                <a:srgbClr val="740000"/>
              </a:solidFill>
              <a:latin typeface="Rawline-Medium"/>
            </a:endParaRPr>
          </a:p>
          <a:p>
            <a:r>
              <a:rPr lang="pt-BR" sz="2800" b="1" dirty="0">
                <a:solidFill>
                  <a:srgbClr val="740000"/>
                </a:solidFill>
                <a:latin typeface="Rawline-Medium"/>
              </a:rPr>
              <a:t>500     1001      2.500.000,00</a:t>
            </a:r>
          </a:p>
          <a:p>
            <a:pPr marL="514350" indent="-514350">
              <a:buAutoNum type="arabicPlain" startAt="500"/>
            </a:pPr>
            <a:r>
              <a:rPr lang="pt-BR" sz="2800" b="1" i="0" u="none" strike="noStrike" baseline="0" dirty="0">
                <a:solidFill>
                  <a:srgbClr val="740000"/>
                </a:solidFill>
                <a:latin typeface="Rawline-Medium"/>
              </a:rPr>
              <a:t>     1002      1.500.000,00</a:t>
            </a:r>
          </a:p>
          <a:p>
            <a:r>
              <a:rPr lang="pt-BR" sz="2800" b="1" dirty="0">
                <a:solidFill>
                  <a:srgbClr val="740000"/>
                </a:solidFill>
                <a:latin typeface="Rawline-Medium"/>
              </a:rPr>
              <a:t>500     0000      6.000.000,00</a:t>
            </a:r>
            <a:endParaRPr lang="pt-BR" sz="2800" b="1" i="0" u="none" strike="noStrike" baseline="0" dirty="0">
              <a:solidFill>
                <a:srgbClr val="740000"/>
              </a:solidFill>
              <a:latin typeface="Rawline-Medium"/>
            </a:endParaRPr>
          </a:p>
          <a:p>
            <a:r>
              <a:rPr lang="pt-BR" sz="2800" b="1" dirty="0">
                <a:solidFill>
                  <a:srgbClr val="740000"/>
                </a:solidFill>
                <a:latin typeface="Rawline-Medium"/>
              </a:rPr>
              <a:t>501     0000      1.000.000,00</a:t>
            </a:r>
            <a:endParaRPr lang="pt-BR" sz="2800" b="1" i="0" u="none" strike="noStrike" baseline="0" dirty="0">
              <a:solidFill>
                <a:srgbClr val="740000"/>
              </a:solidFill>
              <a:latin typeface="Rawline-Medium"/>
            </a:endParaRPr>
          </a:p>
        </p:txBody>
      </p:sp>
      <p:sp>
        <p:nvSpPr>
          <p:cNvPr id="8" name="CaixaDeTexto 7">
            <a:extLst>
              <a:ext uri="{FF2B5EF4-FFF2-40B4-BE49-F238E27FC236}">
                <a16:creationId xmlns:a16="http://schemas.microsoft.com/office/drawing/2014/main" id="{4F64AF22-612E-0D1E-A072-F5714B67C300}"/>
              </a:ext>
            </a:extLst>
          </p:cNvPr>
          <p:cNvSpPr txBox="1"/>
          <p:nvPr/>
        </p:nvSpPr>
        <p:spPr>
          <a:xfrm>
            <a:off x="1263786" y="4495891"/>
            <a:ext cx="3411127"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Receita Orçamentária</a:t>
            </a:r>
          </a:p>
          <a:p>
            <a:r>
              <a:rPr lang="pt-BR" sz="2800" b="1" dirty="0">
                <a:solidFill>
                  <a:srgbClr val="740000"/>
                </a:solidFill>
                <a:latin typeface="Rawline-Medium"/>
              </a:rPr>
              <a:t>FR       </a:t>
            </a:r>
            <a:r>
              <a:rPr lang="pt-BR" sz="2800" b="1" dirty="0">
                <a:solidFill>
                  <a:srgbClr val="740000"/>
                </a:solidFill>
              </a:rPr>
              <a:t>Valor – R$</a:t>
            </a:r>
          </a:p>
          <a:p>
            <a:r>
              <a:rPr lang="pt-BR" sz="2800" b="1" dirty="0">
                <a:solidFill>
                  <a:srgbClr val="740000"/>
                </a:solidFill>
                <a:latin typeface="Rawline-Medium"/>
              </a:rPr>
              <a:t>500     10.000.000,00</a:t>
            </a:r>
          </a:p>
          <a:p>
            <a:r>
              <a:rPr lang="pt-BR" sz="2800" b="1" dirty="0">
                <a:solidFill>
                  <a:srgbClr val="740000"/>
                </a:solidFill>
                <a:latin typeface="Rawline-Medium"/>
              </a:rPr>
              <a:t>501        1.000.000,00</a:t>
            </a:r>
            <a:endParaRPr lang="pt-BR" sz="2800" b="1" i="0" u="none" strike="noStrike" baseline="0" dirty="0">
              <a:solidFill>
                <a:srgbClr val="740000"/>
              </a:solidFill>
              <a:latin typeface="Rawline-Medium"/>
            </a:endParaRPr>
          </a:p>
        </p:txBody>
      </p:sp>
      <p:sp>
        <p:nvSpPr>
          <p:cNvPr id="10" name="CaixaDeTexto 9">
            <a:extLst>
              <a:ext uri="{FF2B5EF4-FFF2-40B4-BE49-F238E27FC236}">
                <a16:creationId xmlns:a16="http://schemas.microsoft.com/office/drawing/2014/main" id="{76EC88D3-2B21-33CD-50C4-B6E366346C90}"/>
              </a:ext>
            </a:extLst>
          </p:cNvPr>
          <p:cNvSpPr txBox="1"/>
          <p:nvPr/>
        </p:nvSpPr>
        <p:spPr>
          <a:xfrm>
            <a:off x="8112612" y="1837953"/>
            <a:ext cx="3557769"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Despesa Orçamentária</a:t>
            </a:r>
          </a:p>
          <a:p>
            <a:r>
              <a:rPr lang="pt-BR" sz="2800" b="1" dirty="0">
                <a:solidFill>
                  <a:schemeClr val="bg2">
                    <a:lumMod val="25000"/>
                  </a:schemeClr>
                </a:solidFill>
              </a:rPr>
              <a:t>FR          Valor – R$</a:t>
            </a:r>
          </a:p>
          <a:p>
            <a:pPr marL="514350" indent="-514350">
              <a:buAutoNum type="arabicPlain" startAt="500"/>
            </a:pPr>
            <a:r>
              <a:rPr lang="pt-BR" sz="2800" b="1" dirty="0">
                <a:solidFill>
                  <a:schemeClr val="bg2">
                    <a:lumMod val="25000"/>
                  </a:schemeClr>
                </a:solidFill>
              </a:rPr>
              <a:t>      10.000.000,00</a:t>
            </a:r>
          </a:p>
          <a:p>
            <a:pPr marL="514350" indent="-514350">
              <a:buAutoNum type="arabicPlain" startAt="500"/>
            </a:pPr>
            <a:r>
              <a:rPr lang="pt-BR" sz="2800" b="1" dirty="0">
                <a:solidFill>
                  <a:schemeClr val="bg2">
                    <a:lumMod val="25000"/>
                  </a:schemeClr>
                </a:solidFill>
              </a:rPr>
              <a:t>        1.000.000,00</a:t>
            </a:r>
            <a:endParaRPr lang="pt-BR" sz="2800" dirty="0">
              <a:solidFill>
                <a:srgbClr val="740000"/>
              </a:solidFill>
            </a:endParaRPr>
          </a:p>
        </p:txBody>
      </p:sp>
    </p:spTree>
    <p:extLst>
      <p:ext uri="{BB962C8B-B14F-4D97-AF65-F5344CB8AC3E}">
        <p14:creationId xmlns:p14="http://schemas.microsoft.com/office/powerpoint/2010/main" val="2164588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977271" y="3508353"/>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4513208" y="3965087"/>
            <a:ext cx="6380273" cy="2677656"/>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Despesa Orçamentária</a:t>
            </a:r>
          </a:p>
          <a:p>
            <a:r>
              <a:rPr lang="pt-BR" sz="2800" b="1" dirty="0">
                <a:solidFill>
                  <a:srgbClr val="740000"/>
                </a:solidFill>
                <a:latin typeface="Rawline-Medium"/>
              </a:rPr>
              <a:t>FR       CO      Detalhamento      </a:t>
            </a:r>
            <a:r>
              <a:rPr lang="pt-BR" sz="2800" b="1" dirty="0">
                <a:solidFill>
                  <a:srgbClr val="740000"/>
                </a:solidFill>
              </a:rPr>
              <a:t>Valor – R$</a:t>
            </a:r>
          </a:p>
          <a:p>
            <a:r>
              <a:rPr lang="pt-BR" sz="2800" b="1" dirty="0">
                <a:solidFill>
                  <a:srgbClr val="740000"/>
                </a:solidFill>
                <a:latin typeface="Rawline-Medium"/>
              </a:rPr>
              <a:t>500     0000         XX?	       6.000.000,00</a:t>
            </a:r>
          </a:p>
          <a:p>
            <a:r>
              <a:rPr lang="pt-BR" sz="2800" b="1" dirty="0">
                <a:solidFill>
                  <a:srgbClr val="740000"/>
                </a:solidFill>
                <a:latin typeface="Rawline-Medium"/>
              </a:rPr>
              <a:t>500     1001                               2.500.000,00</a:t>
            </a:r>
          </a:p>
          <a:p>
            <a:pPr marL="514350" indent="-514350">
              <a:buAutoNum type="arabicPlain" startAt="500"/>
            </a:pPr>
            <a:r>
              <a:rPr lang="pt-BR" sz="2800" b="1" i="0" u="none" strike="noStrike" baseline="0" dirty="0">
                <a:solidFill>
                  <a:srgbClr val="740000"/>
                </a:solidFill>
                <a:latin typeface="Rawline-Medium"/>
              </a:rPr>
              <a:t>     1002                               1.500.000,00</a:t>
            </a:r>
          </a:p>
          <a:p>
            <a:pPr marL="514350" indent="-514350">
              <a:buAutoNum type="arabicPlain" startAt="500"/>
            </a:pPr>
            <a:r>
              <a:rPr lang="pt-BR" sz="2800" b="1" dirty="0">
                <a:solidFill>
                  <a:srgbClr val="740000"/>
                </a:solidFill>
                <a:latin typeface="Rawline-Medium"/>
              </a:rPr>
              <a:t>     0000                               1.000.000,00</a:t>
            </a:r>
            <a:endParaRPr lang="pt-BR" sz="2800" b="1" i="0" u="none" strike="noStrike" baseline="0" dirty="0">
              <a:solidFill>
                <a:srgbClr val="740000"/>
              </a:solidFill>
              <a:latin typeface="Rawline-Medium"/>
            </a:endParaRPr>
          </a:p>
        </p:txBody>
      </p:sp>
      <p:sp>
        <p:nvSpPr>
          <p:cNvPr id="8" name="CaixaDeTexto 7">
            <a:extLst>
              <a:ext uri="{FF2B5EF4-FFF2-40B4-BE49-F238E27FC236}">
                <a16:creationId xmlns:a16="http://schemas.microsoft.com/office/drawing/2014/main" id="{4F64AF22-612E-0D1E-A072-F5714B67C300}"/>
              </a:ext>
            </a:extLst>
          </p:cNvPr>
          <p:cNvSpPr txBox="1"/>
          <p:nvPr/>
        </p:nvSpPr>
        <p:spPr>
          <a:xfrm>
            <a:off x="4513208" y="1092307"/>
            <a:ext cx="6582251" cy="2677656"/>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Receita Orçamentária</a:t>
            </a:r>
          </a:p>
          <a:p>
            <a:r>
              <a:rPr lang="pt-BR" sz="2800" b="1" dirty="0">
                <a:solidFill>
                  <a:srgbClr val="740000"/>
                </a:solidFill>
                <a:latin typeface="Rawline-Medium"/>
              </a:rPr>
              <a:t>FR       CO      Detalhamento      </a:t>
            </a:r>
            <a:r>
              <a:rPr lang="pt-BR" sz="2800" b="1" dirty="0">
                <a:solidFill>
                  <a:srgbClr val="740000"/>
                </a:solidFill>
              </a:rPr>
              <a:t>Valor – R$</a:t>
            </a:r>
          </a:p>
          <a:p>
            <a:r>
              <a:rPr lang="pt-BR" sz="2800" b="1" dirty="0">
                <a:solidFill>
                  <a:srgbClr val="740000"/>
                </a:solidFill>
                <a:latin typeface="Rawline-Medium"/>
              </a:rPr>
              <a:t>500     0000         XX?	       6.000.000,00</a:t>
            </a:r>
          </a:p>
          <a:p>
            <a:r>
              <a:rPr lang="pt-BR" sz="2800" b="1" dirty="0">
                <a:solidFill>
                  <a:srgbClr val="740000"/>
                </a:solidFill>
                <a:latin typeface="Rawline-Medium"/>
              </a:rPr>
              <a:t>500     1001                               2.500.000,00</a:t>
            </a:r>
          </a:p>
          <a:p>
            <a:pPr marL="514350" indent="-514350">
              <a:buAutoNum type="arabicPlain" startAt="500"/>
            </a:pPr>
            <a:r>
              <a:rPr lang="pt-BR" sz="2800" b="1" i="0" u="none" strike="noStrike" baseline="0" dirty="0">
                <a:solidFill>
                  <a:srgbClr val="740000"/>
                </a:solidFill>
                <a:latin typeface="Rawline-Medium"/>
              </a:rPr>
              <a:t>     1002                               1.500.000,00</a:t>
            </a:r>
          </a:p>
          <a:p>
            <a:pPr marL="514350" indent="-514350">
              <a:buAutoNum type="arabicPlain" startAt="500"/>
            </a:pPr>
            <a:r>
              <a:rPr lang="pt-BR" sz="2800" b="1" dirty="0">
                <a:solidFill>
                  <a:srgbClr val="740000"/>
                </a:solidFill>
                <a:latin typeface="Rawline-Medium"/>
              </a:rPr>
              <a:t>     0000                               1.000.000,00</a:t>
            </a:r>
            <a:endParaRPr lang="pt-BR" sz="2800" b="1" i="0" u="none" strike="noStrike" baseline="0" dirty="0">
              <a:solidFill>
                <a:srgbClr val="740000"/>
              </a:solidFill>
              <a:latin typeface="Rawline-Medium"/>
            </a:endParaRPr>
          </a:p>
        </p:txBody>
      </p:sp>
    </p:spTree>
    <p:extLst>
      <p:ext uri="{BB962C8B-B14F-4D97-AF65-F5344CB8AC3E}">
        <p14:creationId xmlns:p14="http://schemas.microsoft.com/office/powerpoint/2010/main" val="3982160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096541" y="1252486"/>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2022</a:t>
            </a:r>
          </a:p>
        </p:txBody>
      </p:sp>
      <p:sp>
        <p:nvSpPr>
          <p:cNvPr id="7" name="CaixaDeTexto 6">
            <a:extLst>
              <a:ext uri="{FF2B5EF4-FFF2-40B4-BE49-F238E27FC236}">
                <a16:creationId xmlns:a16="http://schemas.microsoft.com/office/drawing/2014/main" id="{96B3EAE2-807E-2496-ABB4-F62F4E9D996D}"/>
              </a:ext>
            </a:extLst>
          </p:cNvPr>
          <p:cNvSpPr txBox="1"/>
          <p:nvPr/>
        </p:nvSpPr>
        <p:spPr>
          <a:xfrm>
            <a:off x="1219512" y="2225615"/>
            <a:ext cx="3480440"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r>
              <a:rPr lang="pt-BR" sz="2800" b="1" dirty="0">
                <a:solidFill>
                  <a:schemeClr val="bg2">
                    <a:lumMod val="25000"/>
                  </a:schemeClr>
                </a:solidFill>
              </a:rPr>
              <a:t>18	   700.000,00</a:t>
            </a:r>
          </a:p>
          <a:p>
            <a:r>
              <a:rPr lang="pt-BR" sz="2800" b="1" dirty="0">
                <a:solidFill>
                  <a:schemeClr val="bg2">
                    <a:lumMod val="25000"/>
                  </a:schemeClr>
                </a:solidFill>
              </a:rPr>
              <a:t>19          300.000,00</a:t>
            </a:r>
          </a:p>
          <a:p>
            <a:r>
              <a:rPr lang="pt-BR" sz="2800" b="1" dirty="0">
                <a:solidFill>
                  <a:schemeClr val="bg2">
                    <a:lumMod val="25000"/>
                  </a:schemeClr>
                </a:solidFill>
              </a:rPr>
              <a:t>20            25.000,00</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6539864" y="2225615"/>
            <a:ext cx="3557769"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18       700.000,00</a:t>
            </a:r>
          </a:p>
          <a:p>
            <a:r>
              <a:rPr lang="pt-BR" sz="2800" b="1" dirty="0">
                <a:solidFill>
                  <a:schemeClr val="bg2">
                    <a:lumMod val="25000"/>
                  </a:schemeClr>
                </a:solidFill>
                <a:latin typeface="Rawline-Medium"/>
              </a:rPr>
              <a:t>19       300.000,00</a:t>
            </a:r>
          </a:p>
          <a:p>
            <a:r>
              <a:rPr lang="pt-BR" sz="2800" b="1" i="0" u="none" strike="noStrike" baseline="0" dirty="0">
                <a:solidFill>
                  <a:schemeClr val="bg2">
                    <a:lumMod val="25000"/>
                  </a:schemeClr>
                </a:solidFill>
                <a:latin typeface="Rawline-Medium"/>
              </a:rPr>
              <a:t>20         25.000,00</a:t>
            </a:r>
            <a:endParaRPr lang="pt-BR" sz="2800" b="1" i="0" u="none" strike="noStrike" baseline="0" dirty="0">
              <a:solidFill>
                <a:schemeClr val="accent1">
                  <a:lumMod val="50000"/>
                </a:schemeClr>
              </a:solidFill>
              <a:latin typeface="Rawline-Medium"/>
            </a:endParaRPr>
          </a:p>
        </p:txBody>
      </p:sp>
    </p:spTree>
    <p:extLst>
      <p:ext uri="{BB962C8B-B14F-4D97-AF65-F5344CB8AC3E}">
        <p14:creationId xmlns:p14="http://schemas.microsoft.com/office/powerpoint/2010/main" val="1050634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096541" y="1252486"/>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7" name="CaixaDeTexto 6">
            <a:extLst>
              <a:ext uri="{FF2B5EF4-FFF2-40B4-BE49-F238E27FC236}">
                <a16:creationId xmlns:a16="http://schemas.microsoft.com/office/drawing/2014/main" id="{96B3EAE2-807E-2496-ABB4-F62F4E9D996D}"/>
              </a:ext>
            </a:extLst>
          </p:cNvPr>
          <p:cNvSpPr txBox="1"/>
          <p:nvPr/>
        </p:nvSpPr>
        <p:spPr>
          <a:xfrm>
            <a:off x="1219512" y="2225615"/>
            <a:ext cx="3411127"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pPr marL="514350" indent="-514350">
              <a:buAutoNum type="arabicPlain" startAt="540"/>
            </a:pPr>
            <a:r>
              <a:rPr lang="pt-BR" sz="2800" b="1" dirty="0">
                <a:solidFill>
                  <a:schemeClr val="bg2">
                    <a:lumMod val="25000"/>
                  </a:schemeClr>
                </a:solidFill>
              </a:rPr>
              <a:t>       1.000.000,00</a:t>
            </a:r>
          </a:p>
          <a:p>
            <a:r>
              <a:rPr lang="pt-BR" sz="2800" b="1" dirty="0">
                <a:solidFill>
                  <a:schemeClr val="bg2">
                    <a:lumMod val="25000"/>
                  </a:schemeClr>
                </a:solidFill>
              </a:rPr>
              <a:t>542             25.000,00</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6353856" y="4421858"/>
            <a:ext cx="4161717"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Despesa Orçamentária</a:t>
            </a:r>
          </a:p>
          <a:p>
            <a:r>
              <a:rPr lang="pt-BR" sz="2800" b="1" dirty="0">
                <a:solidFill>
                  <a:srgbClr val="740000"/>
                </a:solidFill>
                <a:latin typeface="Rawline-Medium"/>
              </a:rPr>
              <a:t>FR       CO         </a:t>
            </a:r>
            <a:r>
              <a:rPr lang="pt-BR" sz="2800" b="1" dirty="0">
                <a:solidFill>
                  <a:srgbClr val="740000"/>
                </a:solidFill>
              </a:rPr>
              <a:t>Valor – R$</a:t>
            </a:r>
            <a:endParaRPr lang="pt-BR" sz="2800" b="1" dirty="0">
              <a:solidFill>
                <a:srgbClr val="740000"/>
              </a:solidFill>
              <a:latin typeface="Rawline-Medium"/>
            </a:endParaRPr>
          </a:p>
          <a:p>
            <a:r>
              <a:rPr lang="pt-BR" sz="2800" b="1" dirty="0">
                <a:solidFill>
                  <a:srgbClr val="740000"/>
                </a:solidFill>
                <a:latin typeface="Rawline-Medium"/>
              </a:rPr>
              <a:t>540     1070      700.000,00</a:t>
            </a:r>
          </a:p>
          <a:p>
            <a:pPr marL="514350" indent="-514350">
              <a:buAutoNum type="arabicPlain" startAt="540"/>
            </a:pPr>
            <a:r>
              <a:rPr lang="pt-BR" sz="2800" b="1" i="0" u="none" strike="noStrike" baseline="0" dirty="0">
                <a:solidFill>
                  <a:srgbClr val="740000"/>
                </a:solidFill>
                <a:latin typeface="Rawline-Medium"/>
              </a:rPr>
              <a:t>     0000?    300.000,00</a:t>
            </a:r>
          </a:p>
          <a:p>
            <a:r>
              <a:rPr lang="pt-BR" sz="2800" b="1" dirty="0">
                <a:solidFill>
                  <a:srgbClr val="740000"/>
                </a:solidFill>
                <a:latin typeface="Rawline-Medium"/>
              </a:rPr>
              <a:t>542     0000?      25.000,00</a:t>
            </a:r>
            <a:endParaRPr lang="pt-BR" sz="2800" b="1" i="0" u="none" strike="noStrike" baseline="0" dirty="0">
              <a:solidFill>
                <a:srgbClr val="740000"/>
              </a:solidFill>
              <a:latin typeface="Rawline-Medium"/>
            </a:endParaRPr>
          </a:p>
        </p:txBody>
      </p:sp>
      <p:sp>
        <p:nvSpPr>
          <p:cNvPr id="8" name="CaixaDeTexto 7">
            <a:extLst>
              <a:ext uri="{FF2B5EF4-FFF2-40B4-BE49-F238E27FC236}">
                <a16:creationId xmlns:a16="http://schemas.microsoft.com/office/drawing/2014/main" id="{4F64AF22-612E-0D1E-A072-F5714B67C300}"/>
              </a:ext>
            </a:extLst>
          </p:cNvPr>
          <p:cNvSpPr txBox="1"/>
          <p:nvPr/>
        </p:nvSpPr>
        <p:spPr>
          <a:xfrm>
            <a:off x="1219511" y="4421858"/>
            <a:ext cx="3411127"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Receita Orçamentária</a:t>
            </a:r>
          </a:p>
          <a:p>
            <a:r>
              <a:rPr lang="pt-BR" sz="2800" b="1" dirty="0">
                <a:solidFill>
                  <a:srgbClr val="740000"/>
                </a:solidFill>
                <a:latin typeface="Rawline-Medium"/>
              </a:rPr>
              <a:t>FR       </a:t>
            </a:r>
            <a:r>
              <a:rPr lang="pt-BR" sz="2800" b="1" dirty="0">
                <a:solidFill>
                  <a:srgbClr val="740000"/>
                </a:solidFill>
              </a:rPr>
              <a:t>Valor – R$</a:t>
            </a:r>
          </a:p>
          <a:p>
            <a:r>
              <a:rPr lang="pt-BR" sz="2800" b="1" dirty="0">
                <a:solidFill>
                  <a:srgbClr val="740000"/>
                </a:solidFill>
                <a:latin typeface="Rawline-Medium"/>
              </a:rPr>
              <a:t>540    1.000.000,00</a:t>
            </a:r>
          </a:p>
          <a:p>
            <a:r>
              <a:rPr lang="pt-BR" sz="2800" b="1" i="0" u="none" strike="noStrike" baseline="0" dirty="0">
                <a:solidFill>
                  <a:srgbClr val="740000"/>
                </a:solidFill>
                <a:latin typeface="Rawline-Medium"/>
              </a:rPr>
              <a:t>542          25.000,00</a:t>
            </a:r>
          </a:p>
        </p:txBody>
      </p:sp>
      <p:sp>
        <p:nvSpPr>
          <p:cNvPr id="10" name="CaixaDeTexto 9">
            <a:extLst>
              <a:ext uri="{FF2B5EF4-FFF2-40B4-BE49-F238E27FC236}">
                <a16:creationId xmlns:a16="http://schemas.microsoft.com/office/drawing/2014/main" id="{D26AEE8F-8A5D-855C-A0EB-11CA2C86C372}"/>
              </a:ext>
            </a:extLst>
          </p:cNvPr>
          <p:cNvSpPr txBox="1"/>
          <p:nvPr/>
        </p:nvSpPr>
        <p:spPr>
          <a:xfrm>
            <a:off x="6353856" y="2284500"/>
            <a:ext cx="3557769"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Despesa Orçamentária</a:t>
            </a:r>
          </a:p>
          <a:p>
            <a:r>
              <a:rPr lang="pt-BR" sz="2800" b="1" dirty="0">
                <a:solidFill>
                  <a:schemeClr val="bg2">
                    <a:lumMod val="25000"/>
                  </a:schemeClr>
                </a:solidFill>
              </a:rPr>
              <a:t>FR          Valor – R$</a:t>
            </a:r>
          </a:p>
          <a:p>
            <a:pPr marL="514350" indent="-514350">
              <a:buAutoNum type="arabicPlain" startAt="540"/>
            </a:pPr>
            <a:r>
              <a:rPr lang="pt-BR" sz="2800" b="1" dirty="0">
                <a:solidFill>
                  <a:schemeClr val="bg2">
                    <a:lumMod val="25000"/>
                  </a:schemeClr>
                </a:solidFill>
              </a:rPr>
              <a:t>       1.000.000,00</a:t>
            </a:r>
          </a:p>
          <a:p>
            <a:r>
              <a:rPr lang="pt-BR" sz="2800" b="1" dirty="0">
                <a:solidFill>
                  <a:schemeClr val="bg2">
                    <a:lumMod val="25000"/>
                  </a:schemeClr>
                </a:solidFill>
              </a:rPr>
              <a:t>542             25.000,00</a:t>
            </a:r>
          </a:p>
        </p:txBody>
      </p:sp>
    </p:spTree>
    <p:extLst>
      <p:ext uri="{BB962C8B-B14F-4D97-AF65-F5344CB8AC3E}">
        <p14:creationId xmlns:p14="http://schemas.microsoft.com/office/powerpoint/2010/main" val="769232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25141" y="3869349"/>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4409688" y="4392569"/>
            <a:ext cx="6630341"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Despesa Orçamentária</a:t>
            </a:r>
          </a:p>
          <a:p>
            <a:r>
              <a:rPr lang="pt-BR" sz="2800" b="1" dirty="0">
                <a:solidFill>
                  <a:srgbClr val="740000"/>
                </a:solidFill>
                <a:latin typeface="Rawline-Medium"/>
              </a:rPr>
              <a:t>FR       CO         Detalhamento      </a:t>
            </a:r>
            <a:r>
              <a:rPr lang="pt-BR" sz="2800" b="1" dirty="0">
                <a:solidFill>
                  <a:srgbClr val="740000"/>
                </a:solidFill>
              </a:rPr>
              <a:t>Valor – R$</a:t>
            </a:r>
          </a:p>
          <a:p>
            <a:r>
              <a:rPr lang="pt-BR" sz="2800" b="1" dirty="0">
                <a:solidFill>
                  <a:srgbClr val="740000"/>
                </a:solidFill>
                <a:latin typeface="Rawline-Medium"/>
              </a:rPr>
              <a:t>540     0000?      	XX?	             300.000,00</a:t>
            </a:r>
          </a:p>
          <a:p>
            <a:r>
              <a:rPr lang="pt-BR" sz="2800" b="1" dirty="0">
                <a:solidFill>
                  <a:srgbClr val="740000"/>
                </a:solidFill>
                <a:latin typeface="Rawline-Medium"/>
              </a:rPr>
              <a:t>540     1070                                      700.000,00</a:t>
            </a:r>
          </a:p>
          <a:p>
            <a:r>
              <a:rPr lang="pt-BR" sz="2800" b="1" i="0" u="none" strike="noStrike" baseline="0" dirty="0">
                <a:solidFill>
                  <a:srgbClr val="740000"/>
                </a:solidFill>
                <a:latin typeface="Rawline-Medium"/>
              </a:rPr>
              <a:t>542     0000?                                      25.000,00</a:t>
            </a:r>
          </a:p>
        </p:txBody>
      </p:sp>
      <p:sp>
        <p:nvSpPr>
          <p:cNvPr id="8" name="CaixaDeTexto 7">
            <a:extLst>
              <a:ext uri="{FF2B5EF4-FFF2-40B4-BE49-F238E27FC236}">
                <a16:creationId xmlns:a16="http://schemas.microsoft.com/office/drawing/2014/main" id="{4F64AF22-612E-0D1E-A072-F5714B67C300}"/>
              </a:ext>
            </a:extLst>
          </p:cNvPr>
          <p:cNvSpPr txBox="1"/>
          <p:nvPr/>
        </p:nvSpPr>
        <p:spPr>
          <a:xfrm>
            <a:off x="4409688" y="1775706"/>
            <a:ext cx="6813084"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Receita Orçamentária</a:t>
            </a:r>
          </a:p>
          <a:p>
            <a:r>
              <a:rPr lang="pt-BR" sz="2800" b="1" dirty="0">
                <a:solidFill>
                  <a:srgbClr val="740000"/>
                </a:solidFill>
                <a:latin typeface="Rawline-Medium"/>
              </a:rPr>
              <a:t>FR       CO         Detalhamento      </a:t>
            </a:r>
            <a:r>
              <a:rPr lang="pt-BR" sz="2800" b="1" dirty="0">
                <a:solidFill>
                  <a:srgbClr val="740000"/>
                </a:solidFill>
              </a:rPr>
              <a:t>Valor – R$</a:t>
            </a:r>
          </a:p>
          <a:p>
            <a:r>
              <a:rPr lang="pt-BR" sz="2800" b="1" dirty="0">
                <a:solidFill>
                  <a:srgbClr val="740000"/>
                </a:solidFill>
                <a:latin typeface="Rawline-Medium"/>
              </a:rPr>
              <a:t>540     0000?      	XX?	             300.000,00</a:t>
            </a:r>
          </a:p>
          <a:p>
            <a:r>
              <a:rPr lang="pt-BR" sz="2800" b="1" dirty="0">
                <a:solidFill>
                  <a:srgbClr val="740000"/>
                </a:solidFill>
                <a:latin typeface="Rawline-Medium"/>
              </a:rPr>
              <a:t>540     1070                                      700.000,00</a:t>
            </a:r>
          </a:p>
          <a:p>
            <a:r>
              <a:rPr lang="pt-BR" sz="2800" b="1" i="0" u="none" strike="noStrike" baseline="0" dirty="0">
                <a:solidFill>
                  <a:srgbClr val="740000"/>
                </a:solidFill>
                <a:latin typeface="Rawline-Medium"/>
              </a:rPr>
              <a:t>542     0000?                                      25.000,00</a:t>
            </a:r>
          </a:p>
        </p:txBody>
      </p:sp>
    </p:spTree>
    <p:extLst>
      <p:ext uri="{BB962C8B-B14F-4D97-AF65-F5344CB8AC3E}">
        <p14:creationId xmlns:p14="http://schemas.microsoft.com/office/powerpoint/2010/main" val="142937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096541" y="1252486"/>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2022</a:t>
            </a:r>
          </a:p>
        </p:txBody>
      </p:sp>
      <p:sp>
        <p:nvSpPr>
          <p:cNvPr id="7" name="CaixaDeTexto 6">
            <a:extLst>
              <a:ext uri="{FF2B5EF4-FFF2-40B4-BE49-F238E27FC236}">
                <a16:creationId xmlns:a16="http://schemas.microsoft.com/office/drawing/2014/main" id="{96B3EAE2-807E-2496-ABB4-F62F4E9D996D}"/>
              </a:ext>
            </a:extLst>
          </p:cNvPr>
          <p:cNvSpPr txBox="1"/>
          <p:nvPr/>
        </p:nvSpPr>
        <p:spPr>
          <a:xfrm>
            <a:off x="1219512" y="2225615"/>
            <a:ext cx="3411127"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r>
              <a:rPr lang="pt-BR" sz="2800" b="1" dirty="0">
                <a:solidFill>
                  <a:schemeClr val="bg2">
                    <a:lumMod val="25000"/>
                  </a:schemeClr>
                </a:solidFill>
              </a:rPr>
              <a:t>76            500.000,00</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6539864" y="2225615"/>
            <a:ext cx="3557769"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i="0" u="none" strike="noStrike" baseline="0" dirty="0">
                <a:solidFill>
                  <a:schemeClr val="bg2">
                    <a:lumMod val="25000"/>
                  </a:schemeClr>
                </a:solidFill>
                <a:latin typeface="Rawline-Medium"/>
              </a:rPr>
              <a:t>76         500.000,00</a:t>
            </a:r>
            <a:endParaRPr lang="pt-BR" sz="2800" b="1" i="0" u="none" strike="noStrike" baseline="0" dirty="0">
              <a:solidFill>
                <a:schemeClr val="accent1">
                  <a:lumMod val="50000"/>
                </a:schemeClr>
              </a:solidFill>
              <a:latin typeface="Rawline-Medium"/>
            </a:endParaRPr>
          </a:p>
        </p:txBody>
      </p:sp>
      <p:sp>
        <p:nvSpPr>
          <p:cNvPr id="8" name="CaixaDeTexto 7">
            <a:extLst>
              <a:ext uri="{FF2B5EF4-FFF2-40B4-BE49-F238E27FC236}">
                <a16:creationId xmlns:a16="http://schemas.microsoft.com/office/drawing/2014/main" id="{25F8C7AC-D097-279A-A75C-E558A55AA50D}"/>
              </a:ext>
            </a:extLst>
          </p:cNvPr>
          <p:cNvSpPr txBox="1"/>
          <p:nvPr/>
        </p:nvSpPr>
        <p:spPr>
          <a:xfrm>
            <a:off x="1219512" y="4319040"/>
            <a:ext cx="3411127"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r>
              <a:rPr lang="pt-BR" sz="2800" b="1" dirty="0">
                <a:solidFill>
                  <a:schemeClr val="bg2">
                    <a:lumMod val="25000"/>
                  </a:schemeClr>
                </a:solidFill>
              </a:rPr>
              <a:t>79            250.000,00</a:t>
            </a:r>
          </a:p>
        </p:txBody>
      </p:sp>
      <p:sp>
        <p:nvSpPr>
          <p:cNvPr id="10" name="CaixaDeTexto 9">
            <a:extLst>
              <a:ext uri="{FF2B5EF4-FFF2-40B4-BE49-F238E27FC236}">
                <a16:creationId xmlns:a16="http://schemas.microsoft.com/office/drawing/2014/main" id="{6BE31BE3-F452-38CA-C63C-7BEDAA974ED1}"/>
              </a:ext>
            </a:extLst>
          </p:cNvPr>
          <p:cNvSpPr txBox="1"/>
          <p:nvPr/>
        </p:nvSpPr>
        <p:spPr>
          <a:xfrm>
            <a:off x="6539864" y="4319040"/>
            <a:ext cx="3557769"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i="0" u="none" strike="noStrike" baseline="0" dirty="0">
                <a:solidFill>
                  <a:schemeClr val="bg2">
                    <a:lumMod val="25000"/>
                  </a:schemeClr>
                </a:solidFill>
                <a:latin typeface="Rawline-Medium"/>
              </a:rPr>
              <a:t>79         250.000,00</a:t>
            </a:r>
            <a:endParaRPr lang="pt-BR" sz="2800" b="1" i="0" u="none" strike="noStrike" baseline="0" dirty="0">
              <a:solidFill>
                <a:schemeClr val="accent1">
                  <a:lumMod val="50000"/>
                </a:schemeClr>
              </a:solidFill>
              <a:latin typeface="Rawline-Medium"/>
            </a:endParaRPr>
          </a:p>
        </p:txBody>
      </p:sp>
    </p:spTree>
    <p:extLst>
      <p:ext uri="{BB962C8B-B14F-4D97-AF65-F5344CB8AC3E}">
        <p14:creationId xmlns:p14="http://schemas.microsoft.com/office/powerpoint/2010/main" val="183730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B83A839-70EC-658B-E003-27D1405A354D}"/>
              </a:ext>
            </a:extLst>
          </p:cNvPr>
          <p:cNvSpPr txBox="1"/>
          <p:nvPr/>
        </p:nvSpPr>
        <p:spPr>
          <a:xfrm>
            <a:off x="2130812" y="1502355"/>
            <a:ext cx="8435323" cy="584775"/>
          </a:xfrm>
          <a:prstGeom prst="rect">
            <a:avLst/>
          </a:prstGeom>
          <a:noFill/>
        </p:spPr>
        <p:txBody>
          <a:bodyPr wrap="none" rtlCol="0">
            <a:spAutoFit/>
          </a:bodyPr>
          <a:lstStyle/>
          <a:p>
            <a:r>
              <a:rPr lang="pt-BR" sz="3200" b="1" dirty="0">
                <a:latin typeface="Bookman Old Style" panose="02050604050505020204" pitchFamily="18" charset="0"/>
              </a:rPr>
              <a:t>Codificação da Receita usada em 2022</a:t>
            </a:r>
          </a:p>
        </p:txBody>
      </p:sp>
      <p:sp>
        <p:nvSpPr>
          <p:cNvPr id="6" name="CaixaDeTexto 5">
            <a:extLst>
              <a:ext uri="{FF2B5EF4-FFF2-40B4-BE49-F238E27FC236}">
                <a16:creationId xmlns:a16="http://schemas.microsoft.com/office/drawing/2014/main" id="{3AC1AC97-72E8-8402-8AEC-A4BBD0460C21}"/>
              </a:ext>
            </a:extLst>
          </p:cNvPr>
          <p:cNvSpPr txBox="1"/>
          <p:nvPr/>
        </p:nvSpPr>
        <p:spPr>
          <a:xfrm>
            <a:off x="904461" y="3167390"/>
            <a:ext cx="10734261" cy="523220"/>
          </a:xfrm>
          <a:prstGeom prst="rect">
            <a:avLst/>
          </a:prstGeom>
          <a:noFill/>
        </p:spPr>
        <p:txBody>
          <a:bodyPr wrap="square">
            <a:spAutoFit/>
          </a:bodyPr>
          <a:lstStyle/>
          <a:p>
            <a:r>
              <a:rPr lang="pt-BR" sz="2800" b="0" i="0" u="none" strike="noStrike" dirty="0">
                <a:solidFill>
                  <a:srgbClr val="000000"/>
                </a:solidFill>
                <a:effectLst/>
              </a:rPr>
              <a:t>1.1.1.8.01.1.0</a:t>
            </a:r>
            <a:r>
              <a:rPr lang="pt-BR" sz="2800" dirty="0"/>
              <a:t> </a:t>
            </a:r>
            <a:r>
              <a:rPr lang="pt-BR" sz="2800" b="0" i="0" u="none" strike="noStrike" dirty="0">
                <a:solidFill>
                  <a:srgbClr val="000000"/>
                </a:solidFill>
                <a:effectLst/>
              </a:rPr>
              <a:t>Imposto sobre a Propriedade Predial e Territorial Urbana</a:t>
            </a:r>
            <a:r>
              <a:rPr lang="pt-BR" sz="2800" dirty="0"/>
              <a:t> </a:t>
            </a:r>
          </a:p>
        </p:txBody>
      </p:sp>
      <p:sp>
        <p:nvSpPr>
          <p:cNvPr id="7" name="Retângulo 6">
            <a:extLst>
              <a:ext uri="{FF2B5EF4-FFF2-40B4-BE49-F238E27FC236}">
                <a16:creationId xmlns:a16="http://schemas.microsoft.com/office/drawing/2014/main" id="{D62A1A7A-DAF6-11AE-760A-C30E147C68B2}"/>
              </a:ext>
            </a:extLst>
          </p:cNvPr>
          <p:cNvSpPr/>
          <p:nvPr/>
        </p:nvSpPr>
        <p:spPr>
          <a:xfrm>
            <a:off x="1808922" y="3051313"/>
            <a:ext cx="198782" cy="745435"/>
          </a:xfrm>
          <a:prstGeom prst="rect">
            <a:avLst/>
          </a:prstGeom>
          <a:solidFill>
            <a:schemeClr val="dk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cxnSp>
        <p:nvCxnSpPr>
          <p:cNvPr id="11" name="Conector: Curvo 10">
            <a:extLst>
              <a:ext uri="{FF2B5EF4-FFF2-40B4-BE49-F238E27FC236}">
                <a16:creationId xmlns:a16="http://schemas.microsoft.com/office/drawing/2014/main" id="{58B73385-897B-7A99-28DE-B4839F1CBEFA}"/>
              </a:ext>
            </a:extLst>
          </p:cNvPr>
          <p:cNvCxnSpPr>
            <a:cxnSpLocks/>
          </p:cNvCxnSpPr>
          <p:nvPr/>
        </p:nvCxnSpPr>
        <p:spPr>
          <a:xfrm>
            <a:off x="1076960" y="3556000"/>
            <a:ext cx="1270000" cy="904240"/>
          </a:xfrm>
          <a:prstGeom prst="curvedConnector3">
            <a:avLst>
              <a:gd name="adj1" fmla="val 40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CAAA5263-581C-9EE3-A794-AE4397D0B276}"/>
              </a:ext>
            </a:extLst>
          </p:cNvPr>
          <p:cNvSpPr txBox="1"/>
          <p:nvPr/>
        </p:nvSpPr>
        <p:spPr>
          <a:xfrm>
            <a:off x="2341511" y="4247494"/>
            <a:ext cx="6056531" cy="461665"/>
          </a:xfrm>
          <a:prstGeom prst="rect">
            <a:avLst/>
          </a:prstGeom>
          <a:noFill/>
        </p:spPr>
        <p:txBody>
          <a:bodyPr wrap="square" rtlCol="0">
            <a:spAutoFit/>
          </a:bodyPr>
          <a:lstStyle/>
          <a:p>
            <a:r>
              <a:rPr lang="pt-BR" sz="2400" b="1" dirty="0">
                <a:solidFill>
                  <a:schemeClr val="accent1">
                    <a:lumMod val="50000"/>
                  </a:schemeClr>
                </a:solidFill>
              </a:rPr>
              <a:t>Categoria Econômica: Receitas Correntes</a:t>
            </a:r>
          </a:p>
        </p:txBody>
      </p:sp>
      <p:cxnSp>
        <p:nvCxnSpPr>
          <p:cNvPr id="17" name="Conector: Curvo 16">
            <a:extLst>
              <a:ext uri="{FF2B5EF4-FFF2-40B4-BE49-F238E27FC236}">
                <a16:creationId xmlns:a16="http://schemas.microsoft.com/office/drawing/2014/main" id="{E2667DFD-DCD1-BE53-9FBD-5D4D4A0E8D62}"/>
              </a:ext>
            </a:extLst>
          </p:cNvPr>
          <p:cNvCxnSpPr>
            <a:cxnSpLocks/>
          </p:cNvCxnSpPr>
          <p:nvPr/>
        </p:nvCxnSpPr>
        <p:spPr>
          <a:xfrm rot="16200000" flipH="1">
            <a:off x="1150138" y="3771416"/>
            <a:ext cx="1419390" cy="974258"/>
          </a:xfrm>
          <a:prstGeom prst="curvedConnector3">
            <a:avLst>
              <a:gd name="adj1" fmla="val 986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FE08D3C1-C03F-234A-4CF4-55B465D51B05}"/>
              </a:ext>
            </a:extLst>
          </p:cNvPr>
          <p:cNvSpPr txBox="1"/>
          <p:nvPr/>
        </p:nvSpPr>
        <p:spPr>
          <a:xfrm>
            <a:off x="2341512" y="4755494"/>
            <a:ext cx="6971524" cy="461665"/>
          </a:xfrm>
          <a:prstGeom prst="rect">
            <a:avLst/>
          </a:prstGeom>
          <a:noFill/>
        </p:spPr>
        <p:txBody>
          <a:bodyPr wrap="none" rtlCol="0">
            <a:spAutoFit/>
          </a:bodyPr>
          <a:lstStyle/>
          <a:p>
            <a:r>
              <a:rPr lang="pt-BR" sz="2400" b="1" dirty="0">
                <a:solidFill>
                  <a:srgbClr val="92D050"/>
                </a:solidFill>
              </a:rPr>
              <a:t>Origem: Impostos, Taxas e Contribuições de Melhoria</a:t>
            </a:r>
          </a:p>
        </p:txBody>
      </p:sp>
      <p:cxnSp>
        <p:nvCxnSpPr>
          <p:cNvPr id="23" name="Conector: Curvo 22">
            <a:extLst>
              <a:ext uri="{FF2B5EF4-FFF2-40B4-BE49-F238E27FC236}">
                <a16:creationId xmlns:a16="http://schemas.microsoft.com/office/drawing/2014/main" id="{C8922158-1408-DA8B-9CF1-96FF8A3AAF56}"/>
              </a:ext>
            </a:extLst>
          </p:cNvPr>
          <p:cNvCxnSpPr>
            <a:cxnSpLocks/>
          </p:cNvCxnSpPr>
          <p:nvPr/>
        </p:nvCxnSpPr>
        <p:spPr>
          <a:xfrm rot="16200000" flipH="1">
            <a:off x="1006000" y="4173829"/>
            <a:ext cx="1929934" cy="654568"/>
          </a:xfrm>
          <a:prstGeom prst="curvedConnector3">
            <a:avLst>
              <a:gd name="adj1" fmla="val 9843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B9A48FF1-8F63-248B-FA29-839626998A94}"/>
              </a:ext>
            </a:extLst>
          </p:cNvPr>
          <p:cNvSpPr txBox="1"/>
          <p:nvPr/>
        </p:nvSpPr>
        <p:spPr>
          <a:xfrm>
            <a:off x="2341511" y="5235247"/>
            <a:ext cx="2952384" cy="461665"/>
          </a:xfrm>
          <a:prstGeom prst="rect">
            <a:avLst/>
          </a:prstGeom>
          <a:noFill/>
        </p:spPr>
        <p:txBody>
          <a:bodyPr wrap="square" rtlCol="0">
            <a:spAutoFit/>
          </a:bodyPr>
          <a:lstStyle/>
          <a:p>
            <a:r>
              <a:rPr lang="pt-BR" sz="2400" b="1" dirty="0">
                <a:solidFill>
                  <a:srgbClr val="C00000"/>
                </a:solidFill>
              </a:rPr>
              <a:t>Espécie: Impostos</a:t>
            </a:r>
          </a:p>
        </p:txBody>
      </p:sp>
      <p:cxnSp>
        <p:nvCxnSpPr>
          <p:cNvPr id="28" name="Conector reto 27">
            <a:extLst>
              <a:ext uri="{FF2B5EF4-FFF2-40B4-BE49-F238E27FC236}">
                <a16:creationId xmlns:a16="http://schemas.microsoft.com/office/drawing/2014/main" id="{9E4BFBB7-8EB7-3D50-CC82-6FA9D7CD5BC9}"/>
              </a:ext>
            </a:extLst>
          </p:cNvPr>
          <p:cNvCxnSpPr/>
          <p:nvPr/>
        </p:nvCxnSpPr>
        <p:spPr>
          <a:xfrm>
            <a:off x="2216426" y="2087130"/>
            <a:ext cx="8169965"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765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p:bldP spid="22" grpId="0"/>
      <p:bldP spid="2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901820" y="549703"/>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024791" y="1155727"/>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901820" y="1752871"/>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6529925" y="3047481"/>
            <a:ext cx="3648756"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706          500.000,00</a:t>
            </a:r>
          </a:p>
        </p:txBody>
      </p:sp>
      <p:sp>
        <p:nvSpPr>
          <p:cNvPr id="8" name="CaixaDeTexto 7">
            <a:extLst>
              <a:ext uri="{FF2B5EF4-FFF2-40B4-BE49-F238E27FC236}">
                <a16:creationId xmlns:a16="http://schemas.microsoft.com/office/drawing/2014/main" id="{4F64AF22-612E-0D1E-A072-F5714B67C300}"/>
              </a:ext>
            </a:extLst>
          </p:cNvPr>
          <p:cNvSpPr txBox="1"/>
          <p:nvPr/>
        </p:nvSpPr>
        <p:spPr>
          <a:xfrm>
            <a:off x="891236" y="3047481"/>
            <a:ext cx="3682418"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Receita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p>
          <a:p>
            <a:r>
              <a:rPr lang="pt-BR" sz="2800" b="1" dirty="0">
                <a:solidFill>
                  <a:schemeClr val="bg2">
                    <a:lumMod val="25000"/>
                  </a:schemeClr>
                </a:solidFill>
                <a:latin typeface="Rawline-Medium"/>
              </a:rPr>
              <a:t>706           	500.000,00</a:t>
            </a:r>
          </a:p>
        </p:txBody>
      </p:sp>
      <p:sp>
        <p:nvSpPr>
          <p:cNvPr id="10" name="CaixaDeTexto 9">
            <a:extLst>
              <a:ext uri="{FF2B5EF4-FFF2-40B4-BE49-F238E27FC236}">
                <a16:creationId xmlns:a16="http://schemas.microsoft.com/office/drawing/2014/main" id="{597C9852-3ABE-EB4C-04C3-0ED5D5719D20}"/>
              </a:ext>
            </a:extLst>
          </p:cNvPr>
          <p:cNvSpPr txBox="1"/>
          <p:nvPr/>
        </p:nvSpPr>
        <p:spPr>
          <a:xfrm>
            <a:off x="6540509" y="5011753"/>
            <a:ext cx="3648756"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710           500.000,00</a:t>
            </a:r>
          </a:p>
        </p:txBody>
      </p:sp>
      <p:sp>
        <p:nvSpPr>
          <p:cNvPr id="11" name="CaixaDeTexto 10">
            <a:extLst>
              <a:ext uri="{FF2B5EF4-FFF2-40B4-BE49-F238E27FC236}">
                <a16:creationId xmlns:a16="http://schemas.microsoft.com/office/drawing/2014/main" id="{F367929A-7263-9F9A-068B-F9C0431B276A}"/>
              </a:ext>
            </a:extLst>
          </p:cNvPr>
          <p:cNvSpPr txBox="1"/>
          <p:nvPr/>
        </p:nvSpPr>
        <p:spPr>
          <a:xfrm>
            <a:off x="901820" y="5011753"/>
            <a:ext cx="3411127"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Receita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p>
          <a:p>
            <a:r>
              <a:rPr lang="pt-BR" sz="2800" b="1" dirty="0">
                <a:solidFill>
                  <a:schemeClr val="bg2">
                    <a:lumMod val="25000"/>
                  </a:schemeClr>
                </a:solidFill>
                <a:latin typeface="Rawline-Medium"/>
              </a:rPr>
              <a:t>710       500.000,00</a:t>
            </a:r>
          </a:p>
        </p:txBody>
      </p:sp>
      <p:sp>
        <p:nvSpPr>
          <p:cNvPr id="6" name="CaixaDeTexto 5">
            <a:extLst>
              <a:ext uri="{FF2B5EF4-FFF2-40B4-BE49-F238E27FC236}">
                <a16:creationId xmlns:a16="http://schemas.microsoft.com/office/drawing/2014/main" id="{AF9F20A8-1DC1-B2B9-18A6-7568BEA31A10}"/>
              </a:ext>
            </a:extLst>
          </p:cNvPr>
          <p:cNvSpPr txBox="1"/>
          <p:nvPr/>
        </p:nvSpPr>
        <p:spPr>
          <a:xfrm>
            <a:off x="5756749" y="2873234"/>
            <a:ext cx="513410" cy="1732910"/>
          </a:xfrm>
          <a:prstGeom prst="rect">
            <a:avLst/>
          </a:prstGeom>
          <a:noFill/>
        </p:spPr>
        <p:txBody>
          <a:bodyPr vert="wordArtVert" wrap="none" rtlCol="0">
            <a:spAutoFit/>
          </a:bodyPr>
          <a:lstStyle/>
          <a:p>
            <a:r>
              <a:rPr lang="pt-BR" b="1" dirty="0">
                <a:solidFill>
                  <a:schemeClr val="accent6">
                    <a:lumMod val="50000"/>
                  </a:schemeClr>
                </a:solidFill>
              </a:rPr>
              <a:t>UNIÃO</a:t>
            </a:r>
          </a:p>
        </p:txBody>
      </p:sp>
      <p:sp>
        <p:nvSpPr>
          <p:cNvPr id="12" name="CaixaDeTexto 11">
            <a:extLst>
              <a:ext uri="{FF2B5EF4-FFF2-40B4-BE49-F238E27FC236}">
                <a16:creationId xmlns:a16="http://schemas.microsoft.com/office/drawing/2014/main" id="{55DFCB03-DE15-BACF-BE9E-178D88B7BD87}"/>
              </a:ext>
            </a:extLst>
          </p:cNvPr>
          <p:cNvSpPr txBox="1"/>
          <p:nvPr/>
        </p:nvSpPr>
        <p:spPr>
          <a:xfrm>
            <a:off x="5756749" y="4764982"/>
            <a:ext cx="513410" cy="2042162"/>
          </a:xfrm>
          <a:prstGeom prst="rect">
            <a:avLst/>
          </a:prstGeom>
          <a:noFill/>
        </p:spPr>
        <p:txBody>
          <a:bodyPr vert="wordArtVert" wrap="none" rtlCol="0">
            <a:spAutoFit/>
          </a:bodyPr>
          <a:lstStyle/>
          <a:p>
            <a:r>
              <a:rPr lang="pt-BR" b="1" dirty="0">
                <a:solidFill>
                  <a:srgbClr val="C00000"/>
                </a:solidFill>
              </a:rPr>
              <a:t>ESTADO</a:t>
            </a:r>
          </a:p>
        </p:txBody>
      </p:sp>
      <p:sp>
        <p:nvSpPr>
          <p:cNvPr id="13" name="CaixaDeTexto 12">
            <a:extLst>
              <a:ext uri="{FF2B5EF4-FFF2-40B4-BE49-F238E27FC236}">
                <a16:creationId xmlns:a16="http://schemas.microsoft.com/office/drawing/2014/main" id="{61449C4F-3A2F-24DC-6483-C840DB67F76A}"/>
              </a:ext>
            </a:extLst>
          </p:cNvPr>
          <p:cNvSpPr txBox="1"/>
          <p:nvPr/>
        </p:nvSpPr>
        <p:spPr>
          <a:xfrm>
            <a:off x="5806318" y="4432476"/>
            <a:ext cx="468398" cy="461665"/>
          </a:xfrm>
          <a:prstGeom prst="rect">
            <a:avLst/>
          </a:prstGeom>
          <a:noFill/>
        </p:spPr>
        <p:txBody>
          <a:bodyPr wrap="none" rtlCol="0">
            <a:spAutoFit/>
          </a:bodyPr>
          <a:lstStyle/>
          <a:p>
            <a:r>
              <a:rPr lang="pt-BR" sz="2400" b="1" dirty="0"/>
              <a:t>---</a:t>
            </a:r>
          </a:p>
        </p:txBody>
      </p:sp>
    </p:spTree>
    <p:extLst>
      <p:ext uri="{BB962C8B-B14F-4D97-AF65-F5344CB8AC3E}">
        <p14:creationId xmlns:p14="http://schemas.microsoft.com/office/powerpoint/2010/main" val="912628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901820" y="549703"/>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024791" y="1155727"/>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901820" y="1752871"/>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6529925" y="3047481"/>
            <a:ext cx="4014240"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706     3110      500.000,00</a:t>
            </a:r>
          </a:p>
        </p:txBody>
      </p:sp>
      <p:sp>
        <p:nvSpPr>
          <p:cNvPr id="8" name="CaixaDeTexto 7">
            <a:extLst>
              <a:ext uri="{FF2B5EF4-FFF2-40B4-BE49-F238E27FC236}">
                <a16:creationId xmlns:a16="http://schemas.microsoft.com/office/drawing/2014/main" id="{4F64AF22-612E-0D1E-A072-F5714B67C300}"/>
              </a:ext>
            </a:extLst>
          </p:cNvPr>
          <p:cNvSpPr txBox="1"/>
          <p:nvPr/>
        </p:nvSpPr>
        <p:spPr>
          <a:xfrm>
            <a:off x="891236" y="3047481"/>
            <a:ext cx="4605748"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Receita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p>
          <a:p>
            <a:r>
              <a:rPr lang="pt-BR" sz="2800" b="1" dirty="0">
                <a:solidFill>
                  <a:schemeClr val="bg2">
                    <a:lumMod val="25000"/>
                  </a:schemeClr>
                </a:solidFill>
                <a:latin typeface="Rawline-Medium"/>
              </a:rPr>
              <a:t>706     3110      	500.000,00</a:t>
            </a:r>
          </a:p>
        </p:txBody>
      </p:sp>
      <p:sp>
        <p:nvSpPr>
          <p:cNvPr id="10" name="CaixaDeTexto 9">
            <a:extLst>
              <a:ext uri="{FF2B5EF4-FFF2-40B4-BE49-F238E27FC236}">
                <a16:creationId xmlns:a16="http://schemas.microsoft.com/office/drawing/2014/main" id="{597C9852-3ABE-EB4C-04C3-0ED5D5719D20}"/>
              </a:ext>
            </a:extLst>
          </p:cNvPr>
          <p:cNvSpPr txBox="1"/>
          <p:nvPr/>
        </p:nvSpPr>
        <p:spPr>
          <a:xfrm>
            <a:off x="6540509" y="5011753"/>
            <a:ext cx="4014240"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710     3210      500.000,00</a:t>
            </a:r>
          </a:p>
        </p:txBody>
      </p:sp>
      <p:sp>
        <p:nvSpPr>
          <p:cNvPr id="11" name="CaixaDeTexto 10">
            <a:extLst>
              <a:ext uri="{FF2B5EF4-FFF2-40B4-BE49-F238E27FC236}">
                <a16:creationId xmlns:a16="http://schemas.microsoft.com/office/drawing/2014/main" id="{F367929A-7263-9F9A-068B-F9C0431B276A}"/>
              </a:ext>
            </a:extLst>
          </p:cNvPr>
          <p:cNvSpPr txBox="1"/>
          <p:nvPr/>
        </p:nvSpPr>
        <p:spPr>
          <a:xfrm>
            <a:off x="901820" y="5011753"/>
            <a:ext cx="4605748"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Receita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p>
          <a:p>
            <a:r>
              <a:rPr lang="pt-BR" sz="2800" b="1" dirty="0">
                <a:solidFill>
                  <a:schemeClr val="bg2">
                    <a:lumMod val="25000"/>
                  </a:schemeClr>
                </a:solidFill>
                <a:latin typeface="Rawline-Medium"/>
              </a:rPr>
              <a:t>710     3210      	500.000,00</a:t>
            </a:r>
          </a:p>
        </p:txBody>
      </p:sp>
      <p:sp>
        <p:nvSpPr>
          <p:cNvPr id="6" name="CaixaDeTexto 5">
            <a:extLst>
              <a:ext uri="{FF2B5EF4-FFF2-40B4-BE49-F238E27FC236}">
                <a16:creationId xmlns:a16="http://schemas.microsoft.com/office/drawing/2014/main" id="{AF9F20A8-1DC1-B2B9-18A6-7568BEA31A10}"/>
              </a:ext>
            </a:extLst>
          </p:cNvPr>
          <p:cNvSpPr txBox="1"/>
          <p:nvPr/>
        </p:nvSpPr>
        <p:spPr>
          <a:xfrm>
            <a:off x="5756749" y="2873234"/>
            <a:ext cx="513410" cy="1732910"/>
          </a:xfrm>
          <a:prstGeom prst="rect">
            <a:avLst/>
          </a:prstGeom>
          <a:noFill/>
        </p:spPr>
        <p:txBody>
          <a:bodyPr vert="wordArtVert" wrap="none" rtlCol="0">
            <a:spAutoFit/>
          </a:bodyPr>
          <a:lstStyle/>
          <a:p>
            <a:r>
              <a:rPr lang="pt-BR" b="1" dirty="0">
                <a:solidFill>
                  <a:schemeClr val="accent6">
                    <a:lumMod val="50000"/>
                  </a:schemeClr>
                </a:solidFill>
              </a:rPr>
              <a:t>UNIÃO</a:t>
            </a:r>
          </a:p>
        </p:txBody>
      </p:sp>
      <p:sp>
        <p:nvSpPr>
          <p:cNvPr id="12" name="CaixaDeTexto 11">
            <a:extLst>
              <a:ext uri="{FF2B5EF4-FFF2-40B4-BE49-F238E27FC236}">
                <a16:creationId xmlns:a16="http://schemas.microsoft.com/office/drawing/2014/main" id="{55DFCB03-DE15-BACF-BE9E-178D88B7BD87}"/>
              </a:ext>
            </a:extLst>
          </p:cNvPr>
          <p:cNvSpPr txBox="1"/>
          <p:nvPr/>
        </p:nvSpPr>
        <p:spPr>
          <a:xfrm>
            <a:off x="5756749" y="4764982"/>
            <a:ext cx="513410" cy="2042162"/>
          </a:xfrm>
          <a:prstGeom prst="rect">
            <a:avLst/>
          </a:prstGeom>
          <a:noFill/>
        </p:spPr>
        <p:txBody>
          <a:bodyPr vert="wordArtVert" wrap="none" rtlCol="0">
            <a:spAutoFit/>
          </a:bodyPr>
          <a:lstStyle/>
          <a:p>
            <a:r>
              <a:rPr lang="pt-BR" b="1" dirty="0">
                <a:solidFill>
                  <a:srgbClr val="C00000"/>
                </a:solidFill>
              </a:rPr>
              <a:t>ESTADO</a:t>
            </a:r>
          </a:p>
        </p:txBody>
      </p:sp>
      <p:sp>
        <p:nvSpPr>
          <p:cNvPr id="13" name="CaixaDeTexto 12">
            <a:extLst>
              <a:ext uri="{FF2B5EF4-FFF2-40B4-BE49-F238E27FC236}">
                <a16:creationId xmlns:a16="http://schemas.microsoft.com/office/drawing/2014/main" id="{61449C4F-3A2F-24DC-6483-C840DB67F76A}"/>
              </a:ext>
            </a:extLst>
          </p:cNvPr>
          <p:cNvSpPr txBox="1"/>
          <p:nvPr/>
        </p:nvSpPr>
        <p:spPr>
          <a:xfrm>
            <a:off x="5806318" y="4432476"/>
            <a:ext cx="468398" cy="461665"/>
          </a:xfrm>
          <a:prstGeom prst="rect">
            <a:avLst/>
          </a:prstGeom>
          <a:noFill/>
        </p:spPr>
        <p:txBody>
          <a:bodyPr wrap="none" rtlCol="0">
            <a:spAutoFit/>
          </a:bodyPr>
          <a:lstStyle/>
          <a:p>
            <a:r>
              <a:rPr lang="pt-BR" sz="2400" b="1" dirty="0"/>
              <a:t>---</a:t>
            </a:r>
          </a:p>
        </p:txBody>
      </p:sp>
    </p:spTree>
    <p:extLst>
      <p:ext uri="{BB962C8B-B14F-4D97-AF65-F5344CB8AC3E}">
        <p14:creationId xmlns:p14="http://schemas.microsoft.com/office/powerpoint/2010/main" val="1782117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901820" y="549703"/>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024791" y="1155727"/>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901820" y="1752871"/>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5478851" y="3047481"/>
            <a:ext cx="6029215"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CO      Detalhamento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706     3110         XXXX            500.000,00</a:t>
            </a:r>
          </a:p>
        </p:txBody>
      </p:sp>
      <p:sp>
        <p:nvSpPr>
          <p:cNvPr id="8" name="CaixaDeTexto 7">
            <a:extLst>
              <a:ext uri="{FF2B5EF4-FFF2-40B4-BE49-F238E27FC236}">
                <a16:creationId xmlns:a16="http://schemas.microsoft.com/office/drawing/2014/main" id="{4F64AF22-612E-0D1E-A072-F5714B67C300}"/>
              </a:ext>
            </a:extLst>
          </p:cNvPr>
          <p:cNvSpPr txBox="1"/>
          <p:nvPr/>
        </p:nvSpPr>
        <p:spPr>
          <a:xfrm>
            <a:off x="891236" y="3047481"/>
            <a:ext cx="3605474"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Receita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p>
          <a:p>
            <a:r>
              <a:rPr lang="pt-BR" sz="2800" b="1" dirty="0">
                <a:solidFill>
                  <a:schemeClr val="bg2">
                    <a:lumMod val="25000"/>
                  </a:schemeClr>
                </a:solidFill>
                <a:latin typeface="Rawline-Medium"/>
              </a:rPr>
              <a:t>706   3110   500.000,00</a:t>
            </a:r>
          </a:p>
        </p:txBody>
      </p:sp>
      <p:sp>
        <p:nvSpPr>
          <p:cNvPr id="10" name="CaixaDeTexto 9">
            <a:extLst>
              <a:ext uri="{FF2B5EF4-FFF2-40B4-BE49-F238E27FC236}">
                <a16:creationId xmlns:a16="http://schemas.microsoft.com/office/drawing/2014/main" id="{597C9852-3ABE-EB4C-04C3-0ED5D5719D20}"/>
              </a:ext>
            </a:extLst>
          </p:cNvPr>
          <p:cNvSpPr txBox="1"/>
          <p:nvPr/>
        </p:nvSpPr>
        <p:spPr>
          <a:xfrm>
            <a:off x="5489435" y="5011753"/>
            <a:ext cx="6016391"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CO       Detalhamento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710     3210          XXXX           500.000,00</a:t>
            </a:r>
          </a:p>
        </p:txBody>
      </p:sp>
      <p:sp>
        <p:nvSpPr>
          <p:cNvPr id="11" name="CaixaDeTexto 10">
            <a:extLst>
              <a:ext uri="{FF2B5EF4-FFF2-40B4-BE49-F238E27FC236}">
                <a16:creationId xmlns:a16="http://schemas.microsoft.com/office/drawing/2014/main" id="{F367929A-7263-9F9A-068B-F9C0431B276A}"/>
              </a:ext>
            </a:extLst>
          </p:cNvPr>
          <p:cNvSpPr txBox="1"/>
          <p:nvPr/>
        </p:nvSpPr>
        <p:spPr>
          <a:xfrm>
            <a:off x="901820" y="5011753"/>
            <a:ext cx="3537571"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Receita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p>
          <a:p>
            <a:r>
              <a:rPr lang="pt-BR" sz="2800" b="1" dirty="0">
                <a:solidFill>
                  <a:schemeClr val="bg2">
                    <a:lumMod val="25000"/>
                  </a:schemeClr>
                </a:solidFill>
                <a:latin typeface="Rawline-Medium"/>
              </a:rPr>
              <a:t>710  3210   500.000,00</a:t>
            </a:r>
          </a:p>
        </p:txBody>
      </p:sp>
      <p:sp>
        <p:nvSpPr>
          <p:cNvPr id="6" name="CaixaDeTexto 5">
            <a:extLst>
              <a:ext uri="{FF2B5EF4-FFF2-40B4-BE49-F238E27FC236}">
                <a16:creationId xmlns:a16="http://schemas.microsoft.com/office/drawing/2014/main" id="{AF9F20A8-1DC1-B2B9-18A6-7568BEA31A10}"/>
              </a:ext>
            </a:extLst>
          </p:cNvPr>
          <p:cNvSpPr txBox="1"/>
          <p:nvPr/>
        </p:nvSpPr>
        <p:spPr>
          <a:xfrm>
            <a:off x="4702416" y="2924090"/>
            <a:ext cx="513410" cy="1732910"/>
          </a:xfrm>
          <a:prstGeom prst="rect">
            <a:avLst/>
          </a:prstGeom>
          <a:noFill/>
        </p:spPr>
        <p:txBody>
          <a:bodyPr vert="wordArtVert" wrap="none" rtlCol="0">
            <a:spAutoFit/>
          </a:bodyPr>
          <a:lstStyle/>
          <a:p>
            <a:r>
              <a:rPr lang="pt-BR" b="1" dirty="0">
                <a:solidFill>
                  <a:schemeClr val="accent6">
                    <a:lumMod val="50000"/>
                  </a:schemeClr>
                </a:solidFill>
              </a:rPr>
              <a:t>UNIÃO</a:t>
            </a:r>
          </a:p>
        </p:txBody>
      </p:sp>
      <p:sp>
        <p:nvSpPr>
          <p:cNvPr id="12" name="CaixaDeTexto 11">
            <a:extLst>
              <a:ext uri="{FF2B5EF4-FFF2-40B4-BE49-F238E27FC236}">
                <a16:creationId xmlns:a16="http://schemas.microsoft.com/office/drawing/2014/main" id="{55DFCB03-DE15-BACF-BE9E-178D88B7BD87}"/>
              </a:ext>
            </a:extLst>
          </p:cNvPr>
          <p:cNvSpPr txBox="1"/>
          <p:nvPr/>
        </p:nvSpPr>
        <p:spPr>
          <a:xfrm>
            <a:off x="4702416" y="4815838"/>
            <a:ext cx="513410" cy="2042162"/>
          </a:xfrm>
          <a:prstGeom prst="rect">
            <a:avLst/>
          </a:prstGeom>
          <a:noFill/>
        </p:spPr>
        <p:txBody>
          <a:bodyPr vert="wordArtVert" wrap="none" rtlCol="0">
            <a:spAutoFit/>
          </a:bodyPr>
          <a:lstStyle/>
          <a:p>
            <a:r>
              <a:rPr lang="pt-BR" b="1" dirty="0">
                <a:solidFill>
                  <a:srgbClr val="C00000"/>
                </a:solidFill>
              </a:rPr>
              <a:t>ESTADO</a:t>
            </a:r>
          </a:p>
        </p:txBody>
      </p:sp>
      <p:sp>
        <p:nvSpPr>
          <p:cNvPr id="13" name="CaixaDeTexto 12">
            <a:extLst>
              <a:ext uri="{FF2B5EF4-FFF2-40B4-BE49-F238E27FC236}">
                <a16:creationId xmlns:a16="http://schemas.microsoft.com/office/drawing/2014/main" id="{61449C4F-3A2F-24DC-6483-C840DB67F76A}"/>
              </a:ext>
            </a:extLst>
          </p:cNvPr>
          <p:cNvSpPr txBox="1"/>
          <p:nvPr/>
        </p:nvSpPr>
        <p:spPr>
          <a:xfrm>
            <a:off x="4751985" y="4483332"/>
            <a:ext cx="468398" cy="461665"/>
          </a:xfrm>
          <a:prstGeom prst="rect">
            <a:avLst/>
          </a:prstGeom>
          <a:noFill/>
        </p:spPr>
        <p:txBody>
          <a:bodyPr wrap="none" rtlCol="0">
            <a:spAutoFit/>
          </a:bodyPr>
          <a:lstStyle/>
          <a:p>
            <a:r>
              <a:rPr lang="pt-BR" sz="2400" b="1" dirty="0"/>
              <a:t>---</a:t>
            </a:r>
          </a:p>
        </p:txBody>
      </p:sp>
    </p:spTree>
    <p:extLst>
      <p:ext uri="{BB962C8B-B14F-4D97-AF65-F5344CB8AC3E}">
        <p14:creationId xmlns:p14="http://schemas.microsoft.com/office/powerpoint/2010/main" val="2487339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282148" y="2017643"/>
            <a:ext cx="6591869" cy="523220"/>
          </a:xfrm>
          <a:prstGeom prst="rect">
            <a:avLst/>
          </a:prstGeom>
          <a:noFill/>
        </p:spPr>
        <p:txBody>
          <a:bodyPr wrap="none" rtlCol="0">
            <a:spAutoFit/>
          </a:bodyPr>
          <a:lstStyle/>
          <a:p>
            <a:r>
              <a:rPr lang="pt-BR" sz="2800" b="1" u="sng" dirty="0">
                <a:latin typeface="Book Antiqua" panose="02040602050305030304" pitchFamily="18" charset="0"/>
              </a:rPr>
              <a:t>Orçamento 2023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1377563" y="2619644"/>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pPr>
              <a:lnSpc>
                <a:spcPct val="90000"/>
              </a:lnSpc>
              <a:spcAft>
                <a:spcPts val="600"/>
              </a:spcAft>
            </a:pPr>
            <a:r>
              <a:rPr lang="en-US" sz="2400" b="1" i="0" u="none" strike="noStrike" baseline="0" dirty="0"/>
              <a:t>2.1 PREVISÃO ORÇAMENTÁRIA INICIAL DA RECEITA </a:t>
            </a:r>
            <a:r>
              <a:rPr lang="en-US" sz="2400" b="0" i="0" u="none" strike="noStrike" baseline="0" dirty="0"/>
              <a:t>	</a:t>
            </a:r>
          </a:p>
          <a:p>
            <a:pPr>
              <a:lnSpc>
                <a:spcPct val="90000"/>
              </a:lnSpc>
              <a:spcAft>
                <a:spcPts val="600"/>
              </a:spcAft>
            </a:pPr>
            <a:r>
              <a:rPr lang="en-US" sz="2400" b="0" i="0" u="none" strike="noStrike" baseline="0" dirty="0"/>
              <a:t>D/C  CONTA 	            NOME						C/C</a:t>
            </a:r>
          </a:p>
          <a:p>
            <a:pPr>
              <a:lnSpc>
                <a:spcPct val="90000"/>
              </a:lnSpc>
              <a:spcAft>
                <a:spcPts val="600"/>
              </a:spcAft>
            </a:pPr>
            <a:r>
              <a:rPr lang="en-US" sz="2400" b="0" i="0" u="none" strike="noStrike" baseline="0" dirty="0"/>
              <a:t>D      5.2.1.1.1.00.00  PREVISÃO INICIAL DA RECEITA BRUTA 		  1</a:t>
            </a:r>
          </a:p>
          <a:p>
            <a:pPr>
              <a:lnSpc>
                <a:spcPct val="90000"/>
              </a:lnSpc>
              <a:spcAft>
                <a:spcPts val="600"/>
              </a:spcAft>
            </a:pPr>
            <a:r>
              <a:rPr lang="en-US" sz="2400" b="0" i="0" u="none" strike="noStrike" baseline="0" dirty="0"/>
              <a:t>C      5.2.1.1.2.XX.XX  (-) PREVISÃO DE DEDUÇÕES DA RECEITA 	  1	</a:t>
            </a:r>
          </a:p>
          <a:p>
            <a:pPr>
              <a:lnSpc>
                <a:spcPct val="90000"/>
              </a:lnSpc>
              <a:spcAft>
                <a:spcPts val="600"/>
              </a:spcAft>
            </a:pPr>
            <a:r>
              <a:rPr lang="en-US" sz="2400" b="0" i="0" u="none" strike="noStrike" baseline="0" dirty="0"/>
              <a:t>C      6.2.1.1.0.00.00   RECEITA A REALIZAR </a:t>
            </a:r>
          </a:p>
          <a:p>
            <a:pPr>
              <a:lnSpc>
                <a:spcPct val="90000"/>
              </a:lnSpc>
              <a:spcAft>
                <a:spcPts val="600"/>
              </a:spcAft>
            </a:pPr>
            <a:r>
              <a:rPr lang="en-US" sz="2400" dirty="0" err="1">
                <a:solidFill>
                  <a:srgbClr val="740000"/>
                </a:solidFill>
              </a:rPr>
              <a:t>Contas</a:t>
            </a:r>
            <a:r>
              <a:rPr lang="en-US" sz="2400" dirty="0">
                <a:solidFill>
                  <a:srgbClr val="740000"/>
                </a:solidFill>
              </a:rPr>
              <a:t> </a:t>
            </a:r>
            <a:r>
              <a:rPr lang="en-US" sz="2400" dirty="0" err="1">
                <a:solidFill>
                  <a:srgbClr val="740000"/>
                </a:solidFill>
              </a:rPr>
              <a:t>contábeis</a:t>
            </a:r>
            <a:r>
              <a:rPr lang="en-US" sz="2400" dirty="0">
                <a:solidFill>
                  <a:srgbClr val="740000"/>
                </a:solidFill>
              </a:rPr>
              <a:t> com </a:t>
            </a:r>
            <a:r>
              <a:rPr lang="en-US" sz="2400" dirty="0" err="1">
                <a:solidFill>
                  <a:srgbClr val="740000"/>
                </a:solidFill>
              </a:rPr>
              <a:t>conta</a:t>
            </a:r>
            <a:r>
              <a:rPr lang="en-US" sz="2400" dirty="0">
                <a:solidFill>
                  <a:srgbClr val="740000"/>
                </a:solidFill>
              </a:rPr>
              <a:t> </a:t>
            </a:r>
            <a:r>
              <a:rPr lang="en-US" sz="2400" dirty="0" err="1">
                <a:solidFill>
                  <a:srgbClr val="740000"/>
                </a:solidFill>
              </a:rPr>
              <a:t>corrente</a:t>
            </a:r>
            <a:r>
              <a:rPr lang="en-US" sz="2400" dirty="0">
                <a:solidFill>
                  <a:srgbClr val="740000"/>
                </a:solidFill>
              </a:rPr>
              <a:t> da </a:t>
            </a:r>
            <a:r>
              <a:rPr lang="en-US" sz="2400" dirty="0" err="1">
                <a:solidFill>
                  <a:srgbClr val="740000"/>
                </a:solidFill>
              </a:rPr>
              <a:t>receita</a:t>
            </a:r>
            <a:r>
              <a:rPr lang="en-US" sz="2400" dirty="0">
                <a:solidFill>
                  <a:srgbClr val="740000"/>
                </a:solidFill>
              </a:rPr>
              <a:t>, que </a:t>
            </a:r>
            <a:r>
              <a:rPr lang="en-US" sz="2400" dirty="0" err="1">
                <a:solidFill>
                  <a:srgbClr val="740000"/>
                </a:solidFill>
              </a:rPr>
              <a:t>inclui</a:t>
            </a:r>
            <a:r>
              <a:rPr lang="en-US" sz="2400" dirty="0">
                <a:solidFill>
                  <a:srgbClr val="740000"/>
                </a:solidFill>
              </a:rPr>
              <a:t> </a:t>
            </a:r>
            <a:r>
              <a:rPr lang="en-US" sz="2400" dirty="0" err="1">
                <a:solidFill>
                  <a:srgbClr val="740000"/>
                </a:solidFill>
              </a:rPr>
              <a:t>fonte</a:t>
            </a:r>
            <a:r>
              <a:rPr lang="en-US" sz="2400" dirty="0">
                <a:solidFill>
                  <a:srgbClr val="740000"/>
                </a:solidFill>
              </a:rPr>
              <a:t> de </a:t>
            </a:r>
            <a:r>
              <a:rPr lang="en-US" sz="2400" dirty="0" err="1">
                <a:solidFill>
                  <a:srgbClr val="740000"/>
                </a:solidFill>
              </a:rPr>
              <a:t>recursos</a:t>
            </a:r>
            <a:r>
              <a:rPr lang="en-US" sz="2400" dirty="0">
                <a:solidFill>
                  <a:srgbClr val="740000"/>
                </a:solidFill>
              </a:rPr>
              <a:t>(FR), </a:t>
            </a:r>
            <a:r>
              <a:rPr lang="en-US" sz="2400" dirty="0" err="1">
                <a:solidFill>
                  <a:srgbClr val="740000"/>
                </a:solidFill>
              </a:rPr>
              <a:t>vai</a:t>
            </a:r>
            <a:r>
              <a:rPr lang="en-US" sz="2400" dirty="0">
                <a:solidFill>
                  <a:srgbClr val="740000"/>
                </a:solidFill>
              </a:rPr>
              <a:t> </a:t>
            </a:r>
            <a:r>
              <a:rPr lang="en-US" sz="2400" dirty="0" err="1">
                <a:solidFill>
                  <a:srgbClr val="740000"/>
                </a:solidFill>
              </a:rPr>
              <a:t>incluir</a:t>
            </a:r>
            <a:r>
              <a:rPr lang="en-US" sz="2400" dirty="0">
                <a:solidFill>
                  <a:srgbClr val="740000"/>
                </a:solidFill>
              </a:rPr>
              <a:t> </a:t>
            </a:r>
            <a:r>
              <a:rPr lang="pt-BR" sz="2400" i="0" u="none" strike="noStrike" baseline="0" dirty="0">
                <a:solidFill>
                  <a:srgbClr val="740000"/>
                </a:solidFill>
              </a:rPr>
              <a:t>Código de Acompanhamento da Execução Orçamentária(CO)? Municípios vão poder optar?</a:t>
            </a:r>
          </a:p>
          <a:p>
            <a:pPr>
              <a:lnSpc>
                <a:spcPct val="90000"/>
              </a:lnSpc>
              <a:spcAft>
                <a:spcPts val="600"/>
              </a:spcAft>
            </a:pPr>
            <a:r>
              <a:rPr lang="en-US" sz="2400" b="0" i="0" u="none" strike="noStrike" baseline="0" dirty="0"/>
              <a:t>	</a:t>
            </a:r>
          </a:p>
        </p:txBody>
      </p:sp>
    </p:spTree>
    <p:extLst>
      <p:ext uri="{BB962C8B-B14F-4D97-AF65-F5344CB8AC3E}">
        <p14:creationId xmlns:p14="http://schemas.microsoft.com/office/powerpoint/2010/main" val="78721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242391" y="1649894"/>
            <a:ext cx="6591869" cy="523220"/>
          </a:xfrm>
          <a:prstGeom prst="rect">
            <a:avLst/>
          </a:prstGeom>
          <a:noFill/>
        </p:spPr>
        <p:txBody>
          <a:bodyPr wrap="none" rtlCol="0">
            <a:spAutoFit/>
          </a:bodyPr>
          <a:lstStyle/>
          <a:p>
            <a:r>
              <a:rPr lang="pt-BR" sz="2800" b="1" u="sng" dirty="0">
                <a:latin typeface="Book Antiqua" panose="02040602050305030304" pitchFamily="18" charset="0"/>
              </a:rPr>
              <a:t>Orçamento 2023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1337806" y="2251895"/>
            <a:ext cx="9708995" cy="4129026"/>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pPr>
              <a:lnSpc>
                <a:spcPct val="90000"/>
              </a:lnSpc>
              <a:spcAft>
                <a:spcPts val="600"/>
              </a:spcAft>
            </a:pPr>
            <a:endParaRPr lang="en-US" sz="2400" b="0" i="0" u="none" strike="noStrike" baseline="0" dirty="0"/>
          </a:p>
        </p:txBody>
      </p:sp>
      <p:graphicFrame>
        <p:nvGraphicFramePr>
          <p:cNvPr id="6" name="Tabela 5">
            <a:extLst>
              <a:ext uri="{FF2B5EF4-FFF2-40B4-BE49-F238E27FC236}">
                <a16:creationId xmlns:a16="http://schemas.microsoft.com/office/drawing/2014/main" id="{548154D1-D3F7-3E46-56AB-6D51376E177B}"/>
              </a:ext>
            </a:extLst>
          </p:cNvPr>
          <p:cNvGraphicFramePr>
            <a:graphicFrameLocks noGrp="1"/>
          </p:cNvGraphicFramePr>
          <p:nvPr/>
        </p:nvGraphicFramePr>
        <p:xfrm>
          <a:off x="1510747" y="2377378"/>
          <a:ext cx="9169404" cy="3811131"/>
        </p:xfrm>
        <a:graphic>
          <a:graphicData uri="http://schemas.openxmlformats.org/drawingml/2006/table">
            <a:tbl>
              <a:tblPr/>
              <a:tblGrid>
                <a:gridCol w="546653">
                  <a:extLst>
                    <a:ext uri="{9D8B030D-6E8A-4147-A177-3AD203B41FA5}">
                      <a16:colId xmlns:a16="http://schemas.microsoft.com/office/drawing/2014/main" val="754011559"/>
                    </a:ext>
                  </a:extLst>
                </a:gridCol>
                <a:gridCol w="3607904">
                  <a:extLst>
                    <a:ext uri="{9D8B030D-6E8A-4147-A177-3AD203B41FA5}">
                      <a16:colId xmlns:a16="http://schemas.microsoft.com/office/drawing/2014/main" val="299667073"/>
                    </a:ext>
                  </a:extLst>
                </a:gridCol>
                <a:gridCol w="5014847">
                  <a:extLst>
                    <a:ext uri="{9D8B030D-6E8A-4147-A177-3AD203B41FA5}">
                      <a16:colId xmlns:a16="http://schemas.microsoft.com/office/drawing/2014/main" val="2547865102"/>
                    </a:ext>
                  </a:extLst>
                </a:gridCol>
              </a:tblGrid>
              <a:tr h="317186">
                <a:tc gridSpan="3">
                  <a:txBody>
                    <a:bodyPr/>
                    <a:lstStyle/>
                    <a:p>
                      <a:pPr algn="ctr" fontAlgn="t"/>
                      <a:r>
                        <a:rPr lang="pt-BR" sz="2200" b="1" i="0" u="none" strike="noStrike" dirty="0">
                          <a:solidFill>
                            <a:srgbClr val="000000"/>
                          </a:solidFill>
                          <a:effectLst/>
                          <a:latin typeface="Calibri" panose="020F0502020204030204" pitchFamily="34" charset="0"/>
                        </a:rPr>
                        <a:t>CONTAS CORRENTES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09255873"/>
                  </a:ext>
                </a:extLst>
              </a:tr>
              <a:tr h="317186">
                <a:tc>
                  <a:txBody>
                    <a:bodyPr/>
                    <a:lstStyle/>
                    <a:p>
                      <a:pPr algn="ctr" fontAlgn="ctr"/>
                      <a:r>
                        <a:rPr lang="pt-BR" sz="2200" b="1" i="0" u="none" strike="noStrike">
                          <a:solidFill>
                            <a:srgbClr val="000000"/>
                          </a:solidFill>
                          <a:effectLst/>
                          <a:latin typeface="Calibri" panose="020F0502020204030204" pitchFamily="34" charset="0"/>
                        </a:rPr>
                        <a:t>CÓD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200" b="1" i="0" u="none" strike="noStrike" dirty="0">
                          <a:solidFill>
                            <a:srgbClr val="000000"/>
                          </a:solidFill>
                          <a:effectLst/>
                          <a:latin typeface="Calibri" panose="020F0502020204030204" pitchFamily="34" charset="0"/>
                        </a:rPr>
                        <a:t>DESCRIÇÃO CONTA CORRENTE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200" b="1" i="0" u="none" strike="noStrike" dirty="0">
                          <a:solidFill>
                            <a:srgbClr val="000000"/>
                          </a:solidFill>
                          <a:effectLst/>
                          <a:latin typeface="Calibri" panose="020F0502020204030204" pitchFamily="34" charset="0"/>
                        </a:rPr>
                        <a:t>FORMATO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677835"/>
                  </a:ext>
                </a:extLst>
              </a:tr>
              <a:tr h="3140571">
                <a:tc>
                  <a:txBody>
                    <a:bodyPr/>
                    <a:lstStyle/>
                    <a:p>
                      <a:pPr algn="ctr" fontAlgn="t"/>
                      <a:r>
                        <a:rPr lang="pt-BR" sz="22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200" b="0" i="0" u="none" strike="noStrike" dirty="0">
                          <a:solidFill>
                            <a:srgbClr val="000000"/>
                          </a:solidFill>
                          <a:effectLst/>
                          <a:latin typeface="Calibri" panose="020F0502020204030204" pitchFamily="34" charset="0"/>
                        </a:rPr>
                        <a:t>Célula da Receita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200" b="0" i="0" u="none" strike="noStrike" dirty="0">
                          <a:solidFill>
                            <a:srgbClr val="000000"/>
                          </a:solidFill>
                          <a:effectLst/>
                          <a:latin typeface="Calibri" panose="020F0502020204030204" pitchFamily="34" charset="0"/>
                        </a:rPr>
                        <a:t>TTNNNNNNNNIGEERRRRRR</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 TT –Tipo de Dedução – Tabela 53 – </a:t>
                      </a:r>
                      <a:r>
                        <a:rPr lang="pt-BR" sz="2200" b="0" i="0" u="none" strike="noStrike" dirty="0" err="1">
                          <a:solidFill>
                            <a:srgbClr val="000000"/>
                          </a:solidFill>
                          <a:effectLst/>
                          <a:latin typeface="Calibri" panose="020F0502020204030204" pitchFamily="34" charset="0"/>
                        </a:rPr>
                        <a:t>e-Sfinge</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NNNNNNNN –</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Natureza da Receita</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I – </a:t>
                      </a:r>
                      <a:r>
                        <a:rPr lang="pt-BR" sz="2200" b="0" i="0" u="none" strike="noStrike" dirty="0" err="1">
                          <a:solidFill>
                            <a:srgbClr val="000000"/>
                          </a:solidFill>
                          <a:effectLst/>
                          <a:latin typeface="Calibri" panose="020F0502020204030204" pitchFamily="34" charset="0"/>
                        </a:rPr>
                        <a:t>Iduso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G -Grupo de Destinação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EE – Especificação DFR</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(****)RRRRRR – Reservado ao TCE.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51952623"/>
                  </a:ext>
                </a:extLst>
              </a:tr>
            </a:tbl>
          </a:graphicData>
        </a:graphic>
      </p:graphicFrame>
    </p:spTree>
    <p:extLst>
      <p:ext uri="{BB962C8B-B14F-4D97-AF65-F5344CB8AC3E}">
        <p14:creationId xmlns:p14="http://schemas.microsoft.com/office/powerpoint/2010/main" val="1285014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282148" y="2017643"/>
            <a:ext cx="6591869" cy="523220"/>
          </a:xfrm>
          <a:prstGeom prst="rect">
            <a:avLst/>
          </a:prstGeom>
          <a:noFill/>
        </p:spPr>
        <p:txBody>
          <a:bodyPr wrap="none" rtlCol="0">
            <a:spAutoFit/>
          </a:bodyPr>
          <a:lstStyle/>
          <a:p>
            <a:r>
              <a:rPr lang="pt-BR" sz="2800" b="1" u="sng" dirty="0">
                <a:latin typeface="Book Antiqua" panose="02040602050305030304" pitchFamily="18" charset="0"/>
              </a:rPr>
              <a:t>Orçamento 2023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1377563" y="2619644"/>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1" i="0" u="none" strike="noStrike" baseline="0" dirty="0">
                <a:solidFill>
                  <a:srgbClr val="000000"/>
                </a:solidFill>
                <a:latin typeface="Calibri" panose="020F0502020204030204" pitchFamily="34" charset="0"/>
              </a:rPr>
              <a:t>2.3 FIXAÇÃO INICIAL DA DESPESA </a:t>
            </a:r>
          </a:p>
          <a:p>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D/C 	CONTA 		NOME 			   C/C 	</a:t>
            </a:r>
          </a:p>
          <a:p>
            <a:r>
              <a:rPr lang="pt-BR" sz="2400" b="0" i="0" u="none" strike="noStrike" baseline="0" dirty="0">
                <a:solidFill>
                  <a:srgbClr val="000000"/>
                </a:solidFill>
                <a:latin typeface="Calibri" panose="020F0502020204030204" pitchFamily="34" charset="0"/>
              </a:rPr>
              <a:t>D 	5.2.2.1.1.01.00 	CRÉDITO INICIAL 	    3 		</a:t>
            </a:r>
          </a:p>
          <a:p>
            <a:r>
              <a:rPr lang="pt-BR" sz="2400" b="0" i="0" u="none" strike="noStrike" baseline="0" dirty="0">
                <a:solidFill>
                  <a:srgbClr val="000000"/>
                </a:solidFill>
                <a:latin typeface="Calibri" panose="020F0502020204030204" pitchFamily="34" charset="0"/>
              </a:rPr>
              <a:t>C 	6.2.2.1.1.00.00 	CRÉDITO DISPONÍVEL 	    3 		</a:t>
            </a:r>
          </a:p>
        </p:txBody>
      </p:sp>
    </p:spTree>
    <p:extLst>
      <p:ext uri="{BB962C8B-B14F-4D97-AF65-F5344CB8AC3E}">
        <p14:creationId xmlns:p14="http://schemas.microsoft.com/office/powerpoint/2010/main" val="3266162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6591869" cy="523220"/>
          </a:xfrm>
          <a:prstGeom prst="rect">
            <a:avLst/>
          </a:prstGeom>
          <a:noFill/>
        </p:spPr>
        <p:txBody>
          <a:bodyPr wrap="none" rtlCol="0">
            <a:spAutoFit/>
          </a:bodyPr>
          <a:lstStyle/>
          <a:p>
            <a:r>
              <a:rPr lang="pt-BR" sz="2800" b="1" u="sng" dirty="0">
                <a:latin typeface="Book Antiqua" panose="02040602050305030304" pitchFamily="18" charset="0"/>
              </a:rPr>
              <a:t>Orçamento 2023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90331"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graphicFrame>
        <p:nvGraphicFramePr>
          <p:cNvPr id="6" name="Tabela 5">
            <a:extLst>
              <a:ext uri="{FF2B5EF4-FFF2-40B4-BE49-F238E27FC236}">
                <a16:creationId xmlns:a16="http://schemas.microsoft.com/office/drawing/2014/main" id="{027E7F68-84AC-CDAC-D7E9-4DCA54247811}"/>
              </a:ext>
            </a:extLst>
          </p:cNvPr>
          <p:cNvGraphicFramePr>
            <a:graphicFrameLocks noGrp="1"/>
          </p:cNvGraphicFramePr>
          <p:nvPr/>
        </p:nvGraphicFramePr>
        <p:xfrm>
          <a:off x="642731" y="2075119"/>
          <a:ext cx="10469217" cy="4693920"/>
        </p:xfrm>
        <a:graphic>
          <a:graphicData uri="http://schemas.openxmlformats.org/drawingml/2006/table">
            <a:tbl>
              <a:tblPr/>
              <a:tblGrid>
                <a:gridCol w="780543">
                  <a:extLst>
                    <a:ext uri="{9D8B030D-6E8A-4147-A177-3AD203B41FA5}">
                      <a16:colId xmlns:a16="http://schemas.microsoft.com/office/drawing/2014/main" val="3348372132"/>
                    </a:ext>
                  </a:extLst>
                </a:gridCol>
                <a:gridCol w="4341422">
                  <a:extLst>
                    <a:ext uri="{9D8B030D-6E8A-4147-A177-3AD203B41FA5}">
                      <a16:colId xmlns:a16="http://schemas.microsoft.com/office/drawing/2014/main" val="811668443"/>
                    </a:ext>
                  </a:extLst>
                </a:gridCol>
                <a:gridCol w="5347252">
                  <a:extLst>
                    <a:ext uri="{9D8B030D-6E8A-4147-A177-3AD203B41FA5}">
                      <a16:colId xmlns:a16="http://schemas.microsoft.com/office/drawing/2014/main" val="1348020559"/>
                    </a:ext>
                  </a:extLst>
                </a:gridCol>
              </a:tblGrid>
              <a:tr h="249555">
                <a:tc gridSpan="3">
                  <a:txBody>
                    <a:bodyPr/>
                    <a:lstStyle/>
                    <a:p>
                      <a:pPr algn="ctr" fontAlgn="t"/>
                      <a:r>
                        <a:rPr lang="pt-BR" sz="2200" b="1" i="0" u="none" strike="noStrike" dirty="0">
                          <a:solidFill>
                            <a:srgbClr val="000000"/>
                          </a:solidFill>
                          <a:effectLst/>
                          <a:latin typeface="Calibri" panose="020F0502020204030204" pitchFamily="34" charset="0"/>
                        </a:rPr>
                        <a:t>CONTAS CORRENTES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83002878"/>
                  </a:ext>
                </a:extLst>
              </a:tr>
              <a:tr h="330200">
                <a:tc>
                  <a:txBody>
                    <a:bodyPr/>
                    <a:lstStyle/>
                    <a:p>
                      <a:pPr algn="ctr" fontAlgn="ctr"/>
                      <a:r>
                        <a:rPr lang="pt-BR" sz="2200" b="1" i="0" u="none" strike="noStrike">
                          <a:solidFill>
                            <a:srgbClr val="000000"/>
                          </a:solidFill>
                          <a:effectLst/>
                          <a:latin typeface="Calibri" panose="020F0502020204030204" pitchFamily="34" charset="0"/>
                        </a:rPr>
                        <a:t>CÓD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200" b="1" i="0" u="none" strike="noStrike" dirty="0">
                          <a:solidFill>
                            <a:srgbClr val="000000"/>
                          </a:solidFill>
                          <a:effectLst/>
                          <a:latin typeface="Calibri" panose="020F0502020204030204" pitchFamily="34" charset="0"/>
                        </a:rPr>
                        <a:t>DESCRIÇÃO DO CONTA CORRENTE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200" b="1" i="0" u="none" strike="noStrike">
                          <a:solidFill>
                            <a:srgbClr val="000000"/>
                          </a:solidFill>
                          <a:effectLst/>
                          <a:latin typeface="Calibri" panose="020F0502020204030204" pitchFamily="34" charset="0"/>
                        </a:rPr>
                        <a:t>FORMATO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085333"/>
                  </a:ext>
                </a:extLst>
              </a:tr>
              <a:tr h="2311400">
                <a:tc>
                  <a:txBody>
                    <a:bodyPr/>
                    <a:lstStyle/>
                    <a:p>
                      <a:pPr algn="ctr" fontAlgn="t"/>
                      <a:r>
                        <a:rPr lang="pt-BR" sz="2200" b="0" i="0" u="none" strike="noStrike" dirty="0">
                          <a:solidFill>
                            <a:srgbClr val="000000"/>
                          </a:solidFill>
                          <a:effectLst/>
                          <a:latin typeface="Calibri" panose="020F050202020403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200" b="0" i="0" u="none" strike="noStrike" dirty="0">
                          <a:solidFill>
                            <a:srgbClr val="000000"/>
                          </a:solidFill>
                          <a:effectLst/>
                          <a:latin typeface="Calibri" panose="020F0502020204030204" pitchFamily="34" charset="0"/>
                        </a:rPr>
                        <a:t>Célula da Despesa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200" b="0" i="0" u="none" strike="noStrike" dirty="0">
                          <a:solidFill>
                            <a:srgbClr val="000000"/>
                          </a:solidFill>
                          <a:effectLst/>
                          <a:latin typeface="Calibri" panose="020F0502020204030204" pitchFamily="34" charset="0"/>
                        </a:rPr>
                        <a:t>UUUUUTTPPPPPPCNMMLL</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IGEERRRRRR </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UUUUU-Unidade Orçamentária </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TT-Tipo de Ação </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PPPPPP-Projeto/Atividade</a:t>
                      </a:r>
                      <a:br>
                        <a:rPr lang="pt-BR" sz="2200" b="0" i="0" u="none" strike="noStrike" dirty="0">
                          <a:solidFill>
                            <a:srgbClr val="000000"/>
                          </a:solidFill>
                          <a:effectLst/>
                          <a:latin typeface="Calibri" panose="020F0502020204030204" pitchFamily="34" charset="0"/>
                        </a:rPr>
                      </a:br>
                      <a:r>
                        <a:rPr lang="pt-BR" sz="2200" b="0" i="0" u="none" strike="noStrike" dirty="0" err="1">
                          <a:solidFill>
                            <a:srgbClr val="000000"/>
                          </a:solidFill>
                          <a:effectLst/>
                          <a:latin typeface="Calibri" panose="020F0502020204030204" pitchFamily="34" charset="0"/>
                        </a:rPr>
                        <a:t>C-Categoria</a:t>
                      </a:r>
                      <a:r>
                        <a:rPr lang="pt-BR" sz="2200" b="0" i="0" u="none" strike="noStrike" dirty="0">
                          <a:solidFill>
                            <a:srgbClr val="000000"/>
                          </a:solidFill>
                          <a:effectLst/>
                          <a:latin typeface="Calibri" panose="020F0502020204030204" pitchFamily="34" charset="0"/>
                        </a:rPr>
                        <a:t> Econômica</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N-Grupo de Natureza</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MM-Modalidade de Aplicação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 LL-Elemento </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 I – </a:t>
                      </a:r>
                      <a:r>
                        <a:rPr lang="pt-BR" sz="2200" b="0" i="0" u="none" strike="noStrike" dirty="0" err="1">
                          <a:solidFill>
                            <a:srgbClr val="000000"/>
                          </a:solidFill>
                          <a:effectLst/>
                          <a:latin typeface="Calibri" panose="020F0502020204030204" pitchFamily="34" charset="0"/>
                        </a:rPr>
                        <a:t>Iduso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G -Grupo de Destinação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EE – Especificação DFR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10716345"/>
                  </a:ext>
                </a:extLst>
              </a:tr>
            </a:tbl>
          </a:graphicData>
        </a:graphic>
      </p:graphicFrame>
    </p:spTree>
    <p:extLst>
      <p:ext uri="{BB962C8B-B14F-4D97-AF65-F5344CB8AC3E}">
        <p14:creationId xmlns:p14="http://schemas.microsoft.com/office/powerpoint/2010/main" val="9428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282148" y="2017643"/>
            <a:ext cx="6591869" cy="523220"/>
          </a:xfrm>
          <a:prstGeom prst="rect">
            <a:avLst/>
          </a:prstGeom>
          <a:noFill/>
        </p:spPr>
        <p:txBody>
          <a:bodyPr wrap="none" rtlCol="0">
            <a:spAutoFit/>
          </a:bodyPr>
          <a:lstStyle/>
          <a:p>
            <a:r>
              <a:rPr lang="pt-BR" sz="2800" b="1" u="sng" dirty="0">
                <a:latin typeface="Book Antiqua" panose="02040602050305030304" pitchFamily="18" charset="0"/>
              </a:rPr>
              <a:t>Orçamento 2023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1377563" y="2619644"/>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1" i="0" u="none" strike="noStrike" baseline="0" dirty="0">
                <a:solidFill>
                  <a:srgbClr val="000000"/>
                </a:solidFill>
                <a:latin typeface="Calibri" panose="020F0502020204030204" pitchFamily="34" charset="0"/>
              </a:rPr>
              <a:t>2.4 ABERTURA DE CRÉDITO SUPLEMENTAR, EXCETO POR ANULAÇÃO DE DOTAÇÃO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D/C 	CONTA 		NOME 					          C/C </a:t>
            </a:r>
          </a:p>
          <a:p>
            <a:r>
              <a:rPr lang="pt-BR" sz="2400" b="0" i="0" u="none" strike="noStrike" baseline="0" dirty="0">
                <a:solidFill>
                  <a:srgbClr val="000000"/>
                </a:solidFill>
                <a:latin typeface="Calibri" panose="020F0502020204030204" pitchFamily="34" charset="0"/>
              </a:rPr>
              <a:t>D 	5.2.2.1.2.01.00 	CRÉDITO ADICIONAL - SUPLEMENTAR 	4 C 	6.2.2.1.1.00.00 	CRÉDITO DISPONÍVEL 				3</a:t>
            </a:r>
          </a:p>
        </p:txBody>
      </p:sp>
    </p:spTree>
    <p:extLst>
      <p:ext uri="{BB962C8B-B14F-4D97-AF65-F5344CB8AC3E}">
        <p14:creationId xmlns:p14="http://schemas.microsoft.com/office/powerpoint/2010/main" val="597421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6591869" cy="523220"/>
          </a:xfrm>
          <a:prstGeom prst="rect">
            <a:avLst/>
          </a:prstGeom>
          <a:noFill/>
        </p:spPr>
        <p:txBody>
          <a:bodyPr wrap="none" rtlCol="0">
            <a:spAutoFit/>
          </a:bodyPr>
          <a:lstStyle/>
          <a:p>
            <a:r>
              <a:rPr lang="pt-BR" sz="2800" b="1" u="sng" dirty="0">
                <a:latin typeface="Book Antiqua" panose="02040602050305030304" pitchFamily="18" charset="0"/>
              </a:rPr>
              <a:t>Orçamento 2023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90331"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graphicFrame>
        <p:nvGraphicFramePr>
          <p:cNvPr id="4" name="Tabela 3">
            <a:extLst>
              <a:ext uri="{FF2B5EF4-FFF2-40B4-BE49-F238E27FC236}">
                <a16:creationId xmlns:a16="http://schemas.microsoft.com/office/drawing/2014/main" id="{12A2EEDA-D20A-BA2D-B71E-DA4EB57D5C4C}"/>
              </a:ext>
            </a:extLst>
          </p:cNvPr>
          <p:cNvGraphicFramePr>
            <a:graphicFrameLocks noGrp="1"/>
          </p:cNvGraphicFramePr>
          <p:nvPr/>
        </p:nvGraphicFramePr>
        <p:xfrm>
          <a:off x="834887" y="2167170"/>
          <a:ext cx="10197549" cy="4389120"/>
        </p:xfrm>
        <a:graphic>
          <a:graphicData uri="http://schemas.openxmlformats.org/drawingml/2006/table">
            <a:tbl>
              <a:tblPr/>
              <a:tblGrid>
                <a:gridCol w="735496">
                  <a:extLst>
                    <a:ext uri="{9D8B030D-6E8A-4147-A177-3AD203B41FA5}">
                      <a16:colId xmlns:a16="http://schemas.microsoft.com/office/drawing/2014/main" val="957815653"/>
                    </a:ext>
                  </a:extLst>
                </a:gridCol>
                <a:gridCol w="3488634">
                  <a:extLst>
                    <a:ext uri="{9D8B030D-6E8A-4147-A177-3AD203B41FA5}">
                      <a16:colId xmlns:a16="http://schemas.microsoft.com/office/drawing/2014/main" val="964166444"/>
                    </a:ext>
                  </a:extLst>
                </a:gridCol>
                <a:gridCol w="5973419">
                  <a:extLst>
                    <a:ext uri="{9D8B030D-6E8A-4147-A177-3AD203B41FA5}">
                      <a16:colId xmlns:a16="http://schemas.microsoft.com/office/drawing/2014/main" val="2701371809"/>
                    </a:ext>
                  </a:extLst>
                </a:gridCol>
              </a:tblGrid>
              <a:tr h="283093">
                <a:tc gridSpan="3">
                  <a:txBody>
                    <a:bodyPr/>
                    <a:lstStyle/>
                    <a:p>
                      <a:pPr algn="ctr" fontAlgn="t"/>
                      <a:r>
                        <a:rPr lang="pt-BR" sz="2400" b="1" i="0" u="none" strike="noStrike">
                          <a:solidFill>
                            <a:srgbClr val="000000"/>
                          </a:solidFill>
                          <a:effectLst/>
                          <a:latin typeface="Calibri" panose="020F0502020204030204" pitchFamily="34" charset="0"/>
                        </a:rPr>
                        <a:t>CONTAS CORRENTES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27577590"/>
                  </a:ext>
                </a:extLst>
              </a:tr>
              <a:tr h="374576">
                <a:tc>
                  <a:txBody>
                    <a:bodyPr/>
                    <a:lstStyle/>
                    <a:p>
                      <a:pPr algn="ctr" fontAlgn="ctr"/>
                      <a:r>
                        <a:rPr lang="pt-BR" sz="2400" b="1" i="0" u="none" strike="noStrike">
                          <a:solidFill>
                            <a:srgbClr val="000000"/>
                          </a:solidFill>
                          <a:effectLst/>
                          <a:latin typeface="Calibri" panose="020F0502020204030204" pitchFamily="34" charset="0"/>
                        </a:rPr>
                        <a:t>CÓD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400" b="1" i="0" u="none" strike="noStrike">
                          <a:solidFill>
                            <a:srgbClr val="000000"/>
                          </a:solidFill>
                          <a:effectLst/>
                          <a:latin typeface="Calibri" panose="020F0502020204030204" pitchFamily="34" charset="0"/>
                        </a:rPr>
                        <a:t>DESCRIÇÃO DO CONTA CORRENTE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400" b="1" i="0" u="none" strike="noStrike" dirty="0">
                          <a:solidFill>
                            <a:srgbClr val="000000"/>
                          </a:solidFill>
                          <a:effectLst/>
                          <a:latin typeface="Calibri" panose="020F0502020204030204" pitchFamily="34" charset="0"/>
                        </a:rPr>
                        <a:t>FORMATO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335413"/>
                  </a:ext>
                </a:extLst>
              </a:tr>
              <a:tr h="2622032">
                <a:tc>
                  <a:txBody>
                    <a:bodyPr/>
                    <a:lstStyle/>
                    <a:p>
                      <a:pPr algn="ctr" fontAlgn="t"/>
                      <a:r>
                        <a:rPr lang="pt-BR" sz="2400" b="0" i="0" u="none" strike="noStrike">
                          <a:solidFill>
                            <a:srgbClr val="000000"/>
                          </a:solidFill>
                          <a:effectLst/>
                          <a:latin typeface="Calibri" panose="020F050202020403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400" b="0" i="0" u="none" strike="noStrike">
                          <a:solidFill>
                            <a:srgbClr val="000000"/>
                          </a:solidFill>
                          <a:effectLst/>
                          <a:latin typeface="Calibri" panose="020F0502020204030204" pitchFamily="34" charset="0"/>
                        </a:rPr>
                        <a:t>Fonte de Recurso para abertura de créditos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400" b="0" i="0" u="none" strike="noStrike" dirty="0">
                          <a:solidFill>
                            <a:srgbClr val="000000"/>
                          </a:solidFill>
                          <a:effectLst/>
                          <a:latin typeface="Calibri" panose="020F0502020204030204" pitchFamily="34" charset="0"/>
                        </a:rPr>
                        <a:t>TT-Tabela 20 - </a:t>
                      </a:r>
                      <a:r>
                        <a:rPr lang="pt-BR" sz="2400" b="0" i="0" u="none" strike="noStrike" dirty="0" err="1">
                          <a:solidFill>
                            <a:srgbClr val="000000"/>
                          </a:solidFill>
                          <a:effectLst/>
                          <a:latin typeface="Calibri" panose="020F0502020204030204" pitchFamily="34" charset="0"/>
                        </a:rPr>
                        <a:t>e-Sfinge</a:t>
                      </a:r>
                      <a:br>
                        <a:rPr lang="pt-BR" sz="2400" b="0" i="0" u="none" strike="noStrike" dirty="0">
                          <a:solidFill>
                            <a:srgbClr val="000000"/>
                          </a:solidFill>
                          <a:effectLst/>
                          <a:latin typeface="Calibri" panose="020F0502020204030204" pitchFamily="34" charset="0"/>
                        </a:rPr>
                      </a:br>
                      <a:br>
                        <a:rPr lang="pt-BR" sz="2400" b="0" i="0" u="none" strike="noStrike" dirty="0">
                          <a:solidFill>
                            <a:srgbClr val="000000"/>
                          </a:solidFill>
                          <a:effectLst/>
                          <a:latin typeface="Calibri" panose="020F0502020204030204" pitchFamily="34" charset="0"/>
                        </a:rPr>
                      </a:br>
                      <a:r>
                        <a:rPr lang="pt-BR" sz="2400" b="0" i="0" u="none" strike="noStrike" dirty="0">
                          <a:solidFill>
                            <a:srgbClr val="000000"/>
                          </a:solidFill>
                          <a:effectLst/>
                          <a:latin typeface="Calibri" panose="020F0502020204030204" pitchFamily="34" charset="0"/>
                        </a:rPr>
                        <a:t>(</a:t>
                      </a:r>
                      <a:r>
                        <a:rPr lang="pt-BR" sz="2400" b="1" i="0" u="none" strike="noStrike" dirty="0">
                          <a:solidFill>
                            <a:srgbClr val="000000"/>
                          </a:solidFill>
                          <a:effectLst/>
                          <a:latin typeface="Calibri" panose="020F0502020204030204" pitchFamily="34" charset="0"/>
                        </a:rPr>
                        <a:t>Superávit Financeiro do Exercício Anterior do FUNDEB , Superávit Financeiro do Exercício Anterior de outras fontes, Excesso de Arrecadação</a:t>
                      </a:r>
                      <a:r>
                        <a:rPr lang="pt-BR" sz="2400" b="0" i="0" u="none" strike="noStrike" dirty="0">
                          <a:solidFill>
                            <a:srgbClr val="000000"/>
                          </a:solidFill>
                          <a:effectLst/>
                          <a:latin typeface="Calibri" panose="020F0502020204030204" pitchFamily="34" charset="0"/>
                        </a:rPr>
                        <a:t>, Anulação de Dotação, Operações de Crédito, Anulação de Reserva de Contingência, Convênio e Recursos sem despesas correspondentes - art. 166, § 8º da CF)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1104497"/>
                  </a:ext>
                </a:extLst>
              </a:tr>
            </a:tbl>
          </a:graphicData>
        </a:graphic>
      </p:graphicFrame>
    </p:spTree>
    <p:extLst>
      <p:ext uri="{BB962C8B-B14F-4D97-AF65-F5344CB8AC3E}">
        <p14:creationId xmlns:p14="http://schemas.microsoft.com/office/powerpoint/2010/main" val="2630965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8509061" cy="523220"/>
          </a:xfrm>
          <a:prstGeom prst="rect">
            <a:avLst/>
          </a:prstGeom>
          <a:noFill/>
        </p:spPr>
        <p:txBody>
          <a:bodyPr wrap="none" rtlCol="0">
            <a:spAutoFit/>
          </a:bodyPr>
          <a:lstStyle/>
          <a:p>
            <a:r>
              <a:rPr lang="pt-BR" sz="2800" b="1" u="sng" dirty="0">
                <a:latin typeface="Book Antiqua" panose="02040602050305030304" pitchFamily="18" charset="0"/>
              </a:rPr>
              <a:t>Registros Crédito a Receber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510210"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9" name="CaixaDeTexto 8">
            <a:extLst>
              <a:ext uri="{FF2B5EF4-FFF2-40B4-BE49-F238E27FC236}">
                <a16:creationId xmlns:a16="http://schemas.microsoft.com/office/drawing/2014/main" id="{CC190812-99C4-42D3-8E7C-9E7B02762722}"/>
              </a:ext>
            </a:extLst>
          </p:cNvPr>
          <p:cNvSpPr txBox="1"/>
          <p:nvPr/>
        </p:nvSpPr>
        <p:spPr>
          <a:xfrm>
            <a:off x="1046922" y="2188420"/>
            <a:ext cx="10098156" cy="2123658"/>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2.13 RECONHECIMENTO DA RECEITA POR COMPETÊNCIA, EXCETO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 </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1.1.X.X.X.XX.XX 	ATIVO CIRCULANTE (Valor Líquido) 			   1 </a:t>
            </a:r>
          </a:p>
          <a:p>
            <a:r>
              <a:rPr lang="pt-BR" sz="2200" b="0" i="0" u="none" strike="noStrike" baseline="0" dirty="0">
                <a:solidFill>
                  <a:srgbClr val="000000"/>
                </a:solidFill>
                <a:latin typeface="Calibri" panose="020F0502020204030204" pitchFamily="34" charset="0"/>
              </a:rPr>
              <a:t>D 	4.X.X.X.X.XX.XX 	(-) DEDUÇÕES - RENÚNCIA E OUTRAS (Quando houver) 	   1 </a:t>
            </a:r>
          </a:p>
          <a:p>
            <a:r>
              <a:rPr lang="pt-BR" sz="2200" b="0" i="0" u="none" strike="noStrike" baseline="0" dirty="0">
                <a:solidFill>
                  <a:srgbClr val="000000"/>
                </a:solidFill>
                <a:latin typeface="Calibri" panose="020F0502020204030204" pitchFamily="34" charset="0"/>
              </a:rPr>
              <a:t>C 	4.X.X.X.X.XX.XX 	VARIAÇÃO PATRIMONIAL AUMENTATIVA (Valor Bruto) 	   1</a:t>
            </a:r>
          </a:p>
        </p:txBody>
      </p:sp>
      <p:sp>
        <p:nvSpPr>
          <p:cNvPr id="10" name="CaixaDeTexto 9">
            <a:extLst>
              <a:ext uri="{FF2B5EF4-FFF2-40B4-BE49-F238E27FC236}">
                <a16:creationId xmlns:a16="http://schemas.microsoft.com/office/drawing/2014/main" id="{18B65913-526F-6464-AEED-1C70FCF8BFED}"/>
              </a:ext>
            </a:extLst>
          </p:cNvPr>
          <p:cNvSpPr txBox="1"/>
          <p:nvPr/>
        </p:nvSpPr>
        <p:spPr>
          <a:xfrm>
            <a:off x="937592" y="4395787"/>
            <a:ext cx="10098156" cy="1785104"/>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2.14 RECONHECIMENTO DA RECEITA POR COMPETÊNCIA,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1.1.2.3.X.XX.XX 	CRÉDITOS DE TRANSFERÊNCIAS A RECEBER (100%) 	  1 </a:t>
            </a:r>
            <a:endParaRPr lang="pt-BR" sz="220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C 	4.5.2.1.X.XX.XX 	TRANSF. CONST. E LEGAIS DE RECEITAS (100%) 	                 1 </a:t>
            </a:r>
          </a:p>
        </p:txBody>
      </p:sp>
    </p:spTree>
    <p:extLst>
      <p:ext uri="{BB962C8B-B14F-4D97-AF65-F5344CB8AC3E}">
        <p14:creationId xmlns:p14="http://schemas.microsoft.com/office/powerpoint/2010/main" val="4180372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B83A839-70EC-658B-E003-27D1405A354D}"/>
              </a:ext>
            </a:extLst>
          </p:cNvPr>
          <p:cNvSpPr txBox="1"/>
          <p:nvPr/>
        </p:nvSpPr>
        <p:spPr>
          <a:xfrm>
            <a:off x="2021481" y="896068"/>
            <a:ext cx="8435323" cy="584775"/>
          </a:xfrm>
          <a:prstGeom prst="rect">
            <a:avLst/>
          </a:prstGeom>
          <a:noFill/>
        </p:spPr>
        <p:txBody>
          <a:bodyPr wrap="none" rtlCol="0">
            <a:spAutoFit/>
          </a:bodyPr>
          <a:lstStyle/>
          <a:p>
            <a:r>
              <a:rPr lang="pt-BR" sz="3200" b="1" dirty="0">
                <a:latin typeface="Bookman Old Style" panose="02050604050505020204" pitchFamily="18" charset="0"/>
              </a:rPr>
              <a:t>Codificação da Receita usada em 2022</a:t>
            </a:r>
          </a:p>
        </p:txBody>
      </p:sp>
      <p:cxnSp>
        <p:nvCxnSpPr>
          <p:cNvPr id="28" name="Conector reto 27">
            <a:extLst>
              <a:ext uri="{FF2B5EF4-FFF2-40B4-BE49-F238E27FC236}">
                <a16:creationId xmlns:a16="http://schemas.microsoft.com/office/drawing/2014/main" id="{9E4BFBB7-8EB7-3D50-CC82-6FA9D7CD5BC9}"/>
              </a:ext>
            </a:extLst>
          </p:cNvPr>
          <p:cNvCxnSpPr/>
          <p:nvPr/>
        </p:nvCxnSpPr>
        <p:spPr>
          <a:xfrm>
            <a:off x="2107095" y="1480843"/>
            <a:ext cx="8169965"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 name="Table 4">
            <a:extLst>
              <a:ext uri="{FF2B5EF4-FFF2-40B4-BE49-F238E27FC236}">
                <a16:creationId xmlns:a16="http://schemas.microsoft.com/office/drawing/2014/main" id="{BD9F7E48-0190-C504-5A4E-BD850EFDF5E1}"/>
              </a:ext>
            </a:extLst>
          </p:cNvPr>
          <p:cNvGraphicFramePr/>
          <p:nvPr/>
        </p:nvGraphicFramePr>
        <p:xfrm>
          <a:off x="1316363" y="2065617"/>
          <a:ext cx="9626621" cy="4637577"/>
        </p:xfrm>
        <a:graphic>
          <a:graphicData uri="http://schemas.openxmlformats.org/drawingml/2006/table">
            <a:tbl>
              <a:tblPr/>
              <a:tblGrid>
                <a:gridCol w="508046">
                  <a:extLst>
                    <a:ext uri="{9D8B030D-6E8A-4147-A177-3AD203B41FA5}">
                      <a16:colId xmlns:a16="http://schemas.microsoft.com/office/drawing/2014/main" val="20000"/>
                    </a:ext>
                  </a:extLst>
                </a:gridCol>
                <a:gridCol w="2410909">
                  <a:extLst>
                    <a:ext uri="{9D8B030D-6E8A-4147-A177-3AD203B41FA5}">
                      <a16:colId xmlns:a16="http://schemas.microsoft.com/office/drawing/2014/main" val="20001"/>
                    </a:ext>
                  </a:extLst>
                </a:gridCol>
                <a:gridCol w="917400">
                  <a:extLst>
                    <a:ext uri="{9D8B030D-6E8A-4147-A177-3AD203B41FA5}">
                      <a16:colId xmlns:a16="http://schemas.microsoft.com/office/drawing/2014/main" val="20002"/>
                    </a:ext>
                  </a:extLst>
                </a:gridCol>
                <a:gridCol w="5790266">
                  <a:extLst>
                    <a:ext uri="{9D8B030D-6E8A-4147-A177-3AD203B41FA5}">
                      <a16:colId xmlns:a16="http://schemas.microsoft.com/office/drawing/2014/main" val="20003"/>
                    </a:ext>
                  </a:extLst>
                </a:gridCol>
              </a:tblGrid>
              <a:tr h="529859">
                <a:tc>
                  <a:txBody>
                    <a:bodyPr/>
                    <a:lstStyle/>
                    <a:p>
                      <a:pPr algn="ctr">
                        <a:lnSpc>
                          <a:spcPct val="100000"/>
                        </a:lnSpc>
                      </a:pPr>
                      <a:r>
                        <a:rPr lang="pt-BR" sz="2200" b="1" strike="noStrike" spc="-1" dirty="0">
                          <a:solidFill>
                            <a:schemeClr val="bg1"/>
                          </a:solidFill>
                          <a:latin typeface="+mn-lt"/>
                          <a:ea typeface="Times New Roman"/>
                        </a:rPr>
                        <a:t>C</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Categoria Econômica</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Receita Corrente</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extLst>
                  <a:ext uri="{0D108BD9-81ED-4DB2-BD59-A6C34878D82A}">
                    <a16:rowId xmlns:a16="http://schemas.microsoft.com/office/drawing/2014/main" val="10000"/>
                  </a:ext>
                </a:extLst>
              </a:tr>
              <a:tr h="529859">
                <a:tc>
                  <a:txBody>
                    <a:bodyPr/>
                    <a:lstStyle/>
                    <a:p>
                      <a:pPr algn="ctr">
                        <a:lnSpc>
                          <a:spcPct val="100000"/>
                        </a:lnSpc>
                      </a:pPr>
                      <a:r>
                        <a:rPr lang="pt-BR" sz="2200" b="1" strike="noStrike" spc="-1" dirty="0">
                          <a:solidFill>
                            <a:schemeClr val="bg1"/>
                          </a:solidFill>
                          <a:latin typeface="+mn-lt"/>
                          <a:ea typeface="Times New Roman"/>
                        </a:rPr>
                        <a:t>O</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Origem</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Taxas e Contribuições de Melhoria</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240">
                      <a:solidFill>
                        <a:srgbClr val="000000"/>
                      </a:solidFill>
                    </a:lnB>
                    <a:solidFill>
                      <a:schemeClr val="bg2">
                        <a:lumMod val="90000"/>
                      </a:schemeClr>
                    </a:solidFill>
                  </a:tcPr>
                </a:tc>
                <a:extLst>
                  <a:ext uri="{0D108BD9-81ED-4DB2-BD59-A6C34878D82A}">
                    <a16:rowId xmlns:a16="http://schemas.microsoft.com/office/drawing/2014/main" val="10001"/>
                  </a:ext>
                </a:extLst>
              </a:tr>
              <a:tr h="529859">
                <a:tc>
                  <a:txBody>
                    <a:bodyPr/>
                    <a:lstStyle/>
                    <a:p>
                      <a:pPr algn="ctr">
                        <a:lnSpc>
                          <a:spcPct val="100000"/>
                        </a:lnSpc>
                      </a:pPr>
                      <a:r>
                        <a:rPr lang="pt-BR" sz="2200" b="1" strike="noStrike" spc="-1" dirty="0">
                          <a:solidFill>
                            <a:schemeClr val="bg1"/>
                          </a:solidFill>
                          <a:latin typeface="+mn-lt"/>
                          <a:ea typeface="Times New Roman"/>
                        </a:rPr>
                        <a:t>E</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Espécie</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tx2">
                        <a:lumMod val="50000"/>
                      </a:schemeClr>
                    </a:solidFill>
                  </a:tcPr>
                </a:tc>
                <a:tc rowSpan="3">
                  <a:txBody>
                    <a:bodyPr/>
                    <a:lstStyle/>
                    <a:p>
                      <a:pPr algn="just">
                        <a:lnSpc>
                          <a:spcPct val="100000"/>
                        </a:lnSpc>
                      </a:pPr>
                      <a:r>
                        <a:rPr lang="pt-BR" sz="2200" b="0" strike="noStrike" spc="-1" dirty="0">
                          <a:solidFill>
                            <a:srgbClr val="000000"/>
                          </a:solidFill>
                          <a:latin typeface="+mn-lt"/>
                          <a:ea typeface="Times New Roman"/>
                        </a:rPr>
                        <a:t>Desdobramentos para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identificação de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peculiaridades da receita</a:t>
                      </a:r>
                      <a:endParaRPr lang="pt-BR" sz="2200" b="0" strike="noStrike" spc="-1" dirty="0">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8</a:t>
                      </a:r>
                      <a:endParaRPr lang="pt-BR" sz="2200" b="0" strike="noStrike" spc="-1" dirty="0">
                        <a:solidFill>
                          <a:schemeClr val="bg1"/>
                        </a:solidFill>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Específicos de Estados/DF Municípios</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3"/>
                  </a:ext>
                </a:extLst>
              </a:tr>
              <a:tr h="529859">
                <a:tc>
                  <a:txBody>
                    <a:bodyPr/>
                    <a:lstStyle/>
                    <a:p>
                      <a:pPr algn="ctr">
                        <a:lnSpc>
                          <a:spcPct val="100000"/>
                        </a:lnSpc>
                      </a:pPr>
                      <a:r>
                        <a:rPr lang="pt-BR" sz="2200" b="1" strike="noStrike" spc="-1" dirty="0">
                          <a:solidFill>
                            <a:schemeClr val="bg1"/>
                          </a:solidFill>
                          <a:latin typeface="+mn-lt"/>
                          <a:ea typeface="Times New Roman"/>
                        </a:rPr>
                        <a:t>DD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240">
                      <a:noFill/>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01</a:t>
                      </a:r>
                      <a:endParaRPr lang="pt-BR" sz="2200" b="0" strike="noStrike" spc="-1" dirty="0">
                        <a:solidFill>
                          <a:schemeClr val="bg1"/>
                        </a:solidFill>
                        <a:latin typeface="+mn-lt"/>
                      </a:endParaRPr>
                    </a:p>
                  </a:txBody>
                  <a:tcPr marL="51120" marR="51120">
                    <a:lnL w="12240">
                      <a:noFill/>
                    </a:lnL>
                    <a:lnR w="12240">
                      <a:noFill/>
                    </a:lnR>
                    <a:lnT w="12240">
                      <a:noFill/>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sobre o Patrimônio para Estados/DF/Municípios</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4"/>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noFill/>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 sobre a Propriedade Predial e Territorial Urbana</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5"/>
                  </a:ext>
                </a:extLst>
              </a:tr>
              <a:tr h="529859">
                <a:tc>
                  <a:txBody>
                    <a:bodyPr/>
                    <a:lstStyle/>
                    <a:p>
                      <a:pPr algn="ctr">
                        <a:lnSpc>
                          <a:spcPct val="100000"/>
                        </a:lnSpc>
                      </a:pPr>
                      <a:r>
                        <a:rPr lang="pt-BR" sz="2200" b="1" strike="noStrike" spc="-1" dirty="0">
                          <a:solidFill>
                            <a:schemeClr val="bg1"/>
                          </a:solidFill>
                          <a:latin typeface="+mn-lt"/>
                          <a:ea typeface="Times New Roman"/>
                        </a:rPr>
                        <a:t>T</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Tipo</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 sobre a Propriedade Predial e Territorial Urbana - Principal</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4700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8509061" cy="523220"/>
          </a:xfrm>
          <a:prstGeom prst="rect">
            <a:avLst/>
          </a:prstGeom>
          <a:noFill/>
        </p:spPr>
        <p:txBody>
          <a:bodyPr wrap="none" rtlCol="0">
            <a:spAutoFit/>
          </a:bodyPr>
          <a:lstStyle/>
          <a:p>
            <a:r>
              <a:rPr lang="pt-BR" sz="2800" b="1" u="sng" dirty="0">
                <a:latin typeface="Book Antiqua" panose="02040602050305030304" pitchFamily="18" charset="0"/>
              </a:rPr>
              <a:t>Registros Crédito a Receber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510210"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graphicFrame>
        <p:nvGraphicFramePr>
          <p:cNvPr id="4" name="Tabela 3">
            <a:extLst>
              <a:ext uri="{FF2B5EF4-FFF2-40B4-BE49-F238E27FC236}">
                <a16:creationId xmlns:a16="http://schemas.microsoft.com/office/drawing/2014/main" id="{39BF67BD-B7AE-DEEA-A8FF-EA1D036C7755}"/>
              </a:ext>
            </a:extLst>
          </p:cNvPr>
          <p:cNvGraphicFramePr>
            <a:graphicFrameLocks noGrp="1"/>
          </p:cNvGraphicFramePr>
          <p:nvPr/>
        </p:nvGraphicFramePr>
        <p:xfrm>
          <a:off x="1166191" y="2233654"/>
          <a:ext cx="9640957" cy="4358640"/>
        </p:xfrm>
        <a:graphic>
          <a:graphicData uri="http://schemas.openxmlformats.org/drawingml/2006/table">
            <a:tbl>
              <a:tblPr/>
              <a:tblGrid>
                <a:gridCol w="939055">
                  <a:extLst>
                    <a:ext uri="{9D8B030D-6E8A-4147-A177-3AD203B41FA5}">
                      <a16:colId xmlns:a16="http://schemas.microsoft.com/office/drawing/2014/main" val="3529752496"/>
                    </a:ext>
                  </a:extLst>
                </a:gridCol>
                <a:gridCol w="3975329">
                  <a:extLst>
                    <a:ext uri="{9D8B030D-6E8A-4147-A177-3AD203B41FA5}">
                      <a16:colId xmlns:a16="http://schemas.microsoft.com/office/drawing/2014/main" val="2828867293"/>
                    </a:ext>
                  </a:extLst>
                </a:gridCol>
                <a:gridCol w="4726573">
                  <a:extLst>
                    <a:ext uri="{9D8B030D-6E8A-4147-A177-3AD203B41FA5}">
                      <a16:colId xmlns:a16="http://schemas.microsoft.com/office/drawing/2014/main" val="299625324"/>
                    </a:ext>
                  </a:extLst>
                </a:gridCol>
              </a:tblGrid>
              <a:tr h="249555">
                <a:tc gridSpan="3">
                  <a:txBody>
                    <a:bodyPr/>
                    <a:lstStyle/>
                    <a:p>
                      <a:pPr algn="ctr" fontAlgn="t"/>
                      <a:r>
                        <a:rPr lang="pt-BR" sz="2200" b="1" i="0" u="none" strike="noStrike">
                          <a:solidFill>
                            <a:srgbClr val="000000"/>
                          </a:solidFill>
                          <a:effectLst/>
                          <a:latin typeface="Calibri" panose="020F0502020204030204" pitchFamily="34" charset="0"/>
                        </a:rPr>
                        <a:t>CONTAS CORRENTES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09833653"/>
                  </a:ext>
                </a:extLst>
              </a:tr>
              <a:tr h="330200">
                <a:tc>
                  <a:txBody>
                    <a:bodyPr/>
                    <a:lstStyle/>
                    <a:p>
                      <a:pPr algn="ctr" fontAlgn="ctr"/>
                      <a:r>
                        <a:rPr lang="pt-BR" sz="2200" b="1" i="0" u="none" strike="noStrike">
                          <a:solidFill>
                            <a:srgbClr val="000000"/>
                          </a:solidFill>
                          <a:effectLst/>
                          <a:latin typeface="Calibri" panose="020F0502020204030204" pitchFamily="34" charset="0"/>
                        </a:rPr>
                        <a:t>CÓD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200" b="1" i="0" u="none" strike="noStrike">
                          <a:solidFill>
                            <a:srgbClr val="000000"/>
                          </a:solidFill>
                          <a:effectLst/>
                          <a:latin typeface="Calibri" panose="020F0502020204030204" pitchFamily="34" charset="0"/>
                        </a:rPr>
                        <a:t>DESCRIÇÃO DO CONTA CORRENTE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200" b="1" i="0" u="none" strike="noStrike">
                          <a:solidFill>
                            <a:srgbClr val="000000"/>
                          </a:solidFill>
                          <a:effectLst/>
                          <a:latin typeface="Calibri" panose="020F0502020204030204" pitchFamily="34" charset="0"/>
                        </a:rPr>
                        <a:t>FORMATO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524178"/>
                  </a:ext>
                </a:extLst>
              </a:tr>
              <a:tr h="1981200">
                <a:tc>
                  <a:txBody>
                    <a:bodyPr/>
                    <a:lstStyle/>
                    <a:p>
                      <a:pPr algn="ctr" fontAlgn="t"/>
                      <a:r>
                        <a:rPr lang="pt-BR" sz="22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200" b="0" i="0" u="none" strike="noStrike">
                          <a:solidFill>
                            <a:srgbClr val="000000"/>
                          </a:solidFill>
                          <a:effectLst/>
                          <a:latin typeface="Calibri" panose="020F0502020204030204" pitchFamily="34" charset="0"/>
                        </a:rPr>
                        <a:t>Célula da Receita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200" b="0" i="0" u="none" strike="noStrike" dirty="0">
                          <a:solidFill>
                            <a:srgbClr val="000000"/>
                          </a:solidFill>
                          <a:effectLst/>
                          <a:latin typeface="Calibri" panose="020F0502020204030204" pitchFamily="34" charset="0"/>
                        </a:rPr>
                        <a:t>TTNNNNNNNNIGEERRRRRR</a:t>
                      </a:r>
                      <a:br>
                        <a:rPr lang="pt-BR" sz="2200" b="0" i="0" u="none" strike="noStrike" dirty="0">
                          <a:solidFill>
                            <a:srgbClr val="000000"/>
                          </a:solidFill>
                          <a:effectLst/>
                          <a:latin typeface="Calibri" panose="020F0502020204030204" pitchFamily="34" charset="0"/>
                        </a:rPr>
                      </a:b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 TT –Tipo de Dedução – Tabela 53 – </a:t>
                      </a:r>
                      <a:r>
                        <a:rPr lang="pt-BR" sz="2200" b="0" i="0" u="none" strike="noStrike" dirty="0" err="1">
                          <a:solidFill>
                            <a:srgbClr val="000000"/>
                          </a:solidFill>
                          <a:effectLst/>
                          <a:latin typeface="Calibri" panose="020F0502020204030204" pitchFamily="34" charset="0"/>
                        </a:rPr>
                        <a:t>e-Sfinge</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NNNNNNNN –</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Natureza da Receita</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I – </a:t>
                      </a:r>
                      <a:r>
                        <a:rPr lang="pt-BR" sz="2200" b="0" i="0" u="none" strike="noStrike" dirty="0" err="1">
                          <a:solidFill>
                            <a:srgbClr val="000000"/>
                          </a:solidFill>
                          <a:effectLst/>
                          <a:latin typeface="Calibri" panose="020F0502020204030204" pitchFamily="34" charset="0"/>
                        </a:rPr>
                        <a:t>Iduso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G -Grupo de Destinação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EE – Especificação DFR</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(****)RRRRRR – Reservado ao TCE. </a:t>
                      </a:r>
                      <a:br>
                        <a:rPr lang="pt-BR" sz="2200" b="0" i="0" u="none" strike="noStrike" dirty="0">
                          <a:solidFill>
                            <a:srgbClr val="000000"/>
                          </a:solidFill>
                          <a:effectLst/>
                          <a:latin typeface="Calibri" panose="020F0502020204030204" pitchFamily="34" charset="0"/>
                        </a:rPr>
                      </a:br>
                      <a:endParaRPr lang="pt-BR" sz="22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13818799"/>
                  </a:ext>
                </a:extLst>
              </a:tr>
            </a:tbl>
          </a:graphicData>
        </a:graphic>
      </p:graphicFrame>
    </p:spTree>
    <p:extLst>
      <p:ext uri="{BB962C8B-B14F-4D97-AF65-F5344CB8AC3E}">
        <p14:creationId xmlns:p14="http://schemas.microsoft.com/office/powerpoint/2010/main" val="1200582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8509061" cy="523220"/>
          </a:xfrm>
          <a:prstGeom prst="rect">
            <a:avLst/>
          </a:prstGeom>
          <a:noFill/>
        </p:spPr>
        <p:txBody>
          <a:bodyPr wrap="none" rtlCol="0">
            <a:spAutoFit/>
          </a:bodyPr>
          <a:lstStyle/>
          <a:p>
            <a:r>
              <a:rPr lang="pt-BR" sz="2800" b="1" u="sng" dirty="0">
                <a:latin typeface="Book Antiqua" panose="02040602050305030304" pitchFamily="18" charset="0"/>
              </a:rPr>
              <a:t>Registros Crédito a Receber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510210"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9" name="CaixaDeTexto 8">
            <a:extLst>
              <a:ext uri="{FF2B5EF4-FFF2-40B4-BE49-F238E27FC236}">
                <a16:creationId xmlns:a16="http://schemas.microsoft.com/office/drawing/2014/main" id="{443C3450-BA40-36C4-3608-77E5B5CAD0D3}"/>
              </a:ext>
            </a:extLst>
          </p:cNvPr>
          <p:cNvSpPr txBox="1"/>
          <p:nvPr/>
        </p:nvSpPr>
        <p:spPr>
          <a:xfrm>
            <a:off x="954156" y="2613392"/>
            <a:ext cx="10197548" cy="2123658"/>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2.15 AJUSTE PARA PERDAS PROVÁVEIS EM CRÉDITOS A RECEBER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3.6.1.7.X.01.00 	AJUSTE PARA PERDAS EM CRÉDITOS TRIBUTÁRIOS 	- </a:t>
            </a:r>
          </a:p>
          <a:p>
            <a:r>
              <a:rPr lang="pt-BR" sz="2200" b="0" i="0" u="none" strike="noStrike" baseline="0" dirty="0">
                <a:solidFill>
                  <a:srgbClr val="000000"/>
                </a:solidFill>
                <a:latin typeface="Calibri" panose="020F0502020204030204" pitchFamily="34" charset="0"/>
              </a:rPr>
              <a:t>C 	1.1.2.9.X.01.00 	(-) PERDAS ESTIMADAS EM CRÉD. TRIB. A RECEBER 	1 </a:t>
            </a:r>
          </a:p>
          <a:p>
            <a:r>
              <a:rPr lang="pt-BR" sz="2200" b="0" i="0" u="none" strike="noStrike" baseline="0" dirty="0">
                <a:solidFill>
                  <a:srgbClr val="000000"/>
                </a:solidFill>
                <a:latin typeface="Calibri" panose="020F0502020204030204" pitchFamily="34" charset="0"/>
              </a:rPr>
              <a:t>D 	3.6.1.7.X.02.00 	AJUSTE PARA PERDAS EM CLIENTES (NÃO TRIB.) 	               - </a:t>
            </a:r>
          </a:p>
          <a:p>
            <a:r>
              <a:rPr lang="pt-BR" sz="2200" b="0" i="0" u="none" strike="noStrike" baseline="0" dirty="0">
                <a:solidFill>
                  <a:srgbClr val="000000"/>
                </a:solidFill>
                <a:latin typeface="Calibri" panose="020F0502020204030204" pitchFamily="34" charset="0"/>
              </a:rPr>
              <a:t>C 	1.1.2.9.X.02.00 	(-) PERDAS ESTIMADAS EM CLIENTES 			1</a:t>
            </a:r>
          </a:p>
        </p:txBody>
      </p:sp>
    </p:spTree>
    <p:extLst>
      <p:ext uri="{BB962C8B-B14F-4D97-AF65-F5344CB8AC3E}">
        <p14:creationId xmlns:p14="http://schemas.microsoft.com/office/powerpoint/2010/main" val="1423067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7843814" cy="523220"/>
          </a:xfrm>
          <a:prstGeom prst="rect">
            <a:avLst/>
          </a:prstGeom>
          <a:noFill/>
        </p:spPr>
        <p:txBody>
          <a:bodyPr wrap="none" rtlCol="0">
            <a:spAutoFit/>
          </a:bodyPr>
          <a:lstStyle/>
          <a:p>
            <a:r>
              <a:rPr lang="pt-BR" sz="2800" b="1" u="sng" dirty="0">
                <a:latin typeface="Book Antiqua" panose="02040602050305030304" pitchFamily="18" charset="0"/>
              </a:rPr>
              <a:t>Registros Dívida Ativa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510210"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10" name="CaixaDeTexto 9">
            <a:extLst>
              <a:ext uri="{FF2B5EF4-FFF2-40B4-BE49-F238E27FC236}">
                <a16:creationId xmlns:a16="http://schemas.microsoft.com/office/drawing/2014/main" id="{07283434-04D2-8B0C-D906-29DAE8FFEFF4}"/>
              </a:ext>
            </a:extLst>
          </p:cNvPr>
          <p:cNvSpPr txBox="1"/>
          <p:nvPr/>
        </p:nvSpPr>
        <p:spPr>
          <a:xfrm>
            <a:off x="805070" y="2844225"/>
            <a:ext cx="10416208" cy="1785104"/>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2.20 DÍVIDA ATIVA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2.20.1 CONTROLE DA INSCRIÇÃO EM DÍVIDA ATIVA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 </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7.3.2.0.0.00.00 	CONTROLE DA INSCRIÇÃO DE CRÉDITOS EM DÍVIDA ATIVA 	1</a:t>
            </a:r>
          </a:p>
          <a:p>
            <a:r>
              <a:rPr lang="pt-BR" sz="2200" b="0" i="0" u="none" strike="noStrike" baseline="0" dirty="0">
                <a:solidFill>
                  <a:srgbClr val="000000"/>
                </a:solidFill>
                <a:latin typeface="Calibri" panose="020F0502020204030204" pitchFamily="34" charset="0"/>
              </a:rPr>
              <a:t>C 	8.3.2.1.0.00.00 	CRÉDITOS A INSCREVER EM DÍVIDA ATIVA 			1</a:t>
            </a:r>
          </a:p>
        </p:txBody>
      </p:sp>
    </p:spTree>
    <p:extLst>
      <p:ext uri="{BB962C8B-B14F-4D97-AF65-F5344CB8AC3E}">
        <p14:creationId xmlns:p14="http://schemas.microsoft.com/office/powerpoint/2010/main" val="3494898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7843814" cy="523220"/>
          </a:xfrm>
          <a:prstGeom prst="rect">
            <a:avLst/>
          </a:prstGeom>
          <a:noFill/>
        </p:spPr>
        <p:txBody>
          <a:bodyPr wrap="none" rtlCol="0">
            <a:spAutoFit/>
          </a:bodyPr>
          <a:lstStyle/>
          <a:p>
            <a:r>
              <a:rPr lang="pt-BR" sz="2800" b="1" u="sng" dirty="0">
                <a:latin typeface="Book Antiqua" panose="02040602050305030304" pitchFamily="18" charset="0"/>
              </a:rPr>
              <a:t>Registros Dívida Ativa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510210"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9" name="CaixaDeTexto 8">
            <a:extLst>
              <a:ext uri="{FF2B5EF4-FFF2-40B4-BE49-F238E27FC236}">
                <a16:creationId xmlns:a16="http://schemas.microsoft.com/office/drawing/2014/main" id="{161B330D-7A52-4C0C-1E16-F04C894A6B47}"/>
              </a:ext>
            </a:extLst>
          </p:cNvPr>
          <p:cNvSpPr txBox="1"/>
          <p:nvPr/>
        </p:nvSpPr>
        <p:spPr>
          <a:xfrm>
            <a:off x="983974" y="2536448"/>
            <a:ext cx="10038522" cy="2800767"/>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2.20.2 INSCRIÇÃO EM DÍVIDA ATIVA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1.2.1.1.X.04.00 	DÍVIDA ATIVA TRIBUTÁRIA 				1</a:t>
            </a:r>
          </a:p>
          <a:p>
            <a:r>
              <a:rPr lang="pt-BR" sz="2200" b="0" i="0" u="none" strike="noStrike" baseline="0" dirty="0">
                <a:solidFill>
                  <a:srgbClr val="000000"/>
                </a:solidFill>
                <a:latin typeface="Calibri" panose="020F0502020204030204" pitchFamily="34" charset="0"/>
              </a:rPr>
              <a:t>C 	1.1.2.1.X.XX.XX 	CRÉDITOS TRIBUTÁRIOS A RECEBER 			1</a:t>
            </a:r>
          </a:p>
          <a:p>
            <a:r>
              <a:rPr lang="pt-BR" sz="2200" b="0" i="0" u="none" strike="noStrike" baseline="0" dirty="0">
                <a:solidFill>
                  <a:srgbClr val="000000"/>
                </a:solidFill>
                <a:latin typeface="Calibri" panose="020F0502020204030204" pitchFamily="34" charset="0"/>
              </a:rPr>
              <a:t>D 	1.2.1.1.X.05.00 	DÍVIDA ATIVA NÃO TRIBUTÁRIA 				1</a:t>
            </a:r>
          </a:p>
          <a:p>
            <a:r>
              <a:rPr lang="pt-BR" sz="2200" b="0" i="0" u="none" strike="noStrike" baseline="0" dirty="0">
                <a:solidFill>
                  <a:srgbClr val="000000"/>
                </a:solidFill>
                <a:latin typeface="Calibri" panose="020F0502020204030204" pitchFamily="34" charset="0"/>
              </a:rPr>
              <a:t>C 	1.1.X.X.X.XX.XX 	ATIVO CIRCULANTE 					1</a:t>
            </a:r>
          </a:p>
          <a:p>
            <a:r>
              <a:rPr lang="pt-BR" sz="2200" b="0" i="0" u="none" strike="noStrike" baseline="0" dirty="0">
                <a:solidFill>
                  <a:srgbClr val="000000"/>
                </a:solidFill>
                <a:latin typeface="Calibri" panose="020F0502020204030204" pitchFamily="34" charset="0"/>
              </a:rPr>
              <a:t>D 	8.3.2.1.0.00.00 	CRÉDITOS A INSCREVER EM DÍVIDA ATIVA 		1</a:t>
            </a:r>
          </a:p>
          <a:p>
            <a:r>
              <a:rPr lang="pt-BR" sz="2200" b="0" i="0" u="none" strike="noStrike" baseline="0" dirty="0">
                <a:solidFill>
                  <a:srgbClr val="000000"/>
                </a:solidFill>
                <a:latin typeface="Calibri" panose="020F0502020204030204" pitchFamily="34" charset="0"/>
              </a:rPr>
              <a:t>C 	8.3.2.3.0.00.00 	CRÉDITOS INSCRITOS EM DÍVIDA ATIVA A RECEBER 	1</a:t>
            </a:r>
          </a:p>
        </p:txBody>
      </p:sp>
    </p:spTree>
    <p:extLst>
      <p:ext uri="{BB962C8B-B14F-4D97-AF65-F5344CB8AC3E}">
        <p14:creationId xmlns:p14="http://schemas.microsoft.com/office/powerpoint/2010/main" val="1595751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7843814" cy="523220"/>
          </a:xfrm>
          <a:prstGeom prst="rect">
            <a:avLst/>
          </a:prstGeom>
          <a:noFill/>
        </p:spPr>
        <p:txBody>
          <a:bodyPr wrap="none" rtlCol="0">
            <a:spAutoFit/>
          </a:bodyPr>
          <a:lstStyle/>
          <a:p>
            <a:r>
              <a:rPr lang="pt-BR" sz="2800" b="1" u="sng" dirty="0">
                <a:latin typeface="Book Antiqua" panose="02040602050305030304" pitchFamily="18" charset="0"/>
              </a:rPr>
              <a:t>Registros Dívida Ativa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510210"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62A5A419-158B-0145-7C3C-FE3AC0CF7779}"/>
              </a:ext>
            </a:extLst>
          </p:cNvPr>
          <p:cNvSpPr txBox="1"/>
          <p:nvPr/>
        </p:nvSpPr>
        <p:spPr>
          <a:xfrm>
            <a:off x="765505" y="2674036"/>
            <a:ext cx="10436087" cy="2123658"/>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2.20.4 AJUSTE PARA PERDAS PROVÁVEIS EM CRÉDITOS INSCRITOS EM DÍVIDA ATIVA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3.6.1.7.X.05.XX 	AJUSTE PARA PERDAS EM DÍVIDA ATIVA TRIBUTÁRIA 		-</a:t>
            </a:r>
          </a:p>
          <a:p>
            <a:r>
              <a:rPr lang="pt-BR" sz="2200" b="0" i="0" u="none" strike="noStrike" baseline="0" dirty="0">
                <a:solidFill>
                  <a:srgbClr val="000000"/>
                </a:solidFill>
                <a:latin typeface="Calibri" panose="020F0502020204030204" pitchFamily="34" charset="0"/>
              </a:rPr>
              <a:t>C 	1.2.1.1.X.99.04 	(-) AJUSTE DE PERDAS DE DÍVIDA ATIVA TRIBUTÁRIA 		1</a:t>
            </a:r>
          </a:p>
          <a:p>
            <a:r>
              <a:rPr lang="pt-BR" sz="2200" b="0" i="0" u="none" strike="noStrike" baseline="0" dirty="0">
                <a:solidFill>
                  <a:srgbClr val="000000"/>
                </a:solidFill>
                <a:latin typeface="Calibri" panose="020F0502020204030204" pitchFamily="34" charset="0"/>
              </a:rPr>
              <a:t>D 	3.6.1.7.X.06.XX 	AJUSTE PARA PERDAS EM DÍVIDA ATIVA NÃO TRIBUTÁRIA 	- </a:t>
            </a:r>
          </a:p>
          <a:p>
            <a:r>
              <a:rPr lang="pt-BR" sz="2200" b="0" i="0" u="none" strike="noStrike" baseline="0" dirty="0">
                <a:solidFill>
                  <a:srgbClr val="000000"/>
                </a:solidFill>
                <a:latin typeface="Calibri" panose="020F0502020204030204" pitchFamily="34" charset="0"/>
              </a:rPr>
              <a:t>C 	1.2.1.1.X.99.05 	(-) AJUSTE DE PERDAS DE DÍVIDA ATIVA NÃO TRIBUTÁRIA 	1 </a:t>
            </a:r>
          </a:p>
        </p:txBody>
      </p:sp>
    </p:spTree>
    <p:extLst>
      <p:ext uri="{BB962C8B-B14F-4D97-AF65-F5344CB8AC3E}">
        <p14:creationId xmlns:p14="http://schemas.microsoft.com/office/powerpoint/2010/main" val="1562282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9294532" cy="523220"/>
          </a:xfrm>
          <a:prstGeom prst="rect">
            <a:avLst/>
          </a:prstGeom>
          <a:noFill/>
        </p:spPr>
        <p:txBody>
          <a:bodyPr wrap="none" rtlCol="0">
            <a:spAutoFit/>
          </a:bodyPr>
          <a:lstStyle/>
          <a:p>
            <a:r>
              <a:rPr lang="pt-BR" sz="2800" b="1" u="sng" dirty="0">
                <a:latin typeface="Book Antiqua" panose="02040602050305030304" pitchFamily="18" charset="0"/>
              </a:rPr>
              <a:t>Registros Arrecadação da Receita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7357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9" name="CaixaDeTexto 8">
            <a:extLst>
              <a:ext uri="{FF2B5EF4-FFF2-40B4-BE49-F238E27FC236}">
                <a16:creationId xmlns:a16="http://schemas.microsoft.com/office/drawing/2014/main" id="{04746982-0191-0C89-A1D7-D0813E83510E}"/>
              </a:ext>
            </a:extLst>
          </p:cNvPr>
          <p:cNvSpPr txBox="1"/>
          <p:nvPr/>
        </p:nvSpPr>
        <p:spPr>
          <a:xfrm>
            <a:off x="712209" y="2167170"/>
            <a:ext cx="10475652" cy="4154984"/>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2.16 ARRECADAÇÃO DA RECEITA, QUANDO HOUVE O PRÉVIO RECONHECIMENTO POR COMPETÊNCIA, EXCETO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1.1.1.X.X.XX.XX 	CAIXA E EQUIVALENTES DE CAIXA (valor líquido) 			5</a:t>
            </a:r>
          </a:p>
          <a:p>
            <a:r>
              <a:rPr lang="pt-BR" sz="2200" b="0" i="0" u="none" strike="noStrike" baseline="0" dirty="0">
                <a:solidFill>
                  <a:srgbClr val="000000"/>
                </a:solidFill>
                <a:latin typeface="Calibri" panose="020F0502020204030204" pitchFamily="34" charset="0"/>
              </a:rPr>
              <a:t>C 	1.1.X.X.X.XX.XX 	ATIVO CIRCULANTE (valor líquido) 				1</a:t>
            </a:r>
          </a:p>
          <a:p>
            <a:r>
              <a:rPr lang="pt-BR" sz="2200" b="0" i="0" u="none" strike="noStrike" baseline="0" dirty="0">
                <a:solidFill>
                  <a:srgbClr val="000000"/>
                </a:solidFill>
                <a:latin typeface="Calibri" panose="020F0502020204030204" pitchFamily="34" charset="0"/>
              </a:rPr>
              <a:t>D 	6.2.1.1.0.00.00 	RECEITA A REALIZAR (Valor Líquido) 				1</a:t>
            </a:r>
          </a:p>
          <a:p>
            <a:r>
              <a:rPr lang="pt-BR" sz="2200" b="0" i="0" u="none" strike="noStrike" baseline="0" dirty="0">
                <a:solidFill>
                  <a:srgbClr val="000000"/>
                </a:solidFill>
                <a:latin typeface="Calibri" panose="020F0502020204030204" pitchFamily="34" charset="0"/>
              </a:rPr>
              <a:t>D 	6.2.1.3.X.XX.XX 	(-) DEDUÇÕES DA RECEITA ORÇAMENTÁRIA (Quando houver) 	1 C 	6.2.1.2.0.00.00 	RECEITA REALIZADA (Valor Bruto) 				1</a:t>
            </a:r>
          </a:p>
          <a:p>
            <a:r>
              <a:rPr lang="pt-BR" sz="2200" b="0" i="0" u="none" strike="noStrike" baseline="0" dirty="0">
                <a:solidFill>
                  <a:srgbClr val="000000"/>
                </a:solidFill>
                <a:latin typeface="Calibri" panose="020F0502020204030204" pitchFamily="34" charset="0"/>
              </a:rPr>
              <a:t>D 	7.2.1.1.0.00.00 	CONTROLE DA DISPONIBILIDADE DE RECURSOS (valor líquido) 	2 C 	8.2.1.1.1.01.00 	DISP. POR DEST. DE RECURSOS – DISPONÍVEL (valor líquido) 	2 D 	8.1.X.X.X.XX.XX 	A EXECUTAR (SE HOUVER CONTRATO/CONVÊNIO) 	            14 </a:t>
            </a:r>
          </a:p>
          <a:p>
            <a:r>
              <a:rPr lang="pt-BR" sz="2200" b="0" i="0" u="none" strike="noStrike" baseline="0" dirty="0">
                <a:solidFill>
                  <a:srgbClr val="000000"/>
                </a:solidFill>
                <a:latin typeface="Calibri" panose="020F0502020204030204" pitchFamily="34" charset="0"/>
              </a:rPr>
              <a:t>C 	8.1.X.X.X.XX.XX 	EXECUTADOS (SE HOUVER CONTRATO/CONVÊNIO) 	</a:t>
            </a:r>
            <a:r>
              <a:rPr lang="pt-BR" sz="2200" dirty="0">
                <a:solidFill>
                  <a:srgbClr val="000000"/>
                </a:solidFill>
                <a:latin typeface="Calibri" panose="020F0502020204030204" pitchFamily="34" charset="0"/>
              </a:rPr>
              <a:t>            </a:t>
            </a:r>
            <a:r>
              <a:rPr lang="pt-BR" sz="2200" b="0" i="0" u="none" strike="noStrike" baseline="0" dirty="0">
                <a:solidFill>
                  <a:srgbClr val="000000"/>
                </a:solidFill>
                <a:latin typeface="Calibri" panose="020F0502020204030204" pitchFamily="34" charset="0"/>
              </a:rPr>
              <a:t>14</a:t>
            </a:r>
          </a:p>
        </p:txBody>
      </p:sp>
    </p:spTree>
    <p:extLst>
      <p:ext uri="{BB962C8B-B14F-4D97-AF65-F5344CB8AC3E}">
        <p14:creationId xmlns:p14="http://schemas.microsoft.com/office/powerpoint/2010/main" val="451453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9294532" cy="523220"/>
          </a:xfrm>
          <a:prstGeom prst="rect">
            <a:avLst/>
          </a:prstGeom>
          <a:noFill/>
        </p:spPr>
        <p:txBody>
          <a:bodyPr wrap="none" rtlCol="0">
            <a:spAutoFit/>
          </a:bodyPr>
          <a:lstStyle/>
          <a:p>
            <a:r>
              <a:rPr lang="pt-BR" sz="2800" b="1" u="sng" dirty="0">
                <a:latin typeface="Book Antiqua" panose="02040602050305030304" pitchFamily="18" charset="0"/>
              </a:rPr>
              <a:t>Registros Arrecadação da Receita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7357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10" name="CaixaDeTexto 9">
            <a:extLst>
              <a:ext uri="{FF2B5EF4-FFF2-40B4-BE49-F238E27FC236}">
                <a16:creationId xmlns:a16="http://schemas.microsoft.com/office/drawing/2014/main" id="{220A7428-7346-EC44-B1B9-EB79D1D11280}"/>
              </a:ext>
            </a:extLst>
          </p:cNvPr>
          <p:cNvSpPr txBox="1"/>
          <p:nvPr/>
        </p:nvSpPr>
        <p:spPr>
          <a:xfrm>
            <a:off x="636103" y="2188420"/>
            <a:ext cx="10605053" cy="4493538"/>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2.17 ARRECADAÇÃO DA RECEITA, QUANDO HOUVE O PRÉVIO RECONHECIMENTO POR COMPETÊNCIA,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1.1.1.X.X.XX.XX 	CAIXA E EQUIVALENTES DE CAIXA (100%) 			5</a:t>
            </a:r>
          </a:p>
          <a:p>
            <a:r>
              <a:rPr lang="pt-BR" sz="2200" b="0" i="0" u="none" strike="noStrike" baseline="0" dirty="0">
                <a:solidFill>
                  <a:srgbClr val="000000"/>
                </a:solidFill>
                <a:latin typeface="Calibri" panose="020F0502020204030204" pitchFamily="34" charset="0"/>
              </a:rPr>
              <a:t>C 	1.1.2.3.X.XX.XX 	CRÉDITOS DE TRANSFERÊNCIAS A RECEBER (100%) 		1</a:t>
            </a:r>
          </a:p>
          <a:p>
            <a:r>
              <a:rPr lang="pt-BR" sz="2200" b="0" i="0" u="none" strike="noStrike" baseline="0" dirty="0">
                <a:solidFill>
                  <a:srgbClr val="000000"/>
                </a:solidFill>
                <a:latin typeface="Calibri" panose="020F0502020204030204" pitchFamily="34" charset="0"/>
              </a:rPr>
              <a:t>D 	3.5.2.2.4.00.00 	TRANSFERÊNCIAS AO FUNDEB - INTER-OFSS – ESTADO (20%) 	- </a:t>
            </a:r>
          </a:p>
          <a:p>
            <a:r>
              <a:rPr lang="pt-BR" sz="2200" b="0" i="0" u="none" strike="noStrike" baseline="0" dirty="0">
                <a:solidFill>
                  <a:srgbClr val="000000"/>
                </a:solidFill>
                <a:latin typeface="Calibri" panose="020F0502020204030204" pitchFamily="34" charset="0"/>
              </a:rPr>
              <a:t>C 	1.1.1.X.X.XX.XX 	CAIXA E EQUIVALENTES DE CAIXA (20%) 				5</a:t>
            </a:r>
          </a:p>
          <a:p>
            <a:r>
              <a:rPr lang="pt-BR" sz="2200" b="0" i="0" u="none" strike="noStrike" baseline="0" dirty="0">
                <a:solidFill>
                  <a:srgbClr val="000000"/>
                </a:solidFill>
                <a:latin typeface="Calibri" panose="020F0502020204030204" pitchFamily="34" charset="0"/>
              </a:rPr>
              <a:t>D 	6.2.1.1.0.00.00 	RECEITA A REALIZAR (100%) 					1</a:t>
            </a:r>
          </a:p>
          <a:p>
            <a:r>
              <a:rPr lang="pt-BR" sz="2200" b="0" i="0" u="none" strike="noStrike" baseline="0" dirty="0">
                <a:solidFill>
                  <a:srgbClr val="000000"/>
                </a:solidFill>
                <a:latin typeface="Calibri" panose="020F0502020204030204" pitchFamily="34" charset="0"/>
              </a:rPr>
              <a:t>C 	6.2.1.2.0.00.00 	RECEITA REALIZADA (100%) 					1</a:t>
            </a:r>
          </a:p>
          <a:p>
            <a:r>
              <a:rPr lang="da-DK" sz="2200" b="0" i="0" u="none" strike="noStrike" baseline="0" dirty="0">
                <a:solidFill>
                  <a:srgbClr val="000000"/>
                </a:solidFill>
                <a:latin typeface="Calibri" panose="020F0502020204030204" pitchFamily="34" charset="0"/>
              </a:rPr>
              <a:t>D 	6.2.1.3.1.01.00 	(-) FUNDEB (20%) 						1</a:t>
            </a:r>
          </a:p>
          <a:p>
            <a:r>
              <a:rPr lang="pt-BR" sz="2200" b="0" i="0" u="none" strike="noStrike" baseline="0" dirty="0">
                <a:solidFill>
                  <a:srgbClr val="000000"/>
                </a:solidFill>
                <a:latin typeface="Calibri" panose="020F0502020204030204" pitchFamily="34" charset="0"/>
              </a:rPr>
              <a:t>C 	6.2.1.1.0.00.00 	RECEITA A REALIZAR (20%) 					1</a:t>
            </a:r>
          </a:p>
          <a:p>
            <a:r>
              <a:rPr lang="pt-BR" sz="2200" b="0" i="0" u="none" strike="noStrike" baseline="0" dirty="0">
                <a:solidFill>
                  <a:srgbClr val="000000"/>
                </a:solidFill>
                <a:latin typeface="Calibri" panose="020F0502020204030204" pitchFamily="34" charset="0"/>
              </a:rPr>
              <a:t>D 	7.2.1.1.0.00.00 	CONTROLE DA DISPONIBILIDADE DE RECURSOS (80%) 		2 </a:t>
            </a:r>
            <a:endParaRPr lang="pt-BR" sz="220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C 	8.2.1.1.1.01.00 	DISP. POR DESTINAÇÃO DE RECURSOS – DISPONÍVEL (80%) 	2 </a:t>
            </a:r>
          </a:p>
        </p:txBody>
      </p:sp>
    </p:spTree>
    <p:extLst>
      <p:ext uri="{BB962C8B-B14F-4D97-AF65-F5344CB8AC3E}">
        <p14:creationId xmlns:p14="http://schemas.microsoft.com/office/powerpoint/2010/main" val="2356615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9294532" cy="523220"/>
          </a:xfrm>
          <a:prstGeom prst="rect">
            <a:avLst/>
          </a:prstGeom>
          <a:noFill/>
        </p:spPr>
        <p:txBody>
          <a:bodyPr wrap="none" rtlCol="0">
            <a:spAutoFit/>
          </a:bodyPr>
          <a:lstStyle/>
          <a:p>
            <a:r>
              <a:rPr lang="pt-BR" sz="2800" b="1" u="sng" dirty="0">
                <a:latin typeface="Book Antiqua" panose="02040602050305030304" pitchFamily="18" charset="0"/>
              </a:rPr>
              <a:t>Registros Arrecadação da Receita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7357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graphicFrame>
        <p:nvGraphicFramePr>
          <p:cNvPr id="4" name="Tabela 3">
            <a:extLst>
              <a:ext uri="{FF2B5EF4-FFF2-40B4-BE49-F238E27FC236}">
                <a16:creationId xmlns:a16="http://schemas.microsoft.com/office/drawing/2014/main" id="{26B4473B-5D69-8759-0760-69071363515C}"/>
              </a:ext>
            </a:extLst>
          </p:cNvPr>
          <p:cNvGraphicFramePr>
            <a:graphicFrameLocks noGrp="1"/>
          </p:cNvGraphicFramePr>
          <p:nvPr/>
        </p:nvGraphicFramePr>
        <p:xfrm>
          <a:off x="765505" y="1967948"/>
          <a:ext cx="10316625" cy="4902200"/>
        </p:xfrm>
        <a:graphic>
          <a:graphicData uri="http://schemas.openxmlformats.org/drawingml/2006/table">
            <a:tbl>
              <a:tblPr/>
              <a:tblGrid>
                <a:gridCol w="665730">
                  <a:extLst>
                    <a:ext uri="{9D8B030D-6E8A-4147-A177-3AD203B41FA5}">
                      <a16:colId xmlns:a16="http://schemas.microsoft.com/office/drawing/2014/main" val="1721085765"/>
                    </a:ext>
                  </a:extLst>
                </a:gridCol>
                <a:gridCol w="3889800">
                  <a:extLst>
                    <a:ext uri="{9D8B030D-6E8A-4147-A177-3AD203B41FA5}">
                      <a16:colId xmlns:a16="http://schemas.microsoft.com/office/drawing/2014/main" val="4113230396"/>
                    </a:ext>
                  </a:extLst>
                </a:gridCol>
                <a:gridCol w="5761095">
                  <a:extLst>
                    <a:ext uri="{9D8B030D-6E8A-4147-A177-3AD203B41FA5}">
                      <a16:colId xmlns:a16="http://schemas.microsoft.com/office/drawing/2014/main" val="2166922288"/>
                    </a:ext>
                  </a:extLst>
                </a:gridCol>
              </a:tblGrid>
              <a:tr h="249555">
                <a:tc gridSpan="3">
                  <a:txBody>
                    <a:bodyPr/>
                    <a:lstStyle/>
                    <a:p>
                      <a:pPr algn="ctr" fontAlgn="t"/>
                      <a:r>
                        <a:rPr lang="pt-BR" sz="2000" b="1" i="0" u="none" strike="noStrike">
                          <a:solidFill>
                            <a:srgbClr val="000000"/>
                          </a:solidFill>
                          <a:effectLst/>
                          <a:latin typeface="Calibri" panose="020F0502020204030204" pitchFamily="34" charset="0"/>
                        </a:rPr>
                        <a:t>CONTAS CORRENTES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520671477"/>
                  </a:ext>
                </a:extLst>
              </a:tr>
              <a:tr h="330200">
                <a:tc>
                  <a:txBody>
                    <a:bodyPr/>
                    <a:lstStyle/>
                    <a:p>
                      <a:pPr algn="ctr" fontAlgn="ctr"/>
                      <a:r>
                        <a:rPr lang="pt-BR" sz="2000" b="1" i="0" u="none" strike="noStrike">
                          <a:solidFill>
                            <a:srgbClr val="000000"/>
                          </a:solidFill>
                          <a:effectLst/>
                          <a:latin typeface="Calibri" panose="020F0502020204030204" pitchFamily="34" charset="0"/>
                        </a:rPr>
                        <a:t>CÓD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000" b="1" i="0" u="none" strike="noStrike">
                          <a:solidFill>
                            <a:srgbClr val="000000"/>
                          </a:solidFill>
                          <a:effectLst/>
                          <a:latin typeface="Calibri" panose="020F0502020204030204" pitchFamily="34" charset="0"/>
                        </a:rPr>
                        <a:t>DESCRIÇÃO DO CONTA CORRENTE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000" b="1" i="0" u="none" strike="noStrike">
                          <a:solidFill>
                            <a:srgbClr val="000000"/>
                          </a:solidFill>
                          <a:effectLst/>
                          <a:latin typeface="Calibri" panose="020F0502020204030204" pitchFamily="34" charset="0"/>
                        </a:rPr>
                        <a:t>FORMATO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951850"/>
                  </a:ext>
                </a:extLst>
              </a:tr>
              <a:tr h="857250">
                <a:tc>
                  <a:txBody>
                    <a:bodyPr/>
                    <a:lstStyle/>
                    <a:p>
                      <a:pPr algn="ctr" fontAlgn="t"/>
                      <a:r>
                        <a:rPr lang="pt-BR" sz="20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2000" b="0" i="0" u="none" strike="noStrike">
                          <a:solidFill>
                            <a:srgbClr val="000000"/>
                          </a:solidFill>
                          <a:effectLst/>
                          <a:latin typeface="Calibri" panose="020F0502020204030204" pitchFamily="34" charset="0"/>
                        </a:rPr>
                        <a:t>Destinação de Recursos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2000" b="0" i="0" u="none" strike="noStrike" dirty="0">
                          <a:solidFill>
                            <a:srgbClr val="000000"/>
                          </a:solidFill>
                          <a:effectLst/>
                          <a:latin typeface="Calibri" panose="020F0502020204030204" pitchFamily="34" charset="0"/>
                        </a:rPr>
                        <a:t>IGEERRRRRR</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I – </a:t>
                      </a:r>
                      <a:r>
                        <a:rPr lang="pt-BR" sz="2000" b="0" i="0" u="none" strike="noStrike" dirty="0" err="1">
                          <a:solidFill>
                            <a:srgbClr val="000000"/>
                          </a:solidFill>
                          <a:effectLst/>
                          <a:latin typeface="Calibri" panose="020F0502020204030204" pitchFamily="34" charset="0"/>
                        </a:rPr>
                        <a:t>Iduso</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G -Grupo de Destinação</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EE – Especificação DFR</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(****)RRRRRR – Reservado ao TCE.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324578"/>
                  </a:ext>
                </a:extLst>
              </a:tr>
              <a:tr h="2146300">
                <a:tc>
                  <a:txBody>
                    <a:bodyPr/>
                    <a:lstStyle/>
                    <a:p>
                      <a:pPr algn="ctr" fontAlgn="t"/>
                      <a:r>
                        <a:rPr lang="pt-BR" sz="2000" b="0" i="0" u="none" strike="noStrike">
                          <a:solidFill>
                            <a:srgbClr val="000000"/>
                          </a:solidFill>
                          <a:effectLst/>
                          <a:latin typeface="Calibri" panose="020F050202020403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000" b="0" i="0" u="none" strike="noStrike">
                          <a:solidFill>
                            <a:srgbClr val="000000"/>
                          </a:solidFill>
                          <a:effectLst/>
                          <a:latin typeface="Calibri" panose="020F0502020204030204" pitchFamily="34" charset="0"/>
                        </a:rPr>
                        <a:t>Conta Bancária +FR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000" b="0" i="0" u="none" strike="noStrike" dirty="0">
                          <a:solidFill>
                            <a:srgbClr val="000000"/>
                          </a:solidFill>
                          <a:effectLst/>
                          <a:latin typeface="Calibri" panose="020F0502020204030204" pitchFamily="34" charset="0"/>
                        </a:rPr>
                        <a:t>BBBBAAAAAA</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CCCCCCCCCCCCCCCIGEERRRRRR</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BBBB - N° Banco</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AAAAAA - Agência</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CCCCCCCCCCCCCCC</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 - Conta Bancária</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I – </a:t>
                      </a:r>
                      <a:r>
                        <a:rPr lang="pt-BR" sz="2000" b="0" i="0" u="none" strike="noStrike" dirty="0" err="1">
                          <a:solidFill>
                            <a:srgbClr val="000000"/>
                          </a:solidFill>
                          <a:effectLst/>
                          <a:latin typeface="Calibri" panose="020F0502020204030204" pitchFamily="34" charset="0"/>
                        </a:rPr>
                        <a:t>Iduso</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G -Grupo de Destinação</a:t>
                      </a:r>
                      <a:br>
                        <a:rPr lang="pt-BR" sz="2000" b="0" i="0" u="none" strike="noStrike" dirty="0">
                          <a:solidFill>
                            <a:srgbClr val="000000"/>
                          </a:solidFill>
                          <a:effectLst/>
                          <a:latin typeface="Calibri" panose="020F0502020204030204" pitchFamily="34" charset="0"/>
                        </a:rPr>
                      </a:br>
                      <a:r>
                        <a:rPr lang="pt-BR" sz="2000" b="0" i="0" u="none" strike="noStrike" dirty="0">
                          <a:solidFill>
                            <a:srgbClr val="000000"/>
                          </a:solidFill>
                          <a:effectLst/>
                          <a:latin typeface="Calibri" panose="020F0502020204030204" pitchFamily="34" charset="0"/>
                        </a:rPr>
                        <a:t>EE – Especificação DFR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7259841"/>
                  </a:ext>
                </a:extLst>
              </a:tr>
            </a:tbl>
          </a:graphicData>
        </a:graphic>
      </p:graphicFrame>
    </p:spTree>
    <p:extLst>
      <p:ext uri="{BB962C8B-B14F-4D97-AF65-F5344CB8AC3E}">
        <p14:creationId xmlns:p14="http://schemas.microsoft.com/office/powerpoint/2010/main" val="3080199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9294532" cy="523220"/>
          </a:xfrm>
          <a:prstGeom prst="rect">
            <a:avLst/>
          </a:prstGeom>
          <a:noFill/>
        </p:spPr>
        <p:txBody>
          <a:bodyPr wrap="none" rtlCol="0">
            <a:spAutoFit/>
          </a:bodyPr>
          <a:lstStyle/>
          <a:p>
            <a:r>
              <a:rPr lang="pt-BR" sz="2800" b="1" u="sng" dirty="0">
                <a:latin typeface="Book Antiqua" panose="02040602050305030304" pitchFamily="18" charset="0"/>
              </a:rPr>
              <a:t>Registros Arrecadação da Receita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7357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18C7270B-D7D8-5273-F2EF-2570B1350CB3}"/>
              </a:ext>
            </a:extLst>
          </p:cNvPr>
          <p:cNvSpPr txBox="1"/>
          <p:nvPr/>
        </p:nvSpPr>
        <p:spPr>
          <a:xfrm>
            <a:off x="854764" y="2016598"/>
            <a:ext cx="10257183" cy="4493538"/>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2.18 ARRECADAÇÃO DA RECEITA SEM O PRÉVIO RECONHECIMENTO POR COMPETÊNCIA, EXCETO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1.1.1.X.X.XX.XX 	CAIXA E EQUIVALENTES DE CAIXA (Valor Líquido) 	5 	</a:t>
            </a:r>
          </a:p>
          <a:p>
            <a:r>
              <a:rPr lang="pt-BR" sz="2200" b="0" i="0" u="none" strike="noStrike" baseline="0" dirty="0">
                <a:solidFill>
                  <a:srgbClr val="000000"/>
                </a:solidFill>
                <a:latin typeface="Calibri" panose="020F0502020204030204" pitchFamily="34" charset="0"/>
              </a:rPr>
              <a:t>D 	4.X.X.X.X.XX.XX 	(-) DEDUÇÕES - RENÚNCIA E OUTRAS (Quando houver) 	1 </a:t>
            </a:r>
          </a:p>
          <a:p>
            <a:r>
              <a:rPr lang="pt-BR" sz="2200" b="0" i="0" u="none" strike="noStrike" baseline="0" dirty="0">
                <a:solidFill>
                  <a:srgbClr val="000000"/>
                </a:solidFill>
                <a:latin typeface="Calibri" panose="020F0502020204030204" pitchFamily="34" charset="0"/>
              </a:rPr>
              <a:t>C 	4.X.X.X.X.XX.XX 	VARIAÇÃO PATRIMONIAL AUMENTATIVA (Valor Bruto) 	1 </a:t>
            </a:r>
          </a:p>
          <a:p>
            <a:r>
              <a:rPr lang="pt-BR" sz="2200" b="0" i="0" u="none" strike="noStrike" baseline="0" dirty="0">
                <a:solidFill>
                  <a:srgbClr val="000000"/>
                </a:solidFill>
                <a:latin typeface="Calibri" panose="020F0502020204030204" pitchFamily="34" charset="0"/>
              </a:rPr>
              <a:t>D 	6.2.1.1.0.00.00 	RECEITA A REALIZAR (Valor Líquido) 			1	</a:t>
            </a:r>
          </a:p>
          <a:p>
            <a:r>
              <a:rPr lang="pt-BR" sz="2200" b="0" i="0" u="none" strike="noStrike" baseline="0" dirty="0">
                <a:solidFill>
                  <a:srgbClr val="000000"/>
                </a:solidFill>
                <a:latin typeface="Calibri" panose="020F0502020204030204" pitchFamily="34" charset="0"/>
              </a:rPr>
              <a:t>D 	6.2.1.3.1.01.00 	(-) DEDUÇÕES DA RECEITA ORÇAM. (Quando houver) 	1 </a:t>
            </a:r>
          </a:p>
          <a:p>
            <a:r>
              <a:rPr lang="pt-BR" sz="2200" b="0" i="0" u="none" strike="noStrike" baseline="0" dirty="0">
                <a:solidFill>
                  <a:srgbClr val="000000"/>
                </a:solidFill>
                <a:latin typeface="Calibri" panose="020F0502020204030204" pitchFamily="34" charset="0"/>
              </a:rPr>
              <a:t>C 	6.2.1.2.0.00.00 	RECEITA REALIZADA (Valor Bruto) 			1	</a:t>
            </a:r>
          </a:p>
          <a:p>
            <a:r>
              <a:rPr lang="pt-BR" sz="2200" b="0" i="0" u="none" strike="noStrike" baseline="0" dirty="0">
                <a:solidFill>
                  <a:srgbClr val="000000"/>
                </a:solidFill>
                <a:latin typeface="Calibri" panose="020F0502020204030204" pitchFamily="34" charset="0"/>
              </a:rPr>
              <a:t>D 	7.2.1.1.0.00.00 	CONTROLE DA DISP. DE RECURSOS (valor líquido) 	2 </a:t>
            </a:r>
          </a:p>
          <a:p>
            <a:r>
              <a:rPr lang="pt-BR" sz="2200" b="0" i="0" u="none" strike="noStrike" baseline="0" dirty="0">
                <a:solidFill>
                  <a:srgbClr val="000000"/>
                </a:solidFill>
                <a:latin typeface="Calibri" panose="020F0502020204030204" pitchFamily="34" charset="0"/>
              </a:rPr>
              <a:t>C 	8.2.1.1.1.01.00 	DISP. P/DESTIN.DE RECURSOS–DISPONÍVEL valor líquido 	2 </a:t>
            </a:r>
          </a:p>
          <a:p>
            <a:r>
              <a:rPr lang="pt-BR" sz="2200" b="0" i="0" u="none" strike="noStrike" baseline="0" dirty="0">
                <a:solidFill>
                  <a:srgbClr val="000000"/>
                </a:solidFill>
                <a:latin typeface="Calibri" panose="020F0502020204030204" pitchFamily="34" charset="0"/>
              </a:rPr>
              <a:t>D 	8.1.X.X.X.XX.XX 	A EXECUTAR (SE HOUVER CONTRATO/CONVÊNIO) 	14 </a:t>
            </a:r>
          </a:p>
          <a:p>
            <a:r>
              <a:rPr lang="pt-BR" sz="2200" b="0" i="0" u="none" strike="noStrike" baseline="0" dirty="0">
                <a:solidFill>
                  <a:srgbClr val="000000"/>
                </a:solidFill>
                <a:latin typeface="Calibri" panose="020F0502020204030204" pitchFamily="34" charset="0"/>
              </a:rPr>
              <a:t>C 	8.1.X.X.X.XX.XX 	EXECUTADOS (SE HOUVER CONTRATO/CONVÊNIO) 	14 	</a:t>
            </a:r>
          </a:p>
        </p:txBody>
      </p:sp>
    </p:spTree>
    <p:extLst>
      <p:ext uri="{BB962C8B-B14F-4D97-AF65-F5344CB8AC3E}">
        <p14:creationId xmlns:p14="http://schemas.microsoft.com/office/powerpoint/2010/main" val="1354628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9294532" cy="523220"/>
          </a:xfrm>
          <a:prstGeom prst="rect">
            <a:avLst/>
          </a:prstGeom>
          <a:noFill/>
        </p:spPr>
        <p:txBody>
          <a:bodyPr wrap="none" rtlCol="0">
            <a:spAutoFit/>
          </a:bodyPr>
          <a:lstStyle/>
          <a:p>
            <a:r>
              <a:rPr lang="pt-BR" sz="2800" b="1" u="sng" dirty="0">
                <a:latin typeface="Book Antiqua" panose="02040602050305030304" pitchFamily="18" charset="0"/>
              </a:rPr>
              <a:t>Registros Arrecadação da Receita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7357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28308D71-C07A-A70A-0C5D-C85406F4442D}"/>
              </a:ext>
            </a:extLst>
          </p:cNvPr>
          <p:cNvSpPr txBox="1"/>
          <p:nvPr/>
        </p:nvSpPr>
        <p:spPr>
          <a:xfrm>
            <a:off x="765505" y="2218238"/>
            <a:ext cx="10296747" cy="4493538"/>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2.19 ARRECADAÇÃO DA RECEITA SEM O PRÉVIO RECONHECIMENTO POR COMPETÊNCIA,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1.1.1.X.X.XX.XX 	CAIXA E EQUIVALENTES DE CAIXA (100%) 		          5	</a:t>
            </a:r>
          </a:p>
          <a:p>
            <a:r>
              <a:rPr lang="pt-BR" sz="2200" b="0" i="0" u="none" strike="noStrike" baseline="0" dirty="0">
                <a:solidFill>
                  <a:srgbClr val="000000"/>
                </a:solidFill>
                <a:latin typeface="Calibri" panose="020F0502020204030204" pitchFamily="34" charset="0"/>
              </a:rPr>
              <a:t>C 	4.5.2.1.X.XX.XX 	TRANSF.CONSTITUCIONAIS E LEGAIS DE RECEITAS(100%)	          1</a:t>
            </a:r>
          </a:p>
          <a:p>
            <a:r>
              <a:rPr lang="pt-BR" sz="2200" b="0" i="0" u="none" strike="noStrike" baseline="0" dirty="0">
                <a:solidFill>
                  <a:srgbClr val="000000"/>
                </a:solidFill>
                <a:latin typeface="Calibri" panose="020F0502020204030204" pitchFamily="34" charset="0"/>
              </a:rPr>
              <a:t>D 	3.5.2.2.4.00.00 	TRANSFERÊNCIAS AO FUNDEB - INTER-OFSS – ESTADO (20%) </a:t>
            </a:r>
            <a:r>
              <a:rPr lang="pt-BR" sz="2200" dirty="0">
                <a:solidFill>
                  <a:srgbClr val="000000"/>
                </a:solidFill>
                <a:latin typeface="Calibri" panose="020F0502020204030204" pitchFamily="34" charset="0"/>
              </a:rPr>
              <a:t>   </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C 	1.1.1.X.X.XX.XX 	CAIXA E EQUIVALENTES DE CAIXA (20%) 			          5	</a:t>
            </a:r>
          </a:p>
          <a:p>
            <a:r>
              <a:rPr lang="pt-BR" sz="2200" b="0" i="0" u="none" strike="noStrike" baseline="0" dirty="0">
                <a:solidFill>
                  <a:srgbClr val="000000"/>
                </a:solidFill>
                <a:latin typeface="Calibri" panose="020F0502020204030204" pitchFamily="34" charset="0"/>
              </a:rPr>
              <a:t>D 	6.2.1.1.0.00.00 	RECEITA A REALIZAR (100%) 				          1	</a:t>
            </a:r>
          </a:p>
          <a:p>
            <a:r>
              <a:rPr lang="pt-BR" sz="2200" b="0" i="0" u="none" strike="noStrike" baseline="0" dirty="0">
                <a:solidFill>
                  <a:srgbClr val="000000"/>
                </a:solidFill>
                <a:latin typeface="Calibri" panose="020F0502020204030204" pitchFamily="34" charset="0"/>
              </a:rPr>
              <a:t>C 	6.2.1.2.0.00.00 	RECEITA REALIZADA (100%) 				          1</a:t>
            </a:r>
          </a:p>
          <a:p>
            <a:r>
              <a:rPr lang="da-DK" sz="2200" b="0" i="0" u="none" strike="noStrike" baseline="0" dirty="0">
                <a:solidFill>
                  <a:srgbClr val="000000"/>
                </a:solidFill>
                <a:latin typeface="Calibri" panose="020F0502020204030204" pitchFamily="34" charset="0"/>
              </a:rPr>
              <a:t>D 	6.2.1.3.1.01.00 	(-) FUNDEB (20%) 					          1</a:t>
            </a:r>
          </a:p>
          <a:p>
            <a:r>
              <a:rPr lang="pt-BR" sz="2200" b="0" i="0" u="none" strike="noStrike" baseline="0" dirty="0">
                <a:solidFill>
                  <a:srgbClr val="000000"/>
                </a:solidFill>
                <a:latin typeface="Calibri" panose="020F0502020204030204" pitchFamily="34" charset="0"/>
              </a:rPr>
              <a:t>C 	6.2.1.1.0.00.00 	RECEITA A REALIZAR (20%) 				          1</a:t>
            </a:r>
          </a:p>
          <a:p>
            <a:r>
              <a:rPr lang="pt-BR" sz="2200" b="0" i="0" u="none" strike="noStrike" baseline="0" dirty="0">
                <a:solidFill>
                  <a:srgbClr val="000000"/>
                </a:solidFill>
                <a:latin typeface="Calibri" panose="020F0502020204030204" pitchFamily="34" charset="0"/>
              </a:rPr>
              <a:t>D 	7.2.1.1.0.00.00 	CONTROLE DA DISPONIBILIDADE DE RECURSOS (80%) 	          2</a:t>
            </a:r>
          </a:p>
          <a:p>
            <a:r>
              <a:rPr lang="pt-BR" sz="2200" b="0" i="0" u="none" strike="noStrike" baseline="0" dirty="0">
                <a:solidFill>
                  <a:srgbClr val="000000"/>
                </a:solidFill>
                <a:latin typeface="Calibri" panose="020F0502020204030204" pitchFamily="34" charset="0"/>
              </a:rPr>
              <a:t>C 	8.2.1.1.1.01.00 	DISP.POR DESTINAÇÃO DE RECURSOS – DISPONÍVEL (80%)       2 	</a:t>
            </a:r>
          </a:p>
        </p:txBody>
      </p:sp>
    </p:spTree>
    <p:extLst>
      <p:ext uri="{BB962C8B-B14F-4D97-AF65-F5344CB8AC3E}">
        <p14:creationId xmlns:p14="http://schemas.microsoft.com/office/powerpoint/2010/main" val="670877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A022A55-1BB4-96FB-759F-2F595006B7BA}"/>
              </a:ext>
            </a:extLst>
          </p:cNvPr>
          <p:cNvGraphicFramePr/>
          <p:nvPr/>
        </p:nvGraphicFramePr>
        <p:xfrm>
          <a:off x="853440" y="467360"/>
          <a:ext cx="10454640" cy="597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Conector: Angulado 2">
            <a:extLst>
              <a:ext uri="{FF2B5EF4-FFF2-40B4-BE49-F238E27FC236}">
                <a16:creationId xmlns:a16="http://schemas.microsoft.com/office/drawing/2014/main" id="{E6EFD6D0-C370-8933-A987-FB5250EBAD40}"/>
              </a:ext>
            </a:extLst>
          </p:cNvPr>
          <p:cNvCxnSpPr/>
          <p:nvPr/>
        </p:nvCxnSpPr>
        <p:spPr>
          <a:xfrm rot="16200000" flipH="1">
            <a:off x="944880"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3E64C0F2-7D85-E029-F2F9-762E448DE02D}"/>
              </a:ext>
            </a:extLst>
          </p:cNvPr>
          <p:cNvSpPr txBox="1"/>
          <p:nvPr/>
        </p:nvSpPr>
        <p:spPr>
          <a:xfrm flipH="1">
            <a:off x="1180489" y="4144832"/>
            <a:ext cx="2242189" cy="2031325"/>
          </a:xfrm>
          <a:prstGeom prst="rect">
            <a:avLst/>
          </a:prstGeom>
          <a:noFill/>
        </p:spPr>
        <p:txBody>
          <a:bodyPr wrap="square" rtlCol="0">
            <a:spAutoFit/>
          </a:bodyPr>
          <a:lstStyle/>
          <a:p>
            <a:r>
              <a:rPr lang="pt-BR" b="1" dirty="0">
                <a:solidFill>
                  <a:schemeClr val="accent1">
                    <a:lumMod val="50000"/>
                  </a:schemeClr>
                </a:solidFill>
              </a:rPr>
              <a:t>Exclui código 8,</a:t>
            </a:r>
          </a:p>
          <a:p>
            <a:r>
              <a:rPr lang="pt-BR" b="1" dirty="0">
                <a:solidFill>
                  <a:schemeClr val="accent1">
                    <a:lumMod val="50000"/>
                  </a:schemeClr>
                </a:solidFill>
              </a:rPr>
              <a:t>Detalha o 5º e 6º com divisão de códigos p/União, separado de Estados e Municípios, 00 a 49 e 50 a 98</a:t>
            </a:r>
          </a:p>
        </p:txBody>
      </p:sp>
      <p:cxnSp>
        <p:nvCxnSpPr>
          <p:cNvPr id="6" name="Conector: Angulado 5">
            <a:extLst>
              <a:ext uri="{FF2B5EF4-FFF2-40B4-BE49-F238E27FC236}">
                <a16:creationId xmlns:a16="http://schemas.microsoft.com/office/drawing/2014/main" id="{ACAAC446-F418-985F-10F3-B06500B1EFCF}"/>
              </a:ext>
            </a:extLst>
          </p:cNvPr>
          <p:cNvCxnSpPr/>
          <p:nvPr/>
        </p:nvCxnSpPr>
        <p:spPr>
          <a:xfrm rot="16200000" flipH="1">
            <a:off x="3498856"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41FE377C-9C6D-21B2-C906-9138AB1A8243}"/>
              </a:ext>
            </a:extLst>
          </p:cNvPr>
          <p:cNvSpPr txBox="1"/>
          <p:nvPr/>
        </p:nvSpPr>
        <p:spPr>
          <a:xfrm flipH="1">
            <a:off x="3783336" y="4136905"/>
            <a:ext cx="1998348" cy="923330"/>
          </a:xfrm>
          <a:prstGeom prst="rect">
            <a:avLst/>
          </a:prstGeom>
          <a:noFill/>
        </p:spPr>
        <p:txBody>
          <a:bodyPr wrap="square" rtlCol="0">
            <a:spAutoFit/>
          </a:bodyPr>
          <a:lstStyle/>
          <a:p>
            <a:r>
              <a:rPr lang="pt-BR" b="1" dirty="0">
                <a:solidFill>
                  <a:schemeClr val="accent1">
                    <a:lumMod val="50000"/>
                  </a:schemeClr>
                </a:solidFill>
              </a:rPr>
              <a:t>Republicação de anexo, ajuste do 4º nível.</a:t>
            </a:r>
          </a:p>
        </p:txBody>
      </p:sp>
      <p:cxnSp>
        <p:nvCxnSpPr>
          <p:cNvPr id="8" name="Conector: Angulado 7">
            <a:extLst>
              <a:ext uri="{FF2B5EF4-FFF2-40B4-BE49-F238E27FC236}">
                <a16:creationId xmlns:a16="http://schemas.microsoft.com/office/drawing/2014/main" id="{DA7F1B83-671D-196D-4FD6-F32DF23C9A7B}"/>
              </a:ext>
            </a:extLst>
          </p:cNvPr>
          <p:cNvCxnSpPr/>
          <p:nvPr/>
        </p:nvCxnSpPr>
        <p:spPr>
          <a:xfrm rot="16200000" flipH="1">
            <a:off x="6053474" y="4022912"/>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A4C671F5-03BF-4843-A522-0D99459B0A07}"/>
              </a:ext>
            </a:extLst>
          </p:cNvPr>
          <p:cNvSpPr txBox="1"/>
          <p:nvPr/>
        </p:nvSpPr>
        <p:spPr>
          <a:xfrm flipH="1">
            <a:off x="6337954" y="4144832"/>
            <a:ext cx="1830686" cy="1754326"/>
          </a:xfrm>
          <a:prstGeom prst="rect">
            <a:avLst/>
          </a:prstGeom>
          <a:noFill/>
        </p:spPr>
        <p:txBody>
          <a:bodyPr wrap="square" rtlCol="0">
            <a:spAutoFit/>
          </a:bodyPr>
          <a:lstStyle/>
          <a:p>
            <a:r>
              <a:rPr lang="pt-BR" sz="1800" b="1" i="0" u="none" strike="noStrike" baseline="0" dirty="0">
                <a:solidFill>
                  <a:schemeClr val="accent1">
                    <a:lumMod val="50000"/>
                  </a:schemeClr>
                </a:solidFill>
              </a:rPr>
              <a:t>Publicar o desdobramento da classificação da receita a ser utilizada pela União</a:t>
            </a:r>
            <a:endParaRPr lang="pt-BR" b="1" dirty="0">
              <a:solidFill>
                <a:schemeClr val="accent1">
                  <a:lumMod val="50000"/>
                </a:schemeClr>
              </a:solidFill>
            </a:endParaRPr>
          </a:p>
        </p:txBody>
      </p:sp>
      <p:cxnSp>
        <p:nvCxnSpPr>
          <p:cNvPr id="10" name="Conector: Angulado 9">
            <a:extLst>
              <a:ext uri="{FF2B5EF4-FFF2-40B4-BE49-F238E27FC236}">
                <a16:creationId xmlns:a16="http://schemas.microsoft.com/office/drawing/2014/main" id="{83C9D7AC-7021-EE40-438A-CB186DA96D34}"/>
              </a:ext>
            </a:extLst>
          </p:cNvPr>
          <p:cNvCxnSpPr/>
          <p:nvPr/>
        </p:nvCxnSpPr>
        <p:spPr>
          <a:xfrm rot="16200000" flipH="1">
            <a:off x="8664594"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D39BE44A-CCDD-1A01-D3C7-A54321F0A484}"/>
              </a:ext>
            </a:extLst>
          </p:cNvPr>
          <p:cNvSpPr txBox="1"/>
          <p:nvPr/>
        </p:nvSpPr>
        <p:spPr>
          <a:xfrm flipH="1">
            <a:off x="8949074" y="4136905"/>
            <a:ext cx="1998348" cy="2308324"/>
          </a:xfrm>
          <a:prstGeom prst="rect">
            <a:avLst/>
          </a:prstGeom>
          <a:noFill/>
        </p:spPr>
        <p:txBody>
          <a:bodyPr wrap="square" rtlCol="0">
            <a:spAutoFit/>
          </a:bodyPr>
          <a:lstStyle/>
          <a:p>
            <a:pPr algn="l"/>
            <a:r>
              <a:rPr lang="pt-BR" sz="1800" b="1" i="0" u="none" strike="noStrike" baseline="0" dirty="0">
                <a:solidFill>
                  <a:schemeClr val="accent1">
                    <a:lumMod val="50000"/>
                  </a:schemeClr>
                </a:solidFill>
              </a:rPr>
              <a:t>Publicar o desdobramento da classificação da receita a ser utilizada pelos Estados,</a:t>
            </a:r>
          </a:p>
          <a:p>
            <a:pPr algn="l"/>
            <a:r>
              <a:rPr lang="pt-BR" sz="1800" b="1" i="0" u="none" strike="noStrike" baseline="0" dirty="0">
                <a:solidFill>
                  <a:schemeClr val="accent1">
                    <a:lumMod val="50000"/>
                  </a:schemeClr>
                </a:solidFill>
              </a:rPr>
              <a:t>Distrito Federal e Municípios</a:t>
            </a:r>
            <a:endParaRPr lang="pt-BR" b="1" dirty="0">
              <a:solidFill>
                <a:schemeClr val="accent1">
                  <a:lumMod val="50000"/>
                </a:schemeClr>
              </a:solidFill>
            </a:endParaRPr>
          </a:p>
        </p:txBody>
      </p:sp>
      <p:sp>
        <p:nvSpPr>
          <p:cNvPr id="12" name="CaixaDeTexto 11">
            <a:extLst>
              <a:ext uri="{FF2B5EF4-FFF2-40B4-BE49-F238E27FC236}">
                <a16:creationId xmlns:a16="http://schemas.microsoft.com/office/drawing/2014/main" id="{0497702F-7C1C-36F0-68E1-5011677F69C1}"/>
              </a:ext>
            </a:extLst>
          </p:cNvPr>
          <p:cNvSpPr txBox="1"/>
          <p:nvPr/>
        </p:nvSpPr>
        <p:spPr>
          <a:xfrm>
            <a:off x="3697655" y="686971"/>
            <a:ext cx="3733523" cy="584775"/>
          </a:xfrm>
          <a:custGeom>
            <a:avLst/>
            <a:gdLst>
              <a:gd name="connsiteX0" fmla="*/ 0 w 3733523"/>
              <a:gd name="connsiteY0" fmla="*/ 0 h 584775"/>
              <a:gd name="connsiteX1" fmla="*/ 458690 w 3733523"/>
              <a:gd name="connsiteY1" fmla="*/ 0 h 584775"/>
              <a:gd name="connsiteX2" fmla="*/ 1029386 w 3733523"/>
              <a:gd name="connsiteY2" fmla="*/ 0 h 584775"/>
              <a:gd name="connsiteX3" fmla="*/ 1562746 w 3733523"/>
              <a:gd name="connsiteY3" fmla="*/ 0 h 584775"/>
              <a:gd name="connsiteX4" fmla="*/ 2170777 w 3733523"/>
              <a:gd name="connsiteY4" fmla="*/ 0 h 584775"/>
              <a:gd name="connsiteX5" fmla="*/ 2704137 w 3733523"/>
              <a:gd name="connsiteY5" fmla="*/ 0 h 584775"/>
              <a:gd name="connsiteX6" fmla="*/ 3200163 w 3733523"/>
              <a:gd name="connsiteY6" fmla="*/ 0 h 584775"/>
              <a:gd name="connsiteX7" fmla="*/ 3733523 w 3733523"/>
              <a:gd name="connsiteY7" fmla="*/ 0 h 584775"/>
              <a:gd name="connsiteX8" fmla="*/ 3733523 w 3733523"/>
              <a:gd name="connsiteY8" fmla="*/ 584775 h 584775"/>
              <a:gd name="connsiteX9" fmla="*/ 3274833 w 3733523"/>
              <a:gd name="connsiteY9" fmla="*/ 584775 h 584775"/>
              <a:gd name="connsiteX10" fmla="*/ 2853478 w 3733523"/>
              <a:gd name="connsiteY10" fmla="*/ 584775 h 584775"/>
              <a:gd name="connsiteX11" fmla="*/ 2320118 w 3733523"/>
              <a:gd name="connsiteY11" fmla="*/ 584775 h 584775"/>
              <a:gd name="connsiteX12" fmla="*/ 1861428 w 3733523"/>
              <a:gd name="connsiteY12" fmla="*/ 584775 h 584775"/>
              <a:gd name="connsiteX13" fmla="*/ 1440073 w 3733523"/>
              <a:gd name="connsiteY13" fmla="*/ 584775 h 584775"/>
              <a:gd name="connsiteX14" fmla="*/ 1018718 w 3733523"/>
              <a:gd name="connsiteY14" fmla="*/ 584775 h 584775"/>
              <a:gd name="connsiteX15" fmla="*/ 522693 w 3733523"/>
              <a:gd name="connsiteY15" fmla="*/ 584775 h 584775"/>
              <a:gd name="connsiteX16" fmla="*/ 0 w 3733523"/>
              <a:gd name="connsiteY16" fmla="*/ 584775 h 584775"/>
              <a:gd name="connsiteX17" fmla="*/ 0 w 373352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3523" h="584775" extrusionOk="0">
                <a:moveTo>
                  <a:pt x="0" y="0"/>
                </a:moveTo>
                <a:cubicBezTo>
                  <a:pt x="204993" y="-7106"/>
                  <a:pt x="310745" y="6847"/>
                  <a:pt x="458690" y="0"/>
                </a:cubicBezTo>
                <a:cubicBezTo>
                  <a:pt x="606635" y="-6847"/>
                  <a:pt x="852374" y="6336"/>
                  <a:pt x="1029386" y="0"/>
                </a:cubicBezTo>
                <a:cubicBezTo>
                  <a:pt x="1206398" y="-6336"/>
                  <a:pt x="1331832" y="9854"/>
                  <a:pt x="1562746" y="0"/>
                </a:cubicBezTo>
                <a:cubicBezTo>
                  <a:pt x="1793660" y="-9854"/>
                  <a:pt x="1997875" y="16346"/>
                  <a:pt x="2170777" y="0"/>
                </a:cubicBezTo>
                <a:cubicBezTo>
                  <a:pt x="2343679" y="-16346"/>
                  <a:pt x="2554232" y="24620"/>
                  <a:pt x="2704137" y="0"/>
                </a:cubicBezTo>
                <a:cubicBezTo>
                  <a:pt x="2854042" y="-24620"/>
                  <a:pt x="2968821" y="5785"/>
                  <a:pt x="3200163" y="0"/>
                </a:cubicBezTo>
                <a:cubicBezTo>
                  <a:pt x="3431505" y="-5785"/>
                  <a:pt x="3513997" y="42772"/>
                  <a:pt x="3733523" y="0"/>
                </a:cubicBezTo>
                <a:cubicBezTo>
                  <a:pt x="3770916" y="133428"/>
                  <a:pt x="3699782" y="462541"/>
                  <a:pt x="3733523" y="584775"/>
                </a:cubicBezTo>
                <a:cubicBezTo>
                  <a:pt x="3609114" y="587014"/>
                  <a:pt x="3381903" y="575763"/>
                  <a:pt x="3274833" y="584775"/>
                </a:cubicBezTo>
                <a:cubicBezTo>
                  <a:pt x="3167763" y="593787"/>
                  <a:pt x="2992266" y="545767"/>
                  <a:pt x="2853478" y="584775"/>
                </a:cubicBezTo>
                <a:cubicBezTo>
                  <a:pt x="2714691" y="623783"/>
                  <a:pt x="2494786" y="529493"/>
                  <a:pt x="2320118" y="584775"/>
                </a:cubicBezTo>
                <a:cubicBezTo>
                  <a:pt x="2145450" y="640057"/>
                  <a:pt x="1989397" y="557657"/>
                  <a:pt x="1861428" y="584775"/>
                </a:cubicBezTo>
                <a:cubicBezTo>
                  <a:pt x="1733459" y="611893"/>
                  <a:pt x="1536631" y="556536"/>
                  <a:pt x="1440073" y="584775"/>
                </a:cubicBezTo>
                <a:cubicBezTo>
                  <a:pt x="1343515" y="613014"/>
                  <a:pt x="1133546" y="543796"/>
                  <a:pt x="1018718" y="584775"/>
                </a:cubicBezTo>
                <a:cubicBezTo>
                  <a:pt x="903890" y="625754"/>
                  <a:pt x="660160" y="553963"/>
                  <a:pt x="522693" y="584775"/>
                </a:cubicBezTo>
                <a:cubicBezTo>
                  <a:pt x="385227" y="615587"/>
                  <a:pt x="128118" y="561761"/>
                  <a:pt x="0" y="584775"/>
                </a:cubicBezTo>
                <a:cubicBezTo>
                  <a:pt x="-5894" y="326384"/>
                  <a:pt x="60865" y="224155"/>
                  <a:pt x="0" y="0"/>
                </a:cubicBezTo>
                <a:close/>
              </a:path>
            </a:pathLst>
          </a:custGeom>
          <a:noFill/>
          <a:ln>
            <a:solidFill>
              <a:schemeClr val="tx1"/>
            </a:solidFill>
            <a:extLst>
              <a:ext uri="{C807C97D-BFC1-408E-A445-0C87EB9F89A2}">
                <ask:lineSketchStyleProps xmlns:ask="http://schemas.microsoft.com/office/drawing/2018/sketchyshapes" sd="3054873628">
                  <a:prstGeom prst="rect">
                    <a:avLst/>
                  </a:prstGeom>
                  <ask:type>
                    <ask:lineSketchScribble/>
                  </ask:type>
                </ask:lineSketchStyleProps>
              </a:ext>
            </a:extLst>
          </a:ln>
        </p:spPr>
        <p:txBody>
          <a:bodyPr wrap="none" rtlCol="0">
            <a:spAutoFit/>
          </a:bodyPr>
          <a:lstStyle/>
          <a:p>
            <a:r>
              <a:rPr lang="pt-BR" sz="3200" dirty="0"/>
              <a:t>Ementário da Receita</a:t>
            </a:r>
          </a:p>
        </p:txBody>
      </p:sp>
      <p:graphicFrame>
        <p:nvGraphicFramePr>
          <p:cNvPr id="13" name="Diagrama 12">
            <a:extLst>
              <a:ext uri="{FF2B5EF4-FFF2-40B4-BE49-F238E27FC236}">
                <a16:creationId xmlns:a16="http://schemas.microsoft.com/office/drawing/2014/main" id="{A1F03B9B-4A12-229B-C707-DDFFE65958FE}"/>
              </a:ext>
            </a:extLst>
          </p:cNvPr>
          <p:cNvGraphicFramePr/>
          <p:nvPr/>
        </p:nvGraphicFramePr>
        <p:xfrm>
          <a:off x="-9913630" y="467360"/>
          <a:ext cx="10454640" cy="5974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4" name="Conector: Angulado 13">
            <a:extLst>
              <a:ext uri="{FF2B5EF4-FFF2-40B4-BE49-F238E27FC236}">
                <a16:creationId xmlns:a16="http://schemas.microsoft.com/office/drawing/2014/main" id="{E8465B16-64C8-A123-0AF5-36D79D448818}"/>
              </a:ext>
            </a:extLst>
          </p:cNvPr>
          <p:cNvCxnSpPr/>
          <p:nvPr/>
        </p:nvCxnSpPr>
        <p:spPr>
          <a:xfrm rot="16200000" flipH="1">
            <a:off x="-9822190"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523F0514-B8EA-414F-C0EA-79C4FA20A184}"/>
              </a:ext>
            </a:extLst>
          </p:cNvPr>
          <p:cNvSpPr txBox="1"/>
          <p:nvPr/>
        </p:nvSpPr>
        <p:spPr>
          <a:xfrm flipH="1">
            <a:off x="-9659631" y="4136905"/>
            <a:ext cx="2242189" cy="923330"/>
          </a:xfrm>
          <a:prstGeom prst="rect">
            <a:avLst/>
          </a:prstGeom>
          <a:noFill/>
        </p:spPr>
        <p:txBody>
          <a:bodyPr wrap="square" rtlCol="0">
            <a:spAutoFit/>
          </a:bodyPr>
          <a:lstStyle/>
          <a:p>
            <a:r>
              <a:rPr lang="pt-BR" b="1" dirty="0">
                <a:solidFill>
                  <a:schemeClr val="accent1">
                    <a:lumMod val="50000"/>
                  </a:schemeClr>
                </a:solidFill>
              </a:rPr>
              <a:t>Altera Detalhamento Cria Tipo de Receita</a:t>
            </a:r>
          </a:p>
          <a:p>
            <a:r>
              <a:rPr lang="pt-BR" b="1" dirty="0">
                <a:solidFill>
                  <a:schemeClr val="accent1">
                    <a:lumMod val="50000"/>
                  </a:schemeClr>
                </a:solidFill>
              </a:rPr>
              <a:t>Código 8 no 4º nível</a:t>
            </a:r>
          </a:p>
        </p:txBody>
      </p:sp>
      <p:cxnSp>
        <p:nvCxnSpPr>
          <p:cNvPr id="16" name="Conector: Angulado 15">
            <a:extLst>
              <a:ext uri="{FF2B5EF4-FFF2-40B4-BE49-F238E27FC236}">
                <a16:creationId xmlns:a16="http://schemas.microsoft.com/office/drawing/2014/main" id="{0B58FB9B-84C6-E4AE-F507-2254A5EFD65A}"/>
              </a:ext>
            </a:extLst>
          </p:cNvPr>
          <p:cNvCxnSpPr/>
          <p:nvPr/>
        </p:nvCxnSpPr>
        <p:spPr>
          <a:xfrm rot="16200000" flipH="1">
            <a:off x="-7268214"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A440211F-8F06-248B-F184-DA548072EC62}"/>
              </a:ext>
            </a:extLst>
          </p:cNvPr>
          <p:cNvSpPr txBox="1"/>
          <p:nvPr/>
        </p:nvSpPr>
        <p:spPr>
          <a:xfrm flipH="1">
            <a:off x="-6983734" y="4136905"/>
            <a:ext cx="1998348" cy="646331"/>
          </a:xfrm>
          <a:prstGeom prst="rect">
            <a:avLst/>
          </a:prstGeom>
          <a:noFill/>
        </p:spPr>
        <p:txBody>
          <a:bodyPr wrap="square" rtlCol="0">
            <a:spAutoFit/>
          </a:bodyPr>
          <a:lstStyle/>
          <a:p>
            <a:r>
              <a:rPr lang="pt-BR" b="1" dirty="0">
                <a:solidFill>
                  <a:schemeClr val="accent1">
                    <a:lumMod val="50000"/>
                  </a:schemeClr>
                </a:solidFill>
              </a:rPr>
              <a:t>Desdobramento </a:t>
            </a:r>
          </a:p>
          <a:p>
            <a:r>
              <a:rPr lang="pt-BR" b="1" dirty="0">
                <a:solidFill>
                  <a:schemeClr val="accent1">
                    <a:lumMod val="50000"/>
                  </a:schemeClr>
                </a:solidFill>
              </a:rPr>
              <a:t>Do Tipo</a:t>
            </a:r>
          </a:p>
        </p:txBody>
      </p:sp>
      <p:cxnSp>
        <p:nvCxnSpPr>
          <p:cNvPr id="18" name="Conector: Angulado 17">
            <a:extLst>
              <a:ext uri="{FF2B5EF4-FFF2-40B4-BE49-F238E27FC236}">
                <a16:creationId xmlns:a16="http://schemas.microsoft.com/office/drawing/2014/main" id="{697F934D-9A58-3720-B9B6-E6A36D82DE6A}"/>
              </a:ext>
            </a:extLst>
          </p:cNvPr>
          <p:cNvCxnSpPr/>
          <p:nvPr/>
        </p:nvCxnSpPr>
        <p:spPr>
          <a:xfrm rot="16200000" flipH="1">
            <a:off x="-4713596" y="4022912"/>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284691AB-5BDA-4F04-E874-407AA91D57C3}"/>
              </a:ext>
            </a:extLst>
          </p:cNvPr>
          <p:cNvSpPr txBox="1"/>
          <p:nvPr/>
        </p:nvSpPr>
        <p:spPr>
          <a:xfrm flipH="1">
            <a:off x="-4429116" y="4144832"/>
            <a:ext cx="1830686" cy="369332"/>
          </a:xfrm>
          <a:prstGeom prst="rect">
            <a:avLst/>
          </a:prstGeom>
          <a:noFill/>
        </p:spPr>
        <p:txBody>
          <a:bodyPr wrap="square" rtlCol="0">
            <a:spAutoFit/>
          </a:bodyPr>
          <a:lstStyle/>
          <a:p>
            <a:r>
              <a:rPr lang="pt-BR" b="1" dirty="0">
                <a:solidFill>
                  <a:schemeClr val="accent1">
                    <a:lumMod val="50000"/>
                  </a:schemeClr>
                </a:solidFill>
              </a:rPr>
              <a:t>Altera Prazo</a:t>
            </a:r>
          </a:p>
        </p:txBody>
      </p:sp>
      <p:cxnSp>
        <p:nvCxnSpPr>
          <p:cNvPr id="20" name="Conector: Angulado 19">
            <a:extLst>
              <a:ext uri="{FF2B5EF4-FFF2-40B4-BE49-F238E27FC236}">
                <a16:creationId xmlns:a16="http://schemas.microsoft.com/office/drawing/2014/main" id="{07E98E90-6574-6EA5-C999-80A03FC47F8B}"/>
              </a:ext>
            </a:extLst>
          </p:cNvPr>
          <p:cNvCxnSpPr/>
          <p:nvPr/>
        </p:nvCxnSpPr>
        <p:spPr>
          <a:xfrm rot="16200000" flipH="1">
            <a:off x="-2102476" y="4014985"/>
            <a:ext cx="325120" cy="243840"/>
          </a:xfrm>
          <a:prstGeom prst="bentConnector3">
            <a:avLst>
              <a:gd name="adj1" fmla="val 1062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CaixaDeTexto 20">
            <a:extLst>
              <a:ext uri="{FF2B5EF4-FFF2-40B4-BE49-F238E27FC236}">
                <a16:creationId xmlns:a16="http://schemas.microsoft.com/office/drawing/2014/main" id="{84EE45DF-F705-7A52-824C-69EBBF1797CD}"/>
              </a:ext>
            </a:extLst>
          </p:cNvPr>
          <p:cNvSpPr txBox="1"/>
          <p:nvPr/>
        </p:nvSpPr>
        <p:spPr>
          <a:xfrm flipH="1">
            <a:off x="-1817996" y="4136905"/>
            <a:ext cx="1998348" cy="646331"/>
          </a:xfrm>
          <a:prstGeom prst="rect">
            <a:avLst/>
          </a:prstGeom>
          <a:noFill/>
        </p:spPr>
        <p:txBody>
          <a:bodyPr wrap="square" rtlCol="0">
            <a:spAutoFit/>
          </a:bodyPr>
          <a:lstStyle/>
          <a:p>
            <a:r>
              <a:rPr lang="pt-BR" b="1" dirty="0">
                <a:solidFill>
                  <a:schemeClr val="accent1">
                    <a:lumMod val="50000"/>
                  </a:schemeClr>
                </a:solidFill>
              </a:rPr>
              <a:t>Desdobramento </a:t>
            </a:r>
          </a:p>
          <a:p>
            <a:r>
              <a:rPr lang="pt-BR" b="1" dirty="0">
                <a:solidFill>
                  <a:schemeClr val="accent1">
                    <a:lumMod val="50000"/>
                  </a:schemeClr>
                </a:solidFill>
              </a:rPr>
              <a:t>Do Tipo</a:t>
            </a:r>
          </a:p>
        </p:txBody>
      </p:sp>
    </p:spTree>
    <p:extLst>
      <p:ext uri="{BB962C8B-B14F-4D97-AF65-F5344CB8AC3E}">
        <p14:creationId xmlns:p14="http://schemas.microsoft.com/office/powerpoint/2010/main" val="4027456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7" grpId="0"/>
      <p:bldP spid="9" grpId="0"/>
      <p:bldP spid="11"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9294532" cy="523220"/>
          </a:xfrm>
          <a:prstGeom prst="rect">
            <a:avLst/>
          </a:prstGeom>
          <a:noFill/>
        </p:spPr>
        <p:txBody>
          <a:bodyPr wrap="none" rtlCol="0">
            <a:spAutoFit/>
          </a:bodyPr>
          <a:lstStyle/>
          <a:p>
            <a:r>
              <a:rPr lang="pt-BR" sz="2800" b="1" u="sng" dirty="0">
                <a:latin typeface="Book Antiqua" panose="02040602050305030304" pitchFamily="18" charset="0"/>
              </a:rPr>
              <a:t>Registros Arrecadação da Receita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7357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B22642C0-327C-A2CC-979F-8F35E04D62CC}"/>
              </a:ext>
            </a:extLst>
          </p:cNvPr>
          <p:cNvSpPr txBox="1"/>
          <p:nvPr/>
        </p:nvSpPr>
        <p:spPr>
          <a:xfrm>
            <a:off x="983973" y="2228672"/>
            <a:ext cx="9978887" cy="3816429"/>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2.20.5 RECEBIMENTO DE DÍVIDA ATIVA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1.1.1.X.X.XX.XX 	CAIXA E EQUIVALENTES DE CAIXA 			5</a:t>
            </a:r>
          </a:p>
          <a:p>
            <a:r>
              <a:rPr lang="pt-BR" sz="2200" b="0" i="0" u="none" strike="noStrike" baseline="0" dirty="0">
                <a:solidFill>
                  <a:srgbClr val="000000"/>
                </a:solidFill>
                <a:latin typeface="Calibri" panose="020F0502020204030204" pitchFamily="34" charset="0"/>
              </a:rPr>
              <a:t>C 	1.2.1.1.X.04.00 	DÍVIDA ATIVA TRIBUTÁRIA 				1</a:t>
            </a:r>
          </a:p>
          <a:p>
            <a:r>
              <a:rPr lang="pt-BR" sz="2200" b="0" i="0" u="none" strike="noStrike" baseline="0" dirty="0">
                <a:solidFill>
                  <a:srgbClr val="000000"/>
                </a:solidFill>
                <a:latin typeface="Calibri" panose="020F0502020204030204" pitchFamily="34" charset="0"/>
              </a:rPr>
              <a:t>C 	1.2.1.1.X.05.00 	DÍVIDA ATIVA NÃO TRIBUTÁRIA 				1</a:t>
            </a:r>
          </a:p>
          <a:p>
            <a:r>
              <a:rPr lang="pt-BR" sz="2200" b="0" i="0" u="none" strike="noStrike" baseline="0" dirty="0">
                <a:solidFill>
                  <a:srgbClr val="000000"/>
                </a:solidFill>
                <a:latin typeface="Calibri" panose="020F0502020204030204" pitchFamily="34" charset="0"/>
              </a:rPr>
              <a:t>D 	6.2.1.1.0.00.00 	RECEITA A REALIZAR 					1</a:t>
            </a:r>
          </a:p>
          <a:p>
            <a:r>
              <a:rPr lang="pt-BR" sz="2200" b="0" i="0" u="none" strike="noStrike" baseline="0" dirty="0">
                <a:solidFill>
                  <a:srgbClr val="000000"/>
                </a:solidFill>
                <a:latin typeface="Calibri" panose="020F0502020204030204" pitchFamily="34" charset="0"/>
              </a:rPr>
              <a:t>C 	6.2.1.2.0.00.00 	RECEITA REALIZADA 					1</a:t>
            </a:r>
          </a:p>
          <a:p>
            <a:r>
              <a:rPr lang="pt-BR" sz="2200" b="0" i="0" u="none" strike="noStrike" baseline="0" dirty="0">
                <a:solidFill>
                  <a:srgbClr val="000000"/>
                </a:solidFill>
                <a:latin typeface="Calibri" panose="020F0502020204030204" pitchFamily="34" charset="0"/>
              </a:rPr>
              <a:t>D 	7.2.1.1.0.00.00 	CONTROLE DA DISPONIBILIDADE DE RECURSOS 		2 </a:t>
            </a:r>
          </a:p>
          <a:p>
            <a:r>
              <a:rPr lang="pt-BR" sz="2200" b="0" i="0" u="none" strike="noStrike" baseline="0" dirty="0">
                <a:solidFill>
                  <a:srgbClr val="000000"/>
                </a:solidFill>
                <a:latin typeface="Calibri" panose="020F0502020204030204" pitchFamily="34" charset="0"/>
              </a:rPr>
              <a:t>C 	8.2.1.1.1.01.00 	DISP. POR DESTINAÇÃO DE RECURSOS - DISPONÍVEL 	2 </a:t>
            </a:r>
          </a:p>
          <a:p>
            <a:r>
              <a:rPr lang="pt-BR" sz="2200" b="0" i="0" u="none" strike="noStrike" baseline="0" dirty="0">
                <a:solidFill>
                  <a:srgbClr val="000000"/>
                </a:solidFill>
                <a:latin typeface="Calibri" panose="020F0502020204030204" pitchFamily="34" charset="0"/>
              </a:rPr>
              <a:t>D 	8.3.2.3.0.00.00 	CRÉDITOS INSCRITOS EM DÍVIDA ATIVA A RECEBER 	1 </a:t>
            </a:r>
          </a:p>
          <a:p>
            <a:r>
              <a:rPr lang="pt-BR" sz="2200" b="0" i="0" u="none" strike="noStrike" baseline="0" dirty="0">
                <a:solidFill>
                  <a:srgbClr val="000000"/>
                </a:solidFill>
                <a:latin typeface="Calibri" panose="020F0502020204030204" pitchFamily="34" charset="0"/>
              </a:rPr>
              <a:t>C 	8.3.2.4.0.00.00 	CRÉDITOS INSCRITOS EM DÍVIDA ATIVA RECEBIDOS 	1 </a:t>
            </a:r>
          </a:p>
        </p:txBody>
      </p:sp>
    </p:spTree>
    <p:extLst>
      <p:ext uri="{BB962C8B-B14F-4D97-AF65-F5344CB8AC3E}">
        <p14:creationId xmlns:p14="http://schemas.microsoft.com/office/powerpoint/2010/main" val="1679567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061642" y="1363527"/>
            <a:ext cx="8552341" cy="523220"/>
          </a:xfrm>
          <a:prstGeom prst="rect">
            <a:avLst/>
          </a:prstGeom>
          <a:noFill/>
        </p:spPr>
        <p:txBody>
          <a:bodyPr wrap="none" rtlCol="0">
            <a:spAutoFit/>
          </a:bodyPr>
          <a:lstStyle/>
          <a:p>
            <a:r>
              <a:rPr lang="pt-BR" sz="2800" b="1" u="sng" dirty="0">
                <a:latin typeface="Book Antiqua" panose="02040602050305030304" pitchFamily="18" charset="0"/>
              </a:rPr>
              <a:t>Registro Baixa Dívida Ativa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47357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B002D0AF-2FEC-83E8-0062-8CA4A6B64599}"/>
              </a:ext>
            </a:extLst>
          </p:cNvPr>
          <p:cNvSpPr txBox="1"/>
          <p:nvPr/>
        </p:nvSpPr>
        <p:spPr>
          <a:xfrm>
            <a:off x="934277" y="2382560"/>
            <a:ext cx="10118035" cy="3816429"/>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2.20.6 BAIXA DE CRÉDITOS INSCRITOS EM DÍVIDA ATIVA - CANCELAMENTO, ABATIMENTO, DESCONTO, ANISTIA OU PERDÃO (ATÉ O VALOR DO AJUSTE) </a:t>
            </a:r>
          </a:p>
          <a:p>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1.2.1.1.X.99.04 	(-) AJUSTE DE PERDAS DE DÍVIDA ATIVA TRIBUTÁRIA 	1 </a:t>
            </a:r>
            <a:endParaRPr lang="pt-BR" sz="220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C 	1.2.1.1.X.04.00 	DÍVIDA ATIVA TRIBUTÁRIA 				1</a:t>
            </a:r>
          </a:p>
          <a:p>
            <a:r>
              <a:rPr lang="pt-BR" sz="2200" b="0" i="0" u="none" strike="noStrike" baseline="0" dirty="0">
                <a:solidFill>
                  <a:srgbClr val="000000"/>
                </a:solidFill>
                <a:latin typeface="Calibri" panose="020F0502020204030204" pitchFamily="34" charset="0"/>
              </a:rPr>
              <a:t>D 	1.2.1.1.X.99.05 	(-) AJUSTE DE PERDAS DE DÍV. ATIVA NÃO TRIBUTÁRIA 	1 </a:t>
            </a:r>
          </a:p>
          <a:p>
            <a:r>
              <a:rPr lang="pt-BR" sz="2200" b="0" i="0" u="none" strike="noStrike" baseline="0" dirty="0">
                <a:solidFill>
                  <a:srgbClr val="000000"/>
                </a:solidFill>
                <a:latin typeface="Calibri" panose="020F0502020204030204" pitchFamily="34" charset="0"/>
              </a:rPr>
              <a:t>C 	1.2.1.1.X.05.00 	DÍVIDA ATIVA NÃO TRIBUTÁRIA 				1</a:t>
            </a:r>
          </a:p>
          <a:p>
            <a:r>
              <a:rPr lang="pt-BR" sz="2200" b="0" i="0" u="none" strike="noStrike" baseline="0" dirty="0">
                <a:solidFill>
                  <a:srgbClr val="000000"/>
                </a:solidFill>
                <a:latin typeface="Calibri" panose="020F0502020204030204" pitchFamily="34" charset="0"/>
              </a:rPr>
              <a:t>D 	8.3.2.3.0.00.00 	CRÉDITOS INSCRITOS EM DÍVIDA ATIVA A RECEBER 	1 </a:t>
            </a:r>
          </a:p>
          <a:p>
            <a:r>
              <a:rPr lang="pt-BR" sz="2200" b="0" i="0" u="none" strike="noStrike" baseline="0" dirty="0">
                <a:solidFill>
                  <a:srgbClr val="000000"/>
                </a:solidFill>
                <a:latin typeface="Calibri" panose="020F0502020204030204" pitchFamily="34" charset="0"/>
              </a:rPr>
              <a:t>C 	8.3.2.5.0.00.00 	BAIXA DE CRÉDITOS INSCRITOS EM DÍVIDA ATIVA 	1	</a:t>
            </a:r>
            <a:r>
              <a:rPr lang="pt-BR" sz="2200" b="0" i="0" u="none" strike="noStrike" baseline="0" dirty="0">
                <a:solidFill>
                  <a:srgbClr val="FF0000"/>
                </a:solidFill>
                <a:latin typeface="Calibri" panose="020F0502020204030204" pitchFamily="34" charset="0"/>
              </a:rPr>
              <a:t>	</a:t>
            </a:r>
          </a:p>
        </p:txBody>
      </p:sp>
    </p:spTree>
    <p:extLst>
      <p:ext uri="{BB962C8B-B14F-4D97-AF65-F5344CB8AC3E}">
        <p14:creationId xmlns:p14="http://schemas.microsoft.com/office/powerpoint/2010/main" val="3825313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477079"/>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8310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94AF0555-779F-939B-383C-48F93C47EA86}"/>
              </a:ext>
            </a:extLst>
          </p:cNvPr>
          <p:cNvSpPr txBox="1"/>
          <p:nvPr/>
        </p:nvSpPr>
        <p:spPr>
          <a:xfrm>
            <a:off x="47357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6" name="CaixaDeTexto 5">
            <a:extLst>
              <a:ext uri="{FF2B5EF4-FFF2-40B4-BE49-F238E27FC236}">
                <a16:creationId xmlns:a16="http://schemas.microsoft.com/office/drawing/2014/main" id="{CDE445D4-C300-D2A9-5E58-863411A89C7A}"/>
              </a:ext>
            </a:extLst>
          </p:cNvPr>
          <p:cNvSpPr txBox="1"/>
          <p:nvPr/>
        </p:nvSpPr>
        <p:spPr>
          <a:xfrm>
            <a:off x="2061642" y="1363527"/>
            <a:ext cx="8552341" cy="523220"/>
          </a:xfrm>
          <a:prstGeom prst="rect">
            <a:avLst/>
          </a:prstGeom>
          <a:noFill/>
        </p:spPr>
        <p:txBody>
          <a:bodyPr wrap="none" rtlCol="0">
            <a:spAutoFit/>
          </a:bodyPr>
          <a:lstStyle/>
          <a:p>
            <a:r>
              <a:rPr lang="pt-BR" sz="2800" b="1" u="sng" dirty="0">
                <a:latin typeface="Book Antiqua" panose="02040602050305030304" pitchFamily="18" charset="0"/>
              </a:rPr>
              <a:t>Registro Baixa Dívida Ativa – Lançamento contábil</a:t>
            </a:r>
          </a:p>
        </p:txBody>
      </p:sp>
      <p:sp>
        <p:nvSpPr>
          <p:cNvPr id="9" name="CaixaDeTexto 8">
            <a:extLst>
              <a:ext uri="{FF2B5EF4-FFF2-40B4-BE49-F238E27FC236}">
                <a16:creationId xmlns:a16="http://schemas.microsoft.com/office/drawing/2014/main" id="{2A902912-E283-52FD-95B0-AEC4ACEF85A6}"/>
              </a:ext>
            </a:extLst>
          </p:cNvPr>
          <p:cNvSpPr txBox="1"/>
          <p:nvPr/>
        </p:nvSpPr>
        <p:spPr>
          <a:xfrm>
            <a:off x="1023729" y="2382560"/>
            <a:ext cx="10078279" cy="3477875"/>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2.20.7 BAIXA DE CRÉDITOS INSCRITOS EM DÍVIDA ATIVA - CANCELAMENTO, ABATIMENTO, DESCONTO, ANISTIA OU PERDÃO (VALOR QUE EXCEDE AO AJUSTE)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3.6.1.7.X.05.XX 	AJUSTE PARA PERDAS EM DÍVIDA ATIVA TRIBUTÁRIA 	- </a:t>
            </a:r>
          </a:p>
          <a:p>
            <a:r>
              <a:rPr lang="pt-BR" sz="2200" b="0" i="0" u="none" strike="noStrike" baseline="0" dirty="0">
                <a:solidFill>
                  <a:srgbClr val="000000"/>
                </a:solidFill>
                <a:latin typeface="Calibri" panose="020F0502020204030204" pitchFamily="34" charset="0"/>
              </a:rPr>
              <a:t>C 	1.2.1.1.X.04.00 	DÍVIDA ATIVA TRIBUTÁRIA 				1 </a:t>
            </a:r>
          </a:p>
          <a:p>
            <a:r>
              <a:rPr lang="pt-BR" sz="2200" b="0" i="0" u="none" strike="noStrike" baseline="0" dirty="0">
                <a:solidFill>
                  <a:srgbClr val="000000"/>
                </a:solidFill>
                <a:latin typeface="Calibri" panose="020F0502020204030204" pitchFamily="34" charset="0"/>
              </a:rPr>
              <a:t>D 	3.6.1.7.X.06.XX 	AJUSTE P/ PERDAS EM DÍVIDA ATIVA NÃO TRIBUTÁRIA 	- </a:t>
            </a:r>
          </a:p>
          <a:p>
            <a:r>
              <a:rPr lang="pt-BR" sz="2200" b="0" i="0" u="none" strike="noStrike" baseline="0" dirty="0">
                <a:solidFill>
                  <a:srgbClr val="000000"/>
                </a:solidFill>
                <a:latin typeface="Calibri" panose="020F0502020204030204" pitchFamily="34" charset="0"/>
              </a:rPr>
              <a:t>C 	1.2.1.1.X.05.00 	DÍVIDA ATIVA NÃO TRIBUTÁRIA 				1 </a:t>
            </a:r>
          </a:p>
          <a:p>
            <a:r>
              <a:rPr lang="pt-BR" sz="2200" b="0" i="0" u="none" strike="noStrike" baseline="0" dirty="0">
                <a:solidFill>
                  <a:srgbClr val="000000"/>
                </a:solidFill>
                <a:latin typeface="Calibri" panose="020F0502020204030204" pitchFamily="34" charset="0"/>
              </a:rPr>
              <a:t>D 	8.3.2.3.0.00.00 	CRÉDITOS INSCRITOS EM DÍVIDA ATIVA A RECEBER 	1 </a:t>
            </a:r>
          </a:p>
          <a:p>
            <a:r>
              <a:rPr lang="pt-BR" sz="2200" b="0" i="0" u="none" strike="noStrike" baseline="0" dirty="0">
                <a:solidFill>
                  <a:srgbClr val="000000"/>
                </a:solidFill>
                <a:latin typeface="Calibri" panose="020F0502020204030204" pitchFamily="34" charset="0"/>
              </a:rPr>
              <a:t>C 	8.3.2.5.0.00.00 	BAIXA DE CRÉDITOS INSCRITOS EM DÍVIDA ATIVA 	1</a:t>
            </a:r>
          </a:p>
        </p:txBody>
      </p:sp>
    </p:spTree>
    <p:extLst>
      <p:ext uri="{BB962C8B-B14F-4D97-AF65-F5344CB8AC3E}">
        <p14:creationId xmlns:p14="http://schemas.microsoft.com/office/powerpoint/2010/main" val="170921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9514143" cy="523220"/>
          </a:xfrm>
          <a:prstGeom prst="rect">
            <a:avLst/>
          </a:prstGeom>
          <a:noFill/>
        </p:spPr>
        <p:txBody>
          <a:bodyPr wrap="none" rtlCol="0">
            <a:spAutoFit/>
          </a:bodyPr>
          <a:lstStyle/>
          <a:p>
            <a:r>
              <a:rPr lang="pt-BR" sz="2800" b="1" u="sng" dirty="0">
                <a:latin typeface="Book Antiqua" panose="02040602050305030304" pitchFamily="18" charset="0"/>
              </a:rPr>
              <a:t>Registros Despesa Orçamentária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62286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6516B420-D96C-2978-08A4-73D8F4F7BB30}"/>
              </a:ext>
            </a:extLst>
          </p:cNvPr>
          <p:cNvSpPr txBox="1"/>
          <p:nvPr/>
        </p:nvSpPr>
        <p:spPr>
          <a:xfrm>
            <a:off x="1063487" y="2613392"/>
            <a:ext cx="10098156" cy="2462213"/>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2.23 EMPENHAMENTO DA DESPESA ORÇAMENTÁRIA, QUANDO NÃO HOUVE O PRÉVIO RECONHECIMENTO POR COMPETÊNCIA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6.2.2.1.1.00.00 	CRÉDITO DISPONÍVEL 					3</a:t>
            </a:r>
          </a:p>
          <a:p>
            <a:r>
              <a:rPr lang="pt-BR" sz="2200" b="0" i="0" u="none" strike="noStrike" baseline="0" dirty="0">
                <a:solidFill>
                  <a:srgbClr val="000000"/>
                </a:solidFill>
                <a:latin typeface="Calibri" panose="020F0502020204030204" pitchFamily="34" charset="0"/>
              </a:rPr>
              <a:t>C 	6.2.2.1.3.01.00 	CRÉDITO EMPENHADO A LIQUIDAR 			7</a:t>
            </a:r>
          </a:p>
          <a:p>
            <a:r>
              <a:rPr lang="pt-BR" sz="2200" b="0" i="0" u="none" strike="noStrike" baseline="0" dirty="0">
                <a:solidFill>
                  <a:srgbClr val="000000"/>
                </a:solidFill>
                <a:latin typeface="Calibri" panose="020F0502020204030204" pitchFamily="34" charset="0"/>
              </a:rPr>
              <a:t>D 	8.2.1.1.1.01.00 	DISP. POR DESTINAÇÃO DE RECURSOS - DISPONÍVEL 	2 </a:t>
            </a:r>
          </a:p>
          <a:p>
            <a:r>
              <a:rPr lang="pt-BR" sz="2200" b="0" i="0" u="none" strike="noStrike" baseline="0" dirty="0">
                <a:solidFill>
                  <a:srgbClr val="000000"/>
                </a:solidFill>
                <a:latin typeface="Calibri" panose="020F0502020204030204" pitchFamily="34" charset="0"/>
              </a:rPr>
              <a:t>C 	8.2.1.1.2.00.00 	DISP. P/DEST.RECURSOS COMPROMETIDA P/EMPENHO 	2 </a:t>
            </a:r>
          </a:p>
        </p:txBody>
      </p:sp>
    </p:spTree>
    <p:extLst>
      <p:ext uri="{BB962C8B-B14F-4D97-AF65-F5344CB8AC3E}">
        <p14:creationId xmlns:p14="http://schemas.microsoft.com/office/powerpoint/2010/main" val="1713547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9514143" cy="523220"/>
          </a:xfrm>
          <a:prstGeom prst="rect">
            <a:avLst/>
          </a:prstGeom>
          <a:noFill/>
        </p:spPr>
        <p:txBody>
          <a:bodyPr wrap="none" rtlCol="0">
            <a:spAutoFit/>
          </a:bodyPr>
          <a:lstStyle/>
          <a:p>
            <a:r>
              <a:rPr lang="pt-BR" sz="2800" b="1" u="sng" dirty="0">
                <a:latin typeface="Book Antiqua" panose="02040602050305030304" pitchFamily="18" charset="0"/>
              </a:rPr>
              <a:t>Registros Despesa Orçamentária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62286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graphicFrame>
        <p:nvGraphicFramePr>
          <p:cNvPr id="4" name="Tabela 3">
            <a:extLst>
              <a:ext uri="{FF2B5EF4-FFF2-40B4-BE49-F238E27FC236}">
                <a16:creationId xmlns:a16="http://schemas.microsoft.com/office/drawing/2014/main" id="{AD1FC41A-06A6-AE89-5273-20C804A5B367}"/>
              </a:ext>
            </a:extLst>
          </p:cNvPr>
          <p:cNvGraphicFramePr>
            <a:graphicFrameLocks noGrp="1"/>
          </p:cNvGraphicFramePr>
          <p:nvPr/>
        </p:nvGraphicFramePr>
        <p:xfrm>
          <a:off x="1338927" y="2359142"/>
          <a:ext cx="9514143" cy="4358640"/>
        </p:xfrm>
        <a:graphic>
          <a:graphicData uri="http://schemas.openxmlformats.org/drawingml/2006/table">
            <a:tbl>
              <a:tblPr/>
              <a:tblGrid>
                <a:gridCol w="926702">
                  <a:extLst>
                    <a:ext uri="{9D8B030D-6E8A-4147-A177-3AD203B41FA5}">
                      <a16:colId xmlns:a16="http://schemas.microsoft.com/office/drawing/2014/main" val="3924521959"/>
                    </a:ext>
                  </a:extLst>
                </a:gridCol>
                <a:gridCol w="3923040">
                  <a:extLst>
                    <a:ext uri="{9D8B030D-6E8A-4147-A177-3AD203B41FA5}">
                      <a16:colId xmlns:a16="http://schemas.microsoft.com/office/drawing/2014/main" val="545667344"/>
                    </a:ext>
                  </a:extLst>
                </a:gridCol>
                <a:gridCol w="4664401">
                  <a:extLst>
                    <a:ext uri="{9D8B030D-6E8A-4147-A177-3AD203B41FA5}">
                      <a16:colId xmlns:a16="http://schemas.microsoft.com/office/drawing/2014/main" val="828699852"/>
                    </a:ext>
                  </a:extLst>
                </a:gridCol>
              </a:tblGrid>
              <a:tr h="249555">
                <a:tc gridSpan="3">
                  <a:txBody>
                    <a:bodyPr/>
                    <a:lstStyle/>
                    <a:p>
                      <a:pPr algn="ctr" fontAlgn="t"/>
                      <a:r>
                        <a:rPr lang="pt-BR" sz="2200" b="1" i="0" u="none" strike="noStrike">
                          <a:solidFill>
                            <a:srgbClr val="000000"/>
                          </a:solidFill>
                          <a:effectLst/>
                          <a:latin typeface="Calibri" panose="020F0502020204030204" pitchFamily="34" charset="0"/>
                        </a:rPr>
                        <a:t>CONTAS CORRENTES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19607077"/>
                  </a:ext>
                </a:extLst>
              </a:tr>
              <a:tr h="330200">
                <a:tc>
                  <a:txBody>
                    <a:bodyPr/>
                    <a:lstStyle/>
                    <a:p>
                      <a:pPr algn="ctr" fontAlgn="ctr"/>
                      <a:r>
                        <a:rPr lang="pt-BR" sz="2200" b="1" i="0" u="none" strike="noStrike">
                          <a:solidFill>
                            <a:srgbClr val="000000"/>
                          </a:solidFill>
                          <a:effectLst/>
                          <a:latin typeface="Calibri" panose="020F0502020204030204" pitchFamily="34" charset="0"/>
                        </a:rPr>
                        <a:t>CÓD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200" b="1" i="0" u="none" strike="noStrike">
                          <a:solidFill>
                            <a:srgbClr val="000000"/>
                          </a:solidFill>
                          <a:effectLst/>
                          <a:latin typeface="Calibri" panose="020F0502020204030204" pitchFamily="34" charset="0"/>
                        </a:rPr>
                        <a:t>DESCRIÇÃO DO CONTA CORRENTE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200" b="1" i="0" u="none" strike="noStrike">
                          <a:solidFill>
                            <a:srgbClr val="000000"/>
                          </a:solidFill>
                          <a:effectLst/>
                          <a:latin typeface="Calibri" panose="020F0502020204030204" pitchFamily="34" charset="0"/>
                        </a:rPr>
                        <a:t>FORMATO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008150"/>
                  </a:ext>
                </a:extLst>
              </a:tr>
              <a:tr h="1651000">
                <a:tc>
                  <a:txBody>
                    <a:bodyPr/>
                    <a:lstStyle/>
                    <a:p>
                      <a:pPr algn="ctr" fontAlgn="t"/>
                      <a:r>
                        <a:rPr lang="pt-BR" sz="2200" b="0" i="0" u="none" strike="noStrike">
                          <a:solidFill>
                            <a:srgbClr val="000000"/>
                          </a:solidFill>
                          <a:effectLst/>
                          <a:latin typeface="Calibri" panose="020F0502020204030204" pitchFamily="34"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200" b="0" i="0" u="none" strike="noStrike">
                          <a:solidFill>
                            <a:srgbClr val="000000"/>
                          </a:solidFill>
                          <a:effectLst/>
                          <a:latin typeface="Calibri" panose="020F0502020204030204" pitchFamily="34" charset="0"/>
                        </a:rPr>
                        <a:t>Empenho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pt-BR" sz="2200" b="0" i="0" u="none" strike="noStrike" dirty="0">
                          <a:solidFill>
                            <a:srgbClr val="000000"/>
                          </a:solidFill>
                          <a:effectLst/>
                          <a:latin typeface="Calibri" panose="020F0502020204030204" pitchFamily="34" charset="0"/>
                        </a:rPr>
                        <a:t>UUUUUAAAA</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EEEEEEEEEEEEEEEE</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SSSSSSSSSSSSSSSS</a:t>
                      </a:r>
                      <a:br>
                        <a:rPr lang="pt-BR" sz="2200" b="0" i="0" u="none" strike="noStrike" dirty="0">
                          <a:solidFill>
                            <a:srgbClr val="000000"/>
                          </a:solidFill>
                          <a:effectLst/>
                          <a:latin typeface="Calibri" panose="020F0502020204030204" pitchFamily="34" charset="0"/>
                        </a:rPr>
                      </a:b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UUUUU-Unidade Orçamentária</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AAAA-Ano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EEEEEEEEEEEEEEEE - Empenho</a:t>
                      </a:r>
                      <a:br>
                        <a:rPr lang="pt-BR" sz="2200" b="0" i="0" u="none" strike="noStrike" dirty="0">
                          <a:solidFill>
                            <a:srgbClr val="000000"/>
                          </a:solidFill>
                          <a:effectLst/>
                          <a:latin typeface="Calibri" panose="020F0502020204030204" pitchFamily="34" charset="0"/>
                        </a:rPr>
                      </a:br>
                      <a:r>
                        <a:rPr lang="pt-BR" sz="2200" b="0" i="0" u="none" strike="noStrike" dirty="0">
                          <a:solidFill>
                            <a:srgbClr val="000000"/>
                          </a:solidFill>
                          <a:effectLst/>
                          <a:latin typeface="Calibri" panose="020F0502020204030204" pitchFamily="34" charset="0"/>
                        </a:rPr>
                        <a:t>(*) SSSSSSSSSSSSSSSS -</a:t>
                      </a:r>
                      <a:br>
                        <a:rPr lang="pt-BR" sz="2200" b="0" i="0" u="none" strike="noStrike" dirty="0">
                          <a:solidFill>
                            <a:srgbClr val="000000"/>
                          </a:solidFill>
                          <a:effectLst/>
                          <a:latin typeface="Calibri" panose="020F0502020204030204" pitchFamily="34" charset="0"/>
                        </a:rPr>
                      </a:br>
                      <a:r>
                        <a:rPr lang="pt-BR" sz="2200" b="0" i="0" u="none" strike="noStrike" dirty="0" err="1">
                          <a:solidFill>
                            <a:srgbClr val="000000"/>
                          </a:solidFill>
                          <a:effectLst/>
                          <a:latin typeface="Calibri" panose="020F0502020204030204" pitchFamily="34" charset="0"/>
                        </a:rPr>
                        <a:t>Subempenho</a:t>
                      </a:r>
                      <a:br>
                        <a:rPr lang="pt-BR" sz="2200" b="0" i="0" u="none" strike="noStrike" dirty="0">
                          <a:solidFill>
                            <a:srgbClr val="000000"/>
                          </a:solidFill>
                          <a:effectLst/>
                          <a:latin typeface="Calibri" panose="020F0502020204030204" pitchFamily="34" charset="0"/>
                        </a:rPr>
                      </a:br>
                      <a:endParaRPr lang="pt-BR" sz="22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7016142"/>
                  </a:ext>
                </a:extLst>
              </a:tr>
            </a:tbl>
          </a:graphicData>
        </a:graphic>
      </p:graphicFrame>
    </p:spTree>
    <p:extLst>
      <p:ext uri="{BB962C8B-B14F-4D97-AF65-F5344CB8AC3E}">
        <p14:creationId xmlns:p14="http://schemas.microsoft.com/office/powerpoint/2010/main" val="1288078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9514143" cy="523220"/>
          </a:xfrm>
          <a:prstGeom prst="rect">
            <a:avLst/>
          </a:prstGeom>
          <a:noFill/>
        </p:spPr>
        <p:txBody>
          <a:bodyPr wrap="none" rtlCol="0">
            <a:spAutoFit/>
          </a:bodyPr>
          <a:lstStyle/>
          <a:p>
            <a:r>
              <a:rPr lang="pt-BR" sz="2800" b="1" u="sng" dirty="0">
                <a:latin typeface="Book Antiqua" panose="02040602050305030304" pitchFamily="18" charset="0"/>
              </a:rPr>
              <a:t>Registros Despesa Orçamentária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62286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043664EF-3038-2820-BB8B-1A80B019F9CA}"/>
              </a:ext>
            </a:extLst>
          </p:cNvPr>
          <p:cNvSpPr txBox="1"/>
          <p:nvPr/>
        </p:nvSpPr>
        <p:spPr>
          <a:xfrm>
            <a:off x="1003851" y="2074783"/>
            <a:ext cx="10167731" cy="4154984"/>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2.27 LIQUIDAÇÃO DA DESPESA ORÇAMENTÁRIA, COM INCORPORAÇÃO DE ATIVO, QUANDO NÃO HOUVE RECEBIMENTO PROVISÓRIO </a:t>
            </a:r>
          </a:p>
          <a:p>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 </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1.X.X.X.X.00.00 	ATIVO 							 *</a:t>
            </a:r>
          </a:p>
          <a:p>
            <a:r>
              <a:rPr lang="pt-BR" sz="2200" b="0" i="0" u="none" strike="noStrike" baseline="0" dirty="0">
                <a:solidFill>
                  <a:srgbClr val="000000"/>
                </a:solidFill>
                <a:latin typeface="Calibri" panose="020F0502020204030204" pitchFamily="34" charset="0"/>
              </a:rPr>
              <a:t>C 	2.1.X.X.X.XX.XX 	PASSIVO CIRCULANTE 					 7</a:t>
            </a:r>
          </a:p>
          <a:p>
            <a:r>
              <a:rPr lang="pt-BR" sz="2200" b="0" i="0" u="none" strike="noStrike" baseline="0" dirty="0">
                <a:solidFill>
                  <a:srgbClr val="000000"/>
                </a:solidFill>
                <a:latin typeface="Calibri" panose="020F0502020204030204" pitchFamily="34" charset="0"/>
              </a:rPr>
              <a:t>D 	6.2.2.1.3.01.00 	CRÉDITO EMPENHADO A LIQUIDAR 			 7</a:t>
            </a:r>
          </a:p>
          <a:p>
            <a:r>
              <a:rPr lang="pt-BR" sz="2200" b="0" i="0" u="none" strike="noStrike" baseline="0" dirty="0">
                <a:solidFill>
                  <a:srgbClr val="000000"/>
                </a:solidFill>
                <a:latin typeface="Calibri" panose="020F0502020204030204" pitchFamily="34" charset="0"/>
              </a:rPr>
              <a:t>C 	6.2.2.1.3.03.00 	CRÉDITO EMPENHADO LIQUIDADO A PAGAR 		 7</a:t>
            </a:r>
          </a:p>
          <a:p>
            <a:r>
              <a:rPr lang="pt-BR" sz="2200" b="0" i="0" u="none" strike="noStrike" baseline="0" dirty="0">
                <a:solidFill>
                  <a:srgbClr val="000000"/>
                </a:solidFill>
                <a:latin typeface="Calibri" panose="020F0502020204030204" pitchFamily="34" charset="0"/>
              </a:rPr>
              <a:t>D 	8.2.1.1.2.00.00 	DISP. P/DESTIN.DE REC.COMPROMETIDA P/EMPENHO      2</a:t>
            </a:r>
          </a:p>
          <a:p>
            <a:r>
              <a:rPr lang="pt-BR" sz="2200" b="0" i="0" u="none" strike="noStrike" baseline="0" dirty="0">
                <a:solidFill>
                  <a:srgbClr val="000000"/>
                </a:solidFill>
                <a:latin typeface="Calibri" panose="020F0502020204030204" pitchFamily="34" charset="0"/>
              </a:rPr>
              <a:t>C 	8.2.1.1.3.01.00 	COMPROMETIDA POR LIQUIDAÇÃO 			 2</a:t>
            </a:r>
          </a:p>
          <a:p>
            <a:r>
              <a:rPr lang="pt-BR" sz="2200" b="0" i="0" u="none" strike="noStrike" baseline="0" dirty="0">
                <a:solidFill>
                  <a:srgbClr val="000000"/>
                </a:solidFill>
                <a:latin typeface="Calibri" panose="020F0502020204030204" pitchFamily="34" charset="0"/>
              </a:rPr>
              <a:t>D 	8.1.X.X.X.XX.XX 	A EXECUTAR (SE HOUVER CONTRATO/CONVÊNIO) 	14 </a:t>
            </a:r>
          </a:p>
          <a:p>
            <a:r>
              <a:rPr lang="pt-BR" sz="2200" b="0" i="0" u="none" strike="noStrike" baseline="0" dirty="0">
                <a:solidFill>
                  <a:srgbClr val="000000"/>
                </a:solidFill>
                <a:latin typeface="Calibri" panose="020F0502020204030204" pitchFamily="34" charset="0"/>
              </a:rPr>
              <a:t>C 	8.1.X.X.X.XX.XX 	EXECUTADOS (SE HOUVER CONTRATO/CONVÊNIO) 	14</a:t>
            </a:r>
          </a:p>
        </p:txBody>
      </p:sp>
    </p:spTree>
    <p:extLst>
      <p:ext uri="{BB962C8B-B14F-4D97-AF65-F5344CB8AC3E}">
        <p14:creationId xmlns:p14="http://schemas.microsoft.com/office/powerpoint/2010/main" val="4223109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9514143" cy="523220"/>
          </a:xfrm>
          <a:prstGeom prst="rect">
            <a:avLst/>
          </a:prstGeom>
          <a:noFill/>
        </p:spPr>
        <p:txBody>
          <a:bodyPr wrap="none" rtlCol="0">
            <a:spAutoFit/>
          </a:bodyPr>
          <a:lstStyle/>
          <a:p>
            <a:r>
              <a:rPr lang="pt-BR" sz="2800" b="1" u="sng" dirty="0">
                <a:latin typeface="Book Antiqua" panose="02040602050305030304" pitchFamily="18" charset="0"/>
              </a:rPr>
              <a:t>Registros Despesa Orçamentária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62286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CA0548D6-7919-82F7-A34C-D5D3F92BC949}"/>
              </a:ext>
            </a:extLst>
          </p:cNvPr>
          <p:cNvSpPr txBox="1"/>
          <p:nvPr/>
        </p:nvSpPr>
        <p:spPr>
          <a:xfrm>
            <a:off x="1172816" y="2176743"/>
            <a:ext cx="9959009" cy="4154984"/>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2.30 LIQUIDAÇÃO DA DESPESA ORÇAMENTÁRIA, SEM INCORPORAÇÃO DE ATIVO OU BAIXA DE PASSIVO, QUANDO NÃO HOUVE O RECEBIMENTO PROVISÓRIO </a:t>
            </a:r>
          </a:p>
          <a:p>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3.X.X.X.X.XX.XX 	VARIAÇÃO PATRIMONIAL DIMINUTIVA 			-</a:t>
            </a:r>
          </a:p>
          <a:p>
            <a:r>
              <a:rPr lang="pt-BR" sz="2200" b="0" i="0" u="none" strike="noStrike" baseline="0" dirty="0">
                <a:solidFill>
                  <a:srgbClr val="000000"/>
                </a:solidFill>
                <a:latin typeface="Calibri" panose="020F0502020204030204" pitchFamily="34" charset="0"/>
              </a:rPr>
              <a:t>C 	2.1.X.X.X.XX.XX 	PASSIVO CIRCULANTE 					7</a:t>
            </a:r>
          </a:p>
          <a:p>
            <a:r>
              <a:rPr lang="pt-BR" sz="2200" b="0" i="0" u="none" strike="noStrike" baseline="0" dirty="0">
                <a:solidFill>
                  <a:srgbClr val="000000"/>
                </a:solidFill>
                <a:latin typeface="Calibri" panose="020F0502020204030204" pitchFamily="34" charset="0"/>
              </a:rPr>
              <a:t>D 	6.2.2.1.3.01.00 	CRÉDITO EMPENHADO A LIQUIDAR 			7</a:t>
            </a:r>
          </a:p>
          <a:p>
            <a:r>
              <a:rPr lang="pt-BR" sz="2200" b="0" i="0" u="none" strike="noStrike" baseline="0" dirty="0">
                <a:solidFill>
                  <a:srgbClr val="000000"/>
                </a:solidFill>
                <a:latin typeface="Calibri" panose="020F0502020204030204" pitchFamily="34" charset="0"/>
              </a:rPr>
              <a:t>C 	6.2.2.1.3.03.00 	CRÉDITO EMPENHADO LIQUIDADO A PAGAR 		7 </a:t>
            </a:r>
          </a:p>
          <a:p>
            <a:r>
              <a:rPr lang="pt-BR" sz="2200" b="0" i="0" u="none" strike="noStrike" baseline="0" dirty="0">
                <a:solidFill>
                  <a:srgbClr val="000000"/>
                </a:solidFill>
                <a:latin typeface="Calibri" panose="020F0502020204030204" pitchFamily="34" charset="0"/>
              </a:rPr>
              <a:t>D 	8.2.1.1.2.00.00 	DISP. P/DEST. RECURSOS COMPROMETIDA P/EMPENHO 	2</a:t>
            </a:r>
          </a:p>
          <a:p>
            <a:r>
              <a:rPr lang="pt-BR" sz="2200" b="0" i="0" u="none" strike="noStrike" baseline="0" dirty="0">
                <a:solidFill>
                  <a:srgbClr val="000000"/>
                </a:solidFill>
                <a:latin typeface="Calibri" panose="020F0502020204030204" pitchFamily="34" charset="0"/>
              </a:rPr>
              <a:t>C 	8.2.1.1.3.01.00 	COMPROMETIDA POR LIQUIDAÇÃO 			2</a:t>
            </a:r>
          </a:p>
          <a:p>
            <a:r>
              <a:rPr lang="pt-BR" sz="2200" b="0" i="0" u="none" strike="noStrike" baseline="0" dirty="0">
                <a:solidFill>
                  <a:srgbClr val="000000"/>
                </a:solidFill>
                <a:latin typeface="Calibri" panose="020F0502020204030204" pitchFamily="34" charset="0"/>
              </a:rPr>
              <a:t>D 	8.1.X.X.X.XX.XX 	A EXECUTAR (SE HOUVER CONTRATO/CONVÊNIO) 	14</a:t>
            </a:r>
          </a:p>
          <a:p>
            <a:r>
              <a:rPr lang="pt-BR" sz="2200" b="0" i="0" u="none" strike="noStrike" baseline="0" dirty="0">
                <a:solidFill>
                  <a:srgbClr val="000000"/>
                </a:solidFill>
                <a:latin typeface="Calibri" panose="020F0502020204030204" pitchFamily="34" charset="0"/>
              </a:rPr>
              <a:t>C 	8.1.X.X.X.XX.XX 	EXECUTADOS (SE HOUVER CONTRATO/CONVÊNIO) 	14</a:t>
            </a:r>
          </a:p>
        </p:txBody>
      </p:sp>
    </p:spTree>
    <p:extLst>
      <p:ext uri="{BB962C8B-B14F-4D97-AF65-F5344CB8AC3E}">
        <p14:creationId xmlns:p14="http://schemas.microsoft.com/office/powerpoint/2010/main" val="4053266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9514143" cy="523220"/>
          </a:xfrm>
          <a:prstGeom prst="rect">
            <a:avLst/>
          </a:prstGeom>
          <a:noFill/>
        </p:spPr>
        <p:txBody>
          <a:bodyPr wrap="none" rtlCol="0">
            <a:spAutoFit/>
          </a:bodyPr>
          <a:lstStyle/>
          <a:p>
            <a:r>
              <a:rPr lang="pt-BR" sz="2800" b="1" u="sng" dirty="0">
                <a:latin typeface="Book Antiqua" panose="02040602050305030304" pitchFamily="18" charset="0"/>
              </a:rPr>
              <a:t>Registros Despesa Orçamentária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62286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CB053CDC-5EFB-0F42-7764-175D1CE8F39C}"/>
              </a:ext>
            </a:extLst>
          </p:cNvPr>
          <p:cNvSpPr txBox="1"/>
          <p:nvPr/>
        </p:nvSpPr>
        <p:spPr>
          <a:xfrm>
            <a:off x="1242391" y="2459504"/>
            <a:ext cx="9491870" cy="3139321"/>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2.32 PAGAMENTO DA DESPESA ORÇAMENTÁRIA</a:t>
            </a:r>
          </a:p>
          <a:p>
            <a:r>
              <a:rPr lang="pt-BR" sz="2200" b="1" i="0" u="none" strike="noStrike" baseline="0" dirty="0">
                <a:solidFill>
                  <a:srgbClr val="000000"/>
                </a:solidFill>
                <a:latin typeface="Calibri" panose="020F0502020204030204" pitchFamily="34" charset="0"/>
              </a:rPr>
              <a:t>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 </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2.1.X.X.X.XX.XX 	PASSIVO CIRCULANTE 				7 	</a:t>
            </a:r>
          </a:p>
          <a:p>
            <a:r>
              <a:rPr lang="pt-BR" sz="2200" b="0" i="0" u="none" strike="noStrike" baseline="0" dirty="0">
                <a:solidFill>
                  <a:srgbClr val="000000"/>
                </a:solidFill>
                <a:latin typeface="Calibri" panose="020F0502020204030204" pitchFamily="34" charset="0"/>
              </a:rPr>
              <a:t>C 	1.1.1.X.X.XX.XX 	CAIXA E EQUIVALENTES DE CAIXA 		5 	</a:t>
            </a:r>
          </a:p>
          <a:p>
            <a:r>
              <a:rPr lang="pt-BR" sz="2200" b="0" i="0" u="none" strike="noStrike" baseline="0" dirty="0">
                <a:solidFill>
                  <a:srgbClr val="000000"/>
                </a:solidFill>
                <a:latin typeface="Calibri" panose="020F0502020204030204" pitchFamily="34" charset="0"/>
              </a:rPr>
              <a:t>D 	6.2.2.1.3.03.00 	CRÉDITO EMPENHADO LIQUIDADO A PAGAR 	7 	</a:t>
            </a:r>
          </a:p>
          <a:p>
            <a:r>
              <a:rPr lang="pt-BR" sz="2200" b="0" i="0" u="none" strike="noStrike" baseline="0" dirty="0">
                <a:solidFill>
                  <a:srgbClr val="000000"/>
                </a:solidFill>
                <a:latin typeface="Calibri" panose="020F0502020204030204" pitchFamily="34" charset="0"/>
              </a:rPr>
              <a:t>C 	6.2.2.1.3.04.00 	CRÉDITO EMPENHADO LIQUIDADO PAGO 	7 </a:t>
            </a:r>
            <a:endParaRPr lang="pt-BR" sz="220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8.2.1.1.3.01.00 	COMPROMETIDA POR LIQUIDAÇÃO 		2 	</a:t>
            </a:r>
          </a:p>
          <a:p>
            <a:r>
              <a:rPr lang="pt-BR" sz="2200" b="0" i="0" u="none" strike="noStrike" baseline="0" dirty="0">
                <a:solidFill>
                  <a:srgbClr val="000000"/>
                </a:solidFill>
                <a:latin typeface="Calibri" panose="020F0502020204030204" pitchFamily="34" charset="0"/>
              </a:rPr>
              <a:t>C 	8.2.1.1.4.00.00 	DISP. P/ DESTINAÇÃO DE RECURSOS UTILIZADA 	2 	</a:t>
            </a:r>
          </a:p>
        </p:txBody>
      </p:sp>
    </p:spTree>
    <p:extLst>
      <p:ext uri="{BB962C8B-B14F-4D97-AF65-F5344CB8AC3E}">
        <p14:creationId xmlns:p14="http://schemas.microsoft.com/office/powerpoint/2010/main" val="1131729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096541" y="1252486"/>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7" name="CaixaDeTexto 6">
            <a:extLst>
              <a:ext uri="{FF2B5EF4-FFF2-40B4-BE49-F238E27FC236}">
                <a16:creationId xmlns:a16="http://schemas.microsoft.com/office/drawing/2014/main" id="{96B3EAE2-807E-2496-ABB4-F62F4E9D996D}"/>
              </a:ext>
            </a:extLst>
          </p:cNvPr>
          <p:cNvSpPr txBox="1"/>
          <p:nvPr/>
        </p:nvSpPr>
        <p:spPr>
          <a:xfrm>
            <a:off x="1219512" y="2225615"/>
            <a:ext cx="3472425"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r>
              <a:rPr lang="pt-BR" sz="2800" b="1" dirty="0">
                <a:solidFill>
                  <a:schemeClr val="bg2">
                    <a:lumMod val="25000"/>
                  </a:schemeClr>
                </a:solidFill>
              </a:rPr>
              <a:t>500        10.000.000,00</a:t>
            </a:r>
            <a:endParaRPr lang="pt-BR" sz="2800" dirty="0">
              <a:solidFill>
                <a:srgbClr val="740000"/>
              </a:solidFill>
            </a:endParaRPr>
          </a:p>
        </p:txBody>
      </p:sp>
      <p:sp>
        <p:nvSpPr>
          <p:cNvPr id="9" name="CaixaDeTexto 8">
            <a:extLst>
              <a:ext uri="{FF2B5EF4-FFF2-40B4-BE49-F238E27FC236}">
                <a16:creationId xmlns:a16="http://schemas.microsoft.com/office/drawing/2014/main" id="{BF29C372-5E1B-A80B-FDE6-3CEB82F73381}"/>
              </a:ext>
            </a:extLst>
          </p:cNvPr>
          <p:cNvSpPr txBox="1"/>
          <p:nvPr/>
        </p:nvSpPr>
        <p:spPr>
          <a:xfrm>
            <a:off x="7116939" y="1774956"/>
            <a:ext cx="4475905"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500     0000      10.000.000,00</a:t>
            </a:r>
          </a:p>
        </p:txBody>
      </p:sp>
      <p:sp>
        <p:nvSpPr>
          <p:cNvPr id="8" name="CaixaDeTexto 7">
            <a:extLst>
              <a:ext uri="{FF2B5EF4-FFF2-40B4-BE49-F238E27FC236}">
                <a16:creationId xmlns:a16="http://schemas.microsoft.com/office/drawing/2014/main" id="{4F64AF22-612E-0D1E-A072-F5714B67C300}"/>
              </a:ext>
            </a:extLst>
          </p:cNvPr>
          <p:cNvSpPr txBox="1"/>
          <p:nvPr/>
        </p:nvSpPr>
        <p:spPr>
          <a:xfrm>
            <a:off x="125923" y="4392569"/>
            <a:ext cx="6380273"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Receita Orçamentária</a:t>
            </a:r>
          </a:p>
          <a:p>
            <a:r>
              <a:rPr lang="pt-BR" sz="2800" b="1" dirty="0">
                <a:solidFill>
                  <a:srgbClr val="740000"/>
                </a:solidFill>
                <a:latin typeface="Rawline-Medium"/>
              </a:rPr>
              <a:t>FR      CO       Detalhamento   </a:t>
            </a:r>
            <a:r>
              <a:rPr lang="pt-BR" sz="2800" b="1" dirty="0">
                <a:solidFill>
                  <a:srgbClr val="740000"/>
                </a:solidFill>
              </a:rPr>
              <a:t>Valor – R$</a:t>
            </a:r>
          </a:p>
          <a:p>
            <a:r>
              <a:rPr lang="pt-BR" sz="2800" b="1" dirty="0">
                <a:solidFill>
                  <a:srgbClr val="740000"/>
                </a:solidFill>
                <a:latin typeface="Rawline-Medium"/>
              </a:rPr>
              <a:t>500    0000   	XX?	       6.000.000,00</a:t>
            </a:r>
          </a:p>
          <a:p>
            <a:r>
              <a:rPr lang="pt-BR" sz="2800" b="1" dirty="0">
                <a:solidFill>
                  <a:srgbClr val="740000"/>
                </a:solidFill>
                <a:latin typeface="Rawline-Medium"/>
              </a:rPr>
              <a:t>500    1001                                2.500.000,00</a:t>
            </a:r>
          </a:p>
          <a:p>
            <a:r>
              <a:rPr lang="pt-BR" sz="2800" b="1" i="0" u="none" strike="noStrike" baseline="0" dirty="0">
                <a:solidFill>
                  <a:srgbClr val="740000"/>
                </a:solidFill>
                <a:latin typeface="Rawline-Medium"/>
              </a:rPr>
              <a:t>500    1002                                1.500.000,00</a:t>
            </a:r>
          </a:p>
        </p:txBody>
      </p:sp>
      <p:sp>
        <p:nvSpPr>
          <p:cNvPr id="10" name="CaixaDeTexto 9">
            <a:extLst>
              <a:ext uri="{FF2B5EF4-FFF2-40B4-BE49-F238E27FC236}">
                <a16:creationId xmlns:a16="http://schemas.microsoft.com/office/drawing/2014/main" id="{88AFF31F-8D12-09AC-ACA9-1535224487FD}"/>
              </a:ext>
            </a:extLst>
          </p:cNvPr>
          <p:cNvSpPr txBox="1"/>
          <p:nvPr/>
        </p:nvSpPr>
        <p:spPr>
          <a:xfrm>
            <a:off x="7116939" y="4462143"/>
            <a:ext cx="4293163"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Despesa Orçamentária</a:t>
            </a:r>
          </a:p>
          <a:p>
            <a:r>
              <a:rPr lang="pt-BR" sz="2800" b="1" dirty="0">
                <a:solidFill>
                  <a:srgbClr val="740000"/>
                </a:solidFill>
                <a:latin typeface="Rawline-Medium"/>
              </a:rPr>
              <a:t>FR       CO         </a:t>
            </a:r>
            <a:r>
              <a:rPr lang="pt-BR" sz="2800" b="1" dirty="0">
                <a:solidFill>
                  <a:srgbClr val="740000"/>
                </a:solidFill>
              </a:rPr>
              <a:t>Valor – R$</a:t>
            </a:r>
            <a:endParaRPr lang="pt-BR" sz="2800" b="1" dirty="0">
              <a:solidFill>
                <a:srgbClr val="740000"/>
              </a:solidFill>
              <a:latin typeface="Rawline-Medium"/>
            </a:endParaRPr>
          </a:p>
          <a:p>
            <a:r>
              <a:rPr lang="pt-BR" sz="2800" b="1" dirty="0">
                <a:solidFill>
                  <a:srgbClr val="740000"/>
                </a:solidFill>
                <a:latin typeface="Rawline-Medium"/>
              </a:rPr>
              <a:t>500     0000      6.000.000,00</a:t>
            </a:r>
          </a:p>
          <a:p>
            <a:r>
              <a:rPr lang="pt-BR" sz="2800" b="1" dirty="0">
                <a:solidFill>
                  <a:srgbClr val="740000"/>
                </a:solidFill>
                <a:latin typeface="Rawline-Medium"/>
              </a:rPr>
              <a:t>500     1001      2.500.000,00</a:t>
            </a:r>
          </a:p>
          <a:p>
            <a:r>
              <a:rPr lang="pt-BR" sz="2800" b="1" i="0" u="none" strike="noStrike" baseline="0" dirty="0">
                <a:solidFill>
                  <a:srgbClr val="740000"/>
                </a:solidFill>
                <a:latin typeface="Rawline-Medium"/>
              </a:rPr>
              <a:t>500     1002      1.500.000,00</a:t>
            </a:r>
          </a:p>
        </p:txBody>
      </p:sp>
    </p:spTree>
    <p:extLst>
      <p:ext uri="{BB962C8B-B14F-4D97-AF65-F5344CB8AC3E}">
        <p14:creationId xmlns:p14="http://schemas.microsoft.com/office/powerpoint/2010/main" val="606681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1096541" y="218662"/>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1219512" y="824686"/>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096541" y="1252486"/>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7" name="CaixaDeTexto 6">
            <a:extLst>
              <a:ext uri="{FF2B5EF4-FFF2-40B4-BE49-F238E27FC236}">
                <a16:creationId xmlns:a16="http://schemas.microsoft.com/office/drawing/2014/main" id="{96B3EAE2-807E-2496-ABB4-F62F4E9D996D}"/>
              </a:ext>
            </a:extLst>
          </p:cNvPr>
          <p:cNvSpPr txBox="1"/>
          <p:nvPr/>
        </p:nvSpPr>
        <p:spPr>
          <a:xfrm>
            <a:off x="1219512" y="2225615"/>
            <a:ext cx="3411127"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pPr marL="514350" indent="-514350">
              <a:buAutoNum type="arabicPlain" startAt="540"/>
            </a:pPr>
            <a:r>
              <a:rPr lang="pt-BR" sz="2800" b="1" dirty="0">
                <a:solidFill>
                  <a:schemeClr val="bg2">
                    <a:lumMod val="25000"/>
                  </a:schemeClr>
                </a:solidFill>
              </a:rPr>
              <a:t>       1.000.000,00</a:t>
            </a:r>
          </a:p>
          <a:p>
            <a:r>
              <a:rPr lang="pt-BR" sz="2800" b="1" dirty="0">
                <a:solidFill>
                  <a:schemeClr val="bg2">
                    <a:lumMod val="25000"/>
                  </a:schemeClr>
                </a:solidFill>
              </a:rPr>
              <a:t>542             25.000,00</a:t>
            </a:r>
          </a:p>
        </p:txBody>
      </p:sp>
      <p:sp>
        <p:nvSpPr>
          <p:cNvPr id="9" name="CaixaDeTexto 8">
            <a:extLst>
              <a:ext uri="{FF2B5EF4-FFF2-40B4-BE49-F238E27FC236}">
                <a16:creationId xmlns:a16="http://schemas.microsoft.com/office/drawing/2014/main" id="{BF29C372-5E1B-A80B-FDE6-3CEB82F73381}"/>
              </a:ext>
            </a:extLst>
          </p:cNvPr>
          <p:cNvSpPr txBox="1"/>
          <p:nvPr/>
        </p:nvSpPr>
        <p:spPr>
          <a:xfrm>
            <a:off x="6529925" y="1493210"/>
            <a:ext cx="4214615"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i="0" u="none" strike="noStrike" baseline="0" dirty="0">
                <a:solidFill>
                  <a:srgbClr val="740000"/>
                </a:solidFill>
                <a:latin typeface="Rawline-Medium"/>
              </a:rPr>
              <a:t>540     0000?</a:t>
            </a:r>
            <a:r>
              <a:rPr lang="pt-BR" sz="2800" b="1" i="0" u="none" strike="noStrike" baseline="0" dirty="0">
                <a:solidFill>
                  <a:schemeClr val="bg2">
                    <a:lumMod val="25000"/>
                  </a:schemeClr>
                </a:solidFill>
                <a:latin typeface="Rawline-Medium"/>
              </a:rPr>
              <a:t>   1.000.000,00</a:t>
            </a:r>
          </a:p>
          <a:p>
            <a:r>
              <a:rPr lang="pt-BR" sz="2800" b="1" dirty="0">
                <a:solidFill>
                  <a:schemeClr val="bg2">
                    <a:lumMod val="25000"/>
                  </a:schemeClr>
                </a:solidFill>
                <a:latin typeface="Rawline-Medium"/>
              </a:rPr>
              <a:t>542     </a:t>
            </a:r>
            <a:r>
              <a:rPr lang="pt-BR" sz="2800" b="1" dirty="0">
                <a:solidFill>
                  <a:srgbClr val="740000"/>
                </a:solidFill>
                <a:latin typeface="Rawline-Medium"/>
              </a:rPr>
              <a:t>0000?</a:t>
            </a:r>
            <a:r>
              <a:rPr lang="pt-BR" sz="2800" b="1" dirty="0">
                <a:solidFill>
                  <a:schemeClr val="bg2">
                    <a:lumMod val="25000"/>
                  </a:schemeClr>
                </a:solidFill>
                <a:latin typeface="Rawline-Medium"/>
              </a:rPr>
              <a:t>         25.000,00</a:t>
            </a:r>
            <a:endParaRPr lang="pt-BR" sz="2800" b="1" i="0" u="none" strike="noStrike" baseline="0" dirty="0">
              <a:solidFill>
                <a:schemeClr val="accent1">
                  <a:lumMod val="50000"/>
                </a:schemeClr>
              </a:solidFill>
              <a:latin typeface="Rawline-Medium"/>
            </a:endParaRPr>
          </a:p>
        </p:txBody>
      </p:sp>
      <p:sp>
        <p:nvSpPr>
          <p:cNvPr id="8" name="CaixaDeTexto 7">
            <a:extLst>
              <a:ext uri="{FF2B5EF4-FFF2-40B4-BE49-F238E27FC236}">
                <a16:creationId xmlns:a16="http://schemas.microsoft.com/office/drawing/2014/main" id="{4F64AF22-612E-0D1E-A072-F5714B67C300}"/>
              </a:ext>
            </a:extLst>
          </p:cNvPr>
          <p:cNvSpPr txBox="1"/>
          <p:nvPr/>
        </p:nvSpPr>
        <p:spPr>
          <a:xfrm>
            <a:off x="125923" y="4392569"/>
            <a:ext cx="6813084"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Receita Orçamentária</a:t>
            </a:r>
          </a:p>
          <a:p>
            <a:r>
              <a:rPr lang="pt-BR" sz="2800" b="1" dirty="0">
                <a:solidFill>
                  <a:srgbClr val="740000"/>
                </a:solidFill>
                <a:latin typeface="Rawline-Medium"/>
              </a:rPr>
              <a:t>FR       CO         Detalhamento      </a:t>
            </a:r>
            <a:r>
              <a:rPr lang="pt-BR" sz="2800" b="1" dirty="0">
                <a:solidFill>
                  <a:srgbClr val="740000"/>
                </a:solidFill>
              </a:rPr>
              <a:t>Valor – R$</a:t>
            </a:r>
          </a:p>
          <a:p>
            <a:r>
              <a:rPr lang="pt-BR" sz="2800" b="1" dirty="0">
                <a:solidFill>
                  <a:srgbClr val="740000"/>
                </a:solidFill>
                <a:latin typeface="Rawline-Medium"/>
              </a:rPr>
              <a:t>540     0000?      	XX?	             300.000,00</a:t>
            </a:r>
          </a:p>
          <a:p>
            <a:r>
              <a:rPr lang="pt-BR" sz="2800" b="1" dirty="0">
                <a:solidFill>
                  <a:srgbClr val="740000"/>
                </a:solidFill>
                <a:latin typeface="Rawline-Medium"/>
              </a:rPr>
              <a:t>540     1070                                      700.000,00</a:t>
            </a:r>
          </a:p>
          <a:p>
            <a:r>
              <a:rPr lang="pt-BR" sz="2800" b="1" i="0" u="none" strike="noStrike" baseline="0" dirty="0">
                <a:solidFill>
                  <a:srgbClr val="740000"/>
                </a:solidFill>
                <a:latin typeface="Rawline-Medium"/>
              </a:rPr>
              <a:t>542     0000?                                      25.000,00</a:t>
            </a:r>
          </a:p>
        </p:txBody>
      </p:sp>
      <p:sp>
        <p:nvSpPr>
          <p:cNvPr id="10" name="CaixaDeTexto 9">
            <a:extLst>
              <a:ext uri="{FF2B5EF4-FFF2-40B4-BE49-F238E27FC236}">
                <a16:creationId xmlns:a16="http://schemas.microsoft.com/office/drawing/2014/main" id="{A5FFE5FD-F8C9-F1B2-456D-E0CB91862F67}"/>
              </a:ext>
            </a:extLst>
          </p:cNvPr>
          <p:cNvSpPr txBox="1"/>
          <p:nvPr/>
        </p:nvSpPr>
        <p:spPr>
          <a:xfrm>
            <a:off x="7487395" y="4392568"/>
            <a:ext cx="4161717" cy="2246769"/>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Despesa Orçamentária</a:t>
            </a:r>
          </a:p>
          <a:p>
            <a:r>
              <a:rPr lang="pt-BR" sz="2800" b="1" dirty="0">
                <a:solidFill>
                  <a:srgbClr val="740000"/>
                </a:solidFill>
                <a:latin typeface="Rawline-Medium"/>
              </a:rPr>
              <a:t>FR       CO         </a:t>
            </a:r>
            <a:r>
              <a:rPr lang="pt-BR" sz="2800" b="1" dirty="0">
                <a:solidFill>
                  <a:srgbClr val="740000"/>
                </a:solidFill>
              </a:rPr>
              <a:t>Valor – R$</a:t>
            </a:r>
            <a:endParaRPr lang="pt-BR" sz="2800" b="1" dirty="0">
              <a:solidFill>
                <a:srgbClr val="740000"/>
              </a:solidFill>
              <a:latin typeface="Rawline-Medium"/>
            </a:endParaRPr>
          </a:p>
          <a:p>
            <a:r>
              <a:rPr lang="pt-BR" sz="2800" b="1" dirty="0">
                <a:solidFill>
                  <a:srgbClr val="740000"/>
                </a:solidFill>
                <a:latin typeface="Rawline-Medium"/>
              </a:rPr>
              <a:t>540     1070      700.000,00</a:t>
            </a:r>
          </a:p>
          <a:p>
            <a:pPr marL="514350" indent="-514350">
              <a:buAutoNum type="arabicPlain" startAt="540"/>
            </a:pPr>
            <a:r>
              <a:rPr lang="pt-BR" sz="2800" b="1" i="0" u="none" strike="noStrike" baseline="0" dirty="0">
                <a:solidFill>
                  <a:srgbClr val="740000"/>
                </a:solidFill>
                <a:latin typeface="Rawline-Medium"/>
              </a:rPr>
              <a:t>     0000?    300.000,00</a:t>
            </a:r>
          </a:p>
          <a:p>
            <a:r>
              <a:rPr lang="pt-BR" sz="2800" b="1" dirty="0">
                <a:solidFill>
                  <a:srgbClr val="740000"/>
                </a:solidFill>
                <a:latin typeface="Rawline-Medium"/>
              </a:rPr>
              <a:t>542     0000?      25.000,00</a:t>
            </a:r>
            <a:endParaRPr lang="pt-BR" sz="2800" b="1" i="0" u="none" strike="noStrike" baseline="0" dirty="0">
              <a:solidFill>
                <a:srgbClr val="740000"/>
              </a:solidFill>
              <a:latin typeface="Rawline-Medium"/>
            </a:endParaRPr>
          </a:p>
        </p:txBody>
      </p:sp>
    </p:spTree>
    <p:extLst>
      <p:ext uri="{BB962C8B-B14F-4D97-AF65-F5344CB8AC3E}">
        <p14:creationId xmlns:p14="http://schemas.microsoft.com/office/powerpoint/2010/main" val="220975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B83A839-70EC-658B-E003-27D1405A354D}"/>
              </a:ext>
            </a:extLst>
          </p:cNvPr>
          <p:cNvSpPr txBox="1"/>
          <p:nvPr/>
        </p:nvSpPr>
        <p:spPr>
          <a:xfrm>
            <a:off x="2123473" y="221958"/>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sp>
        <p:nvSpPr>
          <p:cNvPr id="6" name="CaixaDeTexto 5">
            <a:extLst>
              <a:ext uri="{FF2B5EF4-FFF2-40B4-BE49-F238E27FC236}">
                <a16:creationId xmlns:a16="http://schemas.microsoft.com/office/drawing/2014/main" id="{3AC1AC97-72E8-8402-8AEC-A4BBD0460C21}"/>
              </a:ext>
            </a:extLst>
          </p:cNvPr>
          <p:cNvSpPr txBox="1"/>
          <p:nvPr/>
        </p:nvSpPr>
        <p:spPr>
          <a:xfrm>
            <a:off x="-5624676" y="6858000"/>
            <a:ext cx="10734261" cy="523220"/>
          </a:xfrm>
          <a:prstGeom prst="rect">
            <a:avLst/>
          </a:prstGeom>
          <a:noFill/>
        </p:spPr>
        <p:txBody>
          <a:bodyPr wrap="square">
            <a:spAutoFit/>
          </a:bodyPr>
          <a:lstStyle/>
          <a:p>
            <a:r>
              <a:rPr lang="pt-BR" sz="2800" b="0" i="0" u="none" strike="noStrike" dirty="0">
                <a:solidFill>
                  <a:srgbClr val="000000"/>
                </a:solidFill>
                <a:effectLst/>
              </a:rPr>
              <a:t>1.1.1.8.01.1.0</a:t>
            </a:r>
            <a:r>
              <a:rPr lang="pt-BR" sz="2800" dirty="0"/>
              <a:t> </a:t>
            </a:r>
            <a:r>
              <a:rPr lang="pt-BR" sz="2800" b="0" i="0" u="none" strike="noStrike" dirty="0">
                <a:solidFill>
                  <a:srgbClr val="000000"/>
                </a:solidFill>
                <a:effectLst/>
              </a:rPr>
              <a:t>Imposto sobre a Propriedade Predial e Territorial Urbana</a:t>
            </a:r>
            <a:r>
              <a:rPr lang="pt-BR" sz="2800" dirty="0"/>
              <a:t> </a:t>
            </a:r>
          </a:p>
        </p:txBody>
      </p:sp>
      <p:sp>
        <p:nvSpPr>
          <p:cNvPr id="7" name="Retângulo 6">
            <a:extLst>
              <a:ext uri="{FF2B5EF4-FFF2-40B4-BE49-F238E27FC236}">
                <a16:creationId xmlns:a16="http://schemas.microsoft.com/office/drawing/2014/main" id="{D62A1A7A-DAF6-11AE-760A-C30E147C68B2}"/>
              </a:ext>
            </a:extLst>
          </p:cNvPr>
          <p:cNvSpPr/>
          <p:nvPr/>
        </p:nvSpPr>
        <p:spPr>
          <a:xfrm>
            <a:off x="-4720215" y="6741923"/>
            <a:ext cx="198782" cy="745435"/>
          </a:xfrm>
          <a:prstGeom prst="rect">
            <a:avLst/>
          </a:prstGeom>
          <a:solidFill>
            <a:schemeClr val="dk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cxnSp>
        <p:nvCxnSpPr>
          <p:cNvPr id="11" name="Conector: Curvo 10">
            <a:extLst>
              <a:ext uri="{FF2B5EF4-FFF2-40B4-BE49-F238E27FC236}">
                <a16:creationId xmlns:a16="http://schemas.microsoft.com/office/drawing/2014/main" id="{58B73385-897B-7A99-28DE-B4839F1CBEFA}"/>
              </a:ext>
            </a:extLst>
          </p:cNvPr>
          <p:cNvCxnSpPr>
            <a:cxnSpLocks/>
          </p:cNvCxnSpPr>
          <p:nvPr/>
        </p:nvCxnSpPr>
        <p:spPr>
          <a:xfrm>
            <a:off x="351679" y="3527266"/>
            <a:ext cx="1270000" cy="904240"/>
          </a:xfrm>
          <a:prstGeom prst="curvedConnector3">
            <a:avLst>
              <a:gd name="adj1" fmla="val 40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CAAA5263-581C-9EE3-A794-AE4397D0B276}"/>
              </a:ext>
            </a:extLst>
          </p:cNvPr>
          <p:cNvSpPr txBox="1"/>
          <p:nvPr/>
        </p:nvSpPr>
        <p:spPr>
          <a:xfrm>
            <a:off x="1616230" y="4218760"/>
            <a:ext cx="3068063" cy="492443"/>
          </a:xfrm>
          <a:prstGeom prst="rect">
            <a:avLst/>
          </a:prstGeom>
          <a:noFill/>
        </p:spPr>
        <p:txBody>
          <a:bodyPr wrap="square" rtlCol="0">
            <a:spAutoFit/>
          </a:bodyPr>
          <a:lstStyle/>
          <a:p>
            <a:r>
              <a:rPr lang="pt-BR" sz="2600" b="1" dirty="0">
                <a:solidFill>
                  <a:schemeClr val="accent1">
                    <a:lumMod val="50000"/>
                  </a:schemeClr>
                </a:solidFill>
              </a:rPr>
              <a:t>Categoria Econômica</a:t>
            </a:r>
          </a:p>
        </p:txBody>
      </p:sp>
      <p:cxnSp>
        <p:nvCxnSpPr>
          <p:cNvPr id="17" name="Conector: Curvo 16">
            <a:extLst>
              <a:ext uri="{FF2B5EF4-FFF2-40B4-BE49-F238E27FC236}">
                <a16:creationId xmlns:a16="http://schemas.microsoft.com/office/drawing/2014/main" id="{E2667DFD-DCD1-BE53-9FBD-5D4D4A0E8D62}"/>
              </a:ext>
            </a:extLst>
          </p:cNvPr>
          <p:cNvCxnSpPr>
            <a:cxnSpLocks/>
          </p:cNvCxnSpPr>
          <p:nvPr/>
        </p:nvCxnSpPr>
        <p:spPr>
          <a:xfrm rot="16200000" flipH="1">
            <a:off x="623267" y="3777744"/>
            <a:ext cx="1419390" cy="974258"/>
          </a:xfrm>
          <a:prstGeom prst="curvedConnector3">
            <a:avLst>
              <a:gd name="adj1" fmla="val 986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FE08D3C1-C03F-234A-4CF4-55B465D51B05}"/>
              </a:ext>
            </a:extLst>
          </p:cNvPr>
          <p:cNvSpPr txBox="1"/>
          <p:nvPr/>
        </p:nvSpPr>
        <p:spPr>
          <a:xfrm>
            <a:off x="1814641" y="4761822"/>
            <a:ext cx="1205395" cy="492443"/>
          </a:xfrm>
          <a:prstGeom prst="rect">
            <a:avLst/>
          </a:prstGeom>
          <a:noFill/>
        </p:spPr>
        <p:txBody>
          <a:bodyPr wrap="none" rtlCol="0">
            <a:spAutoFit/>
          </a:bodyPr>
          <a:lstStyle/>
          <a:p>
            <a:r>
              <a:rPr lang="pt-BR" sz="2600" b="1" dirty="0">
                <a:solidFill>
                  <a:srgbClr val="92D050"/>
                </a:solidFill>
              </a:rPr>
              <a:t>Origem</a:t>
            </a:r>
          </a:p>
        </p:txBody>
      </p:sp>
      <p:cxnSp>
        <p:nvCxnSpPr>
          <p:cNvPr id="23" name="Conector: Curvo 22">
            <a:extLst>
              <a:ext uri="{FF2B5EF4-FFF2-40B4-BE49-F238E27FC236}">
                <a16:creationId xmlns:a16="http://schemas.microsoft.com/office/drawing/2014/main" id="{C8922158-1408-DA8B-9CF1-96FF8A3AAF56}"/>
              </a:ext>
            </a:extLst>
          </p:cNvPr>
          <p:cNvCxnSpPr>
            <a:cxnSpLocks/>
          </p:cNvCxnSpPr>
          <p:nvPr/>
        </p:nvCxnSpPr>
        <p:spPr>
          <a:xfrm rot="16200000" flipH="1">
            <a:off x="773472" y="4172825"/>
            <a:ext cx="1929934" cy="654568"/>
          </a:xfrm>
          <a:prstGeom prst="curvedConnector3">
            <a:avLst>
              <a:gd name="adj1" fmla="val 9843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B9A48FF1-8F63-248B-FA29-839626998A94}"/>
              </a:ext>
            </a:extLst>
          </p:cNvPr>
          <p:cNvSpPr txBox="1"/>
          <p:nvPr/>
        </p:nvSpPr>
        <p:spPr>
          <a:xfrm>
            <a:off x="2019338" y="5234243"/>
            <a:ext cx="1391920" cy="492443"/>
          </a:xfrm>
          <a:prstGeom prst="rect">
            <a:avLst/>
          </a:prstGeom>
          <a:noFill/>
        </p:spPr>
        <p:txBody>
          <a:bodyPr wrap="square" rtlCol="0">
            <a:spAutoFit/>
          </a:bodyPr>
          <a:lstStyle/>
          <a:p>
            <a:r>
              <a:rPr lang="pt-BR" sz="2600" b="1" dirty="0">
                <a:solidFill>
                  <a:srgbClr val="C00000"/>
                </a:solidFill>
              </a:rPr>
              <a:t>Espécie</a:t>
            </a:r>
          </a:p>
        </p:txBody>
      </p:sp>
      <p:cxnSp>
        <p:nvCxnSpPr>
          <p:cNvPr id="28" name="Conector reto 27">
            <a:extLst>
              <a:ext uri="{FF2B5EF4-FFF2-40B4-BE49-F238E27FC236}">
                <a16:creationId xmlns:a16="http://schemas.microsoft.com/office/drawing/2014/main" id="{9E4BFBB7-8EB7-3D50-CC82-6FA9D7CD5BC9}"/>
              </a:ext>
            </a:extLst>
          </p:cNvPr>
          <p:cNvCxnSpPr>
            <a:cxnSpLocks/>
          </p:cNvCxnSpPr>
          <p:nvPr/>
        </p:nvCxnSpPr>
        <p:spPr>
          <a:xfrm>
            <a:off x="2216425" y="807826"/>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18ED715F-84B9-2781-765A-52DF785BF2F3}"/>
              </a:ext>
            </a:extLst>
          </p:cNvPr>
          <p:cNvSpPr txBox="1"/>
          <p:nvPr/>
        </p:nvSpPr>
        <p:spPr>
          <a:xfrm>
            <a:off x="3778526" y="3024899"/>
            <a:ext cx="8568403" cy="523220"/>
          </a:xfrm>
          <a:prstGeom prst="rect">
            <a:avLst/>
          </a:prstGeom>
          <a:noFill/>
        </p:spPr>
        <p:txBody>
          <a:bodyPr wrap="square">
            <a:spAutoFit/>
          </a:bodyPr>
          <a:lstStyle/>
          <a:p>
            <a:r>
              <a:rPr lang="pt-BR" sz="2800" b="0" i="0" u="none" strike="noStrike" dirty="0">
                <a:solidFill>
                  <a:srgbClr val="000000"/>
                </a:solidFill>
                <a:effectLst/>
              </a:rPr>
              <a:t>Imposto sobre a Propriedade Predial e Territorial Urbana</a:t>
            </a:r>
            <a:r>
              <a:rPr lang="pt-BR" sz="2800" dirty="0"/>
              <a:t> </a:t>
            </a:r>
          </a:p>
        </p:txBody>
      </p:sp>
      <p:sp>
        <p:nvSpPr>
          <p:cNvPr id="5" name="CaixaDeTexto 4">
            <a:extLst>
              <a:ext uri="{FF2B5EF4-FFF2-40B4-BE49-F238E27FC236}">
                <a16:creationId xmlns:a16="http://schemas.microsoft.com/office/drawing/2014/main" id="{E5E21173-EA8E-A035-92CF-EFD8C95BEEE1}"/>
              </a:ext>
            </a:extLst>
          </p:cNvPr>
          <p:cNvSpPr txBox="1"/>
          <p:nvPr/>
        </p:nvSpPr>
        <p:spPr>
          <a:xfrm>
            <a:off x="0" y="3016907"/>
            <a:ext cx="465222" cy="523220"/>
          </a:xfrm>
          <a:prstGeom prst="rect">
            <a:avLst/>
          </a:prstGeom>
          <a:noFill/>
          <a:ln>
            <a:solidFill>
              <a:schemeClr val="tx1"/>
            </a:solidFill>
          </a:ln>
        </p:spPr>
        <p:txBody>
          <a:bodyPr wrap="square" rtlCol="0">
            <a:spAutoFit/>
          </a:bodyPr>
          <a:lstStyle/>
          <a:p>
            <a:r>
              <a:rPr lang="pt-BR" sz="2800" dirty="0"/>
              <a:t>1.</a:t>
            </a:r>
          </a:p>
        </p:txBody>
      </p:sp>
      <p:sp>
        <p:nvSpPr>
          <p:cNvPr id="27" name="CaixaDeTexto 26">
            <a:extLst>
              <a:ext uri="{FF2B5EF4-FFF2-40B4-BE49-F238E27FC236}">
                <a16:creationId xmlns:a16="http://schemas.microsoft.com/office/drawing/2014/main" id="{99A5E479-12CF-C866-F90D-26DDBC4F3F5D}"/>
              </a:ext>
            </a:extLst>
          </p:cNvPr>
          <p:cNvSpPr txBox="1"/>
          <p:nvPr/>
        </p:nvSpPr>
        <p:spPr>
          <a:xfrm>
            <a:off x="504109" y="3009847"/>
            <a:ext cx="482570" cy="538271"/>
          </a:xfrm>
          <a:prstGeom prst="rect">
            <a:avLst/>
          </a:prstGeom>
          <a:noFill/>
          <a:ln>
            <a:solidFill>
              <a:schemeClr val="tx1"/>
            </a:solidFill>
          </a:ln>
        </p:spPr>
        <p:txBody>
          <a:bodyPr wrap="square" rtlCol="0">
            <a:spAutoFit/>
          </a:bodyPr>
          <a:lstStyle/>
          <a:p>
            <a:r>
              <a:rPr lang="pt-BR" sz="2800" dirty="0"/>
              <a:t>1.</a:t>
            </a:r>
          </a:p>
        </p:txBody>
      </p:sp>
      <p:sp>
        <p:nvSpPr>
          <p:cNvPr id="29" name="CaixaDeTexto 28">
            <a:extLst>
              <a:ext uri="{FF2B5EF4-FFF2-40B4-BE49-F238E27FC236}">
                <a16:creationId xmlns:a16="http://schemas.microsoft.com/office/drawing/2014/main" id="{9CC673E7-82DA-968A-AC94-5D60E25779AD}"/>
              </a:ext>
            </a:extLst>
          </p:cNvPr>
          <p:cNvSpPr txBox="1"/>
          <p:nvPr/>
        </p:nvSpPr>
        <p:spPr>
          <a:xfrm>
            <a:off x="1021552" y="3016907"/>
            <a:ext cx="465222" cy="523220"/>
          </a:xfrm>
          <a:prstGeom prst="rect">
            <a:avLst/>
          </a:prstGeom>
          <a:noFill/>
          <a:ln>
            <a:solidFill>
              <a:schemeClr val="tx1"/>
            </a:solidFill>
          </a:ln>
        </p:spPr>
        <p:txBody>
          <a:bodyPr wrap="square" rtlCol="0">
            <a:spAutoFit/>
          </a:bodyPr>
          <a:lstStyle/>
          <a:p>
            <a:r>
              <a:rPr lang="pt-BR" sz="2800" dirty="0"/>
              <a:t>1.</a:t>
            </a:r>
          </a:p>
        </p:txBody>
      </p:sp>
      <p:sp>
        <p:nvSpPr>
          <p:cNvPr id="30" name="CaixaDeTexto 29">
            <a:extLst>
              <a:ext uri="{FF2B5EF4-FFF2-40B4-BE49-F238E27FC236}">
                <a16:creationId xmlns:a16="http://schemas.microsoft.com/office/drawing/2014/main" id="{4498E765-AD0F-46BB-1D93-B060F2033109}"/>
              </a:ext>
            </a:extLst>
          </p:cNvPr>
          <p:cNvSpPr txBox="1"/>
          <p:nvPr/>
        </p:nvSpPr>
        <p:spPr>
          <a:xfrm>
            <a:off x="1539173" y="3016907"/>
            <a:ext cx="461470" cy="523220"/>
          </a:xfrm>
          <a:prstGeom prst="rect">
            <a:avLst/>
          </a:prstGeom>
          <a:noFill/>
          <a:ln>
            <a:solidFill>
              <a:schemeClr val="tx1"/>
            </a:solidFill>
          </a:ln>
        </p:spPr>
        <p:txBody>
          <a:bodyPr wrap="square" rtlCol="0">
            <a:spAutoFit/>
          </a:bodyPr>
          <a:lstStyle/>
          <a:p>
            <a:r>
              <a:rPr lang="pt-BR" sz="2800" dirty="0"/>
              <a:t>8.</a:t>
            </a:r>
          </a:p>
        </p:txBody>
      </p:sp>
      <p:sp>
        <p:nvSpPr>
          <p:cNvPr id="31" name="CaixaDeTexto 30">
            <a:extLst>
              <a:ext uri="{FF2B5EF4-FFF2-40B4-BE49-F238E27FC236}">
                <a16:creationId xmlns:a16="http://schemas.microsoft.com/office/drawing/2014/main" id="{B0CE71A3-D821-7597-0D44-00B493A1BFE0}"/>
              </a:ext>
            </a:extLst>
          </p:cNvPr>
          <p:cNvSpPr txBox="1"/>
          <p:nvPr/>
        </p:nvSpPr>
        <p:spPr>
          <a:xfrm>
            <a:off x="2046155" y="3016907"/>
            <a:ext cx="669143" cy="531212"/>
          </a:xfrm>
          <a:prstGeom prst="rect">
            <a:avLst/>
          </a:prstGeom>
          <a:noFill/>
          <a:ln>
            <a:solidFill>
              <a:schemeClr val="tx1"/>
            </a:solidFill>
          </a:ln>
        </p:spPr>
        <p:txBody>
          <a:bodyPr wrap="square" rtlCol="0">
            <a:spAutoFit/>
          </a:bodyPr>
          <a:lstStyle/>
          <a:p>
            <a:r>
              <a:rPr lang="pt-BR" sz="2800" dirty="0"/>
              <a:t>01.</a:t>
            </a:r>
          </a:p>
        </p:txBody>
      </p:sp>
      <p:sp>
        <p:nvSpPr>
          <p:cNvPr id="32" name="CaixaDeTexto 31">
            <a:extLst>
              <a:ext uri="{FF2B5EF4-FFF2-40B4-BE49-F238E27FC236}">
                <a16:creationId xmlns:a16="http://schemas.microsoft.com/office/drawing/2014/main" id="{3AFD1512-B1BE-ED8F-A6E2-F3837471A645}"/>
              </a:ext>
            </a:extLst>
          </p:cNvPr>
          <p:cNvSpPr txBox="1"/>
          <p:nvPr/>
        </p:nvSpPr>
        <p:spPr>
          <a:xfrm>
            <a:off x="2760809" y="3009847"/>
            <a:ext cx="482569" cy="538272"/>
          </a:xfrm>
          <a:prstGeom prst="rect">
            <a:avLst/>
          </a:prstGeom>
          <a:noFill/>
          <a:ln>
            <a:solidFill>
              <a:schemeClr val="tx1"/>
            </a:solidFill>
          </a:ln>
        </p:spPr>
        <p:txBody>
          <a:bodyPr wrap="square" rtlCol="0">
            <a:spAutoFit/>
          </a:bodyPr>
          <a:lstStyle/>
          <a:p>
            <a:r>
              <a:rPr lang="pt-BR" sz="2800" dirty="0"/>
              <a:t>1.</a:t>
            </a:r>
          </a:p>
        </p:txBody>
      </p:sp>
      <p:sp>
        <p:nvSpPr>
          <p:cNvPr id="33" name="CaixaDeTexto 32">
            <a:extLst>
              <a:ext uri="{FF2B5EF4-FFF2-40B4-BE49-F238E27FC236}">
                <a16:creationId xmlns:a16="http://schemas.microsoft.com/office/drawing/2014/main" id="{929073CC-19E7-81B1-A451-4565CC303F23}"/>
              </a:ext>
            </a:extLst>
          </p:cNvPr>
          <p:cNvSpPr txBox="1"/>
          <p:nvPr/>
        </p:nvSpPr>
        <p:spPr>
          <a:xfrm>
            <a:off x="3271544" y="3016907"/>
            <a:ext cx="465222" cy="523220"/>
          </a:xfrm>
          <a:prstGeom prst="rect">
            <a:avLst/>
          </a:prstGeom>
          <a:noFill/>
          <a:ln>
            <a:solidFill>
              <a:schemeClr val="tx1"/>
            </a:solidFill>
          </a:ln>
        </p:spPr>
        <p:txBody>
          <a:bodyPr wrap="square" rtlCol="0">
            <a:spAutoFit/>
          </a:bodyPr>
          <a:lstStyle/>
          <a:p>
            <a:r>
              <a:rPr lang="pt-BR" sz="2800" dirty="0"/>
              <a:t>0.</a:t>
            </a:r>
          </a:p>
        </p:txBody>
      </p:sp>
      <p:sp>
        <p:nvSpPr>
          <p:cNvPr id="34" name="CaixaDeTexto 33">
            <a:extLst>
              <a:ext uri="{FF2B5EF4-FFF2-40B4-BE49-F238E27FC236}">
                <a16:creationId xmlns:a16="http://schemas.microsoft.com/office/drawing/2014/main" id="{ECC43AB2-133E-57A9-1F1C-E4C5747FBF14}"/>
              </a:ext>
            </a:extLst>
          </p:cNvPr>
          <p:cNvSpPr txBox="1"/>
          <p:nvPr/>
        </p:nvSpPr>
        <p:spPr>
          <a:xfrm>
            <a:off x="1546060" y="3009847"/>
            <a:ext cx="461470" cy="523220"/>
          </a:xfrm>
          <a:prstGeom prst="rect">
            <a:avLst/>
          </a:prstGeom>
          <a:solidFill>
            <a:schemeClr val="bg1"/>
          </a:solidFill>
          <a:ln>
            <a:solidFill>
              <a:schemeClr val="tx1"/>
            </a:solidFill>
          </a:ln>
        </p:spPr>
        <p:txBody>
          <a:bodyPr wrap="square" rtlCol="0">
            <a:spAutoFit/>
          </a:bodyPr>
          <a:lstStyle/>
          <a:p>
            <a:r>
              <a:rPr lang="pt-BR" sz="2800" dirty="0"/>
              <a:t>2.</a:t>
            </a:r>
          </a:p>
        </p:txBody>
      </p:sp>
      <p:sp>
        <p:nvSpPr>
          <p:cNvPr id="35" name="CaixaDeTexto 34">
            <a:extLst>
              <a:ext uri="{FF2B5EF4-FFF2-40B4-BE49-F238E27FC236}">
                <a16:creationId xmlns:a16="http://schemas.microsoft.com/office/drawing/2014/main" id="{D7AD3E74-DCB5-33E5-1538-EEEAD5627485}"/>
              </a:ext>
            </a:extLst>
          </p:cNvPr>
          <p:cNvSpPr txBox="1"/>
          <p:nvPr/>
        </p:nvSpPr>
        <p:spPr>
          <a:xfrm>
            <a:off x="2049290" y="3008915"/>
            <a:ext cx="669143" cy="523220"/>
          </a:xfrm>
          <a:prstGeom prst="rect">
            <a:avLst/>
          </a:prstGeom>
          <a:solidFill>
            <a:schemeClr val="bg1"/>
          </a:solidFill>
          <a:ln>
            <a:solidFill>
              <a:schemeClr val="tx1"/>
            </a:solidFill>
          </a:ln>
        </p:spPr>
        <p:txBody>
          <a:bodyPr wrap="square" rtlCol="0">
            <a:spAutoFit/>
          </a:bodyPr>
          <a:lstStyle/>
          <a:p>
            <a:r>
              <a:rPr lang="pt-BR" sz="2800" dirty="0"/>
              <a:t>50.</a:t>
            </a:r>
          </a:p>
        </p:txBody>
      </p:sp>
      <p:sp>
        <p:nvSpPr>
          <p:cNvPr id="36" name="CaixaDeTexto 35">
            <a:extLst>
              <a:ext uri="{FF2B5EF4-FFF2-40B4-BE49-F238E27FC236}">
                <a16:creationId xmlns:a16="http://schemas.microsoft.com/office/drawing/2014/main" id="{4A7A9F63-5CAE-D768-5E69-B65E8C93AF9A}"/>
              </a:ext>
            </a:extLst>
          </p:cNvPr>
          <p:cNvSpPr txBox="1"/>
          <p:nvPr/>
        </p:nvSpPr>
        <p:spPr>
          <a:xfrm>
            <a:off x="2752703" y="3001855"/>
            <a:ext cx="482569" cy="538272"/>
          </a:xfrm>
          <a:prstGeom prst="rect">
            <a:avLst/>
          </a:prstGeom>
          <a:solidFill>
            <a:schemeClr val="bg1"/>
          </a:solidFill>
          <a:ln>
            <a:solidFill>
              <a:schemeClr val="tx1"/>
            </a:solidFill>
          </a:ln>
        </p:spPr>
        <p:txBody>
          <a:bodyPr wrap="square" rtlCol="0">
            <a:spAutoFit/>
          </a:bodyPr>
          <a:lstStyle/>
          <a:p>
            <a:r>
              <a:rPr lang="pt-BR" sz="2800" dirty="0"/>
              <a:t>0.</a:t>
            </a:r>
          </a:p>
        </p:txBody>
      </p:sp>
      <p:cxnSp>
        <p:nvCxnSpPr>
          <p:cNvPr id="37" name="Conector: Curvo 36">
            <a:extLst>
              <a:ext uri="{FF2B5EF4-FFF2-40B4-BE49-F238E27FC236}">
                <a16:creationId xmlns:a16="http://schemas.microsoft.com/office/drawing/2014/main" id="{768D47C9-30A6-CBCE-BD76-680E909F5042}"/>
              </a:ext>
            </a:extLst>
          </p:cNvPr>
          <p:cNvCxnSpPr>
            <a:cxnSpLocks/>
          </p:cNvCxnSpPr>
          <p:nvPr/>
        </p:nvCxnSpPr>
        <p:spPr>
          <a:xfrm rot="16200000" flipH="1">
            <a:off x="788554" y="4457619"/>
            <a:ext cx="2410497" cy="640888"/>
          </a:xfrm>
          <a:prstGeom prst="curvedConnector3">
            <a:avLst>
              <a:gd name="adj1" fmla="val 99913"/>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CaixaDeTexto 37">
            <a:extLst>
              <a:ext uri="{FF2B5EF4-FFF2-40B4-BE49-F238E27FC236}">
                <a16:creationId xmlns:a16="http://schemas.microsoft.com/office/drawing/2014/main" id="{804F18F8-A25F-D26D-B836-3A81A3043315}"/>
              </a:ext>
            </a:extLst>
          </p:cNvPr>
          <p:cNvSpPr txBox="1"/>
          <p:nvPr/>
        </p:nvSpPr>
        <p:spPr>
          <a:xfrm>
            <a:off x="2327756" y="5735788"/>
            <a:ext cx="6723777" cy="892552"/>
          </a:xfrm>
          <a:prstGeom prst="rect">
            <a:avLst/>
          </a:prstGeom>
          <a:noFill/>
        </p:spPr>
        <p:txBody>
          <a:bodyPr wrap="square" rtlCol="0">
            <a:spAutoFit/>
          </a:bodyPr>
          <a:lstStyle/>
          <a:p>
            <a:r>
              <a:rPr lang="pt-BR" sz="2600" b="1" dirty="0">
                <a:solidFill>
                  <a:schemeClr val="bg2">
                    <a:lumMod val="25000"/>
                  </a:schemeClr>
                </a:solidFill>
              </a:rPr>
              <a:t>Primeiro</a:t>
            </a:r>
          </a:p>
          <a:p>
            <a:r>
              <a:rPr lang="pt-BR" sz="2600" b="1" dirty="0">
                <a:solidFill>
                  <a:schemeClr val="bg2">
                    <a:lumMod val="25000"/>
                  </a:schemeClr>
                </a:solidFill>
              </a:rPr>
              <a:t>Desdobramento: Imposto sobre o Patrimônio</a:t>
            </a:r>
          </a:p>
        </p:txBody>
      </p:sp>
      <p:cxnSp>
        <p:nvCxnSpPr>
          <p:cNvPr id="39" name="Conector: Curvo 38">
            <a:extLst>
              <a:ext uri="{FF2B5EF4-FFF2-40B4-BE49-F238E27FC236}">
                <a16:creationId xmlns:a16="http://schemas.microsoft.com/office/drawing/2014/main" id="{77B95799-13B0-8295-8405-8AB3538B0EF1}"/>
              </a:ext>
            </a:extLst>
          </p:cNvPr>
          <p:cNvCxnSpPr>
            <a:cxnSpLocks/>
          </p:cNvCxnSpPr>
          <p:nvPr/>
        </p:nvCxnSpPr>
        <p:spPr>
          <a:xfrm rot="5400000" flipH="1" flipV="1">
            <a:off x="1717144" y="2216305"/>
            <a:ext cx="1194206" cy="342679"/>
          </a:xfrm>
          <a:prstGeom prst="curvedConnector3">
            <a:avLst>
              <a:gd name="adj1" fmla="val 99703"/>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CaixaDeTexto 42">
            <a:extLst>
              <a:ext uri="{FF2B5EF4-FFF2-40B4-BE49-F238E27FC236}">
                <a16:creationId xmlns:a16="http://schemas.microsoft.com/office/drawing/2014/main" id="{0EFF7BD3-4843-64A5-2F9F-CC885761C05B}"/>
              </a:ext>
            </a:extLst>
          </p:cNvPr>
          <p:cNvSpPr txBox="1"/>
          <p:nvPr/>
        </p:nvSpPr>
        <p:spPr>
          <a:xfrm>
            <a:off x="2432006" y="989524"/>
            <a:ext cx="9706413" cy="2092881"/>
          </a:xfrm>
          <a:prstGeom prst="rect">
            <a:avLst/>
          </a:prstGeom>
          <a:noFill/>
        </p:spPr>
        <p:txBody>
          <a:bodyPr wrap="square" rtlCol="0">
            <a:spAutoFit/>
          </a:bodyPr>
          <a:lstStyle/>
          <a:p>
            <a:pPr algn="l"/>
            <a:r>
              <a:rPr lang="pt-BR" sz="2600" b="1" i="0" u="none" strike="noStrike" baseline="0" dirty="0">
                <a:solidFill>
                  <a:schemeClr val="tx2">
                    <a:lumMod val="75000"/>
                  </a:schemeClr>
                </a:solidFill>
              </a:rPr>
              <a:t>"00" até "49" identificam códigos reservados para a União, que poderão ser utilizados, no que couber, por Estados, DF e Municípios</a:t>
            </a:r>
          </a:p>
          <a:p>
            <a:pPr algn="l"/>
            <a:r>
              <a:rPr lang="pt-BR" sz="2600" b="1" i="0" u="none" strike="noStrike" baseline="0" dirty="0">
                <a:solidFill>
                  <a:schemeClr val="tx2">
                    <a:lumMod val="75000"/>
                  </a:schemeClr>
                </a:solidFill>
              </a:rPr>
              <a:t>"50" até "98" identificam códigos reservados para uso específico de Estados, DF e Municípios</a:t>
            </a:r>
            <a:endParaRPr lang="pt-BR" sz="2600" b="1" dirty="0">
              <a:solidFill>
                <a:schemeClr val="tx2">
                  <a:lumMod val="75000"/>
                </a:schemeClr>
              </a:solidFill>
            </a:endParaRPr>
          </a:p>
          <a:p>
            <a:pPr algn="l"/>
            <a:r>
              <a:rPr lang="pt-BR" sz="2600" b="1" i="0" u="none" strike="noStrike" baseline="0" dirty="0">
                <a:solidFill>
                  <a:schemeClr val="tx2">
                    <a:lumMod val="75000"/>
                  </a:schemeClr>
                </a:solidFill>
              </a:rPr>
              <a:t>"99" será utilizado para registrar "outras receitas"</a:t>
            </a:r>
            <a:endParaRPr lang="pt-BR" sz="2600" b="1" dirty="0">
              <a:solidFill>
                <a:schemeClr val="tx2">
                  <a:lumMod val="75000"/>
                </a:schemeClr>
              </a:solidFill>
            </a:endParaRPr>
          </a:p>
        </p:txBody>
      </p:sp>
      <p:cxnSp>
        <p:nvCxnSpPr>
          <p:cNvPr id="44" name="Conector: Curvo 43">
            <a:extLst>
              <a:ext uri="{FF2B5EF4-FFF2-40B4-BE49-F238E27FC236}">
                <a16:creationId xmlns:a16="http://schemas.microsoft.com/office/drawing/2014/main" id="{F26ABF4B-45A0-6529-9E75-11C1AE75885B}"/>
              </a:ext>
            </a:extLst>
          </p:cNvPr>
          <p:cNvCxnSpPr>
            <a:cxnSpLocks/>
            <a:endCxn id="45" idx="1"/>
          </p:cNvCxnSpPr>
          <p:nvPr/>
        </p:nvCxnSpPr>
        <p:spPr>
          <a:xfrm rot="16200000" flipH="1">
            <a:off x="2129879" y="4248901"/>
            <a:ext cx="2142088" cy="703050"/>
          </a:xfrm>
          <a:prstGeom prst="curvedConnector2">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CaixaDeTexto 44">
            <a:extLst>
              <a:ext uri="{FF2B5EF4-FFF2-40B4-BE49-F238E27FC236}">
                <a16:creationId xmlns:a16="http://schemas.microsoft.com/office/drawing/2014/main" id="{0023B2A5-1D2E-9D6C-A547-FB768739B0E7}"/>
              </a:ext>
            </a:extLst>
          </p:cNvPr>
          <p:cNvSpPr txBox="1"/>
          <p:nvPr/>
        </p:nvSpPr>
        <p:spPr>
          <a:xfrm>
            <a:off x="3552448" y="5440637"/>
            <a:ext cx="2356537" cy="461665"/>
          </a:xfrm>
          <a:prstGeom prst="rect">
            <a:avLst/>
          </a:prstGeom>
          <a:noFill/>
        </p:spPr>
        <p:txBody>
          <a:bodyPr wrap="square" rtlCol="0">
            <a:spAutoFit/>
          </a:bodyPr>
          <a:lstStyle/>
          <a:p>
            <a:r>
              <a:rPr lang="pt-BR" sz="2400" b="1" dirty="0">
                <a:solidFill>
                  <a:schemeClr val="bg2">
                    <a:lumMod val="25000"/>
                  </a:schemeClr>
                </a:solidFill>
              </a:rPr>
              <a:t>Desdobramento</a:t>
            </a:r>
          </a:p>
        </p:txBody>
      </p:sp>
      <p:cxnSp>
        <p:nvCxnSpPr>
          <p:cNvPr id="50" name="Conector: Curvo 49">
            <a:extLst>
              <a:ext uri="{FF2B5EF4-FFF2-40B4-BE49-F238E27FC236}">
                <a16:creationId xmlns:a16="http://schemas.microsoft.com/office/drawing/2014/main" id="{62DD519C-9DA5-671D-0412-7CB5C0CCCF3C}"/>
              </a:ext>
            </a:extLst>
          </p:cNvPr>
          <p:cNvCxnSpPr>
            <a:stCxn id="33" idx="2"/>
          </p:cNvCxnSpPr>
          <p:nvPr/>
        </p:nvCxnSpPr>
        <p:spPr>
          <a:xfrm rot="16200000" flipH="1">
            <a:off x="3421711" y="3622570"/>
            <a:ext cx="439259" cy="274371"/>
          </a:xfrm>
          <a:prstGeom prst="curvedConnector3">
            <a:avLst>
              <a:gd name="adj1" fmla="val 108433"/>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a:extLst>
              <a:ext uri="{FF2B5EF4-FFF2-40B4-BE49-F238E27FC236}">
                <a16:creationId xmlns:a16="http://schemas.microsoft.com/office/drawing/2014/main" id="{E0EF6B2D-25E0-D27A-2AC9-1DE898EBC3F8}"/>
              </a:ext>
            </a:extLst>
          </p:cNvPr>
          <p:cNvSpPr txBox="1"/>
          <p:nvPr/>
        </p:nvSpPr>
        <p:spPr>
          <a:xfrm flipH="1">
            <a:off x="3923415" y="3774355"/>
            <a:ext cx="1186170" cy="492443"/>
          </a:xfrm>
          <a:prstGeom prst="rect">
            <a:avLst/>
          </a:prstGeom>
          <a:noFill/>
        </p:spPr>
        <p:txBody>
          <a:bodyPr wrap="square" rtlCol="0">
            <a:spAutoFit/>
          </a:bodyPr>
          <a:lstStyle/>
          <a:p>
            <a:r>
              <a:rPr lang="pt-BR" sz="2600" b="1" dirty="0">
                <a:solidFill>
                  <a:schemeClr val="accent6">
                    <a:lumMod val="50000"/>
                  </a:schemeClr>
                </a:solidFill>
              </a:rPr>
              <a:t>Tipo</a:t>
            </a:r>
          </a:p>
        </p:txBody>
      </p:sp>
      <p:sp>
        <p:nvSpPr>
          <p:cNvPr id="3" name="CaixaDeTexto 2">
            <a:extLst>
              <a:ext uri="{FF2B5EF4-FFF2-40B4-BE49-F238E27FC236}">
                <a16:creationId xmlns:a16="http://schemas.microsoft.com/office/drawing/2014/main" id="{EEBC7BD0-1006-E753-A4C5-A767F97F9AF6}"/>
              </a:ext>
            </a:extLst>
          </p:cNvPr>
          <p:cNvSpPr txBox="1"/>
          <p:nvPr/>
        </p:nvSpPr>
        <p:spPr>
          <a:xfrm>
            <a:off x="4684293" y="3773196"/>
            <a:ext cx="6277874" cy="892552"/>
          </a:xfrm>
          <a:prstGeom prst="rect">
            <a:avLst/>
          </a:prstGeom>
          <a:noFill/>
        </p:spPr>
        <p:txBody>
          <a:bodyPr wrap="square" rtlCol="0">
            <a:spAutoFit/>
          </a:bodyPr>
          <a:lstStyle/>
          <a:p>
            <a:r>
              <a:rPr lang="pt-BR" sz="2600" b="1" dirty="0">
                <a:solidFill>
                  <a:schemeClr val="accent6">
                    <a:lumMod val="50000"/>
                  </a:schemeClr>
                </a:solidFill>
              </a:rPr>
              <a:t>"0", quando se tratar de natureza de receita não valorizável ou agregadora;</a:t>
            </a:r>
            <a:endParaRPr lang="pt-BR" sz="2600" dirty="0"/>
          </a:p>
        </p:txBody>
      </p:sp>
    </p:spTree>
    <p:extLst>
      <p:ext uri="{BB962C8B-B14F-4D97-AF65-F5344CB8AC3E}">
        <p14:creationId xmlns:p14="http://schemas.microsoft.com/office/powerpoint/2010/main" val="3856539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ppt_x"/>
                                          </p:val>
                                        </p:tav>
                                        <p:tav tm="100000">
                                          <p:val>
                                            <p:strVal val="#ppt_x"/>
                                          </p:val>
                                        </p:tav>
                                      </p:tavLst>
                                    </p:anim>
                                    <p:anim calcmode="lin" valueType="num">
                                      <p:cBhvr additive="base">
                                        <p:cTn id="90" dur="500" fill="hold"/>
                                        <p:tgtEl>
                                          <p:spTgt spid="3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ppt_x"/>
                                          </p:val>
                                        </p:tav>
                                        <p:tav tm="100000">
                                          <p:val>
                                            <p:strVal val="#ppt_x"/>
                                          </p:val>
                                        </p:tav>
                                      </p:tavLst>
                                    </p:anim>
                                    <p:anim calcmode="lin" valueType="num">
                                      <p:cBhvr additive="base">
                                        <p:cTn id="9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500" fill="hold"/>
                                        <p:tgtEl>
                                          <p:spTgt spid="39"/>
                                        </p:tgtEl>
                                        <p:attrNameLst>
                                          <p:attrName>ppt_x</p:attrName>
                                        </p:attrNameLst>
                                      </p:cBhvr>
                                      <p:tavLst>
                                        <p:tav tm="0">
                                          <p:val>
                                            <p:strVal val="#ppt_x"/>
                                          </p:val>
                                        </p:tav>
                                        <p:tav tm="100000">
                                          <p:val>
                                            <p:strVal val="#ppt_x"/>
                                          </p:val>
                                        </p:tav>
                                      </p:tavLst>
                                    </p:anim>
                                    <p:anim calcmode="lin" valueType="num">
                                      <p:cBhvr additive="base">
                                        <p:cTn id="100" dur="500" fill="hold"/>
                                        <p:tgtEl>
                                          <p:spTgt spid="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ppt_x"/>
                                          </p:val>
                                        </p:tav>
                                        <p:tav tm="100000">
                                          <p:val>
                                            <p:strVal val="#ppt_x"/>
                                          </p:val>
                                        </p:tav>
                                      </p:tavLst>
                                    </p:anim>
                                    <p:anim calcmode="lin" valueType="num">
                                      <p:cBhvr additive="base">
                                        <p:cTn id="10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additive="base">
                                        <p:cTn id="109" dur="500" fill="hold"/>
                                        <p:tgtEl>
                                          <p:spTgt spid="44"/>
                                        </p:tgtEl>
                                        <p:attrNameLst>
                                          <p:attrName>ppt_x</p:attrName>
                                        </p:attrNameLst>
                                      </p:cBhvr>
                                      <p:tavLst>
                                        <p:tav tm="0">
                                          <p:val>
                                            <p:strVal val="#ppt_x"/>
                                          </p:val>
                                        </p:tav>
                                        <p:tav tm="100000">
                                          <p:val>
                                            <p:strVal val="#ppt_x"/>
                                          </p:val>
                                        </p:tav>
                                      </p:tavLst>
                                    </p:anim>
                                    <p:anim calcmode="lin" valueType="num">
                                      <p:cBhvr additive="base">
                                        <p:cTn id="110" dur="500" fill="hold"/>
                                        <p:tgtEl>
                                          <p:spTgt spid="44"/>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additive="base">
                                        <p:cTn id="113" dur="500" fill="hold"/>
                                        <p:tgtEl>
                                          <p:spTgt spid="45"/>
                                        </p:tgtEl>
                                        <p:attrNameLst>
                                          <p:attrName>ppt_x</p:attrName>
                                        </p:attrNameLst>
                                      </p:cBhvr>
                                      <p:tavLst>
                                        <p:tav tm="0">
                                          <p:val>
                                            <p:strVal val="#ppt_x"/>
                                          </p:val>
                                        </p:tav>
                                        <p:tav tm="100000">
                                          <p:val>
                                            <p:strVal val="#ppt_x"/>
                                          </p:val>
                                        </p:tav>
                                      </p:tavLst>
                                    </p:anim>
                                    <p:anim calcmode="lin" valueType="num">
                                      <p:cBhvr additive="base">
                                        <p:cTn id="1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 calcmode="lin" valueType="num">
                                      <p:cBhvr additive="base">
                                        <p:cTn id="119" dur="500" fill="hold"/>
                                        <p:tgtEl>
                                          <p:spTgt spid="50"/>
                                        </p:tgtEl>
                                        <p:attrNameLst>
                                          <p:attrName>ppt_x</p:attrName>
                                        </p:attrNameLst>
                                      </p:cBhvr>
                                      <p:tavLst>
                                        <p:tav tm="0">
                                          <p:val>
                                            <p:strVal val="#ppt_x"/>
                                          </p:val>
                                        </p:tav>
                                        <p:tav tm="100000">
                                          <p:val>
                                            <p:strVal val="#ppt_x"/>
                                          </p:val>
                                        </p:tav>
                                      </p:tavLst>
                                    </p:anim>
                                    <p:anim calcmode="lin" valueType="num">
                                      <p:cBhvr additive="base">
                                        <p:cTn id="120" dur="500" fill="hold"/>
                                        <p:tgtEl>
                                          <p:spTgt spid="5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
                                        </p:tgtEl>
                                        <p:attrNameLst>
                                          <p:attrName>style.visibility</p:attrName>
                                        </p:attrNameLst>
                                      </p:cBhvr>
                                      <p:to>
                                        <p:strVal val="visible"/>
                                      </p:to>
                                    </p:set>
                                    <p:anim calcmode="lin" valueType="num">
                                      <p:cBhvr additive="base">
                                        <p:cTn id="129" dur="500" fill="hold"/>
                                        <p:tgtEl>
                                          <p:spTgt spid="3"/>
                                        </p:tgtEl>
                                        <p:attrNameLst>
                                          <p:attrName>ppt_x</p:attrName>
                                        </p:attrNameLst>
                                      </p:cBhvr>
                                      <p:tavLst>
                                        <p:tav tm="0">
                                          <p:val>
                                            <p:strVal val="#ppt_x"/>
                                          </p:val>
                                        </p:tav>
                                        <p:tav tm="100000">
                                          <p:val>
                                            <p:strVal val="#ppt_x"/>
                                          </p:val>
                                        </p:tav>
                                      </p:tavLst>
                                    </p:anim>
                                    <p:anim calcmode="lin" valueType="num">
                                      <p:cBhvr additive="base">
                                        <p:cTn id="1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6" grpId="0"/>
      <p:bldP spid="25" grpId="0"/>
      <p:bldP spid="5" grpId="0" animBg="1"/>
      <p:bldP spid="27" grpId="0" animBg="1"/>
      <p:bldP spid="29" grpId="0" animBg="1"/>
      <p:bldP spid="30" grpId="0" animBg="1"/>
      <p:bldP spid="31" grpId="0" animBg="1"/>
      <p:bldP spid="32" grpId="0" animBg="1"/>
      <p:bldP spid="33" grpId="0" animBg="1"/>
      <p:bldP spid="34" grpId="0" animBg="1"/>
      <p:bldP spid="35" grpId="0" animBg="1"/>
      <p:bldP spid="36" grpId="0" animBg="1"/>
      <p:bldP spid="38" grpId="0"/>
      <p:bldP spid="43" grpId="0"/>
      <p:bldP spid="45" grpId="0"/>
      <p:bldP spid="52" grpId="0"/>
      <p:bldP spid="3"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4038384" y="1427518"/>
            <a:ext cx="4115229" cy="523220"/>
          </a:xfrm>
          <a:prstGeom prst="rect">
            <a:avLst/>
          </a:prstGeom>
          <a:noFill/>
        </p:spPr>
        <p:txBody>
          <a:bodyPr wrap="none" rtlCol="0">
            <a:spAutoFit/>
          </a:bodyPr>
          <a:lstStyle/>
          <a:p>
            <a:r>
              <a:rPr lang="pt-BR" sz="2800" b="1" u="sng" dirty="0">
                <a:latin typeface="Book Antiqua" panose="02040602050305030304" pitchFamily="18" charset="0"/>
              </a:rPr>
              <a:t>Registros das Retenções</a:t>
            </a:r>
          </a:p>
        </p:txBody>
      </p:sp>
      <p:sp>
        <p:nvSpPr>
          <p:cNvPr id="4" name="CaixaDeTexto 3">
            <a:extLst>
              <a:ext uri="{FF2B5EF4-FFF2-40B4-BE49-F238E27FC236}">
                <a16:creationId xmlns:a16="http://schemas.microsoft.com/office/drawing/2014/main" id="{C58572F6-A1CB-6F1E-8BDC-BE0896C21423}"/>
              </a:ext>
            </a:extLst>
          </p:cNvPr>
          <p:cNvSpPr txBox="1"/>
          <p:nvPr/>
        </p:nvSpPr>
        <p:spPr>
          <a:xfrm>
            <a:off x="655984" y="2578813"/>
            <a:ext cx="10843590" cy="2677656"/>
          </a:xfrm>
          <a:prstGeom prst="rect">
            <a:avLst/>
          </a:prstGeom>
          <a:noFill/>
        </p:spPr>
        <p:txBody>
          <a:bodyPr wrap="square" rtlCol="0">
            <a:spAutoFit/>
          </a:bodyPr>
          <a:lstStyle/>
          <a:p>
            <a:pPr algn="just"/>
            <a:r>
              <a:rPr lang="pt-BR" sz="2400" b="0" i="0" u="none" strike="noStrike" baseline="0" dirty="0">
                <a:solidFill>
                  <a:srgbClr val="000000"/>
                </a:solidFill>
                <a:latin typeface="Cambria" panose="02040503050406030204" pitchFamily="18" charset="0"/>
              </a:rPr>
              <a:t>Os recursos de terceiros que estão sob a posse do ente, mas que estão vinculados a finalidade específica, inclusive com a possível obrigação de devolução (como as cauções) ou de pagamento de obrigação de terceiros (como os precatórios), em regra, estão contidos nos saldos bancários dos entes, devendo-se observar os aspectos operacionais das unidades gestoras do ente . Além disso, tais valores muitas vezes, inclusive com respaldo legal são utilizados na gestão financeira das entidades. </a:t>
            </a:r>
            <a:endParaRPr lang="pt-BR" sz="2400" dirty="0"/>
          </a:p>
        </p:txBody>
      </p:sp>
    </p:spTree>
    <p:extLst>
      <p:ext uri="{BB962C8B-B14F-4D97-AF65-F5344CB8AC3E}">
        <p14:creationId xmlns:p14="http://schemas.microsoft.com/office/powerpoint/2010/main" val="403792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4038384" y="1427518"/>
            <a:ext cx="4115229" cy="523220"/>
          </a:xfrm>
          <a:prstGeom prst="rect">
            <a:avLst/>
          </a:prstGeom>
          <a:noFill/>
        </p:spPr>
        <p:txBody>
          <a:bodyPr wrap="none" rtlCol="0">
            <a:spAutoFit/>
          </a:bodyPr>
          <a:lstStyle/>
          <a:p>
            <a:r>
              <a:rPr lang="pt-BR" sz="2800" b="1" u="sng" dirty="0">
                <a:latin typeface="Book Antiqua" panose="02040602050305030304" pitchFamily="18" charset="0"/>
              </a:rPr>
              <a:t>Registros das Retenções</a:t>
            </a:r>
          </a:p>
        </p:txBody>
      </p:sp>
      <p:sp>
        <p:nvSpPr>
          <p:cNvPr id="4" name="CaixaDeTexto 3">
            <a:extLst>
              <a:ext uri="{FF2B5EF4-FFF2-40B4-BE49-F238E27FC236}">
                <a16:creationId xmlns:a16="http://schemas.microsoft.com/office/drawing/2014/main" id="{C58572F6-A1CB-6F1E-8BDC-BE0896C21423}"/>
              </a:ext>
            </a:extLst>
          </p:cNvPr>
          <p:cNvSpPr txBox="1"/>
          <p:nvPr/>
        </p:nvSpPr>
        <p:spPr>
          <a:xfrm>
            <a:off x="674203" y="2419786"/>
            <a:ext cx="10843590" cy="3785652"/>
          </a:xfrm>
          <a:prstGeom prst="rect">
            <a:avLst/>
          </a:prstGeom>
          <a:noFill/>
        </p:spPr>
        <p:txBody>
          <a:bodyPr wrap="square" rtlCol="0">
            <a:spAutoFit/>
          </a:bodyPr>
          <a:lstStyle/>
          <a:p>
            <a:pPr algn="just"/>
            <a:r>
              <a:rPr lang="pt-BR" sz="2400" b="0" i="0" u="none" strike="noStrike" baseline="0" dirty="0">
                <a:solidFill>
                  <a:srgbClr val="000000"/>
                </a:solidFill>
                <a:latin typeface="Cambria" panose="02040503050406030204" pitchFamily="18" charset="0"/>
              </a:rPr>
              <a:t>Com base nos conceitos apresentados, os valores retidos e as consignações em poder de determinado órgão ou entidade devem ser registrados na entidade que detém o controle dos recursos como CEC (grupo de contas do PCASP criado para tal finalidade 1.1.1.3.) em contrapartida ao reconhecimento da obrigação de devolução ou recolhimento no passivo. </a:t>
            </a:r>
          </a:p>
          <a:p>
            <a:pPr algn="just"/>
            <a:endParaRPr lang="pt-BR" sz="2400" b="0" i="0" u="none" strike="noStrike" baseline="0" dirty="0">
              <a:solidFill>
                <a:srgbClr val="000000"/>
              </a:solidFill>
              <a:latin typeface="Cambria" panose="02040503050406030204" pitchFamily="18" charset="0"/>
            </a:endParaRPr>
          </a:p>
          <a:p>
            <a:pPr algn="just"/>
            <a:r>
              <a:rPr lang="pt-BR" sz="2400" b="0" i="0" u="none" strike="noStrike" baseline="0" dirty="0">
                <a:solidFill>
                  <a:srgbClr val="000000"/>
                </a:solidFill>
                <a:latin typeface="Cambria" panose="02040503050406030204" pitchFamily="18" charset="0"/>
              </a:rPr>
              <a:t>Os valores registrados em caixa e equivalentes na forma do parágrafo anterior deverão ser evidenciados em notas explicativas, conforme item 59 da NBC TSP 12. Do ponto de vista fiscal, tais valores não serão computados na disponibilidade de caixa líquida do depositário ou consignatário. </a:t>
            </a:r>
            <a:endParaRPr lang="pt-BR" sz="2400" dirty="0"/>
          </a:p>
        </p:txBody>
      </p:sp>
    </p:spTree>
    <p:extLst>
      <p:ext uri="{BB962C8B-B14F-4D97-AF65-F5344CB8AC3E}">
        <p14:creationId xmlns:p14="http://schemas.microsoft.com/office/powerpoint/2010/main" val="786283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9005992" cy="523220"/>
          </a:xfrm>
          <a:prstGeom prst="rect">
            <a:avLst/>
          </a:prstGeom>
          <a:noFill/>
        </p:spPr>
        <p:txBody>
          <a:bodyPr wrap="none" rtlCol="0">
            <a:spAutoFit/>
          </a:bodyPr>
          <a:lstStyle/>
          <a:p>
            <a:r>
              <a:rPr lang="pt-BR" sz="2800" b="1" u="sng" dirty="0">
                <a:latin typeface="Book Antiqua" panose="02040602050305030304" pitchFamily="18" charset="0"/>
              </a:rPr>
              <a:t>Registros das Retenções – Lançamento contábil – </a:t>
            </a:r>
            <a:r>
              <a:rPr lang="pt-BR" sz="2800" b="1" u="sng" dirty="0">
                <a:solidFill>
                  <a:srgbClr val="740000"/>
                </a:solidFill>
                <a:latin typeface="Book Antiqua" panose="02040602050305030304" pitchFamily="18" charset="0"/>
              </a:rPr>
              <a:t>2022</a:t>
            </a:r>
            <a:r>
              <a:rPr lang="pt-BR" sz="2800" b="1" u="sng" dirty="0">
                <a:latin typeface="Book Antiqua" panose="02040602050305030304" pitchFamily="18" charset="0"/>
              </a:rPr>
              <a:t> </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622865" y="1967948"/>
            <a:ext cx="10952920" cy="4711148"/>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2.31 CONSIGNAÇÕES NA LIQUIDAÇÃO DE DESPESA ORÇAMENTÁRIA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F/P </a:t>
            </a:r>
            <a:endParaRPr lang="pt-BR" sz="2400" b="0" i="0" u="none" strike="noStrike" baseline="0" dirty="0">
              <a:solidFill>
                <a:srgbClr val="000000"/>
              </a:solidFill>
              <a:latin typeface="Calibri" panose="020F0502020204030204" pitchFamily="34" charset="0"/>
            </a:endParaRPr>
          </a:p>
          <a:p>
            <a:r>
              <a:rPr lang="pt-BR" sz="2400" b="0" i="0" u="none" strike="noStrike" baseline="0" dirty="0">
                <a:solidFill>
                  <a:srgbClr val="000000"/>
                </a:solidFill>
                <a:latin typeface="Calibri" panose="020F0502020204030204" pitchFamily="34" charset="0"/>
              </a:rPr>
              <a:t>D 	2.1.X.X.X.XX.XX 	PASSIVO CIRCULANTE 					7 	F </a:t>
            </a:r>
          </a:p>
          <a:p>
            <a:r>
              <a:rPr lang="pt-BR" sz="2400" b="0" i="0" u="none" strike="noStrike" baseline="0" dirty="0">
                <a:solidFill>
                  <a:srgbClr val="000000"/>
                </a:solidFill>
                <a:latin typeface="Calibri" panose="020F0502020204030204" pitchFamily="34" charset="0"/>
              </a:rPr>
              <a:t>C 	2.1.8.8.1.01.XX 	CONSIGNAÇÕES 					7 	F </a:t>
            </a:r>
          </a:p>
          <a:p>
            <a:r>
              <a:rPr lang="pt-BR" sz="2400" b="0" i="0" u="none" strike="noStrike" baseline="0" dirty="0">
                <a:solidFill>
                  <a:srgbClr val="000000"/>
                </a:solidFill>
                <a:latin typeface="Calibri" panose="020F0502020204030204" pitchFamily="34" charset="0"/>
              </a:rPr>
              <a:t>D 	6.2.2.1.3.03.00 	CRÉDITO EMPENHADO LIQUIDADO A PAGAR 		7 	- </a:t>
            </a:r>
          </a:p>
          <a:p>
            <a:r>
              <a:rPr lang="pt-BR" sz="2400" b="0" i="0" u="none" strike="noStrike" baseline="0" dirty="0">
                <a:solidFill>
                  <a:srgbClr val="000000"/>
                </a:solidFill>
                <a:latin typeface="Calibri" panose="020F0502020204030204" pitchFamily="34" charset="0"/>
              </a:rPr>
              <a:t>C 	6.2.2.1.3.04.00 	CRÉDITO EMPENHADO LIQUIDADO PAGO 		7 	- </a:t>
            </a:r>
          </a:p>
          <a:p>
            <a:r>
              <a:rPr lang="pt-BR" sz="2400" b="0" i="0" u="none" strike="noStrike" baseline="0" dirty="0">
                <a:solidFill>
                  <a:srgbClr val="000000"/>
                </a:solidFill>
                <a:latin typeface="Calibri" panose="020F0502020204030204" pitchFamily="34" charset="0"/>
              </a:rPr>
              <a:t>D 	8.2.1.1.3.01.00 	COMPROMETIDA POR LIQUIDAÇÃO 			2 	- </a:t>
            </a:r>
          </a:p>
          <a:p>
            <a:r>
              <a:rPr lang="pt-BR" sz="2400" b="0" i="0" u="none" strike="noStrike" baseline="0" dirty="0">
                <a:solidFill>
                  <a:srgbClr val="000000"/>
                </a:solidFill>
                <a:latin typeface="Calibri" panose="020F0502020204030204" pitchFamily="34" charset="0"/>
              </a:rPr>
              <a:t>C 	8.2.1.1.3.02.00 	COMPROMETIDA POR CONSIGNAÇÕES/RETENÇÕES 	2 	- </a:t>
            </a:r>
          </a:p>
          <a:p>
            <a:endParaRPr lang="pt-BR" sz="2400" b="0" i="0" u="none" strike="noStrike" baseline="0" dirty="0">
              <a:solidFill>
                <a:srgbClr val="000000"/>
              </a:solidFill>
              <a:latin typeface="Calibri" panose="020F0502020204030204" pitchFamily="34" charset="0"/>
            </a:endParaRPr>
          </a:p>
          <a:p>
            <a:r>
              <a:rPr lang="pt-BR" sz="2400" b="0" i="0" u="none" strike="noStrike" baseline="0" dirty="0">
                <a:solidFill>
                  <a:srgbClr val="000000"/>
                </a:solidFill>
                <a:latin typeface="Calibri" panose="020F0502020204030204" pitchFamily="34" charset="0"/>
              </a:rPr>
              <a:t>REGISTRAR AS CONSIGNAÇÕES NA LIQUIDAÇÃO DE DESPESA ORÇAMENTÁRIA. ORÇAMENTARIAMENTE O VALOR DA CONSIGNAÇÃO É CONSIDERADO PAGO. EX: RETENÇÕES DE INSS, I. RENDA, ISS, SALÁRIO FAMÍLIA NA CONTRIBUIÇÃO PATRONAL 	</a:t>
            </a:r>
          </a:p>
        </p:txBody>
      </p:sp>
    </p:spTree>
    <p:extLst>
      <p:ext uri="{BB962C8B-B14F-4D97-AF65-F5344CB8AC3E}">
        <p14:creationId xmlns:p14="http://schemas.microsoft.com/office/powerpoint/2010/main" val="427986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8916223" cy="523220"/>
          </a:xfrm>
          <a:prstGeom prst="rect">
            <a:avLst/>
          </a:prstGeom>
          <a:noFill/>
        </p:spPr>
        <p:txBody>
          <a:bodyPr wrap="none" rtlCol="0">
            <a:spAutoFit/>
          </a:bodyPr>
          <a:lstStyle/>
          <a:p>
            <a:r>
              <a:rPr lang="pt-BR" sz="2800" b="1" u="sng" dirty="0">
                <a:latin typeface="Book Antiqua" panose="02040602050305030304" pitchFamily="18" charset="0"/>
              </a:rPr>
              <a:t>Registros das Retenções – Lançamento contábil </a:t>
            </a:r>
            <a:r>
              <a:rPr lang="pt-BR" sz="2800" b="1" u="sng" dirty="0">
                <a:solidFill>
                  <a:srgbClr val="740000"/>
                </a:solidFill>
                <a:latin typeface="Book Antiqua" panose="02040602050305030304" pitchFamily="18" charset="0"/>
              </a:rPr>
              <a:t>- 2022</a:t>
            </a:r>
            <a:endParaRPr lang="pt-BR" sz="2800" b="1" u="sng" dirty="0">
              <a:latin typeface="Book Antiqua" panose="02040602050305030304" pitchFamily="18" charset="0"/>
            </a:endParaRPr>
          </a:p>
        </p:txBody>
      </p:sp>
      <p:sp>
        <p:nvSpPr>
          <p:cNvPr id="8" name="CaixaDeTexto 7">
            <a:extLst>
              <a:ext uri="{FF2B5EF4-FFF2-40B4-BE49-F238E27FC236}">
                <a16:creationId xmlns:a16="http://schemas.microsoft.com/office/drawing/2014/main" id="{94AF0555-779F-939B-383C-48F93C47EA86}"/>
              </a:ext>
            </a:extLst>
          </p:cNvPr>
          <p:cNvSpPr txBox="1"/>
          <p:nvPr/>
        </p:nvSpPr>
        <p:spPr>
          <a:xfrm>
            <a:off x="622865" y="1967948"/>
            <a:ext cx="10952920" cy="4711148"/>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1" i="0" u="none" strike="noStrike" baseline="0" dirty="0">
                <a:solidFill>
                  <a:srgbClr val="000000"/>
                </a:solidFill>
                <a:latin typeface="Calibri" panose="020F0502020204030204" pitchFamily="34" charset="0"/>
              </a:rPr>
              <a:t>2.33 PAGAMENTO DE CONSIGNAÇÕES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F/P </a:t>
            </a:r>
            <a:endParaRPr lang="pt-BR" sz="2400" b="0" i="0" u="none" strike="noStrike" baseline="0" dirty="0">
              <a:solidFill>
                <a:srgbClr val="000000"/>
              </a:solidFill>
              <a:latin typeface="Calibri" panose="020F0502020204030204" pitchFamily="34" charset="0"/>
            </a:endParaRPr>
          </a:p>
          <a:p>
            <a:r>
              <a:rPr lang="pt-BR" sz="2400" b="0" i="0" u="none" strike="noStrike" baseline="0" dirty="0">
                <a:solidFill>
                  <a:srgbClr val="000000"/>
                </a:solidFill>
                <a:latin typeface="Calibri" panose="020F0502020204030204" pitchFamily="34" charset="0"/>
              </a:rPr>
              <a:t>D 	2.1.8.8.1.01.XX    CONSIGNAÇÕES 					7 	F </a:t>
            </a:r>
          </a:p>
          <a:p>
            <a:r>
              <a:rPr lang="pt-BR" sz="2400" b="0" i="0" u="none" strike="noStrike" baseline="0" dirty="0">
                <a:solidFill>
                  <a:srgbClr val="000000"/>
                </a:solidFill>
                <a:latin typeface="Calibri" panose="020F0502020204030204" pitchFamily="34" charset="0"/>
              </a:rPr>
              <a:t>C 	1.1.1.1.X.XX.XX    CAIXA E EQUIVALENTES DE CAIXA 			5 	F </a:t>
            </a:r>
          </a:p>
          <a:p>
            <a:r>
              <a:rPr lang="pt-BR" sz="2400" b="0" i="0" u="none" strike="noStrike" baseline="0" dirty="0">
                <a:solidFill>
                  <a:srgbClr val="000000"/>
                </a:solidFill>
                <a:latin typeface="Calibri" panose="020F0502020204030204" pitchFamily="34" charset="0"/>
              </a:rPr>
              <a:t>D 	8.2.1.1.3.02.00    COMPROMETIDA P/CONSIGNAÇÕES/RETENÇÕES 	2 	- </a:t>
            </a:r>
          </a:p>
          <a:p>
            <a:r>
              <a:rPr lang="pt-BR" sz="2400" b="0" i="0" u="none" strike="noStrike" baseline="0" dirty="0">
                <a:solidFill>
                  <a:srgbClr val="000000"/>
                </a:solidFill>
                <a:latin typeface="Calibri" panose="020F0502020204030204" pitchFamily="34" charset="0"/>
              </a:rPr>
              <a:t>C 	8.2.1.1.4.00.00    DISP. P/DESTINAÇÃO DE RECURSOS UTILIZADA 	2 	- 	</a:t>
            </a:r>
          </a:p>
          <a:p>
            <a:r>
              <a:rPr lang="pt-BR" sz="2400" b="0" i="0" u="none" strike="noStrike" baseline="0" dirty="0">
                <a:solidFill>
                  <a:srgbClr val="000000"/>
                </a:solidFill>
                <a:latin typeface="Calibri" panose="020F0502020204030204" pitchFamily="34" charset="0"/>
              </a:rPr>
              <a:t>REGISTRAR O PAGAMENTO DAS CONSIGNAÇÕES 	</a:t>
            </a:r>
          </a:p>
        </p:txBody>
      </p:sp>
    </p:spTree>
    <p:extLst>
      <p:ext uri="{BB962C8B-B14F-4D97-AF65-F5344CB8AC3E}">
        <p14:creationId xmlns:p14="http://schemas.microsoft.com/office/powerpoint/2010/main" val="2963484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1151DCE-B2FA-052F-CBDE-9F12F3400FE8}"/>
              </a:ext>
            </a:extLst>
          </p:cNvPr>
          <p:cNvSpPr txBox="1"/>
          <p:nvPr/>
        </p:nvSpPr>
        <p:spPr>
          <a:xfrm>
            <a:off x="519728" y="1946698"/>
            <a:ext cx="10952920" cy="4711148"/>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MCASP 9ª Edição (Pág. 416/419)</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F/P </a:t>
            </a:r>
            <a:endParaRPr lang="pt-BR" sz="2400" b="0" i="0" u="none" strike="noStrike" baseline="0" dirty="0">
              <a:solidFill>
                <a:srgbClr val="000000"/>
              </a:solidFill>
              <a:latin typeface="Calibri" panose="020F0502020204030204" pitchFamily="34" charset="0"/>
            </a:endParaRPr>
          </a:p>
          <a:p>
            <a:r>
              <a:rPr lang="pt-BR" sz="2400" b="0" i="0" u="none" strike="noStrike" baseline="0" dirty="0">
                <a:solidFill>
                  <a:srgbClr val="000000"/>
                </a:solidFill>
                <a:latin typeface="Calibri" panose="020F0502020204030204" pitchFamily="34" charset="0"/>
              </a:rPr>
              <a:t>D 	2.1.X.X.X.XX.XX 	PASSIVO CIRCULANTE 					7 	F </a:t>
            </a:r>
          </a:p>
          <a:p>
            <a:r>
              <a:rPr lang="pt-BR" sz="2400" b="0" i="0" u="none" strike="noStrike" baseline="0" dirty="0">
                <a:solidFill>
                  <a:srgbClr val="000000"/>
                </a:solidFill>
                <a:latin typeface="Calibri" panose="020F0502020204030204" pitchFamily="34" charset="0"/>
              </a:rPr>
              <a:t>C 	1.1.1.1.X.XX.XX 	CAIXA E EQUIVALENTES DE CAIXA			5 	F </a:t>
            </a:r>
          </a:p>
          <a:p>
            <a:r>
              <a:rPr lang="pt-BR" sz="2400" dirty="0">
                <a:solidFill>
                  <a:srgbClr val="000000"/>
                </a:solidFill>
                <a:latin typeface="Calibri" panose="020F0502020204030204" pitchFamily="34" charset="0"/>
              </a:rPr>
              <a:t>D            1.1.1.3.X.XX.XX  VALORES RESTITUÍVEIS                                                            5            F</a:t>
            </a:r>
          </a:p>
          <a:p>
            <a:r>
              <a:rPr lang="pt-BR" sz="2400" b="0" i="0" u="none" strike="noStrike" baseline="0" dirty="0">
                <a:solidFill>
                  <a:srgbClr val="000000"/>
                </a:solidFill>
                <a:latin typeface="Calibri" panose="020F0502020204030204" pitchFamily="34" charset="0"/>
              </a:rPr>
              <a:t>C            2.1.8.8.X.01.XX   CONSIGNAÇÕES                                                                       7            F</a:t>
            </a:r>
          </a:p>
          <a:p>
            <a:r>
              <a:rPr lang="pt-BR" sz="2400" b="0" i="0" u="none" strike="noStrike" baseline="0" dirty="0">
                <a:solidFill>
                  <a:srgbClr val="000000"/>
                </a:solidFill>
                <a:latin typeface="Calibri" panose="020F0502020204030204" pitchFamily="34" charset="0"/>
              </a:rPr>
              <a:t>D 	6.2.2.1.3.03.00 	CRÉDITO EMPENHADO LIQUIDADO A PAGAR 		7 	- </a:t>
            </a:r>
          </a:p>
          <a:p>
            <a:r>
              <a:rPr lang="pt-BR" sz="2400" b="0" i="0" u="none" strike="noStrike" baseline="0" dirty="0">
                <a:solidFill>
                  <a:srgbClr val="000000"/>
                </a:solidFill>
                <a:latin typeface="Calibri" panose="020F0502020204030204" pitchFamily="34" charset="0"/>
              </a:rPr>
              <a:t>C 	6.2.2.1.3.04.00 	CRÉDITO EMPENHADO LIQUIDADO PAGO 		7 	- </a:t>
            </a:r>
          </a:p>
          <a:p>
            <a:r>
              <a:rPr lang="pt-BR" sz="2400" b="0" i="0" u="none" strike="noStrike" baseline="0" dirty="0">
                <a:solidFill>
                  <a:srgbClr val="000000"/>
                </a:solidFill>
                <a:latin typeface="Calibri" panose="020F0502020204030204" pitchFamily="34" charset="0"/>
              </a:rPr>
              <a:t>D 	8.2.1.1.3.01.00 	COMPROMETIDA POR LIQUIDAÇÃO 			2 	- </a:t>
            </a:r>
          </a:p>
          <a:p>
            <a:r>
              <a:rPr lang="pt-BR" sz="2400" dirty="0">
                <a:solidFill>
                  <a:srgbClr val="000000"/>
                </a:solidFill>
                <a:latin typeface="Calibri" panose="020F0502020204030204" pitchFamily="34" charset="0"/>
              </a:rPr>
              <a:t>C            8.2.1.1.4.00.00  DISP. P/DESTINAÇÃO DE RECURSOS UTILIZADA                   2            -</a:t>
            </a:r>
          </a:p>
          <a:p>
            <a:r>
              <a:rPr lang="pt-BR" sz="2400" b="0" i="0" u="none" strike="noStrike" baseline="0" dirty="0">
                <a:solidFill>
                  <a:srgbClr val="000000"/>
                </a:solidFill>
                <a:latin typeface="Calibri" panose="020F0502020204030204" pitchFamily="34" charset="0"/>
              </a:rPr>
              <a:t>D            7.2.1.1.0.00.00  CONTROLE DA DISPONIBILIDADE DE RECURSOS                 2            -</a:t>
            </a:r>
          </a:p>
          <a:p>
            <a:r>
              <a:rPr lang="pt-BR" sz="2400" b="0" i="0" u="none" strike="noStrike" baseline="0" dirty="0">
                <a:solidFill>
                  <a:srgbClr val="000000"/>
                </a:solidFill>
                <a:latin typeface="Calibri" panose="020F0502020204030204" pitchFamily="34" charset="0"/>
              </a:rPr>
              <a:t>C 	8.2.1.1.3.02.00 	COMPROMETIDA POR CONSIGNAÇÕES/RETENÇÕES 	2 	- </a:t>
            </a:r>
          </a:p>
          <a:p>
            <a:endParaRPr lang="pt-BR" sz="2400" b="0" i="0" u="none" strike="noStrike" baseline="0" dirty="0">
              <a:solidFill>
                <a:srgbClr val="000000"/>
              </a:solidFill>
              <a:latin typeface="Calibri" panose="020F0502020204030204" pitchFamily="34" charset="0"/>
            </a:endParaRPr>
          </a:p>
          <a:p>
            <a:r>
              <a:rPr lang="pt-BR" sz="2400" b="0" i="0" u="none" strike="noStrike" baseline="0" dirty="0">
                <a:solidFill>
                  <a:srgbClr val="000000"/>
                </a:solidFill>
                <a:latin typeface="Calibri" panose="020F0502020204030204" pitchFamily="34" charset="0"/>
              </a:rPr>
              <a:t>	</a:t>
            </a:r>
          </a:p>
        </p:txBody>
      </p:sp>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8916223" cy="523220"/>
          </a:xfrm>
          <a:prstGeom prst="rect">
            <a:avLst/>
          </a:prstGeom>
          <a:noFill/>
        </p:spPr>
        <p:txBody>
          <a:bodyPr wrap="none" rtlCol="0">
            <a:spAutoFit/>
          </a:bodyPr>
          <a:lstStyle/>
          <a:p>
            <a:r>
              <a:rPr lang="pt-BR" sz="2800" b="1" u="sng" dirty="0">
                <a:latin typeface="Book Antiqua" panose="02040602050305030304" pitchFamily="18" charset="0"/>
              </a:rPr>
              <a:t>Registros das Retenções – Lançamento contábil </a:t>
            </a:r>
            <a:r>
              <a:rPr lang="pt-BR" sz="2800" b="1" u="sng" dirty="0">
                <a:solidFill>
                  <a:srgbClr val="740000"/>
                </a:solidFill>
                <a:latin typeface="Book Antiqua" panose="02040602050305030304" pitchFamily="18" charset="0"/>
              </a:rPr>
              <a:t>- 2023</a:t>
            </a:r>
          </a:p>
        </p:txBody>
      </p:sp>
    </p:spTree>
    <p:extLst>
      <p:ext uri="{BB962C8B-B14F-4D97-AF65-F5344CB8AC3E}">
        <p14:creationId xmlns:p14="http://schemas.microsoft.com/office/powerpoint/2010/main" val="52743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4BC09D48-D49F-0DC4-4919-655DAC2B72A1}"/>
              </a:ext>
            </a:extLst>
          </p:cNvPr>
          <p:cNvSpPr txBox="1"/>
          <p:nvPr/>
        </p:nvSpPr>
        <p:spPr>
          <a:xfrm>
            <a:off x="519728" y="1946698"/>
            <a:ext cx="10952920" cy="4711148"/>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200" b="1" i="0" u="none" strike="noStrike" baseline="0" dirty="0">
                <a:solidFill>
                  <a:srgbClr val="000000"/>
                </a:solidFill>
                <a:latin typeface="Calibri" panose="020F0502020204030204" pitchFamily="34" charset="0"/>
              </a:rPr>
              <a:t>MCASP 9ª Edição (Pág. 416/419)</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F/P </a:t>
            </a:r>
            <a:endParaRPr lang="pt-BR" sz="2200" b="0" i="0" u="none" strike="noStrike" baseline="0" dirty="0">
              <a:solidFill>
                <a:srgbClr val="000000"/>
              </a:solidFill>
              <a:latin typeface="Calibri" panose="020F0502020204030204" pitchFamily="34" charset="0"/>
            </a:endParaRPr>
          </a:p>
          <a:p>
            <a:r>
              <a:rPr lang="pt-BR" sz="2200" dirty="0">
                <a:solidFill>
                  <a:srgbClr val="000000"/>
                </a:solidFill>
                <a:latin typeface="Calibri" panose="020F0502020204030204" pitchFamily="34" charset="0"/>
              </a:rPr>
              <a:t>D            2.1.8.8.X.01.XX   CONSIGNAÇÕES                                                                       7            F</a:t>
            </a:r>
          </a:p>
          <a:p>
            <a:r>
              <a:rPr lang="pt-BR" sz="2200" dirty="0">
                <a:solidFill>
                  <a:srgbClr val="000000"/>
                </a:solidFill>
                <a:latin typeface="Calibri" panose="020F0502020204030204" pitchFamily="34" charset="0"/>
              </a:rPr>
              <a:t>C            1.1.1.3.X.XX.XX  VALORES RESTITUÍVEIS                                                            5            F</a:t>
            </a:r>
          </a:p>
          <a:p>
            <a:r>
              <a:rPr lang="pt-BR" sz="2200" b="0" i="0" u="none" strike="noStrike" baseline="0" dirty="0">
                <a:solidFill>
                  <a:srgbClr val="000000"/>
                </a:solidFill>
                <a:latin typeface="Calibri" panose="020F0502020204030204" pitchFamily="34" charset="0"/>
              </a:rPr>
              <a:t>D 	8.2.1.1.3.02.00 	COMPROMETIDA POR CONSIGNAÇÕES/RETENÇÕES 	2 	- </a:t>
            </a:r>
          </a:p>
          <a:p>
            <a:r>
              <a:rPr lang="pt-BR" sz="2200" dirty="0">
                <a:solidFill>
                  <a:srgbClr val="000000"/>
                </a:solidFill>
                <a:latin typeface="Calibri" panose="020F0502020204030204" pitchFamily="34" charset="0"/>
              </a:rPr>
              <a:t>C            8.2.1.1.4.00.00  DISP. P/DESTINAÇÃO DE RECURSOS UTILIZADA                   2            -</a:t>
            </a:r>
          </a:p>
          <a:p>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	</a:t>
            </a:r>
          </a:p>
        </p:txBody>
      </p:sp>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8916223" cy="523220"/>
          </a:xfrm>
          <a:prstGeom prst="rect">
            <a:avLst/>
          </a:prstGeom>
          <a:noFill/>
        </p:spPr>
        <p:txBody>
          <a:bodyPr wrap="none" rtlCol="0">
            <a:spAutoFit/>
          </a:bodyPr>
          <a:lstStyle/>
          <a:p>
            <a:r>
              <a:rPr lang="pt-BR" sz="2800" b="1" u="sng" dirty="0">
                <a:latin typeface="Book Antiqua" panose="02040602050305030304" pitchFamily="18" charset="0"/>
              </a:rPr>
              <a:t>Registros das Retenções – Lançamento contábil </a:t>
            </a:r>
            <a:r>
              <a:rPr lang="pt-BR" sz="2800" b="1" u="sng" dirty="0">
                <a:solidFill>
                  <a:srgbClr val="740000"/>
                </a:solidFill>
                <a:latin typeface="Book Antiqua" panose="02040602050305030304" pitchFamily="18" charset="0"/>
              </a:rPr>
              <a:t>- 2023</a:t>
            </a:r>
            <a:endParaRPr lang="pt-BR" sz="2800" b="1" u="sng" dirty="0">
              <a:latin typeface="Book Antiqua" panose="02040602050305030304" pitchFamily="18" charset="0"/>
            </a:endParaRPr>
          </a:p>
        </p:txBody>
      </p:sp>
    </p:spTree>
    <p:extLst>
      <p:ext uri="{BB962C8B-B14F-4D97-AF65-F5344CB8AC3E}">
        <p14:creationId xmlns:p14="http://schemas.microsoft.com/office/powerpoint/2010/main" val="599754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8916223" cy="523220"/>
          </a:xfrm>
          <a:prstGeom prst="rect">
            <a:avLst/>
          </a:prstGeom>
          <a:noFill/>
        </p:spPr>
        <p:txBody>
          <a:bodyPr wrap="none" rtlCol="0">
            <a:spAutoFit/>
          </a:bodyPr>
          <a:lstStyle/>
          <a:p>
            <a:r>
              <a:rPr lang="pt-BR" sz="2800" b="1" u="sng" dirty="0">
                <a:latin typeface="Book Antiqua" panose="02040602050305030304" pitchFamily="18" charset="0"/>
              </a:rPr>
              <a:t>Registros das Retenções – Lançamento contábil </a:t>
            </a:r>
            <a:r>
              <a:rPr lang="pt-BR" sz="2800" b="1" u="sng" dirty="0">
                <a:solidFill>
                  <a:srgbClr val="740000"/>
                </a:solidFill>
                <a:latin typeface="Book Antiqua" panose="02040602050305030304" pitchFamily="18" charset="0"/>
              </a:rPr>
              <a:t>- 2023</a:t>
            </a:r>
            <a:endParaRPr lang="pt-BR" sz="2800" b="1" u="sng" dirty="0">
              <a:latin typeface="Book Antiqua" panose="02040602050305030304" pitchFamily="18" charset="0"/>
            </a:endParaRPr>
          </a:p>
        </p:txBody>
      </p:sp>
      <p:sp>
        <p:nvSpPr>
          <p:cNvPr id="4" name="CaixaDeTexto 3">
            <a:extLst>
              <a:ext uri="{FF2B5EF4-FFF2-40B4-BE49-F238E27FC236}">
                <a16:creationId xmlns:a16="http://schemas.microsoft.com/office/drawing/2014/main" id="{E652540F-DD2C-5A81-FB64-A0CA6C3D5417}"/>
              </a:ext>
            </a:extLst>
          </p:cNvPr>
          <p:cNvSpPr txBox="1"/>
          <p:nvPr/>
        </p:nvSpPr>
        <p:spPr>
          <a:xfrm>
            <a:off x="750800" y="2067745"/>
            <a:ext cx="6217087" cy="584775"/>
          </a:xfrm>
          <a:prstGeom prst="rect">
            <a:avLst/>
          </a:prstGeom>
          <a:noFill/>
        </p:spPr>
        <p:txBody>
          <a:bodyPr wrap="none" rtlCol="0">
            <a:spAutoFit/>
          </a:bodyPr>
          <a:lstStyle/>
          <a:p>
            <a:r>
              <a:rPr lang="pt-BR" sz="3200" b="1" dirty="0">
                <a:solidFill>
                  <a:srgbClr val="740000"/>
                </a:solidFill>
              </a:rPr>
              <a:t>RECURSOS EXTRAORÇAMENTÁRIOS</a:t>
            </a:r>
          </a:p>
        </p:txBody>
      </p:sp>
      <p:graphicFrame>
        <p:nvGraphicFramePr>
          <p:cNvPr id="6" name="Tabela 5">
            <a:extLst>
              <a:ext uri="{FF2B5EF4-FFF2-40B4-BE49-F238E27FC236}">
                <a16:creationId xmlns:a16="http://schemas.microsoft.com/office/drawing/2014/main" id="{5C1FEDC0-73E9-0DCF-DFBC-F8F34EC4D943}"/>
              </a:ext>
            </a:extLst>
          </p:cNvPr>
          <p:cNvGraphicFramePr>
            <a:graphicFrameLocks noGrp="1"/>
          </p:cNvGraphicFramePr>
          <p:nvPr/>
        </p:nvGraphicFramePr>
        <p:xfrm>
          <a:off x="838199" y="2750528"/>
          <a:ext cx="10515600" cy="3708884"/>
        </p:xfrm>
        <a:graphic>
          <a:graphicData uri="http://schemas.openxmlformats.org/drawingml/2006/table">
            <a:tbl>
              <a:tblPr/>
              <a:tblGrid>
                <a:gridCol w="624071">
                  <a:extLst>
                    <a:ext uri="{9D8B030D-6E8A-4147-A177-3AD203B41FA5}">
                      <a16:colId xmlns:a16="http://schemas.microsoft.com/office/drawing/2014/main" val="1277830589"/>
                    </a:ext>
                  </a:extLst>
                </a:gridCol>
                <a:gridCol w="4597325">
                  <a:extLst>
                    <a:ext uri="{9D8B030D-6E8A-4147-A177-3AD203B41FA5}">
                      <a16:colId xmlns:a16="http://schemas.microsoft.com/office/drawing/2014/main" val="2767015692"/>
                    </a:ext>
                  </a:extLst>
                </a:gridCol>
                <a:gridCol w="5294204">
                  <a:extLst>
                    <a:ext uri="{9D8B030D-6E8A-4147-A177-3AD203B41FA5}">
                      <a16:colId xmlns:a16="http://schemas.microsoft.com/office/drawing/2014/main" val="3346647880"/>
                    </a:ext>
                  </a:extLst>
                </a:gridCol>
              </a:tblGrid>
              <a:tr h="156018">
                <a:tc>
                  <a:txBody>
                    <a:bodyPr/>
                    <a:lstStyle/>
                    <a:p>
                      <a:pPr algn="ctr" fontAlgn="ctr"/>
                      <a:r>
                        <a:rPr lang="pt-BR" sz="2200" b="1" i="0" u="none" strike="noStrike" dirty="0">
                          <a:solidFill>
                            <a:srgbClr val="000000"/>
                          </a:solidFill>
                          <a:effectLst/>
                          <a:latin typeface="Calibri" panose="020F0502020204030204" pitchFamily="34" charset="0"/>
                        </a:rPr>
                        <a:t>860</a:t>
                      </a:r>
                    </a:p>
                  </a:txBody>
                  <a:tcPr marL="5201" marR="5201" marT="52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pt-BR" sz="2200" b="1" i="0" u="none" strike="noStrike" dirty="0">
                          <a:solidFill>
                            <a:srgbClr val="000000"/>
                          </a:solidFill>
                          <a:effectLst/>
                          <a:latin typeface="Calibri" panose="020F0502020204030204" pitchFamily="34" charset="0"/>
                        </a:rPr>
                        <a:t>Recursos Extraorçamentários Vinculados a Precatórios</a:t>
                      </a:r>
                    </a:p>
                  </a:txBody>
                  <a:tcPr marL="5201" marR="5201" marT="52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pt-BR" sz="2200" b="1" i="0" u="none" strike="noStrike">
                          <a:solidFill>
                            <a:srgbClr val="000000"/>
                          </a:solidFill>
                          <a:effectLst/>
                          <a:latin typeface="Calibri" panose="020F0502020204030204" pitchFamily="34" charset="0"/>
                        </a:rPr>
                        <a:t>Controle dos recursos financeiros junto aos tribunais de justiça vinculados ao pagamento de precatórios.</a:t>
                      </a:r>
                    </a:p>
                  </a:txBody>
                  <a:tcPr marL="5201" marR="5201" marT="520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80540937"/>
                  </a:ext>
                </a:extLst>
              </a:tr>
              <a:tr h="156018">
                <a:tc>
                  <a:txBody>
                    <a:bodyPr/>
                    <a:lstStyle/>
                    <a:p>
                      <a:pPr algn="ctr" fontAlgn="ctr"/>
                      <a:r>
                        <a:rPr lang="pt-BR" sz="2200" b="1" i="0" u="none" strike="noStrike">
                          <a:solidFill>
                            <a:srgbClr val="000000"/>
                          </a:solidFill>
                          <a:effectLst/>
                          <a:latin typeface="Calibri" panose="020F0502020204030204" pitchFamily="34" charset="0"/>
                        </a:rPr>
                        <a:t>861</a:t>
                      </a:r>
                    </a:p>
                  </a:txBody>
                  <a:tcPr marL="5201" marR="5201" marT="5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pt-BR" sz="2200" b="1" i="0" u="none" strike="noStrike" dirty="0">
                          <a:solidFill>
                            <a:srgbClr val="000000"/>
                          </a:solidFill>
                          <a:effectLst/>
                          <a:latin typeface="Calibri" panose="020F0502020204030204" pitchFamily="34" charset="0"/>
                        </a:rPr>
                        <a:t>Recursos Extraorçamentários Vinculados a Depósitos Judiciais</a:t>
                      </a:r>
                    </a:p>
                  </a:txBody>
                  <a:tcPr marL="5201" marR="5201" marT="5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pt-BR" sz="2200" b="1" i="0" u="none" strike="noStrike" dirty="0">
                          <a:solidFill>
                            <a:srgbClr val="000000"/>
                          </a:solidFill>
                          <a:effectLst/>
                          <a:latin typeface="Calibri" panose="020F0502020204030204" pitchFamily="34" charset="0"/>
                        </a:rPr>
                        <a:t>Controle dos recursos financeiros junto aos tribunais de justiça vinculados aos depósitos judiciais.</a:t>
                      </a:r>
                    </a:p>
                  </a:txBody>
                  <a:tcPr marL="5201" marR="5201" marT="5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92209000"/>
                  </a:ext>
                </a:extLst>
              </a:tr>
              <a:tr h="156018">
                <a:tc>
                  <a:txBody>
                    <a:bodyPr/>
                    <a:lstStyle/>
                    <a:p>
                      <a:pPr algn="ctr" fontAlgn="ctr"/>
                      <a:r>
                        <a:rPr lang="pt-BR" sz="2200" b="1" i="0" u="none" strike="noStrike">
                          <a:solidFill>
                            <a:srgbClr val="740000"/>
                          </a:solidFill>
                          <a:effectLst/>
                          <a:latin typeface="Calibri" panose="020F0502020204030204" pitchFamily="34" charset="0"/>
                        </a:rPr>
                        <a:t>862</a:t>
                      </a:r>
                    </a:p>
                  </a:txBody>
                  <a:tcPr marL="5201" marR="5201" marT="5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pt-BR" sz="2200" b="1" i="0" u="none" strike="noStrike" dirty="0">
                          <a:solidFill>
                            <a:srgbClr val="740000"/>
                          </a:solidFill>
                          <a:effectLst/>
                          <a:latin typeface="Calibri" panose="020F0502020204030204" pitchFamily="34" charset="0"/>
                        </a:rPr>
                        <a:t>Recursos de Depósitos de Terceiros</a:t>
                      </a:r>
                    </a:p>
                  </a:txBody>
                  <a:tcPr marL="5201" marR="5201" marT="5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pt-BR" sz="2200" b="1" i="0" u="none" strike="noStrike" dirty="0">
                          <a:solidFill>
                            <a:srgbClr val="000000"/>
                          </a:solidFill>
                          <a:effectLst/>
                          <a:latin typeface="Calibri" panose="020F0502020204030204" pitchFamily="34" charset="0"/>
                        </a:rPr>
                        <a:t>Controle dos recursos financeiros decorrentes de </a:t>
                      </a:r>
                      <a:r>
                        <a:rPr lang="pt-BR" sz="2200" b="1" i="0" u="none" strike="noStrike" dirty="0">
                          <a:solidFill>
                            <a:srgbClr val="740000"/>
                          </a:solidFill>
                          <a:effectLst/>
                          <a:latin typeface="Calibri" panose="020F0502020204030204" pitchFamily="34" charset="0"/>
                        </a:rPr>
                        <a:t>depósitos de terceiros</a:t>
                      </a:r>
                      <a:r>
                        <a:rPr lang="pt-BR" sz="2200" b="1" i="0" u="none" strike="noStrike" dirty="0">
                          <a:solidFill>
                            <a:srgbClr val="000000"/>
                          </a:solidFill>
                          <a:effectLst/>
                          <a:latin typeface="Calibri" panose="020F0502020204030204" pitchFamily="34" charset="0"/>
                        </a:rPr>
                        <a:t>.</a:t>
                      </a:r>
                    </a:p>
                  </a:txBody>
                  <a:tcPr marL="5201" marR="5201" marT="5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22383913"/>
                  </a:ext>
                </a:extLst>
              </a:tr>
              <a:tr h="306835">
                <a:tc>
                  <a:txBody>
                    <a:bodyPr/>
                    <a:lstStyle/>
                    <a:p>
                      <a:pPr algn="ctr" fontAlgn="ctr"/>
                      <a:r>
                        <a:rPr lang="pt-BR" sz="2200" b="1" i="0" u="none" strike="noStrike" dirty="0">
                          <a:solidFill>
                            <a:srgbClr val="740000"/>
                          </a:solidFill>
                          <a:effectLst/>
                          <a:latin typeface="Calibri" panose="020F0502020204030204" pitchFamily="34" charset="0"/>
                        </a:rPr>
                        <a:t>869</a:t>
                      </a:r>
                    </a:p>
                  </a:txBody>
                  <a:tcPr marL="5201" marR="5201" marT="5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pt-BR" sz="2200" b="1" i="0" u="none" strike="noStrike" dirty="0">
                          <a:solidFill>
                            <a:srgbClr val="740000"/>
                          </a:solidFill>
                          <a:effectLst/>
                          <a:latin typeface="Calibri" panose="020F0502020204030204" pitchFamily="34" charset="0"/>
                        </a:rPr>
                        <a:t>Outros Recursos Extraorçamentários</a:t>
                      </a:r>
                    </a:p>
                  </a:txBody>
                  <a:tcPr marL="5201" marR="5201" marT="5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pt-BR" sz="2200" b="1" i="0" u="none" strike="noStrike" dirty="0">
                          <a:solidFill>
                            <a:srgbClr val="000000"/>
                          </a:solidFill>
                          <a:effectLst/>
                          <a:latin typeface="Calibri" panose="020F0502020204030204" pitchFamily="34" charset="0"/>
                        </a:rPr>
                        <a:t>Controle dos demais recursos financeiros extraorçamentários, como, por exemplo, </a:t>
                      </a:r>
                      <a:r>
                        <a:rPr lang="pt-BR" sz="2200" b="1" i="0" u="none" strike="noStrike" dirty="0">
                          <a:solidFill>
                            <a:srgbClr val="740000"/>
                          </a:solidFill>
                          <a:effectLst/>
                          <a:latin typeface="Calibri" panose="020F0502020204030204" pitchFamily="34" charset="0"/>
                        </a:rPr>
                        <a:t>retenções e consignações</a:t>
                      </a:r>
                      <a:r>
                        <a:rPr lang="pt-BR" sz="2200" b="1" i="0" u="none" strike="noStrike" dirty="0">
                          <a:solidFill>
                            <a:srgbClr val="000000"/>
                          </a:solidFill>
                          <a:effectLst/>
                          <a:latin typeface="Calibri" panose="020F0502020204030204" pitchFamily="34" charset="0"/>
                        </a:rPr>
                        <a:t>.</a:t>
                      </a:r>
                    </a:p>
                  </a:txBody>
                  <a:tcPr marL="5201" marR="5201" marT="5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44633879"/>
                  </a:ext>
                </a:extLst>
              </a:tr>
            </a:tbl>
          </a:graphicData>
        </a:graphic>
      </p:graphicFrame>
    </p:spTree>
    <p:extLst>
      <p:ext uri="{BB962C8B-B14F-4D97-AF65-F5344CB8AC3E}">
        <p14:creationId xmlns:p14="http://schemas.microsoft.com/office/powerpoint/2010/main" val="3458246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8858515" cy="523220"/>
          </a:xfrm>
          <a:prstGeom prst="rect">
            <a:avLst/>
          </a:prstGeom>
          <a:noFill/>
        </p:spPr>
        <p:txBody>
          <a:bodyPr wrap="none" rtlCol="0">
            <a:spAutoFit/>
          </a:bodyPr>
          <a:lstStyle/>
          <a:p>
            <a:r>
              <a:rPr lang="pt-BR" sz="2800" b="1" u="sng" dirty="0">
                <a:latin typeface="Book Antiqua" panose="02040602050305030304" pitchFamily="18" charset="0"/>
              </a:rPr>
              <a:t>Registros de Aportes ao RPPS – Lançamento contábil</a:t>
            </a:r>
          </a:p>
        </p:txBody>
      </p:sp>
      <p:sp>
        <p:nvSpPr>
          <p:cNvPr id="8" name="CaixaDeTexto 7">
            <a:extLst>
              <a:ext uri="{FF2B5EF4-FFF2-40B4-BE49-F238E27FC236}">
                <a16:creationId xmlns:a16="http://schemas.microsoft.com/office/drawing/2014/main" id="{94AF0555-779F-939B-383C-48F93C47EA86}"/>
              </a:ext>
            </a:extLst>
          </p:cNvPr>
          <p:cNvSpPr txBox="1"/>
          <p:nvPr/>
        </p:nvSpPr>
        <p:spPr>
          <a:xfrm>
            <a:off x="622865" y="1967948"/>
            <a:ext cx="10952920" cy="489005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0" i="0" u="none" strike="noStrike" baseline="0" dirty="0">
                <a:solidFill>
                  <a:srgbClr val="000000"/>
                </a:solidFill>
                <a:latin typeface="Calibri" panose="020F0502020204030204" pitchFamily="34" charset="0"/>
              </a:rPr>
              <a:t>	</a:t>
            </a:r>
          </a:p>
        </p:txBody>
      </p:sp>
      <p:sp>
        <p:nvSpPr>
          <p:cNvPr id="7" name="CaixaDeTexto 6">
            <a:extLst>
              <a:ext uri="{FF2B5EF4-FFF2-40B4-BE49-F238E27FC236}">
                <a16:creationId xmlns:a16="http://schemas.microsoft.com/office/drawing/2014/main" id="{76B16DA0-3946-7CBA-F182-2C3C6B2B80CB}"/>
              </a:ext>
            </a:extLst>
          </p:cNvPr>
          <p:cNvSpPr txBox="1"/>
          <p:nvPr/>
        </p:nvSpPr>
        <p:spPr>
          <a:xfrm>
            <a:off x="947529" y="1967948"/>
            <a:ext cx="10296939" cy="2462213"/>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2.35 TRANSFERÊNCIAS FINANCEIRAS PARA O RPPS, PARA COBERTURA DE DÉFICIT FINANCEIRO - NO ÓRGÃO REPASSADOR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3.5.1.3.2.XX.XX 	TRANSF.CONCEDIDAS P/APORTES AO RPPS-INTRA OFSS 	9 </a:t>
            </a:r>
          </a:p>
          <a:p>
            <a:r>
              <a:rPr lang="pt-BR" sz="2200" b="0" i="0" u="none" strike="noStrike" baseline="0" dirty="0">
                <a:solidFill>
                  <a:srgbClr val="000000"/>
                </a:solidFill>
                <a:latin typeface="Calibri" panose="020F0502020204030204" pitchFamily="34" charset="0"/>
              </a:rPr>
              <a:t>C 	1.1.1.X.X.XX.XX 	CAIXA E EQUIVALENTES DE CAIXA 			5 </a:t>
            </a:r>
          </a:p>
          <a:p>
            <a:r>
              <a:rPr lang="pt-BR" sz="2200" b="0" i="0" u="none" strike="noStrike" baseline="0" dirty="0">
                <a:solidFill>
                  <a:srgbClr val="000000"/>
                </a:solidFill>
                <a:latin typeface="Calibri" panose="020F0502020204030204" pitchFamily="34" charset="0"/>
              </a:rPr>
              <a:t>D 	8.2.1.1.1.01.00 	DISP. P/ DESTINAÇÃO DE RECURSOS - DISPONÍVEL 	2 </a:t>
            </a:r>
          </a:p>
          <a:p>
            <a:r>
              <a:rPr lang="pt-BR" sz="2200" b="0" i="0" u="none" strike="noStrike" baseline="0" dirty="0">
                <a:solidFill>
                  <a:srgbClr val="000000"/>
                </a:solidFill>
                <a:latin typeface="Calibri" panose="020F0502020204030204" pitchFamily="34" charset="0"/>
              </a:rPr>
              <a:t>C 	8.2.1.1.4.00.00 	DISP. P/ DESTINAÇÃO DE RECURSOS UTILIZADA 		2</a:t>
            </a:r>
          </a:p>
        </p:txBody>
      </p:sp>
      <p:sp>
        <p:nvSpPr>
          <p:cNvPr id="9" name="CaixaDeTexto 8">
            <a:extLst>
              <a:ext uri="{FF2B5EF4-FFF2-40B4-BE49-F238E27FC236}">
                <a16:creationId xmlns:a16="http://schemas.microsoft.com/office/drawing/2014/main" id="{83614FCD-0ACA-048C-17DE-A65ADDDDB199}"/>
              </a:ext>
            </a:extLst>
          </p:cNvPr>
          <p:cNvSpPr txBox="1"/>
          <p:nvPr/>
        </p:nvSpPr>
        <p:spPr>
          <a:xfrm>
            <a:off x="947529" y="4362977"/>
            <a:ext cx="9906002" cy="2462213"/>
          </a:xfrm>
          <a:prstGeom prst="rect">
            <a:avLst/>
          </a:prstGeom>
          <a:noFill/>
        </p:spPr>
        <p:txBody>
          <a:bodyPr wrap="square">
            <a:spAutoFit/>
          </a:bodyPr>
          <a:lstStyle/>
          <a:p>
            <a:r>
              <a:rPr lang="pt-BR" sz="2200" b="1" i="0" u="none" strike="noStrike" baseline="0" dirty="0">
                <a:solidFill>
                  <a:srgbClr val="000000"/>
                </a:solidFill>
                <a:latin typeface="Calibri" panose="020F0502020204030204" pitchFamily="34" charset="0"/>
              </a:rPr>
              <a:t>2.37 TRANSFERÊNCIAS FINANCEIRAS ENTRE ÓRGÃOS/UNIDADES, PARA COBERTURA DE DÉFICIT FINANCEIRO – RECEBIMENTO NO RPPS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1.1.1.X.X.XX.XX 	CAIXA E EQUIVALENTES DE CAIXA 			5</a:t>
            </a:r>
          </a:p>
          <a:p>
            <a:r>
              <a:rPr lang="pt-BR" sz="2200" b="0" i="0" u="none" strike="noStrike" baseline="0" dirty="0">
                <a:solidFill>
                  <a:srgbClr val="000000"/>
                </a:solidFill>
                <a:latin typeface="Calibri" panose="020F0502020204030204" pitchFamily="34" charset="0"/>
              </a:rPr>
              <a:t>C 	4.5.1.3.2.XX.XX 	TRANSF. RECEBIDAS P/APORTES AO RPPS - INTRA OFSS 	9</a:t>
            </a:r>
          </a:p>
          <a:p>
            <a:r>
              <a:rPr lang="pt-BR" sz="2200" b="0" i="0" u="none" strike="noStrike" baseline="0" dirty="0">
                <a:solidFill>
                  <a:srgbClr val="000000"/>
                </a:solidFill>
                <a:latin typeface="Calibri" panose="020F0502020204030204" pitchFamily="34" charset="0"/>
              </a:rPr>
              <a:t>D 	7.2.1.1.0.00.00 	CONTROLE DA DISPONIBILIDADE DE RECURSOS 		2 </a:t>
            </a:r>
          </a:p>
          <a:p>
            <a:r>
              <a:rPr lang="pt-BR" sz="2200" b="0" i="0" u="none" strike="noStrike" baseline="0" dirty="0">
                <a:solidFill>
                  <a:srgbClr val="000000"/>
                </a:solidFill>
                <a:latin typeface="Calibri" panose="020F0502020204030204" pitchFamily="34" charset="0"/>
              </a:rPr>
              <a:t>C 	8.2.1.1.1.01.00 	DISP. P/ DESTINAÇÃO DE RECURSOS - DISPONÍVEL 	2</a:t>
            </a:r>
          </a:p>
        </p:txBody>
      </p:sp>
    </p:spTree>
    <p:extLst>
      <p:ext uri="{BB962C8B-B14F-4D97-AF65-F5344CB8AC3E}">
        <p14:creationId xmlns:p14="http://schemas.microsoft.com/office/powerpoint/2010/main" val="2921312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8858515" cy="523220"/>
          </a:xfrm>
          <a:prstGeom prst="rect">
            <a:avLst/>
          </a:prstGeom>
          <a:noFill/>
        </p:spPr>
        <p:txBody>
          <a:bodyPr wrap="none" rtlCol="0">
            <a:spAutoFit/>
          </a:bodyPr>
          <a:lstStyle/>
          <a:p>
            <a:r>
              <a:rPr lang="pt-BR" sz="2800" b="1" u="sng" dirty="0">
                <a:latin typeface="Book Antiqua" panose="02040602050305030304" pitchFamily="18" charset="0"/>
              </a:rPr>
              <a:t>Registros de Aportes ao RPPS – Lançamento contábil</a:t>
            </a:r>
          </a:p>
        </p:txBody>
      </p:sp>
      <p:graphicFrame>
        <p:nvGraphicFramePr>
          <p:cNvPr id="6" name="Tabela 5">
            <a:extLst>
              <a:ext uri="{FF2B5EF4-FFF2-40B4-BE49-F238E27FC236}">
                <a16:creationId xmlns:a16="http://schemas.microsoft.com/office/drawing/2014/main" id="{2D37343B-1520-AADE-CDC9-EE61AD612922}"/>
              </a:ext>
            </a:extLst>
          </p:cNvPr>
          <p:cNvGraphicFramePr>
            <a:graphicFrameLocks noGrp="1"/>
          </p:cNvGraphicFramePr>
          <p:nvPr/>
        </p:nvGraphicFramePr>
        <p:xfrm>
          <a:off x="4880112" y="2782404"/>
          <a:ext cx="7311888" cy="3670300"/>
        </p:xfrm>
        <a:graphic>
          <a:graphicData uri="http://schemas.openxmlformats.org/drawingml/2006/table">
            <a:tbl>
              <a:tblPr>
                <a:tableStyleId>{5C22544A-7EE6-4342-B048-85BDC9FD1C3A}</a:tableStyleId>
              </a:tblPr>
              <a:tblGrid>
                <a:gridCol w="716267">
                  <a:extLst>
                    <a:ext uri="{9D8B030D-6E8A-4147-A177-3AD203B41FA5}">
                      <a16:colId xmlns:a16="http://schemas.microsoft.com/office/drawing/2014/main" val="609373774"/>
                    </a:ext>
                  </a:extLst>
                </a:gridCol>
                <a:gridCol w="2939677">
                  <a:extLst>
                    <a:ext uri="{9D8B030D-6E8A-4147-A177-3AD203B41FA5}">
                      <a16:colId xmlns:a16="http://schemas.microsoft.com/office/drawing/2014/main" val="1904757854"/>
                    </a:ext>
                  </a:extLst>
                </a:gridCol>
                <a:gridCol w="716267">
                  <a:extLst>
                    <a:ext uri="{9D8B030D-6E8A-4147-A177-3AD203B41FA5}">
                      <a16:colId xmlns:a16="http://schemas.microsoft.com/office/drawing/2014/main" val="1652887529"/>
                    </a:ext>
                  </a:extLst>
                </a:gridCol>
                <a:gridCol w="2939677">
                  <a:extLst>
                    <a:ext uri="{9D8B030D-6E8A-4147-A177-3AD203B41FA5}">
                      <a16:colId xmlns:a16="http://schemas.microsoft.com/office/drawing/2014/main" val="3347257852"/>
                    </a:ext>
                  </a:extLst>
                </a:gridCol>
              </a:tblGrid>
              <a:tr h="596900">
                <a:tc>
                  <a:txBody>
                    <a:bodyPr/>
                    <a:lstStyle/>
                    <a:p>
                      <a:pPr algn="ctr" fontAlgn="ctr"/>
                      <a:r>
                        <a:rPr lang="pt-BR" sz="2400" b="1" u="none" strike="noStrike">
                          <a:solidFill>
                            <a:schemeClr val="bg1"/>
                          </a:solidFill>
                          <a:effectLst/>
                        </a:rPr>
                        <a:t>800</a:t>
                      </a:r>
                      <a:endParaRPr lang="pt-BR" sz="2400" b="1" i="0" u="none" strike="noStrike">
                        <a:solidFill>
                          <a:schemeClr val="bg1"/>
                        </a:solidFill>
                        <a:effectLst/>
                        <a:latin typeface="Calibri" panose="020F0502020204030204" pitchFamily="34" charset="0"/>
                      </a:endParaRPr>
                    </a:p>
                  </a:txBody>
                  <a:tcPr marL="6350" marR="6350" marT="6350" marB="0" anchor="ctr">
                    <a:solidFill>
                      <a:srgbClr val="740000"/>
                    </a:solidFill>
                  </a:tcPr>
                </a:tc>
                <a:tc>
                  <a:txBody>
                    <a:bodyPr/>
                    <a:lstStyle/>
                    <a:p>
                      <a:pPr algn="l" fontAlgn="ctr"/>
                      <a:r>
                        <a:rPr lang="pt-BR" sz="2400" b="1" u="none" strike="noStrike">
                          <a:solidFill>
                            <a:schemeClr val="bg1"/>
                          </a:solidFill>
                          <a:effectLst/>
                        </a:rPr>
                        <a:t>Recursos Vinculados ao RPPS - Fundo em Capitalização (Plano Previdenciário)</a:t>
                      </a:r>
                      <a:endParaRPr lang="pt-BR" sz="2400" b="1" i="0" u="none" strike="noStrike">
                        <a:solidFill>
                          <a:schemeClr val="bg1"/>
                        </a:solidFill>
                        <a:effectLst/>
                        <a:latin typeface="Calibri" panose="020F0502020204030204" pitchFamily="34" charset="0"/>
                      </a:endParaRPr>
                    </a:p>
                  </a:txBody>
                  <a:tcPr marL="6350" marR="6350" marT="6350" marB="0" anchor="ctr">
                    <a:solidFill>
                      <a:srgbClr val="740000"/>
                    </a:solidFill>
                  </a:tcPr>
                </a:tc>
                <a:tc>
                  <a:txBody>
                    <a:bodyPr/>
                    <a:lstStyle/>
                    <a:p>
                      <a:pPr algn="ctr" fontAlgn="ctr"/>
                      <a:r>
                        <a:rPr lang="pt-BR" sz="2400" b="1" u="none" strike="noStrike">
                          <a:solidFill>
                            <a:schemeClr val="bg1"/>
                          </a:solidFill>
                          <a:effectLst/>
                        </a:rPr>
                        <a:t>1111</a:t>
                      </a:r>
                      <a:endParaRPr lang="pt-BR" sz="2400" b="1" i="0" u="none" strike="noStrike">
                        <a:solidFill>
                          <a:schemeClr val="bg1"/>
                        </a:solidFill>
                        <a:effectLst/>
                        <a:latin typeface="Calibri" panose="020F0502020204030204" pitchFamily="34" charset="0"/>
                      </a:endParaRPr>
                    </a:p>
                  </a:txBody>
                  <a:tcPr marL="6350" marR="6350" marT="6350" marB="0" anchor="ctr">
                    <a:solidFill>
                      <a:srgbClr val="740000"/>
                    </a:solidFill>
                  </a:tcPr>
                </a:tc>
                <a:tc>
                  <a:txBody>
                    <a:bodyPr/>
                    <a:lstStyle/>
                    <a:p>
                      <a:pPr algn="l" fontAlgn="ctr"/>
                      <a:r>
                        <a:rPr lang="pt-BR" sz="2400" b="1" u="none" strike="noStrike" dirty="0">
                          <a:solidFill>
                            <a:schemeClr val="bg1"/>
                          </a:solidFill>
                          <a:effectLst/>
                        </a:rPr>
                        <a:t>Benefícios previdenciários - Poder Executivo – Fundo em Capitalização (Plano Previdenciário)</a:t>
                      </a:r>
                      <a:endParaRPr lang="pt-BR" sz="2400" b="1" i="0" u="none" strike="noStrike" dirty="0">
                        <a:solidFill>
                          <a:schemeClr val="bg1"/>
                        </a:solidFill>
                        <a:effectLst/>
                        <a:latin typeface="Calibri" panose="020F0502020204030204" pitchFamily="34" charset="0"/>
                      </a:endParaRPr>
                    </a:p>
                  </a:txBody>
                  <a:tcPr marL="6350" marR="6350" marT="6350" marB="0" anchor="ctr">
                    <a:solidFill>
                      <a:srgbClr val="740000"/>
                    </a:solidFill>
                  </a:tcPr>
                </a:tc>
                <a:extLst>
                  <a:ext uri="{0D108BD9-81ED-4DB2-BD59-A6C34878D82A}">
                    <a16:rowId xmlns:a16="http://schemas.microsoft.com/office/drawing/2014/main" val="1982295680"/>
                  </a:ext>
                </a:extLst>
              </a:tr>
              <a:tr h="596900">
                <a:tc>
                  <a:txBody>
                    <a:bodyPr/>
                    <a:lstStyle/>
                    <a:p>
                      <a:pPr algn="l" fontAlgn="b"/>
                      <a:r>
                        <a:rPr lang="pt-BR" sz="2400" b="1" u="none" strike="noStrike">
                          <a:solidFill>
                            <a:schemeClr val="bg1"/>
                          </a:solidFill>
                          <a:effectLst/>
                        </a:rPr>
                        <a:t> </a:t>
                      </a:r>
                      <a:endParaRPr lang="pt-BR" sz="2400" b="1" i="0" u="none" strike="noStrike">
                        <a:solidFill>
                          <a:schemeClr val="bg1"/>
                        </a:solidFill>
                        <a:effectLst/>
                        <a:latin typeface="Calibri" panose="020F0502020204030204" pitchFamily="34" charset="0"/>
                      </a:endParaRPr>
                    </a:p>
                  </a:txBody>
                  <a:tcPr marL="6350" marR="6350" marT="6350" marB="0" anchor="b">
                    <a:solidFill>
                      <a:srgbClr val="740000"/>
                    </a:solidFill>
                  </a:tcPr>
                </a:tc>
                <a:tc>
                  <a:txBody>
                    <a:bodyPr/>
                    <a:lstStyle/>
                    <a:p>
                      <a:pPr algn="l" fontAlgn="b"/>
                      <a:r>
                        <a:rPr lang="pt-BR" sz="2400" b="1" u="none" strike="noStrike">
                          <a:solidFill>
                            <a:schemeClr val="bg1"/>
                          </a:solidFill>
                          <a:effectLst/>
                        </a:rPr>
                        <a:t> </a:t>
                      </a:r>
                      <a:endParaRPr lang="pt-BR" sz="2400" b="1" i="0" u="none" strike="noStrike">
                        <a:solidFill>
                          <a:schemeClr val="bg1"/>
                        </a:solidFill>
                        <a:effectLst/>
                        <a:latin typeface="Calibri" panose="020F0502020204030204" pitchFamily="34" charset="0"/>
                      </a:endParaRPr>
                    </a:p>
                  </a:txBody>
                  <a:tcPr marL="6350" marR="6350" marT="6350" marB="0" anchor="b">
                    <a:solidFill>
                      <a:srgbClr val="740000"/>
                    </a:solidFill>
                  </a:tcPr>
                </a:tc>
                <a:tc>
                  <a:txBody>
                    <a:bodyPr/>
                    <a:lstStyle/>
                    <a:p>
                      <a:pPr algn="ctr" fontAlgn="ctr"/>
                      <a:r>
                        <a:rPr lang="pt-BR" sz="2400" b="1" u="none" strike="noStrike">
                          <a:solidFill>
                            <a:schemeClr val="bg1"/>
                          </a:solidFill>
                          <a:effectLst/>
                        </a:rPr>
                        <a:t>1121</a:t>
                      </a:r>
                      <a:endParaRPr lang="pt-BR" sz="2400" b="1" i="0" u="none" strike="noStrike">
                        <a:solidFill>
                          <a:schemeClr val="bg1"/>
                        </a:solidFill>
                        <a:effectLst/>
                        <a:latin typeface="Calibri" panose="020F0502020204030204" pitchFamily="34" charset="0"/>
                      </a:endParaRPr>
                    </a:p>
                  </a:txBody>
                  <a:tcPr marL="6350" marR="6350" marT="6350" marB="0" anchor="ctr">
                    <a:solidFill>
                      <a:srgbClr val="740000"/>
                    </a:solidFill>
                  </a:tcPr>
                </a:tc>
                <a:tc>
                  <a:txBody>
                    <a:bodyPr/>
                    <a:lstStyle/>
                    <a:p>
                      <a:pPr algn="l" fontAlgn="ctr"/>
                      <a:r>
                        <a:rPr lang="pt-BR" sz="2400" b="1" u="none" strike="noStrike" dirty="0">
                          <a:solidFill>
                            <a:schemeClr val="bg1"/>
                          </a:solidFill>
                          <a:effectLst/>
                        </a:rPr>
                        <a:t>Benefícios previdenciários - Poder Legislativo – Fundo em Capitalização (Plano Previdenciário)</a:t>
                      </a:r>
                      <a:endParaRPr lang="pt-BR" sz="2400" b="1" i="0" u="none" strike="noStrike" dirty="0">
                        <a:solidFill>
                          <a:schemeClr val="bg1"/>
                        </a:solidFill>
                        <a:effectLst/>
                        <a:latin typeface="Calibri" panose="020F0502020204030204" pitchFamily="34" charset="0"/>
                      </a:endParaRPr>
                    </a:p>
                  </a:txBody>
                  <a:tcPr marL="6350" marR="6350" marT="6350" marB="0" anchor="ctr">
                    <a:solidFill>
                      <a:srgbClr val="740000"/>
                    </a:solidFill>
                  </a:tcPr>
                </a:tc>
                <a:extLst>
                  <a:ext uri="{0D108BD9-81ED-4DB2-BD59-A6C34878D82A}">
                    <a16:rowId xmlns:a16="http://schemas.microsoft.com/office/drawing/2014/main" val="892291660"/>
                  </a:ext>
                </a:extLst>
              </a:tr>
            </a:tbl>
          </a:graphicData>
        </a:graphic>
      </p:graphicFrame>
      <p:graphicFrame>
        <p:nvGraphicFramePr>
          <p:cNvPr id="13" name="Tabela 13">
            <a:extLst>
              <a:ext uri="{FF2B5EF4-FFF2-40B4-BE49-F238E27FC236}">
                <a16:creationId xmlns:a16="http://schemas.microsoft.com/office/drawing/2014/main" id="{8C1D87E0-B88D-D659-EA31-A022D39E479F}"/>
              </a:ext>
            </a:extLst>
          </p:cNvPr>
          <p:cNvGraphicFramePr>
            <a:graphicFrameLocks noGrp="1"/>
          </p:cNvGraphicFramePr>
          <p:nvPr/>
        </p:nvGraphicFramePr>
        <p:xfrm>
          <a:off x="23638" y="2782404"/>
          <a:ext cx="4867965" cy="1188720"/>
        </p:xfrm>
        <a:graphic>
          <a:graphicData uri="http://schemas.openxmlformats.org/drawingml/2006/table">
            <a:tbl>
              <a:tblPr firstRow="1" bandRow="1">
                <a:tableStyleId>{5C22544A-7EE6-4342-B048-85BDC9FD1C3A}</a:tableStyleId>
              </a:tblPr>
              <a:tblGrid>
                <a:gridCol w="752331">
                  <a:extLst>
                    <a:ext uri="{9D8B030D-6E8A-4147-A177-3AD203B41FA5}">
                      <a16:colId xmlns:a16="http://schemas.microsoft.com/office/drawing/2014/main" val="1977432396"/>
                    </a:ext>
                  </a:extLst>
                </a:gridCol>
                <a:gridCol w="4115634">
                  <a:extLst>
                    <a:ext uri="{9D8B030D-6E8A-4147-A177-3AD203B41FA5}">
                      <a16:colId xmlns:a16="http://schemas.microsoft.com/office/drawing/2014/main" val="1224219454"/>
                    </a:ext>
                  </a:extLst>
                </a:gridCol>
              </a:tblGrid>
              <a:tr h="370840">
                <a:tc>
                  <a:txBody>
                    <a:bodyPr/>
                    <a:lstStyle/>
                    <a:p>
                      <a:r>
                        <a:rPr lang="pt-BR" sz="2400" b="1" i="0" u="none" strike="noStrike" dirty="0">
                          <a:solidFill>
                            <a:srgbClr val="000000"/>
                          </a:solidFill>
                          <a:effectLst/>
                          <a:latin typeface="Calibri" panose="020F0502020204030204" pitchFamily="34" charset="0"/>
                        </a:rPr>
                        <a:t>05</a:t>
                      </a:r>
                      <a:r>
                        <a:rPr lang="pt-BR" sz="2400" b="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u="none" strike="noStrike" dirty="0">
                          <a:solidFill>
                            <a:srgbClr val="000000"/>
                          </a:solidFill>
                          <a:effectLst/>
                          <a:latin typeface="Calibri" panose="020F0502020204030204" pitchFamily="34" charset="0"/>
                        </a:rPr>
                        <a:t>Aporte para Cobertura de        Déficit Atuarial ao RPPS</a:t>
                      </a:r>
                      <a:r>
                        <a:rPr lang="pt-BR" sz="2400" b="1" dirty="0"/>
                        <a:t> </a:t>
                      </a:r>
                    </a:p>
                    <a:p>
                      <a:endParaRPr lang="pt-B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8220056"/>
                  </a:ext>
                </a:extLst>
              </a:tr>
            </a:tbl>
          </a:graphicData>
        </a:graphic>
      </p:graphicFrame>
      <p:sp>
        <p:nvSpPr>
          <p:cNvPr id="14" name="CaixaDeTexto 13">
            <a:extLst>
              <a:ext uri="{FF2B5EF4-FFF2-40B4-BE49-F238E27FC236}">
                <a16:creationId xmlns:a16="http://schemas.microsoft.com/office/drawing/2014/main" id="{E8A942D2-94D8-72EB-AACF-B8CEF270C37C}"/>
              </a:ext>
            </a:extLst>
          </p:cNvPr>
          <p:cNvSpPr txBox="1"/>
          <p:nvPr/>
        </p:nvSpPr>
        <p:spPr>
          <a:xfrm>
            <a:off x="739254" y="4740965"/>
            <a:ext cx="1351722" cy="769441"/>
          </a:xfrm>
          <a:prstGeom prst="rect">
            <a:avLst/>
          </a:prstGeom>
          <a:noFill/>
          <a:ln>
            <a:solidFill>
              <a:srgbClr val="00132B"/>
            </a:solidFill>
          </a:ln>
        </p:spPr>
        <p:txBody>
          <a:bodyPr wrap="square" rtlCol="0">
            <a:spAutoFit/>
          </a:bodyPr>
          <a:lstStyle/>
          <a:p>
            <a:r>
              <a:rPr lang="pt-BR" sz="2200" b="1" dirty="0"/>
              <a:t>Receita  </a:t>
            </a:r>
          </a:p>
          <a:p>
            <a:r>
              <a:rPr lang="pt-BR" sz="2200" b="1" dirty="0"/>
              <a:t>FR - 800</a:t>
            </a:r>
          </a:p>
        </p:txBody>
      </p:sp>
      <p:sp>
        <p:nvSpPr>
          <p:cNvPr id="15" name="CaixaDeTexto 14">
            <a:extLst>
              <a:ext uri="{FF2B5EF4-FFF2-40B4-BE49-F238E27FC236}">
                <a16:creationId xmlns:a16="http://schemas.microsoft.com/office/drawing/2014/main" id="{F47346FF-C7E5-31E5-344B-DDFC1387F88C}"/>
              </a:ext>
            </a:extLst>
          </p:cNvPr>
          <p:cNvSpPr txBox="1"/>
          <p:nvPr/>
        </p:nvSpPr>
        <p:spPr>
          <a:xfrm>
            <a:off x="2809683" y="4740965"/>
            <a:ext cx="1351722" cy="1446550"/>
          </a:xfrm>
          <a:prstGeom prst="rect">
            <a:avLst/>
          </a:prstGeom>
          <a:noFill/>
          <a:ln>
            <a:solidFill>
              <a:srgbClr val="00132B"/>
            </a:solidFill>
          </a:ln>
        </p:spPr>
        <p:txBody>
          <a:bodyPr wrap="square" rtlCol="0">
            <a:spAutoFit/>
          </a:bodyPr>
          <a:lstStyle/>
          <a:p>
            <a:r>
              <a:rPr lang="pt-BR" sz="2200" b="1" dirty="0"/>
              <a:t>Despesa</a:t>
            </a:r>
          </a:p>
          <a:p>
            <a:r>
              <a:rPr lang="pt-BR" sz="2200" b="1" dirty="0"/>
              <a:t>FR – 800</a:t>
            </a:r>
          </a:p>
          <a:p>
            <a:r>
              <a:rPr lang="pt-BR" sz="2200" b="1" dirty="0"/>
              <a:t>CO – 1111 </a:t>
            </a:r>
          </a:p>
          <a:p>
            <a:r>
              <a:rPr lang="pt-BR" sz="2200" b="1" dirty="0"/>
              <a:t>         1121</a:t>
            </a:r>
          </a:p>
        </p:txBody>
      </p:sp>
    </p:spTree>
    <p:extLst>
      <p:ext uri="{BB962C8B-B14F-4D97-AF65-F5344CB8AC3E}">
        <p14:creationId xmlns:p14="http://schemas.microsoft.com/office/powerpoint/2010/main" val="1682533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1338928" y="1263916"/>
            <a:ext cx="7899920" cy="523220"/>
          </a:xfrm>
          <a:prstGeom prst="rect">
            <a:avLst/>
          </a:prstGeom>
          <a:noFill/>
        </p:spPr>
        <p:txBody>
          <a:bodyPr wrap="none" rtlCol="0">
            <a:spAutoFit/>
          </a:bodyPr>
          <a:lstStyle/>
          <a:p>
            <a:r>
              <a:rPr lang="pt-BR" sz="2800" b="1" u="sng" dirty="0">
                <a:latin typeface="Book Antiqua" panose="02040602050305030304" pitchFamily="18" charset="0"/>
              </a:rPr>
              <a:t>Registros de Consórcios – Lançamento contábil</a:t>
            </a:r>
          </a:p>
        </p:txBody>
      </p:sp>
      <p:graphicFrame>
        <p:nvGraphicFramePr>
          <p:cNvPr id="13" name="Tabela 13">
            <a:extLst>
              <a:ext uri="{FF2B5EF4-FFF2-40B4-BE49-F238E27FC236}">
                <a16:creationId xmlns:a16="http://schemas.microsoft.com/office/drawing/2014/main" id="{8C1D87E0-B88D-D659-EA31-A022D39E479F}"/>
              </a:ext>
            </a:extLst>
          </p:cNvPr>
          <p:cNvGraphicFramePr>
            <a:graphicFrameLocks noGrp="1"/>
          </p:cNvGraphicFramePr>
          <p:nvPr/>
        </p:nvGraphicFramePr>
        <p:xfrm>
          <a:off x="1474751" y="2254127"/>
          <a:ext cx="4867965" cy="457200"/>
        </p:xfrm>
        <a:graphic>
          <a:graphicData uri="http://schemas.openxmlformats.org/drawingml/2006/table">
            <a:tbl>
              <a:tblPr firstRow="1" bandRow="1">
                <a:tableStyleId>{5C22544A-7EE6-4342-B048-85BDC9FD1C3A}</a:tableStyleId>
              </a:tblPr>
              <a:tblGrid>
                <a:gridCol w="752331">
                  <a:extLst>
                    <a:ext uri="{9D8B030D-6E8A-4147-A177-3AD203B41FA5}">
                      <a16:colId xmlns:a16="http://schemas.microsoft.com/office/drawing/2014/main" val="1977432396"/>
                    </a:ext>
                  </a:extLst>
                </a:gridCol>
                <a:gridCol w="4115634">
                  <a:extLst>
                    <a:ext uri="{9D8B030D-6E8A-4147-A177-3AD203B41FA5}">
                      <a16:colId xmlns:a16="http://schemas.microsoft.com/office/drawing/2014/main" val="1224219454"/>
                    </a:ext>
                  </a:extLst>
                </a:gridCol>
              </a:tblGrid>
              <a:tr h="370840">
                <a:tc>
                  <a:txBody>
                    <a:bodyPr/>
                    <a:lstStyle/>
                    <a:p>
                      <a:r>
                        <a:rPr lang="pt-BR" sz="2400" b="1" i="0" u="none" strike="noStrike" dirty="0">
                          <a:solidFill>
                            <a:srgbClr val="000000"/>
                          </a:solidFill>
                          <a:effectLst/>
                          <a:latin typeface="Calibri" panose="020F0502020204030204" pitchFamily="34" charset="0"/>
                        </a:rPr>
                        <a:t>00</a:t>
                      </a:r>
                      <a:r>
                        <a:rPr lang="pt-BR" sz="2400" b="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u="none" strike="noStrike" dirty="0">
                          <a:solidFill>
                            <a:srgbClr val="000000"/>
                          </a:solidFill>
                          <a:effectLst/>
                          <a:latin typeface="Calibri" panose="020F0502020204030204" pitchFamily="34" charset="0"/>
                        </a:rPr>
                        <a:t>Recursos Ordinários</a:t>
                      </a:r>
                      <a:endParaRPr lang="pt-B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8220056"/>
                  </a:ext>
                </a:extLst>
              </a:tr>
            </a:tbl>
          </a:graphicData>
        </a:graphic>
      </p:graphicFrame>
      <p:graphicFrame>
        <p:nvGraphicFramePr>
          <p:cNvPr id="9" name="Tabela 10">
            <a:extLst>
              <a:ext uri="{FF2B5EF4-FFF2-40B4-BE49-F238E27FC236}">
                <a16:creationId xmlns:a16="http://schemas.microsoft.com/office/drawing/2014/main" id="{0C0BD189-DC57-41E8-3F47-CE77935B83B6}"/>
              </a:ext>
            </a:extLst>
          </p:cNvPr>
          <p:cNvGraphicFramePr>
            <a:graphicFrameLocks noGrp="1"/>
          </p:cNvGraphicFramePr>
          <p:nvPr/>
        </p:nvGraphicFramePr>
        <p:xfrm>
          <a:off x="1474750" y="3115442"/>
          <a:ext cx="8127999" cy="1554480"/>
        </p:xfrm>
        <a:graphic>
          <a:graphicData uri="http://schemas.openxmlformats.org/drawingml/2006/table">
            <a:tbl>
              <a:tblPr firstRow="1" bandRow="1">
                <a:tableStyleId>{5C22544A-7EE6-4342-B048-85BDC9FD1C3A}</a:tableStyleId>
              </a:tblPr>
              <a:tblGrid>
                <a:gridCol w="1059069">
                  <a:extLst>
                    <a:ext uri="{9D8B030D-6E8A-4147-A177-3AD203B41FA5}">
                      <a16:colId xmlns:a16="http://schemas.microsoft.com/office/drawing/2014/main" val="2703138189"/>
                    </a:ext>
                  </a:extLst>
                </a:gridCol>
                <a:gridCol w="2862470">
                  <a:extLst>
                    <a:ext uri="{9D8B030D-6E8A-4147-A177-3AD203B41FA5}">
                      <a16:colId xmlns:a16="http://schemas.microsoft.com/office/drawing/2014/main" val="495120410"/>
                    </a:ext>
                  </a:extLst>
                </a:gridCol>
                <a:gridCol w="4206460">
                  <a:extLst>
                    <a:ext uri="{9D8B030D-6E8A-4147-A177-3AD203B41FA5}">
                      <a16:colId xmlns:a16="http://schemas.microsoft.com/office/drawing/2014/main" val="3101633846"/>
                    </a:ext>
                  </a:extLst>
                </a:gridCol>
              </a:tblGrid>
              <a:tr h="370840">
                <a:tc>
                  <a:txBody>
                    <a:bodyPr/>
                    <a:lstStyle/>
                    <a:p>
                      <a:r>
                        <a:rPr lang="pt-BR" sz="2400" b="1" i="0" u="none" strike="noStrike" dirty="0">
                          <a:solidFill>
                            <a:schemeClr val="bg1"/>
                          </a:solidFill>
                          <a:effectLst/>
                          <a:latin typeface="Calibri" panose="020F0502020204030204" pitchFamily="34" charset="0"/>
                        </a:rPr>
                        <a:t>880</a:t>
                      </a:r>
                      <a:endParaRPr lang="pt-BR" sz="2400" b="1" dirty="0">
                        <a:solidFill>
                          <a:schemeClr val="bg1"/>
                        </a:solidFill>
                      </a:endParaRPr>
                    </a:p>
                  </a:txBody>
                  <a:tcPr>
                    <a:solidFill>
                      <a:srgbClr val="740000"/>
                    </a:solidFill>
                  </a:tcPr>
                </a:tc>
                <a:tc>
                  <a:txBody>
                    <a:bodyPr/>
                    <a:lstStyle/>
                    <a:p>
                      <a:r>
                        <a:rPr lang="pt-BR" sz="2400" b="1" i="0" u="none" strike="noStrike" dirty="0">
                          <a:solidFill>
                            <a:schemeClr val="bg1"/>
                          </a:solidFill>
                          <a:effectLst/>
                          <a:latin typeface="Calibri" panose="020F0502020204030204" pitchFamily="34" charset="0"/>
                        </a:rPr>
                        <a:t>Recursos Próprios dos Consórcios</a:t>
                      </a:r>
                      <a:r>
                        <a:rPr lang="pt-BR" sz="2400" b="1" dirty="0">
                          <a:solidFill>
                            <a:schemeClr val="bg1"/>
                          </a:solidFill>
                        </a:rPr>
                        <a:t> </a:t>
                      </a:r>
                    </a:p>
                  </a:txBody>
                  <a:tcPr>
                    <a:solidFill>
                      <a:srgbClr val="74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u="none" strike="noStrike" dirty="0">
                          <a:solidFill>
                            <a:schemeClr val="bg1"/>
                          </a:solidFill>
                          <a:effectLst/>
                          <a:latin typeface="Calibri" panose="020F0502020204030204" pitchFamily="34" charset="0"/>
                        </a:rPr>
                        <a:t>Controle dos recursos próprios dos Consórcios Públicos (utilizada pelos consórcios públicos)</a:t>
                      </a:r>
                      <a:r>
                        <a:rPr lang="pt-BR" sz="2400" b="1" dirty="0">
                          <a:solidFill>
                            <a:schemeClr val="bg1"/>
                          </a:solidFill>
                        </a:rPr>
                        <a:t> </a:t>
                      </a:r>
                    </a:p>
                  </a:txBody>
                  <a:tcPr>
                    <a:solidFill>
                      <a:srgbClr val="740000"/>
                    </a:solidFill>
                  </a:tcPr>
                </a:tc>
                <a:extLst>
                  <a:ext uri="{0D108BD9-81ED-4DB2-BD59-A6C34878D82A}">
                    <a16:rowId xmlns:a16="http://schemas.microsoft.com/office/drawing/2014/main" val="2587062777"/>
                  </a:ext>
                </a:extLst>
              </a:tr>
            </a:tbl>
          </a:graphicData>
        </a:graphic>
      </p:graphicFrame>
      <p:graphicFrame>
        <p:nvGraphicFramePr>
          <p:cNvPr id="17" name="Tabela 10">
            <a:extLst>
              <a:ext uri="{FF2B5EF4-FFF2-40B4-BE49-F238E27FC236}">
                <a16:creationId xmlns:a16="http://schemas.microsoft.com/office/drawing/2014/main" id="{F54F6BF1-FFE1-5239-4012-C12594F597E3}"/>
              </a:ext>
            </a:extLst>
          </p:cNvPr>
          <p:cNvGraphicFramePr>
            <a:graphicFrameLocks noGrp="1"/>
          </p:cNvGraphicFramePr>
          <p:nvPr/>
        </p:nvGraphicFramePr>
        <p:xfrm>
          <a:off x="1474750" y="5074038"/>
          <a:ext cx="8127999" cy="1554480"/>
        </p:xfrm>
        <a:graphic>
          <a:graphicData uri="http://schemas.openxmlformats.org/drawingml/2006/table">
            <a:tbl>
              <a:tblPr firstRow="1" bandRow="1">
                <a:tableStyleId>{5C22544A-7EE6-4342-B048-85BDC9FD1C3A}</a:tableStyleId>
              </a:tblPr>
              <a:tblGrid>
                <a:gridCol w="1059069">
                  <a:extLst>
                    <a:ext uri="{9D8B030D-6E8A-4147-A177-3AD203B41FA5}">
                      <a16:colId xmlns:a16="http://schemas.microsoft.com/office/drawing/2014/main" val="2703138189"/>
                    </a:ext>
                  </a:extLst>
                </a:gridCol>
                <a:gridCol w="2862470">
                  <a:extLst>
                    <a:ext uri="{9D8B030D-6E8A-4147-A177-3AD203B41FA5}">
                      <a16:colId xmlns:a16="http://schemas.microsoft.com/office/drawing/2014/main" val="495120410"/>
                    </a:ext>
                  </a:extLst>
                </a:gridCol>
                <a:gridCol w="4206460">
                  <a:extLst>
                    <a:ext uri="{9D8B030D-6E8A-4147-A177-3AD203B41FA5}">
                      <a16:colId xmlns:a16="http://schemas.microsoft.com/office/drawing/2014/main" val="3101633846"/>
                    </a:ext>
                  </a:extLst>
                </a:gridCol>
              </a:tblGrid>
              <a:tr h="370840">
                <a:tc>
                  <a:txBody>
                    <a:bodyPr/>
                    <a:lstStyle/>
                    <a:p>
                      <a:r>
                        <a:rPr lang="pt-BR" sz="2400" b="1" i="0" u="none" strike="noStrike" dirty="0">
                          <a:solidFill>
                            <a:schemeClr val="bg1"/>
                          </a:solidFill>
                          <a:effectLst/>
                          <a:latin typeface="Calibri" panose="020F0502020204030204" pitchFamily="34" charset="0"/>
                        </a:rPr>
                        <a:t>753</a:t>
                      </a:r>
                      <a:endParaRPr lang="pt-BR" sz="2400" b="1" dirty="0">
                        <a:solidFill>
                          <a:schemeClr val="bg1"/>
                        </a:solidFill>
                      </a:endParaRPr>
                    </a:p>
                  </a:txBody>
                  <a:tcPr>
                    <a:solidFill>
                      <a:srgbClr val="740000"/>
                    </a:solidFill>
                  </a:tcPr>
                </a:tc>
                <a:tc>
                  <a:txBody>
                    <a:bodyPr/>
                    <a:lstStyle/>
                    <a:p>
                      <a:r>
                        <a:rPr lang="pt-BR" sz="2400" b="1" i="0" u="none" strike="noStrike" dirty="0">
                          <a:solidFill>
                            <a:schemeClr val="bg1"/>
                          </a:solidFill>
                          <a:effectLst/>
                          <a:latin typeface="Calibri" panose="020F0502020204030204" pitchFamily="34" charset="0"/>
                        </a:rPr>
                        <a:t>Recursos Provenientes de Taxas, Contribuições e Preços Públicos</a:t>
                      </a:r>
                      <a:r>
                        <a:rPr lang="pt-BR" sz="2400" b="1" dirty="0">
                          <a:solidFill>
                            <a:schemeClr val="bg1"/>
                          </a:solidFill>
                        </a:rPr>
                        <a:t> </a:t>
                      </a:r>
                    </a:p>
                  </a:txBody>
                  <a:tcPr>
                    <a:solidFill>
                      <a:srgbClr val="740000"/>
                    </a:solidFill>
                  </a:tcPr>
                </a:tc>
                <a:tc>
                  <a:txBody>
                    <a:bodyPr/>
                    <a:lstStyle/>
                    <a:p>
                      <a:r>
                        <a:rPr lang="pt-BR" sz="2400" b="1" i="0" u="none" strike="noStrike" dirty="0">
                          <a:solidFill>
                            <a:schemeClr val="bg1"/>
                          </a:solidFill>
                          <a:effectLst/>
                          <a:latin typeface="Calibri" panose="020F0502020204030204" pitchFamily="34" charset="0"/>
                        </a:rPr>
                        <a:t>Controle dos recursos de taxas, contribuições e preços públicos vinculados conforme legislações específicas.</a:t>
                      </a:r>
                      <a:r>
                        <a:rPr lang="pt-BR" sz="2400" b="1" dirty="0">
                          <a:solidFill>
                            <a:schemeClr val="bg1"/>
                          </a:solidFill>
                        </a:rPr>
                        <a:t> </a:t>
                      </a:r>
                    </a:p>
                  </a:txBody>
                  <a:tcPr>
                    <a:solidFill>
                      <a:srgbClr val="740000"/>
                    </a:solidFill>
                  </a:tcPr>
                </a:tc>
                <a:extLst>
                  <a:ext uri="{0D108BD9-81ED-4DB2-BD59-A6C34878D82A}">
                    <a16:rowId xmlns:a16="http://schemas.microsoft.com/office/drawing/2014/main" val="2587062777"/>
                  </a:ext>
                </a:extLst>
              </a:tr>
            </a:tbl>
          </a:graphicData>
        </a:graphic>
      </p:graphicFrame>
    </p:spTree>
    <p:extLst>
      <p:ext uri="{BB962C8B-B14F-4D97-AF65-F5344CB8AC3E}">
        <p14:creationId xmlns:p14="http://schemas.microsoft.com/office/powerpoint/2010/main" val="1400291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9F3C0E-AA33-5C0D-B3AD-6CDAA08E729D}"/>
              </a:ext>
            </a:extLst>
          </p:cNvPr>
          <p:cNvSpPr txBox="1"/>
          <p:nvPr/>
        </p:nvSpPr>
        <p:spPr>
          <a:xfrm>
            <a:off x="2123473" y="221958"/>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cxnSp>
        <p:nvCxnSpPr>
          <p:cNvPr id="3" name="Conector reto 2">
            <a:extLst>
              <a:ext uri="{FF2B5EF4-FFF2-40B4-BE49-F238E27FC236}">
                <a16:creationId xmlns:a16="http://schemas.microsoft.com/office/drawing/2014/main" id="{F72EFA2A-D82F-936F-AD28-6D2D261B6B1A}"/>
              </a:ext>
            </a:extLst>
          </p:cNvPr>
          <p:cNvCxnSpPr>
            <a:cxnSpLocks/>
          </p:cNvCxnSpPr>
          <p:nvPr/>
        </p:nvCxnSpPr>
        <p:spPr>
          <a:xfrm>
            <a:off x="2216425" y="807826"/>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35D5BC04-3778-B015-997A-47DBFA87DEEA}"/>
              </a:ext>
            </a:extLst>
          </p:cNvPr>
          <p:cNvSpPr txBox="1"/>
          <p:nvPr/>
        </p:nvSpPr>
        <p:spPr>
          <a:xfrm>
            <a:off x="92149" y="995626"/>
            <a:ext cx="737056" cy="523220"/>
          </a:xfrm>
          <a:prstGeom prst="rect">
            <a:avLst/>
          </a:prstGeom>
          <a:noFill/>
          <a:ln>
            <a:solidFill>
              <a:schemeClr val="tx1"/>
            </a:solidFill>
          </a:ln>
        </p:spPr>
        <p:txBody>
          <a:bodyPr wrap="square" rtlCol="0">
            <a:spAutoFit/>
          </a:bodyPr>
          <a:lstStyle/>
          <a:p>
            <a:r>
              <a:rPr lang="pt-BR" sz="2800" dirty="0"/>
              <a:t>0.</a:t>
            </a:r>
          </a:p>
        </p:txBody>
      </p:sp>
      <p:cxnSp>
        <p:nvCxnSpPr>
          <p:cNvPr id="5" name="Conector: Curvo 4">
            <a:extLst>
              <a:ext uri="{FF2B5EF4-FFF2-40B4-BE49-F238E27FC236}">
                <a16:creationId xmlns:a16="http://schemas.microsoft.com/office/drawing/2014/main" id="{75B4D00A-DD43-B9FD-09BE-D9DDF5D05A79}"/>
              </a:ext>
            </a:extLst>
          </p:cNvPr>
          <p:cNvCxnSpPr>
            <a:cxnSpLocks/>
            <a:stCxn id="4" idx="2"/>
          </p:cNvCxnSpPr>
          <p:nvPr/>
        </p:nvCxnSpPr>
        <p:spPr>
          <a:xfrm rot="16200000" flipH="1">
            <a:off x="287575" y="1691947"/>
            <a:ext cx="523220" cy="177017"/>
          </a:xfrm>
          <a:prstGeom prst="curvedConnector3">
            <a:avLst>
              <a:gd name="adj1" fmla="val 112996"/>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0069EC73-6319-F88C-AF03-FDAD059EAFBD}"/>
              </a:ext>
            </a:extLst>
          </p:cNvPr>
          <p:cNvSpPr txBox="1"/>
          <p:nvPr/>
        </p:nvSpPr>
        <p:spPr>
          <a:xfrm flipH="1">
            <a:off x="744020" y="1753074"/>
            <a:ext cx="840231" cy="492443"/>
          </a:xfrm>
          <a:prstGeom prst="rect">
            <a:avLst/>
          </a:prstGeom>
          <a:noFill/>
        </p:spPr>
        <p:txBody>
          <a:bodyPr wrap="square" rtlCol="0">
            <a:spAutoFit/>
          </a:bodyPr>
          <a:lstStyle/>
          <a:p>
            <a:r>
              <a:rPr lang="pt-BR" sz="2600" b="1" dirty="0">
                <a:solidFill>
                  <a:schemeClr val="accent6">
                    <a:lumMod val="50000"/>
                  </a:schemeClr>
                </a:solidFill>
              </a:rPr>
              <a:t>Tipo</a:t>
            </a:r>
          </a:p>
        </p:txBody>
      </p:sp>
      <p:sp>
        <p:nvSpPr>
          <p:cNvPr id="7" name="CaixaDeTexto 6">
            <a:extLst>
              <a:ext uri="{FF2B5EF4-FFF2-40B4-BE49-F238E27FC236}">
                <a16:creationId xmlns:a16="http://schemas.microsoft.com/office/drawing/2014/main" id="{957A528B-A46F-8753-D309-08D7F6DD468C}"/>
              </a:ext>
            </a:extLst>
          </p:cNvPr>
          <p:cNvSpPr txBox="1"/>
          <p:nvPr/>
        </p:nvSpPr>
        <p:spPr>
          <a:xfrm>
            <a:off x="1584251" y="1322383"/>
            <a:ext cx="10147073" cy="5293757"/>
          </a:xfrm>
          <a:prstGeom prst="rect">
            <a:avLst/>
          </a:prstGeom>
          <a:noFill/>
        </p:spPr>
        <p:txBody>
          <a:bodyPr wrap="square" rtlCol="0">
            <a:spAutoFit/>
          </a:bodyPr>
          <a:lstStyle/>
          <a:p>
            <a:pPr algn="just"/>
            <a:r>
              <a:rPr lang="pt-BR" sz="2600" dirty="0">
                <a:solidFill>
                  <a:schemeClr val="accent6">
                    <a:lumMod val="50000"/>
                  </a:schemeClr>
                </a:solidFill>
              </a:rPr>
              <a:t>a)"0", quando se tratar de natureza de receita não valorizável ou agregadora;</a:t>
            </a:r>
          </a:p>
          <a:p>
            <a:pPr algn="just"/>
            <a:r>
              <a:rPr lang="pt-BR" sz="2600" b="0" i="0" u="none" strike="noStrike" baseline="0" dirty="0">
                <a:solidFill>
                  <a:schemeClr val="accent6">
                    <a:lumMod val="50000"/>
                  </a:schemeClr>
                </a:solidFill>
                <a:latin typeface="Rawline-Medium"/>
              </a:rPr>
              <a:t>b)"1", a ser utilizado para registrar a arrecadação Principal da receita;</a:t>
            </a:r>
          </a:p>
          <a:p>
            <a:pPr algn="just"/>
            <a:r>
              <a:rPr lang="pt-BR" sz="2600" b="0" i="0" u="none" strike="noStrike" baseline="0" dirty="0">
                <a:solidFill>
                  <a:schemeClr val="accent6">
                    <a:lumMod val="50000"/>
                  </a:schemeClr>
                </a:solidFill>
                <a:latin typeface="Rawline-Medium"/>
              </a:rPr>
              <a:t>c) "2", a ser utilizado para registrar a arrecadação de Multas e Juros de Mora da respectiva receita;</a:t>
            </a:r>
          </a:p>
          <a:p>
            <a:pPr algn="just"/>
            <a:r>
              <a:rPr lang="pt-BR" sz="2600" b="0" i="0" u="none" strike="noStrike" baseline="0" dirty="0">
                <a:solidFill>
                  <a:schemeClr val="accent6">
                    <a:lumMod val="50000"/>
                  </a:schemeClr>
                </a:solidFill>
                <a:latin typeface="Rawline-Medium"/>
              </a:rPr>
              <a:t>d) "3", a ser utilizado para registrar a arrecadação da Dívida Ativa da respectiva receita;</a:t>
            </a:r>
          </a:p>
          <a:p>
            <a:pPr algn="just"/>
            <a:r>
              <a:rPr lang="pt-BR" sz="2600" b="0" i="0" u="none" strike="noStrike" baseline="0" dirty="0">
                <a:solidFill>
                  <a:schemeClr val="accent6">
                    <a:lumMod val="50000"/>
                  </a:schemeClr>
                </a:solidFill>
                <a:latin typeface="Rawline-Medium"/>
              </a:rPr>
              <a:t>e) "4", a ser utilizado para registrar a arrecadação de Multas e Juros de Mora da Dívida Ativa da respectiva receita;</a:t>
            </a:r>
          </a:p>
          <a:p>
            <a:pPr algn="just"/>
            <a:r>
              <a:rPr lang="pt-BR" sz="2600" b="0" i="0" u="none" strike="noStrike" baseline="0" dirty="0">
                <a:solidFill>
                  <a:schemeClr val="accent6">
                    <a:lumMod val="50000"/>
                  </a:schemeClr>
                </a:solidFill>
                <a:latin typeface="Rawline-Medium"/>
              </a:rPr>
              <a:t>f) "5", a ser utilizado para registrar a arrecadação das Multas da respectiva receita quando a legislação pertinente diferenciar a destinação das Multas da destinação dos Juros de Mora, situação na qual não poderá ser efetuado registro de arrecadação no Tipo "2 - Multas e Juros de Mora";</a:t>
            </a:r>
          </a:p>
        </p:txBody>
      </p:sp>
    </p:spTree>
    <p:extLst>
      <p:ext uri="{BB962C8B-B14F-4D97-AF65-F5344CB8AC3E}">
        <p14:creationId xmlns:p14="http://schemas.microsoft.com/office/powerpoint/2010/main" val="2062787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8" y="206303"/>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6" y="791078"/>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889030" y="979377"/>
            <a:ext cx="6413935" cy="523220"/>
          </a:xfrm>
          <a:prstGeom prst="rect">
            <a:avLst/>
          </a:prstGeom>
          <a:noFill/>
        </p:spPr>
        <p:txBody>
          <a:bodyPr wrap="none" rtlCol="0">
            <a:spAutoFit/>
          </a:bodyPr>
          <a:lstStyle/>
          <a:p>
            <a:r>
              <a:rPr lang="pt-BR" sz="2800" b="1" u="sng" dirty="0">
                <a:latin typeface="Book Antiqua" panose="02040602050305030304" pitchFamily="18" charset="0"/>
              </a:rPr>
              <a:t>Novas Fontes e o Cálculo da Educação</a:t>
            </a:r>
          </a:p>
        </p:txBody>
      </p:sp>
      <p:graphicFrame>
        <p:nvGraphicFramePr>
          <p:cNvPr id="4" name="Tabela 3">
            <a:extLst>
              <a:ext uri="{FF2B5EF4-FFF2-40B4-BE49-F238E27FC236}">
                <a16:creationId xmlns:a16="http://schemas.microsoft.com/office/drawing/2014/main" id="{33D0D6EF-E800-CD7A-FEA9-5B5EDEC8CFB4}"/>
              </a:ext>
            </a:extLst>
          </p:cNvPr>
          <p:cNvGraphicFramePr>
            <a:graphicFrameLocks noGrp="1"/>
          </p:cNvGraphicFramePr>
          <p:nvPr/>
        </p:nvGraphicFramePr>
        <p:xfrm>
          <a:off x="400878" y="1690895"/>
          <a:ext cx="11317358" cy="4611760"/>
        </p:xfrm>
        <a:graphic>
          <a:graphicData uri="http://schemas.openxmlformats.org/drawingml/2006/table">
            <a:tbl>
              <a:tblPr/>
              <a:tblGrid>
                <a:gridCol w="7553295">
                  <a:extLst>
                    <a:ext uri="{9D8B030D-6E8A-4147-A177-3AD203B41FA5}">
                      <a16:colId xmlns:a16="http://schemas.microsoft.com/office/drawing/2014/main" val="283658629"/>
                    </a:ext>
                  </a:extLst>
                </a:gridCol>
                <a:gridCol w="1118439">
                  <a:extLst>
                    <a:ext uri="{9D8B030D-6E8A-4147-A177-3AD203B41FA5}">
                      <a16:colId xmlns:a16="http://schemas.microsoft.com/office/drawing/2014/main" val="1147485369"/>
                    </a:ext>
                  </a:extLst>
                </a:gridCol>
                <a:gridCol w="1409539">
                  <a:extLst>
                    <a:ext uri="{9D8B030D-6E8A-4147-A177-3AD203B41FA5}">
                      <a16:colId xmlns:a16="http://schemas.microsoft.com/office/drawing/2014/main" val="3274118937"/>
                    </a:ext>
                  </a:extLst>
                </a:gridCol>
                <a:gridCol w="71683">
                  <a:extLst>
                    <a:ext uri="{9D8B030D-6E8A-4147-A177-3AD203B41FA5}">
                      <a16:colId xmlns:a16="http://schemas.microsoft.com/office/drawing/2014/main" val="3765009789"/>
                    </a:ext>
                  </a:extLst>
                </a:gridCol>
                <a:gridCol w="1164402">
                  <a:extLst>
                    <a:ext uri="{9D8B030D-6E8A-4147-A177-3AD203B41FA5}">
                      <a16:colId xmlns:a16="http://schemas.microsoft.com/office/drawing/2014/main" val="2055882845"/>
                    </a:ext>
                  </a:extLst>
                </a:gridCol>
              </a:tblGrid>
              <a:tr h="124239">
                <a:tc gridSpan="5">
                  <a:txBody>
                    <a:bodyPr/>
                    <a:lstStyle/>
                    <a:p>
                      <a:pPr algn="ctr" fontAlgn="ctr"/>
                      <a:r>
                        <a:rPr lang="pt-BR" sz="2000" b="1" i="0" u="none" strike="noStrike">
                          <a:effectLst/>
                          <a:latin typeface="Times New Roman" panose="02020603050405020304" pitchFamily="18" charset="0"/>
                        </a:rPr>
                        <a:t>APURAÇÃO DAS DESPESAS PARA FINS DE LIMITE MÍNIMO CONSTITUCIONAL</a:t>
                      </a:r>
                    </a:p>
                  </a:txBody>
                  <a:tcPr marL="4970" marR="4970" marT="49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54373036"/>
                  </a:ext>
                </a:extLst>
              </a:tr>
              <a:tr h="126724">
                <a:tc gridSpan="2">
                  <a:txBody>
                    <a:bodyPr/>
                    <a:lstStyle/>
                    <a:p>
                      <a:pPr algn="l" fontAlgn="b"/>
                      <a:r>
                        <a:rPr lang="pt-BR" sz="2000" b="0" i="0" u="none" strike="noStrike">
                          <a:effectLst/>
                          <a:latin typeface="Times New Roman" panose="02020603050405020304" pitchFamily="18" charset="0"/>
                        </a:rPr>
                        <a:t>22- TOTAL DAS DESPESAS DE MDE CUSTEADAS COM RECURSOS DE IMPOSTOS = L20(d ou e)</a:t>
                      </a:r>
                    </a:p>
                  </a:txBody>
                  <a:tcPr marL="4970" marR="4970" marT="497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pt-BR"/>
                    </a:p>
                  </a:txBody>
                  <a:tcPr/>
                </a:tc>
                <a:tc>
                  <a:txBody>
                    <a:bodyPr/>
                    <a:lstStyle/>
                    <a:p>
                      <a:pPr algn="l" fontAlgn="b"/>
                      <a:endParaRPr lang="pt-BR" sz="2000" b="0" i="0" u="none" strike="noStrike">
                        <a:effectLst/>
                        <a:latin typeface="Arial" panose="020B0604020202020204" pitchFamily="34" charset="0"/>
                      </a:endParaRPr>
                    </a:p>
                  </a:txBody>
                  <a:tcPr marL="4970" marR="4970" marT="497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pt-BR" sz="2000" b="0" i="0" u="none" strike="noStrike">
                          <a:effectLst/>
                          <a:latin typeface="Times New Roman" panose="02020603050405020304" pitchFamily="18" charset="0"/>
                        </a:rPr>
                        <a:t> </a:t>
                      </a:r>
                    </a:p>
                  </a:txBody>
                  <a:tcPr marL="4970" marR="4970" marT="497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pt-BR" sz="2000" b="0" i="0" u="none" strike="noStrike">
                          <a:effectLst/>
                          <a:latin typeface="Times New Roman" panose="02020603050405020304" pitchFamily="18" charset="0"/>
                        </a:rPr>
                        <a:t> </a:t>
                      </a:r>
                    </a:p>
                  </a:txBody>
                  <a:tcPr marL="4970" marR="4970" marT="4970"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75227321"/>
                  </a:ext>
                </a:extLst>
              </a:tr>
              <a:tr h="126724">
                <a:tc>
                  <a:txBody>
                    <a:bodyPr/>
                    <a:lstStyle/>
                    <a:p>
                      <a:pPr algn="l" fontAlgn="b"/>
                      <a:r>
                        <a:rPr lang="pt-BR" sz="2000" b="0" i="0" u="none" strike="noStrike">
                          <a:effectLst/>
                          <a:latin typeface="Times New Roman" panose="02020603050405020304" pitchFamily="18" charset="0"/>
                        </a:rPr>
                        <a:t>23- TOTAL DAS RECEITAS TRANSFERIDAS AO FUNDEB = (L4)</a:t>
                      </a:r>
                    </a:p>
                  </a:txBody>
                  <a:tcPr marL="4970" marR="4970" marT="4970" marB="0" anchor="b">
                    <a:lnL>
                      <a:noFill/>
                    </a:lnL>
                    <a:lnR>
                      <a:noFill/>
                    </a:lnR>
                    <a:lnT>
                      <a:noFill/>
                    </a:lnT>
                    <a:lnB>
                      <a:noFill/>
                    </a:lnB>
                  </a:tcPr>
                </a:tc>
                <a:tc>
                  <a:txBody>
                    <a:bodyPr/>
                    <a:lstStyle/>
                    <a:p>
                      <a:pPr algn="l" fontAlgn="b"/>
                      <a:endParaRPr lang="pt-BR" sz="2000" b="0" i="0" u="none" strike="noStrike">
                        <a:effectLst/>
                        <a:latin typeface="Arial" panose="020B0604020202020204" pitchFamily="34" charset="0"/>
                      </a:endParaRPr>
                    </a:p>
                  </a:txBody>
                  <a:tcPr marL="4970" marR="4970" marT="4970" marB="0" anchor="b">
                    <a:lnL>
                      <a:noFill/>
                    </a:lnL>
                    <a:lnR>
                      <a:noFill/>
                    </a:lnR>
                    <a:lnT>
                      <a:noFill/>
                    </a:lnT>
                    <a:lnB>
                      <a:noFill/>
                    </a:lnB>
                  </a:tcPr>
                </a:tc>
                <a:tc>
                  <a:txBody>
                    <a:bodyPr/>
                    <a:lstStyle/>
                    <a:p>
                      <a:pPr algn="l" fontAlgn="b"/>
                      <a:endParaRPr lang="pt-BR" sz="2000" b="0" i="0" u="none" strike="noStrike">
                        <a:effectLst/>
                        <a:latin typeface="Arial" panose="020B0604020202020204" pitchFamily="34" charset="0"/>
                      </a:endParaRPr>
                    </a:p>
                  </a:txBody>
                  <a:tcPr marL="4970" marR="4970" marT="4970" marB="0" anchor="b">
                    <a:lnL>
                      <a:noFill/>
                    </a:lnL>
                    <a:lnR>
                      <a:noFill/>
                    </a:lnR>
                    <a:lnT>
                      <a:noFill/>
                    </a:lnT>
                    <a:lnB>
                      <a:noFill/>
                    </a:lnB>
                  </a:tcPr>
                </a:tc>
                <a:tc>
                  <a:txBody>
                    <a:bodyPr/>
                    <a:lstStyle/>
                    <a:p>
                      <a:pPr algn="l" fontAlgn="t"/>
                      <a:endParaRPr lang="pt-BR" sz="2000" b="0" i="0" u="none" strike="noStrike">
                        <a:effectLst/>
                        <a:latin typeface="Times New Roman" panose="02020603050405020304" pitchFamily="18" charset="0"/>
                      </a:endParaRPr>
                    </a:p>
                  </a:txBody>
                  <a:tcPr marL="4970" marR="4970" marT="4970" marB="0">
                    <a:lnL>
                      <a:noFill/>
                    </a:lnL>
                    <a:lnR>
                      <a:noFill/>
                    </a:lnR>
                    <a:lnT>
                      <a:noFill/>
                    </a:lnT>
                    <a:lnB>
                      <a:noFill/>
                    </a:lnB>
                  </a:tcPr>
                </a:tc>
                <a:tc>
                  <a:txBody>
                    <a:bodyPr/>
                    <a:lstStyle/>
                    <a:p>
                      <a:pPr algn="l" fontAlgn="t"/>
                      <a:endParaRPr lang="pt-BR" sz="2000" b="0" i="0" u="none" strike="noStrike">
                        <a:effectLst/>
                        <a:latin typeface="Times New Roman" panose="02020603050405020304" pitchFamily="18" charset="0"/>
                      </a:endParaRPr>
                    </a:p>
                  </a:txBody>
                  <a:tcPr marL="4970" marR="4970" marT="4970" marB="0">
                    <a:lnL>
                      <a:noFill/>
                    </a:lnL>
                    <a:lnR>
                      <a:noFill/>
                    </a:lnR>
                    <a:lnT>
                      <a:noFill/>
                    </a:lnT>
                    <a:lnB>
                      <a:noFill/>
                    </a:lnB>
                  </a:tcPr>
                </a:tc>
                <a:extLst>
                  <a:ext uri="{0D108BD9-81ED-4DB2-BD59-A6C34878D82A}">
                    <a16:rowId xmlns:a16="http://schemas.microsoft.com/office/drawing/2014/main" val="156766864"/>
                  </a:ext>
                </a:extLst>
              </a:tr>
              <a:tr h="126724">
                <a:tc>
                  <a:txBody>
                    <a:bodyPr/>
                    <a:lstStyle/>
                    <a:p>
                      <a:pPr algn="l" fontAlgn="b"/>
                      <a:r>
                        <a:rPr lang="pt-BR" sz="2000" b="0" i="0" u="none" strike="noStrike">
                          <a:effectLst/>
                          <a:latin typeface="Times New Roman" panose="02020603050405020304" pitchFamily="18" charset="0"/>
                        </a:rPr>
                        <a:t>24- (-) RECEITAS DO FUNDEB NÃO UTILIZADAS NO EXERCÍCIO, EM VALOR SUPERIOR A 10% = L18(q)</a:t>
                      </a:r>
                    </a:p>
                  </a:txBody>
                  <a:tcPr marL="4970" marR="4970" marT="4970" marB="0" anchor="b">
                    <a:lnL>
                      <a:noFill/>
                    </a:lnL>
                    <a:lnR>
                      <a:noFill/>
                    </a:lnR>
                    <a:lnT>
                      <a:noFill/>
                    </a:lnT>
                    <a:lnB>
                      <a:noFill/>
                    </a:lnB>
                  </a:tcPr>
                </a:tc>
                <a:tc>
                  <a:txBody>
                    <a:bodyPr/>
                    <a:lstStyle/>
                    <a:p>
                      <a:pPr algn="l" fontAlgn="b"/>
                      <a:endParaRPr lang="pt-BR" sz="2000" b="0" i="0" u="none" strike="noStrike">
                        <a:effectLst/>
                        <a:latin typeface="Arial" panose="020B0604020202020204" pitchFamily="34" charset="0"/>
                      </a:endParaRPr>
                    </a:p>
                  </a:txBody>
                  <a:tcPr marL="4970" marR="4970" marT="4970" marB="0" anchor="b">
                    <a:lnL>
                      <a:noFill/>
                    </a:lnL>
                    <a:lnR>
                      <a:noFill/>
                    </a:lnR>
                    <a:lnT>
                      <a:noFill/>
                    </a:lnT>
                    <a:lnB>
                      <a:noFill/>
                    </a:lnB>
                  </a:tcPr>
                </a:tc>
                <a:tc>
                  <a:txBody>
                    <a:bodyPr/>
                    <a:lstStyle/>
                    <a:p>
                      <a:pPr algn="l" fontAlgn="b"/>
                      <a:endParaRPr lang="pt-BR" sz="2000" b="0" i="0" u="none" strike="noStrike">
                        <a:effectLst/>
                        <a:latin typeface="Arial" panose="020B0604020202020204" pitchFamily="34" charset="0"/>
                      </a:endParaRPr>
                    </a:p>
                  </a:txBody>
                  <a:tcPr marL="4970" marR="4970" marT="4970" marB="0" anchor="b">
                    <a:lnL>
                      <a:noFill/>
                    </a:lnL>
                    <a:lnR>
                      <a:noFill/>
                    </a:lnR>
                    <a:lnT>
                      <a:noFill/>
                    </a:lnT>
                    <a:lnB>
                      <a:noFill/>
                    </a:lnB>
                  </a:tcPr>
                </a:tc>
                <a:tc>
                  <a:txBody>
                    <a:bodyPr/>
                    <a:lstStyle/>
                    <a:p>
                      <a:pPr algn="l" fontAlgn="t"/>
                      <a:endParaRPr lang="pt-BR" sz="2000" b="0" i="0" u="none" strike="noStrike">
                        <a:effectLst/>
                        <a:latin typeface="Times New Roman" panose="02020603050405020304" pitchFamily="18" charset="0"/>
                      </a:endParaRPr>
                    </a:p>
                  </a:txBody>
                  <a:tcPr marL="4970" marR="4970" marT="4970" marB="0">
                    <a:lnL>
                      <a:noFill/>
                    </a:lnL>
                    <a:lnR>
                      <a:noFill/>
                    </a:lnR>
                    <a:lnT>
                      <a:noFill/>
                    </a:lnT>
                    <a:lnB>
                      <a:noFill/>
                    </a:lnB>
                  </a:tcPr>
                </a:tc>
                <a:tc>
                  <a:txBody>
                    <a:bodyPr/>
                    <a:lstStyle/>
                    <a:p>
                      <a:pPr algn="l" fontAlgn="t"/>
                      <a:endParaRPr lang="pt-BR" sz="2000" b="0" i="0" u="none" strike="noStrike">
                        <a:effectLst/>
                        <a:latin typeface="Times New Roman" panose="02020603050405020304" pitchFamily="18" charset="0"/>
                      </a:endParaRPr>
                    </a:p>
                  </a:txBody>
                  <a:tcPr marL="4970" marR="4970" marT="4970" marB="0">
                    <a:lnL>
                      <a:noFill/>
                    </a:lnL>
                    <a:lnR>
                      <a:noFill/>
                    </a:lnR>
                    <a:lnT>
                      <a:noFill/>
                    </a:lnT>
                    <a:lnB>
                      <a:noFill/>
                    </a:lnB>
                  </a:tcPr>
                </a:tc>
                <a:extLst>
                  <a:ext uri="{0D108BD9-81ED-4DB2-BD59-A6C34878D82A}">
                    <a16:rowId xmlns:a16="http://schemas.microsoft.com/office/drawing/2014/main" val="64032551"/>
                  </a:ext>
                </a:extLst>
              </a:tr>
              <a:tr h="126724">
                <a:tc gridSpan="5">
                  <a:txBody>
                    <a:bodyPr/>
                    <a:lstStyle/>
                    <a:p>
                      <a:pPr algn="l" fontAlgn="b"/>
                      <a:r>
                        <a:rPr lang="pt-BR" sz="2000" b="0" i="0" u="none" strike="noStrike">
                          <a:effectLst/>
                          <a:latin typeface="Times New Roman" panose="02020603050405020304" pitchFamily="18" charset="0"/>
                        </a:rPr>
                        <a:t>25- (-) SUPERÁVIT PERMITIDO NO EXERCÍCIO IMEDIATAMENTE ANTERIOR NÃO APLICADO NO EXERCÍCIO ATUAL = L19.1(x)</a:t>
                      </a:r>
                    </a:p>
                  </a:txBody>
                  <a:tcPr marL="4970" marR="4970" marT="497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256071927"/>
                  </a:ext>
                </a:extLst>
              </a:tr>
              <a:tr h="126724">
                <a:tc gridSpan="5">
                  <a:txBody>
                    <a:bodyPr/>
                    <a:lstStyle/>
                    <a:p>
                      <a:pPr algn="l" fontAlgn="b"/>
                      <a:r>
                        <a:rPr lang="pt-BR" sz="2000" b="0" i="0" u="none" strike="noStrike" dirty="0">
                          <a:solidFill>
                            <a:srgbClr val="740000"/>
                          </a:solidFill>
                          <a:effectLst/>
                          <a:latin typeface="Times New Roman" panose="02020603050405020304" pitchFamily="18" charset="0"/>
                        </a:rPr>
                        <a:t>26- (-) RESTOS A PAGAR NÃO PROCESSADOS INSCRITOS NO EXERCÍCIO SEM DISPONIBILIDADE FINANCEIRA DE RECURSOS DE IMPOSTOS</a:t>
                      </a:r>
                      <a:r>
                        <a:rPr lang="pt-BR" sz="2000" b="0" i="0" u="none" strike="noStrike" baseline="30000" dirty="0">
                          <a:solidFill>
                            <a:srgbClr val="740000"/>
                          </a:solidFill>
                          <a:effectLst/>
                          <a:latin typeface="Times New Roman" panose="02020603050405020304" pitchFamily="18" charset="0"/>
                        </a:rPr>
                        <a:t>4</a:t>
                      </a:r>
                      <a:r>
                        <a:rPr lang="pt-BR" sz="2000" b="0" i="0" u="none" strike="noStrike" dirty="0">
                          <a:solidFill>
                            <a:srgbClr val="740000"/>
                          </a:solidFill>
                          <a:effectLst/>
                          <a:latin typeface="Times New Roman" panose="02020603050405020304" pitchFamily="18" charset="0"/>
                        </a:rPr>
                        <a:t> </a:t>
                      </a:r>
                    </a:p>
                  </a:txBody>
                  <a:tcPr marL="4970" marR="4970" marT="497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28145699"/>
                  </a:ext>
                </a:extLst>
              </a:tr>
              <a:tr h="118276">
                <a:tc gridSpan="5">
                  <a:txBody>
                    <a:bodyPr/>
                    <a:lstStyle/>
                    <a:p>
                      <a:pPr algn="l" fontAlgn="b"/>
                      <a:r>
                        <a:rPr lang="pt-BR" sz="2000" b="0" i="0" u="none" strike="noStrike">
                          <a:effectLst/>
                          <a:latin typeface="Times New Roman" panose="02020603050405020304" pitchFamily="18" charset="0"/>
                        </a:rPr>
                        <a:t>27- (-) CANCELAMENTO, NO EXERCÍCIO, DE RESTOS A PAGAR INSCRITOS COM DISPONIBILIDADE FINANCEIRA DE RECURSOS DE IMPOSTOS VINCULADOS AO ENSINO = (L30.1(af) + L30.2(af)) </a:t>
                      </a:r>
                    </a:p>
                  </a:txBody>
                  <a:tcPr marL="4970" marR="4970" marT="497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462927970"/>
                  </a:ext>
                </a:extLst>
              </a:tr>
              <a:tr h="129209">
                <a:tc>
                  <a:txBody>
                    <a:bodyPr/>
                    <a:lstStyle/>
                    <a:p>
                      <a:pPr algn="l" fontAlgn="b"/>
                      <a:r>
                        <a:rPr lang="pt-BR" sz="2000" b="1" i="0" u="none" strike="noStrike">
                          <a:effectLst/>
                          <a:latin typeface="Times New Roman" panose="02020603050405020304" pitchFamily="18" charset="0"/>
                        </a:rPr>
                        <a:t>28- TOTAL DAS DESPESAS PARA FINS DE LIMITE  (22 + 23) -  (24 + 25 + 26 + 27)</a:t>
                      </a:r>
                    </a:p>
                  </a:txBody>
                  <a:tcPr marL="4970" marR="4970" marT="49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pt-BR" sz="2000" b="1" i="0" u="none" strike="noStrike">
                          <a:effectLst/>
                          <a:latin typeface="Arial" panose="020B0604020202020204" pitchFamily="34" charset="0"/>
                        </a:rPr>
                        <a:t> </a:t>
                      </a:r>
                    </a:p>
                  </a:txBody>
                  <a:tcPr marL="4970" marR="4970" marT="49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pt-BR" sz="2000" b="1" i="0" u="none" strike="noStrike">
                          <a:effectLst/>
                          <a:latin typeface="Arial" panose="020B0604020202020204" pitchFamily="34" charset="0"/>
                        </a:rPr>
                        <a:t> </a:t>
                      </a:r>
                    </a:p>
                  </a:txBody>
                  <a:tcPr marL="4970" marR="4970" marT="49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pt-BR" sz="2000" b="0" i="0" u="none" strike="noStrike">
                          <a:effectLst/>
                          <a:latin typeface="Times New Roman" panose="02020603050405020304" pitchFamily="18" charset="0"/>
                        </a:rPr>
                        <a:t> </a:t>
                      </a:r>
                    </a:p>
                  </a:txBody>
                  <a:tcPr marL="4970" marR="4970" marT="497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pt-BR" sz="2000" b="0" i="0" u="none" strike="noStrike" dirty="0">
                          <a:effectLst/>
                          <a:latin typeface="Times New Roman" panose="02020603050405020304" pitchFamily="18" charset="0"/>
                        </a:rPr>
                        <a:t> </a:t>
                      </a:r>
                    </a:p>
                  </a:txBody>
                  <a:tcPr marL="4970" marR="4970" marT="497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4512075"/>
                  </a:ext>
                </a:extLst>
              </a:tr>
            </a:tbl>
          </a:graphicData>
        </a:graphic>
      </p:graphicFrame>
    </p:spTree>
    <p:extLst>
      <p:ext uri="{BB962C8B-B14F-4D97-AF65-F5344CB8AC3E}">
        <p14:creationId xmlns:p14="http://schemas.microsoft.com/office/powerpoint/2010/main" val="4038201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8" y="206303"/>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6" y="791078"/>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889030" y="979377"/>
            <a:ext cx="6413935" cy="523220"/>
          </a:xfrm>
          <a:prstGeom prst="rect">
            <a:avLst/>
          </a:prstGeom>
          <a:noFill/>
        </p:spPr>
        <p:txBody>
          <a:bodyPr wrap="none" rtlCol="0">
            <a:spAutoFit/>
          </a:bodyPr>
          <a:lstStyle/>
          <a:p>
            <a:r>
              <a:rPr lang="pt-BR" sz="2800" b="1" u="sng" dirty="0">
                <a:latin typeface="Book Antiqua" panose="02040602050305030304" pitchFamily="18" charset="0"/>
              </a:rPr>
              <a:t>Novas Fontes e o Cálculo da Educação</a:t>
            </a:r>
          </a:p>
        </p:txBody>
      </p:sp>
      <p:sp>
        <p:nvSpPr>
          <p:cNvPr id="8" name="CaixaDeTexto 7">
            <a:extLst>
              <a:ext uri="{FF2B5EF4-FFF2-40B4-BE49-F238E27FC236}">
                <a16:creationId xmlns:a16="http://schemas.microsoft.com/office/drawing/2014/main" id="{EF3059B0-3CF3-9522-51B7-1B3FAA357528}"/>
              </a:ext>
            </a:extLst>
          </p:cNvPr>
          <p:cNvSpPr txBox="1"/>
          <p:nvPr/>
        </p:nvSpPr>
        <p:spPr>
          <a:xfrm>
            <a:off x="762326" y="1690895"/>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2022</a:t>
            </a:r>
          </a:p>
        </p:txBody>
      </p:sp>
      <p:sp>
        <p:nvSpPr>
          <p:cNvPr id="10" name="CaixaDeTexto 9">
            <a:extLst>
              <a:ext uri="{FF2B5EF4-FFF2-40B4-BE49-F238E27FC236}">
                <a16:creationId xmlns:a16="http://schemas.microsoft.com/office/drawing/2014/main" id="{DABD4710-BCC1-E1F1-C0C9-076BA2C2E03E}"/>
              </a:ext>
            </a:extLst>
          </p:cNvPr>
          <p:cNvSpPr txBox="1"/>
          <p:nvPr/>
        </p:nvSpPr>
        <p:spPr>
          <a:xfrm>
            <a:off x="895237" y="2402413"/>
            <a:ext cx="3411127"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r>
              <a:rPr lang="pt-BR" sz="2800" b="1" dirty="0">
                <a:solidFill>
                  <a:schemeClr val="bg2">
                    <a:lumMod val="25000"/>
                  </a:schemeClr>
                </a:solidFill>
              </a:rPr>
              <a:t>00	   7.000.000,00</a:t>
            </a:r>
          </a:p>
          <a:p>
            <a:r>
              <a:rPr lang="pt-BR" sz="2800" b="1" dirty="0">
                <a:solidFill>
                  <a:schemeClr val="bg2">
                    <a:lumMod val="25000"/>
                  </a:schemeClr>
                </a:solidFill>
              </a:rPr>
              <a:t>01          2.500.000,00</a:t>
            </a:r>
          </a:p>
        </p:txBody>
      </p:sp>
      <p:sp>
        <p:nvSpPr>
          <p:cNvPr id="11" name="CaixaDeTexto 10">
            <a:extLst>
              <a:ext uri="{FF2B5EF4-FFF2-40B4-BE49-F238E27FC236}">
                <a16:creationId xmlns:a16="http://schemas.microsoft.com/office/drawing/2014/main" id="{CDA008F9-7B95-E0A8-1B55-08554B6EAD34}"/>
              </a:ext>
            </a:extLst>
          </p:cNvPr>
          <p:cNvSpPr txBox="1"/>
          <p:nvPr/>
        </p:nvSpPr>
        <p:spPr>
          <a:xfrm>
            <a:off x="6215589" y="2402413"/>
            <a:ext cx="3557769"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00       7.000.000,00</a:t>
            </a:r>
          </a:p>
          <a:p>
            <a:r>
              <a:rPr lang="pt-BR" sz="2800" b="1" dirty="0">
                <a:solidFill>
                  <a:schemeClr val="bg2">
                    <a:lumMod val="25000"/>
                  </a:schemeClr>
                </a:solidFill>
                <a:latin typeface="Rawline-Medium"/>
              </a:rPr>
              <a:t>01       2.500.000,00</a:t>
            </a:r>
          </a:p>
        </p:txBody>
      </p:sp>
      <p:sp>
        <p:nvSpPr>
          <p:cNvPr id="12" name="CaixaDeTexto 11">
            <a:extLst>
              <a:ext uri="{FF2B5EF4-FFF2-40B4-BE49-F238E27FC236}">
                <a16:creationId xmlns:a16="http://schemas.microsoft.com/office/drawing/2014/main" id="{605D70F4-3079-A590-DF4A-9123931F104F}"/>
              </a:ext>
            </a:extLst>
          </p:cNvPr>
          <p:cNvSpPr txBox="1"/>
          <p:nvPr/>
        </p:nvSpPr>
        <p:spPr>
          <a:xfrm>
            <a:off x="762326" y="4259164"/>
            <a:ext cx="4995278" cy="523220"/>
          </a:xfrm>
          <a:prstGeom prst="rect">
            <a:avLst/>
          </a:prstGeom>
          <a:noFill/>
        </p:spPr>
        <p:txBody>
          <a:bodyPr wrap="none" rtlCol="0">
            <a:spAutoFit/>
          </a:bodyPr>
          <a:lstStyle/>
          <a:p>
            <a:r>
              <a:rPr lang="pt-BR" sz="2800" b="1" u="sng" dirty="0">
                <a:solidFill>
                  <a:srgbClr val="740000"/>
                </a:solidFill>
                <a:latin typeface="Book Antiqua" panose="02040602050305030304" pitchFamily="18" charset="0"/>
              </a:rPr>
              <a:t>Saldos final do exercício 2022</a:t>
            </a:r>
          </a:p>
        </p:txBody>
      </p:sp>
      <p:sp>
        <p:nvSpPr>
          <p:cNvPr id="14" name="CaixaDeTexto 13">
            <a:extLst>
              <a:ext uri="{FF2B5EF4-FFF2-40B4-BE49-F238E27FC236}">
                <a16:creationId xmlns:a16="http://schemas.microsoft.com/office/drawing/2014/main" id="{F2754D30-41C5-1D97-D3C6-7284DF31F6F0}"/>
              </a:ext>
            </a:extLst>
          </p:cNvPr>
          <p:cNvSpPr txBox="1"/>
          <p:nvPr/>
        </p:nvSpPr>
        <p:spPr>
          <a:xfrm>
            <a:off x="895237" y="4970682"/>
            <a:ext cx="3500189"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rgbClr val="740000"/>
                </a:solidFill>
              </a:rPr>
              <a:t>Saldo Ativo Financeiro</a:t>
            </a:r>
          </a:p>
          <a:p>
            <a:r>
              <a:rPr lang="pt-BR" sz="2800" b="1" dirty="0">
                <a:solidFill>
                  <a:srgbClr val="740000"/>
                </a:solidFill>
              </a:rPr>
              <a:t>FR          Valor – R$</a:t>
            </a:r>
          </a:p>
          <a:p>
            <a:r>
              <a:rPr lang="pt-BR" sz="2800" b="1" dirty="0">
                <a:solidFill>
                  <a:srgbClr val="740000"/>
                </a:solidFill>
              </a:rPr>
              <a:t>00	        50.000,00</a:t>
            </a:r>
          </a:p>
          <a:p>
            <a:r>
              <a:rPr lang="pt-BR" sz="2800" b="1" dirty="0">
                <a:solidFill>
                  <a:srgbClr val="740000"/>
                </a:solidFill>
              </a:rPr>
              <a:t>01             250.000,00</a:t>
            </a:r>
          </a:p>
        </p:txBody>
      </p:sp>
      <p:sp>
        <p:nvSpPr>
          <p:cNvPr id="15" name="CaixaDeTexto 14">
            <a:extLst>
              <a:ext uri="{FF2B5EF4-FFF2-40B4-BE49-F238E27FC236}">
                <a16:creationId xmlns:a16="http://schemas.microsoft.com/office/drawing/2014/main" id="{53DDEC22-28F5-B942-CD12-D69D46CBD6E1}"/>
              </a:ext>
            </a:extLst>
          </p:cNvPr>
          <p:cNvSpPr txBox="1"/>
          <p:nvPr/>
        </p:nvSpPr>
        <p:spPr>
          <a:xfrm>
            <a:off x="6215589" y="4970682"/>
            <a:ext cx="5131276"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Saldo Passivo Financeiro + Restos</a:t>
            </a:r>
          </a:p>
          <a:p>
            <a:r>
              <a:rPr lang="pt-BR" sz="2800" b="1" dirty="0">
                <a:solidFill>
                  <a:srgbClr val="740000"/>
                </a:solidFill>
                <a:latin typeface="Rawline-Medium"/>
              </a:rPr>
              <a:t>FR 	</a:t>
            </a:r>
            <a:r>
              <a:rPr lang="pt-BR" sz="2800" b="1" dirty="0">
                <a:solidFill>
                  <a:srgbClr val="740000"/>
                </a:solidFill>
              </a:rPr>
              <a:t>Valor – R$</a:t>
            </a:r>
            <a:endParaRPr lang="pt-BR" sz="2800" b="1" dirty="0">
              <a:solidFill>
                <a:srgbClr val="740000"/>
              </a:solidFill>
              <a:latin typeface="Rawline-Medium"/>
            </a:endParaRPr>
          </a:p>
          <a:p>
            <a:r>
              <a:rPr lang="pt-BR" sz="2800" b="1" dirty="0">
                <a:solidFill>
                  <a:srgbClr val="740000"/>
                </a:solidFill>
                <a:latin typeface="Rawline-Medium"/>
              </a:rPr>
              <a:t>00       150.000,00</a:t>
            </a:r>
          </a:p>
          <a:p>
            <a:r>
              <a:rPr lang="pt-BR" sz="2800" b="1" dirty="0">
                <a:solidFill>
                  <a:srgbClr val="740000"/>
                </a:solidFill>
                <a:latin typeface="Rawline-Medium"/>
              </a:rPr>
              <a:t>01       250.000,00</a:t>
            </a:r>
          </a:p>
        </p:txBody>
      </p:sp>
    </p:spTree>
    <p:extLst>
      <p:ext uri="{BB962C8B-B14F-4D97-AF65-F5344CB8AC3E}">
        <p14:creationId xmlns:p14="http://schemas.microsoft.com/office/powerpoint/2010/main" val="3674996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8" y="206303"/>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6" y="791078"/>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889030" y="979377"/>
            <a:ext cx="6413935" cy="523220"/>
          </a:xfrm>
          <a:prstGeom prst="rect">
            <a:avLst/>
          </a:prstGeom>
          <a:noFill/>
        </p:spPr>
        <p:txBody>
          <a:bodyPr wrap="none" rtlCol="0">
            <a:spAutoFit/>
          </a:bodyPr>
          <a:lstStyle/>
          <a:p>
            <a:r>
              <a:rPr lang="pt-BR" sz="2800" b="1" u="sng" dirty="0">
                <a:latin typeface="Book Antiqua" panose="02040602050305030304" pitchFamily="18" charset="0"/>
              </a:rPr>
              <a:t>Novas Fontes e o Cálculo da Educação</a:t>
            </a:r>
          </a:p>
        </p:txBody>
      </p:sp>
      <p:sp>
        <p:nvSpPr>
          <p:cNvPr id="8" name="CaixaDeTexto 7">
            <a:extLst>
              <a:ext uri="{FF2B5EF4-FFF2-40B4-BE49-F238E27FC236}">
                <a16:creationId xmlns:a16="http://schemas.microsoft.com/office/drawing/2014/main" id="{EF3059B0-3CF3-9522-51B7-1B3FAA357528}"/>
              </a:ext>
            </a:extLst>
          </p:cNvPr>
          <p:cNvSpPr txBox="1"/>
          <p:nvPr/>
        </p:nvSpPr>
        <p:spPr>
          <a:xfrm>
            <a:off x="762326" y="1690895"/>
            <a:ext cx="2808782" cy="523220"/>
          </a:xfrm>
          <a:prstGeom prst="rect">
            <a:avLst/>
          </a:prstGeom>
          <a:noFill/>
        </p:spPr>
        <p:txBody>
          <a:bodyPr wrap="none" rtlCol="0">
            <a:spAutoFit/>
          </a:bodyPr>
          <a:lstStyle/>
          <a:p>
            <a:r>
              <a:rPr lang="pt-BR" sz="2800" b="1" u="sng" dirty="0">
                <a:latin typeface="Book Antiqua" panose="02040602050305030304" pitchFamily="18" charset="0"/>
              </a:rPr>
              <a:t>Orçamento 2023</a:t>
            </a:r>
          </a:p>
        </p:txBody>
      </p:sp>
      <p:sp>
        <p:nvSpPr>
          <p:cNvPr id="10" name="CaixaDeTexto 9">
            <a:extLst>
              <a:ext uri="{FF2B5EF4-FFF2-40B4-BE49-F238E27FC236}">
                <a16:creationId xmlns:a16="http://schemas.microsoft.com/office/drawing/2014/main" id="{DABD4710-BCC1-E1F1-C0C9-076BA2C2E03E}"/>
              </a:ext>
            </a:extLst>
          </p:cNvPr>
          <p:cNvSpPr txBox="1"/>
          <p:nvPr/>
        </p:nvSpPr>
        <p:spPr>
          <a:xfrm>
            <a:off x="762326" y="3203374"/>
            <a:ext cx="3466013"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chemeClr val="bg2">
                    <a:lumMod val="25000"/>
                  </a:schemeClr>
                </a:solidFill>
              </a:rPr>
              <a:t>Receita Orçamentária</a:t>
            </a:r>
          </a:p>
          <a:p>
            <a:r>
              <a:rPr lang="pt-BR" sz="2800" b="1" dirty="0">
                <a:solidFill>
                  <a:schemeClr val="bg2">
                    <a:lumMod val="25000"/>
                  </a:schemeClr>
                </a:solidFill>
              </a:rPr>
              <a:t>FR          Valor – R$</a:t>
            </a:r>
          </a:p>
          <a:p>
            <a:r>
              <a:rPr lang="pt-BR" sz="2800" b="1" dirty="0">
                <a:solidFill>
                  <a:schemeClr val="bg2">
                    <a:lumMod val="25000"/>
                  </a:schemeClr>
                </a:solidFill>
              </a:rPr>
              <a:t>500	   10.000.000,00</a:t>
            </a:r>
          </a:p>
        </p:txBody>
      </p:sp>
      <p:sp>
        <p:nvSpPr>
          <p:cNvPr id="11" name="CaixaDeTexto 10">
            <a:extLst>
              <a:ext uri="{FF2B5EF4-FFF2-40B4-BE49-F238E27FC236}">
                <a16:creationId xmlns:a16="http://schemas.microsoft.com/office/drawing/2014/main" id="{CDA008F9-7B95-E0A8-1B55-08554B6EAD34}"/>
              </a:ext>
            </a:extLst>
          </p:cNvPr>
          <p:cNvSpPr txBox="1"/>
          <p:nvPr/>
        </p:nvSpPr>
        <p:spPr>
          <a:xfrm>
            <a:off x="6215589" y="1952505"/>
            <a:ext cx="3557769"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500       10.000.000,00</a:t>
            </a:r>
          </a:p>
        </p:txBody>
      </p:sp>
      <p:sp>
        <p:nvSpPr>
          <p:cNvPr id="13" name="CaixaDeTexto 12">
            <a:extLst>
              <a:ext uri="{FF2B5EF4-FFF2-40B4-BE49-F238E27FC236}">
                <a16:creationId xmlns:a16="http://schemas.microsoft.com/office/drawing/2014/main" id="{76157E10-821F-45B7-1009-8C7FA0821A20}"/>
              </a:ext>
            </a:extLst>
          </p:cNvPr>
          <p:cNvSpPr txBox="1"/>
          <p:nvPr/>
        </p:nvSpPr>
        <p:spPr>
          <a:xfrm>
            <a:off x="6215589" y="4603347"/>
            <a:ext cx="4293163"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chemeClr val="bg2">
                    <a:lumMod val="25000"/>
                  </a:schemeClr>
                </a:solidFill>
                <a:latin typeface="Rawline-Medium"/>
              </a:rPr>
              <a:t>Despesa Orçamentária</a:t>
            </a:r>
          </a:p>
          <a:p>
            <a:r>
              <a:rPr lang="pt-BR" sz="2800" b="1" dirty="0">
                <a:solidFill>
                  <a:schemeClr val="bg2">
                    <a:lumMod val="25000"/>
                  </a:schemeClr>
                </a:solidFill>
                <a:latin typeface="Rawline-Medium"/>
              </a:rPr>
              <a:t>FR       CO         </a:t>
            </a:r>
            <a:r>
              <a:rPr lang="pt-BR" sz="2800" b="1" dirty="0">
                <a:solidFill>
                  <a:schemeClr val="bg2">
                    <a:lumMod val="25000"/>
                  </a:schemeClr>
                </a:solidFill>
              </a:rPr>
              <a:t>Valor – R$</a:t>
            </a:r>
            <a:endParaRPr lang="pt-BR" sz="2800" b="1" dirty="0">
              <a:solidFill>
                <a:schemeClr val="bg2">
                  <a:lumMod val="25000"/>
                </a:schemeClr>
              </a:solidFill>
              <a:latin typeface="Rawline-Medium"/>
            </a:endParaRPr>
          </a:p>
          <a:p>
            <a:r>
              <a:rPr lang="pt-BR" sz="2800" b="1" dirty="0">
                <a:solidFill>
                  <a:schemeClr val="bg2">
                    <a:lumMod val="25000"/>
                  </a:schemeClr>
                </a:solidFill>
                <a:latin typeface="Rawline-Medium"/>
              </a:rPr>
              <a:t>500     1001      2.500.000,00</a:t>
            </a:r>
          </a:p>
          <a:p>
            <a:r>
              <a:rPr lang="pt-BR" sz="2800" b="1" dirty="0">
                <a:solidFill>
                  <a:schemeClr val="bg2">
                    <a:lumMod val="25000"/>
                  </a:schemeClr>
                </a:solidFill>
                <a:latin typeface="Rawline-Medium"/>
              </a:rPr>
              <a:t>500     0000      6.000.000,00</a:t>
            </a:r>
            <a:endParaRPr lang="pt-BR" sz="2800" b="1" i="0" u="none" strike="noStrike" baseline="0" dirty="0">
              <a:solidFill>
                <a:schemeClr val="bg2">
                  <a:lumMod val="25000"/>
                </a:schemeClr>
              </a:solidFill>
              <a:latin typeface="Rawline-Medium"/>
            </a:endParaRPr>
          </a:p>
        </p:txBody>
      </p:sp>
    </p:spTree>
    <p:extLst>
      <p:ext uri="{BB962C8B-B14F-4D97-AF65-F5344CB8AC3E}">
        <p14:creationId xmlns:p14="http://schemas.microsoft.com/office/powerpoint/2010/main" val="720398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8" y="206303"/>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6" y="791078"/>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889030" y="979377"/>
            <a:ext cx="6413935" cy="523220"/>
          </a:xfrm>
          <a:prstGeom prst="rect">
            <a:avLst/>
          </a:prstGeom>
          <a:noFill/>
        </p:spPr>
        <p:txBody>
          <a:bodyPr wrap="none" rtlCol="0">
            <a:spAutoFit/>
          </a:bodyPr>
          <a:lstStyle/>
          <a:p>
            <a:r>
              <a:rPr lang="pt-BR" sz="2800" b="1" u="sng" dirty="0">
                <a:latin typeface="Book Antiqua" panose="02040602050305030304" pitchFamily="18" charset="0"/>
              </a:rPr>
              <a:t>Novas Fontes e o Cálculo da Educação</a:t>
            </a:r>
          </a:p>
        </p:txBody>
      </p:sp>
      <p:sp>
        <p:nvSpPr>
          <p:cNvPr id="12" name="CaixaDeTexto 11">
            <a:extLst>
              <a:ext uri="{FF2B5EF4-FFF2-40B4-BE49-F238E27FC236}">
                <a16:creationId xmlns:a16="http://schemas.microsoft.com/office/drawing/2014/main" id="{605D70F4-3079-A590-DF4A-9123931F104F}"/>
              </a:ext>
            </a:extLst>
          </p:cNvPr>
          <p:cNvSpPr txBox="1"/>
          <p:nvPr/>
        </p:nvSpPr>
        <p:spPr>
          <a:xfrm>
            <a:off x="1073469" y="2350851"/>
            <a:ext cx="5174815" cy="523220"/>
          </a:xfrm>
          <a:prstGeom prst="rect">
            <a:avLst/>
          </a:prstGeom>
          <a:noFill/>
        </p:spPr>
        <p:txBody>
          <a:bodyPr wrap="none" rtlCol="0">
            <a:spAutoFit/>
          </a:bodyPr>
          <a:lstStyle/>
          <a:p>
            <a:r>
              <a:rPr lang="pt-BR" sz="2800" b="1" u="sng" dirty="0">
                <a:solidFill>
                  <a:srgbClr val="740000"/>
                </a:solidFill>
                <a:latin typeface="Book Antiqua" panose="02040602050305030304" pitchFamily="18" charset="0"/>
              </a:rPr>
              <a:t>Saldos final do exercício 2023</a:t>
            </a:r>
          </a:p>
        </p:txBody>
      </p:sp>
      <p:sp>
        <p:nvSpPr>
          <p:cNvPr id="14" name="CaixaDeTexto 13">
            <a:extLst>
              <a:ext uri="{FF2B5EF4-FFF2-40B4-BE49-F238E27FC236}">
                <a16:creationId xmlns:a16="http://schemas.microsoft.com/office/drawing/2014/main" id="{F2754D30-41C5-1D97-D3C6-7284DF31F6F0}"/>
              </a:ext>
            </a:extLst>
          </p:cNvPr>
          <p:cNvSpPr txBox="1"/>
          <p:nvPr/>
        </p:nvSpPr>
        <p:spPr>
          <a:xfrm>
            <a:off x="1073469" y="3806116"/>
            <a:ext cx="3500189" cy="1384995"/>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dirty="0">
                <a:solidFill>
                  <a:srgbClr val="740000"/>
                </a:solidFill>
              </a:rPr>
              <a:t>Saldo Ativo Financeiro</a:t>
            </a:r>
          </a:p>
          <a:p>
            <a:r>
              <a:rPr lang="pt-BR" sz="2800" b="1" dirty="0">
                <a:solidFill>
                  <a:srgbClr val="740000"/>
                </a:solidFill>
              </a:rPr>
              <a:t>FR              Valor – R$</a:t>
            </a:r>
          </a:p>
          <a:p>
            <a:r>
              <a:rPr lang="pt-BR" sz="2800" b="1" dirty="0">
                <a:solidFill>
                  <a:srgbClr val="740000"/>
                </a:solidFill>
              </a:rPr>
              <a:t>500	      300.000,00</a:t>
            </a:r>
          </a:p>
        </p:txBody>
      </p:sp>
      <p:sp>
        <p:nvSpPr>
          <p:cNvPr id="13" name="CaixaDeTexto 12">
            <a:extLst>
              <a:ext uri="{FF2B5EF4-FFF2-40B4-BE49-F238E27FC236}">
                <a16:creationId xmlns:a16="http://schemas.microsoft.com/office/drawing/2014/main" id="{76157E10-821F-45B7-1009-8C7FA0821A20}"/>
              </a:ext>
            </a:extLst>
          </p:cNvPr>
          <p:cNvSpPr txBox="1"/>
          <p:nvPr/>
        </p:nvSpPr>
        <p:spPr>
          <a:xfrm>
            <a:off x="6248284" y="3590673"/>
            <a:ext cx="5131276" cy="1815882"/>
          </a:xfrm>
          <a:prstGeom prst="rect">
            <a:avLst/>
          </a:prstGeom>
          <a:noFill/>
          <a:ln w="38100">
            <a:solidFill>
              <a:schemeClr val="tx2">
                <a:lumMod val="50000"/>
              </a:schemeClr>
            </a:solidFill>
          </a:ln>
          <a:effectLst>
            <a:outerShdw blurRad="63500" sx="102000" sy="102000" algn="ctr" rotWithShape="0">
              <a:prstClr val="black">
                <a:alpha val="40000"/>
              </a:prstClr>
            </a:outerShdw>
          </a:effectLst>
        </p:spPr>
        <p:txBody>
          <a:bodyPr wrap="none" rtlCol="0">
            <a:spAutoFit/>
          </a:bodyPr>
          <a:lstStyle/>
          <a:p>
            <a:r>
              <a:rPr lang="pt-BR" sz="2800" b="1" i="0" u="none" strike="noStrike" baseline="0" dirty="0">
                <a:solidFill>
                  <a:srgbClr val="740000"/>
                </a:solidFill>
                <a:latin typeface="Rawline-Medium"/>
              </a:rPr>
              <a:t>Saldo Passivo Financeiro + Restos</a:t>
            </a:r>
          </a:p>
          <a:p>
            <a:r>
              <a:rPr lang="pt-BR" sz="2800" b="1" dirty="0">
                <a:solidFill>
                  <a:srgbClr val="740000"/>
                </a:solidFill>
                <a:latin typeface="Rawline-Medium"/>
              </a:rPr>
              <a:t>FR       CO         </a:t>
            </a:r>
            <a:r>
              <a:rPr lang="pt-BR" sz="2800" b="1" dirty="0">
                <a:solidFill>
                  <a:srgbClr val="740000"/>
                </a:solidFill>
              </a:rPr>
              <a:t>Valor – R$</a:t>
            </a:r>
            <a:endParaRPr lang="pt-BR" sz="2800" b="1" dirty="0">
              <a:solidFill>
                <a:srgbClr val="740000"/>
              </a:solidFill>
              <a:latin typeface="Rawline-Medium"/>
            </a:endParaRPr>
          </a:p>
          <a:p>
            <a:r>
              <a:rPr lang="pt-BR" sz="2800" b="1" dirty="0">
                <a:solidFill>
                  <a:srgbClr val="740000"/>
                </a:solidFill>
                <a:latin typeface="Rawline-Medium"/>
              </a:rPr>
              <a:t>500     1001      250.000,00</a:t>
            </a:r>
          </a:p>
          <a:p>
            <a:r>
              <a:rPr lang="pt-BR" sz="2800" b="1" dirty="0">
                <a:solidFill>
                  <a:srgbClr val="740000"/>
                </a:solidFill>
                <a:latin typeface="Rawline-Medium"/>
              </a:rPr>
              <a:t>500     0000      150.000,00</a:t>
            </a:r>
            <a:endParaRPr lang="pt-BR" sz="2800" b="1" i="0" u="none" strike="noStrike" baseline="0" dirty="0">
              <a:solidFill>
                <a:srgbClr val="740000"/>
              </a:solidFill>
              <a:latin typeface="Rawline-Medium"/>
            </a:endParaRPr>
          </a:p>
        </p:txBody>
      </p:sp>
    </p:spTree>
    <p:extLst>
      <p:ext uri="{BB962C8B-B14F-4D97-AF65-F5344CB8AC3E}">
        <p14:creationId xmlns:p14="http://schemas.microsoft.com/office/powerpoint/2010/main" val="3810431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921091" y="1427518"/>
            <a:ext cx="6349815" cy="523220"/>
          </a:xfrm>
          <a:prstGeom prst="rect">
            <a:avLst/>
          </a:prstGeom>
          <a:noFill/>
        </p:spPr>
        <p:txBody>
          <a:bodyPr wrap="none" rtlCol="0">
            <a:spAutoFit/>
          </a:bodyPr>
          <a:lstStyle/>
          <a:p>
            <a:r>
              <a:rPr lang="pt-BR" sz="2800" b="1" u="sng" dirty="0">
                <a:latin typeface="Book Antiqua" panose="02040602050305030304" pitchFamily="18" charset="0"/>
              </a:rPr>
              <a:t>Encerramento e Abertura de Exercício</a:t>
            </a:r>
          </a:p>
        </p:txBody>
      </p:sp>
      <p:sp>
        <p:nvSpPr>
          <p:cNvPr id="4" name="CaixaDeTexto 3">
            <a:extLst>
              <a:ext uri="{FF2B5EF4-FFF2-40B4-BE49-F238E27FC236}">
                <a16:creationId xmlns:a16="http://schemas.microsoft.com/office/drawing/2014/main" id="{EE40A749-05D3-7B3F-28A1-6B305D2E95B1}"/>
              </a:ext>
            </a:extLst>
          </p:cNvPr>
          <p:cNvSpPr txBox="1"/>
          <p:nvPr/>
        </p:nvSpPr>
        <p:spPr>
          <a:xfrm>
            <a:off x="1033670" y="2951945"/>
            <a:ext cx="4124739" cy="954107"/>
          </a:xfrm>
          <a:custGeom>
            <a:avLst/>
            <a:gdLst>
              <a:gd name="connsiteX0" fmla="*/ 0 w 4124739"/>
              <a:gd name="connsiteY0" fmla="*/ 0 h 954107"/>
              <a:gd name="connsiteX1" fmla="*/ 548001 w 4124739"/>
              <a:gd name="connsiteY1" fmla="*/ 0 h 954107"/>
              <a:gd name="connsiteX2" fmla="*/ 1137249 w 4124739"/>
              <a:gd name="connsiteY2" fmla="*/ 0 h 954107"/>
              <a:gd name="connsiteX3" fmla="*/ 1767745 w 4124739"/>
              <a:gd name="connsiteY3" fmla="*/ 0 h 954107"/>
              <a:gd name="connsiteX4" fmla="*/ 2398241 w 4124739"/>
              <a:gd name="connsiteY4" fmla="*/ 0 h 954107"/>
              <a:gd name="connsiteX5" fmla="*/ 2863747 w 4124739"/>
              <a:gd name="connsiteY5" fmla="*/ 0 h 954107"/>
              <a:gd name="connsiteX6" fmla="*/ 3370501 w 4124739"/>
              <a:gd name="connsiteY6" fmla="*/ 0 h 954107"/>
              <a:gd name="connsiteX7" fmla="*/ 4124739 w 4124739"/>
              <a:gd name="connsiteY7" fmla="*/ 0 h 954107"/>
              <a:gd name="connsiteX8" fmla="*/ 4124739 w 4124739"/>
              <a:gd name="connsiteY8" fmla="*/ 486595 h 954107"/>
              <a:gd name="connsiteX9" fmla="*/ 4124739 w 4124739"/>
              <a:gd name="connsiteY9" fmla="*/ 954107 h 954107"/>
              <a:gd name="connsiteX10" fmla="*/ 3659233 w 4124739"/>
              <a:gd name="connsiteY10" fmla="*/ 954107 h 954107"/>
              <a:gd name="connsiteX11" fmla="*/ 3069984 w 4124739"/>
              <a:gd name="connsiteY11" fmla="*/ 954107 h 954107"/>
              <a:gd name="connsiteX12" fmla="*/ 2563231 w 4124739"/>
              <a:gd name="connsiteY12" fmla="*/ 954107 h 954107"/>
              <a:gd name="connsiteX13" fmla="*/ 1932735 w 4124739"/>
              <a:gd name="connsiteY13" fmla="*/ 954107 h 954107"/>
              <a:gd name="connsiteX14" fmla="*/ 1343486 w 4124739"/>
              <a:gd name="connsiteY14" fmla="*/ 954107 h 954107"/>
              <a:gd name="connsiteX15" fmla="*/ 877980 w 4124739"/>
              <a:gd name="connsiteY15" fmla="*/ 954107 h 954107"/>
              <a:gd name="connsiteX16" fmla="*/ 0 w 4124739"/>
              <a:gd name="connsiteY16" fmla="*/ 954107 h 954107"/>
              <a:gd name="connsiteX17" fmla="*/ 0 w 4124739"/>
              <a:gd name="connsiteY17" fmla="*/ 496136 h 954107"/>
              <a:gd name="connsiteX18" fmla="*/ 0 w 4124739"/>
              <a:gd name="connsiteY18"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24739" h="954107" extrusionOk="0">
                <a:moveTo>
                  <a:pt x="0" y="0"/>
                </a:moveTo>
                <a:cubicBezTo>
                  <a:pt x="204501" y="-11145"/>
                  <a:pt x="305933" y="21660"/>
                  <a:pt x="548001" y="0"/>
                </a:cubicBezTo>
                <a:cubicBezTo>
                  <a:pt x="790069" y="-21660"/>
                  <a:pt x="936306" y="67549"/>
                  <a:pt x="1137249" y="0"/>
                </a:cubicBezTo>
                <a:cubicBezTo>
                  <a:pt x="1338192" y="-67549"/>
                  <a:pt x="1573173" y="66370"/>
                  <a:pt x="1767745" y="0"/>
                </a:cubicBezTo>
                <a:cubicBezTo>
                  <a:pt x="1962317" y="-66370"/>
                  <a:pt x="2143853" y="67679"/>
                  <a:pt x="2398241" y="0"/>
                </a:cubicBezTo>
                <a:cubicBezTo>
                  <a:pt x="2652629" y="-67679"/>
                  <a:pt x="2766339" y="54831"/>
                  <a:pt x="2863747" y="0"/>
                </a:cubicBezTo>
                <a:cubicBezTo>
                  <a:pt x="2961155" y="-54831"/>
                  <a:pt x="3119091" y="35948"/>
                  <a:pt x="3370501" y="0"/>
                </a:cubicBezTo>
                <a:cubicBezTo>
                  <a:pt x="3621911" y="-35948"/>
                  <a:pt x="3879972" y="56141"/>
                  <a:pt x="4124739" y="0"/>
                </a:cubicBezTo>
                <a:cubicBezTo>
                  <a:pt x="4176758" y="188779"/>
                  <a:pt x="4089350" y="263784"/>
                  <a:pt x="4124739" y="486595"/>
                </a:cubicBezTo>
                <a:cubicBezTo>
                  <a:pt x="4160128" y="709406"/>
                  <a:pt x="4092717" y="759464"/>
                  <a:pt x="4124739" y="954107"/>
                </a:cubicBezTo>
                <a:cubicBezTo>
                  <a:pt x="3967580" y="993045"/>
                  <a:pt x="3865933" y="907640"/>
                  <a:pt x="3659233" y="954107"/>
                </a:cubicBezTo>
                <a:cubicBezTo>
                  <a:pt x="3452533" y="1000574"/>
                  <a:pt x="3233541" y="921353"/>
                  <a:pt x="3069984" y="954107"/>
                </a:cubicBezTo>
                <a:cubicBezTo>
                  <a:pt x="2906427" y="986861"/>
                  <a:pt x="2791596" y="932967"/>
                  <a:pt x="2563231" y="954107"/>
                </a:cubicBezTo>
                <a:cubicBezTo>
                  <a:pt x="2334866" y="975247"/>
                  <a:pt x="2240911" y="939830"/>
                  <a:pt x="1932735" y="954107"/>
                </a:cubicBezTo>
                <a:cubicBezTo>
                  <a:pt x="1624559" y="968384"/>
                  <a:pt x="1531484" y="888535"/>
                  <a:pt x="1343486" y="954107"/>
                </a:cubicBezTo>
                <a:cubicBezTo>
                  <a:pt x="1155488" y="1019679"/>
                  <a:pt x="1036602" y="952938"/>
                  <a:pt x="877980" y="954107"/>
                </a:cubicBezTo>
                <a:cubicBezTo>
                  <a:pt x="719358" y="955276"/>
                  <a:pt x="230159" y="923727"/>
                  <a:pt x="0" y="954107"/>
                </a:cubicBezTo>
                <a:cubicBezTo>
                  <a:pt x="-51674" y="833900"/>
                  <a:pt x="50533" y="719388"/>
                  <a:pt x="0" y="496136"/>
                </a:cubicBezTo>
                <a:cubicBezTo>
                  <a:pt x="-50533" y="272884"/>
                  <a:pt x="4228" y="188428"/>
                  <a:pt x="0" y="0"/>
                </a:cubicBezTo>
                <a:close/>
              </a:path>
            </a:pathLst>
          </a:custGeom>
          <a:noFill/>
          <a:ln>
            <a:solidFill>
              <a:schemeClr val="tx1"/>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r>
              <a:rPr lang="pt-BR" sz="2800" dirty="0"/>
              <a:t>2022</a:t>
            </a:r>
          </a:p>
          <a:p>
            <a:pPr algn="ctr"/>
            <a:r>
              <a:rPr lang="pt-BR" sz="2800" dirty="0"/>
              <a:t>Encerrar com as FR atuais</a:t>
            </a:r>
          </a:p>
        </p:txBody>
      </p:sp>
      <p:sp>
        <p:nvSpPr>
          <p:cNvPr id="7" name="CaixaDeTexto 6">
            <a:extLst>
              <a:ext uri="{FF2B5EF4-FFF2-40B4-BE49-F238E27FC236}">
                <a16:creationId xmlns:a16="http://schemas.microsoft.com/office/drawing/2014/main" id="{EE0D13CA-146A-FC53-798E-EE254E9521A4}"/>
              </a:ext>
            </a:extLst>
          </p:cNvPr>
          <p:cNvSpPr txBox="1"/>
          <p:nvPr/>
        </p:nvSpPr>
        <p:spPr>
          <a:xfrm>
            <a:off x="7033591" y="2951944"/>
            <a:ext cx="4124739" cy="954107"/>
          </a:xfrm>
          <a:custGeom>
            <a:avLst/>
            <a:gdLst>
              <a:gd name="connsiteX0" fmla="*/ 0 w 4124739"/>
              <a:gd name="connsiteY0" fmla="*/ 0 h 954107"/>
              <a:gd name="connsiteX1" fmla="*/ 506754 w 4124739"/>
              <a:gd name="connsiteY1" fmla="*/ 0 h 954107"/>
              <a:gd name="connsiteX2" fmla="*/ 972260 w 4124739"/>
              <a:gd name="connsiteY2" fmla="*/ 0 h 954107"/>
              <a:gd name="connsiteX3" fmla="*/ 1561508 w 4124739"/>
              <a:gd name="connsiteY3" fmla="*/ 0 h 954107"/>
              <a:gd name="connsiteX4" fmla="*/ 2192004 w 4124739"/>
              <a:gd name="connsiteY4" fmla="*/ 0 h 954107"/>
              <a:gd name="connsiteX5" fmla="*/ 2863747 w 4124739"/>
              <a:gd name="connsiteY5" fmla="*/ 0 h 954107"/>
              <a:gd name="connsiteX6" fmla="*/ 3370501 w 4124739"/>
              <a:gd name="connsiteY6" fmla="*/ 0 h 954107"/>
              <a:gd name="connsiteX7" fmla="*/ 4124739 w 4124739"/>
              <a:gd name="connsiteY7" fmla="*/ 0 h 954107"/>
              <a:gd name="connsiteX8" fmla="*/ 4124739 w 4124739"/>
              <a:gd name="connsiteY8" fmla="*/ 496136 h 954107"/>
              <a:gd name="connsiteX9" fmla="*/ 4124739 w 4124739"/>
              <a:gd name="connsiteY9" fmla="*/ 954107 h 954107"/>
              <a:gd name="connsiteX10" fmla="*/ 3452996 w 4124739"/>
              <a:gd name="connsiteY10" fmla="*/ 954107 h 954107"/>
              <a:gd name="connsiteX11" fmla="*/ 2863747 w 4124739"/>
              <a:gd name="connsiteY11" fmla="*/ 954107 h 954107"/>
              <a:gd name="connsiteX12" fmla="*/ 2274499 w 4124739"/>
              <a:gd name="connsiteY12" fmla="*/ 954107 h 954107"/>
              <a:gd name="connsiteX13" fmla="*/ 1767745 w 4124739"/>
              <a:gd name="connsiteY13" fmla="*/ 954107 h 954107"/>
              <a:gd name="connsiteX14" fmla="*/ 1096002 w 4124739"/>
              <a:gd name="connsiteY14" fmla="*/ 954107 h 954107"/>
              <a:gd name="connsiteX15" fmla="*/ 0 w 4124739"/>
              <a:gd name="connsiteY15" fmla="*/ 954107 h 954107"/>
              <a:gd name="connsiteX16" fmla="*/ 0 w 4124739"/>
              <a:gd name="connsiteY16" fmla="*/ 467512 h 954107"/>
              <a:gd name="connsiteX17" fmla="*/ 0 w 4124739"/>
              <a:gd name="connsiteY17"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4739" h="954107" extrusionOk="0">
                <a:moveTo>
                  <a:pt x="0" y="0"/>
                </a:moveTo>
                <a:cubicBezTo>
                  <a:pt x="114968" y="-33094"/>
                  <a:pt x="280843" y="45221"/>
                  <a:pt x="506754" y="0"/>
                </a:cubicBezTo>
                <a:cubicBezTo>
                  <a:pt x="732665" y="-45221"/>
                  <a:pt x="814272" y="38837"/>
                  <a:pt x="972260" y="0"/>
                </a:cubicBezTo>
                <a:cubicBezTo>
                  <a:pt x="1130248" y="-38837"/>
                  <a:pt x="1310995" y="33441"/>
                  <a:pt x="1561508" y="0"/>
                </a:cubicBezTo>
                <a:cubicBezTo>
                  <a:pt x="1812021" y="-33441"/>
                  <a:pt x="2002768" y="16703"/>
                  <a:pt x="2192004" y="0"/>
                </a:cubicBezTo>
                <a:cubicBezTo>
                  <a:pt x="2381240" y="-16703"/>
                  <a:pt x="2533257" y="38105"/>
                  <a:pt x="2863747" y="0"/>
                </a:cubicBezTo>
                <a:cubicBezTo>
                  <a:pt x="3194237" y="-38105"/>
                  <a:pt x="3180252" y="10876"/>
                  <a:pt x="3370501" y="0"/>
                </a:cubicBezTo>
                <a:cubicBezTo>
                  <a:pt x="3560750" y="-10876"/>
                  <a:pt x="3925219" y="76809"/>
                  <a:pt x="4124739" y="0"/>
                </a:cubicBezTo>
                <a:cubicBezTo>
                  <a:pt x="4162846" y="135288"/>
                  <a:pt x="4105250" y="319589"/>
                  <a:pt x="4124739" y="496136"/>
                </a:cubicBezTo>
                <a:cubicBezTo>
                  <a:pt x="4144228" y="672683"/>
                  <a:pt x="4080451" y="728338"/>
                  <a:pt x="4124739" y="954107"/>
                </a:cubicBezTo>
                <a:cubicBezTo>
                  <a:pt x="3907467" y="971442"/>
                  <a:pt x="3686410" y="902179"/>
                  <a:pt x="3452996" y="954107"/>
                </a:cubicBezTo>
                <a:cubicBezTo>
                  <a:pt x="3219582" y="1006035"/>
                  <a:pt x="3119741" y="934580"/>
                  <a:pt x="2863747" y="954107"/>
                </a:cubicBezTo>
                <a:cubicBezTo>
                  <a:pt x="2607753" y="973634"/>
                  <a:pt x="2496137" y="884992"/>
                  <a:pt x="2274499" y="954107"/>
                </a:cubicBezTo>
                <a:cubicBezTo>
                  <a:pt x="2052861" y="1023222"/>
                  <a:pt x="1924344" y="953893"/>
                  <a:pt x="1767745" y="954107"/>
                </a:cubicBezTo>
                <a:cubicBezTo>
                  <a:pt x="1611146" y="954321"/>
                  <a:pt x="1279610" y="942675"/>
                  <a:pt x="1096002" y="954107"/>
                </a:cubicBezTo>
                <a:cubicBezTo>
                  <a:pt x="912394" y="965539"/>
                  <a:pt x="302488" y="879180"/>
                  <a:pt x="0" y="954107"/>
                </a:cubicBezTo>
                <a:cubicBezTo>
                  <a:pt x="-37897" y="772146"/>
                  <a:pt x="11978" y="638477"/>
                  <a:pt x="0" y="467512"/>
                </a:cubicBezTo>
                <a:cubicBezTo>
                  <a:pt x="-11978" y="296547"/>
                  <a:pt x="45565" y="182226"/>
                  <a:pt x="0" y="0"/>
                </a:cubicBezTo>
                <a:close/>
              </a:path>
            </a:pathLst>
          </a:custGeom>
          <a:noFill/>
          <a:ln>
            <a:solidFill>
              <a:schemeClr val="tx1"/>
            </a:solidFill>
            <a:extLst>
              <a:ext uri="{C807C97D-BFC1-408E-A445-0C87EB9F89A2}">
                <ask:lineSketchStyleProps xmlns:ask="http://schemas.microsoft.com/office/drawing/2018/sketchyshapes" sd="263337320">
                  <a:prstGeom prst="rect">
                    <a:avLst/>
                  </a:prstGeom>
                  <ask:type>
                    <ask:lineSketchScribble/>
                  </ask:type>
                </ask:lineSketchStyleProps>
              </a:ext>
            </a:extLst>
          </a:ln>
        </p:spPr>
        <p:txBody>
          <a:bodyPr wrap="square" rtlCol="0">
            <a:spAutoFit/>
          </a:bodyPr>
          <a:lstStyle/>
          <a:p>
            <a:pPr algn="ctr"/>
            <a:r>
              <a:rPr lang="pt-BR" sz="2800" dirty="0"/>
              <a:t>2023</a:t>
            </a:r>
          </a:p>
          <a:p>
            <a:pPr algn="ctr"/>
            <a:r>
              <a:rPr lang="pt-BR" sz="2800" dirty="0"/>
              <a:t>Abertura com as FR novas</a:t>
            </a:r>
          </a:p>
        </p:txBody>
      </p:sp>
      <p:sp>
        <p:nvSpPr>
          <p:cNvPr id="6" name="CaixaDeTexto 5">
            <a:extLst>
              <a:ext uri="{FF2B5EF4-FFF2-40B4-BE49-F238E27FC236}">
                <a16:creationId xmlns:a16="http://schemas.microsoft.com/office/drawing/2014/main" id="{6207E145-FB2F-936E-DBF9-642122AE6C73}"/>
              </a:ext>
            </a:extLst>
          </p:cNvPr>
          <p:cNvSpPr txBox="1"/>
          <p:nvPr/>
        </p:nvSpPr>
        <p:spPr>
          <a:xfrm>
            <a:off x="7033591" y="4907257"/>
            <a:ext cx="4766241" cy="430887"/>
          </a:xfrm>
          <a:custGeom>
            <a:avLst/>
            <a:gdLst>
              <a:gd name="connsiteX0" fmla="*/ 0 w 4766241"/>
              <a:gd name="connsiteY0" fmla="*/ 0 h 430887"/>
              <a:gd name="connsiteX1" fmla="*/ 691105 w 4766241"/>
              <a:gd name="connsiteY1" fmla="*/ 0 h 430887"/>
              <a:gd name="connsiteX2" fmla="*/ 1239223 w 4766241"/>
              <a:gd name="connsiteY2" fmla="*/ 0 h 430887"/>
              <a:gd name="connsiteX3" fmla="*/ 1692016 w 4766241"/>
              <a:gd name="connsiteY3" fmla="*/ 0 h 430887"/>
              <a:gd name="connsiteX4" fmla="*/ 2287796 w 4766241"/>
              <a:gd name="connsiteY4" fmla="*/ 0 h 430887"/>
              <a:gd name="connsiteX5" fmla="*/ 2835913 w 4766241"/>
              <a:gd name="connsiteY5" fmla="*/ 0 h 430887"/>
              <a:gd name="connsiteX6" fmla="*/ 3527018 w 4766241"/>
              <a:gd name="connsiteY6" fmla="*/ 0 h 430887"/>
              <a:gd name="connsiteX7" fmla="*/ 4122798 w 4766241"/>
              <a:gd name="connsiteY7" fmla="*/ 0 h 430887"/>
              <a:gd name="connsiteX8" fmla="*/ 4766241 w 4766241"/>
              <a:gd name="connsiteY8" fmla="*/ 0 h 430887"/>
              <a:gd name="connsiteX9" fmla="*/ 4766241 w 4766241"/>
              <a:gd name="connsiteY9" fmla="*/ 430887 h 430887"/>
              <a:gd name="connsiteX10" fmla="*/ 4265786 w 4766241"/>
              <a:gd name="connsiteY10" fmla="*/ 430887 h 430887"/>
              <a:gd name="connsiteX11" fmla="*/ 3670006 w 4766241"/>
              <a:gd name="connsiteY11" fmla="*/ 430887 h 430887"/>
              <a:gd name="connsiteX12" fmla="*/ 3074225 w 4766241"/>
              <a:gd name="connsiteY12" fmla="*/ 430887 h 430887"/>
              <a:gd name="connsiteX13" fmla="*/ 2621433 w 4766241"/>
              <a:gd name="connsiteY13" fmla="*/ 430887 h 430887"/>
              <a:gd name="connsiteX14" fmla="*/ 2025652 w 4766241"/>
              <a:gd name="connsiteY14" fmla="*/ 430887 h 430887"/>
              <a:gd name="connsiteX15" fmla="*/ 1429872 w 4766241"/>
              <a:gd name="connsiteY15" fmla="*/ 430887 h 430887"/>
              <a:gd name="connsiteX16" fmla="*/ 786430 w 4766241"/>
              <a:gd name="connsiteY16" fmla="*/ 430887 h 430887"/>
              <a:gd name="connsiteX17" fmla="*/ 0 w 4766241"/>
              <a:gd name="connsiteY17" fmla="*/ 430887 h 430887"/>
              <a:gd name="connsiteX18" fmla="*/ 0 w 4766241"/>
              <a:gd name="connsiteY1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6241" h="430887" extrusionOk="0">
                <a:moveTo>
                  <a:pt x="0" y="0"/>
                </a:moveTo>
                <a:cubicBezTo>
                  <a:pt x="185519" y="-44747"/>
                  <a:pt x="478970" y="10592"/>
                  <a:pt x="691105" y="0"/>
                </a:cubicBezTo>
                <a:cubicBezTo>
                  <a:pt x="903241" y="-10592"/>
                  <a:pt x="1121415" y="29835"/>
                  <a:pt x="1239223" y="0"/>
                </a:cubicBezTo>
                <a:cubicBezTo>
                  <a:pt x="1357031" y="-29835"/>
                  <a:pt x="1520745" y="48393"/>
                  <a:pt x="1692016" y="0"/>
                </a:cubicBezTo>
                <a:cubicBezTo>
                  <a:pt x="1863287" y="-48393"/>
                  <a:pt x="2035062" y="57584"/>
                  <a:pt x="2287796" y="0"/>
                </a:cubicBezTo>
                <a:cubicBezTo>
                  <a:pt x="2540530" y="-57584"/>
                  <a:pt x="2570340" y="27646"/>
                  <a:pt x="2835913" y="0"/>
                </a:cubicBezTo>
                <a:cubicBezTo>
                  <a:pt x="3101486" y="-27646"/>
                  <a:pt x="3211004" y="15019"/>
                  <a:pt x="3527018" y="0"/>
                </a:cubicBezTo>
                <a:cubicBezTo>
                  <a:pt x="3843033" y="-15019"/>
                  <a:pt x="3875945" y="66843"/>
                  <a:pt x="4122798" y="0"/>
                </a:cubicBezTo>
                <a:cubicBezTo>
                  <a:pt x="4369651" y="-66843"/>
                  <a:pt x="4516371" y="52815"/>
                  <a:pt x="4766241" y="0"/>
                </a:cubicBezTo>
                <a:cubicBezTo>
                  <a:pt x="4773035" y="188503"/>
                  <a:pt x="4730843" y="265055"/>
                  <a:pt x="4766241" y="430887"/>
                </a:cubicBezTo>
                <a:cubicBezTo>
                  <a:pt x="4639756" y="435586"/>
                  <a:pt x="4367813" y="396771"/>
                  <a:pt x="4265786" y="430887"/>
                </a:cubicBezTo>
                <a:cubicBezTo>
                  <a:pt x="4163759" y="465003"/>
                  <a:pt x="3915266" y="426510"/>
                  <a:pt x="3670006" y="430887"/>
                </a:cubicBezTo>
                <a:cubicBezTo>
                  <a:pt x="3424746" y="435264"/>
                  <a:pt x="3281980" y="408361"/>
                  <a:pt x="3074225" y="430887"/>
                </a:cubicBezTo>
                <a:cubicBezTo>
                  <a:pt x="2866470" y="453413"/>
                  <a:pt x="2746808" y="390163"/>
                  <a:pt x="2621433" y="430887"/>
                </a:cubicBezTo>
                <a:cubicBezTo>
                  <a:pt x="2496058" y="471611"/>
                  <a:pt x="2264322" y="384703"/>
                  <a:pt x="2025652" y="430887"/>
                </a:cubicBezTo>
                <a:cubicBezTo>
                  <a:pt x="1786982" y="477071"/>
                  <a:pt x="1576796" y="379971"/>
                  <a:pt x="1429872" y="430887"/>
                </a:cubicBezTo>
                <a:cubicBezTo>
                  <a:pt x="1282948" y="481803"/>
                  <a:pt x="1062654" y="413334"/>
                  <a:pt x="786430" y="430887"/>
                </a:cubicBezTo>
                <a:cubicBezTo>
                  <a:pt x="510206" y="448440"/>
                  <a:pt x="225696" y="375784"/>
                  <a:pt x="0" y="430887"/>
                </a:cubicBezTo>
                <a:cubicBezTo>
                  <a:pt x="-38597" y="311751"/>
                  <a:pt x="36385" y="99573"/>
                  <a:pt x="0" y="0"/>
                </a:cubicBezTo>
                <a:close/>
              </a:path>
            </a:pathLst>
          </a:custGeom>
          <a:noFill/>
          <a:ln>
            <a:solidFill>
              <a:schemeClr val="tx1"/>
            </a:solidFill>
            <a:extLst>
              <a:ext uri="{C807C97D-BFC1-408E-A445-0C87EB9F89A2}">
                <ask:lineSketchStyleProps xmlns:ask="http://schemas.microsoft.com/office/drawing/2018/sketchyshapes" sd="2837528242">
                  <a:prstGeom prst="rect">
                    <a:avLst/>
                  </a:prstGeom>
                  <ask:type>
                    <ask:lineSketchScribble/>
                  </ask:type>
                </ask:lineSketchStyleProps>
              </a:ext>
            </a:extLst>
          </a:ln>
        </p:spPr>
        <p:txBody>
          <a:bodyPr wrap="none" rtlCol="0">
            <a:spAutoFit/>
          </a:bodyPr>
          <a:lstStyle/>
          <a:p>
            <a:r>
              <a:rPr lang="pt-BR" sz="2200" dirty="0">
                <a:solidFill>
                  <a:srgbClr val="740000"/>
                </a:solidFill>
              </a:rPr>
              <a:t>Com Lançamento de ajustes das fontes?</a:t>
            </a:r>
          </a:p>
        </p:txBody>
      </p:sp>
    </p:spTree>
    <p:extLst>
      <p:ext uri="{BB962C8B-B14F-4D97-AF65-F5344CB8AC3E}">
        <p14:creationId xmlns:p14="http://schemas.microsoft.com/office/powerpoint/2010/main" val="2467421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921091" y="1427518"/>
            <a:ext cx="6349815" cy="523220"/>
          </a:xfrm>
          <a:prstGeom prst="rect">
            <a:avLst/>
          </a:prstGeom>
          <a:noFill/>
        </p:spPr>
        <p:txBody>
          <a:bodyPr wrap="none" rtlCol="0">
            <a:spAutoFit/>
          </a:bodyPr>
          <a:lstStyle/>
          <a:p>
            <a:r>
              <a:rPr lang="pt-BR" sz="2800" b="1" u="sng" dirty="0">
                <a:latin typeface="Book Antiqua" panose="02040602050305030304" pitchFamily="18" charset="0"/>
              </a:rPr>
              <a:t>Encerramento e Abertura de Exercício</a:t>
            </a:r>
          </a:p>
        </p:txBody>
      </p:sp>
      <p:sp>
        <p:nvSpPr>
          <p:cNvPr id="8" name="CaixaDeTexto 7">
            <a:extLst>
              <a:ext uri="{FF2B5EF4-FFF2-40B4-BE49-F238E27FC236}">
                <a16:creationId xmlns:a16="http://schemas.microsoft.com/office/drawing/2014/main" id="{C0A78A60-350A-582E-179D-35B031955B15}"/>
              </a:ext>
            </a:extLst>
          </p:cNvPr>
          <p:cNvSpPr txBox="1"/>
          <p:nvPr/>
        </p:nvSpPr>
        <p:spPr>
          <a:xfrm>
            <a:off x="-68881" y="6461563"/>
            <a:ext cx="9680714" cy="461665"/>
          </a:xfrm>
          <a:prstGeom prst="rect">
            <a:avLst/>
          </a:prstGeom>
          <a:noFill/>
        </p:spPr>
        <p:txBody>
          <a:bodyPr wrap="square" rtlCol="0">
            <a:spAutoFit/>
          </a:bodyPr>
          <a:lstStyle/>
          <a:p>
            <a:pPr marL="285750" indent="-285750">
              <a:buFont typeface="Wingdings" panose="05000000000000000000" pitchFamily="2" charset="2"/>
              <a:buChar char="ü"/>
            </a:pPr>
            <a:r>
              <a:rPr lang="pt-BR" sz="2400" dirty="0"/>
              <a:t>Restos a Pagar (alterar as fontes em 2023?)</a:t>
            </a:r>
          </a:p>
        </p:txBody>
      </p:sp>
      <p:sp>
        <p:nvSpPr>
          <p:cNvPr id="4" name="CaixaDeTexto 3">
            <a:extLst>
              <a:ext uri="{FF2B5EF4-FFF2-40B4-BE49-F238E27FC236}">
                <a16:creationId xmlns:a16="http://schemas.microsoft.com/office/drawing/2014/main" id="{6E09897C-B914-2B2F-145C-E32333D7638F}"/>
              </a:ext>
            </a:extLst>
          </p:cNvPr>
          <p:cNvSpPr txBox="1"/>
          <p:nvPr/>
        </p:nvSpPr>
        <p:spPr>
          <a:xfrm>
            <a:off x="986285" y="2228671"/>
            <a:ext cx="3785191" cy="1200329"/>
          </a:xfrm>
          <a:prstGeom prst="rect">
            <a:avLst/>
          </a:prstGeom>
          <a:noFill/>
        </p:spPr>
        <p:txBody>
          <a:bodyPr wrap="square" rtlCol="0">
            <a:spAutoFit/>
          </a:bodyPr>
          <a:lstStyle/>
          <a:p>
            <a:r>
              <a:rPr lang="pt-BR" sz="2400" dirty="0"/>
              <a:t>Empenho 5.791/2022</a:t>
            </a:r>
          </a:p>
          <a:p>
            <a:r>
              <a:rPr lang="pt-BR" sz="2400" dirty="0"/>
              <a:t>Restos – Liquidado</a:t>
            </a:r>
          </a:p>
          <a:p>
            <a:r>
              <a:rPr lang="pt-BR" sz="2400" dirty="0"/>
              <a:t>FR 18 –  </a:t>
            </a:r>
            <a:r>
              <a:rPr lang="pt-BR" sz="2400" dirty="0" err="1"/>
              <a:t>Vlr</a:t>
            </a:r>
            <a:r>
              <a:rPr lang="pt-BR" sz="2400" dirty="0"/>
              <a:t> R$ 5.000,00</a:t>
            </a:r>
          </a:p>
        </p:txBody>
      </p:sp>
      <p:sp>
        <p:nvSpPr>
          <p:cNvPr id="6" name="CaixaDeTexto 5">
            <a:extLst>
              <a:ext uri="{FF2B5EF4-FFF2-40B4-BE49-F238E27FC236}">
                <a16:creationId xmlns:a16="http://schemas.microsoft.com/office/drawing/2014/main" id="{BC3F78AD-DE9E-4D39-3B99-8ABBD03C9B88}"/>
              </a:ext>
            </a:extLst>
          </p:cNvPr>
          <p:cNvSpPr txBox="1"/>
          <p:nvPr/>
        </p:nvSpPr>
        <p:spPr>
          <a:xfrm>
            <a:off x="5925920" y="2273902"/>
            <a:ext cx="3183885" cy="1200329"/>
          </a:xfrm>
          <a:prstGeom prst="rect">
            <a:avLst/>
          </a:prstGeom>
          <a:noFill/>
          <a:ln>
            <a:solidFill>
              <a:schemeClr val="tx2">
                <a:lumMod val="50000"/>
              </a:schemeClr>
            </a:solidFill>
          </a:ln>
        </p:spPr>
        <p:txBody>
          <a:bodyPr wrap="none" rtlCol="0">
            <a:spAutoFit/>
          </a:bodyPr>
          <a:lstStyle/>
          <a:p>
            <a:r>
              <a:rPr lang="pt-BR" sz="2400" dirty="0"/>
              <a:t>Passivo</a:t>
            </a:r>
          </a:p>
          <a:p>
            <a:r>
              <a:rPr lang="pt-BR" sz="2400" dirty="0"/>
              <a:t>21... </a:t>
            </a:r>
          </a:p>
          <a:p>
            <a:r>
              <a:rPr lang="pt-BR" sz="2400" dirty="0"/>
              <a:t>FR 18 – </a:t>
            </a:r>
            <a:r>
              <a:rPr lang="pt-BR" sz="2400" dirty="0" err="1"/>
              <a:t>Vlr</a:t>
            </a:r>
            <a:r>
              <a:rPr lang="pt-BR" sz="2400" dirty="0"/>
              <a:t> R$ 5.000,00</a:t>
            </a:r>
          </a:p>
        </p:txBody>
      </p:sp>
      <p:sp>
        <p:nvSpPr>
          <p:cNvPr id="9" name="CaixaDeTexto 8">
            <a:extLst>
              <a:ext uri="{FF2B5EF4-FFF2-40B4-BE49-F238E27FC236}">
                <a16:creationId xmlns:a16="http://schemas.microsoft.com/office/drawing/2014/main" id="{84029DB6-21E7-F9C5-6138-5047744E20EB}"/>
              </a:ext>
            </a:extLst>
          </p:cNvPr>
          <p:cNvSpPr txBox="1"/>
          <p:nvPr/>
        </p:nvSpPr>
        <p:spPr>
          <a:xfrm>
            <a:off x="5925919" y="3706934"/>
            <a:ext cx="3183885" cy="1200329"/>
          </a:xfrm>
          <a:prstGeom prst="rect">
            <a:avLst/>
          </a:prstGeom>
          <a:noFill/>
          <a:ln>
            <a:solidFill>
              <a:schemeClr val="tx2">
                <a:lumMod val="50000"/>
              </a:schemeClr>
            </a:solidFill>
          </a:ln>
        </p:spPr>
        <p:txBody>
          <a:bodyPr wrap="none" rtlCol="0">
            <a:spAutoFit/>
          </a:bodyPr>
          <a:lstStyle/>
          <a:p>
            <a:r>
              <a:rPr lang="pt-BR" sz="2400" dirty="0"/>
              <a:t>Controle Orçamentário</a:t>
            </a:r>
          </a:p>
          <a:p>
            <a:r>
              <a:rPr lang="pt-BR" sz="2400" dirty="0"/>
              <a:t>6... </a:t>
            </a:r>
          </a:p>
          <a:p>
            <a:r>
              <a:rPr lang="pt-BR" sz="2400" dirty="0"/>
              <a:t>FR 18 – </a:t>
            </a:r>
            <a:r>
              <a:rPr lang="pt-BR" sz="2400" dirty="0" err="1"/>
              <a:t>Vlr</a:t>
            </a:r>
            <a:r>
              <a:rPr lang="pt-BR" sz="2400" dirty="0"/>
              <a:t> R$ 5.000,00</a:t>
            </a:r>
          </a:p>
        </p:txBody>
      </p:sp>
      <p:sp>
        <p:nvSpPr>
          <p:cNvPr id="10" name="CaixaDeTexto 9">
            <a:extLst>
              <a:ext uri="{FF2B5EF4-FFF2-40B4-BE49-F238E27FC236}">
                <a16:creationId xmlns:a16="http://schemas.microsoft.com/office/drawing/2014/main" id="{91806200-C1FB-CCE7-C1BB-14677EB083D6}"/>
              </a:ext>
            </a:extLst>
          </p:cNvPr>
          <p:cNvSpPr txBox="1"/>
          <p:nvPr/>
        </p:nvSpPr>
        <p:spPr>
          <a:xfrm>
            <a:off x="5925919" y="5028531"/>
            <a:ext cx="3183885" cy="1200329"/>
          </a:xfrm>
          <a:prstGeom prst="rect">
            <a:avLst/>
          </a:prstGeom>
          <a:noFill/>
          <a:ln>
            <a:solidFill>
              <a:schemeClr val="tx2">
                <a:lumMod val="50000"/>
              </a:schemeClr>
            </a:solidFill>
          </a:ln>
        </p:spPr>
        <p:txBody>
          <a:bodyPr wrap="none" rtlCol="0">
            <a:spAutoFit/>
          </a:bodyPr>
          <a:lstStyle/>
          <a:p>
            <a:r>
              <a:rPr lang="pt-BR" sz="2400" dirty="0"/>
              <a:t>Controle FR</a:t>
            </a:r>
          </a:p>
          <a:p>
            <a:r>
              <a:rPr lang="pt-BR" sz="2400" dirty="0"/>
              <a:t>8... </a:t>
            </a:r>
          </a:p>
          <a:p>
            <a:r>
              <a:rPr lang="pt-BR" sz="2400" dirty="0"/>
              <a:t>FR 18 – </a:t>
            </a:r>
            <a:r>
              <a:rPr lang="pt-BR" sz="2400" dirty="0" err="1"/>
              <a:t>Vlr</a:t>
            </a:r>
            <a:r>
              <a:rPr lang="pt-BR" sz="2400" dirty="0"/>
              <a:t> R$ 5.000,00</a:t>
            </a:r>
          </a:p>
        </p:txBody>
      </p:sp>
    </p:spTree>
    <p:extLst>
      <p:ext uri="{BB962C8B-B14F-4D97-AF65-F5344CB8AC3E}">
        <p14:creationId xmlns:p14="http://schemas.microsoft.com/office/powerpoint/2010/main" val="1620009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921091" y="1427518"/>
            <a:ext cx="6349815" cy="523220"/>
          </a:xfrm>
          <a:prstGeom prst="rect">
            <a:avLst/>
          </a:prstGeom>
          <a:noFill/>
        </p:spPr>
        <p:txBody>
          <a:bodyPr wrap="none" rtlCol="0">
            <a:spAutoFit/>
          </a:bodyPr>
          <a:lstStyle/>
          <a:p>
            <a:r>
              <a:rPr lang="pt-BR" sz="2800" b="1" u="sng" dirty="0">
                <a:latin typeface="Book Antiqua" panose="02040602050305030304" pitchFamily="18" charset="0"/>
              </a:rPr>
              <a:t>Encerramento e Abertura de Exercício</a:t>
            </a:r>
          </a:p>
        </p:txBody>
      </p:sp>
      <p:sp>
        <p:nvSpPr>
          <p:cNvPr id="8" name="CaixaDeTexto 7">
            <a:extLst>
              <a:ext uri="{FF2B5EF4-FFF2-40B4-BE49-F238E27FC236}">
                <a16:creationId xmlns:a16="http://schemas.microsoft.com/office/drawing/2014/main" id="{C0A78A60-350A-582E-179D-35B031955B15}"/>
              </a:ext>
            </a:extLst>
          </p:cNvPr>
          <p:cNvSpPr txBox="1"/>
          <p:nvPr/>
        </p:nvSpPr>
        <p:spPr>
          <a:xfrm>
            <a:off x="-68881" y="6461563"/>
            <a:ext cx="9680714" cy="461665"/>
          </a:xfrm>
          <a:prstGeom prst="rect">
            <a:avLst/>
          </a:prstGeom>
          <a:noFill/>
        </p:spPr>
        <p:txBody>
          <a:bodyPr wrap="square" rtlCol="0">
            <a:spAutoFit/>
          </a:bodyPr>
          <a:lstStyle/>
          <a:p>
            <a:pPr marL="285750" indent="-285750">
              <a:buFont typeface="Wingdings" panose="05000000000000000000" pitchFamily="2" charset="2"/>
              <a:buChar char="ü"/>
            </a:pPr>
            <a:r>
              <a:rPr lang="pt-BR" sz="2400" dirty="0"/>
              <a:t>Restos a Pagar (alterar as fontes em 2023?)</a:t>
            </a:r>
          </a:p>
        </p:txBody>
      </p:sp>
      <p:sp>
        <p:nvSpPr>
          <p:cNvPr id="4" name="CaixaDeTexto 3">
            <a:extLst>
              <a:ext uri="{FF2B5EF4-FFF2-40B4-BE49-F238E27FC236}">
                <a16:creationId xmlns:a16="http://schemas.microsoft.com/office/drawing/2014/main" id="{6E09897C-B914-2B2F-145C-E32333D7638F}"/>
              </a:ext>
            </a:extLst>
          </p:cNvPr>
          <p:cNvSpPr txBox="1"/>
          <p:nvPr/>
        </p:nvSpPr>
        <p:spPr>
          <a:xfrm>
            <a:off x="986285" y="2228671"/>
            <a:ext cx="3785191" cy="1200329"/>
          </a:xfrm>
          <a:prstGeom prst="rect">
            <a:avLst/>
          </a:prstGeom>
          <a:noFill/>
        </p:spPr>
        <p:txBody>
          <a:bodyPr wrap="square" rtlCol="0">
            <a:spAutoFit/>
          </a:bodyPr>
          <a:lstStyle/>
          <a:p>
            <a:r>
              <a:rPr lang="pt-BR" sz="2400" dirty="0"/>
              <a:t>Empenho 5.791/2022</a:t>
            </a:r>
          </a:p>
          <a:p>
            <a:r>
              <a:rPr lang="pt-BR" sz="2400" dirty="0"/>
              <a:t>Restos – Não Liquidado</a:t>
            </a:r>
          </a:p>
          <a:p>
            <a:r>
              <a:rPr lang="pt-BR" sz="2400" dirty="0"/>
              <a:t>FR 18 –  </a:t>
            </a:r>
            <a:r>
              <a:rPr lang="pt-BR" sz="2400" dirty="0" err="1"/>
              <a:t>Vlr</a:t>
            </a:r>
            <a:r>
              <a:rPr lang="pt-BR" sz="2400" dirty="0"/>
              <a:t> R$ 5.000,00</a:t>
            </a:r>
          </a:p>
        </p:txBody>
      </p:sp>
      <p:sp>
        <p:nvSpPr>
          <p:cNvPr id="9" name="CaixaDeTexto 8">
            <a:extLst>
              <a:ext uri="{FF2B5EF4-FFF2-40B4-BE49-F238E27FC236}">
                <a16:creationId xmlns:a16="http://schemas.microsoft.com/office/drawing/2014/main" id="{84029DB6-21E7-F9C5-6138-5047744E20EB}"/>
              </a:ext>
            </a:extLst>
          </p:cNvPr>
          <p:cNvSpPr txBox="1"/>
          <p:nvPr/>
        </p:nvSpPr>
        <p:spPr>
          <a:xfrm>
            <a:off x="5925919" y="3706934"/>
            <a:ext cx="3183885" cy="1200329"/>
          </a:xfrm>
          <a:prstGeom prst="rect">
            <a:avLst/>
          </a:prstGeom>
          <a:noFill/>
          <a:ln>
            <a:solidFill>
              <a:schemeClr val="tx2">
                <a:lumMod val="50000"/>
              </a:schemeClr>
            </a:solidFill>
          </a:ln>
        </p:spPr>
        <p:txBody>
          <a:bodyPr wrap="none" rtlCol="0">
            <a:spAutoFit/>
          </a:bodyPr>
          <a:lstStyle/>
          <a:p>
            <a:r>
              <a:rPr lang="pt-BR" sz="2400" dirty="0"/>
              <a:t>Controle Orçamentário</a:t>
            </a:r>
          </a:p>
          <a:p>
            <a:r>
              <a:rPr lang="pt-BR" sz="2400" dirty="0"/>
              <a:t>6... </a:t>
            </a:r>
          </a:p>
          <a:p>
            <a:r>
              <a:rPr lang="pt-BR" sz="2400" dirty="0"/>
              <a:t>FR 18 – </a:t>
            </a:r>
            <a:r>
              <a:rPr lang="pt-BR" sz="2400" dirty="0" err="1"/>
              <a:t>Vlr</a:t>
            </a:r>
            <a:r>
              <a:rPr lang="pt-BR" sz="2400" dirty="0"/>
              <a:t> R$ 5.000,00</a:t>
            </a:r>
          </a:p>
        </p:txBody>
      </p:sp>
      <p:sp>
        <p:nvSpPr>
          <p:cNvPr id="10" name="CaixaDeTexto 9">
            <a:extLst>
              <a:ext uri="{FF2B5EF4-FFF2-40B4-BE49-F238E27FC236}">
                <a16:creationId xmlns:a16="http://schemas.microsoft.com/office/drawing/2014/main" id="{91806200-C1FB-CCE7-C1BB-14677EB083D6}"/>
              </a:ext>
            </a:extLst>
          </p:cNvPr>
          <p:cNvSpPr txBox="1"/>
          <p:nvPr/>
        </p:nvSpPr>
        <p:spPr>
          <a:xfrm>
            <a:off x="5925919" y="5028531"/>
            <a:ext cx="3183885" cy="1200329"/>
          </a:xfrm>
          <a:prstGeom prst="rect">
            <a:avLst/>
          </a:prstGeom>
          <a:noFill/>
          <a:ln>
            <a:solidFill>
              <a:schemeClr val="tx2">
                <a:lumMod val="50000"/>
              </a:schemeClr>
            </a:solidFill>
          </a:ln>
        </p:spPr>
        <p:txBody>
          <a:bodyPr wrap="none" rtlCol="0">
            <a:spAutoFit/>
          </a:bodyPr>
          <a:lstStyle/>
          <a:p>
            <a:r>
              <a:rPr lang="pt-BR" sz="2400" dirty="0"/>
              <a:t>Controle FR</a:t>
            </a:r>
          </a:p>
          <a:p>
            <a:r>
              <a:rPr lang="pt-BR" sz="2400" dirty="0"/>
              <a:t>8... </a:t>
            </a:r>
          </a:p>
          <a:p>
            <a:r>
              <a:rPr lang="pt-BR" sz="2400" dirty="0"/>
              <a:t>FR 18 – </a:t>
            </a:r>
            <a:r>
              <a:rPr lang="pt-BR" sz="2400" dirty="0" err="1"/>
              <a:t>Vlr</a:t>
            </a:r>
            <a:r>
              <a:rPr lang="pt-BR" sz="2400" dirty="0"/>
              <a:t> R$ 5.000,00</a:t>
            </a:r>
          </a:p>
        </p:txBody>
      </p:sp>
    </p:spTree>
    <p:extLst>
      <p:ext uri="{BB962C8B-B14F-4D97-AF65-F5344CB8AC3E}">
        <p14:creationId xmlns:p14="http://schemas.microsoft.com/office/powerpoint/2010/main" val="917433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3571109" y="519578"/>
            <a:ext cx="504978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3718787" y="1104353"/>
            <a:ext cx="4754424"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5C07E564-5394-E7AD-02F1-37CBA3B35971}"/>
              </a:ext>
            </a:extLst>
          </p:cNvPr>
          <p:cNvSpPr txBox="1"/>
          <p:nvPr/>
        </p:nvSpPr>
        <p:spPr>
          <a:xfrm>
            <a:off x="2921091" y="1427518"/>
            <a:ext cx="6349815" cy="523220"/>
          </a:xfrm>
          <a:prstGeom prst="rect">
            <a:avLst/>
          </a:prstGeom>
          <a:noFill/>
        </p:spPr>
        <p:txBody>
          <a:bodyPr wrap="none" rtlCol="0">
            <a:spAutoFit/>
          </a:bodyPr>
          <a:lstStyle/>
          <a:p>
            <a:r>
              <a:rPr lang="pt-BR" sz="2800" b="1" u="sng" dirty="0">
                <a:latin typeface="Book Antiqua" panose="02040602050305030304" pitchFamily="18" charset="0"/>
              </a:rPr>
              <a:t>Encerramento e Abertura de Exercício</a:t>
            </a:r>
          </a:p>
        </p:txBody>
      </p:sp>
      <p:sp>
        <p:nvSpPr>
          <p:cNvPr id="8" name="CaixaDeTexto 7">
            <a:extLst>
              <a:ext uri="{FF2B5EF4-FFF2-40B4-BE49-F238E27FC236}">
                <a16:creationId xmlns:a16="http://schemas.microsoft.com/office/drawing/2014/main" id="{C0A78A60-350A-582E-179D-35B031955B15}"/>
              </a:ext>
            </a:extLst>
          </p:cNvPr>
          <p:cNvSpPr txBox="1"/>
          <p:nvPr/>
        </p:nvSpPr>
        <p:spPr>
          <a:xfrm>
            <a:off x="1103243" y="2246243"/>
            <a:ext cx="9680714" cy="3416320"/>
          </a:xfrm>
          <a:prstGeom prst="rect">
            <a:avLst/>
          </a:prstGeom>
          <a:noFill/>
        </p:spPr>
        <p:txBody>
          <a:bodyPr wrap="square" rtlCol="0">
            <a:spAutoFit/>
          </a:bodyPr>
          <a:lstStyle/>
          <a:p>
            <a:pPr marL="285750" indent="-285750">
              <a:buFont typeface="Wingdings" panose="05000000000000000000" pitchFamily="2" charset="2"/>
              <a:buChar char="ü"/>
            </a:pPr>
            <a:r>
              <a:rPr lang="pt-BR" sz="2400" dirty="0"/>
              <a:t>Saldos Bancários (alterar as fontes, vai usar CO no ativo além do obrigatório?, cuidar de saldos que vão cobrir extraorçamentário)</a:t>
            </a:r>
          </a:p>
          <a:p>
            <a:pPr marL="285750" indent="-285750">
              <a:buFont typeface="Wingdings" panose="05000000000000000000" pitchFamily="2" charset="2"/>
              <a:buChar char="ü"/>
            </a:pPr>
            <a:r>
              <a:rPr lang="pt-BR" sz="2400" dirty="0"/>
              <a:t>Abertura de saldos extraorçamentário (ajustar FR)</a:t>
            </a:r>
          </a:p>
          <a:p>
            <a:pPr marL="285750" indent="-285750">
              <a:buFont typeface="Wingdings" panose="05000000000000000000" pitchFamily="2" charset="2"/>
              <a:buChar char="ü"/>
            </a:pPr>
            <a:r>
              <a:rPr lang="pt-BR" sz="2400" dirty="0"/>
              <a:t>Contas Patrimoniais com FR</a:t>
            </a:r>
          </a:p>
          <a:p>
            <a:pPr marL="285750" indent="-285750">
              <a:buFont typeface="Wingdings" panose="05000000000000000000" pitchFamily="2" charset="2"/>
              <a:buChar char="ü"/>
            </a:pPr>
            <a:r>
              <a:rPr lang="pt-BR" sz="2400" dirty="0"/>
              <a:t>Saldo de contas do grupo 8</a:t>
            </a:r>
          </a:p>
          <a:p>
            <a:pPr marL="285750" indent="-285750">
              <a:buFont typeface="Wingdings" panose="05000000000000000000" pitchFamily="2" charset="2"/>
              <a:buChar char="ü"/>
            </a:pPr>
            <a:r>
              <a:rPr lang="pt-BR" sz="2400" dirty="0"/>
              <a:t>Comparativo entre saldos das disponibilidades do grupo 8 com saldos do </a:t>
            </a:r>
            <a:r>
              <a:rPr lang="pt-BR" sz="2400" dirty="0" err="1"/>
              <a:t>ativo+passivo+restos</a:t>
            </a:r>
            <a:r>
              <a:rPr lang="pt-BR" sz="2400" dirty="0"/>
              <a:t> não liquidados</a:t>
            </a:r>
          </a:p>
          <a:p>
            <a:pPr marL="285750" indent="-285750">
              <a:buFont typeface="Wingdings" panose="05000000000000000000" pitchFamily="2" charset="2"/>
              <a:buChar char="ü"/>
            </a:pPr>
            <a:r>
              <a:rPr lang="pt-BR" sz="2400" dirty="0"/>
              <a:t>Superávit Financeiro</a:t>
            </a:r>
          </a:p>
          <a:p>
            <a:pPr marL="285750" indent="-285750">
              <a:buFont typeface="Wingdings" panose="05000000000000000000" pitchFamily="2" charset="2"/>
              <a:buChar char="ü"/>
            </a:pPr>
            <a:r>
              <a:rPr lang="pt-BR" sz="2400" dirty="0" err="1"/>
              <a:t>eSfinge</a:t>
            </a:r>
            <a:endParaRPr lang="pt-BR" sz="2400" dirty="0"/>
          </a:p>
        </p:txBody>
      </p:sp>
    </p:spTree>
    <p:extLst>
      <p:ext uri="{BB962C8B-B14F-4D97-AF65-F5344CB8AC3E}">
        <p14:creationId xmlns:p14="http://schemas.microsoft.com/office/powerpoint/2010/main" val="3673858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0DAA59C0-D54A-5027-0193-5C76328F7F94}"/>
              </a:ext>
            </a:extLst>
          </p:cNvPr>
          <p:cNvGraphicFramePr>
            <a:graphicFrameLocks noGrp="1"/>
          </p:cNvGraphicFramePr>
          <p:nvPr/>
        </p:nvGraphicFramePr>
        <p:xfrm>
          <a:off x="92765" y="1460466"/>
          <a:ext cx="12006469" cy="1854200"/>
        </p:xfrm>
        <a:graphic>
          <a:graphicData uri="http://schemas.openxmlformats.org/drawingml/2006/table">
            <a:tbl>
              <a:tblPr/>
              <a:tblGrid>
                <a:gridCol w="1567725">
                  <a:extLst>
                    <a:ext uri="{9D8B030D-6E8A-4147-A177-3AD203B41FA5}">
                      <a16:colId xmlns:a16="http://schemas.microsoft.com/office/drawing/2014/main" val="3233136127"/>
                    </a:ext>
                  </a:extLst>
                </a:gridCol>
                <a:gridCol w="1165536">
                  <a:extLst>
                    <a:ext uri="{9D8B030D-6E8A-4147-A177-3AD203B41FA5}">
                      <a16:colId xmlns:a16="http://schemas.microsoft.com/office/drawing/2014/main" val="1362959938"/>
                    </a:ext>
                  </a:extLst>
                </a:gridCol>
                <a:gridCol w="1202635">
                  <a:extLst>
                    <a:ext uri="{9D8B030D-6E8A-4147-A177-3AD203B41FA5}">
                      <a16:colId xmlns:a16="http://schemas.microsoft.com/office/drawing/2014/main" val="2832469366"/>
                    </a:ext>
                  </a:extLst>
                </a:gridCol>
                <a:gridCol w="1331843">
                  <a:extLst>
                    <a:ext uri="{9D8B030D-6E8A-4147-A177-3AD203B41FA5}">
                      <a16:colId xmlns:a16="http://schemas.microsoft.com/office/drawing/2014/main" val="4211497757"/>
                    </a:ext>
                  </a:extLst>
                </a:gridCol>
                <a:gridCol w="1358348">
                  <a:extLst>
                    <a:ext uri="{9D8B030D-6E8A-4147-A177-3AD203B41FA5}">
                      <a16:colId xmlns:a16="http://schemas.microsoft.com/office/drawing/2014/main" val="596059673"/>
                    </a:ext>
                  </a:extLst>
                </a:gridCol>
                <a:gridCol w="1003852">
                  <a:extLst>
                    <a:ext uri="{9D8B030D-6E8A-4147-A177-3AD203B41FA5}">
                      <a16:colId xmlns:a16="http://schemas.microsoft.com/office/drawing/2014/main" val="2342117644"/>
                    </a:ext>
                  </a:extLst>
                </a:gridCol>
                <a:gridCol w="1241080">
                  <a:extLst>
                    <a:ext uri="{9D8B030D-6E8A-4147-A177-3AD203B41FA5}">
                      <a16:colId xmlns:a16="http://schemas.microsoft.com/office/drawing/2014/main" val="510222397"/>
                    </a:ext>
                  </a:extLst>
                </a:gridCol>
                <a:gridCol w="1567725">
                  <a:extLst>
                    <a:ext uri="{9D8B030D-6E8A-4147-A177-3AD203B41FA5}">
                      <a16:colId xmlns:a16="http://schemas.microsoft.com/office/drawing/2014/main" val="173257670"/>
                    </a:ext>
                  </a:extLst>
                </a:gridCol>
                <a:gridCol w="1567725">
                  <a:extLst>
                    <a:ext uri="{9D8B030D-6E8A-4147-A177-3AD203B41FA5}">
                      <a16:colId xmlns:a16="http://schemas.microsoft.com/office/drawing/2014/main" val="265129834"/>
                    </a:ext>
                  </a:extLst>
                </a:gridCol>
              </a:tblGrid>
              <a:tr h="184150">
                <a:tc>
                  <a:txBody>
                    <a:bodyPr/>
                    <a:lstStyle/>
                    <a:p>
                      <a:pPr algn="l" fontAlgn="b"/>
                      <a:r>
                        <a:rPr lang="pt-BR" sz="2000" b="1" i="0" u="none" strike="noStrike">
                          <a:solidFill>
                            <a:srgbClr val="000000"/>
                          </a:solidFill>
                          <a:effectLst/>
                          <a:latin typeface="Calibri" panose="020F0502020204030204" pitchFamily="34" charset="0"/>
                        </a:rPr>
                        <a:t>Ativo Financeiro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pt-BR" sz="2000" b="1" i="0" u="none" strike="noStrike" dirty="0">
                          <a:solidFill>
                            <a:srgbClr val="000000"/>
                          </a:solidFill>
                          <a:effectLst/>
                          <a:latin typeface="Calibri" panose="020F0502020204030204" pitchFamily="34" charset="0"/>
                        </a:rPr>
                        <a:t>Passivo Financeiro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3">
                  <a:txBody>
                    <a:bodyPr/>
                    <a:lstStyle/>
                    <a:p>
                      <a:pPr algn="ctr" fontAlgn="b"/>
                      <a:r>
                        <a:rPr lang="pt-BR" sz="2000" b="1" i="0" u="none" strike="noStrike" dirty="0" err="1">
                          <a:solidFill>
                            <a:srgbClr val="C00000"/>
                          </a:solidFill>
                          <a:effectLst/>
                          <a:latin typeface="Calibri" panose="020F0502020204030204" pitchFamily="34" charset="0"/>
                        </a:rPr>
                        <a:t>Disponilidade</a:t>
                      </a:r>
                      <a:r>
                        <a:rPr lang="pt-BR" sz="2000" b="1" i="0" u="none" strike="noStrike" dirty="0">
                          <a:solidFill>
                            <a:srgbClr val="C00000"/>
                          </a:solidFill>
                          <a:effectLst/>
                          <a:latin typeface="Calibri" panose="020F0502020204030204" pitchFamily="34" charset="0"/>
                        </a:rPr>
                        <a:t> apurada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ctr" fontAlgn="b"/>
                      <a:r>
                        <a:rPr lang="pt-BR" sz="2000" b="1" i="0" u="none" strike="noStrike" dirty="0" err="1">
                          <a:solidFill>
                            <a:srgbClr val="C00000"/>
                          </a:solidFill>
                          <a:effectLst/>
                          <a:latin typeface="Calibri" panose="020F0502020204030204" pitchFamily="34" charset="0"/>
                        </a:rPr>
                        <a:t>Disponilidade</a:t>
                      </a:r>
                      <a:r>
                        <a:rPr lang="pt-BR" sz="2000" b="1" i="0" u="none" strike="noStrike" dirty="0">
                          <a:solidFill>
                            <a:srgbClr val="C00000"/>
                          </a:solidFill>
                          <a:effectLst/>
                          <a:latin typeface="Calibri" panose="020F0502020204030204" pitchFamily="34" charset="0"/>
                        </a:rPr>
                        <a:t> Classe 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69519923"/>
                  </a:ext>
                </a:extLst>
              </a:tr>
              <a:tr h="184150">
                <a:tc rowSpan="2">
                  <a:txBody>
                    <a:bodyPr/>
                    <a:lstStyle/>
                    <a:p>
                      <a:pPr algn="ctr" fontAlgn="b"/>
                      <a:r>
                        <a:rPr lang="pt-BR" sz="2000" b="1" i="0" u="none" strike="noStrike">
                          <a:solidFill>
                            <a:srgbClr val="000000"/>
                          </a:solidFill>
                          <a:effectLst/>
                          <a:latin typeface="Calibri" panose="020F0502020204030204" pitchFamily="34" charset="0"/>
                        </a:rPr>
                        <a:t>Disp. De Caixa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pt-BR" sz="2000" b="1" i="0" u="none" strike="noStrike">
                          <a:solidFill>
                            <a:srgbClr val="000000"/>
                          </a:solidFill>
                          <a:effectLst/>
                          <a:latin typeface="Calibri" panose="020F0502020204030204" pitchFamily="34" charset="0"/>
                        </a:rPr>
                        <a:t>Empenhos a Pagar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gridSpan="2">
                  <a:txBody>
                    <a:bodyPr/>
                    <a:lstStyle/>
                    <a:p>
                      <a:pPr algn="ctr" fontAlgn="b"/>
                      <a:r>
                        <a:rPr lang="pt-BR" sz="2000" b="1" i="0" u="none" strike="noStrike">
                          <a:solidFill>
                            <a:srgbClr val="000000"/>
                          </a:solidFill>
                          <a:effectLst/>
                          <a:latin typeface="Calibri" panose="020F0502020204030204" pitchFamily="34" charset="0"/>
                        </a:rPr>
                        <a:t>Restos a Pagar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rowSpan="2">
                  <a:txBody>
                    <a:bodyPr/>
                    <a:lstStyle/>
                    <a:p>
                      <a:pPr algn="ctr" fontAlgn="b"/>
                      <a:r>
                        <a:rPr lang="pt-BR" sz="2000" b="1" i="0" u="none" strike="noStrike">
                          <a:solidFill>
                            <a:srgbClr val="000000"/>
                          </a:solidFill>
                          <a:effectLst/>
                          <a:latin typeface="Calibri" panose="020F0502020204030204" pitchFamily="34" charset="0"/>
                        </a:rPr>
                        <a:t>Saldo Extra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b"/>
                      <a:r>
                        <a:rPr lang="pt-BR" sz="2000" b="1" i="0" u="none" strike="noStrike">
                          <a:solidFill>
                            <a:srgbClr val="000000"/>
                          </a:solidFill>
                          <a:effectLst/>
                          <a:latin typeface="Calibri" panose="020F0502020204030204" pitchFamily="34" charset="0"/>
                        </a:rPr>
                        <a:t>Total (1+2+3)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769244043"/>
                  </a:ext>
                </a:extLst>
              </a:tr>
              <a:tr h="368300">
                <a:tc vMerge="1">
                  <a:txBody>
                    <a:bodyPr/>
                    <a:lstStyle/>
                    <a:p>
                      <a:endParaRPr lang="pt-BR"/>
                    </a:p>
                  </a:txBody>
                  <a:tcPr/>
                </a:tc>
                <a:tc>
                  <a:txBody>
                    <a:bodyPr/>
                    <a:lstStyle/>
                    <a:p>
                      <a:pPr algn="l" fontAlgn="b"/>
                      <a:r>
                        <a:rPr lang="pt-BR" sz="2000" b="1" i="0" u="none" strike="noStrike">
                          <a:solidFill>
                            <a:srgbClr val="000000"/>
                          </a:solidFill>
                          <a:effectLst/>
                          <a:latin typeface="Calibri" panose="020F0502020204030204" pitchFamily="34" charset="0"/>
                        </a:rPr>
                        <a:t>Liquidados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a:solidFill>
                            <a:srgbClr val="000000"/>
                          </a:solidFill>
                          <a:effectLst/>
                          <a:latin typeface="Calibri" panose="020F0502020204030204" pitchFamily="34" charset="0"/>
                        </a:rPr>
                        <a:t>A Liquidar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a:solidFill>
                            <a:srgbClr val="000000"/>
                          </a:solidFill>
                          <a:effectLst/>
                          <a:latin typeface="Calibri" panose="020F0502020204030204" pitchFamily="34" charset="0"/>
                        </a:rPr>
                        <a:t>Resto Não Processados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a:solidFill>
                            <a:srgbClr val="000000"/>
                          </a:solidFill>
                          <a:effectLst/>
                          <a:latin typeface="Calibri" panose="020F0502020204030204" pitchFamily="34" charset="0"/>
                        </a:rPr>
                        <a:t>Restos Processados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545265220"/>
                  </a:ext>
                </a:extLst>
              </a:tr>
              <a:tr h="190500">
                <a:tc>
                  <a:txBody>
                    <a:bodyPr/>
                    <a:lstStyle/>
                    <a:p>
                      <a:pPr algn="l" fontAlgn="b"/>
                      <a:r>
                        <a:rPr lang="pt-BR" sz="2000" b="1" i="0" u="none" strike="noStrike" dirty="0">
                          <a:solidFill>
                            <a:srgbClr val="000000"/>
                          </a:solidFill>
                          <a:effectLst/>
                          <a:latin typeface="Calibri" panose="020F0502020204030204" pitchFamily="34" charset="0"/>
                        </a:rPr>
                        <a:t> 100.000,00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pt-BR" sz="2000" b="1" i="0" u="none" strike="noStrike" dirty="0">
                          <a:solidFill>
                            <a:srgbClr val="000000"/>
                          </a:solidFill>
                          <a:effectLst/>
                          <a:latin typeface="Calibri" panose="020F0502020204030204" pitchFamily="34" charset="0"/>
                        </a:rPr>
                        <a:t>50.000,00</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25.000,00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5.000,00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80.000,00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 20.000,00</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1" i="0" u="none" strike="noStrike" dirty="0">
                          <a:solidFill>
                            <a:srgbClr val="000000"/>
                          </a:solidFill>
                          <a:effectLst/>
                          <a:latin typeface="Calibri" panose="020F0502020204030204" pitchFamily="34" charset="0"/>
                        </a:rPr>
                        <a:t>20.000,00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80994893"/>
                  </a:ext>
                </a:extLst>
              </a:tr>
            </a:tbl>
          </a:graphicData>
        </a:graphic>
      </p:graphicFrame>
      <p:sp>
        <p:nvSpPr>
          <p:cNvPr id="2" name="CaixaDeTexto 1">
            <a:extLst>
              <a:ext uri="{FF2B5EF4-FFF2-40B4-BE49-F238E27FC236}">
                <a16:creationId xmlns:a16="http://schemas.microsoft.com/office/drawing/2014/main" id="{1C3DD8B4-05C9-F367-6742-95D4E96C184B}"/>
              </a:ext>
            </a:extLst>
          </p:cNvPr>
          <p:cNvSpPr txBox="1"/>
          <p:nvPr/>
        </p:nvSpPr>
        <p:spPr>
          <a:xfrm>
            <a:off x="218660" y="993913"/>
            <a:ext cx="2822713" cy="461665"/>
          </a:xfrm>
          <a:prstGeom prst="rect">
            <a:avLst/>
          </a:prstGeom>
          <a:noFill/>
        </p:spPr>
        <p:txBody>
          <a:bodyPr wrap="square" rtlCol="0">
            <a:spAutoFit/>
          </a:bodyPr>
          <a:lstStyle/>
          <a:p>
            <a:r>
              <a:rPr lang="pt-BR" sz="2400" b="1" dirty="0"/>
              <a:t>2022 – FR 0118</a:t>
            </a:r>
          </a:p>
        </p:txBody>
      </p:sp>
      <p:graphicFrame>
        <p:nvGraphicFramePr>
          <p:cNvPr id="5" name="Tabela 4">
            <a:extLst>
              <a:ext uri="{FF2B5EF4-FFF2-40B4-BE49-F238E27FC236}">
                <a16:creationId xmlns:a16="http://schemas.microsoft.com/office/drawing/2014/main" id="{04708867-76CE-A596-316C-2E796351FCA7}"/>
              </a:ext>
            </a:extLst>
          </p:cNvPr>
          <p:cNvGraphicFramePr>
            <a:graphicFrameLocks noGrp="1"/>
          </p:cNvGraphicFramePr>
          <p:nvPr/>
        </p:nvGraphicFramePr>
        <p:xfrm>
          <a:off x="92765" y="4197040"/>
          <a:ext cx="12006469" cy="1854200"/>
        </p:xfrm>
        <a:graphic>
          <a:graphicData uri="http://schemas.openxmlformats.org/drawingml/2006/table">
            <a:tbl>
              <a:tblPr/>
              <a:tblGrid>
                <a:gridCol w="1567725">
                  <a:extLst>
                    <a:ext uri="{9D8B030D-6E8A-4147-A177-3AD203B41FA5}">
                      <a16:colId xmlns:a16="http://schemas.microsoft.com/office/drawing/2014/main" val="3233136127"/>
                    </a:ext>
                  </a:extLst>
                </a:gridCol>
                <a:gridCol w="1165536">
                  <a:extLst>
                    <a:ext uri="{9D8B030D-6E8A-4147-A177-3AD203B41FA5}">
                      <a16:colId xmlns:a16="http://schemas.microsoft.com/office/drawing/2014/main" val="1362959938"/>
                    </a:ext>
                  </a:extLst>
                </a:gridCol>
                <a:gridCol w="1202635">
                  <a:extLst>
                    <a:ext uri="{9D8B030D-6E8A-4147-A177-3AD203B41FA5}">
                      <a16:colId xmlns:a16="http://schemas.microsoft.com/office/drawing/2014/main" val="2832469366"/>
                    </a:ext>
                  </a:extLst>
                </a:gridCol>
                <a:gridCol w="1331843">
                  <a:extLst>
                    <a:ext uri="{9D8B030D-6E8A-4147-A177-3AD203B41FA5}">
                      <a16:colId xmlns:a16="http://schemas.microsoft.com/office/drawing/2014/main" val="4211497757"/>
                    </a:ext>
                  </a:extLst>
                </a:gridCol>
                <a:gridCol w="1358348">
                  <a:extLst>
                    <a:ext uri="{9D8B030D-6E8A-4147-A177-3AD203B41FA5}">
                      <a16:colId xmlns:a16="http://schemas.microsoft.com/office/drawing/2014/main" val="596059673"/>
                    </a:ext>
                  </a:extLst>
                </a:gridCol>
                <a:gridCol w="1003852">
                  <a:extLst>
                    <a:ext uri="{9D8B030D-6E8A-4147-A177-3AD203B41FA5}">
                      <a16:colId xmlns:a16="http://schemas.microsoft.com/office/drawing/2014/main" val="2342117644"/>
                    </a:ext>
                  </a:extLst>
                </a:gridCol>
                <a:gridCol w="1241080">
                  <a:extLst>
                    <a:ext uri="{9D8B030D-6E8A-4147-A177-3AD203B41FA5}">
                      <a16:colId xmlns:a16="http://schemas.microsoft.com/office/drawing/2014/main" val="510222397"/>
                    </a:ext>
                  </a:extLst>
                </a:gridCol>
                <a:gridCol w="1567725">
                  <a:extLst>
                    <a:ext uri="{9D8B030D-6E8A-4147-A177-3AD203B41FA5}">
                      <a16:colId xmlns:a16="http://schemas.microsoft.com/office/drawing/2014/main" val="173257670"/>
                    </a:ext>
                  </a:extLst>
                </a:gridCol>
                <a:gridCol w="1567725">
                  <a:extLst>
                    <a:ext uri="{9D8B030D-6E8A-4147-A177-3AD203B41FA5}">
                      <a16:colId xmlns:a16="http://schemas.microsoft.com/office/drawing/2014/main" val="265129834"/>
                    </a:ext>
                  </a:extLst>
                </a:gridCol>
              </a:tblGrid>
              <a:tr h="184150">
                <a:tc>
                  <a:txBody>
                    <a:bodyPr/>
                    <a:lstStyle/>
                    <a:p>
                      <a:pPr algn="l" fontAlgn="b"/>
                      <a:r>
                        <a:rPr lang="pt-BR" sz="2000" b="1" i="0" u="none" strike="noStrike">
                          <a:solidFill>
                            <a:srgbClr val="000000"/>
                          </a:solidFill>
                          <a:effectLst/>
                          <a:latin typeface="Calibri" panose="020F0502020204030204" pitchFamily="34" charset="0"/>
                        </a:rPr>
                        <a:t>Ativo Financeiro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pt-BR" sz="2000" b="1" i="0" u="none" strike="noStrike" dirty="0">
                          <a:solidFill>
                            <a:srgbClr val="000000"/>
                          </a:solidFill>
                          <a:effectLst/>
                          <a:latin typeface="Calibri" panose="020F0502020204030204" pitchFamily="34" charset="0"/>
                        </a:rPr>
                        <a:t>Passivo Financeiro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3">
                  <a:txBody>
                    <a:bodyPr/>
                    <a:lstStyle/>
                    <a:p>
                      <a:pPr algn="ctr" fontAlgn="b"/>
                      <a:r>
                        <a:rPr lang="pt-BR" sz="2000" b="1" i="0" u="none" strike="noStrike" dirty="0" err="1">
                          <a:solidFill>
                            <a:srgbClr val="C00000"/>
                          </a:solidFill>
                          <a:effectLst/>
                          <a:latin typeface="Calibri" panose="020F0502020204030204" pitchFamily="34" charset="0"/>
                        </a:rPr>
                        <a:t>Disponilidade</a:t>
                      </a:r>
                      <a:r>
                        <a:rPr lang="pt-BR" sz="2000" b="1" i="0" u="none" strike="noStrike" dirty="0">
                          <a:solidFill>
                            <a:srgbClr val="C00000"/>
                          </a:solidFill>
                          <a:effectLst/>
                          <a:latin typeface="Calibri" panose="020F0502020204030204" pitchFamily="34" charset="0"/>
                        </a:rPr>
                        <a:t> apurada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ctr" fontAlgn="b"/>
                      <a:r>
                        <a:rPr lang="pt-BR" sz="2000" b="1" i="0" u="none" strike="noStrike" dirty="0" err="1">
                          <a:solidFill>
                            <a:srgbClr val="C00000"/>
                          </a:solidFill>
                          <a:effectLst/>
                          <a:latin typeface="Calibri" panose="020F0502020204030204" pitchFamily="34" charset="0"/>
                        </a:rPr>
                        <a:t>Disponilidade</a:t>
                      </a:r>
                      <a:r>
                        <a:rPr lang="pt-BR" sz="2000" b="1" i="0" u="none" strike="noStrike" dirty="0">
                          <a:solidFill>
                            <a:srgbClr val="C00000"/>
                          </a:solidFill>
                          <a:effectLst/>
                          <a:latin typeface="Calibri" panose="020F0502020204030204" pitchFamily="34" charset="0"/>
                        </a:rPr>
                        <a:t> Classe 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69519923"/>
                  </a:ext>
                </a:extLst>
              </a:tr>
              <a:tr h="184150">
                <a:tc rowSpan="2">
                  <a:txBody>
                    <a:bodyPr/>
                    <a:lstStyle/>
                    <a:p>
                      <a:pPr algn="ctr" fontAlgn="b"/>
                      <a:r>
                        <a:rPr lang="pt-BR" sz="2000" b="1" i="0" u="none" strike="noStrike">
                          <a:solidFill>
                            <a:srgbClr val="000000"/>
                          </a:solidFill>
                          <a:effectLst/>
                          <a:latin typeface="Calibri" panose="020F0502020204030204" pitchFamily="34" charset="0"/>
                        </a:rPr>
                        <a:t>Disp. De Caixa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pt-BR" sz="2000" b="1" i="0" u="none" strike="noStrike">
                          <a:solidFill>
                            <a:srgbClr val="000000"/>
                          </a:solidFill>
                          <a:effectLst/>
                          <a:latin typeface="Calibri" panose="020F0502020204030204" pitchFamily="34" charset="0"/>
                        </a:rPr>
                        <a:t>Empenhos a Pagar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gridSpan="2">
                  <a:txBody>
                    <a:bodyPr/>
                    <a:lstStyle/>
                    <a:p>
                      <a:pPr algn="ctr" fontAlgn="b"/>
                      <a:r>
                        <a:rPr lang="pt-BR" sz="2000" b="1" i="0" u="none" strike="noStrike">
                          <a:solidFill>
                            <a:srgbClr val="000000"/>
                          </a:solidFill>
                          <a:effectLst/>
                          <a:latin typeface="Calibri" panose="020F0502020204030204" pitchFamily="34" charset="0"/>
                        </a:rPr>
                        <a:t>Restos a Pagar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rowSpan="2">
                  <a:txBody>
                    <a:bodyPr/>
                    <a:lstStyle/>
                    <a:p>
                      <a:pPr algn="ctr" fontAlgn="b"/>
                      <a:r>
                        <a:rPr lang="pt-BR" sz="2000" b="1" i="0" u="none" strike="noStrike">
                          <a:solidFill>
                            <a:srgbClr val="000000"/>
                          </a:solidFill>
                          <a:effectLst/>
                          <a:latin typeface="Calibri" panose="020F0502020204030204" pitchFamily="34" charset="0"/>
                        </a:rPr>
                        <a:t>Saldo Extra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b"/>
                      <a:r>
                        <a:rPr lang="pt-BR" sz="2000" b="1" i="0" u="none" strike="noStrike">
                          <a:solidFill>
                            <a:srgbClr val="000000"/>
                          </a:solidFill>
                          <a:effectLst/>
                          <a:latin typeface="Calibri" panose="020F0502020204030204" pitchFamily="34" charset="0"/>
                        </a:rPr>
                        <a:t>Total (1+2+3)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769244043"/>
                  </a:ext>
                </a:extLst>
              </a:tr>
              <a:tr h="532053">
                <a:tc vMerge="1">
                  <a:txBody>
                    <a:bodyPr/>
                    <a:lstStyle/>
                    <a:p>
                      <a:endParaRPr lang="pt-BR"/>
                    </a:p>
                  </a:txBody>
                  <a:tcPr/>
                </a:tc>
                <a:tc>
                  <a:txBody>
                    <a:bodyPr/>
                    <a:lstStyle/>
                    <a:p>
                      <a:pPr algn="l" fontAlgn="b"/>
                      <a:r>
                        <a:rPr lang="pt-BR" sz="2000" b="1" i="0" u="none" strike="noStrike">
                          <a:solidFill>
                            <a:srgbClr val="000000"/>
                          </a:solidFill>
                          <a:effectLst/>
                          <a:latin typeface="Calibri" panose="020F0502020204030204" pitchFamily="34" charset="0"/>
                        </a:rPr>
                        <a:t>Liquidados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a:solidFill>
                            <a:srgbClr val="000000"/>
                          </a:solidFill>
                          <a:effectLst/>
                          <a:latin typeface="Calibri" panose="020F0502020204030204" pitchFamily="34" charset="0"/>
                        </a:rPr>
                        <a:t>A Liquidar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a:solidFill>
                            <a:srgbClr val="000000"/>
                          </a:solidFill>
                          <a:effectLst/>
                          <a:latin typeface="Calibri" panose="020F0502020204030204" pitchFamily="34" charset="0"/>
                        </a:rPr>
                        <a:t>Resto Não Processados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a:solidFill>
                            <a:srgbClr val="000000"/>
                          </a:solidFill>
                          <a:effectLst/>
                          <a:latin typeface="Calibri" panose="020F0502020204030204" pitchFamily="34" charset="0"/>
                        </a:rPr>
                        <a:t>Restos Processados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545265220"/>
                  </a:ext>
                </a:extLst>
              </a:tr>
              <a:tr h="190500">
                <a:tc>
                  <a:txBody>
                    <a:bodyPr/>
                    <a:lstStyle/>
                    <a:p>
                      <a:pPr algn="l" fontAlgn="b"/>
                      <a:r>
                        <a:rPr lang="pt-BR" sz="2000" b="1" i="0" u="none" strike="noStrike" dirty="0">
                          <a:solidFill>
                            <a:srgbClr val="000000"/>
                          </a:solidFill>
                          <a:effectLst/>
                          <a:latin typeface="Calibri" panose="020F0502020204030204" pitchFamily="34" charset="0"/>
                        </a:rPr>
                        <a:t> 100.000,00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endParaRPr lang="pt-BR"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endParaRPr lang="pt-BR" sz="20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2000" b="1" i="0" u="none" strike="noStrike" dirty="0">
                          <a:solidFill>
                            <a:srgbClr val="000000"/>
                          </a:solidFill>
                          <a:effectLst/>
                          <a:latin typeface="Calibri" panose="020F0502020204030204" pitchFamily="34" charset="0"/>
                        </a:rPr>
                        <a:t> 25.000,00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2000" b="1" i="0" u="none" strike="noStrike" dirty="0">
                          <a:solidFill>
                            <a:srgbClr val="000000"/>
                          </a:solidFill>
                          <a:effectLst/>
                          <a:latin typeface="Calibri" panose="020F0502020204030204" pitchFamily="34" charset="0"/>
                        </a:rPr>
                        <a:t> 50.000,00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5.000,00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80.000,00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pt-BR" sz="2000" b="1" i="0" u="none" strike="noStrike" dirty="0">
                          <a:solidFill>
                            <a:srgbClr val="000000"/>
                          </a:solidFill>
                          <a:effectLst/>
                          <a:latin typeface="Calibri" panose="020F0502020204030204" pitchFamily="34" charset="0"/>
                        </a:rPr>
                        <a:t> 20.000,00</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1" i="0" u="none" strike="noStrike" dirty="0">
                          <a:solidFill>
                            <a:srgbClr val="000000"/>
                          </a:solidFill>
                          <a:effectLst/>
                          <a:latin typeface="Calibri" panose="020F0502020204030204" pitchFamily="34" charset="0"/>
                        </a:rPr>
                        <a:t>20.000,00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80994893"/>
                  </a:ext>
                </a:extLst>
              </a:tr>
            </a:tbl>
          </a:graphicData>
        </a:graphic>
      </p:graphicFrame>
      <p:sp>
        <p:nvSpPr>
          <p:cNvPr id="6" name="CaixaDeTexto 5">
            <a:extLst>
              <a:ext uri="{FF2B5EF4-FFF2-40B4-BE49-F238E27FC236}">
                <a16:creationId xmlns:a16="http://schemas.microsoft.com/office/drawing/2014/main" id="{47575340-07D2-4FFA-7062-A5651C3F506F}"/>
              </a:ext>
            </a:extLst>
          </p:cNvPr>
          <p:cNvSpPr txBox="1"/>
          <p:nvPr/>
        </p:nvSpPr>
        <p:spPr>
          <a:xfrm>
            <a:off x="218661" y="3730487"/>
            <a:ext cx="4890052" cy="461665"/>
          </a:xfrm>
          <a:prstGeom prst="rect">
            <a:avLst/>
          </a:prstGeom>
          <a:noFill/>
        </p:spPr>
        <p:txBody>
          <a:bodyPr wrap="square" rtlCol="0">
            <a:spAutoFit/>
          </a:bodyPr>
          <a:lstStyle/>
          <a:p>
            <a:r>
              <a:rPr lang="pt-BR" sz="2400" b="1" dirty="0"/>
              <a:t>2023 – FR 1.540 ou 1.540.1070</a:t>
            </a:r>
          </a:p>
        </p:txBody>
      </p:sp>
    </p:spTree>
    <p:extLst>
      <p:ext uri="{BB962C8B-B14F-4D97-AF65-F5344CB8AC3E}">
        <p14:creationId xmlns:p14="http://schemas.microsoft.com/office/powerpoint/2010/main" val="2316591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34BC9A2-E5DA-0098-3A1D-798442269762}"/>
              </a:ext>
            </a:extLst>
          </p:cNvPr>
          <p:cNvSpPr/>
          <p:nvPr/>
        </p:nvSpPr>
        <p:spPr>
          <a:xfrm>
            <a:off x="4986670" y="0"/>
            <a:ext cx="7205330" cy="6858000"/>
          </a:xfrm>
          <a:prstGeom prst="rect">
            <a:avLst/>
          </a:prstGeom>
          <a:solidFill>
            <a:srgbClr val="CCE7D3">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B1B568AE-5AE1-0B20-71F1-EF262A88A7D8}"/>
              </a:ext>
            </a:extLst>
          </p:cNvPr>
          <p:cNvSpPr txBox="1"/>
          <p:nvPr/>
        </p:nvSpPr>
        <p:spPr>
          <a:xfrm>
            <a:off x="6218852" y="3065264"/>
            <a:ext cx="4956997" cy="727470"/>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800" b="1" kern="1200" dirty="0" err="1">
                <a:solidFill>
                  <a:srgbClr val="00A858"/>
                </a:solidFill>
                <a:latin typeface="Book Antiqua" panose="02040602050305030304" pitchFamily="18" charset="0"/>
                <a:ea typeface="+mj-ea"/>
                <a:cs typeface="+mj-cs"/>
              </a:rPr>
              <a:t>Gratidão</a:t>
            </a:r>
            <a:r>
              <a:rPr lang="en-US" sz="4800" b="1" kern="1200" dirty="0">
                <a:solidFill>
                  <a:srgbClr val="00A858"/>
                </a:solidFill>
                <a:latin typeface="Book Antiqua" panose="02040602050305030304" pitchFamily="18" charset="0"/>
                <a:ea typeface="+mj-ea"/>
                <a:cs typeface="+mj-cs"/>
              </a:rPr>
              <a:t>!</a:t>
            </a:r>
          </a:p>
        </p:txBody>
      </p:sp>
      <p:pic>
        <p:nvPicPr>
          <p:cNvPr id="2050" name="Picture 2" descr="AMURES - Associação de Municípios da Região Serrana">
            <a:extLst>
              <a:ext uri="{FF2B5EF4-FFF2-40B4-BE49-F238E27FC236}">
                <a16:creationId xmlns:a16="http://schemas.microsoft.com/office/drawing/2014/main" id="{50080681-F84B-D836-9A7C-44E017686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080" y="2376560"/>
            <a:ext cx="3000572" cy="210487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23F502-792A-A3B6-3886-6FB5D65C683A}"/>
              </a:ext>
            </a:extLst>
          </p:cNvPr>
          <p:cNvSpPr txBox="1"/>
          <p:nvPr/>
        </p:nvSpPr>
        <p:spPr>
          <a:xfrm>
            <a:off x="6218852" y="4611756"/>
            <a:ext cx="4740965" cy="830997"/>
          </a:xfrm>
          <a:prstGeom prst="rect">
            <a:avLst/>
          </a:prstGeom>
          <a:noFill/>
        </p:spPr>
        <p:txBody>
          <a:bodyPr wrap="square" rtlCol="0">
            <a:spAutoFit/>
          </a:bodyPr>
          <a:lstStyle/>
          <a:p>
            <a:pPr algn="ctr"/>
            <a:r>
              <a:rPr lang="pt-BR" sz="2400" b="1" dirty="0">
                <a:solidFill>
                  <a:srgbClr val="00A858"/>
                </a:solidFill>
                <a:latin typeface="Amasis MT Pro" panose="02040504050005020304" pitchFamily="18" charset="0"/>
              </a:rPr>
              <a:t>Rafael</a:t>
            </a:r>
          </a:p>
          <a:p>
            <a:pPr algn="ctr"/>
            <a:r>
              <a:rPr lang="pt-BR" sz="2400" b="1" dirty="0">
                <a:solidFill>
                  <a:srgbClr val="00A858"/>
                </a:solidFill>
                <a:latin typeface="Amasis MT Pro" panose="02040504050005020304" pitchFamily="18" charset="0"/>
              </a:rPr>
              <a:t>GPC – Assessoria e </a:t>
            </a:r>
            <a:r>
              <a:rPr lang="pt-BR" sz="2400" b="1" dirty="0" err="1">
                <a:solidFill>
                  <a:srgbClr val="00A858"/>
                </a:solidFill>
                <a:latin typeface="Amasis MT Pro" panose="02040504050005020304" pitchFamily="18" charset="0"/>
              </a:rPr>
              <a:t>Consutoria</a:t>
            </a:r>
            <a:endParaRPr lang="pt-BR" sz="2400" b="1" dirty="0">
              <a:solidFill>
                <a:srgbClr val="00A858"/>
              </a:solidFill>
              <a:latin typeface="Amasis MT Pro" panose="02040504050005020304" pitchFamily="18" charset="0"/>
            </a:endParaRPr>
          </a:p>
        </p:txBody>
      </p:sp>
    </p:spTree>
    <p:extLst>
      <p:ext uri="{BB962C8B-B14F-4D97-AF65-F5344CB8AC3E}">
        <p14:creationId xmlns:p14="http://schemas.microsoft.com/office/powerpoint/2010/main" val="8372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9F3C0E-AA33-5C0D-B3AD-6CDAA08E729D}"/>
              </a:ext>
            </a:extLst>
          </p:cNvPr>
          <p:cNvSpPr txBox="1"/>
          <p:nvPr/>
        </p:nvSpPr>
        <p:spPr>
          <a:xfrm>
            <a:off x="2216425" y="0"/>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cxnSp>
        <p:nvCxnSpPr>
          <p:cNvPr id="3" name="Conector reto 2">
            <a:extLst>
              <a:ext uri="{FF2B5EF4-FFF2-40B4-BE49-F238E27FC236}">
                <a16:creationId xmlns:a16="http://schemas.microsoft.com/office/drawing/2014/main" id="{F72EFA2A-D82F-936F-AD28-6D2D261B6B1A}"/>
              </a:ext>
            </a:extLst>
          </p:cNvPr>
          <p:cNvCxnSpPr>
            <a:cxnSpLocks/>
          </p:cNvCxnSpPr>
          <p:nvPr/>
        </p:nvCxnSpPr>
        <p:spPr>
          <a:xfrm>
            <a:off x="2216425" y="499482"/>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35D5BC04-3778-B015-997A-47DBFA87DEEA}"/>
              </a:ext>
            </a:extLst>
          </p:cNvPr>
          <p:cNvSpPr txBox="1"/>
          <p:nvPr/>
        </p:nvSpPr>
        <p:spPr>
          <a:xfrm>
            <a:off x="92149" y="995626"/>
            <a:ext cx="737056" cy="523220"/>
          </a:xfrm>
          <a:prstGeom prst="rect">
            <a:avLst/>
          </a:prstGeom>
          <a:noFill/>
          <a:ln>
            <a:solidFill>
              <a:schemeClr val="tx1"/>
            </a:solidFill>
          </a:ln>
        </p:spPr>
        <p:txBody>
          <a:bodyPr wrap="square" rtlCol="0">
            <a:spAutoFit/>
          </a:bodyPr>
          <a:lstStyle/>
          <a:p>
            <a:r>
              <a:rPr lang="pt-BR" sz="2800" dirty="0"/>
              <a:t>0.</a:t>
            </a:r>
          </a:p>
        </p:txBody>
      </p:sp>
      <p:cxnSp>
        <p:nvCxnSpPr>
          <p:cNvPr id="5" name="Conector: Curvo 4">
            <a:extLst>
              <a:ext uri="{FF2B5EF4-FFF2-40B4-BE49-F238E27FC236}">
                <a16:creationId xmlns:a16="http://schemas.microsoft.com/office/drawing/2014/main" id="{75B4D00A-DD43-B9FD-09BE-D9DDF5D05A79}"/>
              </a:ext>
            </a:extLst>
          </p:cNvPr>
          <p:cNvCxnSpPr>
            <a:cxnSpLocks/>
            <a:stCxn id="4" idx="2"/>
          </p:cNvCxnSpPr>
          <p:nvPr/>
        </p:nvCxnSpPr>
        <p:spPr>
          <a:xfrm rot="16200000" flipH="1">
            <a:off x="287575" y="1691947"/>
            <a:ext cx="523220" cy="177017"/>
          </a:xfrm>
          <a:prstGeom prst="curvedConnector3">
            <a:avLst>
              <a:gd name="adj1" fmla="val 112996"/>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0069EC73-6319-F88C-AF03-FDAD059EAFBD}"/>
              </a:ext>
            </a:extLst>
          </p:cNvPr>
          <p:cNvSpPr txBox="1"/>
          <p:nvPr/>
        </p:nvSpPr>
        <p:spPr>
          <a:xfrm flipH="1">
            <a:off x="627162" y="1769644"/>
            <a:ext cx="840231" cy="492443"/>
          </a:xfrm>
          <a:prstGeom prst="rect">
            <a:avLst/>
          </a:prstGeom>
          <a:noFill/>
        </p:spPr>
        <p:txBody>
          <a:bodyPr wrap="square" rtlCol="0">
            <a:spAutoFit/>
          </a:bodyPr>
          <a:lstStyle/>
          <a:p>
            <a:r>
              <a:rPr lang="pt-BR" sz="2600" b="1" dirty="0">
                <a:solidFill>
                  <a:schemeClr val="accent6">
                    <a:lumMod val="50000"/>
                  </a:schemeClr>
                </a:solidFill>
              </a:rPr>
              <a:t>Tipo</a:t>
            </a:r>
          </a:p>
        </p:txBody>
      </p:sp>
      <p:sp>
        <p:nvSpPr>
          <p:cNvPr id="7" name="CaixaDeTexto 6">
            <a:extLst>
              <a:ext uri="{FF2B5EF4-FFF2-40B4-BE49-F238E27FC236}">
                <a16:creationId xmlns:a16="http://schemas.microsoft.com/office/drawing/2014/main" id="{957A528B-A46F-8753-D309-08D7F6DD468C}"/>
              </a:ext>
            </a:extLst>
          </p:cNvPr>
          <p:cNvSpPr txBox="1"/>
          <p:nvPr/>
        </p:nvSpPr>
        <p:spPr>
          <a:xfrm>
            <a:off x="1322049" y="499482"/>
            <a:ext cx="10692741" cy="6494085"/>
          </a:xfrm>
          <a:prstGeom prst="rect">
            <a:avLst/>
          </a:prstGeom>
          <a:noFill/>
        </p:spPr>
        <p:txBody>
          <a:bodyPr wrap="square" rtlCol="0">
            <a:spAutoFit/>
          </a:bodyPr>
          <a:lstStyle/>
          <a:p>
            <a:pPr algn="just"/>
            <a:r>
              <a:rPr lang="pt-BR" sz="2600" b="0" i="0" u="none" strike="noStrike" baseline="0" dirty="0">
                <a:solidFill>
                  <a:schemeClr val="accent6">
                    <a:lumMod val="50000"/>
                  </a:schemeClr>
                </a:solidFill>
                <a:latin typeface="Rawline-Medium"/>
              </a:rPr>
              <a:t>g) "6", a ser utilizado para registrar a arrecadação dos Juros de Mora da respectiva receita, quando a legislação pertinente diferenciar a destinação das Multas da destinação dos Juros de Mora, situação na qual não poderá ser efetuado registro de arrecadação no Tipo "2 - Multas e Juros de Mora";</a:t>
            </a:r>
          </a:p>
          <a:p>
            <a:pPr algn="just"/>
            <a:r>
              <a:rPr lang="pt-BR" sz="2600" b="0" i="0" u="none" strike="noStrike" baseline="0" dirty="0">
                <a:solidFill>
                  <a:schemeClr val="accent6">
                    <a:lumMod val="50000"/>
                  </a:schemeClr>
                </a:solidFill>
                <a:latin typeface="Rawline-Medium"/>
              </a:rPr>
              <a:t>h) "7", a ser utilizado para registrar a arrecadação das Multas da Dívida Ativa da respectiva receita, quando a legislação pertinente diferenciar a destinação das Multas da Dívida Ativa da destinação dos Juros de Mora da Dívida Ativa, situação na qual não poderá ser efetuado registro de arrecadação no Tipo "4 - Multas e Juros de Mora da Dívida Ativa";</a:t>
            </a:r>
          </a:p>
          <a:p>
            <a:pPr algn="just"/>
            <a:r>
              <a:rPr lang="pt-BR" sz="2600" b="0" i="0" u="none" strike="noStrike" baseline="0" dirty="0">
                <a:solidFill>
                  <a:schemeClr val="accent6">
                    <a:lumMod val="50000"/>
                  </a:schemeClr>
                </a:solidFill>
                <a:latin typeface="Rawline-Medium"/>
              </a:rPr>
              <a:t>i) "8", a ser utilizado para registrar a arrecadação dos Juros da Dívida Ativa da respectiva receita, quando a legislação pertinente diferenciar a destinação das Multas da Dívida Ativa da destinação dos Juros de Mora da Dívida Ativa, situação na qual não poderá ser efetuado registro de arrecadação no Tipo "4 - Multas e Juros de Mora da Dívida Ativa"; e</a:t>
            </a:r>
          </a:p>
          <a:p>
            <a:pPr algn="just"/>
            <a:r>
              <a:rPr lang="pt-BR" sz="2600" b="0" i="0" u="none" strike="noStrike" baseline="0" dirty="0">
                <a:solidFill>
                  <a:schemeClr val="accent6">
                    <a:lumMod val="50000"/>
                  </a:schemeClr>
                </a:solidFill>
                <a:latin typeface="Rawline-Medium"/>
              </a:rPr>
              <a:t>j) "9", a ser especificado em momento futuro, mediante Portaria Conjunta, pela SOF e pela STN.</a:t>
            </a:r>
          </a:p>
        </p:txBody>
      </p:sp>
    </p:spTree>
    <p:extLst>
      <p:ext uri="{BB962C8B-B14F-4D97-AF65-F5344CB8AC3E}">
        <p14:creationId xmlns:p14="http://schemas.microsoft.com/office/powerpoint/2010/main" val="2529140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E54AF6-0C52-ADEF-844D-ADFD7F551FEF}"/>
              </a:ext>
            </a:extLst>
          </p:cNvPr>
          <p:cNvSpPr txBox="1"/>
          <p:nvPr/>
        </p:nvSpPr>
        <p:spPr>
          <a:xfrm>
            <a:off x="2123473" y="221958"/>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cxnSp>
        <p:nvCxnSpPr>
          <p:cNvPr id="3" name="Conector reto 2">
            <a:extLst>
              <a:ext uri="{FF2B5EF4-FFF2-40B4-BE49-F238E27FC236}">
                <a16:creationId xmlns:a16="http://schemas.microsoft.com/office/drawing/2014/main" id="{FE1368B6-DBB8-0E9A-1E20-9441DDAAF421}"/>
              </a:ext>
            </a:extLst>
          </p:cNvPr>
          <p:cNvCxnSpPr>
            <a:cxnSpLocks/>
          </p:cNvCxnSpPr>
          <p:nvPr/>
        </p:nvCxnSpPr>
        <p:spPr>
          <a:xfrm>
            <a:off x="2216425" y="807826"/>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4A819394-E16C-D99F-CD3D-35DC9EE322C7}"/>
              </a:ext>
            </a:extLst>
          </p:cNvPr>
          <p:cNvGraphicFramePr/>
          <p:nvPr/>
        </p:nvGraphicFramePr>
        <p:xfrm>
          <a:off x="1316363" y="2065617"/>
          <a:ext cx="9626621" cy="4173295"/>
        </p:xfrm>
        <a:graphic>
          <a:graphicData uri="http://schemas.openxmlformats.org/drawingml/2006/table">
            <a:tbl>
              <a:tblPr/>
              <a:tblGrid>
                <a:gridCol w="508046">
                  <a:extLst>
                    <a:ext uri="{9D8B030D-6E8A-4147-A177-3AD203B41FA5}">
                      <a16:colId xmlns:a16="http://schemas.microsoft.com/office/drawing/2014/main" val="20000"/>
                    </a:ext>
                  </a:extLst>
                </a:gridCol>
                <a:gridCol w="2410909">
                  <a:extLst>
                    <a:ext uri="{9D8B030D-6E8A-4147-A177-3AD203B41FA5}">
                      <a16:colId xmlns:a16="http://schemas.microsoft.com/office/drawing/2014/main" val="20001"/>
                    </a:ext>
                  </a:extLst>
                </a:gridCol>
                <a:gridCol w="917400">
                  <a:extLst>
                    <a:ext uri="{9D8B030D-6E8A-4147-A177-3AD203B41FA5}">
                      <a16:colId xmlns:a16="http://schemas.microsoft.com/office/drawing/2014/main" val="20002"/>
                    </a:ext>
                  </a:extLst>
                </a:gridCol>
                <a:gridCol w="5790266">
                  <a:extLst>
                    <a:ext uri="{9D8B030D-6E8A-4147-A177-3AD203B41FA5}">
                      <a16:colId xmlns:a16="http://schemas.microsoft.com/office/drawing/2014/main" val="20003"/>
                    </a:ext>
                  </a:extLst>
                </a:gridCol>
              </a:tblGrid>
              <a:tr h="529859">
                <a:tc>
                  <a:txBody>
                    <a:bodyPr/>
                    <a:lstStyle/>
                    <a:p>
                      <a:pPr algn="ctr">
                        <a:lnSpc>
                          <a:spcPct val="100000"/>
                        </a:lnSpc>
                      </a:pPr>
                      <a:r>
                        <a:rPr lang="pt-BR" sz="2200" b="1" strike="noStrike" spc="-1" dirty="0">
                          <a:solidFill>
                            <a:schemeClr val="bg1"/>
                          </a:solidFill>
                          <a:latin typeface="+mn-lt"/>
                          <a:ea typeface="Times New Roman"/>
                        </a:rPr>
                        <a:t>C</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Categoria Econômica</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Receita Corrente</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extLst>
                  <a:ext uri="{0D108BD9-81ED-4DB2-BD59-A6C34878D82A}">
                    <a16:rowId xmlns:a16="http://schemas.microsoft.com/office/drawing/2014/main" val="10000"/>
                  </a:ext>
                </a:extLst>
              </a:tr>
              <a:tr h="529859">
                <a:tc>
                  <a:txBody>
                    <a:bodyPr/>
                    <a:lstStyle/>
                    <a:p>
                      <a:pPr algn="ctr">
                        <a:lnSpc>
                          <a:spcPct val="100000"/>
                        </a:lnSpc>
                      </a:pPr>
                      <a:r>
                        <a:rPr lang="pt-BR" sz="2200" b="1" strike="noStrike" spc="-1" dirty="0">
                          <a:solidFill>
                            <a:schemeClr val="bg1"/>
                          </a:solidFill>
                          <a:latin typeface="+mn-lt"/>
                          <a:ea typeface="Times New Roman"/>
                        </a:rPr>
                        <a:t>O</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Origem</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Taxas e Contribuições de Melhoria</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240">
                      <a:solidFill>
                        <a:srgbClr val="000000"/>
                      </a:solidFill>
                    </a:lnB>
                    <a:solidFill>
                      <a:schemeClr val="bg2">
                        <a:lumMod val="90000"/>
                      </a:schemeClr>
                    </a:solidFill>
                  </a:tcPr>
                </a:tc>
                <a:extLst>
                  <a:ext uri="{0D108BD9-81ED-4DB2-BD59-A6C34878D82A}">
                    <a16:rowId xmlns:a16="http://schemas.microsoft.com/office/drawing/2014/main" val="10001"/>
                  </a:ext>
                </a:extLst>
              </a:tr>
              <a:tr h="529859">
                <a:tc>
                  <a:txBody>
                    <a:bodyPr/>
                    <a:lstStyle/>
                    <a:p>
                      <a:pPr algn="ctr">
                        <a:lnSpc>
                          <a:spcPct val="100000"/>
                        </a:lnSpc>
                      </a:pPr>
                      <a:r>
                        <a:rPr lang="pt-BR" sz="2200" b="1" strike="noStrike" spc="-1" dirty="0">
                          <a:solidFill>
                            <a:schemeClr val="bg1"/>
                          </a:solidFill>
                          <a:latin typeface="+mn-lt"/>
                          <a:ea typeface="Times New Roman"/>
                        </a:rPr>
                        <a:t>E</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Espécie</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tx2">
                        <a:lumMod val="50000"/>
                      </a:schemeClr>
                    </a:solidFill>
                  </a:tcPr>
                </a:tc>
                <a:tc rowSpan="3">
                  <a:txBody>
                    <a:bodyPr/>
                    <a:lstStyle/>
                    <a:p>
                      <a:pPr algn="just">
                        <a:lnSpc>
                          <a:spcPct val="100000"/>
                        </a:lnSpc>
                      </a:pPr>
                      <a:r>
                        <a:rPr lang="pt-BR" sz="2200" b="0" strike="noStrike" spc="-1" dirty="0">
                          <a:solidFill>
                            <a:srgbClr val="000000"/>
                          </a:solidFill>
                          <a:latin typeface="+mn-lt"/>
                          <a:ea typeface="Times New Roman"/>
                        </a:rPr>
                        <a:t>Desdobramentos para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identificação de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peculiaridades da receita</a:t>
                      </a:r>
                      <a:endParaRPr lang="pt-BR" sz="2200" b="0" strike="noStrike" spc="-1" dirty="0">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2</a:t>
                      </a:r>
                      <a:endParaRPr lang="pt-BR" sz="2200" b="0" strike="noStrike" spc="-1" dirty="0">
                        <a:solidFill>
                          <a:schemeClr val="bg1"/>
                        </a:solidFill>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Sobre o Patrimônio</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3"/>
                  </a:ext>
                </a:extLst>
              </a:tr>
              <a:tr h="529859">
                <a:tc>
                  <a:txBody>
                    <a:bodyPr/>
                    <a:lstStyle/>
                    <a:p>
                      <a:pPr algn="ctr">
                        <a:lnSpc>
                          <a:spcPct val="100000"/>
                        </a:lnSpc>
                      </a:pPr>
                      <a:r>
                        <a:rPr lang="pt-BR" sz="2200" b="1" strike="noStrike" spc="-1" dirty="0">
                          <a:solidFill>
                            <a:schemeClr val="bg1"/>
                          </a:solidFill>
                          <a:latin typeface="+mn-lt"/>
                          <a:ea typeface="Times New Roman"/>
                        </a:rPr>
                        <a:t>DD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240">
                      <a:noFill/>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50</a:t>
                      </a:r>
                      <a:endParaRPr lang="pt-BR" sz="2200" b="0" strike="noStrike" spc="-1" dirty="0">
                        <a:solidFill>
                          <a:schemeClr val="bg1"/>
                        </a:solidFill>
                        <a:latin typeface="+mn-lt"/>
                      </a:endParaRPr>
                    </a:p>
                  </a:txBody>
                  <a:tcPr marL="51120" marR="51120">
                    <a:lnL w="12240">
                      <a:noFill/>
                    </a:lnL>
                    <a:lnR w="12240">
                      <a:noFill/>
                    </a:lnR>
                    <a:lnT w="12240">
                      <a:noFill/>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 sobre a Propriedade Predial e Territorial Urbana</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4"/>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0</a:t>
                      </a:r>
                      <a:endParaRPr lang="pt-BR" sz="2200" b="0" strike="noStrike" spc="-1" dirty="0">
                        <a:solidFill>
                          <a:schemeClr val="bg1"/>
                        </a:solidFill>
                        <a:latin typeface="+mn-lt"/>
                      </a:endParaRPr>
                    </a:p>
                  </a:txBody>
                  <a:tcPr marL="51120" marR="51120">
                    <a:lnL w="12240">
                      <a:noFill/>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C0000"/>
                    </a:solidFill>
                  </a:tcPr>
                </a:tc>
                <a:tc>
                  <a:txBody>
                    <a:bodyPr/>
                    <a:lstStyle/>
                    <a:p>
                      <a:pPr algn="just">
                        <a:lnSpc>
                          <a:spcPct val="100000"/>
                        </a:lnSpc>
                      </a:pP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5"/>
                  </a:ext>
                </a:extLst>
              </a:tr>
              <a:tr h="529859">
                <a:tc>
                  <a:txBody>
                    <a:bodyPr/>
                    <a:lstStyle/>
                    <a:p>
                      <a:pPr algn="ctr">
                        <a:lnSpc>
                          <a:spcPct val="100000"/>
                        </a:lnSpc>
                      </a:pPr>
                      <a:r>
                        <a:rPr lang="pt-BR" sz="2200" b="1" strike="noStrike" spc="-1" dirty="0">
                          <a:solidFill>
                            <a:schemeClr val="bg1"/>
                          </a:solidFill>
                          <a:latin typeface="+mn-lt"/>
                          <a:ea typeface="Times New Roman"/>
                        </a:rPr>
                        <a:t>T</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Tipo</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0</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1242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ector: Curvo 30">
            <a:extLst>
              <a:ext uri="{FF2B5EF4-FFF2-40B4-BE49-F238E27FC236}">
                <a16:creationId xmlns:a16="http://schemas.microsoft.com/office/drawing/2014/main" id="{6F0B0454-AE3B-61C1-DFE6-22AC1D5CE010}"/>
              </a:ext>
            </a:extLst>
          </p:cNvPr>
          <p:cNvCxnSpPr>
            <a:cxnSpLocks/>
          </p:cNvCxnSpPr>
          <p:nvPr/>
        </p:nvCxnSpPr>
        <p:spPr>
          <a:xfrm rot="16200000" flipH="1">
            <a:off x="3315489" y="4187578"/>
            <a:ext cx="4378449" cy="518481"/>
          </a:xfrm>
          <a:prstGeom prst="curvedConnector3">
            <a:avLst>
              <a:gd name="adj1" fmla="val 99462"/>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Curvo 24">
            <a:extLst>
              <a:ext uri="{FF2B5EF4-FFF2-40B4-BE49-F238E27FC236}">
                <a16:creationId xmlns:a16="http://schemas.microsoft.com/office/drawing/2014/main" id="{C67F8207-80D3-EAC8-D41E-25823FD78BA1}"/>
              </a:ext>
            </a:extLst>
          </p:cNvPr>
          <p:cNvCxnSpPr>
            <a:cxnSpLocks/>
          </p:cNvCxnSpPr>
          <p:nvPr/>
        </p:nvCxnSpPr>
        <p:spPr>
          <a:xfrm rot="16200000" flipH="1">
            <a:off x="2195085" y="3913371"/>
            <a:ext cx="3607637" cy="308442"/>
          </a:xfrm>
          <a:prstGeom prst="curvedConnector3">
            <a:avLst>
              <a:gd name="adj1" fmla="val 100248"/>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Curvo 20">
            <a:extLst>
              <a:ext uri="{FF2B5EF4-FFF2-40B4-BE49-F238E27FC236}">
                <a16:creationId xmlns:a16="http://schemas.microsoft.com/office/drawing/2014/main" id="{BF0FF7F4-AEE7-91A9-0120-ADC23D29871B}"/>
              </a:ext>
            </a:extLst>
          </p:cNvPr>
          <p:cNvCxnSpPr>
            <a:cxnSpLocks/>
          </p:cNvCxnSpPr>
          <p:nvPr/>
        </p:nvCxnSpPr>
        <p:spPr>
          <a:xfrm rot="16200000" flipH="1">
            <a:off x="1913909" y="3529893"/>
            <a:ext cx="2963862" cy="431626"/>
          </a:xfrm>
          <a:prstGeom prst="curvedConnector3">
            <a:avLst>
              <a:gd name="adj1" fmla="val 98713"/>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Curvo 16">
            <a:extLst>
              <a:ext uri="{FF2B5EF4-FFF2-40B4-BE49-F238E27FC236}">
                <a16:creationId xmlns:a16="http://schemas.microsoft.com/office/drawing/2014/main" id="{320242F4-C49C-190F-2F54-3A67CAB32667}"/>
              </a:ext>
            </a:extLst>
          </p:cNvPr>
          <p:cNvCxnSpPr>
            <a:cxnSpLocks/>
          </p:cNvCxnSpPr>
          <p:nvPr/>
        </p:nvCxnSpPr>
        <p:spPr>
          <a:xfrm rot="16200000" flipH="1">
            <a:off x="1527137" y="3237124"/>
            <a:ext cx="2361824" cy="352380"/>
          </a:xfrm>
          <a:prstGeom prst="curvedConnector3">
            <a:avLst>
              <a:gd name="adj1" fmla="val 99583"/>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Curvo 12">
            <a:extLst>
              <a:ext uri="{FF2B5EF4-FFF2-40B4-BE49-F238E27FC236}">
                <a16:creationId xmlns:a16="http://schemas.microsoft.com/office/drawing/2014/main" id="{7479246F-554B-DE8D-0983-4B04DE345F73}"/>
              </a:ext>
            </a:extLst>
          </p:cNvPr>
          <p:cNvCxnSpPr>
            <a:cxnSpLocks/>
          </p:cNvCxnSpPr>
          <p:nvPr/>
        </p:nvCxnSpPr>
        <p:spPr>
          <a:xfrm rot="16200000" flipH="1">
            <a:off x="1293179" y="2830607"/>
            <a:ext cx="1531058" cy="315434"/>
          </a:xfrm>
          <a:prstGeom prst="curvedConnector3">
            <a:avLst>
              <a:gd name="adj1" fmla="val 100293"/>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32E54AF6-0C52-ADEF-844D-ADFD7F551FEF}"/>
              </a:ext>
            </a:extLst>
          </p:cNvPr>
          <p:cNvSpPr txBox="1"/>
          <p:nvPr/>
        </p:nvSpPr>
        <p:spPr>
          <a:xfrm>
            <a:off x="2123473" y="221958"/>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cxnSp>
        <p:nvCxnSpPr>
          <p:cNvPr id="3" name="Conector reto 2">
            <a:extLst>
              <a:ext uri="{FF2B5EF4-FFF2-40B4-BE49-F238E27FC236}">
                <a16:creationId xmlns:a16="http://schemas.microsoft.com/office/drawing/2014/main" id="{FE1368B6-DBB8-0E9A-1E20-9441DDAAF421}"/>
              </a:ext>
            </a:extLst>
          </p:cNvPr>
          <p:cNvCxnSpPr>
            <a:cxnSpLocks/>
          </p:cNvCxnSpPr>
          <p:nvPr/>
        </p:nvCxnSpPr>
        <p:spPr>
          <a:xfrm>
            <a:off x="2216425" y="807826"/>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4A819394-E16C-D99F-CD3D-35DC9EE322C7}"/>
              </a:ext>
            </a:extLst>
          </p:cNvPr>
          <p:cNvGraphicFramePr/>
          <p:nvPr/>
        </p:nvGraphicFramePr>
        <p:xfrm>
          <a:off x="-9814986" y="3939231"/>
          <a:ext cx="9626621" cy="4173295"/>
        </p:xfrm>
        <a:graphic>
          <a:graphicData uri="http://schemas.openxmlformats.org/drawingml/2006/table">
            <a:tbl>
              <a:tblPr/>
              <a:tblGrid>
                <a:gridCol w="508046">
                  <a:extLst>
                    <a:ext uri="{9D8B030D-6E8A-4147-A177-3AD203B41FA5}">
                      <a16:colId xmlns:a16="http://schemas.microsoft.com/office/drawing/2014/main" val="20000"/>
                    </a:ext>
                  </a:extLst>
                </a:gridCol>
                <a:gridCol w="2410909">
                  <a:extLst>
                    <a:ext uri="{9D8B030D-6E8A-4147-A177-3AD203B41FA5}">
                      <a16:colId xmlns:a16="http://schemas.microsoft.com/office/drawing/2014/main" val="20001"/>
                    </a:ext>
                  </a:extLst>
                </a:gridCol>
                <a:gridCol w="917400">
                  <a:extLst>
                    <a:ext uri="{9D8B030D-6E8A-4147-A177-3AD203B41FA5}">
                      <a16:colId xmlns:a16="http://schemas.microsoft.com/office/drawing/2014/main" val="20002"/>
                    </a:ext>
                  </a:extLst>
                </a:gridCol>
                <a:gridCol w="5790266">
                  <a:extLst>
                    <a:ext uri="{9D8B030D-6E8A-4147-A177-3AD203B41FA5}">
                      <a16:colId xmlns:a16="http://schemas.microsoft.com/office/drawing/2014/main" val="20003"/>
                    </a:ext>
                  </a:extLst>
                </a:gridCol>
              </a:tblGrid>
              <a:tr h="529859">
                <a:tc>
                  <a:txBody>
                    <a:bodyPr/>
                    <a:lstStyle/>
                    <a:p>
                      <a:pPr algn="ctr">
                        <a:lnSpc>
                          <a:spcPct val="100000"/>
                        </a:lnSpc>
                      </a:pPr>
                      <a:r>
                        <a:rPr lang="pt-BR" sz="2200" b="1" strike="noStrike" spc="-1" dirty="0">
                          <a:solidFill>
                            <a:schemeClr val="bg1"/>
                          </a:solidFill>
                          <a:latin typeface="+mn-lt"/>
                          <a:ea typeface="Times New Roman"/>
                        </a:rPr>
                        <a:t>C</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Categoria Econômica</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Receita Corrente</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extLst>
                  <a:ext uri="{0D108BD9-81ED-4DB2-BD59-A6C34878D82A}">
                    <a16:rowId xmlns:a16="http://schemas.microsoft.com/office/drawing/2014/main" val="10000"/>
                  </a:ext>
                </a:extLst>
              </a:tr>
              <a:tr h="529859">
                <a:tc>
                  <a:txBody>
                    <a:bodyPr/>
                    <a:lstStyle/>
                    <a:p>
                      <a:pPr algn="ctr">
                        <a:lnSpc>
                          <a:spcPct val="100000"/>
                        </a:lnSpc>
                      </a:pPr>
                      <a:r>
                        <a:rPr lang="pt-BR" sz="2200" b="1" strike="noStrike" spc="-1" dirty="0">
                          <a:solidFill>
                            <a:schemeClr val="bg1"/>
                          </a:solidFill>
                          <a:latin typeface="+mn-lt"/>
                          <a:ea typeface="Times New Roman"/>
                        </a:rPr>
                        <a:t>O</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Origem</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Taxas e Contribuições de Melhoria</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240">
                      <a:solidFill>
                        <a:srgbClr val="000000"/>
                      </a:solidFill>
                    </a:lnB>
                    <a:solidFill>
                      <a:schemeClr val="bg2">
                        <a:lumMod val="90000"/>
                      </a:schemeClr>
                    </a:solidFill>
                  </a:tcPr>
                </a:tc>
                <a:extLst>
                  <a:ext uri="{0D108BD9-81ED-4DB2-BD59-A6C34878D82A}">
                    <a16:rowId xmlns:a16="http://schemas.microsoft.com/office/drawing/2014/main" val="10001"/>
                  </a:ext>
                </a:extLst>
              </a:tr>
              <a:tr h="529859">
                <a:tc>
                  <a:txBody>
                    <a:bodyPr/>
                    <a:lstStyle/>
                    <a:p>
                      <a:pPr algn="ctr">
                        <a:lnSpc>
                          <a:spcPct val="100000"/>
                        </a:lnSpc>
                      </a:pPr>
                      <a:r>
                        <a:rPr lang="pt-BR" sz="2200" b="1" strike="noStrike" spc="-1" dirty="0">
                          <a:solidFill>
                            <a:schemeClr val="bg1"/>
                          </a:solidFill>
                          <a:latin typeface="+mn-lt"/>
                          <a:ea typeface="Times New Roman"/>
                        </a:rPr>
                        <a:t>E</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Espécie</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tx2">
                        <a:lumMod val="50000"/>
                      </a:schemeClr>
                    </a:solidFill>
                  </a:tcPr>
                </a:tc>
                <a:tc rowSpan="3">
                  <a:txBody>
                    <a:bodyPr/>
                    <a:lstStyle/>
                    <a:p>
                      <a:pPr algn="just">
                        <a:lnSpc>
                          <a:spcPct val="100000"/>
                        </a:lnSpc>
                      </a:pPr>
                      <a:r>
                        <a:rPr lang="pt-BR" sz="2200" b="0" strike="noStrike" spc="-1" dirty="0">
                          <a:solidFill>
                            <a:srgbClr val="000000"/>
                          </a:solidFill>
                          <a:latin typeface="+mn-lt"/>
                          <a:ea typeface="Times New Roman"/>
                        </a:rPr>
                        <a:t>Desdobramentos para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identificação de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peculiaridades da receita</a:t>
                      </a:r>
                      <a:endParaRPr lang="pt-BR" sz="2200" b="0" strike="noStrike" spc="-1" dirty="0">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2</a:t>
                      </a:r>
                      <a:endParaRPr lang="pt-BR" sz="2200" b="0" strike="noStrike" spc="-1" dirty="0">
                        <a:solidFill>
                          <a:schemeClr val="bg1"/>
                        </a:solidFill>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Sobre o Patrimônio</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3"/>
                  </a:ext>
                </a:extLst>
              </a:tr>
              <a:tr h="529859">
                <a:tc>
                  <a:txBody>
                    <a:bodyPr/>
                    <a:lstStyle/>
                    <a:p>
                      <a:pPr algn="ctr">
                        <a:lnSpc>
                          <a:spcPct val="100000"/>
                        </a:lnSpc>
                      </a:pPr>
                      <a:r>
                        <a:rPr lang="pt-BR" sz="2200" b="1" strike="noStrike" spc="-1" dirty="0">
                          <a:solidFill>
                            <a:schemeClr val="bg1"/>
                          </a:solidFill>
                          <a:latin typeface="+mn-lt"/>
                          <a:ea typeface="Times New Roman"/>
                        </a:rPr>
                        <a:t>DD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240">
                      <a:noFill/>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50</a:t>
                      </a:r>
                      <a:endParaRPr lang="pt-BR" sz="2200" b="0" strike="noStrike" spc="-1" dirty="0">
                        <a:solidFill>
                          <a:schemeClr val="bg1"/>
                        </a:solidFill>
                        <a:latin typeface="+mn-lt"/>
                      </a:endParaRPr>
                    </a:p>
                  </a:txBody>
                  <a:tcPr marL="51120" marR="51120">
                    <a:lnL w="12240">
                      <a:noFill/>
                    </a:lnL>
                    <a:lnR w="12240">
                      <a:noFill/>
                    </a:lnR>
                    <a:lnT w="12240">
                      <a:noFill/>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 sobre a Propriedade Predial e Territorial Urbana</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4"/>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0</a:t>
                      </a:r>
                      <a:endParaRPr lang="pt-BR" sz="2200" b="0" strike="noStrike" spc="-1" dirty="0">
                        <a:solidFill>
                          <a:schemeClr val="bg1"/>
                        </a:solidFill>
                        <a:latin typeface="+mn-lt"/>
                      </a:endParaRPr>
                    </a:p>
                  </a:txBody>
                  <a:tcPr marL="51120" marR="51120">
                    <a:lnL w="12240">
                      <a:noFill/>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C0000"/>
                    </a:solidFill>
                  </a:tcPr>
                </a:tc>
                <a:tc>
                  <a:txBody>
                    <a:bodyPr/>
                    <a:lstStyle/>
                    <a:p>
                      <a:pPr algn="just">
                        <a:lnSpc>
                          <a:spcPct val="100000"/>
                        </a:lnSpc>
                      </a:pP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5"/>
                  </a:ext>
                </a:extLst>
              </a:tr>
              <a:tr h="529859">
                <a:tc>
                  <a:txBody>
                    <a:bodyPr/>
                    <a:lstStyle/>
                    <a:p>
                      <a:pPr algn="ctr">
                        <a:lnSpc>
                          <a:spcPct val="100000"/>
                        </a:lnSpc>
                      </a:pPr>
                      <a:r>
                        <a:rPr lang="pt-BR" sz="2200" b="1" strike="noStrike" spc="-1" dirty="0">
                          <a:solidFill>
                            <a:schemeClr val="bg1"/>
                          </a:solidFill>
                          <a:latin typeface="+mn-lt"/>
                          <a:ea typeface="Times New Roman"/>
                        </a:rPr>
                        <a:t>T</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Tipo</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0</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8" name="Objeto 7">
            <a:extLst>
              <a:ext uri="{FF2B5EF4-FFF2-40B4-BE49-F238E27FC236}">
                <a16:creationId xmlns:a16="http://schemas.microsoft.com/office/drawing/2014/main" id="{3B688645-AEF4-4CBD-71C9-9CE190E93B5C}"/>
              </a:ext>
            </a:extLst>
          </p:cNvPr>
          <p:cNvGraphicFramePr>
            <a:graphicFrameLocks noChangeAspect="1"/>
          </p:cNvGraphicFramePr>
          <p:nvPr/>
        </p:nvGraphicFramePr>
        <p:xfrm>
          <a:off x="1098550" y="1630363"/>
          <a:ext cx="5422900" cy="633412"/>
        </p:xfrm>
        <a:graphic>
          <a:graphicData uri="http://schemas.openxmlformats.org/presentationml/2006/ole">
            <mc:AlternateContent xmlns:mc="http://schemas.openxmlformats.org/markup-compatibility/2006">
              <mc:Choice xmlns:v="urn:schemas-microsoft-com:vml" Requires="v">
                <p:oleObj name="Worksheet" r:id="rId2" imgW="3416127" imgH="400050" progId="Excel.Sheet.12">
                  <p:embed/>
                </p:oleObj>
              </mc:Choice>
              <mc:Fallback>
                <p:oleObj name="Worksheet" r:id="rId2" imgW="3416127" imgH="400050" progId="Excel.Sheet.12">
                  <p:embed/>
                  <p:pic>
                    <p:nvPicPr>
                      <p:cNvPr id="8" name="Objeto 7">
                        <a:extLst>
                          <a:ext uri="{FF2B5EF4-FFF2-40B4-BE49-F238E27FC236}">
                            <a16:creationId xmlns:a16="http://schemas.microsoft.com/office/drawing/2014/main" id="{3B688645-AEF4-4CBD-71C9-9CE190E93B5C}"/>
                          </a:ext>
                        </a:extLst>
                      </p:cNvPr>
                      <p:cNvPicPr/>
                      <p:nvPr/>
                    </p:nvPicPr>
                    <p:blipFill>
                      <a:blip r:embed="rId3"/>
                      <a:stretch>
                        <a:fillRect/>
                      </a:stretch>
                    </p:blipFill>
                    <p:spPr>
                      <a:xfrm>
                        <a:off x="1098550" y="1630363"/>
                        <a:ext cx="5422900" cy="633412"/>
                      </a:xfrm>
                      <a:prstGeom prst="rect">
                        <a:avLst/>
                      </a:prstGeom>
                    </p:spPr>
                  </p:pic>
                </p:oleObj>
              </mc:Fallback>
            </mc:AlternateContent>
          </a:graphicData>
        </a:graphic>
      </p:graphicFrame>
      <p:cxnSp>
        <p:nvCxnSpPr>
          <p:cNvPr id="10" name="Conector: Curvo 9">
            <a:extLst>
              <a:ext uri="{FF2B5EF4-FFF2-40B4-BE49-F238E27FC236}">
                <a16:creationId xmlns:a16="http://schemas.microsoft.com/office/drawing/2014/main" id="{2ABF4D03-531B-12EB-8941-58F72A18DA08}"/>
              </a:ext>
            </a:extLst>
          </p:cNvPr>
          <p:cNvCxnSpPr/>
          <p:nvPr/>
        </p:nvCxnSpPr>
        <p:spPr>
          <a:xfrm rot="16200000" flipH="1">
            <a:off x="907298" y="2575677"/>
            <a:ext cx="960688" cy="336884"/>
          </a:xfrm>
          <a:prstGeom prst="curvedConnector3">
            <a:avLst>
              <a:gd name="adj1" fmla="val 100096"/>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3A9A2FF3-FD87-5454-84D4-4AF073251A10}"/>
              </a:ext>
            </a:extLst>
          </p:cNvPr>
          <p:cNvSpPr txBox="1"/>
          <p:nvPr/>
        </p:nvSpPr>
        <p:spPr>
          <a:xfrm>
            <a:off x="1556085" y="3039797"/>
            <a:ext cx="2311402" cy="461665"/>
          </a:xfrm>
          <a:prstGeom prst="rect">
            <a:avLst/>
          </a:prstGeom>
          <a:solidFill>
            <a:schemeClr val="bg1"/>
          </a:solidFill>
          <a:ln>
            <a:solidFill>
              <a:schemeClr val="tx2">
                <a:lumMod val="50000"/>
              </a:schemeClr>
            </a:solidFill>
          </a:ln>
        </p:spPr>
        <p:txBody>
          <a:bodyPr wrap="none" rtlCol="0">
            <a:spAutoFit/>
          </a:bodyPr>
          <a:lstStyle/>
          <a:p>
            <a:r>
              <a:rPr lang="pt-BR" sz="2400" b="1" strike="noStrike" spc="-1" dirty="0">
                <a:solidFill>
                  <a:schemeClr val="tx2">
                    <a:lumMod val="50000"/>
                  </a:schemeClr>
                </a:solidFill>
                <a:latin typeface="+mn-lt"/>
                <a:ea typeface="Times New Roman"/>
              </a:rPr>
              <a:t>Receita Corrente</a:t>
            </a:r>
            <a:endParaRPr lang="pt-BR" sz="2400" b="1" strike="noStrike" spc="-1" dirty="0">
              <a:solidFill>
                <a:schemeClr val="tx2">
                  <a:lumMod val="50000"/>
                </a:schemeClr>
              </a:solidFill>
              <a:latin typeface="+mn-lt"/>
            </a:endParaRPr>
          </a:p>
        </p:txBody>
      </p:sp>
      <p:sp>
        <p:nvSpPr>
          <p:cNvPr id="16" name="CaixaDeTexto 15">
            <a:extLst>
              <a:ext uri="{FF2B5EF4-FFF2-40B4-BE49-F238E27FC236}">
                <a16:creationId xmlns:a16="http://schemas.microsoft.com/office/drawing/2014/main" id="{1EEE0131-5909-3342-4FE2-36A033CCD7F6}"/>
              </a:ext>
            </a:extLst>
          </p:cNvPr>
          <p:cNvSpPr txBox="1"/>
          <p:nvPr/>
        </p:nvSpPr>
        <p:spPr>
          <a:xfrm>
            <a:off x="2216425" y="3672916"/>
            <a:ext cx="5871287" cy="461665"/>
          </a:xfrm>
          <a:prstGeom prst="rect">
            <a:avLst/>
          </a:prstGeom>
          <a:solidFill>
            <a:schemeClr val="bg1"/>
          </a:solidFill>
          <a:ln>
            <a:solidFill>
              <a:schemeClr val="tx2">
                <a:lumMod val="50000"/>
              </a:schemeClr>
            </a:solidFill>
          </a:ln>
        </p:spPr>
        <p:txBody>
          <a:bodyPr wrap="none" rtlCol="0">
            <a:spAutoFit/>
          </a:bodyPr>
          <a:lstStyle/>
          <a:p>
            <a:pPr algn="just">
              <a:lnSpc>
                <a:spcPct val="100000"/>
              </a:lnSpc>
            </a:pPr>
            <a:r>
              <a:rPr lang="pt-BR" sz="2400" b="1" strike="noStrike" spc="-1" dirty="0">
                <a:solidFill>
                  <a:schemeClr val="tx2">
                    <a:lumMod val="50000"/>
                  </a:schemeClr>
                </a:solidFill>
                <a:latin typeface="+mn-lt"/>
                <a:ea typeface="Times New Roman"/>
              </a:rPr>
              <a:t>Impostos, Taxas e Contribuições de Melhoria</a:t>
            </a:r>
            <a:endParaRPr lang="pt-BR" sz="2400" b="1" strike="noStrike" spc="-1" dirty="0">
              <a:solidFill>
                <a:schemeClr val="tx2">
                  <a:lumMod val="50000"/>
                </a:schemeClr>
              </a:solidFill>
              <a:latin typeface="+mn-lt"/>
            </a:endParaRPr>
          </a:p>
        </p:txBody>
      </p:sp>
      <p:sp>
        <p:nvSpPr>
          <p:cNvPr id="20" name="CaixaDeTexto 19">
            <a:extLst>
              <a:ext uri="{FF2B5EF4-FFF2-40B4-BE49-F238E27FC236}">
                <a16:creationId xmlns:a16="http://schemas.microsoft.com/office/drawing/2014/main" id="{EC3E8179-C821-E4C6-A240-28EAE78D81D1}"/>
              </a:ext>
            </a:extLst>
          </p:cNvPr>
          <p:cNvSpPr txBox="1"/>
          <p:nvPr/>
        </p:nvSpPr>
        <p:spPr>
          <a:xfrm>
            <a:off x="2932365" y="4363393"/>
            <a:ext cx="1358577" cy="461665"/>
          </a:xfrm>
          <a:prstGeom prst="rect">
            <a:avLst/>
          </a:prstGeom>
          <a:solidFill>
            <a:schemeClr val="bg1"/>
          </a:solidFill>
          <a:ln>
            <a:solidFill>
              <a:schemeClr val="tx2">
                <a:lumMod val="50000"/>
              </a:schemeClr>
            </a:solidFill>
          </a:ln>
        </p:spPr>
        <p:txBody>
          <a:bodyPr wrap="none" rtlCol="0">
            <a:spAutoFit/>
          </a:bodyPr>
          <a:lstStyle/>
          <a:p>
            <a:pPr algn="just">
              <a:lnSpc>
                <a:spcPct val="100000"/>
              </a:lnSpc>
            </a:pPr>
            <a:r>
              <a:rPr lang="pt-BR" sz="2400" b="1" strike="noStrike" spc="-1" dirty="0">
                <a:solidFill>
                  <a:schemeClr val="tx2">
                    <a:lumMod val="50000"/>
                  </a:schemeClr>
                </a:solidFill>
                <a:latin typeface="+mn-lt"/>
                <a:ea typeface="Times New Roman"/>
              </a:rPr>
              <a:t>Impostos</a:t>
            </a:r>
            <a:endParaRPr lang="pt-BR" sz="2400" b="1" strike="noStrike" spc="-1" dirty="0">
              <a:solidFill>
                <a:schemeClr val="tx2">
                  <a:lumMod val="50000"/>
                </a:schemeClr>
              </a:solidFill>
              <a:latin typeface="+mn-lt"/>
            </a:endParaRPr>
          </a:p>
        </p:txBody>
      </p:sp>
      <p:sp>
        <p:nvSpPr>
          <p:cNvPr id="24" name="CaixaDeTexto 23">
            <a:extLst>
              <a:ext uri="{FF2B5EF4-FFF2-40B4-BE49-F238E27FC236}">
                <a16:creationId xmlns:a16="http://schemas.microsoft.com/office/drawing/2014/main" id="{4506BC3E-CCE9-BE6B-21EB-E9D5CAEEE586}"/>
              </a:ext>
            </a:extLst>
          </p:cNvPr>
          <p:cNvSpPr txBox="1"/>
          <p:nvPr/>
        </p:nvSpPr>
        <p:spPr>
          <a:xfrm>
            <a:off x="3611653" y="5053870"/>
            <a:ext cx="3884525" cy="461665"/>
          </a:xfrm>
          <a:prstGeom prst="rect">
            <a:avLst/>
          </a:prstGeom>
          <a:solidFill>
            <a:schemeClr val="bg1"/>
          </a:solidFill>
          <a:ln>
            <a:solidFill>
              <a:schemeClr val="tx2">
                <a:lumMod val="50000"/>
              </a:schemeClr>
            </a:solidFill>
          </a:ln>
        </p:spPr>
        <p:txBody>
          <a:bodyPr wrap="none" rtlCol="0">
            <a:spAutoFit/>
          </a:bodyPr>
          <a:lstStyle/>
          <a:p>
            <a:pPr algn="just">
              <a:lnSpc>
                <a:spcPct val="100000"/>
              </a:lnSpc>
            </a:pPr>
            <a:r>
              <a:rPr lang="pt-BR" sz="2400" b="1" strike="noStrike" spc="-1" dirty="0">
                <a:solidFill>
                  <a:schemeClr val="tx2">
                    <a:lumMod val="50000"/>
                  </a:schemeClr>
                </a:solidFill>
                <a:latin typeface="+mn-lt"/>
                <a:ea typeface="Times New Roman"/>
              </a:rPr>
              <a:t>Impostos Sobre o Patrimônio</a:t>
            </a:r>
            <a:endParaRPr lang="pt-BR" sz="2400" b="1" strike="noStrike" spc="-1" dirty="0">
              <a:solidFill>
                <a:schemeClr val="tx2">
                  <a:lumMod val="50000"/>
                </a:schemeClr>
              </a:solidFill>
              <a:latin typeface="+mn-lt"/>
            </a:endParaRPr>
          </a:p>
        </p:txBody>
      </p:sp>
      <p:sp>
        <p:nvSpPr>
          <p:cNvPr id="28" name="CaixaDeTexto 27">
            <a:extLst>
              <a:ext uri="{FF2B5EF4-FFF2-40B4-BE49-F238E27FC236}">
                <a16:creationId xmlns:a16="http://schemas.microsoft.com/office/drawing/2014/main" id="{EC30BBF0-CD71-F02C-A62A-172B88F0C506}"/>
              </a:ext>
            </a:extLst>
          </p:cNvPr>
          <p:cNvSpPr txBox="1"/>
          <p:nvPr/>
        </p:nvSpPr>
        <p:spPr>
          <a:xfrm>
            <a:off x="4153125" y="5744347"/>
            <a:ext cx="7403502" cy="461665"/>
          </a:xfrm>
          <a:prstGeom prst="rect">
            <a:avLst/>
          </a:prstGeom>
          <a:solidFill>
            <a:schemeClr val="bg1"/>
          </a:solidFill>
          <a:ln>
            <a:solidFill>
              <a:schemeClr val="tx2">
                <a:lumMod val="50000"/>
              </a:schemeClr>
            </a:solidFill>
          </a:ln>
        </p:spPr>
        <p:txBody>
          <a:bodyPr wrap="none" rtlCol="0">
            <a:spAutoFit/>
          </a:bodyPr>
          <a:lstStyle/>
          <a:p>
            <a:pPr algn="just">
              <a:lnSpc>
                <a:spcPct val="100000"/>
              </a:lnSpc>
            </a:pPr>
            <a:r>
              <a:rPr lang="pt-BR" sz="2400" b="1" strike="noStrike" spc="-1" dirty="0">
                <a:solidFill>
                  <a:schemeClr val="tx2">
                    <a:lumMod val="50000"/>
                  </a:schemeClr>
                </a:solidFill>
                <a:latin typeface="+mn-lt"/>
                <a:ea typeface="Times New Roman"/>
              </a:rPr>
              <a:t>Imposto sobre a Propriedade Predial e Territorial Urbana</a:t>
            </a:r>
            <a:endParaRPr lang="pt-BR" sz="2400" b="1" strike="noStrike" spc="-1" dirty="0">
              <a:solidFill>
                <a:schemeClr val="tx2">
                  <a:lumMod val="50000"/>
                </a:schemeClr>
              </a:solidFill>
              <a:latin typeface="+mn-lt"/>
            </a:endParaRPr>
          </a:p>
        </p:txBody>
      </p:sp>
      <p:cxnSp>
        <p:nvCxnSpPr>
          <p:cNvPr id="29" name="Conector: Curvo 28">
            <a:extLst>
              <a:ext uri="{FF2B5EF4-FFF2-40B4-BE49-F238E27FC236}">
                <a16:creationId xmlns:a16="http://schemas.microsoft.com/office/drawing/2014/main" id="{E57EEACF-463C-E738-37A9-6A333E80E550}"/>
              </a:ext>
            </a:extLst>
          </p:cNvPr>
          <p:cNvCxnSpPr/>
          <p:nvPr/>
        </p:nvCxnSpPr>
        <p:spPr>
          <a:xfrm rot="16200000" flipH="1">
            <a:off x="5508916" y="2512821"/>
            <a:ext cx="960688" cy="336884"/>
          </a:xfrm>
          <a:prstGeom prst="curvedConnector3">
            <a:avLst>
              <a:gd name="adj1" fmla="val 100096"/>
            </a:avLst>
          </a:prstGeom>
          <a:ln w="38100">
            <a:solidFill>
              <a:srgbClr val="740000"/>
            </a:solidFill>
            <a:tailEnd type="triangle"/>
          </a:ln>
        </p:spPr>
        <p:style>
          <a:lnRef idx="1">
            <a:schemeClr val="accent1"/>
          </a:lnRef>
          <a:fillRef idx="0">
            <a:schemeClr val="accent1"/>
          </a:fillRef>
          <a:effectRef idx="0">
            <a:schemeClr val="accent1"/>
          </a:effectRef>
          <a:fontRef idx="minor">
            <a:schemeClr val="tx1"/>
          </a:fontRef>
        </p:style>
      </p:cxnSp>
      <p:sp>
        <p:nvSpPr>
          <p:cNvPr id="30" name="CaixaDeTexto 29">
            <a:extLst>
              <a:ext uri="{FF2B5EF4-FFF2-40B4-BE49-F238E27FC236}">
                <a16:creationId xmlns:a16="http://schemas.microsoft.com/office/drawing/2014/main" id="{22F2B418-486E-B468-B1C4-0590963D5877}"/>
              </a:ext>
            </a:extLst>
          </p:cNvPr>
          <p:cNvSpPr txBox="1"/>
          <p:nvPr/>
        </p:nvSpPr>
        <p:spPr>
          <a:xfrm>
            <a:off x="6157703" y="2976941"/>
            <a:ext cx="2017155" cy="461665"/>
          </a:xfrm>
          <a:prstGeom prst="rect">
            <a:avLst/>
          </a:prstGeom>
          <a:solidFill>
            <a:schemeClr val="bg1"/>
          </a:solidFill>
          <a:ln>
            <a:solidFill>
              <a:schemeClr val="tx2">
                <a:lumMod val="50000"/>
              </a:schemeClr>
            </a:solidFill>
          </a:ln>
        </p:spPr>
        <p:txBody>
          <a:bodyPr wrap="none" rtlCol="0">
            <a:spAutoFit/>
          </a:bodyPr>
          <a:lstStyle/>
          <a:p>
            <a:r>
              <a:rPr lang="pt-BR" sz="2400" b="1" spc="-1" dirty="0">
                <a:solidFill>
                  <a:srgbClr val="5C0000"/>
                </a:solidFill>
              </a:rPr>
              <a:t>Detalhamento</a:t>
            </a:r>
            <a:endParaRPr lang="pt-BR" sz="2400" b="1" strike="noStrike" spc="-1" dirty="0">
              <a:solidFill>
                <a:srgbClr val="5C0000"/>
              </a:solidFill>
              <a:latin typeface="+mn-lt"/>
            </a:endParaRPr>
          </a:p>
        </p:txBody>
      </p:sp>
      <p:sp>
        <p:nvSpPr>
          <p:cNvPr id="34" name="CaixaDeTexto 33">
            <a:extLst>
              <a:ext uri="{FF2B5EF4-FFF2-40B4-BE49-F238E27FC236}">
                <a16:creationId xmlns:a16="http://schemas.microsoft.com/office/drawing/2014/main" id="{9EE5938E-C221-629E-19AF-B048B935B7A3}"/>
              </a:ext>
            </a:extLst>
          </p:cNvPr>
          <p:cNvSpPr txBox="1"/>
          <p:nvPr/>
        </p:nvSpPr>
        <p:spPr>
          <a:xfrm>
            <a:off x="5773487" y="6396335"/>
            <a:ext cx="5424305" cy="461665"/>
          </a:xfrm>
          <a:prstGeom prst="rect">
            <a:avLst/>
          </a:prstGeom>
          <a:solidFill>
            <a:schemeClr val="bg1"/>
          </a:solidFill>
          <a:ln>
            <a:solidFill>
              <a:schemeClr val="tx2">
                <a:lumMod val="50000"/>
              </a:schemeClr>
            </a:solidFill>
          </a:ln>
        </p:spPr>
        <p:txBody>
          <a:bodyPr wrap="none" rtlCol="0">
            <a:spAutoFit/>
          </a:bodyPr>
          <a:lstStyle/>
          <a:p>
            <a:pPr algn="just">
              <a:lnSpc>
                <a:spcPct val="100000"/>
              </a:lnSpc>
            </a:pPr>
            <a:r>
              <a:rPr lang="pt-BR" sz="2400" b="1" strike="noStrike" spc="-1" dirty="0">
                <a:solidFill>
                  <a:schemeClr val="tx2">
                    <a:lumMod val="50000"/>
                  </a:schemeClr>
                </a:solidFill>
                <a:latin typeface="+mn-lt"/>
                <a:ea typeface="Times New Roman"/>
              </a:rPr>
              <a:t>Tipo 1 – Arrecadação principal da Receita</a:t>
            </a:r>
            <a:endParaRPr lang="pt-BR" sz="2400" b="1" strike="noStrike" spc="-1" dirty="0">
              <a:solidFill>
                <a:schemeClr val="tx2">
                  <a:lumMod val="50000"/>
                </a:schemeClr>
              </a:solidFill>
              <a:latin typeface="+mn-lt"/>
            </a:endParaRPr>
          </a:p>
        </p:txBody>
      </p:sp>
      <p:cxnSp>
        <p:nvCxnSpPr>
          <p:cNvPr id="35" name="Conector: Curvo 34">
            <a:extLst>
              <a:ext uri="{FF2B5EF4-FFF2-40B4-BE49-F238E27FC236}">
                <a16:creationId xmlns:a16="http://schemas.microsoft.com/office/drawing/2014/main" id="{7581BCC6-DF4F-63C4-4C4C-D514EA9F51E3}"/>
              </a:ext>
            </a:extLst>
          </p:cNvPr>
          <p:cNvCxnSpPr>
            <a:cxnSpLocks/>
          </p:cNvCxnSpPr>
          <p:nvPr/>
        </p:nvCxnSpPr>
        <p:spPr>
          <a:xfrm>
            <a:off x="4711715" y="2222794"/>
            <a:ext cx="1364937" cy="1094246"/>
          </a:xfrm>
          <a:prstGeom prst="curvedConnector3">
            <a:avLst>
              <a:gd name="adj1" fmla="val 1812"/>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244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2ABB9AFD-17F2-4B42-93B5-EAD156243E5B}"/>
              </a:ext>
            </a:extLst>
          </p:cNvPr>
          <p:cNvSpPr/>
          <p:nvPr/>
        </p:nvSpPr>
        <p:spPr>
          <a:xfrm>
            <a:off x="-1" y="0"/>
            <a:ext cx="5600701"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3DD30CD2-0CCA-4DA5-9BEE-F96734D1A98F}"/>
              </a:ext>
            </a:extLst>
          </p:cNvPr>
          <p:cNvSpPr>
            <a:spLocks noGrp="1"/>
          </p:cNvSpPr>
          <p:nvPr>
            <p:ph idx="1"/>
          </p:nvPr>
        </p:nvSpPr>
        <p:spPr>
          <a:xfrm>
            <a:off x="-1" y="0"/>
            <a:ext cx="7851914" cy="6858000"/>
          </a:xfrm>
          <a:solidFill>
            <a:srgbClr val="CCE7D3"/>
          </a:solidFill>
        </p:spPr>
        <p:txBody>
          <a:bodyPr>
            <a:noAutofit/>
          </a:bodyPr>
          <a:lstStyle/>
          <a:p>
            <a:pPr marL="0" indent="0">
              <a:lnSpc>
                <a:spcPct val="107000"/>
              </a:lnSpc>
              <a:spcAft>
                <a:spcPts val="800"/>
              </a:spcAft>
              <a:buNone/>
            </a:pPr>
            <a:endParaRPr lang="pt-BR" sz="600" b="1" u="sng" dirty="0">
              <a:solidFill>
                <a:srgbClr val="CCE7D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pt-BR" sz="2200" b="0" i="0" u="none" strike="noStrike" baseline="0" dirty="0">
              <a:solidFill>
                <a:srgbClr val="CCE7D3"/>
              </a:solidFill>
            </a:endParaRPr>
          </a:p>
        </p:txBody>
      </p:sp>
      <p:sp>
        <p:nvSpPr>
          <p:cNvPr id="7" name="CaixaDeTexto 6">
            <a:extLst>
              <a:ext uri="{FF2B5EF4-FFF2-40B4-BE49-F238E27FC236}">
                <a16:creationId xmlns:a16="http://schemas.microsoft.com/office/drawing/2014/main" id="{B2545D16-AC1E-4655-0398-A2C4D3F40C00}"/>
              </a:ext>
            </a:extLst>
          </p:cNvPr>
          <p:cNvSpPr txBox="1"/>
          <p:nvPr/>
        </p:nvSpPr>
        <p:spPr>
          <a:xfrm>
            <a:off x="390930" y="868667"/>
            <a:ext cx="6414890" cy="5262979"/>
          </a:xfrm>
          <a:prstGeom prst="rect">
            <a:avLst/>
          </a:prstGeom>
          <a:noFill/>
          <a:ln w="57150">
            <a:noFill/>
          </a:ln>
          <a:effectLst>
            <a:innerShdw blurRad="63500" dist="50800" dir="2700000">
              <a:prstClr val="black">
                <a:alpha val="50000"/>
              </a:prstClr>
            </a:innerShdw>
          </a:effectLst>
          <a:scene3d>
            <a:camera prst="perspectiveFront"/>
            <a:lightRig rig="threePt" dir="t"/>
          </a:scene3d>
          <a:sp3d>
            <a:bevelT prst="slope"/>
          </a:sp3d>
        </p:spPr>
        <p:txBody>
          <a:bodyPr wrap="square" rtlCol="0">
            <a:spAutoFit/>
          </a:bodyPr>
          <a:lstStyle/>
          <a:p>
            <a:pPr marL="800100" lvl="1" indent="-342900">
              <a:buFont typeface="Wingdings" panose="05000000000000000000" pitchFamily="2" charset="2"/>
              <a:buChar char="§"/>
            </a:pPr>
            <a:r>
              <a:rPr lang="pt-BR" sz="2800" b="1" dirty="0">
                <a:solidFill>
                  <a:srgbClr val="00A858"/>
                </a:solidFill>
              </a:rPr>
              <a:t>Classificação da Receita</a:t>
            </a:r>
          </a:p>
          <a:p>
            <a:pPr marL="800100" lvl="1" indent="-342900">
              <a:buFont typeface="Wingdings" panose="05000000000000000000" pitchFamily="2" charset="2"/>
              <a:buChar char="§"/>
            </a:pPr>
            <a:r>
              <a:rPr lang="pt-BR" sz="2800" b="1" dirty="0">
                <a:solidFill>
                  <a:srgbClr val="00A858"/>
                </a:solidFill>
              </a:rPr>
              <a:t>Portaria 163/2001 e alterações</a:t>
            </a:r>
          </a:p>
          <a:p>
            <a:pPr marL="800100" lvl="1" indent="-342900">
              <a:buFont typeface="Wingdings" panose="05000000000000000000" pitchFamily="2" charset="2"/>
              <a:buChar char="§"/>
            </a:pPr>
            <a:r>
              <a:rPr lang="pt-BR" sz="2800" b="1" dirty="0">
                <a:solidFill>
                  <a:srgbClr val="00A858"/>
                </a:solidFill>
              </a:rPr>
              <a:t>As inovações da portaria 650/2019</a:t>
            </a:r>
          </a:p>
          <a:p>
            <a:pPr marL="800100" lvl="1" indent="-342900">
              <a:buFont typeface="Wingdings" panose="05000000000000000000" pitchFamily="2" charset="2"/>
              <a:buChar char="§"/>
            </a:pPr>
            <a:r>
              <a:rPr lang="pt-BR" sz="2800" b="1" dirty="0">
                <a:solidFill>
                  <a:srgbClr val="00A858"/>
                </a:solidFill>
              </a:rPr>
              <a:t>Portaria 5118/2021</a:t>
            </a:r>
          </a:p>
          <a:p>
            <a:pPr marL="800100" lvl="1" indent="-342900">
              <a:buFont typeface="Wingdings" panose="05000000000000000000" pitchFamily="2" charset="2"/>
              <a:buChar char="§"/>
            </a:pPr>
            <a:r>
              <a:rPr lang="pt-BR" sz="2800" b="1" dirty="0">
                <a:solidFill>
                  <a:srgbClr val="00A858"/>
                </a:solidFill>
              </a:rPr>
              <a:t>Portaria 831/2021</a:t>
            </a:r>
          </a:p>
          <a:p>
            <a:pPr marL="800100" lvl="1" indent="-342900">
              <a:buFont typeface="Wingdings" panose="05000000000000000000" pitchFamily="2" charset="2"/>
              <a:buChar char="§"/>
            </a:pPr>
            <a:r>
              <a:rPr lang="pt-BR" sz="2800" b="1" dirty="0">
                <a:solidFill>
                  <a:srgbClr val="00A858"/>
                </a:solidFill>
              </a:rPr>
              <a:t>Porque duas portarias SOF e STN?</a:t>
            </a:r>
          </a:p>
          <a:p>
            <a:pPr marL="800100" lvl="1" indent="-342900">
              <a:buFont typeface="Wingdings" panose="05000000000000000000" pitchFamily="2" charset="2"/>
              <a:buChar char="§"/>
            </a:pPr>
            <a:r>
              <a:rPr lang="pt-BR" sz="2800" b="1" dirty="0">
                <a:solidFill>
                  <a:srgbClr val="00A858"/>
                </a:solidFill>
              </a:rPr>
              <a:t>Trabalhando com o Novo Ementário da Receita</a:t>
            </a:r>
          </a:p>
          <a:p>
            <a:pPr marL="800100" lvl="1" indent="-342900">
              <a:buFont typeface="Wingdings" panose="05000000000000000000" pitchFamily="2" charset="2"/>
              <a:buChar char="§"/>
            </a:pPr>
            <a:r>
              <a:rPr lang="pt-BR" sz="2800" b="1" dirty="0">
                <a:solidFill>
                  <a:srgbClr val="00A858"/>
                </a:solidFill>
              </a:rPr>
              <a:t>Orçamento 2023</a:t>
            </a:r>
          </a:p>
          <a:p>
            <a:pPr marL="800100" lvl="1" indent="-342900">
              <a:buFont typeface="Wingdings" panose="05000000000000000000" pitchFamily="2" charset="2"/>
              <a:buChar char="§"/>
            </a:pPr>
            <a:r>
              <a:rPr lang="pt-BR" sz="2800" b="1" dirty="0">
                <a:solidFill>
                  <a:srgbClr val="00A858"/>
                </a:solidFill>
              </a:rPr>
              <a:t>Lançamentos contábeis da receita</a:t>
            </a:r>
          </a:p>
          <a:p>
            <a:pPr marL="800100" lvl="1" indent="-342900">
              <a:buFont typeface="Wingdings" panose="05000000000000000000" pitchFamily="2" charset="2"/>
              <a:buChar char="§"/>
            </a:pPr>
            <a:r>
              <a:rPr lang="pt-BR" sz="2800" b="1" dirty="0">
                <a:solidFill>
                  <a:srgbClr val="00A858"/>
                </a:solidFill>
              </a:rPr>
              <a:t>As receitas e as Variações Patrimoniais</a:t>
            </a:r>
          </a:p>
        </p:txBody>
      </p:sp>
      <p:sp>
        <p:nvSpPr>
          <p:cNvPr id="8" name="CaixaDeTexto 7">
            <a:extLst>
              <a:ext uri="{FF2B5EF4-FFF2-40B4-BE49-F238E27FC236}">
                <a16:creationId xmlns:a16="http://schemas.microsoft.com/office/drawing/2014/main" id="{0C2A2B8B-ECBA-D352-4BEF-08A8B0E05F2A}"/>
              </a:ext>
            </a:extLst>
          </p:cNvPr>
          <p:cNvSpPr txBox="1"/>
          <p:nvPr/>
        </p:nvSpPr>
        <p:spPr>
          <a:xfrm>
            <a:off x="8343000" y="1355685"/>
            <a:ext cx="3354605" cy="489686"/>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3000" b="1" kern="1200" dirty="0">
                <a:solidFill>
                  <a:srgbClr val="00A858"/>
                </a:solidFill>
                <a:latin typeface="Book Antiqua" panose="02040602050305030304" pitchFamily="18" charset="0"/>
                <a:ea typeface="+mj-ea"/>
                <a:cs typeface="+mj-cs"/>
              </a:rPr>
              <a:t>Novo </a:t>
            </a:r>
            <a:r>
              <a:rPr lang="en-US" sz="3000" b="1" kern="1200" dirty="0" err="1">
                <a:solidFill>
                  <a:srgbClr val="00A858"/>
                </a:solidFill>
                <a:latin typeface="Book Antiqua" panose="02040602050305030304" pitchFamily="18" charset="0"/>
                <a:ea typeface="+mj-ea"/>
                <a:cs typeface="+mj-cs"/>
              </a:rPr>
              <a:t>Ementário</a:t>
            </a:r>
            <a:r>
              <a:rPr lang="en-US" sz="3000" b="1" kern="1200" dirty="0">
                <a:solidFill>
                  <a:srgbClr val="00A858"/>
                </a:solidFill>
                <a:latin typeface="Book Antiqua" panose="02040602050305030304" pitchFamily="18" charset="0"/>
                <a:ea typeface="+mj-ea"/>
                <a:cs typeface="+mj-cs"/>
              </a:rPr>
              <a:t> da </a:t>
            </a:r>
            <a:r>
              <a:rPr lang="en-US" sz="3000" b="1" kern="1200" dirty="0" err="1">
                <a:solidFill>
                  <a:srgbClr val="00A858"/>
                </a:solidFill>
                <a:latin typeface="Book Antiqua" panose="02040602050305030304" pitchFamily="18" charset="0"/>
                <a:ea typeface="+mj-ea"/>
                <a:cs typeface="+mj-cs"/>
              </a:rPr>
              <a:t>Receita</a:t>
            </a:r>
            <a:endParaRPr lang="en-US" sz="3000" b="1" kern="1200" dirty="0">
              <a:solidFill>
                <a:srgbClr val="00A858"/>
              </a:solidFill>
              <a:latin typeface="Book Antiqua" panose="02040602050305030304" pitchFamily="18" charset="0"/>
              <a:ea typeface="+mj-ea"/>
              <a:cs typeface="+mj-cs"/>
            </a:endParaRPr>
          </a:p>
        </p:txBody>
      </p:sp>
      <p:pic>
        <p:nvPicPr>
          <p:cNvPr id="2" name="Imagem 1">
            <a:extLst>
              <a:ext uri="{FF2B5EF4-FFF2-40B4-BE49-F238E27FC236}">
                <a16:creationId xmlns:a16="http://schemas.microsoft.com/office/drawing/2014/main" id="{69F9F57A-389F-45E5-1F9D-8E85867B8A4F}"/>
              </a:ext>
            </a:extLst>
          </p:cNvPr>
          <p:cNvPicPr>
            <a:picLocks noChangeAspect="1"/>
          </p:cNvPicPr>
          <p:nvPr/>
        </p:nvPicPr>
        <p:blipFill>
          <a:blip r:embed="rId2"/>
          <a:stretch>
            <a:fillRect/>
          </a:stretch>
        </p:blipFill>
        <p:spPr>
          <a:xfrm>
            <a:off x="8343000" y="3429000"/>
            <a:ext cx="2955577" cy="2073315"/>
          </a:xfrm>
          <a:prstGeom prst="rect">
            <a:avLst/>
          </a:prstGeom>
        </p:spPr>
      </p:pic>
    </p:spTree>
    <p:extLst>
      <p:ext uri="{BB962C8B-B14F-4D97-AF65-F5344CB8AC3E}">
        <p14:creationId xmlns:p14="http://schemas.microsoft.com/office/powerpoint/2010/main" val="1712252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B2BF9-CF6A-2546-26C3-1DFC74715F77}"/>
              </a:ext>
            </a:extLst>
          </p:cNvPr>
          <p:cNvSpPr>
            <a:spLocks noGrp="1"/>
          </p:cNvSpPr>
          <p:nvPr>
            <p:ph type="title"/>
          </p:nvPr>
        </p:nvSpPr>
        <p:spPr>
          <a:xfrm>
            <a:off x="3769829" y="126585"/>
            <a:ext cx="4652341" cy="817631"/>
          </a:xfrm>
          <a:solidFill>
            <a:schemeClr val="tx2">
              <a:lumMod val="75000"/>
            </a:schemeClr>
          </a:solidFill>
        </p:spPr>
        <p:txBody>
          <a:bodyPr>
            <a:normAutofit/>
          </a:bodyPr>
          <a:lstStyle/>
          <a:p>
            <a:pPr algn="ctr"/>
            <a:r>
              <a:rPr lang="pt-BR" sz="4000" b="1" dirty="0">
                <a:solidFill>
                  <a:schemeClr val="bg1"/>
                </a:solidFill>
              </a:rPr>
              <a:t>Ementário da Receita</a:t>
            </a:r>
          </a:p>
        </p:txBody>
      </p:sp>
      <mc:AlternateContent xmlns:mc="http://schemas.openxmlformats.org/markup-compatibility/2006">
        <mc:Choice xmlns:psuz="http://schemas.microsoft.com/office/powerpoint/2016/summaryzoom" Requires="psuz">
          <p:graphicFrame>
            <p:nvGraphicFramePr>
              <p:cNvPr id="5" name="Zoom do Resumo 4">
                <a:extLst>
                  <a:ext uri="{FF2B5EF4-FFF2-40B4-BE49-F238E27FC236}">
                    <a16:creationId xmlns:a16="http://schemas.microsoft.com/office/drawing/2014/main" id="{56137FCB-F352-7C5D-0EC8-ABC32832D463}"/>
                  </a:ext>
                </a:extLst>
              </p:cNvPr>
              <p:cNvGraphicFramePr>
                <a:graphicFrameLocks noChangeAspect="1"/>
              </p:cNvGraphicFramePr>
              <p:nvPr/>
            </p:nvGraphicFramePr>
            <p:xfrm>
              <a:off x="29219" y="1093304"/>
              <a:ext cx="12153746" cy="5764696"/>
            </p:xfrm>
            <a:graphic>
              <a:graphicData uri="http://schemas.microsoft.com/office/powerpoint/2016/summaryzoom">
                <psuz:summaryZm>
                  <psuz:summaryZmObj sectionId="{17DA6C15-3027-4AEA-B1C4-61F38A83F093}" offsetFactorX="-1595" offsetFactorY="5747" scaleFactorX="115555" scaleFactorY="115555">
                    <psuz:zmPr id="{C1D4ACC0-88BE-4D1D-9C91-4F47011E71F2}" transitionDur="1000">
                      <p166:blipFill xmlns:p166="http://schemas.microsoft.com/office/powerpoint/2016/6/main">
                        <a:blip r:embed="rId2"/>
                        <a:stretch>
                          <a:fillRect/>
                        </a:stretch>
                      </p166:blipFill>
                      <p166:spPr xmlns:p166="http://schemas.microsoft.com/office/powerpoint/2016/6/main">
                        <a:xfrm>
                          <a:off x="946408" y="149091"/>
                          <a:ext cx="5329115" cy="2997627"/>
                        </a:xfrm>
                        <a:prstGeom prst="rect">
                          <a:avLst/>
                        </a:prstGeom>
                        <a:ln w="3175">
                          <a:solidFill>
                            <a:prstClr val="ltGray"/>
                          </a:solidFill>
                        </a:ln>
                      </p166:spPr>
                    </psuz:zmPr>
                  </psuz:summaryZmObj>
                  <psuz:summaryZmObj sectionId="{1FD66D52-4D39-474A-8FB8-75DE7F94F799}" offsetFactorX="3429" offsetFactorY="3065" scaleFactorX="111045" scaleFactorY="111045">
                    <psuz:zmPr id="{3E2D3FE1-46E0-4F9B-B146-333E59C8BAC8}" transitionDur="1000">
                      <p166:blipFill xmlns:p166="http://schemas.microsoft.com/office/powerpoint/2016/6/main">
                        <a:blip r:embed="rId2"/>
                        <a:stretch>
                          <a:fillRect/>
                        </a:stretch>
                      </p166:blipFill>
                      <p166:spPr xmlns:p166="http://schemas.microsoft.com/office/powerpoint/2016/6/main">
                        <a:xfrm>
                          <a:off x="6066796" y="138014"/>
                          <a:ext cx="5121125" cy="2880632"/>
                        </a:xfrm>
                        <a:prstGeom prst="rect">
                          <a:avLst/>
                        </a:prstGeom>
                        <a:ln w="3175">
                          <a:solidFill>
                            <a:prstClr val="ltGray"/>
                          </a:solidFill>
                        </a:ln>
                      </p166:spPr>
                    </psuz:zmPr>
                  </psuz:summaryZmObj>
                  <psuz:summaryZmObj sectionId="{D6C8711C-C86B-435C-A33F-C9FBE731A6F0}" offsetFactorX="-3233" offsetFactorY="2032" scaleFactorX="111491" scaleFactorY="111491">
                    <psuz:zmPr id="{5B98F44B-EE6A-4A00-9772-DDD8DDCAD8DC}" transitionDur="1000">
                      <p166:blipFill xmlns:p166="http://schemas.microsoft.com/office/powerpoint/2016/6/main">
                        <a:blip r:embed="rId2"/>
                        <a:stretch>
                          <a:fillRect/>
                        </a:stretch>
                      </p166:blipFill>
                      <p166:spPr xmlns:p166="http://schemas.microsoft.com/office/powerpoint/2016/6/main">
                        <a:xfrm>
                          <a:off x="964579" y="2872485"/>
                          <a:ext cx="5141693" cy="2892202"/>
                        </a:xfrm>
                        <a:prstGeom prst="rect">
                          <a:avLst/>
                        </a:prstGeom>
                        <a:ln w="3175">
                          <a:solidFill>
                            <a:prstClr val="ltGray"/>
                          </a:solidFill>
                        </a:ln>
                      </p166:spPr>
                    </psuz:zmPr>
                  </psuz:summaryZmObj>
                  <psuz:gridLayout/>
                </psuz:summaryZm>
              </a:graphicData>
            </a:graphic>
          </p:graphicFrame>
        </mc:Choice>
        <mc:Fallback>
          <p:grpSp>
            <p:nvGrpSpPr>
              <p:cNvPr id="5" name="Zoom do Resumo 4">
                <a:extLst>
                  <a:ext uri="{FF2B5EF4-FFF2-40B4-BE49-F238E27FC236}">
                    <a16:creationId xmlns:a16="http://schemas.microsoft.com/office/drawing/2014/main" id="{56137FCB-F352-7C5D-0EC8-ABC32832D463}"/>
                  </a:ext>
                </a:extLst>
              </p:cNvPr>
              <p:cNvGrpSpPr>
                <a:grpSpLocks noGrp="1" noUngrp="1" noRot="1" noChangeAspect="1" noMove="1" noResize="1"/>
              </p:cNvGrpSpPr>
              <p:nvPr/>
            </p:nvGrpSpPr>
            <p:grpSpPr>
              <a:xfrm>
                <a:off x="29219" y="1093304"/>
                <a:ext cx="12153746" cy="5764696"/>
                <a:chOff x="29219" y="1093304"/>
                <a:chExt cx="12153746" cy="5764696"/>
              </a:xfrm>
            </p:grpSpPr>
            <p:pic>
              <p:nvPicPr>
                <p:cNvPr id="3" name="Imagem 3"/>
                <p:cNvPicPr>
                  <a:picLocks noSelect="1" noRot="1" noChangeAspect="1" noMove="1" noResize="1" noEditPoints="1" noAdjustHandles="1" noChangeArrowheads="1" noChangeShapeType="1"/>
                </p:cNvPicPr>
                <p:nvPr/>
              </p:nvPicPr>
              <p:blipFill>
                <a:blip r:embed="rId2"/>
                <a:stretch>
                  <a:fillRect/>
                </a:stretch>
              </p:blipFill>
              <p:spPr>
                <a:xfrm>
                  <a:off x="975627" y="1242395"/>
                  <a:ext cx="5329115" cy="2997627"/>
                </a:xfrm>
                <a:prstGeom prst="rect">
                  <a:avLst/>
                </a:prstGeom>
                <a:ln w="3175">
                  <a:solidFill>
                    <a:prstClr val="ltGray"/>
                  </a:solidFill>
                </a:ln>
              </p:spPr>
            </p:pic>
            <p:pic>
              <p:nvPicPr>
                <p:cNvPr id="4" name="Imagem 4"/>
                <p:cNvPicPr>
                  <a:picLocks noSelect="1" noRot="1" noChangeAspect="1" noMove="1" noResize="1" noEditPoints="1" noAdjustHandles="1" noChangeArrowheads="1" noChangeShapeType="1"/>
                </p:cNvPicPr>
                <p:nvPr/>
              </p:nvPicPr>
              <p:blipFill>
                <a:blip r:embed="rId2"/>
                <a:stretch>
                  <a:fillRect/>
                </a:stretch>
              </p:blipFill>
              <p:spPr>
                <a:xfrm>
                  <a:off x="6096015" y="1231318"/>
                  <a:ext cx="5121125" cy="2880632"/>
                </a:xfrm>
                <a:prstGeom prst="rect">
                  <a:avLst/>
                </a:prstGeom>
                <a:ln w="3175">
                  <a:solidFill>
                    <a:prstClr val="ltGray"/>
                  </a:solidFill>
                </a:ln>
              </p:spPr>
            </p:pic>
            <p:pic>
              <p:nvPicPr>
                <p:cNvPr id="6" name="Imagem 6"/>
                <p:cNvPicPr>
                  <a:picLocks noSelect="1" noRot="1" noChangeAspect="1" noMove="1" noResize="1" noEditPoints="1" noAdjustHandles="1" noChangeArrowheads="1" noChangeShapeType="1"/>
                </p:cNvPicPr>
                <p:nvPr/>
              </p:nvPicPr>
              <p:blipFill>
                <a:blip r:embed="rId2"/>
                <a:stretch>
                  <a:fillRect/>
                </a:stretch>
              </p:blipFill>
              <p:spPr>
                <a:xfrm>
                  <a:off x="993798" y="3965789"/>
                  <a:ext cx="5141693" cy="2892202"/>
                </a:xfrm>
                <a:prstGeom prst="rect">
                  <a:avLst/>
                </a:prstGeom>
                <a:ln w="3175">
                  <a:solidFill>
                    <a:prstClr val="ltGray"/>
                  </a:solidFill>
                </a:ln>
              </p:spPr>
            </p:pic>
          </p:grpSp>
        </mc:Fallback>
      </mc:AlternateContent>
    </p:spTree>
    <p:extLst>
      <p:ext uri="{BB962C8B-B14F-4D97-AF65-F5344CB8AC3E}">
        <p14:creationId xmlns:p14="http://schemas.microsoft.com/office/powerpoint/2010/main" val="1403105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4E80162-8943-BBCB-DD0E-FC71B469EE84}"/>
              </a:ext>
            </a:extLst>
          </p:cNvPr>
          <p:cNvGraphicFramePr/>
          <p:nvPr/>
        </p:nvGraphicFramePr>
        <p:xfrm>
          <a:off x="1006502" y="2637301"/>
          <a:ext cx="10178996" cy="2560320"/>
        </p:xfrm>
        <a:graphic>
          <a:graphicData uri="http://schemas.openxmlformats.org/drawingml/2006/table">
            <a:tbl>
              <a:tblPr/>
              <a:tblGrid>
                <a:gridCol w="502192">
                  <a:extLst>
                    <a:ext uri="{9D8B030D-6E8A-4147-A177-3AD203B41FA5}">
                      <a16:colId xmlns:a16="http://schemas.microsoft.com/office/drawing/2014/main" val="20000"/>
                    </a:ext>
                  </a:extLst>
                </a:gridCol>
                <a:gridCol w="2607197">
                  <a:extLst>
                    <a:ext uri="{9D8B030D-6E8A-4147-A177-3AD203B41FA5}">
                      <a16:colId xmlns:a16="http://schemas.microsoft.com/office/drawing/2014/main" val="20001"/>
                    </a:ext>
                  </a:extLst>
                </a:gridCol>
                <a:gridCol w="544127">
                  <a:extLst>
                    <a:ext uri="{9D8B030D-6E8A-4147-A177-3AD203B41FA5}">
                      <a16:colId xmlns:a16="http://schemas.microsoft.com/office/drawing/2014/main" val="20002"/>
                    </a:ext>
                  </a:extLst>
                </a:gridCol>
                <a:gridCol w="6525480">
                  <a:extLst>
                    <a:ext uri="{9D8B030D-6E8A-4147-A177-3AD203B41FA5}">
                      <a16:colId xmlns:a16="http://schemas.microsoft.com/office/drawing/2014/main" val="20003"/>
                    </a:ext>
                  </a:extLst>
                </a:gridCol>
              </a:tblGrid>
              <a:tr h="2098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C</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Categoria Econômica</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1</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Receita Corrente</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22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O</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Origem</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1</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Receita Tributária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322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E</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Espécie</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1</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Impostos</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22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R</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Rubrica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2</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Impostos sobre o Patrimônio e a Renda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098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AA</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Alínea</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02</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Imposto sobre a Propriedade Predial e Territorial Urbana</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32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SS</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err="1">
                          <a:solidFill>
                            <a:srgbClr val="000000"/>
                          </a:solidFill>
                          <a:latin typeface="Calibri"/>
                          <a:ea typeface="Times New Roman"/>
                        </a:rPr>
                        <a:t>Subalínea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00</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“Não Detalhada”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bl>
          </a:graphicData>
        </a:graphic>
      </p:graphicFrame>
      <p:sp>
        <p:nvSpPr>
          <p:cNvPr id="3" name="CaixaDeTexto 2">
            <a:extLst>
              <a:ext uri="{FF2B5EF4-FFF2-40B4-BE49-F238E27FC236}">
                <a16:creationId xmlns:a16="http://schemas.microsoft.com/office/drawing/2014/main" id="{811A9FDD-EE1E-D6F8-B7F3-B1460A540203}"/>
              </a:ext>
            </a:extLst>
          </p:cNvPr>
          <p:cNvSpPr txBox="1"/>
          <p:nvPr/>
        </p:nvSpPr>
        <p:spPr>
          <a:xfrm>
            <a:off x="926989" y="2175636"/>
            <a:ext cx="1511952" cy="461665"/>
          </a:xfrm>
          <a:prstGeom prst="rect">
            <a:avLst/>
          </a:prstGeom>
          <a:noFill/>
        </p:spPr>
        <p:txBody>
          <a:bodyPr wrap="none" rtlCol="0">
            <a:spAutoFit/>
          </a:bodyPr>
          <a:lstStyle/>
          <a:p>
            <a:r>
              <a:rPr lang="pt-BR" sz="2400" b="1" dirty="0">
                <a:solidFill>
                  <a:schemeClr val="tx2">
                    <a:lumMod val="75000"/>
                  </a:schemeClr>
                </a:solidFill>
              </a:rPr>
              <a:t>ANTERIOR</a:t>
            </a:r>
          </a:p>
        </p:txBody>
      </p:sp>
    </p:spTree>
    <p:extLst>
      <p:ext uri="{BB962C8B-B14F-4D97-AF65-F5344CB8AC3E}">
        <p14:creationId xmlns:p14="http://schemas.microsoft.com/office/powerpoint/2010/main" val="1510211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4">
            <a:extLst>
              <a:ext uri="{FF2B5EF4-FFF2-40B4-BE49-F238E27FC236}">
                <a16:creationId xmlns:a16="http://schemas.microsoft.com/office/drawing/2014/main" id="{BD9F7E48-0190-C504-5A4E-BD850EFDF5E1}"/>
              </a:ext>
            </a:extLst>
          </p:cNvPr>
          <p:cNvGraphicFramePr/>
          <p:nvPr/>
        </p:nvGraphicFramePr>
        <p:xfrm>
          <a:off x="1316363" y="2065617"/>
          <a:ext cx="9626621" cy="4637577"/>
        </p:xfrm>
        <a:graphic>
          <a:graphicData uri="http://schemas.openxmlformats.org/drawingml/2006/table">
            <a:tbl>
              <a:tblPr/>
              <a:tblGrid>
                <a:gridCol w="508046">
                  <a:extLst>
                    <a:ext uri="{9D8B030D-6E8A-4147-A177-3AD203B41FA5}">
                      <a16:colId xmlns:a16="http://schemas.microsoft.com/office/drawing/2014/main" val="20000"/>
                    </a:ext>
                  </a:extLst>
                </a:gridCol>
                <a:gridCol w="2410909">
                  <a:extLst>
                    <a:ext uri="{9D8B030D-6E8A-4147-A177-3AD203B41FA5}">
                      <a16:colId xmlns:a16="http://schemas.microsoft.com/office/drawing/2014/main" val="20001"/>
                    </a:ext>
                  </a:extLst>
                </a:gridCol>
                <a:gridCol w="917400">
                  <a:extLst>
                    <a:ext uri="{9D8B030D-6E8A-4147-A177-3AD203B41FA5}">
                      <a16:colId xmlns:a16="http://schemas.microsoft.com/office/drawing/2014/main" val="20002"/>
                    </a:ext>
                  </a:extLst>
                </a:gridCol>
                <a:gridCol w="5790266">
                  <a:extLst>
                    <a:ext uri="{9D8B030D-6E8A-4147-A177-3AD203B41FA5}">
                      <a16:colId xmlns:a16="http://schemas.microsoft.com/office/drawing/2014/main" val="20003"/>
                    </a:ext>
                  </a:extLst>
                </a:gridCol>
              </a:tblGrid>
              <a:tr h="529859">
                <a:tc>
                  <a:txBody>
                    <a:bodyPr/>
                    <a:lstStyle/>
                    <a:p>
                      <a:pPr algn="ctr">
                        <a:lnSpc>
                          <a:spcPct val="100000"/>
                        </a:lnSpc>
                      </a:pPr>
                      <a:r>
                        <a:rPr lang="pt-BR" sz="2200" b="1" strike="noStrike" spc="-1" dirty="0">
                          <a:solidFill>
                            <a:schemeClr val="bg1"/>
                          </a:solidFill>
                          <a:latin typeface="+mn-lt"/>
                          <a:ea typeface="Times New Roman"/>
                        </a:rPr>
                        <a:t>C</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Categoria Econômica</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Receita Corrente</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extLst>
                  <a:ext uri="{0D108BD9-81ED-4DB2-BD59-A6C34878D82A}">
                    <a16:rowId xmlns:a16="http://schemas.microsoft.com/office/drawing/2014/main" val="10000"/>
                  </a:ext>
                </a:extLst>
              </a:tr>
              <a:tr h="529859">
                <a:tc>
                  <a:txBody>
                    <a:bodyPr/>
                    <a:lstStyle/>
                    <a:p>
                      <a:pPr algn="ctr">
                        <a:lnSpc>
                          <a:spcPct val="100000"/>
                        </a:lnSpc>
                      </a:pPr>
                      <a:r>
                        <a:rPr lang="pt-BR" sz="2200" b="1" strike="noStrike" spc="-1" dirty="0">
                          <a:solidFill>
                            <a:schemeClr val="bg1"/>
                          </a:solidFill>
                          <a:latin typeface="+mn-lt"/>
                          <a:ea typeface="Times New Roman"/>
                        </a:rPr>
                        <a:t>O</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Origem</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Taxas e Contribuições de Melhoria</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240">
                      <a:solidFill>
                        <a:srgbClr val="000000"/>
                      </a:solidFill>
                    </a:lnB>
                    <a:solidFill>
                      <a:schemeClr val="bg2">
                        <a:lumMod val="90000"/>
                      </a:schemeClr>
                    </a:solidFill>
                  </a:tcPr>
                </a:tc>
                <a:extLst>
                  <a:ext uri="{0D108BD9-81ED-4DB2-BD59-A6C34878D82A}">
                    <a16:rowId xmlns:a16="http://schemas.microsoft.com/office/drawing/2014/main" val="10001"/>
                  </a:ext>
                </a:extLst>
              </a:tr>
              <a:tr h="529859">
                <a:tc>
                  <a:txBody>
                    <a:bodyPr/>
                    <a:lstStyle/>
                    <a:p>
                      <a:pPr algn="ctr">
                        <a:lnSpc>
                          <a:spcPct val="100000"/>
                        </a:lnSpc>
                      </a:pPr>
                      <a:r>
                        <a:rPr lang="pt-BR" sz="2200" b="1" strike="noStrike" spc="-1" dirty="0">
                          <a:solidFill>
                            <a:schemeClr val="bg1"/>
                          </a:solidFill>
                          <a:latin typeface="+mn-lt"/>
                          <a:ea typeface="Times New Roman"/>
                        </a:rPr>
                        <a:t>E</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Espécie</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tx2">
                        <a:lumMod val="50000"/>
                      </a:schemeClr>
                    </a:solidFill>
                  </a:tcPr>
                </a:tc>
                <a:tc rowSpan="3">
                  <a:txBody>
                    <a:bodyPr/>
                    <a:lstStyle/>
                    <a:p>
                      <a:pPr algn="just">
                        <a:lnSpc>
                          <a:spcPct val="100000"/>
                        </a:lnSpc>
                      </a:pPr>
                      <a:r>
                        <a:rPr lang="pt-BR" sz="2200" b="0" strike="noStrike" spc="-1" dirty="0">
                          <a:solidFill>
                            <a:srgbClr val="000000"/>
                          </a:solidFill>
                          <a:latin typeface="+mn-lt"/>
                          <a:ea typeface="Times New Roman"/>
                        </a:rPr>
                        <a:t>Desdobramentos para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identificação de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peculiaridades da receita</a:t>
                      </a:r>
                      <a:endParaRPr lang="pt-BR" sz="2200" b="0" strike="noStrike" spc="-1" dirty="0">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8</a:t>
                      </a:r>
                      <a:endParaRPr lang="pt-BR" sz="2200" b="0" strike="noStrike" spc="-1" dirty="0">
                        <a:solidFill>
                          <a:schemeClr val="bg1"/>
                        </a:solidFill>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Específicos de Estados/DF Municípios</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3"/>
                  </a:ext>
                </a:extLst>
              </a:tr>
              <a:tr h="529859">
                <a:tc>
                  <a:txBody>
                    <a:bodyPr/>
                    <a:lstStyle/>
                    <a:p>
                      <a:pPr algn="ctr">
                        <a:lnSpc>
                          <a:spcPct val="100000"/>
                        </a:lnSpc>
                      </a:pPr>
                      <a:r>
                        <a:rPr lang="pt-BR" sz="2200" b="1" strike="noStrike" spc="-1" dirty="0">
                          <a:solidFill>
                            <a:schemeClr val="bg1"/>
                          </a:solidFill>
                          <a:latin typeface="+mn-lt"/>
                          <a:ea typeface="Times New Roman"/>
                        </a:rPr>
                        <a:t>DD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240">
                      <a:noFill/>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01</a:t>
                      </a:r>
                      <a:endParaRPr lang="pt-BR" sz="2200" b="0" strike="noStrike" spc="-1" dirty="0">
                        <a:solidFill>
                          <a:schemeClr val="bg1"/>
                        </a:solidFill>
                        <a:latin typeface="+mn-lt"/>
                      </a:endParaRPr>
                    </a:p>
                  </a:txBody>
                  <a:tcPr marL="51120" marR="51120">
                    <a:lnL w="12240">
                      <a:noFill/>
                    </a:lnL>
                    <a:lnR w="12240">
                      <a:noFill/>
                    </a:lnR>
                    <a:lnT w="12240">
                      <a:noFill/>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sobre o Patrimônio para Estados/DF/Municípios</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4"/>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noFill/>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 sobre a Propriedade Predial e Territorial Urbana</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5"/>
                  </a:ext>
                </a:extLst>
              </a:tr>
              <a:tr h="529859">
                <a:tc>
                  <a:txBody>
                    <a:bodyPr/>
                    <a:lstStyle/>
                    <a:p>
                      <a:pPr algn="ctr">
                        <a:lnSpc>
                          <a:spcPct val="100000"/>
                        </a:lnSpc>
                      </a:pPr>
                      <a:r>
                        <a:rPr lang="pt-BR" sz="2200" b="1" strike="noStrike" spc="-1" dirty="0">
                          <a:solidFill>
                            <a:schemeClr val="bg1"/>
                          </a:solidFill>
                          <a:latin typeface="+mn-lt"/>
                          <a:ea typeface="Times New Roman"/>
                        </a:rPr>
                        <a:t>T</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Tipo</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 sobre a Propriedade Predial e Territorial Urbana - Principal</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CaixaDeTexto 4">
            <a:extLst>
              <a:ext uri="{FF2B5EF4-FFF2-40B4-BE49-F238E27FC236}">
                <a16:creationId xmlns:a16="http://schemas.microsoft.com/office/drawing/2014/main" id="{9259753D-7997-4D31-77E8-1902FD6369D0}"/>
              </a:ext>
            </a:extLst>
          </p:cNvPr>
          <p:cNvSpPr txBox="1"/>
          <p:nvPr/>
        </p:nvSpPr>
        <p:spPr>
          <a:xfrm>
            <a:off x="1362744" y="1603952"/>
            <a:ext cx="1006750" cy="461665"/>
          </a:xfrm>
          <a:prstGeom prst="rect">
            <a:avLst/>
          </a:prstGeom>
          <a:noFill/>
        </p:spPr>
        <p:txBody>
          <a:bodyPr wrap="none" rtlCol="0">
            <a:spAutoFit/>
          </a:bodyPr>
          <a:lstStyle/>
          <a:p>
            <a:r>
              <a:rPr lang="pt-BR" sz="2400" b="1" dirty="0">
                <a:solidFill>
                  <a:schemeClr val="tx2">
                    <a:lumMod val="75000"/>
                  </a:schemeClr>
                </a:solidFill>
              </a:rPr>
              <a:t>ATUAL</a:t>
            </a:r>
          </a:p>
        </p:txBody>
      </p:sp>
    </p:spTree>
    <p:extLst>
      <p:ext uri="{BB962C8B-B14F-4D97-AF65-F5344CB8AC3E}">
        <p14:creationId xmlns:p14="http://schemas.microsoft.com/office/powerpoint/2010/main" val="117942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A819394-E16C-D99F-CD3D-35DC9EE322C7}"/>
              </a:ext>
            </a:extLst>
          </p:cNvPr>
          <p:cNvGraphicFramePr/>
          <p:nvPr/>
        </p:nvGraphicFramePr>
        <p:xfrm>
          <a:off x="1316363" y="2065617"/>
          <a:ext cx="9626621" cy="4173295"/>
        </p:xfrm>
        <a:graphic>
          <a:graphicData uri="http://schemas.openxmlformats.org/drawingml/2006/table">
            <a:tbl>
              <a:tblPr/>
              <a:tblGrid>
                <a:gridCol w="508046">
                  <a:extLst>
                    <a:ext uri="{9D8B030D-6E8A-4147-A177-3AD203B41FA5}">
                      <a16:colId xmlns:a16="http://schemas.microsoft.com/office/drawing/2014/main" val="20000"/>
                    </a:ext>
                  </a:extLst>
                </a:gridCol>
                <a:gridCol w="2410909">
                  <a:extLst>
                    <a:ext uri="{9D8B030D-6E8A-4147-A177-3AD203B41FA5}">
                      <a16:colId xmlns:a16="http://schemas.microsoft.com/office/drawing/2014/main" val="20001"/>
                    </a:ext>
                  </a:extLst>
                </a:gridCol>
                <a:gridCol w="917400">
                  <a:extLst>
                    <a:ext uri="{9D8B030D-6E8A-4147-A177-3AD203B41FA5}">
                      <a16:colId xmlns:a16="http://schemas.microsoft.com/office/drawing/2014/main" val="20002"/>
                    </a:ext>
                  </a:extLst>
                </a:gridCol>
                <a:gridCol w="5790266">
                  <a:extLst>
                    <a:ext uri="{9D8B030D-6E8A-4147-A177-3AD203B41FA5}">
                      <a16:colId xmlns:a16="http://schemas.microsoft.com/office/drawing/2014/main" val="20003"/>
                    </a:ext>
                  </a:extLst>
                </a:gridCol>
              </a:tblGrid>
              <a:tr h="529859">
                <a:tc>
                  <a:txBody>
                    <a:bodyPr/>
                    <a:lstStyle/>
                    <a:p>
                      <a:pPr algn="ctr">
                        <a:lnSpc>
                          <a:spcPct val="100000"/>
                        </a:lnSpc>
                      </a:pPr>
                      <a:r>
                        <a:rPr lang="pt-BR" sz="2200" b="1" strike="noStrike" spc="-1" dirty="0">
                          <a:solidFill>
                            <a:schemeClr val="bg1"/>
                          </a:solidFill>
                          <a:latin typeface="+mn-lt"/>
                          <a:ea typeface="Times New Roman"/>
                        </a:rPr>
                        <a:t>C</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Categoria Econômica</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Receita Corrente</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solidFill>
                      <a:schemeClr val="bg1"/>
                    </a:solidFill>
                  </a:tcPr>
                </a:tc>
                <a:extLst>
                  <a:ext uri="{0D108BD9-81ED-4DB2-BD59-A6C34878D82A}">
                    <a16:rowId xmlns:a16="http://schemas.microsoft.com/office/drawing/2014/main" val="10000"/>
                  </a:ext>
                </a:extLst>
              </a:tr>
              <a:tr h="529859">
                <a:tc>
                  <a:txBody>
                    <a:bodyPr/>
                    <a:lstStyle/>
                    <a:p>
                      <a:pPr algn="ctr">
                        <a:lnSpc>
                          <a:spcPct val="100000"/>
                        </a:lnSpc>
                      </a:pPr>
                      <a:r>
                        <a:rPr lang="pt-BR" sz="2200" b="1" strike="noStrike" spc="-1" dirty="0">
                          <a:solidFill>
                            <a:schemeClr val="bg1"/>
                          </a:solidFill>
                          <a:latin typeface="+mn-lt"/>
                          <a:ea typeface="Times New Roman"/>
                        </a:rPr>
                        <a:t>O</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240">
                      <a:solidFill>
                        <a:srgbClr val="000000"/>
                      </a:solidFill>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Origem</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Taxas e Contribuições de Melhoria</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240">
                      <a:solidFill>
                        <a:srgbClr val="000000"/>
                      </a:solidFill>
                    </a:lnB>
                    <a:solidFill>
                      <a:schemeClr val="bg2">
                        <a:lumMod val="90000"/>
                      </a:schemeClr>
                    </a:solidFill>
                  </a:tcPr>
                </a:tc>
                <a:extLst>
                  <a:ext uri="{0D108BD9-81ED-4DB2-BD59-A6C34878D82A}">
                    <a16:rowId xmlns:a16="http://schemas.microsoft.com/office/drawing/2014/main" val="10001"/>
                  </a:ext>
                </a:extLst>
              </a:tr>
              <a:tr h="529859">
                <a:tc>
                  <a:txBody>
                    <a:bodyPr/>
                    <a:lstStyle/>
                    <a:p>
                      <a:pPr algn="ctr">
                        <a:lnSpc>
                          <a:spcPct val="100000"/>
                        </a:lnSpc>
                      </a:pPr>
                      <a:r>
                        <a:rPr lang="pt-BR" sz="2200" b="1" strike="noStrike" spc="-1" dirty="0">
                          <a:solidFill>
                            <a:schemeClr val="bg1"/>
                          </a:solidFill>
                          <a:latin typeface="+mn-lt"/>
                          <a:ea typeface="Times New Roman"/>
                        </a:rPr>
                        <a:t>E</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Espécie</a:t>
                      </a:r>
                      <a:endParaRPr lang="pt-BR" sz="2200" b="0" strike="noStrike" spc="-1" dirty="0">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1</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a:t>
                      </a: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240">
                      <a:solidFill>
                        <a:srgbClr val="000000"/>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tx2">
                        <a:lumMod val="50000"/>
                      </a:schemeClr>
                    </a:solidFill>
                  </a:tcPr>
                </a:tc>
                <a:tc rowSpan="3">
                  <a:txBody>
                    <a:bodyPr/>
                    <a:lstStyle/>
                    <a:p>
                      <a:pPr algn="just">
                        <a:lnSpc>
                          <a:spcPct val="100000"/>
                        </a:lnSpc>
                      </a:pPr>
                      <a:r>
                        <a:rPr lang="pt-BR" sz="2200" b="0" strike="noStrike" spc="-1" dirty="0">
                          <a:solidFill>
                            <a:srgbClr val="000000"/>
                          </a:solidFill>
                          <a:latin typeface="+mn-lt"/>
                          <a:ea typeface="Times New Roman"/>
                        </a:rPr>
                        <a:t>Desdobramentos para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identificação de </a:t>
                      </a:r>
                      <a:endParaRPr lang="pt-BR" sz="2200" b="0" strike="noStrike" spc="-1" dirty="0">
                        <a:latin typeface="+mn-lt"/>
                      </a:endParaRPr>
                    </a:p>
                    <a:p>
                      <a:pPr algn="just">
                        <a:lnSpc>
                          <a:spcPct val="100000"/>
                        </a:lnSpc>
                      </a:pPr>
                      <a:r>
                        <a:rPr lang="pt-BR" sz="2200" b="0" strike="noStrike" spc="-1" dirty="0">
                          <a:solidFill>
                            <a:srgbClr val="000000"/>
                          </a:solidFill>
                          <a:latin typeface="+mn-lt"/>
                          <a:ea typeface="Times New Roman"/>
                        </a:rPr>
                        <a:t>peculiaridades da receita</a:t>
                      </a:r>
                      <a:endParaRPr lang="pt-BR" sz="2200" b="0" strike="noStrike" spc="-1" dirty="0">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pt-BR" sz="2200" b="1" strike="noStrike" spc="-1" dirty="0">
                          <a:solidFill>
                            <a:schemeClr val="bg1"/>
                          </a:solidFill>
                          <a:latin typeface="+mn-lt"/>
                          <a:ea typeface="Times New Roman"/>
                        </a:rPr>
                        <a:t>2</a:t>
                      </a:r>
                      <a:endParaRPr lang="pt-BR" sz="2200" b="0" strike="noStrike" spc="-1" dirty="0">
                        <a:solidFill>
                          <a:schemeClr val="bg1"/>
                        </a:solidFill>
                        <a:latin typeface="+mn-lt"/>
                      </a:endParaRPr>
                    </a:p>
                  </a:txBody>
                  <a:tcPr marL="51120" marR="51120">
                    <a:lnL w="12240">
                      <a:noFill/>
                    </a:lnL>
                    <a:lnR w="12240">
                      <a:noFill/>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Impostos Sobre o Patrimônio</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3"/>
                  </a:ext>
                </a:extLst>
              </a:tr>
              <a:tr h="529859">
                <a:tc>
                  <a:txBody>
                    <a:bodyPr/>
                    <a:lstStyle/>
                    <a:p>
                      <a:pPr algn="ctr">
                        <a:lnSpc>
                          <a:spcPct val="100000"/>
                        </a:lnSpc>
                      </a:pPr>
                      <a:r>
                        <a:rPr lang="pt-BR" sz="2200" b="1" strike="noStrike" spc="-1" dirty="0">
                          <a:solidFill>
                            <a:schemeClr val="bg1"/>
                          </a:solidFill>
                          <a:latin typeface="+mn-lt"/>
                          <a:ea typeface="Times New Roman"/>
                        </a:rPr>
                        <a:t>DD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240">
                      <a:noFill/>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50</a:t>
                      </a:r>
                      <a:endParaRPr lang="pt-BR" sz="2200" b="0" strike="noStrike" spc="-1" dirty="0">
                        <a:solidFill>
                          <a:schemeClr val="bg1"/>
                        </a:solidFill>
                        <a:latin typeface="+mn-lt"/>
                      </a:endParaRPr>
                    </a:p>
                  </a:txBody>
                  <a:tcPr marL="51120" marR="51120">
                    <a:lnL w="12240">
                      <a:noFill/>
                    </a:lnL>
                    <a:lnR w="12240">
                      <a:noFill/>
                    </a:lnR>
                    <a:lnT w="12240">
                      <a:noFill/>
                    </a:lnT>
                    <a:lnB w="12240">
                      <a:noFill/>
                    </a:lnB>
                    <a:lnTlToBr w="12700" cmpd="sng">
                      <a:noFill/>
                      <a:prstDash val="solid"/>
                    </a:lnTlToBr>
                    <a:lnBlToTr w="12700" cmpd="sng">
                      <a:noFill/>
                      <a:prstDash val="solid"/>
                    </a:lnBlToTr>
                    <a:solidFill>
                      <a:srgbClr val="5C0000"/>
                    </a:solidFill>
                  </a:tcPr>
                </a:tc>
                <a:tc>
                  <a:txBody>
                    <a:bodyPr/>
                    <a:lstStyle/>
                    <a:p>
                      <a:pPr algn="just">
                        <a:lnSpc>
                          <a:spcPct val="100000"/>
                        </a:lnSpc>
                      </a:pPr>
                      <a:r>
                        <a:rPr lang="pt-BR" sz="2200" b="0" strike="noStrike" spc="-1" dirty="0">
                          <a:solidFill>
                            <a:srgbClr val="000000"/>
                          </a:solidFill>
                          <a:latin typeface="+mn-lt"/>
                          <a:ea typeface="Times New Roman"/>
                        </a:rPr>
                        <a:t>Imposto sobre a Propriedade Predial e Territorial Urbana</a:t>
                      </a: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240">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4"/>
                  </a:ext>
                </a:extLst>
              </a:tr>
              <a:tr h="529859">
                <a:tc>
                  <a:txBody>
                    <a:bodyPr/>
                    <a:lstStyle/>
                    <a:p>
                      <a:pPr algn="ctr">
                        <a:lnSpc>
                          <a:spcPct val="100000"/>
                        </a:lnSpc>
                      </a:pPr>
                      <a:r>
                        <a:rPr lang="pt-BR" sz="2200" b="1" strike="noStrike" spc="-1" dirty="0">
                          <a:solidFill>
                            <a:schemeClr val="bg1"/>
                          </a:solidFill>
                          <a:latin typeface="+mn-lt"/>
                          <a:ea typeface="Times New Roman"/>
                        </a:rPr>
                        <a:t>D</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vMerge="1">
                  <a:txBody>
                    <a:bodyPr/>
                    <a:lstStyle/>
                    <a:p>
                      <a:endParaRPr lang="pt-BR"/>
                    </a:p>
                  </a:txBody>
                  <a:tcPr>
                    <a:solidFill>
                      <a:srgbClr val="729FCF"/>
                    </a:solidFill>
                  </a:tcPr>
                </a:tc>
                <a:tc>
                  <a:txBody>
                    <a:bodyPr/>
                    <a:lstStyle/>
                    <a:p>
                      <a:pPr algn="ctr">
                        <a:lnSpc>
                          <a:spcPct val="100000"/>
                        </a:lnSpc>
                      </a:pPr>
                      <a:r>
                        <a:rPr lang="pt-BR" sz="2200" b="1" strike="noStrike" spc="-1" dirty="0">
                          <a:solidFill>
                            <a:schemeClr val="bg1"/>
                          </a:solidFill>
                          <a:latin typeface="+mn-lt"/>
                          <a:ea typeface="Times New Roman"/>
                        </a:rPr>
                        <a:t>0</a:t>
                      </a:r>
                      <a:endParaRPr lang="pt-BR" sz="2200" b="0" strike="noStrike" spc="-1" dirty="0">
                        <a:solidFill>
                          <a:schemeClr val="bg1"/>
                        </a:solidFill>
                        <a:latin typeface="+mn-lt"/>
                      </a:endParaRPr>
                    </a:p>
                  </a:txBody>
                  <a:tcPr marL="51120" marR="51120">
                    <a:lnL w="12240">
                      <a:noFill/>
                    </a:lnL>
                    <a:lnR w="12240">
                      <a:noFill/>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C0000"/>
                    </a:solidFill>
                  </a:tcPr>
                </a:tc>
                <a:tc>
                  <a:txBody>
                    <a:bodyPr/>
                    <a:lstStyle/>
                    <a:p>
                      <a:pPr algn="just">
                        <a:lnSpc>
                          <a:spcPct val="100000"/>
                        </a:lnSpc>
                      </a:pPr>
                      <a:endParaRPr lang="pt-BR" sz="2200" b="0" strike="noStrike" spc="-1" dirty="0">
                        <a:latin typeface="+mn-lt"/>
                      </a:endParaRPr>
                    </a:p>
                  </a:txBody>
                  <a:tcPr marL="51120" marR="51120">
                    <a:lnL w="12240">
                      <a:noFill/>
                    </a:lnL>
                    <a:lnR w="12700" cap="flat" cmpd="sng" algn="ctr">
                      <a:solidFill>
                        <a:schemeClr val="tx1"/>
                      </a:solidFill>
                      <a:prstDash val="solid"/>
                      <a:round/>
                      <a:headEnd type="none" w="med" len="med"/>
                      <a:tailEnd type="none" w="med" len="med"/>
                    </a:lnR>
                    <a:lnT w="1224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5"/>
                  </a:ext>
                </a:extLst>
              </a:tr>
              <a:tr h="529859">
                <a:tc>
                  <a:txBody>
                    <a:bodyPr/>
                    <a:lstStyle/>
                    <a:p>
                      <a:pPr algn="ctr">
                        <a:lnSpc>
                          <a:spcPct val="100000"/>
                        </a:lnSpc>
                      </a:pPr>
                      <a:r>
                        <a:rPr lang="pt-BR" sz="2200" b="1" strike="noStrike" spc="-1" dirty="0">
                          <a:solidFill>
                            <a:schemeClr val="bg1"/>
                          </a:solidFill>
                          <a:latin typeface="+mn-lt"/>
                          <a:ea typeface="Times New Roman"/>
                        </a:rPr>
                        <a:t>T</a:t>
                      </a:r>
                      <a:endParaRPr lang="pt-BR" sz="2200" b="0" strike="noStrike" spc="-1" dirty="0">
                        <a:solidFill>
                          <a:schemeClr val="bg1"/>
                        </a:solidFill>
                        <a:latin typeface="+mn-lt"/>
                      </a:endParaRPr>
                    </a:p>
                  </a:txBody>
                  <a:tcPr marL="51120" marR="51120">
                    <a:lnL w="12700" cap="flat" cmpd="sng" algn="ctr">
                      <a:solidFill>
                        <a:schemeClr val="tx1"/>
                      </a:solidFill>
                      <a:prstDash val="solid"/>
                      <a:round/>
                      <a:headEnd type="none" w="med" len="med"/>
                      <a:tailEnd type="none" w="med" len="med"/>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just">
                        <a:lnSpc>
                          <a:spcPct val="100000"/>
                        </a:lnSpc>
                      </a:pPr>
                      <a:r>
                        <a:rPr lang="pt-BR" sz="2200" b="0" strike="noStrike" spc="-1" dirty="0">
                          <a:solidFill>
                            <a:srgbClr val="000000"/>
                          </a:solidFill>
                          <a:latin typeface="+mn-lt"/>
                          <a:ea typeface="Times New Roman"/>
                        </a:rPr>
                        <a:t>Tipo</a:t>
                      </a:r>
                      <a:endParaRPr lang="pt-BR" sz="2200" b="0" strike="noStrike" spc="-1" dirty="0">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pt-BR" sz="2200" b="1" strike="noStrike" spc="-1" dirty="0">
                          <a:solidFill>
                            <a:schemeClr val="bg1"/>
                          </a:solidFill>
                          <a:latin typeface="+mn-lt"/>
                          <a:ea typeface="Times New Roman"/>
                        </a:rPr>
                        <a:t>0</a:t>
                      </a:r>
                      <a:endParaRPr lang="pt-BR" sz="2200" b="0" strike="noStrike" spc="-1" dirty="0">
                        <a:solidFill>
                          <a:schemeClr val="bg1"/>
                        </a:solidFill>
                        <a:latin typeface="+mn-lt"/>
                      </a:endParaRPr>
                    </a:p>
                  </a:txBody>
                  <a:tcPr marL="51120" marR="51120">
                    <a:lnL w="12240">
                      <a:solidFill>
                        <a:srgbClr val="000000"/>
                      </a:solidFill>
                    </a:lnL>
                    <a:lnR w="12240">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0000"/>
                    </a:solidFill>
                  </a:tcPr>
                </a:tc>
                <a:tc>
                  <a:txBody>
                    <a:bodyPr/>
                    <a:lstStyle/>
                    <a:p>
                      <a:pPr algn="just">
                        <a:lnSpc>
                          <a:spcPct val="100000"/>
                        </a:lnSpc>
                      </a:pPr>
                      <a:endParaRPr lang="pt-BR" sz="2200" b="0" strike="noStrike" spc="-1" dirty="0">
                        <a:latin typeface="+mn-lt"/>
                      </a:endParaRPr>
                    </a:p>
                  </a:txBody>
                  <a:tcPr marL="51120" marR="51120">
                    <a:lnL w="12240">
                      <a:solidFill>
                        <a:srgbClr val="000000"/>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CaixaDeTexto 4">
            <a:extLst>
              <a:ext uri="{FF2B5EF4-FFF2-40B4-BE49-F238E27FC236}">
                <a16:creationId xmlns:a16="http://schemas.microsoft.com/office/drawing/2014/main" id="{6B8706C1-2792-9C6D-CCFB-2E4E897E9EC9}"/>
              </a:ext>
            </a:extLst>
          </p:cNvPr>
          <p:cNvSpPr txBox="1"/>
          <p:nvPr/>
        </p:nvSpPr>
        <p:spPr>
          <a:xfrm>
            <a:off x="1372683" y="1603952"/>
            <a:ext cx="974882" cy="461665"/>
          </a:xfrm>
          <a:prstGeom prst="rect">
            <a:avLst/>
          </a:prstGeom>
          <a:noFill/>
        </p:spPr>
        <p:txBody>
          <a:bodyPr wrap="none" rtlCol="0">
            <a:spAutoFit/>
          </a:bodyPr>
          <a:lstStyle/>
          <a:p>
            <a:r>
              <a:rPr lang="pt-BR" sz="2400" b="1" dirty="0">
                <a:solidFill>
                  <a:schemeClr val="tx2">
                    <a:lumMod val="75000"/>
                  </a:schemeClr>
                </a:solidFill>
              </a:rPr>
              <a:t>NOVO</a:t>
            </a:r>
          </a:p>
        </p:txBody>
      </p:sp>
    </p:spTree>
    <p:extLst>
      <p:ext uri="{BB962C8B-B14F-4D97-AF65-F5344CB8AC3E}">
        <p14:creationId xmlns:p14="http://schemas.microsoft.com/office/powerpoint/2010/main" val="1183623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9F3C0E-AA33-5C0D-B3AD-6CDAA08E729D}"/>
              </a:ext>
            </a:extLst>
          </p:cNvPr>
          <p:cNvSpPr txBox="1"/>
          <p:nvPr/>
        </p:nvSpPr>
        <p:spPr>
          <a:xfrm>
            <a:off x="2474654" y="709215"/>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cxnSp>
        <p:nvCxnSpPr>
          <p:cNvPr id="3" name="Conector reto 2">
            <a:extLst>
              <a:ext uri="{FF2B5EF4-FFF2-40B4-BE49-F238E27FC236}">
                <a16:creationId xmlns:a16="http://schemas.microsoft.com/office/drawing/2014/main" id="{F72EFA2A-D82F-936F-AD28-6D2D261B6B1A}"/>
              </a:ext>
            </a:extLst>
          </p:cNvPr>
          <p:cNvCxnSpPr>
            <a:cxnSpLocks/>
          </p:cNvCxnSpPr>
          <p:nvPr/>
        </p:nvCxnSpPr>
        <p:spPr>
          <a:xfrm>
            <a:off x="2567606" y="1315007"/>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F849F11E-7912-2545-F5BE-3A1CD8E35749}"/>
              </a:ext>
            </a:extLst>
          </p:cNvPr>
          <p:cNvSpPr txBox="1"/>
          <p:nvPr/>
        </p:nvSpPr>
        <p:spPr>
          <a:xfrm>
            <a:off x="1761900" y="2010957"/>
            <a:ext cx="8668193" cy="492443"/>
          </a:xfrm>
          <a:prstGeom prst="rect">
            <a:avLst/>
          </a:prstGeom>
          <a:noFill/>
        </p:spPr>
        <p:txBody>
          <a:bodyPr wrap="square">
            <a:spAutoFit/>
          </a:bodyPr>
          <a:lstStyle/>
          <a:p>
            <a:r>
              <a:rPr lang="pt-BR" sz="2600" b="1" i="0" u="none" strike="noStrike" dirty="0">
                <a:solidFill>
                  <a:schemeClr val="tx2">
                    <a:lumMod val="75000"/>
                  </a:schemeClr>
                </a:solidFill>
                <a:effectLst/>
              </a:rPr>
              <a:t>1.9.4.0.00.0.0</a:t>
            </a:r>
            <a:r>
              <a:rPr lang="pt-BR" sz="2600" b="1" dirty="0">
                <a:solidFill>
                  <a:schemeClr val="tx2">
                    <a:lumMod val="75000"/>
                  </a:schemeClr>
                </a:solidFill>
              </a:rPr>
              <a:t> </a:t>
            </a:r>
            <a:r>
              <a:rPr lang="pt-BR" sz="2600" b="1" i="0" u="none" strike="noStrike" dirty="0">
                <a:solidFill>
                  <a:schemeClr val="tx2">
                    <a:lumMod val="75000"/>
                  </a:schemeClr>
                </a:solidFill>
                <a:effectLst/>
              </a:rPr>
              <a:t>Multas e Juros de Mora das Receitas de Capital</a:t>
            </a:r>
            <a:r>
              <a:rPr lang="pt-BR" sz="2600" b="1" dirty="0">
                <a:solidFill>
                  <a:schemeClr val="tx2">
                    <a:lumMod val="75000"/>
                  </a:schemeClr>
                </a:solidFill>
              </a:rPr>
              <a:t> </a:t>
            </a:r>
          </a:p>
        </p:txBody>
      </p:sp>
      <p:sp>
        <p:nvSpPr>
          <p:cNvPr id="10" name="CaixaDeTexto 9">
            <a:extLst>
              <a:ext uri="{FF2B5EF4-FFF2-40B4-BE49-F238E27FC236}">
                <a16:creationId xmlns:a16="http://schemas.microsoft.com/office/drawing/2014/main" id="{67925278-2A2B-F1A4-C9A9-ECCDF0BF9A54}"/>
              </a:ext>
            </a:extLst>
          </p:cNvPr>
          <p:cNvSpPr txBox="1"/>
          <p:nvPr/>
        </p:nvSpPr>
        <p:spPr>
          <a:xfrm>
            <a:off x="1761900" y="2699443"/>
            <a:ext cx="8392191" cy="2492990"/>
          </a:xfrm>
          <a:prstGeom prst="rect">
            <a:avLst/>
          </a:prstGeom>
          <a:noFill/>
        </p:spPr>
        <p:txBody>
          <a:bodyPr wrap="square" rtlCol="0">
            <a:spAutoFit/>
          </a:bodyPr>
          <a:lstStyle/>
          <a:p>
            <a:pPr algn="just"/>
            <a:r>
              <a:rPr lang="pt-BR" sz="2600" b="0" i="0" u="none" strike="noStrike" baseline="0" dirty="0">
                <a:latin typeface="Times New Roman" panose="02020603050405020304" pitchFamily="18" charset="0"/>
              </a:rPr>
              <a:t>“</a:t>
            </a:r>
            <a:r>
              <a:rPr lang="pt-BR" sz="2600" b="0" i="1" u="none" strike="noStrike" baseline="0" dirty="0">
                <a:latin typeface="Times New Roman" panose="02020603050405020304" pitchFamily="18" charset="0"/>
              </a:rPr>
              <a:t>para registro dos acréscimos legais das receitas de capital, pois as multas e juros de mora constituem receitas correntes, tendo em vista que aumentam as disponibilidades financeiras do ente e delas não decorre mutação patrimonial. Assim, os parágrafos §6º e §7º da Portaria Interministerial nº 163/2001, serão alterados</a:t>
            </a:r>
            <a:r>
              <a:rPr lang="pt-BR" sz="2600" b="0" i="0" u="none" strike="noStrike" baseline="0" dirty="0">
                <a:latin typeface="Times New Roman" panose="02020603050405020304" pitchFamily="18" charset="0"/>
              </a:rPr>
              <a:t>” </a:t>
            </a:r>
            <a:endParaRPr lang="pt-BR" sz="2600" dirty="0"/>
          </a:p>
        </p:txBody>
      </p:sp>
      <p:sp>
        <p:nvSpPr>
          <p:cNvPr id="11" name="CaixaDeTexto 10">
            <a:extLst>
              <a:ext uri="{FF2B5EF4-FFF2-40B4-BE49-F238E27FC236}">
                <a16:creationId xmlns:a16="http://schemas.microsoft.com/office/drawing/2014/main" id="{D13F9CC3-BB81-0622-B7E4-698A6A18D975}"/>
              </a:ext>
            </a:extLst>
          </p:cNvPr>
          <p:cNvSpPr txBox="1"/>
          <p:nvPr/>
        </p:nvSpPr>
        <p:spPr>
          <a:xfrm>
            <a:off x="1761900" y="5388476"/>
            <a:ext cx="8516233" cy="1292662"/>
          </a:xfrm>
          <a:prstGeom prst="rect">
            <a:avLst/>
          </a:prstGeom>
          <a:noFill/>
        </p:spPr>
        <p:txBody>
          <a:bodyPr wrap="square" rtlCol="0">
            <a:spAutoFit/>
          </a:bodyPr>
          <a:lstStyle/>
          <a:p>
            <a:pPr algn="just"/>
            <a:r>
              <a:rPr lang="pt-BR" sz="2600" dirty="0"/>
              <a:t>Os códigos de Natureza da Receita Orçamentária que contenham “2” na “categoria econômica” da receita, somente poderão ser valorizados utilizando-se os “tipos” “1” e “3”.</a:t>
            </a:r>
          </a:p>
        </p:txBody>
      </p:sp>
    </p:spTree>
    <p:extLst>
      <p:ext uri="{BB962C8B-B14F-4D97-AF65-F5344CB8AC3E}">
        <p14:creationId xmlns:p14="http://schemas.microsoft.com/office/powerpoint/2010/main" val="2474069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9F3C0E-AA33-5C0D-B3AD-6CDAA08E729D}"/>
              </a:ext>
            </a:extLst>
          </p:cNvPr>
          <p:cNvSpPr txBox="1"/>
          <p:nvPr/>
        </p:nvSpPr>
        <p:spPr>
          <a:xfrm>
            <a:off x="2474656" y="1158716"/>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cxnSp>
        <p:nvCxnSpPr>
          <p:cNvPr id="3" name="Conector reto 2">
            <a:extLst>
              <a:ext uri="{FF2B5EF4-FFF2-40B4-BE49-F238E27FC236}">
                <a16:creationId xmlns:a16="http://schemas.microsoft.com/office/drawing/2014/main" id="{F72EFA2A-D82F-936F-AD28-6D2D261B6B1A}"/>
              </a:ext>
            </a:extLst>
          </p:cNvPr>
          <p:cNvCxnSpPr>
            <a:cxnSpLocks/>
          </p:cNvCxnSpPr>
          <p:nvPr/>
        </p:nvCxnSpPr>
        <p:spPr>
          <a:xfrm>
            <a:off x="2567608" y="1743491"/>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F6D0DD29-12DD-0FDA-0A22-33AF254962BB}"/>
              </a:ext>
            </a:extLst>
          </p:cNvPr>
          <p:cNvGraphicFramePr>
            <a:graphicFrameLocks noGrp="1"/>
          </p:cNvGraphicFramePr>
          <p:nvPr/>
        </p:nvGraphicFramePr>
        <p:xfrm>
          <a:off x="148857" y="2757727"/>
          <a:ext cx="5773478" cy="2438400"/>
        </p:xfrm>
        <a:graphic>
          <a:graphicData uri="http://schemas.openxmlformats.org/drawingml/2006/table">
            <a:tbl>
              <a:tblPr/>
              <a:tblGrid>
                <a:gridCol w="1509477">
                  <a:extLst>
                    <a:ext uri="{9D8B030D-6E8A-4147-A177-3AD203B41FA5}">
                      <a16:colId xmlns:a16="http://schemas.microsoft.com/office/drawing/2014/main" val="2233300429"/>
                    </a:ext>
                  </a:extLst>
                </a:gridCol>
                <a:gridCol w="4264001">
                  <a:extLst>
                    <a:ext uri="{9D8B030D-6E8A-4147-A177-3AD203B41FA5}">
                      <a16:colId xmlns:a16="http://schemas.microsoft.com/office/drawing/2014/main" val="3505486483"/>
                    </a:ext>
                  </a:extLst>
                </a:gridCol>
              </a:tblGrid>
              <a:tr h="368300">
                <a:tc>
                  <a:txBody>
                    <a:bodyPr/>
                    <a:lstStyle/>
                    <a:p>
                      <a:pPr algn="r" fontAlgn="ctr"/>
                      <a:r>
                        <a:rPr lang="pt-BR" sz="2000" b="1" i="0" u="none" strike="noStrike" dirty="0">
                          <a:solidFill>
                            <a:srgbClr val="C00000"/>
                          </a:solidFill>
                          <a:effectLst/>
                          <a:latin typeface="Calibri" panose="020F0502020204030204" pitchFamily="34" charset="0"/>
                        </a:rPr>
                        <a:t>1.7.1.8.01.2.0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2000" b="1" i="0" u="none" strike="noStrike" dirty="0">
                          <a:solidFill>
                            <a:srgbClr val="C00000"/>
                          </a:solidFill>
                          <a:effectLst/>
                          <a:latin typeface="Calibri" panose="020F0502020204030204" pitchFamily="34" charset="0"/>
                        </a:rPr>
                        <a:t>Cota-Parte do Fundo de Participação dos Municípios - Cota Mensal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192538"/>
                  </a:ext>
                </a:extLst>
              </a:tr>
              <a:tr h="368300">
                <a:tc>
                  <a:txBody>
                    <a:bodyPr/>
                    <a:lstStyle/>
                    <a:p>
                      <a:pPr algn="r" fontAlgn="ctr"/>
                      <a:r>
                        <a:rPr lang="pt-BR" sz="2000" b="1" i="0" u="none" strike="noStrike" dirty="0">
                          <a:solidFill>
                            <a:srgbClr val="C00000"/>
                          </a:solidFill>
                          <a:effectLst/>
                          <a:latin typeface="Calibri" panose="020F0502020204030204" pitchFamily="34" charset="0"/>
                        </a:rPr>
                        <a:t>1.7.1.8.01.3.0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2000" b="1" i="0" u="none" strike="noStrike" dirty="0">
                          <a:solidFill>
                            <a:srgbClr val="C00000"/>
                          </a:solidFill>
                          <a:effectLst/>
                          <a:latin typeface="Calibri" panose="020F0502020204030204" pitchFamily="34" charset="0"/>
                        </a:rPr>
                        <a:t>Cota-Parte do Fundo de Participação do Municípios – 1% Cota entregue no mês de dezembro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720564"/>
                  </a:ext>
                </a:extLst>
              </a:tr>
              <a:tr h="368300">
                <a:tc>
                  <a:txBody>
                    <a:bodyPr/>
                    <a:lstStyle/>
                    <a:p>
                      <a:pPr algn="r" fontAlgn="ctr"/>
                      <a:r>
                        <a:rPr lang="pt-BR" sz="2000" b="1" i="0" u="none" strike="noStrike">
                          <a:solidFill>
                            <a:srgbClr val="C00000"/>
                          </a:solidFill>
                          <a:effectLst/>
                          <a:latin typeface="Calibri" panose="020F0502020204030204" pitchFamily="34" charset="0"/>
                        </a:rPr>
                        <a:t>1.7.1.8.01.4.0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2000" b="1" i="0" u="none" strike="noStrike" dirty="0">
                          <a:solidFill>
                            <a:srgbClr val="C00000"/>
                          </a:solidFill>
                          <a:effectLst/>
                          <a:latin typeface="Calibri" panose="020F0502020204030204" pitchFamily="34" charset="0"/>
                        </a:rPr>
                        <a:t>Cota-Parte do Fundo de Participação dos Municípios - 1% Cota entregue no mês de julho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220912"/>
                  </a:ext>
                </a:extLst>
              </a:tr>
            </a:tbl>
          </a:graphicData>
        </a:graphic>
      </p:graphicFrame>
      <p:graphicFrame>
        <p:nvGraphicFramePr>
          <p:cNvPr id="6" name="Tabela 5">
            <a:extLst>
              <a:ext uri="{FF2B5EF4-FFF2-40B4-BE49-F238E27FC236}">
                <a16:creationId xmlns:a16="http://schemas.microsoft.com/office/drawing/2014/main" id="{FF8D1CAE-5B68-E610-9D5A-0A284C2B2C1E}"/>
              </a:ext>
            </a:extLst>
          </p:cNvPr>
          <p:cNvGraphicFramePr>
            <a:graphicFrameLocks noGrp="1"/>
          </p:cNvGraphicFramePr>
          <p:nvPr/>
        </p:nvGraphicFramePr>
        <p:xfrm>
          <a:off x="6269667" y="2754387"/>
          <a:ext cx="5773476" cy="1219200"/>
        </p:xfrm>
        <a:graphic>
          <a:graphicData uri="http://schemas.openxmlformats.org/drawingml/2006/table">
            <a:tbl>
              <a:tblPr/>
              <a:tblGrid>
                <a:gridCol w="1460203">
                  <a:extLst>
                    <a:ext uri="{9D8B030D-6E8A-4147-A177-3AD203B41FA5}">
                      <a16:colId xmlns:a16="http://schemas.microsoft.com/office/drawing/2014/main" val="6453444"/>
                    </a:ext>
                  </a:extLst>
                </a:gridCol>
                <a:gridCol w="4313273">
                  <a:extLst>
                    <a:ext uri="{9D8B030D-6E8A-4147-A177-3AD203B41FA5}">
                      <a16:colId xmlns:a16="http://schemas.microsoft.com/office/drawing/2014/main" val="691738054"/>
                    </a:ext>
                  </a:extLst>
                </a:gridCol>
              </a:tblGrid>
              <a:tr h="368300">
                <a:tc>
                  <a:txBody>
                    <a:bodyPr/>
                    <a:lstStyle/>
                    <a:p>
                      <a:pPr algn="r" fontAlgn="ctr"/>
                      <a:r>
                        <a:rPr lang="pt-BR" sz="2000" b="1" i="0" u="none" strike="noStrike">
                          <a:solidFill>
                            <a:schemeClr val="accent1">
                              <a:lumMod val="50000"/>
                            </a:schemeClr>
                          </a:solidFill>
                          <a:effectLst/>
                          <a:latin typeface="Calibri" panose="020F0502020204030204" pitchFamily="34" charset="0"/>
                        </a:rPr>
                        <a:t>1.7.1.1.51.1.0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2000" b="1" i="0" u="none" strike="noStrike">
                          <a:solidFill>
                            <a:schemeClr val="accent1">
                              <a:lumMod val="50000"/>
                            </a:schemeClr>
                          </a:solidFill>
                          <a:effectLst/>
                          <a:latin typeface="Calibri" panose="020F0502020204030204" pitchFamily="34" charset="0"/>
                        </a:rPr>
                        <a:t>Cota-Parte do Fundo de Participação dos Municípios - Cota Mensal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875317"/>
                  </a:ext>
                </a:extLst>
              </a:tr>
              <a:tr h="368300">
                <a:tc>
                  <a:txBody>
                    <a:bodyPr/>
                    <a:lstStyle/>
                    <a:p>
                      <a:pPr algn="r" fontAlgn="ctr"/>
                      <a:r>
                        <a:rPr lang="pt-BR" sz="2000" b="1" i="0" u="none" strike="noStrike">
                          <a:solidFill>
                            <a:schemeClr val="accent1">
                              <a:lumMod val="50000"/>
                            </a:schemeClr>
                          </a:solidFill>
                          <a:effectLst/>
                          <a:latin typeface="Calibri" panose="020F0502020204030204" pitchFamily="34" charset="0"/>
                        </a:rPr>
                        <a:t>1.7.1.1.51.2.0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2000" b="1" i="0" u="none" strike="noStrike" dirty="0">
                          <a:solidFill>
                            <a:schemeClr val="accent1">
                              <a:lumMod val="50000"/>
                            </a:schemeClr>
                          </a:solidFill>
                          <a:effectLst/>
                          <a:latin typeface="Calibri" panose="020F0502020204030204" pitchFamily="34" charset="0"/>
                        </a:rPr>
                        <a:t>Cota-Parte do Fundo de Participação do Municípios – Cotas Extraordinárias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904652"/>
                  </a:ext>
                </a:extLst>
              </a:tr>
            </a:tbl>
          </a:graphicData>
        </a:graphic>
      </p:graphicFrame>
      <p:sp>
        <p:nvSpPr>
          <p:cNvPr id="5" name="CaixaDeTexto 4">
            <a:extLst>
              <a:ext uri="{FF2B5EF4-FFF2-40B4-BE49-F238E27FC236}">
                <a16:creationId xmlns:a16="http://schemas.microsoft.com/office/drawing/2014/main" id="{3B9F4217-EC1E-92A9-DEA7-F59E6F04A6C7}"/>
              </a:ext>
            </a:extLst>
          </p:cNvPr>
          <p:cNvSpPr txBox="1"/>
          <p:nvPr/>
        </p:nvSpPr>
        <p:spPr>
          <a:xfrm>
            <a:off x="69574" y="2365513"/>
            <a:ext cx="806631" cy="461665"/>
          </a:xfrm>
          <a:prstGeom prst="rect">
            <a:avLst/>
          </a:prstGeom>
          <a:noFill/>
        </p:spPr>
        <p:txBody>
          <a:bodyPr wrap="none" rtlCol="0">
            <a:spAutoFit/>
          </a:bodyPr>
          <a:lstStyle/>
          <a:p>
            <a:r>
              <a:rPr lang="pt-BR" sz="2400" b="1" dirty="0"/>
              <a:t>2022</a:t>
            </a:r>
          </a:p>
        </p:txBody>
      </p:sp>
      <p:sp>
        <p:nvSpPr>
          <p:cNvPr id="7" name="CaixaDeTexto 6">
            <a:extLst>
              <a:ext uri="{FF2B5EF4-FFF2-40B4-BE49-F238E27FC236}">
                <a16:creationId xmlns:a16="http://schemas.microsoft.com/office/drawing/2014/main" id="{E651A184-C43E-72F5-B4B0-7099ABD1AB98}"/>
              </a:ext>
            </a:extLst>
          </p:cNvPr>
          <p:cNvSpPr txBox="1"/>
          <p:nvPr/>
        </p:nvSpPr>
        <p:spPr>
          <a:xfrm>
            <a:off x="6201425" y="2365513"/>
            <a:ext cx="806631" cy="461665"/>
          </a:xfrm>
          <a:prstGeom prst="rect">
            <a:avLst/>
          </a:prstGeom>
          <a:noFill/>
        </p:spPr>
        <p:txBody>
          <a:bodyPr wrap="none" rtlCol="0">
            <a:spAutoFit/>
          </a:bodyPr>
          <a:lstStyle/>
          <a:p>
            <a:r>
              <a:rPr lang="pt-BR" sz="2400" b="1" dirty="0"/>
              <a:t>2023</a:t>
            </a:r>
          </a:p>
        </p:txBody>
      </p:sp>
    </p:spTree>
    <p:extLst>
      <p:ext uri="{BB962C8B-B14F-4D97-AF65-F5344CB8AC3E}">
        <p14:creationId xmlns:p14="http://schemas.microsoft.com/office/powerpoint/2010/main" val="3432498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9F3C0E-AA33-5C0D-B3AD-6CDAA08E729D}"/>
              </a:ext>
            </a:extLst>
          </p:cNvPr>
          <p:cNvSpPr txBox="1"/>
          <p:nvPr/>
        </p:nvSpPr>
        <p:spPr>
          <a:xfrm>
            <a:off x="2474656" y="169887"/>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cxnSp>
        <p:nvCxnSpPr>
          <p:cNvPr id="3" name="Conector reto 2">
            <a:extLst>
              <a:ext uri="{FF2B5EF4-FFF2-40B4-BE49-F238E27FC236}">
                <a16:creationId xmlns:a16="http://schemas.microsoft.com/office/drawing/2014/main" id="{F72EFA2A-D82F-936F-AD28-6D2D261B6B1A}"/>
              </a:ext>
            </a:extLst>
          </p:cNvPr>
          <p:cNvCxnSpPr>
            <a:cxnSpLocks/>
          </p:cNvCxnSpPr>
          <p:nvPr/>
        </p:nvCxnSpPr>
        <p:spPr>
          <a:xfrm>
            <a:off x="2567608" y="775429"/>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AC034E45-1CAD-90B3-48D7-26BB39B8076D}"/>
              </a:ext>
            </a:extLst>
          </p:cNvPr>
          <p:cNvSpPr txBox="1"/>
          <p:nvPr/>
        </p:nvSpPr>
        <p:spPr>
          <a:xfrm>
            <a:off x="1411468" y="1343832"/>
            <a:ext cx="9114761" cy="892552"/>
          </a:xfrm>
          <a:prstGeom prst="rect">
            <a:avLst/>
          </a:prstGeom>
          <a:solidFill>
            <a:srgbClr val="92D050"/>
          </a:solidFill>
        </p:spPr>
        <p:txBody>
          <a:bodyPr wrap="square">
            <a:spAutoFit/>
          </a:bodyPr>
          <a:lstStyle/>
          <a:p>
            <a:r>
              <a:rPr lang="pt-BR" sz="2600" b="1" i="0" u="none" strike="noStrike" dirty="0">
                <a:solidFill>
                  <a:srgbClr val="00132B"/>
                </a:solidFill>
                <a:effectLst/>
              </a:rPr>
              <a:t>1.1.1.3.03.1.0</a:t>
            </a:r>
            <a:r>
              <a:rPr lang="pt-BR" sz="2600" b="1" dirty="0">
                <a:solidFill>
                  <a:srgbClr val="00132B"/>
                </a:solidFill>
              </a:rPr>
              <a:t> </a:t>
            </a:r>
            <a:r>
              <a:rPr lang="pt-BR" sz="2600" b="1" i="0" u="none" strike="noStrike" dirty="0">
                <a:solidFill>
                  <a:srgbClr val="00132B"/>
                </a:solidFill>
                <a:effectLst/>
              </a:rPr>
              <a:t>Imposto sobre a Renda - Retido na Fonte - Trabalho</a:t>
            </a:r>
            <a:r>
              <a:rPr lang="pt-BR" sz="2600" b="1" dirty="0">
                <a:solidFill>
                  <a:srgbClr val="00132B"/>
                </a:solidFill>
              </a:rPr>
              <a:t> </a:t>
            </a:r>
          </a:p>
        </p:txBody>
      </p:sp>
      <p:graphicFrame>
        <p:nvGraphicFramePr>
          <p:cNvPr id="9" name="Tabela 8">
            <a:extLst>
              <a:ext uri="{FF2B5EF4-FFF2-40B4-BE49-F238E27FC236}">
                <a16:creationId xmlns:a16="http://schemas.microsoft.com/office/drawing/2014/main" id="{16856C0F-AEB0-3593-C769-F3C11A8F2396}"/>
              </a:ext>
            </a:extLst>
          </p:cNvPr>
          <p:cNvGraphicFramePr>
            <a:graphicFrameLocks noGrp="1"/>
          </p:cNvGraphicFramePr>
          <p:nvPr/>
        </p:nvGraphicFramePr>
        <p:xfrm>
          <a:off x="1411468" y="2779739"/>
          <a:ext cx="9114761" cy="2142504"/>
        </p:xfrm>
        <a:graphic>
          <a:graphicData uri="http://schemas.openxmlformats.org/drawingml/2006/table">
            <a:tbl>
              <a:tblPr/>
              <a:tblGrid>
                <a:gridCol w="1953748">
                  <a:extLst>
                    <a:ext uri="{9D8B030D-6E8A-4147-A177-3AD203B41FA5}">
                      <a16:colId xmlns:a16="http://schemas.microsoft.com/office/drawing/2014/main" val="2877841389"/>
                    </a:ext>
                  </a:extLst>
                </a:gridCol>
                <a:gridCol w="7161013">
                  <a:extLst>
                    <a:ext uri="{9D8B030D-6E8A-4147-A177-3AD203B41FA5}">
                      <a16:colId xmlns:a16="http://schemas.microsoft.com/office/drawing/2014/main" val="2446268066"/>
                    </a:ext>
                  </a:extLst>
                </a:gridCol>
              </a:tblGrid>
              <a:tr h="557544">
                <a:tc>
                  <a:txBody>
                    <a:bodyPr/>
                    <a:lstStyle/>
                    <a:p>
                      <a:pPr algn="r" fontAlgn="ctr"/>
                      <a:r>
                        <a:rPr lang="pt-BR" sz="2600" b="0" i="0" u="none" strike="noStrike" dirty="0">
                          <a:solidFill>
                            <a:srgbClr val="000000"/>
                          </a:solidFill>
                          <a:effectLst/>
                          <a:latin typeface="Calibri" panose="020F0502020204030204" pitchFamily="34" charset="0"/>
                        </a:rPr>
                        <a:t>1.1.1.2.01.0.0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ctr"/>
                      <a:r>
                        <a:rPr lang="pt-BR" sz="2600" b="0" i="0" u="none" strike="noStrike" dirty="0">
                          <a:solidFill>
                            <a:srgbClr val="000000"/>
                          </a:solidFill>
                          <a:effectLst/>
                          <a:latin typeface="Calibri" panose="020F0502020204030204" pitchFamily="34" charset="0"/>
                        </a:rPr>
                        <a:t>Imposto sobre a Propriedade Territorial Rural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231200318"/>
                  </a:ext>
                </a:extLst>
              </a:tr>
              <a:tr h="368300">
                <a:tc>
                  <a:txBody>
                    <a:bodyPr/>
                    <a:lstStyle/>
                    <a:p>
                      <a:pPr algn="r" fontAlgn="ctr"/>
                      <a:r>
                        <a:rPr lang="pt-BR" sz="2600" b="0" i="0" u="none" strike="noStrike">
                          <a:solidFill>
                            <a:srgbClr val="000000"/>
                          </a:solidFill>
                          <a:effectLst/>
                          <a:latin typeface="Calibri" panose="020F0502020204030204" pitchFamily="34" charset="0"/>
                        </a:rPr>
                        <a:t>1.1.1.2.01.1.0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pt-BR" sz="2600" b="0" i="0" u="none" strike="noStrike">
                          <a:solidFill>
                            <a:srgbClr val="000000"/>
                          </a:solidFill>
                          <a:effectLst/>
                          <a:latin typeface="Calibri" panose="020F0502020204030204" pitchFamily="34" charset="0"/>
                        </a:rPr>
                        <a:t>Imposto sobre a Propriedade Territorial Rural - Municípios Conveniados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50692937"/>
                  </a:ext>
                </a:extLst>
              </a:tr>
              <a:tr h="552450">
                <a:tc>
                  <a:txBody>
                    <a:bodyPr/>
                    <a:lstStyle/>
                    <a:p>
                      <a:pPr algn="r" fontAlgn="ctr"/>
                      <a:r>
                        <a:rPr lang="pt-BR" sz="2600" b="0" i="0" u="none" strike="noStrike">
                          <a:solidFill>
                            <a:srgbClr val="000000"/>
                          </a:solidFill>
                          <a:effectLst/>
                          <a:latin typeface="Calibri" panose="020F0502020204030204" pitchFamily="34" charset="0"/>
                        </a:rPr>
                        <a:t>1.1.1.2.01.2.0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pt-BR" sz="2600" b="0" i="0" u="none" strike="noStrike" dirty="0">
                          <a:solidFill>
                            <a:srgbClr val="000000"/>
                          </a:solidFill>
                          <a:effectLst/>
                          <a:latin typeface="Calibri" panose="020F0502020204030204" pitchFamily="34" charset="0"/>
                        </a:rPr>
                        <a:t>Imposto sobre a Propriedade Territorial Rural - Municípios Não-Conveniados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509307740"/>
                  </a:ext>
                </a:extLst>
              </a:tr>
            </a:tbl>
          </a:graphicData>
        </a:graphic>
      </p:graphicFrame>
      <p:sp>
        <p:nvSpPr>
          <p:cNvPr id="11" name="CaixaDeTexto 10">
            <a:extLst>
              <a:ext uri="{FF2B5EF4-FFF2-40B4-BE49-F238E27FC236}">
                <a16:creationId xmlns:a16="http://schemas.microsoft.com/office/drawing/2014/main" id="{C5AD92D1-8239-9FC1-01C7-08CA08B6C57E}"/>
              </a:ext>
            </a:extLst>
          </p:cNvPr>
          <p:cNvSpPr txBox="1"/>
          <p:nvPr/>
        </p:nvSpPr>
        <p:spPr>
          <a:xfrm>
            <a:off x="1411469" y="5389303"/>
            <a:ext cx="9114761" cy="892552"/>
          </a:xfrm>
          <a:prstGeom prst="rect">
            <a:avLst/>
          </a:prstGeom>
          <a:solidFill>
            <a:srgbClr val="92D050"/>
          </a:solidFill>
        </p:spPr>
        <p:txBody>
          <a:bodyPr wrap="square">
            <a:spAutoFit/>
          </a:bodyPr>
          <a:lstStyle/>
          <a:p>
            <a:r>
              <a:rPr lang="pt-BR" sz="2600" b="1" i="0" u="none" strike="noStrike" dirty="0">
                <a:solidFill>
                  <a:schemeClr val="accent1">
                    <a:lumMod val="50000"/>
                  </a:schemeClr>
                </a:solidFill>
                <a:effectLst/>
              </a:rPr>
              <a:t>1.7.1.1.52.0.0</a:t>
            </a:r>
            <a:r>
              <a:rPr lang="pt-BR" sz="2600" b="1" dirty="0">
                <a:solidFill>
                  <a:schemeClr val="accent1">
                    <a:lumMod val="50000"/>
                  </a:schemeClr>
                </a:solidFill>
              </a:rPr>
              <a:t> </a:t>
            </a:r>
            <a:r>
              <a:rPr lang="pt-BR" sz="2600" b="1" i="0" u="none" strike="noStrike" dirty="0">
                <a:solidFill>
                  <a:schemeClr val="accent1">
                    <a:lumMod val="50000"/>
                  </a:schemeClr>
                </a:solidFill>
                <a:effectLst/>
              </a:rPr>
              <a:t>Cota-Parte do Imposto Sobre a Propriedade Territorial Rural</a:t>
            </a:r>
            <a:r>
              <a:rPr lang="pt-BR" sz="2600" b="1" dirty="0">
                <a:solidFill>
                  <a:schemeClr val="accent1">
                    <a:lumMod val="50000"/>
                  </a:schemeClr>
                </a:solidFill>
              </a:rPr>
              <a:t> </a:t>
            </a:r>
          </a:p>
        </p:txBody>
      </p:sp>
    </p:spTree>
    <p:extLst>
      <p:ext uri="{BB962C8B-B14F-4D97-AF65-F5344CB8AC3E}">
        <p14:creationId xmlns:p14="http://schemas.microsoft.com/office/powerpoint/2010/main" val="558736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9F3C0E-AA33-5C0D-B3AD-6CDAA08E729D}"/>
              </a:ext>
            </a:extLst>
          </p:cNvPr>
          <p:cNvSpPr txBox="1"/>
          <p:nvPr/>
        </p:nvSpPr>
        <p:spPr>
          <a:xfrm>
            <a:off x="2474656" y="169887"/>
            <a:ext cx="7242688" cy="584775"/>
          </a:xfrm>
          <a:prstGeom prst="rect">
            <a:avLst/>
          </a:prstGeom>
          <a:noFill/>
        </p:spPr>
        <p:txBody>
          <a:bodyPr wrap="none" rtlCol="0">
            <a:spAutoFit/>
          </a:bodyPr>
          <a:lstStyle/>
          <a:p>
            <a:r>
              <a:rPr lang="pt-BR" sz="3200" b="1" dirty="0">
                <a:latin typeface="Bookman Old Style" panose="02050604050505020204" pitchFamily="18" charset="0"/>
              </a:rPr>
              <a:t>Novo Ementário da Receita 2023</a:t>
            </a:r>
          </a:p>
        </p:txBody>
      </p:sp>
      <p:cxnSp>
        <p:nvCxnSpPr>
          <p:cNvPr id="3" name="Conector reto 2">
            <a:extLst>
              <a:ext uri="{FF2B5EF4-FFF2-40B4-BE49-F238E27FC236}">
                <a16:creationId xmlns:a16="http://schemas.microsoft.com/office/drawing/2014/main" id="{F72EFA2A-D82F-936F-AD28-6D2D261B6B1A}"/>
              </a:ext>
            </a:extLst>
          </p:cNvPr>
          <p:cNvCxnSpPr>
            <a:cxnSpLocks/>
          </p:cNvCxnSpPr>
          <p:nvPr/>
        </p:nvCxnSpPr>
        <p:spPr>
          <a:xfrm>
            <a:off x="2567608" y="775429"/>
            <a:ext cx="7056783"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AC9260D3-E0D1-5906-E112-5C00B71BE0F7}"/>
              </a:ext>
            </a:extLst>
          </p:cNvPr>
          <p:cNvSpPr txBox="1"/>
          <p:nvPr/>
        </p:nvSpPr>
        <p:spPr>
          <a:xfrm>
            <a:off x="5171418" y="2733260"/>
            <a:ext cx="1849161" cy="584775"/>
          </a:xfrm>
          <a:prstGeom prst="rect">
            <a:avLst/>
          </a:prstGeom>
          <a:noFill/>
        </p:spPr>
        <p:txBody>
          <a:bodyPr wrap="none" rtlCol="0">
            <a:spAutoFit/>
          </a:bodyPr>
          <a:lstStyle/>
          <a:p>
            <a:r>
              <a:rPr lang="pt-BR" sz="3200" b="1" dirty="0"/>
              <a:t>“De Para”</a:t>
            </a:r>
          </a:p>
        </p:txBody>
      </p:sp>
    </p:spTree>
    <p:extLst>
      <p:ext uri="{BB962C8B-B14F-4D97-AF65-F5344CB8AC3E}">
        <p14:creationId xmlns:p14="http://schemas.microsoft.com/office/powerpoint/2010/main" val="3191547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pPr>
              <a:lnSpc>
                <a:spcPct val="90000"/>
              </a:lnSpc>
              <a:spcAft>
                <a:spcPts val="600"/>
              </a:spcAft>
            </a:pPr>
            <a:r>
              <a:rPr lang="en-US" sz="2400" b="1" i="0" u="none" strike="noStrike" baseline="0" dirty="0"/>
              <a:t>2.1 PREVISÃO ORÇAMENTÁRIA INICIAL DA RECEITA </a:t>
            </a:r>
            <a:r>
              <a:rPr lang="en-US" sz="2400" b="0" i="0" u="none" strike="noStrike" baseline="0" dirty="0"/>
              <a:t>	</a:t>
            </a:r>
          </a:p>
          <a:p>
            <a:pPr>
              <a:lnSpc>
                <a:spcPct val="90000"/>
              </a:lnSpc>
              <a:spcAft>
                <a:spcPts val="600"/>
              </a:spcAft>
            </a:pPr>
            <a:r>
              <a:rPr lang="en-US" sz="2400" b="0" i="0" u="none" strike="noStrike" baseline="0" dirty="0"/>
              <a:t>D/C  CONTA 	            NOME	</a:t>
            </a:r>
          </a:p>
          <a:p>
            <a:pPr>
              <a:lnSpc>
                <a:spcPct val="90000"/>
              </a:lnSpc>
              <a:spcAft>
                <a:spcPts val="600"/>
              </a:spcAft>
            </a:pPr>
            <a:r>
              <a:rPr lang="en-US" sz="2400" b="0" i="0" u="none" strike="noStrike" baseline="0" dirty="0"/>
              <a:t>D      5.2.1.1.1.00.00  PREVISÃO INICIAL DA RECEITA BRUTA 		</a:t>
            </a:r>
          </a:p>
          <a:p>
            <a:pPr>
              <a:lnSpc>
                <a:spcPct val="90000"/>
              </a:lnSpc>
              <a:spcAft>
                <a:spcPts val="600"/>
              </a:spcAft>
            </a:pPr>
            <a:r>
              <a:rPr lang="en-US" sz="2400" b="0" i="0" u="none" strike="noStrike" baseline="0" dirty="0"/>
              <a:t>C      5.2.1.1.2.XX.XX  (-) PREVISÃO DE DEDUÇÕES DA RECEITA 		</a:t>
            </a:r>
          </a:p>
          <a:p>
            <a:pPr>
              <a:lnSpc>
                <a:spcPct val="90000"/>
              </a:lnSpc>
              <a:spcAft>
                <a:spcPts val="600"/>
              </a:spcAft>
            </a:pPr>
            <a:r>
              <a:rPr lang="en-US" sz="2400" b="0" i="0" u="none" strike="noStrike" baseline="0" dirty="0"/>
              <a:t>C      6.2.1.1.0.00.00   RECEITA A REALIZAR 	</a:t>
            </a:r>
          </a:p>
        </p:txBody>
      </p:sp>
    </p:spTree>
    <p:extLst>
      <p:ext uri="{BB962C8B-B14F-4D97-AF65-F5344CB8AC3E}">
        <p14:creationId xmlns:p14="http://schemas.microsoft.com/office/powerpoint/2010/main" val="3744745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pPr>
              <a:lnSpc>
                <a:spcPct val="90000"/>
              </a:lnSpc>
              <a:spcAft>
                <a:spcPts val="600"/>
              </a:spcAft>
            </a:pPr>
            <a:r>
              <a:rPr lang="en-US" sz="2400" b="1" i="0" u="none" strike="noStrike" baseline="0" dirty="0"/>
              <a:t>PREVISÃO ORÇAMENTÁRIA INICIAL DA RECEITA  - RPPS</a:t>
            </a:r>
            <a:r>
              <a:rPr lang="en-US" sz="2400" b="0" i="0" u="none" strike="noStrike" baseline="0" dirty="0"/>
              <a:t>	</a:t>
            </a:r>
          </a:p>
          <a:p>
            <a:r>
              <a:rPr lang="pt-BR" sz="2400" b="0" i="0" u="none" strike="noStrike" baseline="0" dirty="0">
                <a:solidFill>
                  <a:srgbClr val="000000"/>
                </a:solidFill>
                <a:latin typeface="Cambria" panose="02040503050406030204" pitchFamily="18" charset="0"/>
              </a:rPr>
              <a:t>D 5.2.2.1.1.xx.xx Dotação Inicial – (RAEA) </a:t>
            </a:r>
          </a:p>
          <a:p>
            <a:r>
              <a:rPr lang="pt-BR" sz="2400" b="0" i="0" u="none" strike="noStrike" baseline="0" dirty="0">
                <a:solidFill>
                  <a:srgbClr val="000000"/>
                </a:solidFill>
                <a:latin typeface="Cambria" panose="02040503050406030204" pitchFamily="18" charset="0"/>
              </a:rPr>
              <a:t>C 6.2.2.1.1.xx.xx Crédito Disponível </a:t>
            </a:r>
          </a:p>
          <a:p>
            <a:endParaRPr lang="pt-BR" sz="2400" dirty="0">
              <a:solidFill>
                <a:srgbClr val="000000"/>
              </a:solidFill>
              <a:latin typeface="Cambria" panose="02040503050406030204" pitchFamily="18" charset="0"/>
            </a:endParaRPr>
          </a:p>
          <a:p>
            <a:r>
              <a:rPr lang="pt-BR" sz="2400" b="0" i="0" u="none" strike="noStrike" baseline="0" dirty="0">
                <a:solidFill>
                  <a:srgbClr val="000000"/>
                </a:solidFill>
                <a:latin typeface="Cambria" panose="02040503050406030204" pitchFamily="18" charset="0"/>
              </a:rPr>
              <a:t>D 8.2.1.1.1.01.xx DDR – Recursos Disponíveis para o Exercício </a:t>
            </a:r>
          </a:p>
          <a:p>
            <a:r>
              <a:rPr lang="pt-BR" sz="2400" b="0" i="0" u="none" strike="noStrike" baseline="0" dirty="0">
                <a:solidFill>
                  <a:srgbClr val="000000"/>
                </a:solidFill>
                <a:latin typeface="Cambria" panose="02040503050406030204" pitchFamily="18" charset="0"/>
              </a:rPr>
              <a:t>C 8.2.1.1.1.02.xx DDR – Recursos de Exercícios Anteriores </a:t>
            </a:r>
            <a:r>
              <a:rPr lang="en-US" sz="2400" b="0" i="0" u="none" strike="noStrike" baseline="0" dirty="0"/>
              <a:t>	</a:t>
            </a:r>
          </a:p>
        </p:txBody>
      </p:sp>
    </p:spTree>
    <p:extLst>
      <p:ext uri="{BB962C8B-B14F-4D97-AF65-F5344CB8AC3E}">
        <p14:creationId xmlns:p14="http://schemas.microsoft.com/office/powerpoint/2010/main" val="221343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2ABB9AFD-17F2-4B42-93B5-EAD156243E5B}"/>
              </a:ext>
            </a:extLst>
          </p:cNvPr>
          <p:cNvSpPr/>
          <p:nvPr/>
        </p:nvSpPr>
        <p:spPr>
          <a:xfrm>
            <a:off x="-1" y="0"/>
            <a:ext cx="5600701"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3DD30CD2-0CCA-4DA5-9BEE-F96734D1A98F}"/>
              </a:ext>
            </a:extLst>
          </p:cNvPr>
          <p:cNvSpPr>
            <a:spLocks noGrp="1"/>
          </p:cNvSpPr>
          <p:nvPr>
            <p:ph idx="1"/>
          </p:nvPr>
        </p:nvSpPr>
        <p:spPr>
          <a:xfrm>
            <a:off x="-1" y="0"/>
            <a:ext cx="7851914" cy="6858000"/>
          </a:xfrm>
          <a:solidFill>
            <a:srgbClr val="CCE7D3"/>
          </a:solidFill>
        </p:spPr>
        <p:txBody>
          <a:bodyPr>
            <a:noAutofit/>
          </a:bodyPr>
          <a:lstStyle/>
          <a:p>
            <a:pPr marL="0" indent="0">
              <a:lnSpc>
                <a:spcPct val="107000"/>
              </a:lnSpc>
              <a:spcAft>
                <a:spcPts val="800"/>
              </a:spcAft>
              <a:buNone/>
            </a:pPr>
            <a:endParaRPr lang="pt-BR" sz="6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pt-BR" sz="2200" b="0" i="0" u="none" strike="noStrike" baseline="0" dirty="0">
              <a:solidFill>
                <a:schemeClr val="bg1"/>
              </a:solidFill>
            </a:endParaRPr>
          </a:p>
        </p:txBody>
      </p:sp>
      <p:sp>
        <p:nvSpPr>
          <p:cNvPr id="5" name="CaixaDeTexto 4">
            <a:extLst>
              <a:ext uri="{FF2B5EF4-FFF2-40B4-BE49-F238E27FC236}">
                <a16:creationId xmlns:a16="http://schemas.microsoft.com/office/drawing/2014/main" id="{0C93F9CF-FAB8-813C-1D7D-FD1362B028BA}"/>
              </a:ext>
            </a:extLst>
          </p:cNvPr>
          <p:cNvSpPr txBox="1"/>
          <p:nvPr/>
        </p:nvSpPr>
        <p:spPr>
          <a:xfrm>
            <a:off x="8407607" y="1169580"/>
            <a:ext cx="3225396" cy="489686"/>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3000" b="1" kern="1200" dirty="0" err="1">
                <a:solidFill>
                  <a:srgbClr val="00A858"/>
                </a:solidFill>
                <a:latin typeface="Book Antiqua" panose="02040602050305030304" pitchFamily="18" charset="0"/>
                <a:ea typeface="+mj-ea"/>
                <a:cs typeface="+mj-cs"/>
              </a:rPr>
              <a:t>Novas</a:t>
            </a:r>
            <a:r>
              <a:rPr lang="en-US" sz="3000" b="1" kern="1200" dirty="0">
                <a:solidFill>
                  <a:srgbClr val="00A858"/>
                </a:solidFill>
                <a:latin typeface="Book Antiqua" panose="02040602050305030304" pitchFamily="18" charset="0"/>
                <a:ea typeface="+mj-ea"/>
                <a:cs typeface="+mj-cs"/>
              </a:rPr>
              <a:t> Fontes de </a:t>
            </a:r>
            <a:r>
              <a:rPr lang="en-US" sz="3000" b="1" kern="1200" dirty="0" err="1">
                <a:solidFill>
                  <a:srgbClr val="00A858"/>
                </a:solidFill>
                <a:latin typeface="Book Antiqua" panose="02040602050305030304" pitchFamily="18" charset="0"/>
                <a:ea typeface="+mj-ea"/>
                <a:cs typeface="+mj-cs"/>
              </a:rPr>
              <a:t>Recursos</a:t>
            </a:r>
            <a:endParaRPr lang="en-US" sz="3000" b="1" kern="1200" dirty="0">
              <a:solidFill>
                <a:srgbClr val="00A858"/>
              </a:solidFill>
              <a:latin typeface="Book Antiqua" panose="02040602050305030304" pitchFamily="18" charset="0"/>
              <a:ea typeface="+mj-ea"/>
              <a:cs typeface="+mj-cs"/>
            </a:endParaRPr>
          </a:p>
        </p:txBody>
      </p:sp>
      <p:sp>
        <p:nvSpPr>
          <p:cNvPr id="7" name="CaixaDeTexto 6">
            <a:extLst>
              <a:ext uri="{FF2B5EF4-FFF2-40B4-BE49-F238E27FC236}">
                <a16:creationId xmlns:a16="http://schemas.microsoft.com/office/drawing/2014/main" id="{3CDA2A8A-24B0-0EA7-BA48-8029A5BE13B5}"/>
              </a:ext>
            </a:extLst>
          </p:cNvPr>
          <p:cNvSpPr txBox="1"/>
          <p:nvPr/>
        </p:nvSpPr>
        <p:spPr>
          <a:xfrm>
            <a:off x="407184" y="117693"/>
            <a:ext cx="6200683" cy="6740307"/>
          </a:xfrm>
          <a:prstGeom prst="rect">
            <a:avLst/>
          </a:prstGeom>
          <a:noFill/>
          <a:ln w="57150" cap="rnd">
            <a:noFill/>
          </a:ln>
          <a:effectLst>
            <a:innerShdw blurRad="63500" dist="50800" dir="2700000">
              <a:prstClr val="black">
                <a:alpha val="50000"/>
              </a:prstClr>
            </a:innerShdw>
          </a:effectLst>
          <a:scene3d>
            <a:camera prst="orthographicFront"/>
            <a:lightRig rig="threePt" dir="t"/>
          </a:scene3d>
          <a:sp3d>
            <a:bevelT prst="slope"/>
          </a:sp3d>
        </p:spPr>
        <p:txBody>
          <a:bodyPr wrap="square" rtlCol="0">
            <a:spAutoFit/>
          </a:bodyPr>
          <a:lstStyle/>
          <a:p>
            <a:pPr marL="571500" lvl="4" indent="-342900">
              <a:buFont typeface="Wingdings" panose="05000000000000000000" pitchFamily="2" charset="2"/>
              <a:buChar char="§"/>
            </a:pPr>
            <a:r>
              <a:rPr lang="en-US" sz="2400" b="1" dirty="0" err="1">
                <a:solidFill>
                  <a:srgbClr val="00A858"/>
                </a:solidFill>
              </a:rPr>
              <a:t>Conceitos</a:t>
            </a:r>
            <a:endParaRPr lang="en-US" sz="2400" b="1" dirty="0">
              <a:solidFill>
                <a:srgbClr val="00A858"/>
              </a:solidFill>
            </a:endParaRPr>
          </a:p>
          <a:p>
            <a:pPr marL="571500" lvl="4" indent="-342900">
              <a:buFont typeface="Wingdings" panose="05000000000000000000" pitchFamily="2" charset="2"/>
              <a:buChar char="§"/>
            </a:pPr>
            <a:r>
              <a:rPr lang="en-US" sz="2400" b="1" dirty="0">
                <a:solidFill>
                  <a:srgbClr val="00A858"/>
                </a:solidFill>
              </a:rPr>
              <a:t>Por </a:t>
            </a:r>
            <a:r>
              <a:rPr lang="en-US" sz="2400" b="1" dirty="0" err="1">
                <a:solidFill>
                  <a:srgbClr val="00A858"/>
                </a:solidFill>
              </a:rPr>
              <a:t>quê</a:t>
            </a:r>
            <a:r>
              <a:rPr lang="en-US" sz="2400" b="1" dirty="0">
                <a:solidFill>
                  <a:srgbClr val="00A858"/>
                </a:solidFill>
              </a:rPr>
              <a:t> </a:t>
            </a:r>
            <a:r>
              <a:rPr lang="en-US" sz="2400" b="1" dirty="0" err="1">
                <a:solidFill>
                  <a:srgbClr val="00A858"/>
                </a:solidFill>
              </a:rPr>
              <a:t>tenho</a:t>
            </a:r>
            <a:r>
              <a:rPr lang="en-US" sz="2400" b="1" dirty="0">
                <a:solidFill>
                  <a:srgbClr val="00A858"/>
                </a:solidFill>
              </a:rPr>
              <a:t> que usar </a:t>
            </a:r>
            <a:r>
              <a:rPr lang="en-US" sz="2400" b="1" dirty="0" err="1">
                <a:solidFill>
                  <a:srgbClr val="00A858"/>
                </a:solidFill>
              </a:rPr>
              <a:t>fontes</a:t>
            </a:r>
            <a:r>
              <a:rPr lang="en-US" sz="2400" b="1" dirty="0">
                <a:solidFill>
                  <a:srgbClr val="00A858"/>
                </a:solidFill>
              </a:rPr>
              <a:t> de </a:t>
            </a:r>
            <a:r>
              <a:rPr lang="en-US" sz="2400" b="1" dirty="0" err="1">
                <a:solidFill>
                  <a:srgbClr val="00A858"/>
                </a:solidFill>
              </a:rPr>
              <a:t>recursos</a:t>
            </a:r>
            <a:r>
              <a:rPr lang="en-US" sz="2400" b="1" dirty="0">
                <a:solidFill>
                  <a:srgbClr val="00A858"/>
                </a:solidFill>
              </a:rPr>
              <a:t>?</a:t>
            </a:r>
          </a:p>
          <a:p>
            <a:pPr marL="571500" lvl="4" indent="-342900">
              <a:buFont typeface="Wingdings" panose="05000000000000000000" pitchFamily="2" charset="2"/>
              <a:buChar char="§"/>
            </a:pPr>
            <a:r>
              <a:rPr lang="en-US" sz="2400" b="1" dirty="0">
                <a:solidFill>
                  <a:srgbClr val="00A858"/>
                </a:solidFill>
              </a:rPr>
              <a:t>Nova </a:t>
            </a:r>
            <a:r>
              <a:rPr lang="en-US" sz="2400" b="1" dirty="0" err="1">
                <a:solidFill>
                  <a:srgbClr val="00A858"/>
                </a:solidFill>
              </a:rPr>
              <a:t>estrutura</a:t>
            </a:r>
            <a:r>
              <a:rPr lang="en-US" sz="2400" b="1" dirty="0">
                <a:solidFill>
                  <a:srgbClr val="00A858"/>
                </a:solidFill>
              </a:rPr>
              <a:t> das Fontes de </a:t>
            </a:r>
            <a:r>
              <a:rPr lang="en-US" sz="2400" b="1" dirty="0" err="1">
                <a:solidFill>
                  <a:srgbClr val="00A858"/>
                </a:solidFill>
              </a:rPr>
              <a:t>Recursos</a:t>
            </a:r>
            <a:endParaRPr lang="en-US" sz="2400" b="1" dirty="0">
              <a:solidFill>
                <a:srgbClr val="00A858"/>
              </a:solidFill>
            </a:endParaRPr>
          </a:p>
          <a:p>
            <a:pPr marL="1028700" lvl="5" indent="-342900">
              <a:buFont typeface="Courier New" panose="02070309020205020404" pitchFamily="49" charset="0"/>
              <a:buChar char="o"/>
            </a:pPr>
            <a:r>
              <a:rPr lang="en-US" sz="2400" b="1" dirty="0" err="1">
                <a:solidFill>
                  <a:srgbClr val="00A858"/>
                </a:solidFill>
              </a:rPr>
              <a:t>Comparando</a:t>
            </a:r>
            <a:r>
              <a:rPr lang="en-US" sz="2400" b="1" dirty="0">
                <a:solidFill>
                  <a:srgbClr val="00A858"/>
                </a:solidFill>
              </a:rPr>
              <a:t> com </a:t>
            </a:r>
            <a:r>
              <a:rPr lang="en-US" sz="2400" b="1" dirty="0" err="1">
                <a:solidFill>
                  <a:srgbClr val="00A858"/>
                </a:solidFill>
              </a:rPr>
              <a:t>atual</a:t>
            </a:r>
            <a:r>
              <a:rPr lang="en-US" sz="2400" b="1" dirty="0">
                <a:solidFill>
                  <a:srgbClr val="00A858"/>
                </a:solidFill>
              </a:rPr>
              <a:t>, </a:t>
            </a:r>
            <a:r>
              <a:rPr lang="en-US" sz="2400" b="1" dirty="0" err="1">
                <a:solidFill>
                  <a:srgbClr val="00A858"/>
                </a:solidFill>
              </a:rPr>
              <a:t>fazendo</a:t>
            </a:r>
            <a:r>
              <a:rPr lang="en-US" sz="2400" b="1" dirty="0">
                <a:solidFill>
                  <a:srgbClr val="00A858"/>
                </a:solidFill>
              </a:rPr>
              <a:t> “de para” para a </a:t>
            </a:r>
            <a:r>
              <a:rPr lang="en-US" sz="2400" b="1" dirty="0" err="1">
                <a:solidFill>
                  <a:srgbClr val="00A858"/>
                </a:solidFill>
              </a:rPr>
              <a:t>matriz</a:t>
            </a:r>
            <a:r>
              <a:rPr lang="en-US" sz="2400" b="1" dirty="0">
                <a:solidFill>
                  <a:srgbClr val="00A858"/>
                </a:solidFill>
              </a:rPr>
              <a:t> de </a:t>
            </a:r>
            <a:r>
              <a:rPr lang="en-US" sz="2400" b="1" dirty="0" err="1">
                <a:solidFill>
                  <a:srgbClr val="00A858"/>
                </a:solidFill>
              </a:rPr>
              <a:t>saldos</a:t>
            </a:r>
            <a:r>
              <a:rPr lang="en-US" sz="2400" b="1" dirty="0">
                <a:solidFill>
                  <a:srgbClr val="00A858"/>
                </a:solidFill>
              </a:rPr>
              <a:t> </a:t>
            </a:r>
            <a:r>
              <a:rPr lang="en-US" sz="2400" b="1" dirty="0" err="1">
                <a:solidFill>
                  <a:srgbClr val="00A858"/>
                </a:solidFill>
              </a:rPr>
              <a:t>contábeis</a:t>
            </a:r>
            <a:endParaRPr lang="en-US" sz="2400" b="1" dirty="0">
              <a:solidFill>
                <a:srgbClr val="00A858"/>
              </a:solidFill>
            </a:endParaRPr>
          </a:p>
          <a:p>
            <a:pPr marL="1028700" lvl="5" indent="-342900">
              <a:buFont typeface="Courier New" panose="02070309020205020404" pitchFamily="49" charset="0"/>
              <a:buChar char="o"/>
            </a:pPr>
            <a:r>
              <a:rPr lang="en-US" sz="2400" b="1" dirty="0" err="1">
                <a:solidFill>
                  <a:srgbClr val="00A858"/>
                </a:solidFill>
              </a:rPr>
              <a:t>Tenho</a:t>
            </a:r>
            <a:r>
              <a:rPr lang="en-US" sz="2400" b="1" dirty="0">
                <a:solidFill>
                  <a:srgbClr val="00A858"/>
                </a:solidFill>
              </a:rPr>
              <a:t> </a:t>
            </a:r>
            <a:r>
              <a:rPr lang="en-US" sz="2400" b="1" dirty="0" err="1">
                <a:solidFill>
                  <a:srgbClr val="00A858"/>
                </a:solidFill>
              </a:rPr>
              <a:t>todas</a:t>
            </a:r>
            <a:r>
              <a:rPr lang="en-US" sz="2400" b="1" dirty="0">
                <a:solidFill>
                  <a:srgbClr val="00A858"/>
                </a:solidFill>
              </a:rPr>
              <a:t> as </a:t>
            </a:r>
            <a:r>
              <a:rPr lang="en-US" sz="2400" b="1" dirty="0" err="1">
                <a:solidFill>
                  <a:srgbClr val="00A858"/>
                </a:solidFill>
              </a:rPr>
              <a:t>fontes</a:t>
            </a:r>
            <a:r>
              <a:rPr lang="en-US" sz="2400" b="1" dirty="0">
                <a:solidFill>
                  <a:srgbClr val="00A858"/>
                </a:solidFill>
              </a:rPr>
              <a:t>/</a:t>
            </a:r>
            <a:r>
              <a:rPr lang="en-US" sz="2400" b="1" dirty="0" err="1">
                <a:solidFill>
                  <a:srgbClr val="00A858"/>
                </a:solidFill>
              </a:rPr>
              <a:t>complementos</a:t>
            </a:r>
            <a:r>
              <a:rPr lang="en-US" sz="2400" b="1" dirty="0">
                <a:solidFill>
                  <a:srgbClr val="00A858"/>
                </a:solidFill>
              </a:rPr>
              <a:t> que </a:t>
            </a:r>
            <a:r>
              <a:rPr lang="en-US" sz="2400" b="1" dirty="0" err="1">
                <a:solidFill>
                  <a:srgbClr val="00A858"/>
                </a:solidFill>
              </a:rPr>
              <a:t>utilizo</a:t>
            </a:r>
            <a:r>
              <a:rPr lang="en-US" sz="2400" b="1" dirty="0">
                <a:solidFill>
                  <a:srgbClr val="00A858"/>
                </a:solidFill>
              </a:rPr>
              <a:t> </a:t>
            </a:r>
            <a:r>
              <a:rPr lang="en-US" sz="2400" b="1" dirty="0" err="1">
                <a:solidFill>
                  <a:srgbClr val="00A858"/>
                </a:solidFill>
              </a:rPr>
              <a:t>hoje</a:t>
            </a:r>
            <a:r>
              <a:rPr lang="en-US" sz="2400" b="1" dirty="0">
                <a:solidFill>
                  <a:srgbClr val="00A858"/>
                </a:solidFill>
              </a:rPr>
              <a:t>? </a:t>
            </a:r>
            <a:r>
              <a:rPr lang="en-US" sz="2400" b="1" dirty="0" err="1">
                <a:solidFill>
                  <a:srgbClr val="00A858"/>
                </a:solidFill>
              </a:rPr>
              <a:t>como</a:t>
            </a:r>
            <a:r>
              <a:rPr lang="en-US" sz="2400" b="1" dirty="0">
                <a:solidFill>
                  <a:srgbClr val="00A858"/>
                </a:solidFill>
              </a:rPr>
              <a:t> </a:t>
            </a:r>
            <a:r>
              <a:rPr lang="en-US" sz="2400" b="1" dirty="0" err="1">
                <a:solidFill>
                  <a:srgbClr val="00A858"/>
                </a:solidFill>
              </a:rPr>
              <a:t>ajustar</a:t>
            </a:r>
            <a:r>
              <a:rPr lang="en-US" sz="2400" b="1" dirty="0">
                <a:solidFill>
                  <a:srgbClr val="00A858"/>
                </a:solidFill>
              </a:rPr>
              <a:t>?</a:t>
            </a:r>
          </a:p>
          <a:p>
            <a:pPr marL="571500" lvl="4" indent="-342900">
              <a:buFont typeface="Wingdings" panose="05000000000000000000" pitchFamily="2" charset="2"/>
              <a:buChar char="§"/>
            </a:pPr>
            <a:r>
              <a:rPr lang="en-US" sz="2400" b="1" dirty="0" err="1">
                <a:solidFill>
                  <a:srgbClr val="00A858"/>
                </a:solidFill>
              </a:rPr>
              <a:t>Informações</a:t>
            </a:r>
            <a:r>
              <a:rPr lang="en-US" sz="2400" b="1" dirty="0">
                <a:solidFill>
                  <a:srgbClr val="00A858"/>
                </a:solidFill>
              </a:rPr>
              <a:t> </a:t>
            </a:r>
            <a:r>
              <a:rPr lang="en-US" sz="2400" b="1" dirty="0" err="1">
                <a:solidFill>
                  <a:srgbClr val="00A858"/>
                </a:solidFill>
              </a:rPr>
              <a:t>Complementares</a:t>
            </a:r>
            <a:endParaRPr lang="en-US" sz="2400" b="1" dirty="0">
              <a:solidFill>
                <a:srgbClr val="00A858"/>
              </a:solidFill>
            </a:endParaRPr>
          </a:p>
          <a:p>
            <a:pPr marL="1028700" lvl="5" indent="-342900">
              <a:buFont typeface="Courier New" panose="02070309020205020404" pitchFamily="49" charset="0"/>
              <a:buChar char="o"/>
            </a:pPr>
            <a:r>
              <a:rPr lang="en-US" sz="2400" b="1" dirty="0" err="1">
                <a:solidFill>
                  <a:srgbClr val="00A858"/>
                </a:solidFill>
              </a:rPr>
              <a:t>Somente</a:t>
            </a:r>
            <a:r>
              <a:rPr lang="en-US" sz="2400" b="1" dirty="0">
                <a:solidFill>
                  <a:srgbClr val="00A858"/>
                </a:solidFill>
              </a:rPr>
              <a:t> </a:t>
            </a:r>
            <a:r>
              <a:rPr lang="en-US" sz="2400" b="1" dirty="0" err="1">
                <a:solidFill>
                  <a:srgbClr val="00A858"/>
                </a:solidFill>
              </a:rPr>
              <a:t>na</a:t>
            </a:r>
            <a:r>
              <a:rPr lang="en-US" sz="2400" b="1" dirty="0">
                <a:solidFill>
                  <a:srgbClr val="00A858"/>
                </a:solidFill>
              </a:rPr>
              <a:t> </a:t>
            </a:r>
            <a:r>
              <a:rPr lang="en-US" sz="2400" b="1" dirty="0" err="1">
                <a:solidFill>
                  <a:srgbClr val="00A858"/>
                </a:solidFill>
              </a:rPr>
              <a:t>despesa</a:t>
            </a:r>
            <a:r>
              <a:rPr lang="en-US" sz="2400" b="1" dirty="0">
                <a:solidFill>
                  <a:srgbClr val="00A858"/>
                </a:solidFill>
              </a:rPr>
              <a:t>?</a:t>
            </a:r>
          </a:p>
          <a:p>
            <a:pPr marL="571500" lvl="4" indent="-342900">
              <a:buFont typeface="Wingdings" panose="05000000000000000000" pitchFamily="2" charset="2"/>
              <a:buChar char="§"/>
            </a:pPr>
            <a:r>
              <a:rPr lang="en-US" sz="2400" b="1" dirty="0" err="1">
                <a:solidFill>
                  <a:srgbClr val="00A858"/>
                </a:solidFill>
              </a:rPr>
              <a:t>Retenções</a:t>
            </a:r>
            <a:r>
              <a:rPr lang="en-US" sz="2400" b="1" dirty="0">
                <a:solidFill>
                  <a:srgbClr val="00A858"/>
                </a:solidFill>
              </a:rPr>
              <a:t>: o que </a:t>
            </a:r>
            <a:r>
              <a:rPr lang="en-US" sz="2400" b="1" dirty="0" err="1">
                <a:solidFill>
                  <a:srgbClr val="00A858"/>
                </a:solidFill>
              </a:rPr>
              <a:t>muda</a:t>
            </a:r>
            <a:r>
              <a:rPr lang="en-US" sz="2400" b="1" dirty="0">
                <a:solidFill>
                  <a:srgbClr val="00A858"/>
                </a:solidFill>
              </a:rPr>
              <a:t>?</a:t>
            </a:r>
          </a:p>
          <a:p>
            <a:pPr marL="571500" lvl="4" indent="-342900">
              <a:buFont typeface="Wingdings" panose="05000000000000000000" pitchFamily="2" charset="2"/>
              <a:buChar char="§"/>
            </a:pPr>
            <a:r>
              <a:rPr lang="en-US" sz="2400" b="1" dirty="0" err="1">
                <a:solidFill>
                  <a:srgbClr val="00A858"/>
                </a:solidFill>
              </a:rPr>
              <a:t>Lançamentos</a:t>
            </a:r>
            <a:r>
              <a:rPr lang="en-US" sz="2400" b="1" dirty="0">
                <a:solidFill>
                  <a:srgbClr val="00A858"/>
                </a:solidFill>
              </a:rPr>
              <a:t> </a:t>
            </a:r>
            <a:r>
              <a:rPr lang="en-US" sz="2400" b="1" dirty="0" err="1">
                <a:solidFill>
                  <a:srgbClr val="00A858"/>
                </a:solidFill>
              </a:rPr>
              <a:t>contábeis</a:t>
            </a:r>
            <a:r>
              <a:rPr lang="en-US" sz="2400" b="1" dirty="0">
                <a:solidFill>
                  <a:srgbClr val="00A858"/>
                </a:solidFill>
              </a:rPr>
              <a:t> com a nova </a:t>
            </a:r>
            <a:r>
              <a:rPr lang="en-US" sz="2400" b="1" dirty="0" err="1">
                <a:solidFill>
                  <a:srgbClr val="00A858"/>
                </a:solidFill>
              </a:rPr>
              <a:t>estrutura</a:t>
            </a:r>
            <a:r>
              <a:rPr lang="en-US" sz="2400" b="1" dirty="0">
                <a:solidFill>
                  <a:srgbClr val="00A858"/>
                </a:solidFill>
              </a:rPr>
              <a:t> de </a:t>
            </a:r>
            <a:r>
              <a:rPr lang="en-US" sz="2400" b="1" dirty="0" err="1">
                <a:solidFill>
                  <a:srgbClr val="00A858"/>
                </a:solidFill>
              </a:rPr>
              <a:t>fontes</a:t>
            </a:r>
            <a:endParaRPr lang="en-US" sz="2400" b="1" dirty="0">
              <a:solidFill>
                <a:srgbClr val="00A858"/>
              </a:solidFill>
            </a:endParaRPr>
          </a:p>
          <a:p>
            <a:pPr marL="571500" lvl="4" indent="-342900">
              <a:buFont typeface="Wingdings" panose="05000000000000000000" pitchFamily="2" charset="2"/>
              <a:buChar char="§"/>
            </a:pPr>
            <a:r>
              <a:rPr lang="en-US" sz="2400" b="1" dirty="0" err="1">
                <a:solidFill>
                  <a:srgbClr val="00A858"/>
                </a:solidFill>
              </a:rPr>
              <a:t>Orçamento</a:t>
            </a:r>
            <a:r>
              <a:rPr lang="en-US" sz="2400" b="1" dirty="0">
                <a:solidFill>
                  <a:srgbClr val="00A858"/>
                </a:solidFill>
              </a:rPr>
              <a:t> 2023</a:t>
            </a:r>
          </a:p>
          <a:p>
            <a:pPr marL="1028700" lvl="5" indent="-342900">
              <a:buFont typeface="Courier New" panose="02070309020205020404" pitchFamily="49" charset="0"/>
              <a:buChar char="o"/>
            </a:pPr>
            <a:r>
              <a:rPr lang="en-US" sz="2400" b="1" dirty="0">
                <a:solidFill>
                  <a:srgbClr val="00A858"/>
                </a:solidFill>
              </a:rPr>
              <a:t>Como </a:t>
            </a:r>
            <a:r>
              <a:rPr lang="en-US" sz="2400" b="1" dirty="0" err="1">
                <a:solidFill>
                  <a:srgbClr val="00A858"/>
                </a:solidFill>
              </a:rPr>
              <a:t>adequar</a:t>
            </a:r>
            <a:r>
              <a:rPr lang="en-US" sz="2400" b="1" dirty="0">
                <a:solidFill>
                  <a:srgbClr val="00A858"/>
                </a:solidFill>
              </a:rPr>
              <a:t> a nova </a:t>
            </a:r>
            <a:r>
              <a:rPr lang="en-US" sz="2400" b="1" dirty="0" err="1">
                <a:solidFill>
                  <a:srgbClr val="00A858"/>
                </a:solidFill>
              </a:rPr>
              <a:t>estrutura</a:t>
            </a:r>
            <a:r>
              <a:rPr lang="en-US" sz="2400" b="1" dirty="0">
                <a:solidFill>
                  <a:srgbClr val="00A858"/>
                </a:solidFill>
              </a:rPr>
              <a:t> de </a:t>
            </a:r>
            <a:r>
              <a:rPr lang="en-US" sz="2400" b="1" dirty="0" err="1">
                <a:solidFill>
                  <a:srgbClr val="00A858"/>
                </a:solidFill>
              </a:rPr>
              <a:t>fontes</a:t>
            </a:r>
            <a:endParaRPr lang="en-US" sz="2400" b="1" dirty="0">
              <a:solidFill>
                <a:srgbClr val="00A858"/>
              </a:solidFill>
            </a:endParaRPr>
          </a:p>
          <a:p>
            <a:pPr marL="571500" lvl="4" indent="-342900">
              <a:buFont typeface="Wingdings" panose="05000000000000000000" pitchFamily="2" charset="2"/>
              <a:buChar char="§"/>
            </a:pPr>
            <a:r>
              <a:rPr lang="en-US" sz="2400" b="1" dirty="0" err="1">
                <a:solidFill>
                  <a:srgbClr val="00A858"/>
                </a:solidFill>
              </a:rPr>
              <a:t>Reflexos</a:t>
            </a:r>
            <a:r>
              <a:rPr lang="en-US" sz="2400" b="1" dirty="0">
                <a:solidFill>
                  <a:srgbClr val="00A858"/>
                </a:solidFill>
              </a:rPr>
              <a:t> </a:t>
            </a:r>
            <a:r>
              <a:rPr lang="en-US" sz="2400" b="1" dirty="0" err="1">
                <a:solidFill>
                  <a:srgbClr val="00A858"/>
                </a:solidFill>
              </a:rPr>
              <a:t>nos</a:t>
            </a:r>
            <a:r>
              <a:rPr lang="en-US" sz="2400" b="1" dirty="0">
                <a:solidFill>
                  <a:srgbClr val="00A858"/>
                </a:solidFill>
              </a:rPr>
              <a:t> </a:t>
            </a:r>
            <a:r>
              <a:rPr lang="en-US" sz="2400" b="1" dirty="0" err="1">
                <a:solidFill>
                  <a:srgbClr val="00A858"/>
                </a:solidFill>
              </a:rPr>
              <a:t>relatórios</a:t>
            </a:r>
            <a:r>
              <a:rPr lang="en-US" sz="2400" b="1" dirty="0">
                <a:solidFill>
                  <a:srgbClr val="00A858"/>
                </a:solidFill>
              </a:rPr>
              <a:t> – LRF e </a:t>
            </a:r>
            <a:r>
              <a:rPr lang="en-US" sz="2400" b="1" dirty="0" err="1">
                <a:solidFill>
                  <a:srgbClr val="00A858"/>
                </a:solidFill>
              </a:rPr>
              <a:t>Balanço</a:t>
            </a:r>
            <a:endParaRPr lang="en-US" sz="2400" b="1" dirty="0">
              <a:solidFill>
                <a:srgbClr val="00A858"/>
              </a:solidFill>
            </a:endParaRPr>
          </a:p>
          <a:p>
            <a:pPr marL="571500" lvl="4" indent="-342900">
              <a:buFont typeface="Wingdings" panose="05000000000000000000" pitchFamily="2" charset="2"/>
              <a:buChar char="§"/>
            </a:pPr>
            <a:r>
              <a:rPr lang="en-US" sz="2400" b="1" dirty="0" err="1">
                <a:solidFill>
                  <a:srgbClr val="00A858"/>
                </a:solidFill>
              </a:rPr>
              <a:t>Virada</a:t>
            </a:r>
            <a:r>
              <a:rPr lang="en-US" sz="2400" b="1" dirty="0">
                <a:solidFill>
                  <a:srgbClr val="00A858"/>
                </a:solidFill>
              </a:rPr>
              <a:t> de </a:t>
            </a:r>
            <a:r>
              <a:rPr lang="en-US" sz="2400" b="1" dirty="0" err="1">
                <a:solidFill>
                  <a:srgbClr val="00A858"/>
                </a:solidFill>
              </a:rPr>
              <a:t>ano</a:t>
            </a:r>
            <a:r>
              <a:rPr lang="en-US" sz="2400" b="1" dirty="0">
                <a:solidFill>
                  <a:srgbClr val="00A858"/>
                </a:solidFill>
              </a:rPr>
              <a:t>, </a:t>
            </a:r>
            <a:r>
              <a:rPr lang="en-US" sz="2400" b="1" dirty="0" err="1">
                <a:solidFill>
                  <a:srgbClr val="00A858"/>
                </a:solidFill>
              </a:rPr>
              <a:t>como</a:t>
            </a:r>
            <a:r>
              <a:rPr lang="en-US" sz="2400" b="1" dirty="0">
                <a:solidFill>
                  <a:srgbClr val="00A858"/>
                </a:solidFill>
              </a:rPr>
              <a:t> </a:t>
            </a:r>
            <a:r>
              <a:rPr lang="en-US" sz="2400" b="1" dirty="0" err="1">
                <a:solidFill>
                  <a:srgbClr val="00A858"/>
                </a:solidFill>
              </a:rPr>
              <a:t>ajustar</a:t>
            </a:r>
            <a:r>
              <a:rPr lang="en-US" sz="2400" b="1" dirty="0">
                <a:solidFill>
                  <a:srgbClr val="00A858"/>
                </a:solidFill>
              </a:rPr>
              <a:t> </a:t>
            </a:r>
            <a:r>
              <a:rPr lang="en-US" sz="2400" b="1" dirty="0" err="1">
                <a:solidFill>
                  <a:srgbClr val="00A858"/>
                </a:solidFill>
              </a:rPr>
              <a:t>os</a:t>
            </a:r>
            <a:r>
              <a:rPr lang="en-US" sz="2400" b="1" dirty="0">
                <a:solidFill>
                  <a:srgbClr val="00A858"/>
                </a:solidFill>
              </a:rPr>
              <a:t> </a:t>
            </a:r>
            <a:r>
              <a:rPr lang="en-US" sz="2400" b="1" dirty="0" err="1">
                <a:solidFill>
                  <a:srgbClr val="00A858"/>
                </a:solidFill>
              </a:rPr>
              <a:t>saldos</a:t>
            </a:r>
            <a:endParaRPr lang="en-US" sz="2400" b="1" dirty="0">
              <a:solidFill>
                <a:srgbClr val="00A858"/>
              </a:solidFill>
            </a:endParaRPr>
          </a:p>
        </p:txBody>
      </p:sp>
      <p:pic>
        <p:nvPicPr>
          <p:cNvPr id="1026" name="Picture 2" descr="AMURES - Associação de Municípios da Região Serrana">
            <a:extLst>
              <a:ext uri="{FF2B5EF4-FFF2-40B4-BE49-F238E27FC236}">
                <a16:creationId xmlns:a16="http://schemas.microsoft.com/office/drawing/2014/main" id="{35B6F10E-9532-F7D7-BF2C-00FCE2B04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476" y="3508513"/>
            <a:ext cx="3107527" cy="217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216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0" y="0"/>
            <a:ext cx="1218895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pt-BR" sz="2800" b="1" i="0" u="none" strike="noStrike" baseline="0" dirty="0">
                <a:solidFill>
                  <a:srgbClr val="000000"/>
                </a:solidFill>
              </a:rPr>
              <a:t>Recursos Arrecadados em Exercícios Anteriores (RAEA) referente aos RPPS </a:t>
            </a:r>
            <a:endParaRPr lang="en-US" sz="2800" b="1" kern="1200" dirty="0">
              <a:solidFill>
                <a:schemeClr val="tx1"/>
              </a:solidFill>
              <a:latin typeface="+mj-lt"/>
              <a:ea typeface="+mj-ea"/>
              <a:cs typeface="+mj-cs"/>
            </a:endParaRPr>
          </a:p>
        </p:txBody>
      </p:sp>
      <p:graphicFrame>
        <p:nvGraphicFramePr>
          <p:cNvPr id="47" name="CaixaDeTexto 9">
            <a:extLst>
              <a:ext uri="{FF2B5EF4-FFF2-40B4-BE49-F238E27FC236}">
                <a16:creationId xmlns:a16="http://schemas.microsoft.com/office/drawing/2014/main" id="{C81B708D-C179-65B9-AAE4-83026C6EE463}"/>
              </a:ext>
            </a:extLst>
          </p:cNvPr>
          <p:cNvGraphicFramePr/>
          <p:nvPr/>
        </p:nvGraphicFramePr>
        <p:xfrm>
          <a:off x="-1" y="925033"/>
          <a:ext cx="12188951" cy="593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042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1" i="0" u="none" strike="noStrike" baseline="0" dirty="0">
                <a:solidFill>
                  <a:srgbClr val="000000"/>
                </a:solidFill>
                <a:latin typeface="Calibri" panose="020F0502020204030204" pitchFamily="34" charset="0"/>
              </a:rPr>
              <a:t>2.2 PREVISÃO ADICIONAL DA RECEITA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D/C 	CONTA 	              NOME 		</a:t>
            </a:r>
          </a:p>
          <a:p>
            <a:r>
              <a:rPr lang="pt-BR" sz="2400" b="0" i="0" u="none" strike="noStrike" baseline="0" dirty="0">
                <a:solidFill>
                  <a:srgbClr val="000000"/>
                </a:solidFill>
                <a:latin typeface="Calibri" panose="020F0502020204030204" pitchFamily="34" charset="0"/>
              </a:rPr>
              <a:t>D 	5.2.1.2.1.XX.XX 	PREVISÃO ADICIONAL DA RECEITA 	 	</a:t>
            </a:r>
          </a:p>
          <a:p>
            <a:r>
              <a:rPr lang="pt-BR" sz="2400" b="0" i="0" u="none" strike="noStrike" baseline="0" dirty="0">
                <a:solidFill>
                  <a:srgbClr val="000000"/>
                </a:solidFill>
                <a:latin typeface="Calibri" panose="020F0502020204030204" pitchFamily="34" charset="0"/>
              </a:rPr>
              <a:t>C 	5.2.1.1.2.XX.XX 	(-) PREVISÃO DE DEDUÇÕES DA RECEITA 	</a:t>
            </a:r>
          </a:p>
          <a:p>
            <a:r>
              <a:rPr lang="pt-BR" sz="2400" b="0" i="0" u="none" strike="noStrike" baseline="0" dirty="0">
                <a:solidFill>
                  <a:srgbClr val="000000"/>
                </a:solidFill>
                <a:latin typeface="Calibri" panose="020F0502020204030204" pitchFamily="34" charset="0"/>
              </a:rPr>
              <a:t>C 	6.2.1.1.0.00.00 	RECEITA A REALIZAR 	 	</a:t>
            </a:r>
          </a:p>
          <a:p>
            <a:pPr>
              <a:lnSpc>
                <a:spcPct val="90000"/>
              </a:lnSpc>
              <a:spcAft>
                <a:spcPts val="600"/>
              </a:spcAft>
            </a:pPr>
            <a:endParaRPr lang="en-US" sz="2400" b="0" i="0" u="none" strike="noStrike" baseline="0" dirty="0"/>
          </a:p>
        </p:txBody>
      </p:sp>
    </p:spTree>
    <p:extLst>
      <p:ext uri="{BB962C8B-B14F-4D97-AF65-F5344CB8AC3E}">
        <p14:creationId xmlns:p14="http://schemas.microsoft.com/office/powerpoint/2010/main" val="1259273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1AD4A1C-1DEE-7B0B-61A8-933C63C79A03}"/>
              </a:ext>
            </a:extLst>
          </p:cNvPr>
          <p:cNvSpPr txBox="1"/>
          <p:nvPr/>
        </p:nvSpPr>
        <p:spPr>
          <a:xfrm>
            <a:off x="0" y="0"/>
            <a:ext cx="1218895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err="1">
                <a:latin typeface="+mj-lt"/>
                <a:ea typeface="+mj-ea"/>
                <a:cs typeface="+mj-cs"/>
              </a:rPr>
              <a:t>Receita</a:t>
            </a:r>
            <a:r>
              <a:rPr lang="en-US" sz="3600" b="1" kern="1200" dirty="0">
                <a:latin typeface="+mj-lt"/>
                <a:ea typeface="+mj-ea"/>
                <a:cs typeface="+mj-cs"/>
              </a:rPr>
              <a:t> </a:t>
            </a:r>
            <a:r>
              <a:rPr lang="en-US" sz="3600" b="1" kern="1200" dirty="0" err="1">
                <a:latin typeface="+mj-lt"/>
                <a:ea typeface="+mj-ea"/>
                <a:cs typeface="+mj-cs"/>
              </a:rPr>
              <a:t>por</a:t>
            </a:r>
            <a:r>
              <a:rPr lang="en-US" sz="3600" b="1" kern="1200" dirty="0">
                <a:latin typeface="+mj-lt"/>
                <a:ea typeface="+mj-ea"/>
                <a:cs typeface="+mj-cs"/>
              </a:rPr>
              <a:t> </a:t>
            </a:r>
            <a:r>
              <a:rPr lang="en-US" sz="3600" b="1" kern="1200" dirty="0" err="1">
                <a:latin typeface="+mj-lt"/>
                <a:ea typeface="+mj-ea"/>
                <a:cs typeface="+mj-cs"/>
              </a:rPr>
              <a:t>Competência</a:t>
            </a:r>
            <a:endParaRPr lang="en-US" sz="3600" b="1" kern="1200" dirty="0">
              <a:latin typeface="+mj-lt"/>
              <a:ea typeface="+mj-ea"/>
              <a:cs typeface="+mj-cs"/>
            </a:endParaRPr>
          </a:p>
        </p:txBody>
      </p:sp>
      <p:graphicFrame>
        <p:nvGraphicFramePr>
          <p:cNvPr id="47" name="CaixaDeTexto 9">
            <a:extLst>
              <a:ext uri="{FF2B5EF4-FFF2-40B4-BE49-F238E27FC236}">
                <a16:creationId xmlns:a16="http://schemas.microsoft.com/office/drawing/2014/main" id="{C81B708D-C179-65B9-AAE4-83026C6EE463}"/>
              </a:ext>
            </a:extLst>
          </p:cNvPr>
          <p:cNvGraphicFramePr/>
          <p:nvPr/>
        </p:nvGraphicFramePr>
        <p:xfrm>
          <a:off x="-1" y="925033"/>
          <a:ext cx="12188951" cy="593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883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1AD4A1C-1DEE-7B0B-61A8-933C63C79A03}"/>
              </a:ext>
            </a:extLst>
          </p:cNvPr>
          <p:cNvSpPr txBox="1"/>
          <p:nvPr/>
        </p:nvSpPr>
        <p:spPr>
          <a:xfrm>
            <a:off x="0" y="0"/>
            <a:ext cx="1218895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err="1">
                <a:latin typeface="+mj-lt"/>
                <a:ea typeface="+mj-ea"/>
                <a:cs typeface="+mj-cs"/>
              </a:rPr>
              <a:t>Receita</a:t>
            </a:r>
            <a:r>
              <a:rPr lang="en-US" sz="3600" b="1" kern="1200" dirty="0">
                <a:latin typeface="+mj-lt"/>
                <a:ea typeface="+mj-ea"/>
                <a:cs typeface="+mj-cs"/>
              </a:rPr>
              <a:t> </a:t>
            </a:r>
            <a:r>
              <a:rPr lang="en-US" sz="3600" b="1" kern="1200" dirty="0" err="1">
                <a:latin typeface="+mj-lt"/>
                <a:ea typeface="+mj-ea"/>
                <a:cs typeface="+mj-cs"/>
              </a:rPr>
              <a:t>por</a:t>
            </a:r>
            <a:r>
              <a:rPr lang="en-US" sz="3600" b="1" kern="1200" dirty="0">
                <a:latin typeface="+mj-lt"/>
                <a:ea typeface="+mj-ea"/>
                <a:cs typeface="+mj-cs"/>
              </a:rPr>
              <a:t> </a:t>
            </a:r>
            <a:r>
              <a:rPr lang="en-US" sz="3600" b="1" kern="1200" dirty="0" err="1">
                <a:latin typeface="+mj-lt"/>
                <a:ea typeface="+mj-ea"/>
                <a:cs typeface="+mj-cs"/>
              </a:rPr>
              <a:t>Competência</a:t>
            </a:r>
            <a:endParaRPr lang="en-US" sz="3600" b="1" kern="1200" dirty="0">
              <a:latin typeface="+mj-lt"/>
              <a:ea typeface="+mj-ea"/>
              <a:cs typeface="+mj-cs"/>
            </a:endParaRPr>
          </a:p>
        </p:txBody>
      </p:sp>
      <p:graphicFrame>
        <p:nvGraphicFramePr>
          <p:cNvPr id="47" name="CaixaDeTexto 9">
            <a:extLst>
              <a:ext uri="{FF2B5EF4-FFF2-40B4-BE49-F238E27FC236}">
                <a16:creationId xmlns:a16="http://schemas.microsoft.com/office/drawing/2014/main" id="{C81B708D-C179-65B9-AAE4-83026C6EE463}"/>
              </a:ext>
            </a:extLst>
          </p:cNvPr>
          <p:cNvGraphicFramePr/>
          <p:nvPr/>
        </p:nvGraphicFramePr>
        <p:xfrm>
          <a:off x="-1" y="925033"/>
          <a:ext cx="12188951" cy="593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07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1" i="0" u="none" strike="noStrike" baseline="0" dirty="0">
                <a:solidFill>
                  <a:srgbClr val="000000"/>
                </a:solidFill>
                <a:latin typeface="Calibri" panose="020F0502020204030204" pitchFamily="34" charset="0"/>
              </a:rPr>
              <a:t>2.13 RECONHECIMENTO DA RECEITA POR COMPETÊNCIA, EXCETO COM DEDUÇÕES PARA O FUNDEB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1.1.X.X.X.XX.XX 	ATIVO CIRCULANTE (Valor Líquido) 	 	</a:t>
            </a:r>
          </a:p>
          <a:p>
            <a:r>
              <a:rPr lang="pt-BR" sz="2400" b="0" i="0" u="none" strike="noStrike" baseline="0" dirty="0">
                <a:solidFill>
                  <a:srgbClr val="000000"/>
                </a:solidFill>
                <a:latin typeface="Calibri" panose="020F0502020204030204" pitchFamily="34" charset="0"/>
              </a:rPr>
              <a:t>D       4.X.X.X.X.XX.XX  (-) DEDUÇÕES - RENÚNCIA E OUTRAS (Quando houver)</a:t>
            </a:r>
          </a:p>
          <a:p>
            <a:r>
              <a:rPr lang="pt-BR" sz="2400" b="0" i="0" u="none" strike="noStrike" baseline="0" dirty="0">
                <a:solidFill>
                  <a:srgbClr val="000000"/>
                </a:solidFill>
                <a:latin typeface="Calibri" panose="020F0502020204030204" pitchFamily="34" charset="0"/>
              </a:rPr>
              <a:t>C       4.X.X.X.X.XX.XX 	VARIAÇÃO PATRIMONIAL AUMENTATIVA (Valor Bruto) 	 	</a:t>
            </a:r>
          </a:p>
        </p:txBody>
      </p:sp>
    </p:spTree>
    <p:extLst>
      <p:ext uri="{BB962C8B-B14F-4D97-AF65-F5344CB8AC3E}">
        <p14:creationId xmlns:p14="http://schemas.microsoft.com/office/powerpoint/2010/main" val="615832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a:bodyPr>
          <a:lstStyle/>
          <a:p>
            <a:r>
              <a:rPr lang="pt-BR" sz="2400" b="1" i="0" u="none" strike="noStrike" baseline="0" dirty="0">
                <a:solidFill>
                  <a:srgbClr val="000000"/>
                </a:solidFill>
                <a:latin typeface="Calibri" panose="020F0502020204030204" pitchFamily="34" charset="0"/>
              </a:rPr>
              <a:t>2.14 RECONHECIMENTO DA RECEITA POR COMPETÊNCIA, COM DEDUÇÕES PARA O FUNDEB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1.1.2.3.X.XX.XX 	CRÉDITOS DE TRANSFERÊNCIAS A RECEBER (100%) 	</a:t>
            </a:r>
          </a:p>
          <a:p>
            <a:r>
              <a:rPr lang="pt-BR" sz="2400" b="0" i="0" u="none" strike="noStrike" baseline="0" dirty="0">
                <a:solidFill>
                  <a:srgbClr val="000000"/>
                </a:solidFill>
                <a:latin typeface="Calibri" panose="020F0502020204030204" pitchFamily="34" charset="0"/>
              </a:rPr>
              <a:t>C        4.5.2.1.X.XX.XX 	TRANSFERÊNCIAS CONSTITUCIONAIS E LEGAIS DE RECEITAS (100%) 	 	</a:t>
            </a:r>
          </a:p>
        </p:txBody>
      </p:sp>
    </p:spTree>
    <p:extLst>
      <p:ext uri="{BB962C8B-B14F-4D97-AF65-F5344CB8AC3E}">
        <p14:creationId xmlns:p14="http://schemas.microsoft.com/office/powerpoint/2010/main" val="3933163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4229341"/>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Autofit/>
          </a:bodyPr>
          <a:lstStyle/>
          <a:p>
            <a:r>
              <a:rPr lang="pt-BR" sz="2200" b="1" i="0" u="none" strike="noStrike" baseline="0" dirty="0">
                <a:solidFill>
                  <a:srgbClr val="000000"/>
                </a:solidFill>
                <a:latin typeface="Calibri" panose="020F0502020204030204" pitchFamily="34" charset="0"/>
              </a:rPr>
              <a:t>2.16 ARRECADAÇÃO DA RECEITA, QUANDO HOUVE O PRÉVIO RECONHECIMENTO POR COMPETÊNCIA, EXCETO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1.1.1.X.X.XX.XX   CAIXA E EQUIVALENTES DE CAIXA (valor líquido) 	 	</a:t>
            </a:r>
          </a:p>
          <a:p>
            <a:r>
              <a:rPr lang="pt-BR" sz="2200" b="0" i="0" u="none" strike="noStrike" baseline="0" dirty="0">
                <a:solidFill>
                  <a:srgbClr val="000000"/>
                </a:solidFill>
                <a:latin typeface="Calibri" panose="020F0502020204030204" pitchFamily="34" charset="0"/>
              </a:rPr>
              <a:t>C       1.1.X.X.X.XX.XX   ATIVO CIRCULANTE (valor líquido) 		</a:t>
            </a:r>
          </a:p>
          <a:p>
            <a:r>
              <a:rPr lang="pt-BR" sz="2200" b="0" i="0" u="none" strike="noStrike" baseline="0" dirty="0">
                <a:solidFill>
                  <a:srgbClr val="000000"/>
                </a:solidFill>
                <a:latin typeface="Calibri" panose="020F0502020204030204" pitchFamily="34" charset="0"/>
              </a:rPr>
              <a:t>D       6.2.1.1.0.00.00   RECEITA A REALIZAR (Valor Líquido) 		</a:t>
            </a:r>
          </a:p>
          <a:p>
            <a:r>
              <a:rPr lang="pt-BR" sz="2200" b="0" i="0" u="none" strike="noStrike" baseline="0" dirty="0">
                <a:solidFill>
                  <a:srgbClr val="000000"/>
                </a:solidFill>
                <a:latin typeface="Calibri" panose="020F0502020204030204" pitchFamily="34" charset="0"/>
              </a:rPr>
              <a:t>D       6.2.1.3.X.XX.XX   (-) DEDUÇÕES DA RECEITA ORÇAMENTÁRIA (Quando houver) </a:t>
            </a:r>
          </a:p>
          <a:p>
            <a:r>
              <a:rPr lang="pt-BR" sz="2200" b="0" i="0" u="none" strike="noStrike" baseline="0" dirty="0">
                <a:solidFill>
                  <a:srgbClr val="000000"/>
                </a:solidFill>
                <a:latin typeface="Calibri" panose="020F0502020204030204" pitchFamily="34" charset="0"/>
              </a:rPr>
              <a:t>C       6.2.1.2.0.00.00   RECEITA REALIZADA (Valor Bruto) 	 	</a:t>
            </a:r>
          </a:p>
          <a:p>
            <a:r>
              <a:rPr lang="pt-BR" sz="2200" b="0" i="0" u="none" strike="noStrike" baseline="0" dirty="0">
                <a:solidFill>
                  <a:srgbClr val="000000"/>
                </a:solidFill>
                <a:latin typeface="Calibri" panose="020F0502020204030204" pitchFamily="34" charset="0"/>
              </a:rPr>
              <a:t>D       7.2.1.1.0.00.00  CONTROLE DA DISPONIBILIDADE DE RECURSOS (valor líquido) </a:t>
            </a:r>
          </a:p>
          <a:p>
            <a:r>
              <a:rPr lang="pt-BR" sz="2200" b="0" i="0" u="none" strike="noStrike" baseline="0" dirty="0">
                <a:solidFill>
                  <a:srgbClr val="000000"/>
                </a:solidFill>
                <a:latin typeface="Calibri" panose="020F0502020204030204" pitchFamily="34" charset="0"/>
              </a:rPr>
              <a:t>C       8.2.1.1.1.01.00   DISP.POR DESTINAÇÃO DE RECURSOS–DISPONÍVEL(valor líq.) </a:t>
            </a:r>
            <a:endParaRPr lang="pt-BR" sz="220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8.1.X.X.X.XX.XX   A EXECUTAR (SE HOUVER CONTRATO/CONVÊNIO) 	 </a:t>
            </a:r>
          </a:p>
          <a:p>
            <a:r>
              <a:rPr lang="pt-BR" sz="2200" b="0" i="0" u="none" strike="noStrike" baseline="0" dirty="0">
                <a:solidFill>
                  <a:srgbClr val="000000"/>
                </a:solidFill>
                <a:latin typeface="Calibri" panose="020F0502020204030204" pitchFamily="34" charset="0"/>
              </a:rPr>
              <a:t>C       8.1.X.X.X.XX.XX   EXECUTADOS (SE HOUVER CONTRATO/CONVÊNIO) 	</a:t>
            </a:r>
          </a:p>
        </p:txBody>
      </p:sp>
    </p:spTree>
    <p:extLst>
      <p:ext uri="{BB962C8B-B14F-4D97-AF65-F5344CB8AC3E}">
        <p14:creationId xmlns:p14="http://schemas.microsoft.com/office/powerpoint/2010/main" val="2399192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341848"/>
            <a:ext cx="9708995" cy="443109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Autofit/>
          </a:bodyPr>
          <a:lstStyle/>
          <a:p>
            <a:r>
              <a:rPr lang="pt-BR" sz="2200" b="1" i="0" u="none" strike="noStrike" baseline="0" dirty="0">
                <a:solidFill>
                  <a:srgbClr val="000000"/>
                </a:solidFill>
                <a:latin typeface="Calibri" panose="020F0502020204030204" pitchFamily="34" charset="0"/>
              </a:rPr>
              <a:t>2.17 ARRECADAÇÃO DA RECEITA, QUANDO HOUVE O PRÉVIO RECONHECIMENTO POR COMPETÊNCIA,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1.1.1.X.X.XX.XX     CAIXA E EQUIVALENTES DE CAIXA (100%) 		</a:t>
            </a:r>
          </a:p>
          <a:p>
            <a:r>
              <a:rPr lang="pt-BR" sz="2200" b="0" i="0" u="none" strike="noStrike" baseline="0" dirty="0">
                <a:solidFill>
                  <a:srgbClr val="000000"/>
                </a:solidFill>
                <a:latin typeface="Calibri" panose="020F0502020204030204" pitchFamily="34" charset="0"/>
              </a:rPr>
              <a:t>C       1.1.2.3.X.XX.XX     CRÉDITOS DE TRANSFERÊNCIAS A RECEBER (100%) 	</a:t>
            </a:r>
            <a:endParaRPr lang="pt-BR" sz="220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3.5.2.2.4.00.00     TRANSFERÊNCIAS AO FUNDEB - INTER-OFSS – ESTADO (20%) </a:t>
            </a:r>
          </a:p>
          <a:p>
            <a:r>
              <a:rPr lang="pt-BR" sz="2200" b="0" i="0" u="none" strike="noStrike" baseline="0" dirty="0">
                <a:solidFill>
                  <a:srgbClr val="000000"/>
                </a:solidFill>
                <a:latin typeface="Calibri" panose="020F0502020204030204" pitchFamily="34" charset="0"/>
              </a:rPr>
              <a:t>C       1.1.1.X.X.XX.XX     CAIXA E EQUIVALENTES DE CAIXA (20%) 		</a:t>
            </a:r>
          </a:p>
          <a:p>
            <a:r>
              <a:rPr lang="pt-BR" sz="2200" b="0" i="0" u="none" strike="noStrike" baseline="0" dirty="0">
                <a:solidFill>
                  <a:srgbClr val="000000"/>
                </a:solidFill>
                <a:latin typeface="Calibri" panose="020F0502020204030204" pitchFamily="34" charset="0"/>
              </a:rPr>
              <a:t>D       6.2.1.1.0.00.00     RECEITA A REALIZAR (100%) 	 	</a:t>
            </a:r>
          </a:p>
          <a:p>
            <a:r>
              <a:rPr lang="pt-BR" sz="2200" b="0" i="0" u="none" strike="noStrike" baseline="0" dirty="0">
                <a:solidFill>
                  <a:srgbClr val="000000"/>
                </a:solidFill>
                <a:latin typeface="Calibri" panose="020F0502020204030204" pitchFamily="34" charset="0"/>
              </a:rPr>
              <a:t>C       6.2.1.2.0.00.00     RECEITA REALIZADA (100%) 		</a:t>
            </a:r>
          </a:p>
          <a:p>
            <a:r>
              <a:rPr lang="da-DK" sz="2200" b="0" i="0" u="none" strike="noStrike" baseline="0" dirty="0">
                <a:solidFill>
                  <a:srgbClr val="000000"/>
                </a:solidFill>
                <a:latin typeface="Calibri" panose="020F0502020204030204" pitchFamily="34" charset="0"/>
              </a:rPr>
              <a:t>D       6.2.1.3.1.01.00     (-) FUNDEB (20%) 		</a:t>
            </a:r>
          </a:p>
          <a:p>
            <a:r>
              <a:rPr lang="pt-BR" sz="2200" b="0" i="0" u="none" strike="noStrike" baseline="0" dirty="0">
                <a:solidFill>
                  <a:srgbClr val="000000"/>
                </a:solidFill>
                <a:latin typeface="Calibri" panose="020F0502020204030204" pitchFamily="34" charset="0"/>
              </a:rPr>
              <a:t>C       6.2.1.1.0.00.00     RECEITA A REALIZAR (20%) 		</a:t>
            </a:r>
          </a:p>
          <a:p>
            <a:r>
              <a:rPr lang="pt-BR" sz="2200" b="0" i="0" u="none" strike="noStrike" baseline="0" dirty="0">
                <a:solidFill>
                  <a:srgbClr val="000000"/>
                </a:solidFill>
                <a:latin typeface="Calibri" panose="020F0502020204030204" pitchFamily="34" charset="0"/>
              </a:rPr>
              <a:t>D       7.2.1.1.0.00.00     CONTROLE DA DISPONIBILIDADE DE RECURSOS (80%) 	 </a:t>
            </a:r>
          </a:p>
          <a:p>
            <a:r>
              <a:rPr lang="pt-BR" sz="2200" b="0" i="0" u="none" strike="noStrike" baseline="0" dirty="0">
                <a:solidFill>
                  <a:srgbClr val="000000"/>
                </a:solidFill>
                <a:latin typeface="Calibri" panose="020F0502020204030204" pitchFamily="34" charset="0"/>
              </a:rPr>
              <a:t>C       8.2.1.1.1.01.00     DISPONIBILIDADE P/DESTIN.DE RECURSOS–DISPONÍVEL(80%) </a:t>
            </a:r>
          </a:p>
        </p:txBody>
      </p:sp>
    </p:spTree>
    <p:extLst>
      <p:ext uri="{BB962C8B-B14F-4D97-AF65-F5344CB8AC3E}">
        <p14:creationId xmlns:p14="http://schemas.microsoft.com/office/powerpoint/2010/main" val="3157909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16765" y="2354089"/>
            <a:ext cx="9708995" cy="4367564"/>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Autofit/>
          </a:bodyPr>
          <a:lstStyle/>
          <a:p>
            <a:r>
              <a:rPr lang="pt-BR" sz="2200" b="1" i="0" u="none" strike="noStrike" baseline="0" dirty="0">
                <a:solidFill>
                  <a:srgbClr val="000000"/>
                </a:solidFill>
                <a:latin typeface="Calibri" panose="020F0502020204030204" pitchFamily="34" charset="0"/>
              </a:rPr>
              <a:t>2.18 ARRECADAÇÃO DA RECEITA SEM O PRÉVIO RECONHECIMENTO POR COMPETÊNCIA, EXCETO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1.1.1.X.X.XX.XX   CAIXA E EQUIVALENTES DE CAIXA (Valor Líquido) 		</a:t>
            </a:r>
          </a:p>
          <a:p>
            <a:r>
              <a:rPr lang="pt-BR" sz="2200" b="0" i="0" u="none" strike="noStrike" baseline="0" dirty="0">
                <a:solidFill>
                  <a:srgbClr val="000000"/>
                </a:solidFill>
                <a:latin typeface="Calibri" panose="020F0502020204030204" pitchFamily="34" charset="0"/>
              </a:rPr>
              <a:t>D       4.X.X.X.X.XX.XX   (-) DEDUÇÕES - RENÚNCIA E OUTRAS (Quando houver) 	</a:t>
            </a:r>
          </a:p>
          <a:p>
            <a:r>
              <a:rPr lang="pt-BR" sz="2200" b="0" i="0" u="none" strike="noStrike" baseline="0" dirty="0">
                <a:solidFill>
                  <a:srgbClr val="000000"/>
                </a:solidFill>
                <a:latin typeface="Calibri" panose="020F0502020204030204" pitchFamily="34" charset="0"/>
              </a:rPr>
              <a:t>C       4.X.X.X.X.XX.XX   VARIAÇÃO PATRIMONIAL AUMENTATIVA (Valor Bruto) 	 </a:t>
            </a:r>
          </a:p>
          <a:p>
            <a:r>
              <a:rPr lang="pt-BR" sz="2200" b="0" i="0" u="none" strike="noStrike" baseline="0" dirty="0">
                <a:solidFill>
                  <a:srgbClr val="000000"/>
                </a:solidFill>
                <a:latin typeface="Calibri" panose="020F0502020204030204" pitchFamily="34" charset="0"/>
              </a:rPr>
              <a:t>D       6.2.1.1.0.00.00   RECEITA A REALIZAR (Valor Líquido) 	 	</a:t>
            </a:r>
          </a:p>
          <a:p>
            <a:r>
              <a:rPr lang="pt-BR" sz="2200" b="0" i="0" u="none" strike="noStrike" baseline="0" dirty="0">
                <a:solidFill>
                  <a:srgbClr val="000000"/>
                </a:solidFill>
                <a:latin typeface="Calibri" panose="020F0502020204030204" pitchFamily="34" charset="0"/>
              </a:rPr>
              <a:t>D       6.2.1.3.1.01.00   (-) DEDUÇÕES DA RECEITA ORÇAMENTÁRIA (Quando houver) </a:t>
            </a:r>
          </a:p>
          <a:p>
            <a:r>
              <a:rPr lang="pt-BR" sz="2200" b="0" i="0" u="none" strike="noStrike" baseline="0" dirty="0">
                <a:solidFill>
                  <a:srgbClr val="000000"/>
                </a:solidFill>
                <a:latin typeface="Calibri" panose="020F0502020204030204" pitchFamily="34" charset="0"/>
              </a:rPr>
              <a:t>C       6.2.1.2.0.00.00    RECEITA REALIZADA (Valor Bruto) 		</a:t>
            </a:r>
          </a:p>
          <a:p>
            <a:r>
              <a:rPr lang="pt-BR" sz="2200" b="0" i="0" u="none" strike="noStrike" baseline="0" dirty="0">
                <a:solidFill>
                  <a:srgbClr val="000000"/>
                </a:solidFill>
                <a:latin typeface="Calibri" panose="020F0502020204030204" pitchFamily="34" charset="0"/>
              </a:rPr>
              <a:t>D       7.2.1.1.0.00.00   CONTROLE DA DISPONIBILIDADE DE RECURSOS (valor líquido) </a:t>
            </a:r>
          </a:p>
          <a:p>
            <a:r>
              <a:rPr lang="pt-BR" sz="2200" b="0" i="0" u="none" strike="noStrike" baseline="0" dirty="0">
                <a:solidFill>
                  <a:srgbClr val="000000"/>
                </a:solidFill>
                <a:latin typeface="Calibri" panose="020F0502020204030204" pitchFamily="34" charset="0"/>
              </a:rPr>
              <a:t>C       8.2.1.1.1.01.00    DISP. P/DESTINAÇÃO DE RECURSOS–DISPONÍVEL (</a:t>
            </a:r>
            <a:r>
              <a:rPr lang="pt-BR" sz="2200" b="0" i="0" u="none" strike="noStrike" baseline="0" dirty="0" err="1">
                <a:solidFill>
                  <a:srgbClr val="000000"/>
                </a:solidFill>
                <a:latin typeface="Calibri" panose="020F0502020204030204" pitchFamily="34" charset="0"/>
              </a:rPr>
              <a:t>vlr</a:t>
            </a:r>
            <a:r>
              <a:rPr lang="pt-BR" sz="2200" b="0" i="0" u="none" strike="noStrike" baseline="0" dirty="0">
                <a:solidFill>
                  <a:srgbClr val="000000"/>
                </a:solidFill>
                <a:latin typeface="Calibri" panose="020F0502020204030204" pitchFamily="34" charset="0"/>
              </a:rPr>
              <a:t>. líquido) </a:t>
            </a:r>
          </a:p>
          <a:p>
            <a:r>
              <a:rPr lang="pt-BR" sz="2200" b="0" i="0" u="none" strike="noStrike" baseline="0" dirty="0">
                <a:solidFill>
                  <a:srgbClr val="000000"/>
                </a:solidFill>
                <a:latin typeface="Calibri" panose="020F0502020204030204" pitchFamily="34" charset="0"/>
              </a:rPr>
              <a:t>D      8.1.X.X.X.XX.XX    A EXECUTAR (SE HOUVER CONTRATO/CONVÊNIO) 		</a:t>
            </a:r>
          </a:p>
          <a:p>
            <a:r>
              <a:rPr lang="pt-BR" sz="2200" b="0" i="0" u="none" strike="noStrike" baseline="0" dirty="0">
                <a:solidFill>
                  <a:srgbClr val="000000"/>
                </a:solidFill>
                <a:latin typeface="Calibri" panose="020F0502020204030204" pitchFamily="34" charset="0"/>
              </a:rPr>
              <a:t>C      8.1.X.X.X.XX.XX    EXECUTADOS (SE HOUVER CONTRATO/CONVÊNIO) 	</a:t>
            </a:r>
          </a:p>
        </p:txBody>
      </p:sp>
    </p:spTree>
    <p:extLst>
      <p:ext uri="{BB962C8B-B14F-4D97-AF65-F5344CB8AC3E}">
        <p14:creationId xmlns:p14="http://schemas.microsoft.com/office/powerpoint/2010/main" val="3220235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16765" y="2333804"/>
            <a:ext cx="9708995" cy="4367564"/>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Autofit/>
          </a:bodyPr>
          <a:lstStyle/>
          <a:p>
            <a:r>
              <a:rPr lang="pt-BR" sz="2200" b="1" i="0" u="none" strike="noStrike" baseline="0" dirty="0">
                <a:solidFill>
                  <a:srgbClr val="000000"/>
                </a:solidFill>
                <a:latin typeface="Calibri" panose="020F0502020204030204" pitchFamily="34" charset="0"/>
              </a:rPr>
              <a:t>2.19 ARRECADAÇÃO DA RECEITA SEM O PRÉVIO RECONHECIMENTO POR COMPETÊNCIA, COM DEDUÇÕES PARA O FUNDEB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1.1.1.X.X.XX.XX  CAIXA E EQUIVALENTES DE CAIXA (100%) 		</a:t>
            </a:r>
          </a:p>
          <a:p>
            <a:r>
              <a:rPr lang="pt-BR" sz="2200" b="0" i="0" u="none" strike="noStrike" baseline="0" dirty="0">
                <a:solidFill>
                  <a:srgbClr val="000000"/>
                </a:solidFill>
                <a:latin typeface="Calibri" panose="020F0502020204030204" pitchFamily="34" charset="0"/>
              </a:rPr>
              <a:t>C       4.5.2.1.X.XX.XX   TRANSF. CONSTITUCIONAIS E LEGAIS DE RECEITAS (100%) 	 </a:t>
            </a:r>
          </a:p>
          <a:p>
            <a:r>
              <a:rPr lang="pt-BR" sz="2200" b="0" i="0" u="none" strike="noStrike" baseline="0" dirty="0">
                <a:solidFill>
                  <a:srgbClr val="000000"/>
                </a:solidFill>
                <a:latin typeface="Calibri" panose="020F0502020204030204" pitchFamily="34" charset="0"/>
              </a:rPr>
              <a:t>D       3.5.2.2.4.00.00   TRANSF. AO FUNDEB - INTER-OFSS – ESTADO (20%) 	 </a:t>
            </a:r>
          </a:p>
          <a:p>
            <a:r>
              <a:rPr lang="pt-BR" sz="2200" b="0" i="0" u="none" strike="noStrike" baseline="0" dirty="0">
                <a:solidFill>
                  <a:srgbClr val="000000"/>
                </a:solidFill>
                <a:latin typeface="Calibri" panose="020F0502020204030204" pitchFamily="34" charset="0"/>
              </a:rPr>
              <a:t>C       1.1.1.X.X.XX.XX   CAIXA E EQUIVALENTES DE CAIXA (20%) 		</a:t>
            </a:r>
          </a:p>
          <a:p>
            <a:r>
              <a:rPr lang="pt-BR" sz="2200" b="0" i="0" u="none" strike="noStrike" baseline="0" dirty="0">
                <a:solidFill>
                  <a:srgbClr val="000000"/>
                </a:solidFill>
                <a:latin typeface="Calibri" panose="020F0502020204030204" pitchFamily="34" charset="0"/>
              </a:rPr>
              <a:t>D       6.2.1.1.0.00.00   RECEITA A REALIZAR (100%) 		</a:t>
            </a:r>
          </a:p>
          <a:p>
            <a:r>
              <a:rPr lang="pt-BR" sz="2200" b="0" i="0" u="none" strike="noStrike" baseline="0" dirty="0">
                <a:solidFill>
                  <a:srgbClr val="000000"/>
                </a:solidFill>
                <a:latin typeface="Calibri" panose="020F0502020204030204" pitchFamily="34" charset="0"/>
              </a:rPr>
              <a:t>C       6.2.1.2.0.00.00   RECEITA REALIZADA (100%) 		</a:t>
            </a:r>
          </a:p>
          <a:p>
            <a:r>
              <a:rPr lang="da-DK" sz="2200" b="0" i="0" u="none" strike="noStrike" baseline="0" dirty="0">
                <a:solidFill>
                  <a:srgbClr val="000000"/>
                </a:solidFill>
                <a:latin typeface="Calibri" panose="020F0502020204030204" pitchFamily="34" charset="0"/>
              </a:rPr>
              <a:t>D       6.2.1.3.1.01.00   (-) FUNDEB (20%) 		</a:t>
            </a:r>
          </a:p>
          <a:p>
            <a:r>
              <a:rPr lang="pt-BR" sz="2200" b="0" i="0" u="none" strike="noStrike" baseline="0" dirty="0">
                <a:solidFill>
                  <a:srgbClr val="000000"/>
                </a:solidFill>
                <a:latin typeface="Calibri" panose="020F0502020204030204" pitchFamily="34" charset="0"/>
              </a:rPr>
              <a:t>C       6.2.1.1.0.00.00   RECEITA A REALIZAR (20%) 		</a:t>
            </a:r>
          </a:p>
          <a:p>
            <a:r>
              <a:rPr lang="pt-BR" sz="2200" b="0" i="0" u="none" strike="noStrike" baseline="0" dirty="0">
                <a:solidFill>
                  <a:srgbClr val="000000"/>
                </a:solidFill>
                <a:latin typeface="Calibri" panose="020F0502020204030204" pitchFamily="34" charset="0"/>
              </a:rPr>
              <a:t>D       7.2.1.1.0.00.00   CONTROLE DA DISPONIBILIDADE DE RECURSOS (80%) 	</a:t>
            </a:r>
          </a:p>
          <a:p>
            <a:r>
              <a:rPr lang="pt-BR" sz="2200" b="0" i="0" u="none" strike="noStrike" baseline="0" dirty="0">
                <a:solidFill>
                  <a:srgbClr val="000000"/>
                </a:solidFill>
                <a:latin typeface="Calibri" panose="020F0502020204030204" pitchFamily="34" charset="0"/>
              </a:rPr>
              <a:t>C       8.2.1.1.1.01.00   DISP. POR DESTINAÇÃO DE RECURSOS – DISPONÍVEL (80%) </a:t>
            </a:r>
          </a:p>
        </p:txBody>
      </p:sp>
    </p:spTree>
    <p:extLst>
      <p:ext uri="{BB962C8B-B14F-4D97-AF65-F5344CB8AC3E}">
        <p14:creationId xmlns:p14="http://schemas.microsoft.com/office/powerpoint/2010/main" val="3676071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m 3">
            <a:extLst>
              <a:ext uri="{FF2B5EF4-FFF2-40B4-BE49-F238E27FC236}">
                <a16:creationId xmlns:a16="http://schemas.microsoft.com/office/drawing/2014/main" id="{AA7F03D6-55C8-41F5-8C23-11A56F9902A8}"/>
              </a:ext>
            </a:extLst>
          </p:cNvPr>
          <p:cNvPicPr>
            <a:picLocks noChangeAspect="1"/>
          </p:cNvPicPr>
          <p:nvPr/>
        </p:nvPicPr>
        <p:blipFill>
          <a:blip r:embed="rId2"/>
          <a:stretch>
            <a:fillRect/>
          </a:stretch>
        </p:blipFill>
        <p:spPr>
          <a:xfrm>
            <a:off x="9420445" y="335779"/>
            <a:ext cx="1757541" cy="1886576"/>
          </a:xfrm>
          <a:prstGeom prst="rect">
            <a:avLst/>
          </a:prstGeom>
        </p:spPr>
      </p:pic>
      <p:pic>
        <p:nvPicPr>
          <p:cNvPr id="2" name="Imagem 1">
            <a:extLst>
              <a:ext uri="{FF2B5EF4-FFF2-40B4-BE49-F238E27FC236}">
                <a16:creationId xmlns:a16="http://schemas.microsoft.com/office/drawing/2014/main" id="{C3996ED4-5051-43A1-BBF3-3125BF7D1284}"/>
              </a:ext>
            </a:extLst>
          </p:cNvPr>
          <p:cNvPicPr>
            <a:picLocks noChangeAspect="1"/>
          </p:cNvPicPr>
          <p:nvPr/>
        </p:nvPicPr>
        <p:blipFill>
          <a:blip r:embed="rId3"/>
          <a:stretch>
            <a:fillRect/>
          </a:stretch>
        </p:blipFill>
        <p:spPr>
          <a:xfrm>
            <a:off x="5809832" y="496673"/>
            <a:ext cx="2999096" cy="2999096"/>
          </a:xfrm>
          <a:prstGeom prst="rect">
            <a:avLst/>
          </a:prstGeom>
        </p:spPr>
      </p:pic>
      <p:sp>
        <p:nvSpPr>
          <p:cNvPr id="5" name="CaixaDeTexto 4">
            <a:extLst>
              <a:ext uri="{FF2B5EF4-FFF2-40B4-BE49-F238E27FC236}">
                <a16:creationId xmlns:a16="http://schemas.microsoft.com/office/drawing/2014/main" id="{C44D34AB-C7A7-B04E-5A76-799472BA7AC0}"/>
              </a:ext>
            </a:extLst>
          </p:cNvPr>
          <p:cNvSpPr txBox="1"/>
          <p:nvPr/>
        </p:nvSpPr>
        <p:spPr>
          <a:xfrm>
            <a:off x="7910622" y="3269396"/>
            <a:ext cx="3267363" cy="2800767"/>
          </a:xfrm>
          <a:prstGeom prst="rect">
            <a:avLst/>
          </a:prstGeom>
          <a:solidFill>
            <a:schemeClr val="bg1"/>
          </a:solidFill>
        </p:spPr>
        <p:txBody>
          <a:bodyPr wrap="square" rtlCol="0">
            <a:spAutoFit/>
          </a:bodyPr>
          <a:lstStyle/>
          <a:p>
            <a:pPr algn="ctr"/>
            <a:r>
              <a:rPr lang="pt-BR" dirty="0"/>
              <a:t> </a:t>
            </a:r>
          </a:p>
          <a:p>
            <a:pPr algn="ctr"/>
            <a:endParaRPr lang="pt-BR" dirty="0"/>
          </a:p>
          <a:p>
            <a:pPr algn="ctr"/>
            <a:endParaRPr lang="pt-BR" dirty="0"/>
          </a:p>
          <a:p>
            <a:pPr algn="ctr"/>
            <a:endParaRPr lang="pt-BR" dirty="0"/>
          </a:p>
          <a:p>
            <a:pPr algn="ctr"/>
            <a:r>
              <a:rPr lang="pt-BR" sz="3200" b="1" dirty="0">
                <a:solidFill>
                  <a:schemeClr val="accent5">
                    <a:lumMod val="50000"/>
                  </a:schemeClr>
                </a:solidFill>
              </a:rPr>
              <a:t>SOF</a:t>
            </a:r>
          </a:p>
          <a:p>
            <a:pPr algn="ctr"/>
            <a:endParaRPr lang="pt-BR" dirty="0"/>
          </a:p>
          <a:p>
            <a:pPr algn="ctr"/>
            <a:endParaRPr lang="pt-BR" dirty="0"/>
          </a:p>
          <a:p>
            <a:pPr algn="ctr"/>
            <a:endParaRPr lang="pt-BR" dirty="0"/>
          </a:p>
          <a:p>
            <a:pPr algn="ctr"/>
            <a:endParaRPr lang="pt-BR" dirty="0"/>
          </a:p>
        </p:txBody>
      </p:sp>
      <p:sp>
        <p:nvSpPr>
          <p:cNvPr id="8" name="CaixaDeTexto 7">
            <a:extLst>
              <a:ext uri="{FF2B5EF4-FFF2-40B4-BE49-F238E27FC236}">
                <a16:creationId xmlns:a16="http://schemas.microsoft.com/office/drawing/2014/main" id="{0EC7C7AB-E790-4D16-5F57-15453A83E6C6}"/>
              </a:ext>
            </a:extLst>
          </p:cNvPr>
          <p:cNvSpPr txBox="1"/>
          <p:nvPr/>
        </p:nvSpPr>
        <p:spPr>
          <a:xfrm>
            <a:off x="286712" y="3429000"/>
            <a:ext cx="4956997" cy="489686"/>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3000" b="1" kern="1200" dirty="0">
                <a:solidFill>
                  <a:schemeClr val="bg1">
                    <a:lumMod val="95000"/>
                  </a:schemeClr>
                </a:solidFill>
                <a:latin typeface="Book Antiqua" panose="02040602050305030304" pitchFamily="18" charset="0"/>
                <a:ea typeface="+mj-ea"/>
                <a:cs typeface="+mj-cs"/>
              </a:rPr>
              <a:t>Novo </a:t>
            </a:r>
            <a:r>
              <a:rPr lang="en-US" sz="3000" b="1" kern="1200" dirty="0" err="1">
                <a:solidFill>
                  <a:schemeClr val="bg1">
                    <a:lumMod val="95000"/>
                  </a:schemeClr>
                </a:solidFill>
                <a:latin typeface="Book Antiqua" panose="02040602050305030304" pitchFamily="18" charset="0"/>
                <a:ea typeface="+mj-ea"/>
                <a:cs typeface="+mj-cs"/>
              </a:rPr>
              <a:t>Ementário</a:t>
            </a:r>
            <a:r>
              <a:rPr lang="en-US" sz="3000" b="1" kern="1200" dirty="0">
                <a:solidFill>
                  <a:schemeClr val="bg1">
                    <a:lumMod val="95000"/>
                  </a:schemeClr>
                </a:solidFill>
                <a:latin typeface="Book Antiqua" panose="02040602050305030304" pitchFamily="18" charset="0"/>
                <a:ea typeface="+mj-ea"/>
                <a:cs typeface="+mj-cs"/>
              </a:rPr>
              <a:t> da </a:t>
            </a:r>
            <a:r>
              <a:rPr lang="en-US" sz="3000" b="1" kern="1200" dirty="0" err="1">
                <a:solidFill>
                  <a:schemeClr val="bg1">
                    <a:lumMod val="95000"/>
                  </a:schemeClr>
                </a:solidFill>
                <a:latin typeface="Book Antiqua" panose="02040602050305030304" pitchFamily="18" charset="0"/>
                <a:ea typeface="+mj-ea"/>
                <a:cs typeface="+mj-cs"/>
              </a:rPr>
              <a:t>Receita</a:t>
            </a:r>
            <a:endParaRPr lang="en-US" sz="3000" b="1" kern="1200" dirty="0">
              <a:solidFill>
                <a:schemeClr val="bg1">
                  <a:lumMod val="95000"/>
                </a:schemeClr>
              </a:solidFill>
              <a:latin typeface="Book Antiqua" panose="02040602050305030304" pitchFamily="18" charset="0"/>
              <a:ea typeface="+mj-ea"/>
              <a:cs typeface="+mj-cs"/>
            </a:endParaRPr>
          </a:p>
        </p:txBody>
      </p:sp>
    </p:spTree>
    <p:extLst>
      <p:ext uri="{BB962C8B-B14F-4D97-AF65-F5344CB8AC3E}">
        <p14:creationId xmlns:p14="http://schemas.microsoft.com/office/powerpoint/2010/main" val="309864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963527"/>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Autofit/>
          </a:bodyPr>
          <a:lstStyle/>
          <a:p>
            <a:r>
              <a:rPr lang="pt-BR" sz="2200" b="1" i="0" u="none" strike="noStrike" baseline="0" dirty="0">
                <a:solidFill>
                  <a:srgbClr val="000000"/>
                </a:solidFill>
                <a:latin typeface="Calibri" panose="020F0502020204030204" pitchFamily="34" charset="0"/>
              </a:rPr>
              <a:t>2.20.5 RECEBIMENTO DE DÍVIDA ATIVA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1.1.1.X.X.XX.XX 	CAIXA E EQUIVALENTES DE CAIXA 		</a:t>
            </a:r>
          </a:p>
          <a:p>
            <a:r>
              <a:rPr lang="pt-BR" sz="2200" b="0" i="0" u="none" strike="noStrike" baseline="0" dirty="0">
                <a:solidFill>
                  <a:srgbClr val="000000"/>
                </a:solidFill>
                <a:latin typeface="Calibri" panose="020F0502020204030204" pitchFamily="34" charset="0"/>
              </a:rPr>
              <a:t>C 	1.2.1.1.X.04.00 	DÍVIDA ATIVA TRIBUTÁRIA 		</a:t>
            </a:r>
          </a:p>
          <a:p>
            <a:r>
              <a:rPr lang="pt-BR" sz="2200" b="0" i="0" u="none" strike="noStrike" baseline="0" dirty="0">
                <a:solidFill>
                  <a:srgbClr val="000000"/>
                </a:solidFill>
                <a:latin typeface="Calibri" panose="020F0502020204030204" pitchFamily="34" charset="0"/>
              </a:rPr>
              <a:t>C 	1.2.1.1.X.05.00 	DÍVIDA ATIVA NÃO TRIBUTÁRIA 	 	</a:t>
            </a:r>
          </a:p>
          <a:p>
            <a:r>
              <a:rPr lang="pt-BR" sz="2200" b="0" i="0" u="none" strike="noStrike" baseline="0" dirty="0">
                <a:solidFill>
                  <a:srgbClr val="000000"/>
                </a:solidFill>
                <a:latin typeface="Calibri" panose="020F0502020204030204" pitchFamily="34" charset="0"/>
              </a:rPr>
              <a:t>D 	6.2.1.1.0.00.00 	RECEITA A REALIZAR 		</a:t>
            </a:r>
          </a:p>
          <a:p>
            <a:r>
              <a:rPr lang="pt-BR" sz="2200" b="0" i="0" u="none" strike="noStrike" baseline="0" dirty="0">
                <a:solidFill>
                  <a:srgbClr val="000000"/>
                </a:solidFill>
                <a:latin typeface="Calibri" panose="020F0502020204030204" pitchFamily="34" charset="0"/>
              </a:rPr>
              <a:t>C 	6.2.1.2.0.00.00 	RECEITA REALIZADA 	 	</a:t>
            </a:r>
          </a:p>
          <a:p>
            <a:r>
              <a:rPr lang="pt-BR" sz="2200" b="0" i="0" u="none" strike="noStrike" baseline="0" dirty="0">
                <a:solidFill>
                  <a:srgbClr val="000000"/>
                </a:solidFill>
                <a:latin typeface="Calibri" panose="020F0502020204030204" pitchFamily="34" charset="0"/>
              </a:rPr>
              <a:t>D 	7.2.1.1.0.00.00 	CONTROLE DA DISPONIBILIDADE DE RECURSOS 	 	</a:t>
            </a:r>
          </a:p>
          <a:p>
            <a:r>
              <a:rPr lang="pt-BR" sz="2200" b="0" i="0" u="none" strike="noStrike" baseline="0" dirty="0">
                <a:solidFill>
                  <a:srgbClr val="000000"/>
                </a:solidFill>
                <a:latin typeface="Calibri" panose="020F0502020204030204" pitchFamily="34" charset="0"/>
              </a:rPr>
              <a:t>C 	8.2.1.1.1.01.00 	DISP. P/DESTINAÇÃO DE RECURSOS-DISPONÍVEL 	</a:t>
            </a:r>
          </a:p>
          <a:p>
            <a:r>
              <a:rPr lang="pt-BR" sz="2200" b="0" i="0" u="none" strike="noStrike" baseline="0" dirty="0">
                <a:solidFill>
                  <a:srgbClr val="000000"/>
                </a:solidFill>
                <a:latin typeface="Calibri" panose="020F0502020204030204" pitchFamily="34" charset="0"/>
              </a:rPr>
              <a:t>D 	8.3.2.3.0.00.00 	CRÉDITOS INSCRITOS EM DÍVIDA ATIVA A RECEBER 	</a:t>
            </a:r>
          </a:p>
          <a:p>
            <a:r>
              <a:rPr lang="pt-BR" sz="2200" b="0" i="0" u="none" strike="noStrike" baseline="0" dirty="0">
                <a:solidFill>
                  <a:srgbClr val="000000"/>
                </a:solidFill>
                <a:latin typeface="Calibri" panose="020F0502020204030204" pitchFamily="34" charset="0"/>
              </a:rPr>
              <a:t>C 	8.3.2.4.0.00.00 	CRÉDITOS INSCRITOS EM DÍVIDA ATIVA RECEBIDOS 	</a:t>
            </a:r>
          </a:p>
        </p:txBody>
      </p:sp>
    </p:spTree>
    <p:extLst>
      <p:ext uri="{BB962C8B-B14F-4D97-AF65-F5344CB8AC3E}">
        <p14:creationId xmlns:p14="http://schemas.microsoft.com/office/powerpoint/2010/main" val="3116755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1AD4A1C-1DEE-7B0B-61A8-933C63C79A03}"/>
              </a:ext>
            </a:extLst>
          </p:cNvPr>
          <p:cNvSpPr txBox="1"/>
          <p:nvPr/>
        </p:nvSpPr>
        <p:spPr>
          <a:xfrm>
            <a:off x="0" y="0"/>
            <a:ext cx="1218895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err="1">
                <a:latin typeface="+mj-lt"/>
                <a:ea typeface="+mj-ea"/>
                <a:cs typeface="+mj-cs"/>
              </a:rPr>
              <a:t>Receitas</a:t>
            </a:r>
            <a:r>
              <a:rPr lang="en-US" sz="3600" b="1" kern="1200" dirty="0">
                <a:latin typeface="+mj-lt"/>
                <a:ea typeface="+mj-ea"/>
                <a:cs typeface="+mj-cs"/>
              </a:rPr>
              <a:t> </a:t>
            </a:r>
            <a:r>
              <a:rPr lang="en-US" sz="3600" b="1" kern="1200" dirty="0" err="1">
                <a:latin typeface="+mj-lt"/>
                <a:ea typeface="+mj-ea"/>
                <a:cs typeface="+mj-cs"/>
              </a:rPr>
              <a:t>Efetivas</a:t>
            </a:r>
            <a:r>
              <a:rPr lang="en-US" sz="3600" b="1" kern="1200" dirty="0">
                <a:latin typeface="+mj-lt"/>
                <a:ea typeface="+mj-ea"/>
                <a:cs typeface="+mj-cs"/>
              </a:rPr>
              <a:t> e </a:t>
            </a:r>
            <a:r>
              <a:rPr lang="en-US" sz="3600" b="1" kern="1200" dirty="0" err="1">
                <a:latin typeface="+mj-lt"/>
                <a:ea typeface="+mj-ea"/>
                <a:cs typeface="+mj-cs"/>
              </a:rPr>
              <a:t>não</a:t>
            </a:r>
            <a:r>
              <a:rPr lang="en-US" sz="3600" b="1" kern="1200" dirty="0">
                <a:latin typeface="+mj-lt"/>
                <a:ea typeface="+mj-ea"/>
                <a:cs typeface="+mj-cs"/>
              </a:rPr>
              <a:t> </a:t>
            </a:r>
            <a:r>
              <a:rPr lang="en-US" sz="3600" b="1" kern="1200" dirty="0" err="1">
                <a:latin typeface="+mj-lt"/>
                <a:ea typeface="+mj-ea"/>
                <a:cs typeface="+mj-cs"/>
              </a:rPr>
              <a:t>Efetivas</a:t>
            </a:r>
            <a:endParaRPr lang="en-US" sz="3600" b="1" kern="1200" dirty="0">
              <a:latin typeface="+mj-lt"/>
              <a:ea typeface="+mj-ea"/>
              <a:cs typeface="+mj-cs"/>
            </a:endParaRPr>
          </a:p>
        </p:txBody>
      </p:sp>
      <p:graphicFrame>
        <p:nvGraphicFramePr>
          <p:cNvPr id="47" name="CaixaDeTexto 9">
            <a:extLst>
              <a:ext uri="{FF2B5EF4-FFF2-40B4-BE49-F238E27FC236}">
                <a16:creationId xmlns:a16="http://schemas.microsoft.com/office/drawing/2014/main" id="{C81B708D-C179-65B9-AAE4-83026C6EE463}"/>
              </a:ext>
            </a:extLst>
          </p:cNvPr>
          <p:cNvGraphicFramePr/>
          <p:nvPr/>
        </p:nvGraphicFramePr>
        <p:xfrm>
          <a:off x="-1" y="925033"/>
          <a:ext cx="12188951" cy="593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508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2.50 RENDIMENTO DE APLICAÇÃO FINANCEIRA (LIQUIDEZ IMEDIATA)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1.1.1.1.1.50.XX 	APLICAÇÕES FINANCEIRAS DE LIQUIDEZ IMEDIATA 	</a:t>
            </a:r>
          </a:p>
          <a:p>
            <a:r>
              <a:rPr lang="pt-BR" sz="2400" b="0" i="0" u="none" strike="noStrike" baseline="0" dirty="0">
                <a:solidFill>
                  <a:srgbClr val="000000"/>
                </a:solidFill>
                <a:latin typeface="Calibri" panose="020F0502020204030204" pitchFamily="34" charset="0"/>
              </a:rPr>
              <a:t>C 	4.4.5.2.1.00.00 	REMUNERAÇÃO DE APLICAÇÕES FINANCEIRAS - CONSOLIDAÇÃO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DISPONIBILIDADE POR DESTINAÇÃO DE RECURSOS - DISPONÍVEL 	</a:t>
            </a:r>
          </a:p>
        </p:txBody>
      </p:sp>
    </p:spTree>
    <p:extLst>
      <p:ext uri="{BB962C8B-B14F-4D97-AF65-F5344CB8AC3E}">
        <p14:creationId xmlns:p14="http://schemas.microsoft.com/office/powerpoint/2010/main" val="3427994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4119086"/>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Autofit/>
          </a:bodyPr>
          <a:lstStyle/>
          <a:p>
            <a:r>
              <a:rPr lang="pt-BR" sz="2200" b="1" i="0" u="none" strike="noStrike" baseline="0" dirty="0">
                <a:solidFill>
                  <a:srgbClr val="000000"/>
                </a:solidFill>
                <a:latin typeface="Calibri" panose="020F0502020204030204" pitchFamily="34" charset="0"/>
              </a:rPr>
              <a:t>2.84 REMUNERAÇÃO NEGATIVA DE DEPÓSITOS BANCÁRIOS E APLICAÇÕES FINANCEIRAS (ALÉM REMUNERAÇÃO POSITIVA REGISTRADA NO EXERCÍCIO)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C/C</a:t>
            </a:r>
            <a:endParaRPr lang="pt-BR" sz="2200" b="0" i="0" u="none" strike="noStrike" baseline="0" dirty="0">
              <a:solidFill>
                <a:srgbClr val="000000"/>
              </a:solidFill>
              <a:latin typeface="Calibri" panose="020F0502020204030204" pitchFamily="34" charset="0"/>
            </a:endParaRPr>
          </a:p>
          <a:p>
            <a:r>
              <a:rPr lang="pt-BR" sz="2200" b="0" i="0" u="none" strike="noStrike" baseline="0" dirty="0">
                <a:solidFill>
                  <a:srgbClr val="000000"/>
                </a:solidFill>
                <a:latin typeface="Calibri" panose="020F0502020204030204" pitchFamily="34" charset="0"/>
              </a:rPr>
              <a:t>D        3.4.5.1.1.00.00   REMUN.NEGATIVA DEP. BANCÁRIOS - CONSOLIDAÇÃO 	2 </a:t>
            </a:r>
          </a:p>
          <a:p>
            <a:r>
              <a:rPr lang="pt-BR" sz="2200" b="0" i="0" u="none" strike="noStrike" baseline="0" dirty="0">
                <a:solidFill>
                  <a:srgbClr val="000000"/>
                </a:solidFill>
                <a:latin typeface="Calibri" panose="020F0502020204030204" pitchFamily="34" charset="0"/>
              </a:rPr>
              <a:t>D        3.4.5.2.1.00.00   REMUN.NEGATIVA APLIC.FINANCEIRAS - CONSOLIDAÇÃO 	2 </a:t>
            </a:r>
          </a:p>
          <a:p>
            <a:r>
              <a:rPr lang="pt-BR" sz="2200" b="0" i="0" u="none" strike="noStrike" baseline="0" dirty="0">
                <a:solidFill>
                  <a:srgbClr val="000000"/>
                </a:solidFill>
                <a:latin typeface="Calibri" panose="020F0502020204030204" pitchFamily="34" charset="0"/>
              </a:rPr>
              <a:t>C         1.X.X.X.X.XX.XX   ATIVO 							5 </a:t>
            </a:r>
          </a:p>
          <a:p>
            <a:r>
              <a:rPr lang="pt-BR" sz="2200" b="0" i="0" u="none" strike="noStrike" baseline="0" dirty="0">
                <a:solidFill>
                  <a:srgbClr val="000000"/>
                </a:solidFill>
                <a:latin typeface="Calibri" panose="020F0502020204030204" pitchFamily="34" charset="0"/>
              </a:rPr>
              <a:t>D         8.2.1.1.1.01.00   DISP. POR DESTINAÇÃO DE RECURSOS - DISPONÍVEL 	2</a:t>
            </a:r>
          </a:p>
          <a:p>
            <a:r>
              <a:rPr lang="pt-BR" sz="2200" b="0" i="0" u="none" strike="noStrike" baseline="0" dirty="0">
                <a:solidFill>
                  <a:srgbClr val="000000"/>
                </a:solidFill>
                <a:latin typeface="Calibri" panose="020F0502020204030204" pitchFamily="34" charset="0"/>
              </a:rPr>
              <a:t>C         8.2.1.1.4.00.00   DISP. POR DESTINAÇÃO DE RECURSOS UTILIZADA 		2</a:t>
            </a:r>
          </a:p>
        </p:txBody>
      </p:sp>
    </p:spTree>
    <p:extLst>
      <p:ext uri="{BB962C8B-B14F-4D97-AF65-F5344CB8AC3E}">
        <p14:creationId xmlns:p14="http://schemas.microsoft.com/office/powerpoint/2010/main" val="1713606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4218708"/>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2.78.2 VARIAÇÃO POSITIVA NOS EXTRATOS DE INVESTIMENTOS DO RPPS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1.1.4.X.X.XX.XX 	INVEST. E APLICAÇÕES TEMPORÁRIAS A CURTO PR</a:t>
            </a:r>
          </a:p>
          <a:p>
            <a:r>
              <a:rPr lang="pt-BR" sz="2400" b="0" i="0" u="none" strike="noStrike" baseline="0" dirty="0">
                <a:solidFill>
                  <a:srgbClr val="000000"/>
                </a:solidFill>
                <a:latin typeface="Calibri" panose="020F0502020204030204" pitchFamily="34" charset="0"/>
              </a:rPr>
              <a:t>C 	4.4.5.2.1.00.00 	REMUNERAÇÃO DE APLIC.FINANCEIRAS - CONSOLIDAÇÃO</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DISPONIBILIDADE POR DESTINAÇÃO DE RECURSOS - DISPONÍVEL 	REGISTRAR A VARIAÇÃO POSITIVA NOS EXTRATOS DE INVESTIMENTOS DO RPPS. Obs.: quando houver variação negativa nos meses anteriores, primeiro estornar a VPD 3.6.1.4.1.03.00 até o montante registrado no exercício, depois registrar receita orçamentária, se for o caso. 	</a:t>
            </a:r>
          </a:p>
        </p:txBody>
      </p:sp>
    </p:spTree>
    <p:extLst>
      <p:ext uri="{BB962C8B-B14F-4D97-AF65-F5344CB8AC3E}">
        <p14:creationId xmlns:p14="http://schemas.microsoft.com/office/powerpoint/2010/main" val="163430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Autofit/>
          </a:bodyPr>
          <a:lstStyle/>
          <a:p>
            <a:r>
              <a:rPr lang="pt-BR" sz="2200" b="1" i="0" u="none" strike="noStrike" baseline="0" dirty="0">
                <a:solidFill>
                  <a:srgbClr val="000000"/>
                </a:solidFill>
                <a:latin typeface="Calibri" panose="020F0502020204030204" pitchFamily="34" charset="0"/>
              </a:rPr>
              <a:t>2.78.3 VARIAÇÃO NEGATIVA NOS EXTRATOS DE INVESTIMENTOS DO RPPS (ATÉ O LIMITE DA VARIAÇÃO POSITIVA REGISTRADA NO EXERCÍCIO – ESTORNO) </a:t>
            </a:r>
            <a:r>
              <a:rPr lang="pt-BR" sz="2200" b="0" i="0" u="none" strike="noStrike" baseline="0" dirty="0">
                <a:solidFill>
                  <a:srgbClr val="000000"/>
                </a:solidFill>
                <a:latin typeface="Calibri" panose="020F0502020204030204" pitchFamily="34" charset="0"/>
              </a:rPr>
              <a:t>	</a:t>
            </a:r>
          </a:p>
          <a:p>
            <a:r>
              <a:rPr lang="pt-BR" sz="2200" b="1" i="0" u="none" strike="noStrike" baseline="0" dirty="0">
                <a:solidFill>
                  <a:srgbClr val="000000"/>
                </a:solidFill>
                <a:latin typeface="Calibri" panose="020F0502020204030204" pitchFamily="34" charset="0"/>
              </a:rPr>
              <a:t>D/C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CONTA </a:t>
            </a:r>
            <a:r>
              <a:rPr lang="pt-BR" sz="2200" b="0" i="0" u="none" strike="noStrike" baseline="0" dirty="0">
                <a:solidFill>
                  <a:srgbClr val="000000"/>
                </a:solidFill>
                <a:latin typeface="Calibri" panose="020F0502020204030204" pitchFamily="34" charset="0"/>
              </a:rPr>
              <a:t>		</a:t>
            </a:r>
            <a:r>
              <a:rPr lang="pt-BR" sz="2200" b="1" i="0" u="none" strike="noStrike" baseline="0" dirty="0">
                <a:solidFill>
                  <a:srgbClr val="000000"/>
                </a:solidFill>
                <a:latin typeface="Calibri" panose="020F0502020204030204" pitchFamily="34" charset="0"/>
              </a:rPr>
              <a:t>NOME </a:t>
            </a:r>
            <a:r>
              <a:rPr lang="pt-BR" sz="2200" b="0" i="0" u="none" strike="noStrike" baseline="0" dirty="0">
                <a:solidFill>
                  <a:srgbClr val="000000"/>
                </a:solidFill>
                <a:latin typeface="Calibri" panose="020F0502020204030204" pitchFamily="34" charset="0"/>
              </a:rPr>
              <a:t>		</a:t>
            </a:r>
          </a:p>
          <a:p>
            <a:r>
              <a:rPr lang="pt-BR" sz="2200" b="0" i="0" u="none" strike="noStrike" baseline="0" dirty="0">
                <a:solidFill>
                  <a:srgbClr val="000000"/>
                </a:solidFill>
                <a:latin typeface="Calibri" panose="020F0502020204030204" pitchFamily="34" charset="0"/>
              </a:rPr>
              <a:t>D 	4.4.5.2.1.00.00 	REMUNERAÇÃO DE APLIC.FINANCEIRAS - CONSOLIDAÇÃO </a:t>
            </a:r>
          </a:p>
          <a:p>
            <a:r>
              <a:rPr lang="pt-BR" sz="2200" b="0" i="0" u="none" strike="noStrike" baseline="0" dirty="0">
                <a:solidFill>
                  <a:srgbClr val="000000"/>
                </a:solidFill>
                <a:latin typeface="Calibri" panose="020F0502020204030204" pitchFamily="34" charset="0"/>
              </a:rPr>
              <a:t>C 	1.1.4.X.X.XX.XX 	INVEST. E APLICAÇÕES TEMPORÁRIAS A CURTO PRAZ	</a:t>
            </a:r>
          </a:p>
          <a:p>
            <a:r>
              <a:rPr lang="pt-BR" sz="2200" b="0" i="0" u="none" strike="noStrike" baseline="0" dirty="0">
                <a:solidFill>
                  <a:srgbClr val="000000"/>
                </a:solidFill>
                <a:latin typeface="Calibri" panose="020F0502020204030204" pitchFamily="34" charset="0"/>
              </a:rPr>
              <a:t>D 	6.2.1.3.9.00.00 	(-) OUTRAS DEDUÇÕES DA RECEITA REALIZADA 	C 	6.2.1.1.0.00.00 	RECEITA A REALIZAR 		</a:t>
            </a:r>
          </a:p>
          <a:p>
            <a:r>
              <a:rPr lang="pt-BR" sz="2200" b="0" i="0" u="none" strike="noStrike" baseline="0" dirty="0">
                <a:solidFill>
                  <a:srgbClr val="000000"/>
                </a:solidFill>
                <a:latin typeface="Calibri" panose="020F0502020204030204" pitchFamily="34" charset="0"/>
              </a:rPr>
              <a:t>D 	8.2.1.1.1.01.00 	DISPONIB. P/DESTINAÇÃO DE RECURSOS - DISPONÍVEL </a:t>
            </a:r>
          </a:p>
          <a:p>
            <a:r>
              <a:rPr lang="pt-BR" sz="2200" b="0" i="0" u="none" strike="noStrike" baseline="0" dirty="0">
                <a:solidFill>
                  <a:srgbClr val="000000"/>
                </a:solidFill>
                <a:latin typeface="Calibri" panose="020F0502020204030204" pitchFamily="34" charset="0"/>
              </a:rPr>
              <a:t>C 	8.2.1.1.4.00.00 	DISPONIB. POR DESTINAÇÃO DE RECURSOS UTILIZADA 	</a:t>
            </a:r>
          </a:p>
        </p:txBody>
      </p:sp>
    </p:spTree>
    <p:extLst>
      <p:ext uri="{BB962C8B-B14F-4D97-AF65-F5344CB8AC3E}">
        <p14:creationId xmlns:p14="http://schemas.microsoft.com/office/powerpoint/2010/main" val="1008366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2.78.4 VARIAÇÃO NEGATIVA NOS EXTRATOS DE INVESTIMENTOS DO RPPS (ALÉM DA VARIAÇÃO POSITIVA REGISTRADA NO EXERCÍCIO)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3.6.1.4.1.03.00 	REDUÇÃO A VLR.RECUPERÁVEL DE INVEST. DO RPPS 	</a:t>
            </a:r>
          </a:p>
          <a:p>
            <a:r>
              <a:rPr lang="pt-BR" sz="2400" b="0" i="0" u="none" strike="noStrike" baseline="0" dirty="0">
                <a:solidFill>
                  <a:srgbClr val="000000"/>
                </a:solidFill>
                <a:latin typeface="Calibri" panose="020F0502020204030204" pitchFamily="34" charset="0"/>
              </a:rPr>
              <a:t>C 	1.1.4.X.X.XX.XX 	INVEST. E APLICAÇÕES TEMPORÁRIAS A CURTO PRAZO 	</a:t>
            </a:r>
          </a:p>
          <a:p>
            <a:r>
              <a:rPr lang="pt-BR" sz="2400" b="0" i="0" u="none" strike="noStrike" baseline="0" dirty="0">
                <a:solidFill>
                  <a:srgbClr val="000000"/>
                </a:solidFill>
                <a:latin typeface="Calibri" panose="020F0502020204030204" pitchFamily="34" charset="0"/>
              </a:rPr>
              <a:t>D 	8.2.1.1.1.01.00 	DISP. POR DESTINAÇÃO DE RECURSOS - DISPONÍVEL 	</a:t>
            </a:r>
          </a:p>
          <a:p>
            <a:r>
              <a:rPr lang="pt-BR" sz="2400" b="0" i="0" u="none" strike="noStrike" baseline="0" dirty="0">
                <a:solidFill>
                  <a:srgbClr val="000000"/>
                </a:solidFill>
                <a:latin typeface="Calibri" panose="020F0502020204030204" pitchFamily="34" charset="0"/>
              </a:rPr>
              <a:t>C 	8.2.1.1.4.00.00 	DISP. POR DESTINAÇÃO DE RECURSOS UTILIZADA 		</a:t>
            </a:r>
          </a:p>
        </p:txBody>
      </p:sp>
    </p:spTree>
    <p:extLst>
      <p:ext uri="{BB962C8B-B14F-4D97-AF65-F5344CB8AC3E}">
        <p14:creationId xmlns:p14="http://schemas.microsoft.com/office/powerpoint/2010/main" val="650817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4208538"/>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Autofit/>
          </a:bodyPr>
          <a:lstStyle/>
          <a:p>
            <a:pPr algn="l"/>
            <a:endParaRPr lang="pt-BR" sz="2400" b="1" i="0" u="none" strike="noStrike" baseline="0" dirty="0">
              <a:solidFill>
                <a:srgbClr val="000000"/>
              </a:solidFill>
              <a:latin typeface="Calibri" panose="020F0502020204030204" pitchFamily="34" charset="0"/>
            </a:endParaRPr>
          </a:p>
          <a:p>
            <a:pPr algn="l"/>
            <a:r>
              <a:rPr lang="pt-BR" sz="2400" b="1" i="0" u="none" strike="noStrike" baseline="0" dirty="0">
                <a:solidFill>
                  <a:srgbClr val="000000"/>
                </a:solidFill>
                <a:latin typeface="Calibri" panose="020F0502020204030204" pitchFamily="34" charset="0"/>
              </a:rPr>
              <a:t>IPC - 14</a:t>
            </a:r>
          </a:p>
          <a:p>
            <a:r>
              <a:rPr lang="pt-BR" sz="2400" b="0" i="0" u="none" strike="noStrike" baseline="0" dirty="0">
                <a:solidFill>
                  <a:srgbClr val="000000"/>
                </a:solidFill>
                <a:latin typeface="Calibri" panose="020F0502020204030204" pitchFamily="34" charset="0"/>
              </a:rPr>
              <a:t>III. Registro da valorização ou desvalorização pela marcação a mercado(valor justo): </a:t>
            </a:r>
          </a:p>
          <a:p>
            <a:endParaRPr lang="pt-BR" sz="2400" b="0" i="0" u="none" strike="noStrike" baseline="0" dirty="0">
              <a:latin typeface="Calibri" panose="020F0502020204030204" pitchFamily="34" charset="0"/>
            </a:endParaRPr>
          </a:p>
          <a:p>
            <a:r>
              <a:rPr lang="pt-BR" sz="2400" b="1" i="0" u="none" strike="noStrike" baseline="0" dirty="0">
                <a:latin typeface="Calibri" panose="020F0502020204030204" pitchFamily="34" charset="0"/>
              </a:rPr>
              <a:t>Período 1: </a:t>
            </a:r>
            <a:r>
              <a:rPr lang="pt-BR" sz="2400" b="0" i="0" u="none" strike="noStrike" baseline="0" dirty="0">
                <a:solidFill>
                  <a:srgbClr val="000000"/>
                </a:solidFill>
                <a:latin typeface="Calibri" panose="020F0502020204030204" pitchFamily="34" charset="0"/>
              </a:rPr>
              <a:t>Desvalorização</a:t>
            </a:r>
          </a:p>
          <a:p>
            <a:r>
              <a:rPr lang="pt-BR" sz="2400" b="0" i="0" u="none" strike="noStrike" baseline="0" dirty="0">
                <a:solidFill>
                  <a:srgbClr val="000000"/>
                </a:solidFill>
                <a:latin typeface="Calibri" panose="020F0502020204030204" pitchFamily="34" charset="0"/>
              </a:rPr>
              <a:t>D    3.6.1.7.1.08.xx  Desvalorização a </a:t>
            </a:r>
            <a:r>
              <a:rPr lang="pt-BR" sz="2400" b="0" i="0" u="none" strike="noStrike" baseline="0" dirty="0" err="1">
                <a:solidFill>
                  <a:srgbClr val="000000"/>
                </a:solidFill>
                <a:latin typeface="Calibri" panose="020F0502020204030204" pitchFamily="34" charset="0"/>
              </a:rPr>
              <a:t>Vlr.Justo</a:t>
            </a:r>
            <a:r>
              <a:rPr lang="pt-BR" sz="2400" b="0" i="0" u="none" strike="noStrike" baseline="0" dirty="0">
                <a:solidFill>
                  <a:srgbClr val="000000"/>
                </a:solidFill>
                <a:latin typeface="Calibri" panose="020F0502020204030204" pitchFamily="34" charset="0"/>
              </a:rPr>
              <a:t> dos Invest. Temp. do RPPS 	</a:t>
            </a:r>
          </a:p>
          <a:p>
            <a:r>
              <a:rPr lang="pt-BR" sz="2400" b="0" i="0" u="none" strike="noStrike" baseline="0" dirty="0">
                <a:solidFill>
                  <a:srgbClr val="000000"/>
                </a:solidFill>
                <a:latin typeface="Calibri" panose="020F0502020204030204" pitchFamily="34" charset="0"/>
              </a:rPr>
              <a:t>C    1.1.4.4.1.xx.xx  </a:t>
            </a:r>
            <a:r>
              <a:rPr lang="pt-BR" sz="2400" b="0" i="0" u="none" strike="noStrike" baseline="0" dirty="0" err="1">
                <a:solidFill>
                  <a:srgbClr val="000000"/>
                </a:solidFill>
                <a:latin typeface="Calibri" panose="020F0502020204030204" pitchFamily="34" charset="0"/>
              </a:rPr>
              <a:t>Invest.e</a:t>
            </a:r>
            <a:r>
              <a:rPr lang="pt-BR" sz="2400" b="0" i="0" u="none" strike="noStrike" baseline="0" dirty="0">
                <a:solidFill>
                  <a:srgbClr val="000000"/>
                </a:solidFill>
                <a:latin typeface="Calibri" panose="020F0502020204030204" pitchFamily="34" charset="0"/>
              </a:rPr>
              <a:t> </a:t>
            </a:r>
            <a:r>
              <a:rPr lang="pt-BR" sz="2400" b="0" i="0" u="none" strike="noStrike" baseline="0" dirty="0" err="1">
                <a:solidFill>
                  <a:srgbClr val="000000"/>
                </a:solidFill>
                <a:latin typeface="Calibri" panose="020F0502020204030204" pitchFamily="34" charset="0"/>
              </a:rPr>
              <a:t>Aplic</a:t>
            </a:r>
            <a:r>
              <a:rPr lang="pt-BR" sz="2400" b="0" i="0" u="none" strike="noStrike" baseline="0" dirty="0">
                <a:solidFill>
                  <a:srgbClr val="000000"/>
                </a:solidFill>
                <a:latin typeface="Calibri" panose="020F0502020204030204" pitchFamily="34" charset="0"/>
              </a:rPr>
              <a:t>. Temporárias de Curto Prazo RPPS–CONS (P)</a:t>
            </a:r>
          </a:p>
          <a:p>
            <a:r>
              <a:rPr lang="pt-BR" sz="2400" b="1" i="0" u="none" strike="noStrike" baseline="0" dirty="0">
                <a:solidFill>
                  <a:srgbClr val="000000"/>
                </a:solidFill>
                <a:latin typeface="Calibri" panose="020F0502020204030204" pitchFamily="34" charset="0"/>
              </a:rPr>
              <a:t>Período 2: </a:t>
            </a:r>
            <a:r>
              <a:rPr lang="pt-BR" sz="2400" b="0" i="0" u="none" strike="noStrike" baseline="0" dirty="0">
                <a:solidFill>
                  <a:srgbClr val="000000"/>
                </a:solidFill>
                <a:latin typeface="Calibri" panose="020F0502020204030204" pitchFamily="34" charset="0"/>
              </a:rPr>
              <a:t>Natureza da informação: </a:t>
            </a:r>
            <a:r>
              <a:rPr lang="pt-BR" sz="2400" b="1" i="0" u="none" strike="noStrike" baseline="0" dirty="0">
                <a:solidFill>
                  <a:srgbClr val="000000"/>
                </a:solidFill>
                <a:latin typeface="Calibri" panose="020F0502020204030204" pitchFamily="34" charset="0"/>
              </a:rPr>
              <a:t>Patrimonial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1.1.4.4.1.xx.xx  Invest. e </a:t>
            </a:r>
            <a:r>
              <a:rPr lang="pt-BR" sz="2400" b="0" i="0" u="none" strike="noStrike" baseline="0" dirty="0" err="1">
                <a:solidFill>
                  <a:srgbClr val="000000"/>
                </a:solidFill>
                <a:latin typeface="Calibri" panose="020F0502020204030204" pitchFamily="34" charset="0"/>
              </a:rPr>
              <a:t>Aplic</a:t>
            </a:r>
            <a:r>
              <a:rPr lang="pt-BR" sz="2400" b="0" i="0" u="none" strike="noStrike" baseline="0" dirty="0">
                <a:solidFill>
                  <a:srgbClr val="000000"/>
                </a:solidFill>
                <a:latin typeface="Calibri" panose="020F0502020204030204" pitchFamily="34" charset="0"/>
              </a:rPr>
              <a:t>. Temp. de Curto Prazo do RPPS – CONS (P) </a:t>
            </a:r>
          </a:p>
          <a:p>
            <a:r>
              <a:rPr lang="pt-BR" sz="2400" b="0" i="0" u="none" strike="noStrike" baseline="0" dirty="0">
                <a:solidFill>
                  <a:srgbClr val="000000"/>
                </a:solidFill>
                <a:latin typeface="Calibri" panose="020F0502020204030204" pitchFamily="34" charset="0"/>
              </a:rPr>
              <a:t>C    4.6.1.7.x.xx.xx  Valorização a Valor Justo dos Investimentos Temporários do RPPS  	</a:t>
            </a:r>
          </a:p>
          <a:p>
            <a:endParaRPr lang="pt-BR"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84275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2.53 OPERAÇÕES DE CRÉDITO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2.53.1 RECEBIMENTO OPERAÇÃO DE CRÉDITO - CURTO PRAZO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2.1.2.X.1.XX.XX 	EMPRÉST. E FINANC. A CURTO PRAZO - CONSOLIDAÇÃO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 POR DESTINAÇÃO DE RECURSOS - DISPONÍVEL </a:t>
            </a:r>
          </a:p>
          <a:p>
            <a:r>
              <a:rPr lang="pt-BR" sz="2400" b="0" i="0" u="none" strike="noStrike" baseline="0" dirty="0">
                <a:solidFill>
                  <a:srgbClr val="000000"/>
                </a:solidFill>
                <a:latin typeface="Calibri" panose="020F0502020204030204" pitchFamily="34" charset="0"/>
              </a:rPr>
              <a:t>D 	8.1.1.3.1.05.01 	EM EXECUÇÃO 		</a:t>
            </a:r>
          </a:p>
          <a:p>
            <a:r>
              <a:rPr lang="pt-BR" sz="2400" b="0" i="0" u="none" strike="noStrike" baseline="0" dirty="0">
                <a:solidFill>
                  <a:srgbClr val="000000"/>
                </a:solidFill>
                <a:latin typeface="Calibri" panose="020F0502020204030204" pitchFamily="34" charset="0"/>
              </a:rPr>
              <a:t>C 	8.1.1.3.1.05.02 	EXECUTADOS 	</a:t>
            </a:r>
          </a:p>
        </p:txBody>
      </p:sp>
    </p:spTree>
    <p:extLst>
      <p:ext uri="{BB962C8B-B14F-4D97-AF65-F5344CB8AC3E}">
        <p14:creationId xmlns:p14="http://schemas.microsoft.com/office/powerpoint/2010/main" val="1329228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2.53.2 RECEBIMENTO OPERAÇÃO DE CRÉDITO - LONGO PRAZO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2.2.2.X.1.XX.XX 	EMPRÉST. E FINANC.A LONGO PRAZO - CONSOLIDAÇÃO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 POR DESTINAÇÃO DE RECURSOS - DISPONÍVEL </a:t>
            </a:r>
          </a:p>
          <a:p>
            <a:r>
              <a:rPr lang="pt-BR" sz="2400" b="0" i="0" u="none" strike="noStrike" baseline="0" dirty="0">
                <a:solidFill>
                  <a:srgbClr val="000000"/>
                </a:solidFill>
                <a:latin typeface="Calibri" panose="020F0502020204030204" pitchFamily="34" charset="0"/>
              </a:rPr>
              <a:t>D 	8.1.1.3.1.05.01 	EM EXECUÇÃO 		</a:t>
            </a:r>
          </a:p>
          <a:p>
            <a:r>
              <a:rPr lang="pt-BR" sz="2400" b="0" i="0" u="none" strike="noStrike" baseline="0" dirty="0">
                <a:solidFill>
                  <a:srgbClr val="000000"/>
                </a:solidFill>
                <a:latin typeface="Calibri" panose="020F0502020204030204" pitchFamily="34" charset="0"/>
              </a:rPr>
              <a:t>C 	8.1.1.3.1.05.02 	EXECUTADOS 		</a:t>
            </a:r>
          </a:p>
        </p:txBody>
      </p:sp>
    </p:spTree>
    <p:extLst>
      <p:ext uri="{BB962C8B-B14F-4D97-AF65-F5344CB8AC3E}">
        <p14:creationId xmlns:p14="http://schemas.microsoft.com/office/powerpoint/2010/main" val="2427054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DeTexto 15">
            <a:extLst>
              <a:ext uri="{FF2B5EF4-FFF2-40B4-BE49-F238E27FC236}">
                <a16:creationId xmlns:a16="http://schemas.microsoft.com/office/drawing/2014/main" id="{ECA896CE-CD4E-1C7D-DFED-6613AE7A1BAF}"/>
              </a:ext>
            </a:extLst>
          </p:cNvPr>
          <p:cNvSpPr txBox="1"/>
          <p:nvPr/>
        </p:nvSpPr>
        <p:spPr>
          <a:xfrm>
            <a:off x="3697655" y="686971"/>
            <a:ext cx="3733523" cy="584775"/>
          </a:xfrm>
          <a:custGeom>
            <a:avLst/>
            <a:gdLst>
              <a:gd name="connsiteX0" fmla="*/ 0 w 3733523"/>
              <a:gd name="connsiteY0" fmla="*/ 0 h 584775"/>
              <a:gd name="connsiteX1" fmla="*/ 458690 w 3733523"/>
              <a:gd name="connsiteY1" fmla="*/ 0 h 584775"/>
              <a:gd name="connsiteX2" fmla="*/ 1029386 w 3733523"/>
              <a:gd name="connsiteY2" fmla="*/ 0 h 584775"/>
              <a:gd name="connsiteX3" fmla="*/ 1562746 w 3733523"/>
              <a:gd name="connsiteY3" fmla="*/ 0 h 584775"/>
              <a:gd name="connsiteX4" fmla="*/ 2170777 w 3733523"/>
              <a:gd name="connsiteY4" fmla="*/ 0 h 584775"/>
              <a:gd name="connsiteX5" fmla="*/ 2704137 w 3733523"/>
              <a:gd name="connsiteY5" fmla="*/ 0 h 584775"/>
              <a:gd name="connsiteX6" fmla="*/ 3200163 w 3733523"/>
              <a:gd name="connsiteY6" fmla="*/ 0 h 584775"/>
              <a:gd name="connsiteX7" fmla="*/ 3733523 w 3733523"/>
              <a:gd name="connsiteY7" fmla="*/ 0 h 584775"/>
              <a:gd name="connsiteX8" fmla="*/ 3733523 w 3733523"/>
              <a:gd name="connsiteY8" fmla="*/ 584775 h 584775"/>
              <a:gd name="connsiteX9" fmla="*/ 3274833 w 3733523"/>
              <a:gd name="connsiteY9" fmla="*/ 584775 h 584775"/>
              <a:gd name="connsiteX10" fmla="*/ 2853478 w 3733523"/>
              <a:gd name="connsiteY10" fmla="*/ 584775 h 584775"/>
              <a:gd name="connsiteX11" fmla="*/ 2320118 w 3733523"/>
              <a:gd name="connsiteY11" fmla="*/ 584775 h 584775"/>
              <a:gd name="connsiteX12" fmla="*/ 1861428 w 3733523"/>
              <a:gd name="connsiteY12" fmla="*/ 584775 h 584775"/>
              <a:gd name="connsiteX13" fmla="*/ 1440073 w 3733523"/>
              <a:gd name="connsiteY13" fmla="*/ 584775 h 584775"/>
              <a:gd name="connsiteX14" fmla="*/ 1018718 w 3733523"/>
              <a:gd name="connsiteY14" fmla="*/ 584775 h 584775"/>
              <a:gd name="connsiteX15" fmla="*/ 522693 w 3733523"/>
              <a:gd name="connsiteY15" fmla="*/ 584775 h 584775"/>
              <a:gd name="connsiteX16" fmla="*/ 0 w 3733523"/>
              <a:gd name="connsiteY16" fmla="*/ 584775 h 584775"/>
              <a:gd name="connsiteX17" fmla="*/ 0 w 373352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3523" h="584775" extrusionOk="0">
                <a:moveTo>
                  <a:pt x="0" y="0"/>
                </a:moveTo>
                <a:cubicBezTo>
                  <a:pt x="204993" y="-7106"/>
                  <a:pt x="310745" y="6847"/>
                  <a:pt x="458690" y="0"/>
                </a:cubicBezTo>
                <a:cubicBezTo>
                  <a:pt x="606635" y="-6847"/>
                  <a:pt x="852374" y="6336"/>
                  <a:pt x="1029386" y="0"/>
                </a:cubicBezTo>
                <a:cubicBezTo>
                  <a:pt x="1206398" y="-6336"/>
                  <a:pt x="1331832" y="9854"/>
                  <a:pt x="1562746" y="0"/>
                </a:cubicBezTo>
                <a:cubicBezTo>
                  <a:pt x="1793660" y="-9854"/>
                  <a:pt x="1997875" y="16346"/>
                  <a:pt x="2170777" y="0"/>
                </a:cubicBezTo>
                <a:cubicBezTo>
                  <a:pt x="2343679" y="-16346"/>
                  <a:pt x="2554232" y="24620"/>
                  <a:pt x="2704137" y="0"/>
                </a:cubicBezTo>
                <a:cubicBezTo>
                  <a:pt x="2854042" y="-24620"/>
                  <a:pt x="2968821" y="5785"/>
                  <a:pt x="3200163" y="0"/>
                </a:cubicBezTo>
                <a:cubicBezTo>
                  <a:pt x="3431505" y="-5785"/>
                  <a:pt x="3513997" y="42772"/>
                  <a:pt x="3733523" y="0"/>
                </a:cubicBezTo>
                <a:cubicBezTo>
                  <a:pt x="3770916" y="133428"/>
                  <a:pt x="3699782" y="462541"/>
                  <a:pt x="3733523" y="584775"/>
                </a:cubicBezTo>
                <a:cubicBezTo>
                  <a:pt x="3609114" y="587014"/>
                  <a:pt x="3381903" y="575763"/>
                  <a:pt x="3274833" y="584775"/>
                </a:cubicBezTo>
                <a:cubicBezTo>
                  <a:pt x="3167763" y="593787"/>
                  <a:pt x="2992266" y="545767"/>
                  <a:pt x="2853478" y="584775"/>
                </a:cubicBezTo>
                <a:cubicBezTo>
                  <a:pt x="2714691" y="623783"/>
                  <a:pt x="2494786" y="529493"/>
                  <a:pt x="2320118" y="584775"/>
                </a:cubicBezTo>
                <a:cubicBezTo>
                  <a:pt x="2145450" y="640057"/>
                  <a:pt x="1989397" y="557657"/>
                  <a:pt x="1861428" y="584775"/>
                </a:cubicBezTo>
                <a:cubicBezTo>
                  <a:pt x="1733459" y="611893"/>
                  <a:pt x="1536631" y="556536"/>
                  <a:pt x="1440073" y="584775"/>
                </a:cubicBezTo>
                <a:cubicBezTo>
                  <a:pt x="1343515" y="613014"/>
                  <a:pt x="1133546" y="543796"/>
                  <a:pt x="1018718" y="584775"/>
                </a:cubicBezTo>
                <a:cubicBezTo>
                  <a:pt x="903890" y="625754"/>
                  <a:pt x="660160" y="553963"/>
                  <a:pt x="522693" y="584775"/>
                </a:cubicBezTo>
                <a:cubicBezTo>
                  <a:pt x="385227" y="615587"/>
                  <a:pt x="128118" y="561761"/>
                  <a:pt x="0" y="584775"/>
                </a:cubicBezTo>
                <a:cubicBezTo>
                  <a:pt x="-5894" y="326384"/>
                  <a:pt x="60865" y="224155"/>
                  <a:pt x="0" y="0"/>
                </a:cubicBezTo>
                <a:close/>
              </a:path>
            </a:pathLst>
          </a:custGeom>
          <a:noFill/>
          <a:ln>
            <a:solidFill>
              <a:schemeClr val="tx1"/>
            </a:solidFill>
            <a:extLst>
              <a:ext uri="{C807C97D-BFC1-408E-A445-0C87EB9F89A2}">
                <ask:lineSketchStyleProps xmlns:ask="http://schemas.microsoft.com/office/drawing/2018/sketchyshapes" sd="3054873628">
                  <a:prstGeom prst="rect">
                    <a:avLst/>
                  </a:prstGeom>
                  <ask:type>
                    <ask:lineSketchScribble/>
                  </ask:type>
                </ask:lineSketchStyleProps>
              </a:ext>
            </a:extLst>
          </a:ln>
        </p:spPr>
        <p:txBody>
          <a:bodyPr wrap="none" rtlCol="0">
            <a:spAutoFit/>
          </a:bodyPr>
          <a:lstStyle/>
          <a:p>
            <a:r>
              <a:rPr lang="pt-BR" sz="3200" dirty="0"/>
              <a:t>Ementário da Receita</a:t>
            </a:r>
          </a:p>
        </p:txBody>
      </p:sp>
      <p:sp>
        <p:nvSpPr>
          <p:cNvPr id="2" name="CaixaDeTexto 1">
            <a:extLst>
              <a:ext uri="{FF2B5EF4-FFF2-40B4-BE49-F238E27FC236}">
                <a16:creationId xmlns:a16="http://schemas.microsoft.com/office/drawing/2014/main" id="{A49CFDA9-F1A3-D53C-E50D-338C9FF322EB}"/>
              </a:ext>
            </a:extLst>
          </p:cNvPr>
          <p:cNvSpPr txBox="1"/>
          <p:nvPr/>
        </p:nvSpPr>
        <p:spPr>
          <a:xfrm>
            <a:off x="357808" y="1689652"/>
            <a:ext cx="11569149" cy="5262979"/>
          </a:xfrm>
          <a:prstGeom prst="rect">
            <a:avLst/>
          </a:prstGeom>
          <a:noFill/>
        </p:spPr>
        <p:txBody>
          <a:bodyPr wrap="square" rtlCol="0">
            <a:spAutoFit/>
          </a:bodyPr>
          <a:lstStyle/>
          <a:p>
            <a:pPr algn="just"/>
            <a:r>
              <a:rPr lang="pt-BR" sz="2400" b="0" i="0" u="none" strike="noStrike" baseline="0" dirty="0">
                <a:solidFill>
                  <a:srgbClr val="000000"/>
                </a:solidFill>
              </a:rPr>
              <a:t>A matéria pertinente à receita vem disciplinada no art. 3º, conjugado com o art. 57, e no art. 35 da </a:t>
            </a:r>
            <a:r>
              <a:rPr lang="pt-BR" sz="2400" b="1" i="0" u="none" strike="noStrike" baseline="0" dirty="0">
                <a:solidFill>
                  <a:srgbClr val="000000"/>
                </a:solidFill>
              </a:rPr>
              <a:t>Lei nº 4.320/1964</a:t>
            </a:r>
            <a:r>
              <a:rPr lang="pt-BR" sz="2400" b="0" i="0" u="none" strike="noStrike" baseline="0" dirty="0">
                <a:solidFill>
                  <a:srgbClr val="000000"/>
                </a:solidFill>
              </a:rPr>
              <a:t>: </a:t>
            </a:r>
          </a:p>
          <a:p>
            <a:pPr algn="just"/>
            <a:r>
              <a:rPr lang="pt-BR" sz="2400" b="0" i="0" u="none" strike="noStrike" baseline="0" dirty="0">
                <a:solidFill>
                  <a:srgbClr val="000000"/>
                </a:solidFill>
              </a:rPr>
              <a:t>“</a:t>
            </a:r>
            <a:r>
              <a:rPr lang="pt-BR" sz="2400" b="1" i="1" u="none" strike="noStrike" baseline="0" dirty="0">
                <a:solidFill>
                  <a:srgbClr val="000000"/>
                </a:solidFill>
              </a:rPr>
              <a:t>Art. 3º </a:t>
            </a:r>
            <a:r>
              <a:rPr lang="pt-BR" sz="2400" b="0" i="1" u="none" strike="noStrike" baseline="0" dirty="0">
                <a:solidFill>
                  <a:srgbClr val="000000"/>
                </a:solidFill>
              </a:rPr>
              <a:t>A Lei de Orçamentos compreenderá </a:t>
            </a:r>
            <a:r>
              <a:rPr lang="pt-BR" sz="2400" b="0" i="1" u="none" strike="noStrike" baseline="0" dirty="0" err="1">
                <a:solidFill>
                  <a:srgbClr val="000000"/>
                </a:solidFill>
              </a:rPr>
              <a:t>tôdas</a:t>
            </a:r>
            <a:r>
              <a:rPr lang="pt-BR" sz="2400" b="0" i="1" u="none" strike="noStrike" baseline="0" dirty="0">
                <a:solidFill>
                  <a:srgbClr val="000000"/>
                </a:solidFill>
              </a:rPr>
              <a:t> as receitas, inclusive as de operações de crédito autorizadas em lei. </a:t>
            </a:r>
          </a:p>
          <a:p>
            <a:pPr algn="just"/>
            <a:r>
              <a:rPr lang="pt-BR" sz="2400" b="0" i="1" u="none" strike="noStrike" baseline="0" dirty="0">
                <a:solidFill>
                  <a:srgbClr val="000000"/>
                </a:solidFill>
              </a:rPr>
              <a:t>Parágrafo único. Não se consideram para os fins deste artigo as operações de credito por antecipação da receita, as emissões de papel-moeda e outras entradas compensatórias, no ativo e passivo financeiros. [...] </a:t>
            </a:r>
          </a:p>
          <a:p>
            <a:pPr algn="just"/>
            <a:r>
              <a:rPr lang="pt-BR" sz="2400" b="1" i="1" u="none" strike="noStrike" baseline="0" dirty="0">
                <a:solidFill>
                  <a:srgbClr val="000000"/>
                </a:solidFill>
              </a:rPr>
              <a:t>Art. 57. </a:t>
            </a:r>
            <a:r>
              <a:rPr lang="pt-BR" sz="2400" b="0" i="1" u="none" strike="noStrike" baseline="0" dirty="0">
                <a:solidFill>
                  <a:srgbClr val="000000"/>
                </a:solidFill>
              </a:rPr>
              <a:t>Ressalvado o disposto no parágrafo único do artigo 3º desta lei serão classificadas como receita orçamentária, sob as rubricas próprias, </a:t>
            </a:r>
            <a:r>
              <a:rPr lang="pt-BR" sz="2400" b="0" i="1" u="none" strike="noStrike" baseline="0" dirty="0" err="1">
                <a:solidFill>
                  <a:srgbClr val="000000"/>
                </a:solidFill>
              </a:rPr>
              <a:t>tôdas</a:t>
            </a:r>
            <a:r>
              <a:rPr lang="pt-BR" sz="2400" b="0" i="1" u="none" strike="noStrike" baseline="0" dirty="0">
                <a:solidFill>
                  <a:srgbClr val="000000"/>
                </a:solidFill>
              </a:rPr>
              <a:t> as receitas arrecadadas, inclusive as provenientes de operações de crédito, ainda que não previstas no Orçamento. </a:t>
            </a:r>
          </a:p>
          <a:p>
            <a:pPr algn="just"/>
            <a:r>
              <a:rPr lang="pt-BR" sz="2400" b="1" i="1" u="none" strike="noStrike" baseline="0" dirty="0">
                <a:solidFill>
                  <a:srgbClr val="000000"/>
                </a:solidFill>
              </a:rPr>
              <a:t>Art. 35. </a:t>
            </a:r>
            <a:r>
              <a:rPr lang="pt-BR" sz="2400" b="0" i="1" u="none" strike="noStrike" baseline="0" dirty="0">
                <a:solidFill>
                  <a:srgbClr val="000000"/>
                </a:solidFill>
              </a:rPr>
              <a:t>Pertencem ao exercício financeiro: </a:t>
            </a:r>
          </a:p>
          <a:p>
            <a:pPr algn="just"/>
            <a:r>
              <a:rPr lang="pt-BR" sz="2400" b="0" i="1" u="none" strike="noStrike" baseline="0" dirty="0">
                <a:solidFill>
                  <a:srgbClr val="000000"/>
                </a:solidFill>
              </a:rPr>
              <a:t>I - as receitas </a:t>
            </a:r>
            <a:r>
              <a:rPr lang="pt-BR" sz="2400" b="0" i="1" u="none" strike="noStrike" baseline="0" dirty="0" err="1">
                <a:solidFill>
                  <a:srgbClr val="000000"/>
                </a:solidFill>
              </a:rPr>
              <a:t>nêle</a:t>
            </a:r>
            <a:r>
              <a:rPr lang="pt-BR" sz="2400" b="0" i="1" u="none" strike="noStrike" baseline="0" dirty="0">
                <a:solidFill>
                  <a:srgbClr val="000000"/>
                </a:solidFill>
              </a:rPr>
              <a:t> arrecadadas; </a:t>
            </a:r>
          </a:p>
          <a:p>
            <a:pPr algn="just"/>
            <a:r>
              <a:rPr lang="pt-BR" sz="2400" b="0" i="1" u="none" strike="noStrike" baseline="0" dirty="0">
                <a:solidFill>
                  <a:srgbClr val="000000"/>
                </a:solidFill>
              </a:rPr>
              <a:t>II - as despesas </a:t>
            </a:r>
            <a:r>
              <a:rPr lang="pt-BR" sz="2400" b="0" i="1" u="none" strike="noStrike" baseline="0" dirty="0" err="1">
                <a:solidFill>
                  <a:srgbClr val="000000"/>
                </a:solidFill>
              </a:rPr>
              <a:t>nêle</a:t>
            </a:r>
            <a:r>
              <a:rPr lang="pt-BR" sz="2400" b="0" i="1" u="none" strike="noStrike" baseline="0" dirty="0">
                <a:solidFill>
                  <a:srgbClr val="000000"/>
                </a:solidFill>
              </a:rPr>
              <a:t> legalmente empenhadas</a:t>
            </a:r>
            <a:r>
              <a:rPr lang="pt-BR" sz="2400" b="0" i="0" u="none" strike="noStrike" baseline="0" dirty="0">
                <a:solidFill>
                  <a:srgbClr val="000000"/>
                </a:solidFill>
              </a:rPr>
              <a:t>.”</a:t>
            </a:r>
          </a:p>
          <a:p>
            <a:pPr algn="just"/>
            <a:endParaRPr lang="pt-BR" sz="2400" dirty="0"/>
          </a:p>
        </p:txBody>
      </p:sp>
    </p:spTree>
    <p:extLst>
      <p:ext uri="{BB962C8B-B14F-4D97-AF65-F5344CB8AC3E}">
        <p14:creationId xmlns:p14="http://schemas.microsoft.com/office/powerpoint/2010/main" val="87317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341848"/>
            <a:ext cx="9708995" cy="4431092"/>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20000"/>
          </a:bodyPr>
          <a:lstStyle/>
          <a:p>
            <a:r>
              <a:rPr lang="pt-BR" sz="2400" b="1" i="0" u="none" strike="noStrike" baseline="0" dirty="0">
                <a:solidFill>
                  <a:srgbClr val="000000"/>
                </a:solidFill>
                <a:latin typeface="Calibri" panose="020F0502020204030204" pitchFamily="34" charset="0"/>
              </a:rPr>
              <a:t>2.55.3 REGISTRO DA RECEITA DE IMPOSTO DE RENDA RETIDO NA FONTE EM FOLHA DE PAGAMENTO, NA UNIDADE PREFEITURA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4.1.1.2.1.00.00 	IMPOSTOS SOBRE PATRIMÔNIO E A RENDA - CONSOLIDAÇÃO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 POR DESTINAÇÃO DE RECURSOS - DISPONÍVEL </a:t>
            </a:r>
          </a:p>
          <a:p>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REGISTRAR A RECEITA NA UNIDADE PREFEITURA REFERENTE IMPOSTO DE RENDA RETIDO EM FOLHA DE PAGAMENTO EM TODAS AS UNIDADES GESTORAS. Obs.: o registro da receita deve ocorrer somente após a baixa das consignações, com o respectivo recolhimento para a conta bancária do IRRF. O mesmo procedimento deve ser observado para as retenções relativas a ISSQN. 	</a:t>
            </a:r>
          </a:p>
        </p:txBody>
      </p:sp>
    </p:spTree>
    <p:extLst>
      <p:ext uri="{BB962C8B-B14F-4D97-AF65-F5344CB8AC3E}">
        <p14:creationId xmlns:p14="http://schemas.microsoft.com/office/powerpoint/2010/main" val="1054466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2.55.4 REGISTRO DA RECEITA REF. DESCONTOS EM FOLHA COM BAIXA DE RESPONSABILIDADES (MULTAS DE TRÂNSITO E OUTROS JUROS E MULTAS)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1.2.1.2.1.04.07 	MULTAS E JUROS A RECEBER DE SERVIDORES RESPONSABILIZADOS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DISPONIBILIDADE POR DESTINAÇÃO DE RECURSOS - DISPONÍVEL 	</a:t>
            </a:r>
          </a:p>
        </p:txBody>
      </p:sp>
    </p:spTree>
    <p:extLst>
      <p:ext uri="{BB962C8B-B14F-4D97-AF65-F5344CB8AC3E}">
        <p14:creationId xmlns:p14="http://schemas.microsoft.com/office/powerpoint/2010/main" val="4160132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411238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2.57.3 ARRECADAÇÃO DA RECEITA DE CONTRIBUIÇÕES DOS SERVIDORES NO RPPS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1.1.2.1.1.00.00 	CRÉDITOS TRIBUTÁRIOS A RECEBER - CONSOLIDAÇÃO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DISPONIBILIDADE POR DESTINAÇÃO DE RECURSOS - DISPONÍVEL 	REGISTRAR A ARRECADAÇÃO DA RECEITA DE CONTRIBUIÇÕES DOS SERVIDORES AO RPPS. Obs.: Pode ser utilizada também a conta 1.1.3.6.1.01.01 - CONTRIBUIÇÕES DO RPPS A RECEBER - SERVIDOR, APOSENTADO E PENSIONISTA – C/C 6. 	</a:t>
            </a:r>
          </a:p>
        </p:txBody>
      </p:sp>
    </p:spTree>
    <p:extLst>
      <p:ext uri="{BB962C8B-B14F-4D97-AF65-F5344CB8AC3E}">
        <p14:creationId xmlns:p14="http://schemas.microsoft.com/office/powerpoint/2010/main" val="2059090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2.57.4 ARRECADAÇÃO DA RECEITA DE CONTRIBUIÇÕES PATRONAIS NO RPPS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1.1.2.1.2.00.00 	CRÉDITOS TRIBUTÁRIOS A RECEBER - INTRA OFSS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DISPONIBILIDADE POR DESTINAÇÃO DE RECURSOS – DISPONÍVEL 	REGISTRAR A ARRECADAÇÃO DA RECEITA DE CONTRIBUIÇÕES PATRONAIS NO RPPS. Obs.: Pode ser utilizada também a conta 1.1.3.6.2.01.01 CONTRIBUIÇÕES DO RPPS A RECEBER – PATRONAL – C/C 6. 	</a:t>
            </a:r>
          </a:p>
        </p:txBody>
      </p:sp>
    </p:spTree>
    <p:extLst>
      <p:ext uri="{BB962C8B-B14F-4D97-AF65-F5344CB8AC3E}">
        <p14:creationId xmlns:p14="http://schemas.microsoft.com/office/powerpoint/2010/main" val="3698304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4144280"/>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2.61 ALIENAÇÃO DE BENS - COM GANHO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F/P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1.2.3.8.X.XX.XX 	(-) DEPRECIAÇÃO, EXAUSTÃO E AMORTIZAÇÃO ACUMULADAS 	- </a:t>
            </a:r>
          </a:p>
          <a:p>
            <a:r>
              <a:rPr lang="pt-BR" sz="2400" b="0" i="0" u="none" strike="noStrike" baseline="0" dirty="0">
                <a:solidFill>
                  <a:srgbClr val="000000"/>
                </a:solidFill>
                <a:latin typeface="Calibri" panose="020F0502020204030204" pitchFamily="34" charset="0"/>
              </a:rPr>
              <a:t>C 	1.2.3.X.X.XX.XX 	ATIVO NÃO CIRCULANTE - IMOBILIZADO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1.2.3.X.X.XX.XX 	ATIVO NÃO CIRCULANTE - IMOBILIZADO 		</a:t>
            </a:r>
          </a:p>
          <a:p>
            <a:r>
              <a:rPr lang="pt-BR" sz="2400" b="0" i="0" u="none" strike="noStrike" baseline="0" dirty="0">
                <a:solidFill>
                  <a:srgbClr val="000000"/>
                </a:solidFill>
                <a:latin typeface="Calibri" panose="020F0502020204030204" pitchFamily="34" charset="0"/>
              </a:rPr>
              <a:t>C 	4.6.2.2.X.XX.XX 	GANHOS COM ALIENAÇÃO DE IMOBILIZADO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DISPONIBILIDADE POR DESTINAÇÃO DE RECURSOS - DISPONÍVEL 	</a:t>
            </a:r>
          </a:p>
        </p:txBody>
      </p:sp>
    </p:spTree>
    <p:extLst>
      <p:ext uri="{BB962C8B-B14F-4D97-AF65-F5344CB8AC3E}">
        <p14:creationId xmlns:p14="http://schemas.microsoft.com/office/powerpoint/2010/main" val="744519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4059220"/>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2.62 ALIENAÇÃO DE BENS - COM PERDA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1.2.3.8.X.XX.XX 	(-) DEPRECIAÇÃO, EXAUSTÃO E AMORTIZAÇÃO ACUMULADAS 	- </a:t>
            </a:r>
          </a:p>
          <a:p>
            <a:r>
              <a:rPr lang="pt-BR" sz="2400" b="0" i="0" u="none" strike="noStrike" baseline="0" dirty="0">
                <a:solidFill>
                  <a:srgbClr val="000000"/>
                </a:solidFill>
                <a:latin typeface="Calibri" panose="020F0502020204030204" pitchFamily="34" charset="0"/>
              </a:rPr>
              <a:t>C 	1.2.3.X.X.XX.XX 	ATIVO NÃO CIRCULANTE - IMOBILIZADO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D 	3.6.2.2.X.XX.XX 	PERDAS COM ALIENAÇÃO DE IMOBILIZADO 		</a:t>
            </a:r>
          </a:p>
          <a:p>
            <a:r>
              <a:rPr lang="pt-BR" sz="2400" b="0" i="0" u="none" strike="noStrike" baseline="0" dirty="0">
                <a:solidFill>
                  <a:srgbClr val="000000"/>
                </a:solidFill>
                <a:latin typeface="Calibri" panose="020F0502020204030204" pitchFamily="34" charset="0"/>
              </a:rPr>
              <a:t>C 	1.2.3.X.X.XX.XX 	ATIVO NÃO CIRCULANTE - IMOBILIZADO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DISPONIBILIDADE POR DESTINAÇÃO DE RECURSOS - DISPONÍVEL 	</a:t>
            </a:r>
          </a:p>
        </p:txBody>
      </p:sp>
    </p:spTree>
    <p:extLst>
      <p:ext uri="{BB962C8B-B14F-4D97-AF65-F5344CB8AC3E}">
        <p14:creationId xmlns:p14="http://schemas.microsoft.com/office/powerpoint/2010/main" val="2168798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lnSpcReduction="10000"/>
          </a:bodyPr>
          <a:lstStyle/>
          <a:p>
            <a:r>
              <a:rPr lang="pt-BR" sz="2400" b="1" i="0" u="none" strike="noStrike" baseline="0" dirty="0">
                <a:solidFill>
                  <a:srgbClr val="000000"/>
                </a:solidFill>
                <a:latin typeface="Calibri" panose="020F0502020204030204" pitchFamily="34" charset="0"/>
              </a:rPr>
              <a:t>2.74.9 REGISTRO NA PREFEITURA DA RECEITA REF. DESCONTOS EM FOLHA DE PAGAMENTO DA CÂMARA DE VEREADORES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4.X.X.X.X.XX.XX 	VARIAÇÃO PATRIMONIAL AUMENTATIVA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C 	8.2.1.1.1.01.00 	DISP. POR DESTINAÇÃO DE RECURSOS – DISPONÍVEL 	</a:t>
            </a:r>
          </a:p>
        </p:txBody>
      </p:sp>
    </p:spTree>
    <p:extLst>
      <p:ext uri="{BB962C8B-B14F-4D97-AF65-F5344CB8AC3E}">
        <p14:creationId xmlns:p14="http://schemas.microsoft.com/office/powerpoint/2010/main" val="2002205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2.75.5 RECEBIMENTO DAS PARCELAS DE CONTRIBUIÇÕES PATRONAIS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1.1.1.1.X.XX.XX 	CAIXA E EQUIVALENTES DE CAIXA 		</a:t>
            </a:r>
          </a:p>
          <a:p>
            <a:r>
              <a:rPr lang="pt-BR" sz="2400" b="0" i="0" u="none" strike="noStrike" baseline="0" dirty="0">
                <a:solidFill>
                  <a:srgbClr val="000000"/>
                </a:solidFill>
                <a:latin typeface="Calibri" panose="020F0502020204030204" pitchFamily="34" charset="0"/>
              </a:rPr>
              <a:t>C 	1.1.2.1.2.00.00 	CRÉDITOS TRIBUTÁRIOS A RECEBER - INTRA OFSS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 POR DESTINAÇÃO DE RECURSOS – DISPONÍVEL 	</a:t>
            </a:r>
          </a:p>
        </p:txBody>
      </p:sp>
    </p:spTree>
    <p:extLst>
      <p:ext uri="{BB962C8B-B14F-4D97-AF65-F5344CB8AC3E}">
        <p14:creationId xmlns:p14="http://schemas.microsoft.com/office/powerpoint/2010/main" val="3157946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2.75.6 RECEBIMENTO DAS PARCELAS DE CONTRIBUIÇÕES DOS SEGURADOS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1.1.1.1.X.XX.XX 	CAIXA E EQUIVALENTES DE CAIXA 		</a:t>
            </a:r>
          </a:p>
          <a:p>
            <a:r>
              <a:rPr lang="pt-BR" sz="2400" b="0" i="0" u="none" strike="noStrike" baseline="0" dirty="0">
                <a:solidFill>
                  <a:srgbClr val="000000"/>
                </a:solidFill>
                <a:latin typeface="Calibri" panose="020F0502020204030204" pitchFamily="34" charset="0"/>
              </a:rPr>
              <a:t>C 	1.1.2.1.1.00.00 	CRÉDITOS TRIBUTÁRIOS A RECEBER - CONSOLIDAÇÃO 	</a:t>
            </a:r>
          </a:p>
          <a:p>
            <a:r>
              <a:rPr lang="pt-BR" sz="2400" b="0" i="0" u="none" strike="noStrike" baseline="0" dirty="0">
                <a:solidFill>
                  <a:srgbClr val="000000"/>
                </a:solidFill>
                <a:latin typeface="Calibri" panose="020F0502020204030204" pitchFamily="34" charset="0"/>
              </a:rPr>
              <a:t>D 	6.2.1.1.0.00.00 	RECEITA A REALIZAR 		</a:t>
            </a:r>
          </a:p>
          <a:p>
            <a:r>
              <a:rPr lang="pt-BR" sz="2400" b="0" i="0" u="none" strike="noStrike" baseline="0" dirty="0">
                <a:solidFill>
                  <a:srgbClr val="000000"/>
                </a:solidFill>
                <a:latin typeface="Calibri" panose="020F0502020204030204" pitchFamily="34" charset="0"/>
              </a:rPr>
              <a:t>C 	6.2.1.2.0.00.00 	RECEITA REALIZADA 		</a:t>
            </a:r>
          </a:p>
          <a:p>
            <a:r>
              <a:rPr lang="pt-BR" sz="2400" b="0" i="0" u="none" strike="noStrike" baseline="0" dirty="0">
                <a:solidFill>
                  <a:srgbClr val="000000"/>
                </a:solidFill>
                <a:latin typeface="Calibri" panose="020F0502020204030204" pitchFamily="34" charset="0"/>
              </a:rPr>
              <a:t>D 	7.2.1.1.0.00.00 	CONTROLE DA DISPONIBILIDADE DE RECURSOS 	C 	8.2.1.1.1.01.00 	DISP. POR DESTINAÇÃO DE RECURSOS – DISPONÍVEL 	</a:t>
            </a:r>
          </a:p>
        </p:txBody>
      </p:sp>
    </p:spTree>
    <p:extLst>
      <p:ext uri="{BB962C8B-B14F-4D97-AF65-F5344CB8AC3E}">
        <p14:creationId xmlns:p14="http://schemas.microsoft.com/office/powerpoint/2010/main" val="2694891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857201"/>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2.79 ARRECADAÇÃO DA RECEITA, QUANDO HOUVE O PRÉVIO RECONHECIMENTO POR COMPETÊNCIA, COM CONCESSÃO DE DESCONTOS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(valor líquido) 	C 	1.1.X.X.X.XX.XX 	ATIVO CIRCULANTE (valor líquido) 		</a:t>
            </a:r>
          </a:p>
          <a:p>
            <a:r>
              <a:rPr lang="pt-BR" sz="2400" b="0" i="0" u="none" strike="noStrike" baseline="0" dirty="0">
                <a:solidFill>
                  <a:srgbClr val="000000"/>
                </a:solidFill>
                <a:latin typeface="Calibri" panose="020F0502020204030204" pitchFamily="34" charset="0"/>
              </a:rPr>
              <a:t>D 	4.X.X.X.X.XX.XX 	VPA do registro por competência (valor do desconto) 	</a:t>
            </a:r>
          </a:p>
          <a:p>
            <a:r>
              <a:rPr lang="pt-BR" sz="2400" b="0" i="0" u="none" strike="noStrike" baseline="0" dirty="0">
                <a:solidFill>
                  <a:srgbClr val="000000"/>
                </a:solidFill>
                <a:latin typeface="Calibri" panose="020F0502020204030204" pitchFamily="34" charset="0"/>
              </a:rPr>
              <a:t>C 	1.1.X.X.X.XX.XX 	ATIVO CIRCULANTE (valor do desconto) 	 	</a:t>
            </a:r>
          </a:p>
          <a:p>
            <a:r>
              <a:rPr lang="pt-BR" sz="2400" b="0" i="0" u="none" strike="noStrike" baseline="0" dirty="0">
                <a:solidFill>
                  <a:srgbClr val="000000"/>
                </a:solidFill>
                <a:latin typeface="Calibri" panose="020F0502020204030204" pitchFamily="34" charset="0"/>
              </a:rPr>
              <a:t>D 	6.2.1.1.0.00.00 	RECEITA A REALIZAR (valor líquido) 		</a:t>
            </a:r>
          </a:p>
          <a:p>
            <a:r>
              <a:rPr lang="pt-BR" sz="2400" b="0" i="0" u="none" strike="noStrike" baseline="0" dirty="0">
                <a:solidFill>
                  <a:srgbClr val="000000"/>
                </a:solidFill>
                <a:latin typeface="Calibri" panose="020F0502020204030204" pitchFamily="34" charset="0"/>
              </a:rPr>
              <a:t>D 	6.2.1.3.9.00.00 	(-)OUTRAS DEDUÇÕES DA RECEITA REALIZ.(</a:t>
            </a:r>
            <a:r>
              <a:rPr lang="pt-BR" sz="2400" b="0" i="0" u="none" strike="noStrike" baseline="0" dirty="0" err="1">
                <a:solidFill>
                  <a:srgbClr val="000000"/>
                </a:solidFill>
                <a:latin typeface="Calibri" panose="020F0502020204030204" pitchFamily="34" charset="0"/>
              </a:rPr>
              <a:t>vlr</a:t>
            </a:r>
            <a:r>
              <a:rPr lang="pt-BR" sz="2400" b="0" i="0" u="none" strike="noStrike" baseline="0" dirty="0">
                <a:solidFill>
                  <a:srgbClr val="000000"/>
                </a:solidFill>
                <a:latin typeface="Calibri" panose="020F0502020204030204" pitchFamily="34" charset="0"/>
              </a:rPr>
              <a:t>. do desconto) </a:t>
            </a:r>
          </a:p>
          <a:p>
            <a:r>
              <a:rPr lang="pt-BR" sz="2400" b="0" i="0" u="none" strike="noStrike" baseline="0" dirty="0">
                <a:solidFill>
                  <a:srgbClr val="000000"/>
                </a:solidFill>
                <a:latin typeface="Calibri" panose="020F0502020204030204" pitchFamily="34" charset="0"/>
              </a:rPr>
              <a:t>C 	6.2.1.2.0.00.00 	RECEITA REALIZADA (Valor Bruto) 	</a:t>
            </a:r>
          </a:p>
          <a:p>
            <a:r>
              <a:rPr lang="pt-BR" sz="2400" b="0" i="0" u="none" strike="noStrike" baseline="0" dirty="0">
                <a:solidFill>
                  <a:srgbClr val="000000"/>
                </a:solidFill>
                <a:latin typeface="Calibri" panose="020F0502020204030204" pitchFamily="34" charset="0"/>
              </a:rPr>
              <a:t>D 	7.2.1.1.0.00.00 	CONTROLE DA DISP. DE RECURSOS (valor líquido) 	</a:t>
            </a:r>
          </a:p>
          <a:p>
            <a:r>
              <a:rPr lang="pt-BR" sz="2400" b="0" i="0" u="none" strike="noStrike" baseline="0" dirty="0">
                <a:solidFill>
                  <a:srgbClr val="000000"/>
                </a:solidFill>
                <a:latin typeface="Calibri" panose="020F0502020204030204" pitchFamily="34" charset="0"/>
              </a:rPr>
              <a:t>C 	8.2.1.1.1.01.00 	DDR – DISPONÍVEL (valor líquido) 	</a:t>
            </a:r>
          </a:p>
        </p:txBody>
      </p:sp>
    </p:spTree>
    <p:extLst>
      <p:ext uri="{BB962C8B-B14F-4D97-AF65-F5344CB8AC3E}">
        <p14:creationId xmlns:p14="http://schemas.microsoft.com/office/powerpoint/2010/main" val="311569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A022A55-1BB4-96FB-759F-2F595006B7BA}"/>
              </a:ext>
            </a:extLst>
          </p:cNvPr>
          <p:cNvGraphicFramePr/>
          <p:nvPr/>
        </p:nvGraphicFramePr>
        <p:xfrm>
          <a:off x="1249680" y="513080"/>
          <a:ext cx="9580880" cy="583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Angulado 6">
            <a:extLst>
              <a:ext uri="{FF2B5EF4-FFF2-40B4-BE49-F238E27FC236}">
                <a16:creationId xmlns:a16="http://schemas.microsoft.com/office/drawing/2014/main" id="{29AB4C26-7C35-D14F-8071-5952D3DB6377}"/>
              </a:ext>
            </a:extLst>
          </p:cNvPr>
          <p:cNvCxnSpPr/>
          <p:nvPr/>
        </p:nvCxnSpPr>
        <p:spPr>
          <a:xfrm rot="16200000" flipH="1">
            <a:off x="5989320" y="3933705"/>
            <a:ext cx="325120" cy="243840"/>
          </a:xfrm>
          <a:prstGeom prst="bentConnector3">
            <a:avLst>
              <a:gd name="adj1" fmla="val 106250"/>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1D251A71-8468-F682-FBF8-B58AC2E0840A}"/>
              </a:ext>
            </a:extLst>
          </p:cNvPr>
          <p:cNvSpPr txBox="1"/>
          <p:nvPr/>
        </p:nvSpPr>
        <p:spPr>
          <a:xfrm>
            <a:off x="6339840" y="4033519"/>
            <a:ext cx="1202380" cy="369332"/>
          </a:xfrm>
          <a:prstGeom prst="rect">
            <a:avLst/>
          </a:prstGeom>
          <a:noFill/>
        </p:spPr>
        <p:txBody>
          <a:bodyPr wrap="none" rtlCol="0">
            <a:spAutoFit/>
          </a:bodyPr>
          <a:lstStyle/>
          <a:p>
            <a:r>
              <a:rPr lang="pt-BR" b="1" dirty="0">
                <a:solidFill>
                  <a:schemeClr val="accent1">
                    <a:lumMod val="50000"/>
                  </a:schemeClr>
                </a:solidFill>
              </a:rPr>
              <a:t>Consórcios</a:t>
            </a:r>
          </a:p>
        </p:txBody>
      </p:sp>
      <p:cxnSp>
        <p:nvCxnSpPr>
          <p:cNvPr id="10" name="Conector: Angulado 9">
            <a:extLst>
              <a:ext uri="{FF2B5EF4-FFF2-40B4-BE49-F238E27FC236}">
                <a16:creationId xmlns:a16="http://schemas.microsoft.com/office/drawing/2014/main" id="{9B547982-A1E0-BC94-0F9A-71C9B919ED1A}"/>
              </a:ext>
            </a:extLst>
          </p:cNvPr>
          <p:cNvCxnSpPr/>
          <p:nvPr/>
        </p:nvCxnSpPr>
        <p:spPr>
          <a:xfrm rot="16200000" flipH="1">
            <a:off x="8335010" y="3933705"/>
            <a:ext cx="325120" cy="243840"/>
          </a:xfrm>
          <a:prstGeom prst="bentConnector3">
            <a:avLst>
              <a:gd name="adj1" fmla="val 106250"/>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5487A39F-2788-BACB-3DCF-CA429E233F73}"/>
              </a:ext>
            </a:extLst>
          </p:cNvPr>
          <p:cNvSpPr txBox="1"/>
          <p:nvPr/>
        </p:nvSpPr>
        <p:spPr>
          <a:xfrm>
            <a:off x="8531550" y="4055623"/>
            <a:ext cx="2225040" cy="369332"/>
          </a:xfrm>
          <a:prstGeom prst="rect">
            <a:avLst/>
          </a:prstGeom>
          <a:noFill/>
        </p:spPr>
        <p:txBody>
          <a:bodyPr wrap="square" rtlCol="0">
            <a:spAutoFit/>
          </a:bodyPr>
          <a:lstStyle/>
          <a:p>
            <a:r>
              <a:rPr lang="pt-BR" b="1" dirty="0">
                <a:solidFill>
                  <a:schemeClr val="accent1">
                    <a:lumMod val="50000"/>
                  </a:schemeClr>
                </a:solidFill>
              </a:rPr>
              <a:t>Receita INTRA, 7 e 8</a:t>
            </a:r>
          </a:p>
        </p:txBody>
      </p:sp>
      <p:cxnSp>
        <p:nvCxnSpPr>
          <p:cNvPr id="12" name="Conector: Angulado 11">
            <a:extLst>
              <a:ext uri="{FF2B5EF4-FFF2-40B4-BE49-F238E27FC236}">
                <a16:creationId xmlns:a16="http://schemas.microsoft.com/office/drawing/2014/main" id="{35B82024-7507-DDCE-BAA3-89A9699BDFD9}"/>
              </a:ext>
            </a:extLst>
          </p:cNvPr>
          <p:cNvCxnSpPr/>
          <p:nvPr/>
        </p:nvCxnSpPr>
        <p:spPr>
          <a:xfrm rot="16200000" flipH="1">
            <a:off x="1320800" y="3933705"/>
            <a:ext cx="325120" cy="243840"/>
          </a:xfrm>
          <a:prstGeom prst="bentConnector3">
            <a:avLst>
              <a:gd name="adj1" fmla="val 106250"/>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C5B878D0-FF42-AB20-ED00-7596137D1BCF}"/>
              </a:ext>
            </a:extLst>
          </p:cNvPr>
          <p:cNvSpPr txBox="1"/>
          <p:nvPr/>
        </p:nvSpPr>
        <p:spPr>
          <a:xfrm flipH="1">
            <a:off x="1598292" y="4055623"/>
            <a:ext cx="1661163" cy="923330"/>
          </a:xfrm>
          <a:prstGeom prst="rect">
            <a:avLst/>
          </a:prstGeom>
          <a:noFill/>
        </p:spPr>
        <p:txBody>
          <a:bodyPr wrap="square" rtlCol="0">
            <a:spAutoFit/>
          </a:bodyPr>
          <a:lstStyle/>
          <a:p>
            <a:r>
              <a:rPr lang="pt-BR" b="1" dirty="0">
                <a:solidFill>
                  <a:schemeClr val="accent1">
                    <a:lumMod val="50000"/>
                  </a:schemeClr>
                </a:solidFill>
              </a:rPr>
              <a:t>Categoria Econômica               5 dígitos</a:t>
            </a:r>
          </a:p>
        </p:txBody>
      </p:sp>
      <p:cxnSp>
        <p:nvCxnSpPr>
          <p:cNvPr id="14" name="Conector: Angulado 13">
            <a:extLst>
              <a:ext uri="{FF2B5EF4-FFF2-40B4-BE49-F238E27FC236}">
                <a16:creationId xmlns:a16="http://schemas.microsoft.com/office/drawing/2014/main" id="{9445BE63-6DCD-142E-F17B-997504112349}"/>
              </a:ext>
            </a:extLst>
          </p:cNvPr>
          <p:cNvCxnSpPr/>
          <p:nvPr/>
        </p:nvCxnSpPr>
        <p:spPr>
          <a:xfrm rot="16200000" flipH="1">
            <a:off x="3723640" y="3898145"/>
            <a:ext cx="325120" cy="243840"/>
          </a:xfrm>
          <a:prstGeom prst="bentConnector3">
            <a:avLst>
              <a:gd name="adj1" fmla="val 106250"/>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8FBFA746-6BAE-EF9E-4244-6C880D29ED09}"/>
              </a:ext>
            </a:extLst>
          </p:cNvPr>
          <p:cNvSpPr txBox="1"/>
          <p:nvPr/>
        </p:nvSpPr>
        <p:spPr>
          <a:xfrm>
            <a:off x="4009376" y="4055623"/>
            <a:ext cx="1555041" cy="646331"/>
          </a:xfrm>
          <a:prstGeom prst="rect">
            <a:avLst/>
          </a:prstGeom>
          <a:noFill/>
        </p:spPr>
        <p:txBody>
          <a:bodyPr wrap="none" rtlCol="0">
            <a:spAutoFit/>
          </a:bodyPr>
          <a:lstStyle/>
          <a:p>
            <a:r>
              <a:rPr lang="pt-BR" b="1" dirty="0">
                <a:solidFill>
                  <a:schemeClr val="accent1">
                    <a:lumMod val="50000"/>
                  </a:schemeClr>
                </a:solidFill>
              </a:rPr>
              <a:t>Detalhamento</a:t>
            </a:r>
          </a:p>
          <a:p>
            <a:r>
              <a:rPr lang="pt-BR" b="1" dirty="0">
                <a:solidFill>
                  <a:schemeClr val="accent1">
                    <a:lumMod val="50000"/>
                  </a:schemeClr>
                </a:solidFill>
              </a:rPr>
              <a:t>8 dígitos</a:t>
            </a:r>
          </a:p>
        </p:txBody>
      </p:sp>
      <p:sp>
        <p:nvSpPr>
          <p:cNvPr id="16" name="CaixaDeTexto 15">
            <a:extLst>
              <a:ext uri="{FF2B5EF4-FFF2-40B4-BE49-F238E27FC236}">
                <a16:creationId xmlns:a16="http://schemas.microsoft.com/office/drawing/2014/main" id="{ECA896CE-CD4E-1C7D-DFED-6613AE7A1BAF}"/>
              </a:ext>
            </a:extLst>
          </p:cNvPr>
          <p:cNvSpPr txBox="1"/>
          <p:nvPr/>
        </p:nvSpPr>
        <p:spPr>
          <a:xfrm>
            <a:off x="3697655" y="686971"/>
            <a:ext cx="3733523" cy="584775"/>
          </a:xfrm>
          <a:custGeom>
            <a:avLst/>
            <a:gdLst>
              <a:gd name="connsiteX0" fmla="*/ 0 w 3733523"/>
              <a:gd name="connsiteY0" fmla="*/ 0 h 584775"/>
              <a:gd name="connsiteX1" fmla="*/ 458690 w 3733523"/>
              <a:gd name="connsiteY1" fmla="*/ 0 h 584775"/>
              <a:gd name="connsiteX2" fmla="*/ 1029386 w 3733523"/>
              <a:gd name="connsiteY2" fmla="*/ 0 h 584775"/>
              <a:gd name="connsiteX3" fmla="*/ 1562746 w 3733523"/>
              <a:gd name="connsiteY3" fmla="*/ 0 h 584775"/>
              <a:gd name="connsiteX4" fmla="*/ 2170777 w 3733523"/>
              <a:gd name="connsiteY4" fmla="*/ 0 h 584775"/>
              <a:gd name="connsiteX5" fmla="*/ 2704137 w 3733523"/>
              <a:gd name="connsiteY5" fmla="*/ 0 h 584775"/>
              <a:gd name="connsiteX6" fmla="*/ 3200163 w 3733523"/>
              <a:gd name="connsiteY6" fmla="*/ 0 h 584775"/>
              <a:gd name="connsiteX7" fmla="*/ 3733523 w 3733523"/>
              <a:gd name="connsiteY7" fmla="*/ 0 h 584775"/>
              <a:gd name="connsiteX8" fmla="*/ 3733523 w 3733523"/>
              <a:gd name="connsiteY8" fmla="*/ 584775 h 584775"/>
              <a:gd name="connsiteX9" fmla="*/ 3274833 w 3733523"/>
              <a:gd name="connsiteY9" fmla="*/ 584775 h 584775"/>
              <a:gd name="connsiteX10" fmla="*/ 2853478 w 3733523"/>
              <a:gd name="connsiteY10" fmla="*/ 584775 h 584775"/>
              <a:gd name="connsiteX11" fmla="*/ 2320118 w 3733523"/>
              <a:gd name="connsiteY11" fmla="*/ 584775 h 584775"/>
              <a:gd name="connsiteX12" fmla="*/ 1861428 w 3733523"/>
              <a:gd name="connsiteY12" fmla="*/ 584775 h 584775"/>
              <a:gd name="connsiteX13" fmla="*/ 1440073 w 3733523"/>
              <a:gd name="connsiteY13" fmla="*/ 584775 h 584775"/>
              <a:gd name="connsiteX14" fmla="*/ 1018718 w 3733523"/>
              <a:gd name="connsiteY14" fmla="*/ 584775 h 584775"/>
              <a:gd name="connsiteX15" fmla="*/ 522693 w 3733523"/>
              <a:gd name="connsiteY15" fmla="*/ 584775 h 584775"/>
              <a:gd name="connsiteX16" fmla="*/ 0 w 3733523"/>
              <a:gd name="connsiteY16" fmla="*/ 584775 h 584775"/>
              <a:gd name="connsiteX17" fmla="*/ 0 w 373352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3523" h="584775" extrusionOk="0">
                <a:moveTo>
                  <a:pt x="0" y="0"/>
                </a:moveTo>
                <a:cubicBezTo>
                  <a:pt x="204993" y="-7106"/>
                  <a:pt x="310745" y="6847"/>
                  <a:pt x="458690" y="0"/>
                </a:cubicBezTo>
                <a:cubicBezTo>
                  <a:pt x="606635" y="-6847"/>
                  <a:pt x="852374" y="6336"/>
                  <a:pt x="1029386" y="0"/>
                </a:cubicBezTo>
                <a:cubicBezTo>
                  <a:pt x="1206398" y="-6336"/>
                  <a:pt x="1331832" y="9854"/>
                  <a:pt x="1562746" y="0"/>
                </a:cubicBezTo>
                <a:cubicBezTo>
                  <a:pt x="1793660" y="-9854"/>
                  <a:pt x="1997875" y="16346"/>
                  <a:pt x="2170777" y="0"/>
                </a:cubicBezTo>
                <a:cubicBezTo>
                  <a:pt x="2343679" y="-16346"/>
                  <a:pt x="2554232" y="24620"/>
                  <a:pt x="2704137" y="0"/>
                </a:cubicBezTo>
                <a:cubicBezTo>
                  <a:pt x="2854042" y="-24620"/>
                  <a:pt x="2968821" y="5785"/>
                  <a:pt x="3200163" y="0"/>
                </a:cubicBezTo>
                <a:cubicBezTo>
                  <a:pt x="3431505" y="-5785"/>
                  <a:pt x="3513997" y="42772"/>
                  <a:pt x="3733523" y="0"/>
                </a:cubicBezTo>
                <a:cubicBezTo>
                  <a:pt x="3770916" y="133428"/>
                  <a:pt x="3699782" y="462541"/>
                  <a:pt x="3733523" y="584775"/>
                </a:cubicBezTo>
                <a:cubicBezTo>
                  <a:pt x="3609114" y="587014"/>
                  <a:pt x="3381903" y="575763"/>
                  <a:pt x="3274833" y="584775"/>
                </a:cubicBezTo>
                <a:cubicBezTo>
                  <a:pt x="3167763" y="593787"/>
                  <a:pt x="2992266" y="545767"/>
                  <a:pt x="2853478" y="584775"/>
                </a:cubicBezTo>
                <a:cubicBezTo>
                  <a:pt x="2714691" y="623783"/>
                  <a:pt x="2494786" y="529493"/>
                  <a:pt x="2320118" y="584775"/>
                </a:cubicBezTo>
                <a:cubicBezTo>
                  <a:pt x="2145450" y="640057"/>
                  <a:pt x="1989397" y="557657"/>
                  <a:pt x="1861428" y="584775"/>
                </a:cubicBezTo>
                <a:cubicBezTo>
                  <a:pt x="1733459" y="611893"/>
                  <a:pt x="1536631" y="556536"/>
                  <a:pt x="1440073" y="584775"/>
                </a:cubicBezTo>
                <a:cubicBezTo>
                  <a:pt x="1343515" y="613014"/>
                  <a:pt x="1133546" y="543796"/>
                  <a:pt x="1018718" y="584775"/>
                </a:cubicBezTo>
                <a:cubicBezTo>
                  <a:pt x="903890" y="625754"/>
                  <a:pt x="660160" y="553963"/>
                  <a:pt x="522693" y="584775"/>
                </a:cubicBezTo>
                <a:cubicBezTo>
                  <a:pt x="385227" y="615587"/>
                  <a:pt x="128118" y="561761"/>
                  <a:pt x="0" y="584775"/>
                </a:cubicBezTo>
                <a:cubicBezTo>
                  <a:pt x="-5894" y="326384"/>
                  <a:pt x="60865" y="224155"/>
                  <a:pt x="0" y="0"/>
                </a:cubicBezTo>
                <a:close/>
              </a:path>
            </a:pathLst>
          </a:custGeom>
          <a:noFill/>
          <a:ln>
            <a:solidFill>
              <a:schemeClr val="tx1"/>
            </a:solidFill>
            <a:extLst>
              <a:ext uri="{C807C97D-BFC1-408E-A445-0C87EB9F89A2}">
                <ask:lineSketchStyleProps xmlns:ask="http://schemas.microsoft.com/office/drawing/2018/sketchyshapes" sd="3054873628">
                  <a:prstGeom prst="rect">
                    <a:avLst/>
                  </a:prstGeom>
                  <ask:type>
                    <ask:lineSketchScribble/>
                  </ask:type>
                </ask:lineSketchStyleProps>
              </a:ext>
            </a:extLst>
          </a:ln>
        </p:spPr>
        <p:txBody>
          <a:bodyPr wrap="none" rtlCol="0">
            <a:spAutoFit/>
          </a:bodyPr>
          <a:lstStyle/>
          <a:p>
            <a:r>
              <a:rPr lang="pt-BR" sz="3200" dirty="0"/>
              <a:t>Ementário da Receita</a:t>
            </a:r>
          </a:p>
        </p:txBody>
      </p:sp>
    </p:spTree>
    <p:extLst>
      <p:ext uri="{BB962C8B-B14F-4D97-AF65-F5344CB8AC3E}">
        <p14:creationId xmlns:p14="http://schemas.microsoft.com/office/powerpoint/2010/main" val="1056359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p:bldP spid="11" grpId="0"/>
      <p:bldP spid="13"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2.80 DEVOLUÇÃO DE RECEITAS ARRECADADAS INDEVIDAMENTE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4.X.X.X.X.XX.XX 	VPA que foi registrada a receita 		</a:t>
            </a:r>
          </a:p>
          <a:p>
            <a:r>
              <a:rPr lang="pt-BR" sz="2400" b="0" i="0" u="none" strike="noStrike" baseline="0" dirty="0">
                <a:solidFill>
                  <a:srgbClr val="000000"/>
                </a:solidFill>
                <a:latin typeface="Calibri" panose="020F0502020204030204" pitchFamily="34" charset="0"/>
              </a:rPr>
              <a:t>C 	1.1.1.X.X.XX.XX 	CAIXA E EQUIVALENTES DE CAIXA 	 	</a:t>
            </a:r>
          </a:p>
          <a:p>
            <a:r>
              <a:rPr lang="pt-BR" sz="2400" b="0" i="0" u="none" strike="noStrike" baseline="0" dirty="0">
                <a:solidFill>
                  <a:srgbClr val="000000"/>
                </a:solidFill>
                <a:latin typeface="Calibri" panose="020F0502020204030204" pitchFamily="34" charset="0"/>
              </a:rPr>
              <a:t>D 	6.2.1.3.9.00.00 	(-) OUTRAS DEDUÇÕES DA RECEITA REALIZ.(vlr.do desconto) </a:t>
            </a:r>
          </a:p>
          <a:p>
            <a:r>
              <a:rPr lang="pt-BR" sz="2400" b="0" i="0" u="none" strike="noStrike" baseline="0" dirty="0">
                <a:solidFill>
                  <a:srgbClr val="000000"/>
                </a:solidFill>
                <a:latin typeface="Calibri" panose="020F0502020204030204" pitchFamily="34" charset="0"/>
              </a:rPr>
              <a:t>C 	6.2.1.1.0.00.00 	RECEITA A REALIZAR 		</a:t>
            </a:r>
          </a:p>
          <a:p>
            <a:r>
              <a:rPr lang="pt-BR" sz="2400" b="0" i="0" u="none" strike="noStrike" baseline="0" dirty="0">
                <a:solidFill>
                  <a:srgbClr val="000000"/>
                </a:solidFill>
                <a:latin typeface="Calibri" panose="020F0502020204030204" pitchFamily="34" charset="0"/>
              </a:rPr>
              <a:t>D 	8.2.1.1.1.01.00 	DISP. POR DESTINAÇÃO DE RECURSOS – DISPONÍVEL 	</a:t>
            </a:r>
          </a:p>
          <a:p>
            <a:r>
              <a:rPr lang="pt-BR" sz="2400" b="0" i="0" u="none" strike="noStrike" baseline="0" dirty="0">
                <a:solidFill>
                  <a:srgbClr val="000000"/>
                </a:solidFill>
                <a:latin typeface="Calibri" panose="020F0502020204030204" pitchFamily="34" charset="0"/>
              </a:rPr>
              <a:t>C 	7.2.1.1.0.00.00 	CONTROLE DA DISPONIBILIDADE DE RECURSOS 	</a:t>
            </a:r>
          </a:p>
        </p:txBody>
      </p:sp>
    </p:spTree>
    <p:extLst>
      <p:ext uri="{BB962C8B-B14F-4D97-AF65-F5344CB8AC3E}">
        <p14:creationId xmlns:p14="http://schemas.microsoft.com/office/powerpoint/2010/main" val="3751090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85000" lnSpcReduction="10000"/>
          </a:bodyPr>
          <a:lstStyle/>
          <a:p>
            <a:r>
              <a:rPr lang="pt-BR" sz="2400" b="1" i="0" u="none" strike="noStrike" baseline="0" dirty="0">
                <a:solidFill>
                  <a:srgbClr val="000000"/>
                </a:solidFill>
                <a:latin typeface="Calibri" panose="020F0502020204030204" pitchFamily="34" charset="0"/>
              </a:rPr>
              <a:t>2.81 ANTECIPAÇÃO DE DEPÓSITOS JUDICIAIS – L. C. 151/2015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2.81.1 REGISTRO EM RECEITA DE CAPITAL E PASSIVO “P”, NA LIBERAÇÃO DE 70% DOS DEPÓSITOS JUDICIAIS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2.2.8.8.1.03.02 	DEPÓSITOS PARA RECURSOS JUDICIAIS 		</a:t>
            </a:r>
          </a:p>
          <a:p>
            <a:r>
              <a:rPr lang="pt-BR" sz="2400" b="0" i="0" u="none" strike="noStrike" baseline="0" dirty="0">
                <a:solidFill>
                  <a:srgbClr val="000000"/>
                </a:solidFill>
                <a:latin typeface="Calibri" panose="020F0502020204030204" pitchFamily="34" charset="0"/>
              </a:rPr>
              <a:t>D 	6.2.1.1.0.00.00 	RECEITA A REALIZAR </a:t>
            </a:r>
            <a:r>
              <a:rPr lang="pt-BR" sz="2400" b="1" i="0" u="none" strike="noStrike" baseline="0" dirty="0">
                <a:solidFill>
                  <a:srgbClr val="000000"/>
                </a:solidFill>
                <a:latin typeface="Calibri" panose="020F0502020204030204" pitchFamily="34" charset="0"/>
              </a:rPr>
              <a:t>(2990.00.11 – OUTRAS RECEITAS DE CAPITAL)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C 	6.2.1.2.0.00.00 	RECEITA REALIZADA </a:t>
            </a:r>
            <a:r>
              <a:rPr lang="pt-BR" sz="2400" b="1" i="0" u="none" strike="noStrike" baseline="0" dirty="0">
                <a:solidFill>
                  <a:srgbClr val="000000"/>
                </a:solidFill>
                <a:latin typeface="Calibri" panose="020F0502020204030204" pitchFamily="34" charset="0"/>
              </a:rPr>
              <a:t>(2990.00.11 – OUTRAS RECEITAS DE CAPITAL)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7.2.1.1.0.00.00 	CONTROLE DA DISPONIBILIDADE DE RECURSOS </a:t>
            </a:r>
            <a:r>
              <a:rPr lang="pt-BR" sz="2400" b="1" i="0" u="none" strike="noStrike" baseline="0" dirty="0">
                <a:solidFill>
                  <a:srgbClr val="000000"/>
                </a:solidFill>
                <a:latin typeface="Calibri" panose="020F0502020204030204" pitchFamily="34" charset="0"/>
              </a:rPr>
              <a:t>(DDR 95) </a:t>
            </a:r>
            <a:r>
              <a:rPr lang="pt-BR" sz="2400" b="0" i="0" u="none" strike="noStrike" baseline="0" dirty="0">
                <a:solidFill>
                  <a:srgbClr val="000000"/>
                </a:solidFill>
                <a:latin typeface="Calibri" panose="020F0502020204030204" pitchFamily="34" charset="0"/>
              </a:rPr>
              <a:t>	C 	8.2.1.1.1.01.00 	DISP. POR DESTINAÇÃO DE RECURSOS – DISPONÍVEL </a:t>
            </a:r>
            <a:r>
              <a:rPr lang="pt-BR" sz="2400" b="1" i="0" u="none" strike="noStrike" baseline="0" dirty="0">
                <a:solidFill>
                  <a:srgbClr val="000000"/>
                </a:solidFill>
                <a:latin typeface="Calibri" panose="020F0502020204030204" pitchFamily="34" charset="0"/>
              </a:rPr>
              <a:t>(DDR 95) </a:t>
            </a:r>
            <a:endParaRPr lang="pt-BR"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95871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2.81.2 REGISTRO DA RECEITA (100%), QUANDO HOUVER SENTENÇA DEFINITIVA FAVORÁVEL AO MUNICÍPIO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1.X.X.X/4.XXXX 	Créditos a Receber ou VPA 		</a:t>
            </a:r>
          </a:p>
          <a:p>
            <a:r>
              <a:rPr lang="pt-BR" sz="2400" b="0" i="0" u="none" strike="noStrike" baseline="0" dirty="0">
                <a:solidFill>
                  <a:srgbClr val="000000"/>
                </a:solidFill>
                <a:latin typeface="Calibri" panose="020F0502020204030204" pitchFamily="34" charset="0"/>
              </a:rPr>
              <a:t>D 	6.2.1.1.0.00.00 	RECEITA A REALIZAR (conforme objeto da ação) 	</a:t>
            </a:r>
          </a:p>
          <a:p>
            <a:r>
              <a:rPr lang="pt-BR" sz="2400" b="0" i="0" u="none" strike="noStrike" baseline="0" dirty="0">
                <a:solidFill>
                  <a:srgbClr val="000000"/>
                </a:solidFill>
                <a:latin typeface="Calibri" panose="020F0502020204030204" pitchFamily="34" charset="0"/>
              </a:rPr>
              <a:t>C 	6.2.1.2.0.00.00 	RECEITA REALIZADA (conforme objeto da ação) 	</a:t>
            </a:r>
          </a:p>
          <a:p>
            <a:r>
              <a:rPr lang="pt-BR" sz="2400" b="0" i="0" u="none" strike="noStrike" baseline="0" dirty="0">
                <a:solidFill>
                  <a:srgbClr val="000000"/>
                </a:solidFill>
                <a:latin typeface="Calibri" panose="020F0502020204030204" pitchFamily="34" charset="0"/>
              </a:rPr>
              <a:t>D 	7.2.1.1.0.00.00 	CONTROLE DA DISP. DE RECURSOS (conforme ação) </a:t>
            </a:r>
          </a:p>
          <a:p>
            <a:r>
              <a:rPr lang="pt-BR" sz="2400" b="0" i="0" u="none" strike="noStrike" baseline="0" dirty="0">
                <a:solidFill>
                  <a:srgbClr val="000000"/>
                </a:solidFill>
                <a:latin typeface="Calibri" panose="020F0502020204030204" pitchFamily="34" charset="0"/>
              </a:rPr>
              <a:t>C 	8.2.1.1.1.01.00 	DISP. POR DESTINAÇÃO DE RECURSOS – DISPONÍVEL (conforme ação) </a:t>
            </a:r>
          </a:p>
        </p:txBody>
      </p:sp>
    </p:spTree>
    <p:extLst>
      <p:ext uri="{BB962C8B-B14F-4D97-AF65-F5344CB8AC3E}">
        <p14:creationId xmlns:p14="http://schemas.microsoft.com/office/powerpoint/2010/main" val="2805550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a:bodyPr>
          <a:lstStyle/>
          <a:p>
            <a:r>
              <a:rPr lang="pt-BR" sz="2400" b="1" i="0" u="none" strike="noStrike" baseline="0" dirty="0">
                <a:solidFill>
                  <a:srgbClr val="000000"/>
                </a:solidFill>
                <a:latin typeface="Calibri" panose="020F0502020204030204" pitchFamily="34" charset="0"/>
              </a:rPr>
              <a:t>2.82.4 BAIXA DO ATIVO E REGISTRO DA RECEITA, QUANDO HOUVER SENTENÇA DEFINITIVA FAVORÁVEL AO MUNICÍPIO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1.1.1.X.X.XX.XX 	CAIXA E EQUIVALENTES DE CAIXA 	 	</a:t>
            </a:r>
          </a:p>
          <a:p>
            <a:r>
              <a:rPr lang="pt-BR" sz="2400" b="0" i="0" u="none" strike="noStrike" baseline="0" dirty="0">
                <a:solidFill>
                  <a:srgbClr val="000000"/>
                </a:solidFill>
                <a:latin typeface="Calibri" panose="020F0502020204030204" pitchFamily="34" charset="0"/>
              </a:rPr>
              <a:t>C 	1.2.1.2.1.06.02 	DEPÓSITOS JUDICIAIS 		</a:t>
            </a:r>
          </a:p>
          <a:p>
            <a:r>
              <a:rPr lang="pt-BR" sz="2400" b="0" i="0" u="none" strike="noStrike" baseline="0" dirty="0">
                <a:solidFill>
                  <a:srgbClr val="000000"/>
                </a:solidFill>
                <a:latin typeface="Calibri" panose="020F0502020204030204" pitchFamily="34" charset="0"/>
              </a:rPr>
              <a:t>D 	6.2.1.1.0.00.00 	RECEITA A REALIZAR (Restituições) 		</a:t>
            </a:r>
          </a:p>
          <a:p>
            <a:r>
              <a:rPr lang="pt-BR" sz="2400" b="0" i="0" u="none" strike="noStrike" baseline="0" dirty="0">
                <a:solidFill>
                  <a:srgbClr val="000000"/>
                </a:solidFill>
                <a:latin typeface="Calibri" panose="020F0502020204030204" pitchFamily="34" charset="0"/>
              </a:rPr>
              <a:t>C 	6.2.1.2.0.00.00 	RECEITA REALIZADA (Restituições) 		</a:t>
            </a:r>
          </a:p>
          <a:p>
            <a:r>
              <a:rPr lang="pt-BR" sz="2400" b="0" i="0" u="none" strike="noStrike" baseline="0" dirty="0">
                <a:solidFill>
                  <a:srgbClr val="000000"/>
                </a:solidFill>
                <a:latin typeface="Calibri" panose="020F0502020204030204" pitchFamily="34" charset="0"/>
              </a:rPr>
              <a:t>D 	7.2.1.1.0.00.00 	CONTROLE DA DISPONIBILIDADE DE RECURSOS 	</a:t>
            </a:r>
          </a:p>
          <a:p>
            <a:r>
              <a:rPr lang="pt-BR" sz="2400" b="0" i="0" u="none" strike="noStrike" baseline="0" dirty="0">
                <a:solidFill>
                  <a:srgbClr val="000000"/>
                </a:solidFill>
                <a:latin typeface="Calibri" panose="020F0502020204030204" pitchFamily="34" charset="0"/>
              </a:rPr>
              <a:t>C 	8.2.1.1.1.01.00 	DISP. POR DESTINAÇÃO DE RECURSOS – DISPONÍVEL 	</a:t>
            </a:r>
          </a:p>
        </p:txBody>
      </p:sp>
    </p:spTree>
    <p:extLst>
      <p:ext uri="{BB962C8B-B14F-4D97-AF65-F5344CB8AC3E}">
        <p14:creationId xmlns:p14="http://schemas.microsoft.com/office/powerpoint/2010/main" val="3347685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ixaDeTexto 1">
            <a:extLst>
              <a:ext uri="{FF2B5EF4-FFF2-40B4-BE49-F238E27FC236}">
                <a16:creationId xmlns:a16="http://schemas.microsoft.com/office/drawing/2014/main" id="{01AD4A1C-1DEE-7B0B-61A8-933C63C79A03}"/>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latin typeface="+mj-lt"/>
                <a:ea typeface="+mj-ea"/>
                <a:cs typeface="+mj-cs"/>
              </a:rPr>
              <a:t>Lançamentos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Contábeis</a:t>
            </a:r>
            <a:r>
              <a:rPr lang="en-US" sz="4000" b="1" kern="1200" dirty="0">
                <a:solidFill>
                  <a:srgbClr val="FFFFFF"/>
                </a:solidFill>
                <a:latin typeface="+mj-lt"/>
                <a:ea typeface="+mj-ea"/>
                <a:cs typeface="+mj-cs"/>
              </a:rPr>
              <a:t> da </a:t>
            </a:r>
            <a:r>
              <a:rPr lang="en-US" sz="4000" b="1" kern="1200" dirty="0" err="1">
                <a:solidFill>
                  <a:srgbClr val="FFFFFF"/>
                </a:solidFill>
                <a:latin typeface="+mj-lt"/>
                <a:ea typeface="+mj-ea"/>
                <a:cs typeface="+mj-cs"/>
              </a:rPr>
              <a:t>Receita</a:t>
            </a:r>
            <a:endParaRPr lang="en-US" sz="4000" b="1" kern="1200" dirty="0">
              <a:solidFill>
                <a:srgbClr val="FFFFFF"/>
              </a:solidFill>
              <a:latin typeface="+mj-lt"/>
              <a:ea typeface="+mj-ea"/>
              <a:cs typeface="+mj-cs"/>
            </a:endParaRPr>
          </a:p>
        </p:txBody>
      </p:sp>
      <p:sp>
        <p:nvSpPr>
          <p:cNvPr id="10" name="CaixaDeTexto 9">
            <a:extLst>
              <a:ext uri="{FF2B5EF4-FFF2-40B4-BE49-F238E27FC236}">
                <a16:creationId xmlns:a16="http://schemas.microsoft.com/office/drawing/2014/main" id="{492B8A0B-30FB-BCEB-0B1E-AA74789D0291}"/>
              </a:ext>
            </a:extLst>
          </p:cNvPr>
          <p:cNvSpPr txBox="1"/>
          <p:nvPr/>
        </p:nvSpPr>
        <p:spPr>
          <a:xfrm>
            <a:off x="1367624" y="2490436"/>
            <a:ext cx="9708995" cy="356717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ctr">
            <a:normAutofit fontScale="92500" lnSpcReduction="10000"/>
          </a:bodyPr>
          <a:lstStyle/>
          <a:p>
            <a:r>
              <a:rPr lang="pt-BR" sz="2400" b="1" i="0" u="none" strike="noStrike" baseline="0" dirty="0">
                <a:solidFill>
                  <a:srgbClr val="000000"/>
                </a:solidFill>
                <a:latin typeface="Calibri" panose="020F0502020204030204" pitchFamily="34" charset="0"/>
              </a:rPr>
              <a:t>3.13 ENCERRAMENTO DAS CONTAS DE RECEITA ORÇAMENTÁRIA </a:t>
            </a:r>
            <a:r>
              <a:rPr lang="pt-BR" sz="2400" b="0" i="0" u="none" strike="noStrike" baseline="0" dirty="0">
                <a:solidFill>
                  <a:srgbClr val="000000"/>
                </a:solidFill>
                <a:latin typeface="Calibri" panose="020F0502020204030204" pitchFamily="34" charset="0"/>
              </a:rPr>
              <a:t>	</a:t>
            </a:r>
          </a:p>
          <a:p>
            <a:r>
              <a:rPr lang="pt-BR" sz="2400" b="1" i="0" u="none" strike="noStrike" baseline="0" dirty="0">
                <a:solidFill>
                  <a:srgbClr val="000000"/>
                </a:solidFill>
                <a:latin typeface="Calibri" panose="020F0502020204030204" pitchFamily="34" charset="0"/>
              </a:rPr>
              <a:t>D/C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CONTA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NOME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C/C </a:t>
            </a:r>
            <a:r>
              <a:rPr lang="pt-BR" sz="2400" b="0" i="0" u="none" strike="noStrike" baseline="0" dirty="0">
                <a:solidFill>
                  <a:srgbClr val="000000"/>
                </a:solidFill>
                <a:latin typeface="Calibri" panose="020F0502020204030204" pitchFamily="34" charset="0"/>
              </a:rPr>
              <a:t>	</a:t>
            </a:r>
            <a:r>
              <a:rPr lang="pt-BR" sz="2400" b="1" i="0" u="none" strike="noStrike" baseline="0" dirty="0">
                <a:solidFill>
                  <a:srgbClr val="000000"/>
                </a:solidFill>
                <a:latin typeface="Calibri" panose="020F0502020204030204" pitchFamily="34" charset="0"/>
              </a:rPr>
              <a:t>F/P </a:t>
            </a:r>
            <a:r>
              <a:rPr lang="pt-BR" sz="2400" b="0" i="0" u="none" strike="noStrike" baseline="0" dirty="0">
                <a:solidFill>
                  <a:srgbClr val="000000"/>
                </a:solidFill>
                <a:latin typeface="Calibri" panose="020F0502020204030204" pitchFamily="34" charset="0"/>
              </a:rPr>
              <a:t>	</a:t>
            </a:r>
          </a:p>
          <a:p>
            <a:r>
              <a:rPr lang="pt-BR" sz="2400" b="0" i="0" u="none" strike="noStrike" baseline="0" dirty="0">
                <a:solidFill>
                  <a:srgbClr val="000000"/>
                </a:solidFill>
                <a:latin typeface="Calibri" panose="020F0502020204030204" pitchFamily="34" charset="0"/>
              </a:rPr>
              <a:t>D 	5.2.1.1.2.XX.XX 	(-) PREVISÃO DE DEDUÇÕES DA RECEITA 	</a:t>
            </a:r>
          </a:p>
          <a:p>
            <a:r>
              <a:rPr lang="pt-BR" sz="2400" b="0" i="0" u="none" strike="noStrike" baseline="0" dirty="0">
                <a:solidFill>
                  <a:srgbClr val="000000"/>
                </a:solidFill>
                <a:latin typeface="Calibri" panose="020F0502020204030204" pitchFamily="34" charset="0"/>
              </a:rPr>
              <a:t>D 	6.2.1.1.0.00.00 	RECEITA A REALIZAR (SALDO CREDOR – PREVISTA E NÃO REALIZADA) 	</a:t>
            </a:r>
          </a:p>
          <a:p>
            <a:r>
              <a:rPr lang="pt-BR" sz="2400" b="0" i="0" u="none" strike="noStrike" baseline="0" dirty="0">
                <a:solidFill>
                  <a:srgbClr val="000000"/>
                </a:solidFill>
                <a:latin typeface="Calibri" panose="020F0502020204030204" pitchFamily="34" charset="0"/>
              </a:rPr>
              <a:t>D 	6.2.1.2.0.00.00 	RECEITA REALIZADA 	1 	- 	</a:t>
            </a:r>
          </a:p>
          <a:p>
            <a:r>
              <a:rPr lang="pt-BR" sz="2400" b="0" i="0" u="none" strike="noStrike" baseline="0" dirty="0">
                <a:solidFill>
                  <a:srgbClr val="000000"/>
                </a:solidFill>
                <a:latin typeface="Calibri" panose="020F0502020204030204" pitchFamily="34" charset="0"/>
              </a:rPr>
              <a:t>C 	5.2.1.1.1.00.00 	PREVISÃO INICIAL DA RECEITA BRUTA 	 	</a:t>
            </a:r>
          </a:p>
          <a:p>
            <a:r>
              <a:rPr lang="pt-BR" sz="2400" b="0" i="0" u="none" strike="noStrike" baseline="0" dirty="0">
                <a:solidFill>
                  <a:srgbClr val="000000"/>
                </a:solidFill>
                <a:latin typeface="Calibri" panose="020F0502020204030204" pitchFamily="34" charset="0"/>
              </a:rPr>
              <a:t>C 	5.2.1.2.X.XX.XX 	ALTERAÇÃO DA PREVISÃO DA RECEITA 	</a:t>
            </a:r>
          </a:p>
          <a:p>
            <a:r>
              <a:rPr lang="pt-BR" sz="2400" b="0" i="0" u="none" strike="noStrike" baseline="0" dirty="0">
                <a:solidFill>
                  <a:srgbClr val="000000"/>
                </a:solidFill>
                <a:latin typeface="Calibri" panose="020F0502020204030204" pitchFamily="34" charset="0"/>
              </a:rPr>
              <a:t>C 	6.2.1.1.0.00.00 	RECEITA A REALIZAR (SALDO DEVEDOR – EXCESSO DE ARRECADAÇÃO) 	</a:t>
            </a:r>
          </a:p>
          <a:p>
            <a:r>
              <a:rPr lang="pt-BR" sz="2400" b="0" i="0" u="none" strike="noStrike" baseline="0" dirty="0">
                <a:solidFill>
                  <a:srgbClr val="000000"/>
                </a:solidFill>
                <a:latin typeface="Calibri" panose="020F0502020204030204" pitchFamily="34" charset="0"/>
              </a:rPr>
              <a:t>C 	6.2.1.3.X.XX.XX 	(-) DEDUÇÕES DA RECEITA ORÇAMENTÁRIA 	</a:t>
            </a:r>
          </a:p>
        </p:txBody>
      </p:sp>
    </p:spTree>
    <p:extLst>
      <p:ext uri="{BB962C8B-B14F-4D97-AF65-F5344CB8AC3E}">
        <p14:creationId xmlns:p14="http://schemas.microsoft.com/office/powerpoint/2010/main" val="3080782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Setas brancas indo para o alvo vermelho">
            <a:extLst>
              <a:ext uri="{FF2B5EF4-FFF2-40B4-BE49-F238E27FC236}">
                <a16:creationId xmlns:a16="http://schemas.microsoft.com/office/drawing/2014/main" id="{30CC2452-E0BE-4781-B8D8-AE4C5BB5777B}"/>
              </a:ext>
            </a:extLst>
          </p:cNvPr>
          <p:cNvPicPr>
            <a:picLocks noChangeAspect="1"/>
          </p:cNvPicPr>
          <p:nvPr/>
        </p:nvPicPr>
        <p:blipFill rotWithShape="1">
          <a:blip r:embed="rId2">
            <a:extLst>
              <a:ext uri="{28A0092B-C50C-407E-A947-70E740481C1C}">
                <a14:useLocalDpi xmlns:a14="http://schemas.microsoft.com/office/drawing/2010/main" val="0"/>
              </a:ext>
            </a:extLst>
          </a:blip>
          <a:srcRect l="18006" r="5293"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aixaDeTexto 1">
            <a:extLst>
              <a:ext uri="{FF2B5EF4-FFF2-40B4-BE49-F238E27FC236}">
                <a16:creationId xmlns:a16="http://schemas.microsoft.com/office/drawing/2014/main" id="{685F2171-B7D0-4DA2-9185-00779B6DB369}"/>
              </a:ext>
            </a:extLst>
          </p:cNvPr>
          <p:cNvSpPr txBox="1"/>
          <p:nvPr/>
        </p:nvSpPr>
        <p:spPr>
          <a:xfrm>
            <a:off x="424815" y="804926"/>
            <a:ext cx="5887466"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1" dirty="0">
                <a:latin typeface="+mj-lt"/>
                <a:ea typeface="+mj-ea"/>
                <a:cs typeface="+mj-cs"/>
              </a:rPr>
              <a:t>Fontes/</a:t>
            </a:r>
            <a:r>
              <a:rPr lang="en-US" sz="3000" b="1" dirty="0" err="1">
                <a:latin typeface="+mj-lt"/>
                <a:ea typeface="+mj-ea"/>
                <a:cs typeface="+mj-cs"/>
              </a:rPr>
              <a:t>Destinação</a:t>
            </a:r>
            <a:r>
              <a:rPr lang="en-US" sz="3000" b="1" dirty="0">
                <a:latin typeface="+mj-lt"/>
                <a:ea typeface="+mj-ea"/>
                <a:cs typeface="+mj-cs"/>
              </a:rPr>
              <a:t> de </a:t>
            </a:r>
            <a:r>
              <a:rPr lang="en-US" sz="3000" b="1" dirty="0" err="1">
                <a:latin typeface="+mj-lt"/>
                <a:ea typeface="+mj-ea"/>
                <a:cs typeface="+mj-cs"/>
              </a:rPr>
              <a:t>Recursos</a:t>
            </a:r>
            <a:endParaRPr lang="en-US" sz="3000" b="1" dirty="0">
              <a:latin typeface="+mj-lt"/>
              <a:ea typeface="+mj-ea"/>
              <a:cs typeface="+mj-cs"/>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90AAD430-D7C3-40B7-B656-E4FD6B7AED22}"/>
              </a:ext>
            </a:extLst>
          </p:cNvPr>
          <p:cNvSpPr txBox="1"/>
          <p:nvPr/>
        </p:nvSpPr>
        <p:spPr>
          <a:xfrm>
            <a:off x="424815" y="4126685"/>
            <a:ext cx="10303437" cy="2188809"/>
          </a:xfrm>
          <a:prstGeom prst="rect">
            <a:avLst/>
          </a:prstGeom>
        </p:spPr>
        <p:txBody>
          <a:bodyPr vert="horz" lIns="91440" tIns="45720" rIns="91440" bIns="45720" rtlCol="0" anchor="t">
            <a:normAutofit/>
          </a:bodyPr>
          <a:lstStyle/>
          <a:p>
            <a:pPr>
              <a:lnSpc>
                <a:spcPct val="90000"/>
              </a:lnSpc>
              <a:spcAft>
                <a:spcPts val="600"/>
              </a:spcAft>
            </a:pPr>
            <a:r>
              <a:rPr lang="en-US" sz="2200" b="1" i="0" cap="all" dirty="0">
                <a:solidFill>
                  <a:schemeClr val="bg2">
                    <a:lumMod val="25000"/>
                  </a:schemeClr>
                </a:solidFill>
                <a:effectLst/>
                <a:latin typeface="Book Antiqua" panose="02040602050305030304" pitchFamily="18" charset="0"/>
              </a:rPr>
              <a:t>PORTARIA CONJUNTA STN/SOF Nº 20, DE 23 DE FEVEREIRO DE 2021</a:t>
            </a:r>
          </a:p>
          <a:p>
            <a:pPr>
              <a:lnSpc>
                <a:spcPct val="90000"/>
              </a:lnSpc>
              <a:spcAft>
                <a:spcPts val="600"/>
              </a:spcAft>
            </a:pPr>
            <a:endParaRPr lang="en-US" sz="2200" b="1" i="0" cap="all" dirty="0">
              <a:solidFill>
                <a:schemeClr val="bg2">
                  <a:lumMod val="25000"/>
                </a:schemeClr>
              </a:solidFill>
              <a:effectLst/>
              <a:latin typeface="Book Antiqua" panose="02040602050305030304" pitchFamily="18" charset="0"/>
            </a:endParaRPr>
          </a:p>
          <a:p>
            <a:pPr>
              <a:lnSpc>
                <a:spcPct val="90000"/>
              </a:lnSpc>
              <a:spcAft>
                <a:spcPts val="600"/>
              </a:spcAft>
            </a:pPr>
            <a:r>
              <a:rPr lang="en-US" sz="2200" b="1" i="0" cap="all" dirty="0">
                <a:solidFill>
                  <a:schemeClr val="bg2">
                    <a:lumMod val="25000"/>
                  </a:schemeClr>
                </a:solidFill>
                <a:effectLst/>
                <a:latin typeface="Book Antiqua" panose="02040602050305030304" pitchFamily="18" charset="0"/>
              </a:rPr>
              <a:t>PORTARIA Nº 710, DE 25 DE FEVEREIRO DE 2021</a:t>
            </a:r>
          </a:p>
          <a:p>
            <a:pPr>
              <a:lnSpc>
                <a:spcPct val="90000"/>
              </a:lnSpc>
              <a:spcAft>
                <a:spcPts val="600"/>
              </a:spcAft>
            </a:pPr>
            <a:endParaRPr lang="en-US" sz="2200" b="1" cap="all" dirty="0">
              <a:solidFill>
                <a:schemeClr val="bg2">
                  <a:lumMod val="25000"/>
                </a:schemeClr>
              </a:solidFill>
              <a:latin typeface="Book Antiqua" panose="02040602050305030304" pitchFamily="18" charset="0"/>
            </a:endParaRPr>
          </a:p>
          <a:p>
            <a:pPr>
              <a:lnSpc>
                <a:spcPct val="90000"/>
              </a:lnSpc>
              <a:spcAft>
                <a:spcPts val="600"/>
              </a:spcAft>
            </a:pPr>
            <a:r>
              <a:rPr lang="pt-BR" sz="2200" b="1" i="0" u="none" strike="noStrike" baseline="0" dirty="0">
                <a:solidFill>
                  <a:schemeClr val="bg2">
                    <a:lumMod val="25000"/>
                  </a:schemeClr>
                </a:solidFill>
                <a:latin typeface="Book Antiqua" panose="02040602050305030304" pitchFamily="18" charset="0"/>
              </a:rPr>
              <a:t>PORTARIA Nº 1.445, DE 14 DE JUNHO DE 2022</a:t>
            </a:r>
            <a:endParaRPr lang="en-US" sz="2200" dirty="0">
              <a:solidFill>
                <a:schemeClr val="bg2">
                  <a:lumMod val="25000"/>
                </a:schemeClr>
              </a:solidFill>
              <a:latin typeface="Book Antiqua" panose="02040602050305030304" pitchFamily="18" charset="0"/>
            </a:endParaRPr>
          </a:p>
        </p:txBody>
      </p:sp>
      <p:pic>
        <p:nvPicPr>
          <p:cNvPr id="11" name="Imagem 10">
            <a:extLst>
              <a:ext uri="{FF2B5EF4-FFF2-40B4-BE49-F238E27FC236}">
                <a16:creationId xmlns:a16="http://schemas.microsoft.com/office/drawing/2014/main" id="{2F0014DF-6C9E-44D8-A267-B86491BE863A}"/>
              </a:ext>
            </a:extLst>
          </p:cNvPr>
          <p:cNvPicPr>
            <a:picLocks noChangeAspect="1"/>
          </p:cNvPicPr>
          <p:nvPr/>
        </p:nvPicPr>
        <p:blipFill>
          <a:blip r:embed="rId3"/>
          <a:stretch>
            <a:fillRect/>
          </a:stretch>
        </p:blipFill>
        <p:spPr>
          <a:xfrm>
            <a:off x="8462774" y="2101087"/>
            <a:ext cx="1473478" cy="1581658"/>
          </a:xfrm>
          <a:prstGeom prst="rect">
            <a:avLst/>
          </a:prstGeom>
        </p:spPr>
      </p:pic>
      <p:sp>
        <p:nvSpPr>
          <p:cNvPr id="6" name="CaixaDeTexto 5">
            <a:extLst>
              <a:ext uri="{FF2B5EF4-FFF2-40B4-BE49-F238E27FC236}">
                <a16:creationId xmlns:a16="http://schemas.microsoft.com/office/drawing/2014/main" id="{FB4C853B-1982-4C70-BA81-3A98B07079E6}"/>
              </a:ext>
            </a:extLst>
          </p:cNvPr>
          <p:cNvSpPr txBox="1"/>
          <p:nvPr/>
        </p:nvSpPr>
        <p:spPr>
          <a:xfrm>
            <a:off x="8752458" y="2599528"/>
            <a:ext cx="849079" cy="584775"/>
          </a:xfrm>
          <a:prstGeom prst="rect">
            <a:avLst/>
          </a:prstGeom>
          <a:noFill/>
        </p:spPr>
        <p:txBody>
          <a:bodyPr wrap="none" rtlCol="0">
            <a:spAutoFit/>
          </a:bodyPr>
          <a:lstStyle/>
          <a:p>
            <a:r>
              <a:rPr lang="pt-BR" sz="3200" b="1" dirty="0">
                <a:solidFill>
                  <a:schemeClr val="bg1"/>
                </a:solidFill>
              </a:rPr>
              <a:t>STN</a:t>
            </a:r>
          </a:p>
        </p:txBody>
      </p:sp>
    </p:spTree>
    <p:extLst>
      <p:ext uri="{BB962C8B-B14F-4D97-AF65-F5344CB8AC3E}">
        <p14:creationId xmlns:p14="http://schemas.microsoft.com/office/powerpoint/2010/main" val="79701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39CC273-C020-ECBA-6897-5823884DF73F}"/>
              </a:ext>
            </a:extLst>
          </p:cNvPr>
          <p:cNvSpPr txBox="1"/>
          <p:nvPr/>
        </p:nvSpPr>
        <p:spPr>
          <a:xfrm>
            <a:off x="4397458" y="754911"/>
            <a:ext cx="3397084"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Fonte de Recurso</a:t>
            </a:r>
          </a:p>
        </p:txBody>
      </p:sp>
      <p:sp>
        <p:nvSpPr>
          <p:cNvPr id="3" name="CaixaDeTexto 2">
            <a:extLst>
              <a:ext uri="{FF2B5EF4-FFF2-40B4-BE49-F238E27FC236}">
                <a16:creationId xmlns:a16="http://schemas.microsoft.com/office/drawing/2014/main" id="{F83FC35B-87ED-0B33-DAFD-A89E66B3DC24}"/>
              </a:ext>
            </a:extLst>
          </p:cNvPr>
          <p:cNvSpPr txBox="1"/>
          <p:nvPr/>
        </p:nvSpPr>
        <p:spPr>
          <a:xfrm>
            <a:off x="790353" y="2179674"/>
            <a:ext cx="10611293" cy="4402103"/>
          </a:xfrm>
          <a:prstGeom prst="rect">
            <a:avLst/>
          </a:prstGeom>
          <a:noFill/>
        </p:spPr>
        <p:txBody>
          <a:bodyPr wrap="square" rtlCol="0">
            <a:spAutoFit/>
          </a:bodyPr>
          <a:lstStyle/>
          <a:p>
            <a:pPr algn="just">
              <a:lnSpc>
                <a:spcPct val="107000"/>
              </a:lnSpc>
              <a:spcAft>
                <a:spcPts val="800"/>
              </a:spcAft>
            </a:pPr>
            <a:r>
              <a:rPr lang="pt-BR" sz="2800" b="1" u="sng" dirty="0">
                <a:effectLst/>
                <a:latin typeface="Book Antiqua" panose="02040602050305030304" pitchFamily="18" charset="0"/>
                <a:ea typeface="Calibri" panose="020F0502020204030204" pitchFamily="34" charset="0"/>
                <a:cs typeface="Times New Roman" panose="02020603050405020304" pitchFamily="18" charset="0"/>
              </a:rPr>
              <a:t>LRF – Lei de Responsabilidade Fiscal</a:t>
            </a:r>
          </a:p>
          <a:p>
            <a:pPr algn="just">
              <a:lnSpc>
                <a:spcPct val="107000"/>
              </a:lnSpc>
              <a:spcAft>
                <a:spcPts val="800"/>
              </a:spcAft>
            </a:pPr>
            <a:r>
              <a:rPr lang="pt-BR" sz="2400" i="1" dirty="0">
                <a:effectLst/>
                <a:latin typeface="Calibri" panose="020F0502020204030204" pitchFamily="34" charset="0"/>
                <a:ea typeface="Calibri" panose="020F0502020204030204" pitchFamily="34" charset="0"/>
                <a:cs typeface="Times New Roman" panose="02020603050405020304" pitchFamily="18" charset="0"/>
              </a:rPr>
              <a:t>Art. 8º […] Parágrafo único. Os recursos legalmente vinculados a finalidade específica serão utilizados exclusivamente para atender ao objeto de sua vinculação, ainda que em exercício diverso daquele em que ocorrer o ingresso. […]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i="1" dirty="0">
                <a:effectLst/>
                <a:latin typeface="Calibri" panose="020F0502020204030204" pitchFamily="34" charset="0"/>
                <a:ea typeface="Calibri" panose="020F0502020204030204" pitchFamily="34" charset="0"/>
                <a:cs typeface="Times New Roman" panose="02020603050405020304" pitchFamily="18" charset="0"/>
              </a:rPr>
              <a:t>Art. 50. Além de obedecer às demais normas de contabilidade pública, a escrituração das contas públicas observará as seguintes: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i="1" dirty="0">
                <a:effectLst/>
                <a:latin typeface="Calibri" panose="020F0502020204030204" pitchFamily="34" charset="0"/>
                <a:ea typeface="Calibri" panose="020F0502020204030204" pitchFamily="34" charset="0"/>
                <a:cs typeface="Times New Roman" panose="02020603050405020304" pitchFamily="18" charset="0"/>
              </a:rPr>
              <a:t> I - a disponibilidade de caixa constará de registro próprio, de modo que os recursos vinculados a órgão, fundo ou despesa obrigatória fiquem identificados e escriturados de forma individualizada.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cxnSp>
        <p:nvCxnSpPr>
          <p:cNvPr id="7" name="Conector reto 6">
            <a:extLst>
              <a:ext uri="{FF2B5EF4-FFF2-40B4-BE49-F238E27FC236}">
                <a16:creationId xmlns:a16="http://schemas.microsoft.com/office/drawing/2014/main" id="{757F8F72-9D2C-070E-A2A3-A5DDD5E9221A}"/>
              </a:ext>
            </a:extLst>
          </p:cNvPr>
          <p:cNvCxnSpPr>
            <a:cxnSpLocks/>
          </p:cNvCxnSpPr>
          <p:nvPr/>
        </p:nvCxnSpPr>
        <p:spPr>
          <a:xfrm>
            <a:off x="4397458" y="1321569"/>
            <a:ext cx="3333769"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76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066D3CDD-BD87-5881-AF0C-23DD3CDE7AFC}"/>
              </a:ext>
            </a:extLst>
          </p:cNvPr>
          <p:cNvGrpSpPr/>
          <p:nvPr/>
        </p:nvGrpSpPr>
        <p:grpSpPr>
          <a:xfrm>
            <a:off x="0" y="-39757"/>
            <a:ext cx="3762155" cy="3276784"/>
            <a:chOff x="395175" y="3581216"/>
            <a:chExt cx="3762155" cy="3276784"/>
          </a:xfrm>
        </p:grpSpPr>
        <p:pic>
          <p:nvPicPr>
            <p:cNvPr id="5" name="Imagem 4">
              <a:extLst>
                <a:ext uri="{FF2B5EF4-FFF2-40B4-BE49-F238E27FC236}">
                  <a16:creationId xmlns:a16="http://schemas.microsoft.com/office/drawing/2014/main" id="{4FAC588F-B03A-1085-571F-EC98E72BBEF9}"/>
                </a:ext>
              </a:extLst>
            </p:cNvPr>
            <p:cNvPicPr>
              <a:picLocks noChangeAspect="1"/>
            </p:cNvPicPr>
            <p:nvPr/>
          </p:nvPicPr>
          <p:blipFill rotWithShape="1">
            <a:blip r:embed="rId2"/>
            <a:srcRect b="1346"/>
            <a:stretch/>
          </p:blipFill>
          <p:spPr>
            <a:xfrm>
              <a:off x="395175" y="3581216"/>
              <a:ext cx="3762155" cy="3276784"/>
            </a:xfrm>
            <a:prstGeom prst="rect">
              <a:avLst/>
            </a:prstGeom>
          </p:spPr>
        </p:pic>
        <p:sp>
          <p:nvSpPr>
            <p:cNvPr id="2" name="CaixaDeTexto 1">
              <a:extLst>
                <a:ext uri="{FF2B5EF4-FFF2-40B4-BE49-F238E27FC236}">
                  <a16:creationId xmlns:a16="http://schemas.microsoft.com/office/drawing/2014/main" id="{5A3FD370-D832-D4F2-912E-23385F64EB5C}"/>
                </a:ext>
              </a:extLst>
            </p:cNvPr>
            <p:cNvSpPr txBox="1"/>
            <p:nvPr/>
          </p:nvSpPr>
          <p:spPr>
            <a:xfrm>
              <a:off x="808313" y="3944679"/>
              <a:ext cx="1552028" cy="584775"/>
            </a:xfrm>
            <a:prstGeom prst="rect">
              <a:avLst/>
            </a:prstGeom>
            <a:solidFill>
              <a:schemeClr val="bg1">
                <a:lumMod val="95000"/>
              </a:schemeClr>
            </a:solidFill>
          </p:spPr>
          <p:txBody>
            <a:bodyPr wrap="none" rtlCol="0">
              <a:spAutoFit/>
            </a:bodyPr>
            <a:lstStyle/>
            <a:p>
              <a:r>
                <a:rPr lang="pt-BR" sz="3200" b="1" dirty="0">
                  <a:solidFill>
                    <a:schemeClr val="bg2">
                      <a:lumMod val="10000"/>
                    </a:schemeClr>
                  </a:solidFill>
                  <a:latin typeface="Book Antiqua" panose="02040602050305030304" pitchFamily="18" charset="0"/>
                </a:rPr>
                <a:t>Receita</a:t>
              </a:r>
            </a:p>
          </p:txBody>
        </p:sp>
      </p:grpSp>
      <p:grpSp>
        <p:nvGrpSpPr>
          <p:cNvPr id="8" name="Agrupar 7">
            <a:extLst>
              <a:ext uri="{FF2B5EF4-FFF2-40B4-BE49-F238E27FC236}">
                <a16:creationId xmlns:a16="http://schemas.microsoft.com/office/drawing/2014/main" id="{D4E0D0D8-7E91-6EF4-33A7-55DA4DF3FB21}"/>
              </a:ext>
            </a:extLst>
          </p:cNvPr>
          <p:cNvGrpSpPr/>
          <p:nvPr/>
        </p:nvGrpSpPr>
        <p:grpSpPr>
          <a:xfrm>
            <a:off x="8429845" y="-4763"/>
            <a:ext cx="3762155" cy="3627658"/>
            <a:chOff x="8429845" y="-4763"/>
            <a:chExt cx="3762155" cy="3627658"/>
          </a:xfrm>
        </p:grpSpPr>
        <p:pic>
          <p:nvPicPr>
            <p:cNvPr id="6" name="Imagem 5">
              <a:extLst>
                <a:ext uri="{FF2B5EF4-FFF2-40B4-BE49-F238E27FC236}">
                  <a16:creationId xmlns:a16="http://schemas.microsoft.com/office/drawing/2014/main" id="{915D47F2-8065-D5E0-9F9B-26D010C42E5A}"/>
                </a:ext>
              </a:extLst>
            </p:cNvPr>
            <p:cNvPicPr>
              <a:picLocks noChangeAspect="1"/>
            </p:cNvPicPr>
            <p:nvPr/>
          </p:nvPicPr>
          <p:blipFill rotWithShape="1">
            <a:blip r:embed="rId3"/>
            <a:srcRect t="14882" b="-9153"/>
            <a:stretch/>
          </p:blipFill>
          <p:spPr>
            <a:xfrm>
              <a:off x="8429845" y="-4763"/>
              <a:ext cx="3762155" cy="3627658"/>
            </a:xfrm>
            <a:prstGeom prst="rect">
              <a:avLst/>
            </a:prstGeom>
          </p:spPr>
        </p:pic>
        <p:sp>
          <p:nvSpPr>
            <p:cNvPr id="4" name="CaixaDeTexto 3">
              <a:extLst>
                <a:ext uri="{FF2B5EF4-FFF2-40B4-BE49-F238E27FC236}">
                  <a16:creationId xmlns:a16="http://schemas.microsoft.com/office/drawing/2014/main" id="{115E6004-ECC4-590C-9E74-B5E7CC16A385}"/>
                </a:ext>
              </a:extLst>
            </p:cNvPr>
            <p:cNvSpPr txBox="1"/>
            <p:nvPr/>
          </p:nvSpPr>
          <p:spPr>
            <a:xfrm flipH="1">
              <a:off x="8697433" y="363462"/>
              <a:ext cx="1796901" cy="584775"/>
            </a:xfrm>
            <a:prstGeom prst="rect">
              <a:avLst/>
            </a:prstGeom>
            <a:solidFill>
              <a:schemeClr val="bg1">
                <a:lumMod val="95000"/>
              </a:schemeClr>
            </a:solidFill>
          </p:spPr>
          <p:txBody>
            <a:bodyPr wrap="square" rtlCol="0">
              <a:spAutoFit/>
            </a:bodyPr>
            <a:lstStyle/>
            <a:p>
              <a:r>
                <a:rPr lang="pt-BR" sz="3200" b="1" dirty="0">
                  <a:solidFill>
                    <a:schemeClr val="bg2">
                      <a:lumMod val="10000"/>
                    </a:schemeClr>
                  </a:solidFill>
                  <a:latin typeface="Book Antiqua" panose="02040602050305030304" pitchFamily="18" charset="0"/>
                </a:rPr>
                <a:t>Despesa</a:t>
              </a:r>
            </a:p>
          </p:txBody>
        </p:sp>
      </p:grpSp>
      <p:grpSp>
        <p:nvGrpSpPr>
          <p:cNvPr id="13" name="Agrupar 12">
            <a:extLst>
              <a:ext uri="{FF2B5EF4-FFF2-40B4-BE49-F238E27FC236}">
                <a16:creationId xmlns:a16="http://schemas.microsoft.com/office/drawing/2014/main" id="{491DB667-DE74-8A1E-B20B-09ACA864848F}"/>
              </a:ext>
            </a:extLst>
          </p:cNvPr>
          <p:cNvGrpSpPr/>
          <p:nvPr/>
        </p:nvGrpSpPr>
        <p:grpSpPr>
          <a:xfrm>
            <a:off x="4214922" y="3581216"/>
            <a:ext cx="3762155" cy="3276784"/>
            <a:chOff x="4214922" y="3581216"/>
            <a:chExt cx="3762155" cy="3276784"/>
          </a:xfrm>
        </p:grpSpPr>
        <p:pic>
          <p:nvPicPr>
            <p:cNvPr id="3074" name="Picture 2">
              <a:extLst>
                <a:ext uri="{FF2B5EF4-FFF2-40B4-BE49-F238E27FC236}">
                  <a16:creationId xmlns:a16="http://schemas.microsoft.com/office/drawing/2014/main" id="{CE6DE917-5874-608D-3F37-E762DEF9C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922" y="3581216"/>
              <a:ext cx="3762155" cy="327678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8D038CBA-121C-D153-31D9-5BD5CFE13492}"/>
                </a:ext>
              </a:extLst>
            </p:cNvPr>
            <p:cNvSpPr txBox="1"/>
            <p:nvPr/>
          </p:nvSpPr>
          <p:spPr>
            <a:xfrm>
              <a:off x="4397456" y="3710762"/>
              <a:ext cx="3397085" cy="1077218"/>
            </a:xfrm>
            <a:prstGeom prst="rect">
              <a:avLst/>
            </a:prstGeom>
            <a:noFill/>
          </p:spPr>
          <p:txBody>
            <a:bodyPr wrap="none" rtlCol="0">
              <a:spAutoFit/>
            </a:bodyPr>
            <a:lstStyle/>
            <a:p>
              <a:pPr algn="ctr"/>
              <a:r>
                <a:rPr lang="pt-BR" sz="3200" b="1" dirty="0">
                  <a:solidFill>
                    <a:schemeClr val="bg1"/>
                  </a:solidFill>
                  <a:latin typeface="Book Antiqua" panose="02040602050305030304" pitchFamily="18" charset="0"/>
                </a:rPr>
                <a:t>FR</a:t>
              </a:r>
            </a:p>
            <a:p>
              <a:pPr algn="ctr"/>
              <a:r>
                <a:rPr lang="pt-BR" sz="3200" b="1" dirty="0">
                  <a:solidFill>
                    <a:schemeClr val="bg1"/>
                  </a:solidFill>
                  <a:latin typeface="Book Antiqua" panose="02040602050305030304" pitchFamily="18" charset="0"/>
                </a:rPr>
                <a:t>Fonte de Recurso</a:t>
              </a:r>
            </a:p>
          </p:txBody>
        </p:sp>
      </p:grpSp>
      <p:cxnSp>
        <p:nvCxnSpPr>
          <p:cNvPr id="10" name="Conector de Seta Reta 9">
            <a:extLst>
              <a:ext uri="{FF2B5EF4-FFF2-40B4-BE49-F238E27FC236}">
                <a16:creationId xmlns:a16="http://schemas.microsoft.com/office/drawing/2014/main" id="{A25E5B4F-9F79-F1DB-4DB8-8A107A5607A4}"/>
              </a:ext>
            </a:extLst>
          </p:cNvPr>
          <p:cNvCxnSpPr>
            <a:stCxn id="5" idx="2"/>
            <a:endCxn id="3074" idx="1"/>
          </p:cNvCxnSpPr>
          <p:nvPr/>
        </p:nvCxnSpPr>
        <p:spPr>
          <a:xfrm>
            <a:off x="1881078" y="3237027"/>
            <a:ext cx="2333844" cy="1982581"/>
          </a:xfrm>
          <a:prstGeom prst="straightConnector1">
            <a:avLst/>
          </a:prstGeom>
          <a:ln w="76200">
            <a:solidFill>
              <a:srgbClr val="00132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6FBAFA9C-0A62-26C4-A0F2-D6B090B4BD05}"/>
              </a:ext>
            </a:extLst>
          </p:cNvPr>
          <p:cNvCxnSpPr>
            <a:stCxn id="3074" idx="3"/>
          </p:cNvCxnSpPr>
          <p:nvPr/>
        </p:nvCxnSpPr>
        <p:spPr>
          <a:xfrm flipV="1">
            <a:off x="7977077" y="3276784"/>
            <a:ext cx="2333845" cy="1942824"/>
          </a:xfrm>
          <a:prstGeom prst="straightConnector1">
            <a:avLst/>
          </a:prstGeom>
          <a:ln w="76200">
            <a:solidFill>
              <a:srgbClr val="00132B"/>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6E03A4B7-8035-BF18-4963-E8705FECC93B}"/>
              </a:ext>
            </a:extLst>
          </p:cNvPr>
          <p:cNvSpPr txBox="1"/>
          <p:nvPr/>
        </p:nvSpPr>
        <p:spPr>
          <a:xfrm>
            <a:off x="595672" y="4210224"/>
            <a:ext cx="2103240" cy="492443"/>
          </a:xfrm>
          <a:prstGeom prst="rect">
            <a:avLst/>
          </a:prstGeom>
          <a:noFill/>
        </p:spPr>
        <p:txBody>
          <a:bodyPr wrap="square" rtlCol="0">
            <a:spAutoFit/>
          </a:bodyPr>
          <a:lstStyle/>
          <a:p>
            <a:pPr algn="ctr"/>
            <a:r>
              <a:rPr lang="pt-BR" sz="2600" b="1" dirty="0">
                <a:solidFill>
                  <a:schemeClr val="tx2">
                    <a:lumMod val="50000"/>
                  </a:schemeClr>
                </a:solidFill>
              </a:rPr>
              <a:t>Destinação</a:t>
            </a:r>
          </a:p>
        </p:txBody>
      </p:sp>
      <p:sp>
        <p:nvSpPr>
          <p:cNvPr id="14" name="CaixaDeTexto 13">
            <a:extLst>
              <a:ext uri="{FF2B5EF4-FFF2-40B4-BE49-F238E27FC236}">
                <a16:creationId xmlns:a16="http://schemas.microsoft.com/office/drawing/2014/main" id="{2DA8519B-4867-65B7-E7D6-A5CCAF7A7829}"/>
              </a:ext>
            </a:extLst>
          </p:cNvPr>
          <p:cNvSpPr txBox="1"/>
          <p:nvPr/>
        </p:nvSpPr>
        <p:spPr>
          <a:xfrm>
            <a:off x="9259301" y="4210224"/>
            <a:ext cx="2103240" cy="492443"/>
          </a:xfrm>
          <a:prstGeom prst="rect">
            <a:avLst/>
          </a:prstGeom>
          <a:noFill/>
        </p:spPr>
        <p:txBody>
          <a:bodyPr wrap="square" rtlCol="0">
            <a:spAutoFit/>
          </a:bodyPr>
          <a:lstStyle/>
          <a:p>
            <a:pPr algn="ctr"/>
            <a:r>
              <a:rPr lang="pt-BR" sz="2600" b="1" dirty="0">
                <a:solidFill>
                  <a:schemeClr val="tx2">
                    <a:lumMod val="50000"/>
                  </a:schemeClr>
                </a:solidFill>
              </a:rPr>
              <a:t>Origem</a:t>
            </a:r>
          </a:p>
        </p:txBody>
      </p:sp>
    </p:spTree>
    <p:extLst>
      <p:ext uri="{BB962C8B-B14F-4D97-AF65-F5344CB8AC3E}">
        <p14:creationId xmlns:p14="http://schemas.microsoft.com/office/powerpoint/2010/main" val="311707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9233A23-13A0-57AC-5F3F-5231B6B8C0B6}"/>
              </a:ext>
            </a:extLst>
          </p:cNvPr>
          <p:cNvSpPr txBox="1"/>
          <p:nvPr/>
        </p:nvSpPr>
        <p:spPr>
          <a:xfrm>
            <a:off x="1041571" y="790312"/>
            <a:ext cx="10108858" cy="523220"/>
          </a:xfrm>
          <a:prstGeom prst="rect">
            <a:avLst/>
          </a:prstGeom>
          <a:noFill/>
        </p:spPr>
        <p:txBody>
          <a:bodyPr wrap="none" rtlCol="0">
            <a:spAutoFit/>
          </a:bodyPr>
          <a:lstStyle/>
          <a:p>
            <a:r>
              <a:rPr lang="pt-BR" sz="2800" b="1" dirty="0">
                <a:effectLst/>
                <a:latin typeface="Book Antiqua" panose="02040602050305030304" pitchFamily="18" charset="0"/>
                <a:ea typeface="Calibri" panose="020F0502020204030204" pitchFamily="34" charset="0"/>
                <a:cs typeface="Times New Roman" panose="02020603050405020304" pitchFamily="18" charset="0"/>
              </a:rPr>
              <a:t>UTILIZAÇÃO DA FONTE/DESTINAÇÃO DE RECURSOS </a:t>
            </a:r>
            <a:endParaRPr lang="pt-BR" sz="2800" b="1" dirty="0">
              <a:solidFill>
                <a:schemeClr val="bg2">
                  <a:lumMod val="10000"/>
                </a:schemeClr>
              </a:solidFill>
              <a:latin typeface="Book Antiqua" panose="02040602050305030304" pitchFamily="18" charset="0"/>
            </a:endParaRPr>
          </a:p>
        </p:txBody>
      </p:sp>
      <p:cxnSp>
        <p:nvCxnSpPr>
          <p:cNvPr id="3" name="Conector reto 2">
            <a:extLst>
              <a:ext uri="{FF2B5EF4-FFF2-40B4-BE49-F238E27FC236}">
                <a16:creationId xmlns:a16="http://schemas.microsoft.com/office/drawing/2014/main" id="{8699E99F-7ACD-FFE5-C68F-CBD4FDD80526}"/>
              </a:ext>
            </a:extLst>
          </p:cNvPr>
          <p:cNvCxnSpPr>
            <a:cxnSpLocks/>
          </p:cNvCxnSpPr>
          <p:nvPr/>
        </p:nvCxnSpPr>
        <p:spPr>
          <a:xfrm flipV="1">
            <a:off x="1167241" y="1313532"/>
            <a:ext cx="9576959" cy="39421"/>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Diagrama 4">
            <a:extLst>
              <a:ext uri="{FF2B5EF4-FFF2-40B4-BE49-F238E27FC236}">
                <a16:creationId xmlns:a16="http://schemas.microsoft.com/office/drawing/2014/main" id="{329E6A00-A6EB-14EA-8A9F-194E28D40AB0}"/>
              </a:ext>
            </a:extLst>
          </p:cNvPr>
          <p:cNvGraphicFramePr/>
          <p:nvPr/>
        </p:nvGraphicFramePr>
        <p:xfrm>
          <a:off x="278296" y="1313532"/>
          <a:ext cx="11598965" cy="472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52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9233A23-13A0-57AC-5F3F-5231B6B8C0B6}"/>
              </a:ext>
            </a:extLst>
          </p:cNvPr>
          <p:cNvSpPr txBox="1"/>
          <p:nvPr/>
        </p:nvSpPr>
        <p:spPr>
          <a:xfrm>
            <a:off x="1041571" y="790312"/>
            <a:ext cx="10108858" cy="523220"/>
          </a:xfrm>
          <a:prstGeom prst="rect">
            <a:avLst/>
          </a:prstGeom>
          <a:noFill/>
        </p:spPr>
        <p:txBody>
          <a:bodyPr wrap="none" rtlCol="0">
            <a:spAutoFit/>
          </a:bodyPr>
          <a:lstStyle/>
          <a:p>
            <a:r>
              <a:rPr lang="pt-BR" sz="2800" b="1" dirty="0">
                <a:effectLst/>
                <a:latin typeface="Book Antiqua" panose="02040602050305030304" pitchFamily="18" charset="0"/>
                <a:ea typeface="Calibri" panose="020F0502020204030204" pitchFamily="34" charset="0"/>
                <a:cs typeface="Times New Roman" panose="02020603050405020304" pitchFamily="18" charset="0"/>
              </a:rPr>
              <a:t>UTILIZAÇÃO DA FONTE/DESTINAÇÃO DE RECURSOS </a:t>
            </a:r>
            <a:endParaRPr lang="pt-BR" sz="2800" b="1" dirty="0">
              <a:solidFill>
                <a:schemeClr val="bg2">
                  <a:lumMod val="10000"/>
                </a:schemeClr>
              </a:solidFill>
              <a:latin typeface="Book Antiqua" panose="02040602050305030304" pitchFamily="18" charset="0"/>
            </a:endParaRPr>
          </a:p>
        </p:txBody>
      </p:sp>
      <p:cxnSp>
        <p:nvCxnSpPr>
          <p:cNvPr id="3" name="Conector reto 2">
            <a:extLst>
              <a:ext uri="{FF2B5EF4-FFF2-40B4-BE49-F238E27FC236}">
                <a16:creationId xmlns:a16="http://schemas.microsoft.com/office/drawing/2014/main" id="{8699E99F-7ACD-FFE5-C68F-CBD4FDD80526}"/>
              </a:ext>
            </a:extLst>
          </p:cNvPr>
          <p:cNvCxnSpPr>
            <a:cxnSpLocks/>
          </p:cNvCxnSpPr>
          <p:nvPr/>
        </p:nvCxnSpPr>
        <p:spPr>
          <a:xfrm flipV="1">
            <a:off x="1167241" y="1313532"/>
            <a:ext cx="9576959" cy="39421"/>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Diagrama 4">
            <a:extLst>
              <a:ext uri="{FF2B5EF4-FFF2-40B4-BE49-F238E27FC236}">
                <a16:creationId xmlns:a16="http://schemas.microsoft.com/office/drawing/2014/main" id="{329E6A00-A6EB-14EA-8A9F-194E28D40AB0}"/>
              </a:ext>
            </a:extLst>
          </p:cNvPr>
          <p:cNvGraphicFramePr/>
          <p:nvPr/>
        </p:nvGraphicFramePr>
        <p:xfrm>
          <a:off x="420756" y="1949301"/>
          <a:ext cx="11350487" cy="468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Agrupar 5">
            <a:extLst>
              <a:ext uri="{FF2B5EF4-FFF2-40B4-BE49-F238E27FC236}">
                <a16:creationId xmlns:a16="http://schemas.microsoft.com/office/drawing/2014/main" id="{B0C5BC6F-AADE-382B-9617-68108FF0977F}"/>
              </a:ext>
            </a:extLst>
          </p:cNvPr>
          <p:cNvGrpSpPr/>
          <p:nvPr/>
        </p:nvGrpSpPr>
        <p:grpSpPr>
          <a:xfrm>
            <a:off x="4265398" y="1876173"/>
            <a:ext cx="3064853" cy="1225941"/>
            <a:chOff x="5265" y="1731938"/>
            <a:chExt cx="3064853" cy="1225941"/>
          </a:xfrm>
          <a:solidFill>
            <a:srgbClr val="740000"/>
          </a:solidFill>
        </p:grpSpPr>
        <p:sp>
          <p:nvSpPr>
            <p:cNvPr id="7" name="Seta: Divisa 6">
              <a:extLst>
                <a:ext uri="{FF2B5EF4-FFF2-40B4-BE49-F238E27FC236}">
                  <a16:creationId xmlns:a16="http://schemas.microsoft.com/office/drawing/2014/main" id="{F9776D79-D998-D549-233C-251EFC8E7864}"/>
                </a:ext>
              </a:extLst>
            </p:cNvPr>
            <p:cNvSpPr/>
            <p:nvPr/>
          </p:nvSpPr>
          <p:spPr>
            <a:xfrm>
              <a:off x="5265" y="1731938"/>
              <a:ext cx="3064853" cy="1225941"/>
            </a:xfrm>
            <a:prstGeom prst="chevron">
              <a:avLst/>
            </a:prstGeom>
            <a:grp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sp>
        <p:sp>
          <p:nvSpPr>
            <p:cNvPr id="8" name="Seta: Divisa 4">
              <a:extLst>
                <a:ext uri="{FF2B5EF4-FFF2-40B4-BE49-F238E27FC236}">
                  <a16:creationId xmlns:a16="http://schemas.microsoft.com/office/drawing/2014/main" id="{F5D4FD20-5133-19F7-58CE-C041D1A62DCE}"/>
                </a:ext>
              </a:extLst>
            </p:cNvPr>
            <p:cNvSpPr txBox="1"/>
            <p:nvPr/>
          </p:nvSpPr>
          <p:spPr>
            <a:xfrm>
              <a:off x="618235" y="1765645"/>
              <a:ext cx="1838912" cy="11922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rPr>
                <a:t>FR </a:t>
              </a:r>
            </a:p>
            <a:p>
              <a:pPr marL="0" lvl="0" indent="0" algn="ctr" defTabSz="1066800">
                <a:lnSpc>
                  <a:spcPct val="90000"/>
                </a:lnSpc>
                <a:spcBef>
                  <a:spcPct val="0"/>
                </a:spcBef>
                <a:spcAft>
                  <a:spcPct val="35000"/>
                </a:spcAft>
                <a:buNone/>
              </a:pPr>
              <a:r>
                <a:rPr lang="pt-BR" sz="2400" b="1" kern="1200" dirty="0">
                  <a:solidFill>
                    <a:schemeClr val="bg1"/>
                  </a:solidFill>
                </a:rPr>
                <a:t>TCE/SC</a:t>
              </a:r>
            </a:p>
          </p:txBody>
        </p:sp>
      </p:grpSp>
    </p:spTree>
    <p:extLst>
      <p:ext uri="{BB962C8B-B14F-4D97-AF65-F5344CB8AC3E}">
        <p14:creationId xmlns:p14="http://schemas.microsoft.com/office/powerpoint/2010/main" val="3564478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479FE7E-95C7-4B58-F171-25108149F8C3}"/>
              </a:ext>
            </a:extLst>
          </p:cNvPr>
          <p:cNvSpPr txBox="1"/>
          <p:nvPr/>
        </p:nvSpPr>
        <p:spPr>
          <a:xfrm>
            <a:off x="1536490" y="646331"/>
            <a:ext cx="3733523" cy="584775"/>
          </a:xfrm>
          <a:custGeom>
            <a:avLst/>
            <a:gdLst>
              <a:gd name="connsiteX0" fmla="*/ 0 w 3733523"/>
              <a:gd name="connsiteY0" fmla="*/ 0 h 584775"/>
              <a:gd name="connsiteX1" fmla="*/ 458690 w 3733523"/>
              <a:gd name="connsiteY1" fmla="*/ 0 h 584775"/>
              <a:gd name="connsiteX2" fmla="*/ 1029386 w 3733523"/>
              <a:gd name="connsiteY2" fmla="*/ 0 h 584775"/>
              <a:gd name="connsiteX3" fmla="*/ 1562746 w 3733523"/>
              <a:gd name="connsiteY3" fmla="*/ 0 h 584775"/>
              <a:gd name="connsiteX4" fmla="*/ 2170777 w 3733523"/>
              <a:gd name="connsiteY4" fmla="*/ 0 h 584775"/>
              <a:gd name="connsiteX5" fmla="*/ 2704137 w 3733523"/>
              <a:gd name="connsiteY5" fmla="*/ 0 h 584775"/>
              <a:gd name="connsiteX6" fmla="*/ 3200163 w 3733523"/>
              <a:gd name="connsiteY6" fmla="*/ 0 h 584775"/>
              <a:gd name="connsiteX7" fmla="*/ 3733523 w 3733523"/>
              <a:gd name="connsiteY7" fmla="*/ 0 h 584775"/>
              <a:gd name="connsiteX8" fmla="*/ 3733523 w 3733523"/>
              <a:gd name="connsiteY8" fmla="*/ 584775 h 584775"/>
              <a:gd name="connsiteX9" fmla="*/ 3274833 w 3733523"/>
              <a:gd name="connsiteY9" fmla="*/ 584775 h 584775"/>
              <a:gd name="connsiteX10" fmla="*/ 2853478 w 3733523"/>
              <a:gd name="connsiteY10" fmla="*/ 584775 h 584775"/>
              <a:gd name="connsiteX11" fmla="*/ 2320118 w 3733523"/>
              <a:gd name="connsiteY11" fmla="*/ 584775 h 584775"/>
              <a:gd name="connsiteX12" fmla="*/ 1861428 w 3733523"/>
              <a:gd name="connsiteY12" fmla="*/ 584775 h 584775"/>
              <a:gd name="connsiteX13" fmla="*/ 1440073 w 3733523"/>
              <a:gd name="connsiteY13" fmla="*/ 584775 h 584775"/>
              <a:gd name="connsiteX14" fmla="*/ 1018718 w 3733523"/>
              <a:gd name="connsiteY14" fmla="*/ 584775 h 584775"/>
              <a:gd name="connsiteX15" fmla="*/ 522693 w 3733523"/>
              <a:gd name="connsiteY15" fmla="*/ 584775 h 584775"/>
              <a:gd name="connsiteX16" fmla="*/ 0 w 3733523"/>
              <a:gd name="connsiteY16" fmla="*/ 584775 h 584775"/>
              <a:gd name="connsiteX17" fmla="*/ 0 w 373352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3523" h="584775" extrusionOk="0">
                <a:moveTo>
                  <a:pt x="0" y="0"/>
                </a:moveTo>
                <a:cubicBezTo>
                  <a:pt x="204993" y="-7106"/>
                  <a:pt x="310745" y="6847"/>
                  <a:pt x="458690" y="0"/>
                </a:cubicBezTo>
                <a:cubicBezTo>
                  <a:pt x="606635" y="-6847"/>
                  <a:pt x="852374" y="6336"/>
                  <a:pt x="1029386" y="0"/>
                </a:cubicBezTo>
                <a:cubicBezTo>
                  <a:pt x="1206398" y="-6336"/>
                  <a:pt x="1331832" y="9854"/>
                  <a:pt x="1562746" y="0"/>
                </a:cubicBezTo>
                <a:cubicBezTo>
                  <a:pt x="1793660" y="-9854"/>
                  <a:pt x="1997875" y="16346"/>
                  <a:pt x="2170777" y="0"/>
                </a:cubicBezTo>
                <a:cubicBezTo>
                  <a:pt x="2343679" y="-16346"/>
                  <a:pt x="2554232" y="24620"/>
                  <a:pt x="2704137" y="0"/>
                </a:cubicBezTo>
                <a:cubicBezTo>
                  <a:pt x="2854042" y="-24620"/>
                  <a:pt x="2968821" y="5785"/>
                  <a:pt x="3200163" y="0"/>
                </a:cubicBezTo>
                <a:cubicBezTo>
                  <a:pt x="3431505" y="-5785"/>
                  <a:pt x="3513997" y="42772"/>
                  <a:pt x="3733523" y="0"/>
                </a:cubicBezTo>
                <a:cubicBezTo>
                  <a:pt x="3770916" y="133428"/>
                  <a:pt x="3699782" y="462541"/>
                  <a:pt x="3733523" y="584775"/>
                </a:cubicBezTo>
                <a:cubicBezTo>
                  <a:pt x="3609114" y="587014"/>
                  <a:pt x="3381903" y="575763"/>
                  <a:pt x="3274833" y="584775"/>
                </a:cubicBezTo>
                <a:cubicBezTo>
                  <a:pt x="3167763" y="593787"/>
                  <a:pt x="2992266" y="545767"/>
                  <a:pt x="2853478" y="584775"/>
                </a:cubicBezTo>
                <a:cubicBezTo>
                  <a:pt x="2714691" y="623783"/>
                  <a:pt x="2494786" y="529493"/>
                  <a:pt x="2320118" y="584775"/>
                </a:cubicBezTo>
                <a:cubicBezTo>
                  <a:pt x="2145450" y="640057"/>
                  <a:pt x="1989397" y="557657"/>
                  <a:pt x="1861428" y="584775"/>
                </a:cubicBezTo>
                <a:cubicBezTo>
                  <a:pt x="1733459" y="611893"/>
                  <a:pt x="1536631" y="556536"/>
                  <a:pt x="1440073" y="584775"/>
                </a:cubicBezTo>
                <a:cubicBezTo>
                  <a:pt x="1343515" y="613014"/>
                  <a:pt x="1133546" y="543796"/>
                  <a:pt x="1018718" y="584775"/>
                </a:cubicBezTo>
                <a:cubicBezTo>
                  <a:pt x="903890" y="625754"/>
                  <a:pt x="660160" y="553963"/>
                  <a:pt x="522693" y="584775"/>
                </a:cubicBezTo>
                <a:cubicBezTo>
                  <a:pt x="385227" y="615587"/>
                  <a:pt x="128118" y="561761"/>
                  <a:pt x="0" y="584775"/>
                </a:cubicBezTo>
                <a:cubicBezTo>
                  <a:pt x="-5894" y="326384"/>
                  <a:pt x="60865" y="224155"/>
                  <a:pt x="0" y="0"/>
                </a:cubicBezTo>
                <a:close/>
              </a:path>
            </a:pathLst>
          </a:custGeom>
          <a:noFill/>
          <a:ln>
            <a:solidFill>
              <a:schemeClr val="tx1"/>
            </a:solidFill>
            <a:extLst>
              <a:ext uri="{C807C97D-BFC1-408E-A445-0C87EB9F89A2}">
                <ask:lineSketchStyleProps xmlns:ask="http://schemas.microsoft.com/office/drawing/2018/sketchyshapes" sd="3054873628">
                  <a:prstGeom prst="rect">
                    <a:avLst/>
                  </a:prstGeom>
                  <ask:type>
                    <ask:lineSketchScribble/>
                  </ask:type>
                </ask:lineSketchStyleProps>
              </a:ext>
            </a:extLst>
          </a:ln>
        </p:spPr>
        <p:txBody>
          <a:bodyPr wrap="none" rtlCol="0">
            <a:spAutoFit/>
          </a:bodyPr>
          <a:lstStyle/>
          <a:p>
            <a:r>
              <a:rPr lang="pt-BR" sz="3200" dirty="0"/>
              <a:t>Ementário da Receita</a:t>
            </a:r>
          </a:p>
        </p:txBody>
      </p:sp>
      <p:sp>
        <p:nvSpPr>
          <p:cNvPr id="3" name="CaixaDeTexto 2">
            <a:extLst>
              <a:ext uri="{FF2B5EF4-FFF2-40B4-BE49-F238E27FC236}">
                <a16:creationId xmlns:a16="http://schemas.microsoft.com/office/drawing/2014/main" id="{A2E574F5-4086-A6AB-8126-ABE3E5AD849B}"/>
              </a:ext>
            </a:extLst>
          </p:cNvPr>
          <p:cNvSpPr txBox="1"/>
          <p:nvPr/>
        </p:nvSpPr>
        <p:spPr>
          <a:xfrm>
            <a:off x="531989" y="1602600"/>
            <a:ext cx="1736373" cy="461665"/>
          </a:xfrm>
          <a:prstGeom prst="rect">
            <a:avLst/>
          </a:prstGeom>
          <a:noFill/>
        </p:spPr>
        <p:txBody>
          <a:bodyPr wrap="none" rtlCol="0">
            <a:spAutoFit/>
          </a:bodyPr>
          <a:lstStyle/>
          <a:p>
            <a:r>
              <a:rPr lang="pt-BR" sz="2400" u="sng" dirty="0"/>
              <a:t>Lei 4.320/64</a:t>
            </a:r>
          </a:p>
        </p:txBody>
      </p:sp>
      <p:sp>
        <p:nvSpPr>
          <p:cNvPr id="4" name="CaixaDeTexto 3">
            <a:extLst>
              <a:ext uri="{FF2B5EF4-FFF2-40B4-BE49-F238E27FC236}">
                <a16:creationId xmlns:a16="http://schemas.microsoft.com/office/drawing/2014/main" id="{650FD5DC-3B9C-F5C4-6179-9080B5417E34}"/>
              </a:ext>
            </a:extLst>
          </p:cNvPr>
          <p:cNvSpPr txBox="1"/>
          <p:nvPr/>
        </p:nvSpPr>
        <p:spPr>
          <a:xfrm>
            <a:off x="6217025" y="184666"/>
            <a:ext cx="2454198" cy="461665"/>
          </a:xfrm>
          <a:prstGeom prst="rect">
            <a:avLst/>
          </a:prstGeom>
          <a:noFill/>
        </p:spPr>
        <p:txBody>
          <a:bodyPr wrap="none" rtlCol="0">
            <a:spAutoFit/>
          </a:bodyPr>
          <a:lstStyle/>
          <a:p>
            <a:r>
              <a:rPr lang="pt-BR" sz="2400" u="sng" dirty="0"/>
              <a:t>Portaria 163/2001</a:t>
            </a:r>
          </a:p>
        </p:txBody>
      </p:sp>
      <p:sp>
        <p:nvSpPr>
          <p:cNvPr id="5" name="CaixaDeTexto 4">
            <a:extLst>
              <a:ext uri="{FF2B5EF4-FFF2-40B4-BE49-F238E27FC236}">
                <a16:creationId xmlns:a16="http://schemas.microsoft.com/office/drawing/2014/main" id="{EF512DF8-4CA9-FFB2-70FF-6DDD0FA24A70}"/>
              </a:ext>
            </a:extLst>
          </p:cNvPr>
          <p:cNvSpPr txBox="1"/>
          <p:nvPr/>
        </p:nvSpPr>
        <p:spPr>
          <a:xfrm>
            <a:off x="1026160" y="3098800"/>
            <a:ext cx="237566" cy="369332"/>
          </a:xfrm>
          <a:prstGeom prst="rect">
            <a:avLst/>
          </a:prstGeom>
          <a:noFill/>
        </p:spPr>
        <p:txBody>
          <a:bodyPr wrap="none" rtlCol="0">
            <a:spAutoFit/>
          </a:bodyPr>
          <a:lstStyle/>
          <a:p>
            <a:r>
              <a:rPr lang="pt-BR" dirty="0"/>
              <a:t> </a:t>
            </a:r>
          </a:p>
        </p:txBody>
      </p:sp>
      <p:sp>
        <p:nvSpPr>
          <p:cNvPr id="7" name="Rectangle 2">
            <a:extLst>
              <a:ext uri="{FF2B5EF4-FFF2-40B4-BE49-F238E27FC236}">
                <a16:creationId xmlns:a16="http://schemas.microsoft.com/office/drawing/2014/main" id="{B91BAF74-D0E0-B402-1000-3ED6D3FBA4DE}"/>
              </a:ext>
            </a:extLst>
          </p:cNvPr>
          <p:cNvSpPr>
            <a:spLocks noChangeArrowheads="1"/>
          </p:cNvSpPr>
          <p:nvPr/>
        </p:nvSpPr>
        <p:spPr bwMode="auto">
          <a:xfrm rot="10800000" flipV="1">
            <a:off x="531990" y="2087463"/>
            <a:ext cx="303081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RECEITAS CORRENTES</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altLang="pt-BR" sz="1600" dirty="0">
                <a:solidFill>
                  <a:srgbClr val="000000"/>
                </a:solidFill>
                <a:cs typeface="Arial" panose="020B0604020202020204" pitchFamily="34" charset="0"/>
              </a:rPr>
              <a:t>     </a:t>
            </a:r>
            <a:r>
              <a:rPr kumimoji="0" lang="pt-BR" altLang="pt-BR" sz="1600" b="0" i="0" u="none" strike="noStrike" cap="none" normalizeH="0" baseline="0" dirty="0">
                <a:ln>
                  <a:noFill/>
                </a:ln>
                <a:solidFill>
                  <a:srgbClr val="000000"/>
                </a:solidFill>
                <a:effectLst/>
                <a:cs typeface="Arial" panose="020B0604020202020204" pitchFamily="34" charset="0"/>
              </a:rPr>
              <a:t>RECEITA TRIBUTÁRIA</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Impostos.</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Taxas.</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Contribuições de Melhoria.</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RECEITA DE CONTRIBUIÇÕES</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RECEITA PATRIMONIAL</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RECEITA AGROPECUÁRIA</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RECEITA INDUSTRIAL</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RECEITA DE SERVIÇOS</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TRANSFERÊNCIAS CORRENTES</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OUTRAS RECEITAS CORRENTES</a:t>
            </a:r>
            <a:endParaRPr kumimoji="0" lang="pt-BR" altLang="pt-BR" sz="16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RECEITAS DE CAPITAL</a:t>
            </a:r>
            <a:endParaRPr kumimoji="0" lang="pt-BR" altLang="pt-BR" sz="16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OPERAÇÕES DE CRÉDITO</a:t>
            </a:r>
            <a:endParaRPr kumimoji="0" lang="pt-BR" altLang="pt-BR" sz="16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ALIENAÇÃO DE BENS</a:t>
            </a:r>
            <a:endParaRPr kumimoji="0" lang="pt-BR" altLang="pt-BR" sz="16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AMORTIZAÇÃO DE EMPRÉSTIMOS</a:t>
            </a:r>
            <a:endParaRPr kumimoji="0" lang="pt-BR" altLang="pt-BR" sz="16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TRANSFERÊNCIAS DE CAPITAL</a:t>
            </a:r>
            <a:endParaRPr kumimoji="0" lang="pt-BR" altLang="pt-BR" sz="16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cs typeface="Arial" panose="020B0604020202020204" pitchFamily="34" charset="0"/>
              </a:rPr>
              <a:t>     OUTRAS RECEITAS DE CAPITAL</a:t>
            </a:r>
            <a:endParaRPr kumimoji="0" lang="pt-BR" altLang="pt-BR" sz="1600" b="0" i="0" u="none" strike="noStrike" cap="none" normalizeH="0" baseline="0" dirty="0">
              <a:ln>
                <a:noFill/>
              </a:ln>
              <a:solidFill>
                <a:schemeClr val="tx1"/>
              </a:solidFill>
              <a:effectLst/>
            </a:endParaRPr>
          </a:p>
        </p:txBody>
      </p:sp>
      <p:sp>
        <p:nvSpPr>
          <p:cNvPr id="8" name="CaixaDeTexto 7">
            <a:extLst>
              <a:ext uri="{FF2B5EF4-FFF2-40B4-BE49-F238E27FC236}">
                <a16:creationId xmlns:a16="http://schemas.microsoft.com/office/drawing/2014/main" id="{CA51D1AC-AE3F-1FF8-75C9-9E74ED5B1F79}"/>
              </a:ext>
            </a:extLst>
          </p:cNvPr>
          <p:cNvSpPr txBox="1"/>
          <p:nvPr/>
        </p:nvSpPr>
        <p:spPr>
          <a:xfrm>
            <a:off x="6217025" y="607477"/>
            <a:ext cx="4762266" cy="6370975"/>
          </a:xfrm>
          <a:prstGeom prst="rect">
            <a:avLst/>
          </a:prstGeom>
          <a:noFill/>
        </p:spPr>
        <p:txBody>
          <a:bodyPr wrap="none" rtlCol="0">
            <a:spAutoFit/>
          </a:bodyPr>
          <a:lstStyle/>
          <a:p>
            <a:pPr algn="l"/>
            <a:r>
              <a:rPr lang="pt-BR" sz="1700" b="0" i="0" u="none" strike="noStrike" baseline="0" dirty="0"/>
              <a:t>1000.00.00 </a:t>
            </a:r>
            <a:r>
              <a:rPr lang="pt-BR" sz="1700" b="1" i="0" u="none" strike="noStrike" baseline="0" dirty="0"/>
              <a:t>Receitas Correntes</a:t>
            </a:r>
          </a:p>
          <a:p>
            <a:pPr algn="l"/>
            <a:r>
              <a:rPr lang="pt-BR" sz="1700" b="0" i="0" u="none" strike="noStrike" baseline="0" dirty="0"/>
              <a:t>1100.00.00  Receita Tributária</a:t>
            </a:r>
          </a:p>
          <a:p>
            <a:pPr algn="l"/>
            <a:r>
              <a:rPr lang="pt-BR" sz="1700" b="0" i="0" u="none" strike="noStrike" baseline="0" dirty="0"/>
              <a:t>1110.00.00    Impostos</a:t>
            </a:r>
          </a:p>
          <a:p>
            <a:pPr algn="l"/>
            <a:r>
              <a:rPr lang="pt-BR" sz="1700" b="0" i="0" u="none" strike="noStrike" baseline="0" dirty="0"/>
              <a:t>1120.00.00    Taxas</a:t>
            </a:r>
            <a:endParaRPr lang="pt-BR" sz="1700" dirty="0"/>
          </a:p>
          <a:p>
            <a:pPr algn="l"/>
            <a:r>
              <a:rPr lang="pt-BR" sz="1700" b="0" i="0" u="none" strike="noStrike" baseline="0" dirty="0"/>
              <a:t>1130.00.00    Contribuição de Melhoria</a:t>
            </a:r>
          </a:p>
          <a:p>
            <a:pPr algn="l"/>
            <a:r>
              <a:rPr lang="pt-BR" sz="1700" b="0" i="0" u="none" strike="noStrike" baseline="0" dirty="0"/>
              <a:t>1200.00.00  Receita de Contribuições</a:t>
            </a:r>
          </a:p>
          <a:p>
            <a:pPr algn="l"/>
            <a:r>
              <a:rPr lang="pt-BR" sz="1700" b="0" i="0" u="none" strike="noStrike" baseline="0" dirty="0"/>
              <a:t>1300.00.00  Receita Patrimonial</a:t>
            </a:r>
            <a:endParaRPr lang="pt-BR" sz="1700" dirty="0"/>
          </a:p>
          <a:p>
            <a:pPr algn="l"/>
            <a:r>
              <a:rPr lang="pt-BR" sz="1700" b="0" i="0" u="none" strike="noStrike" baseline="0" dirty="0"/>
              <a:t>1400.00.00  Receita Agropecuária</a:t>
            </a:r>
          </a:p>
          <a:p>
            <a:pPr algn="l"/>
            <a:r>
              <a:rPr lang="pt-BR" sz="1700" b="0" i="0" u="none" strike="noStrike" baseline="0" dirty="0"/>
              <a:t>1500.00.00  Receita Industrial</a:t>
            </a:r>
            <a:endParaRPr lang="pt-BR" sz="1700" dirty="0"/>
          </a:p>
          <a:p>
            <a:pPr algn="l"/>
            <a:r>
              <a:rPr lang="pt-BR" sz="1700" b="0" i="0" u="none" strike="noStrike" baseline="0" dirty="0"/>
              <a:t>1600.00.00  Receita de Serviços</a:t>
            </a:r>
          </a:p>
          <a:p>
            <a:pPr algn="l"/>
            <a:r>
              <a:rPr lang="pt-BR" sz="1700" b="0" i="0" u="none" strike="noStrike" baseline="0" dirty="0"/>
              <a:t>1700.00.00  Transferências Correntes</a:t>
            </a:r>
          </a:p>
          <a:p>
            <a:pPr algn="l"/>
            <a:r>
              <a:rPr lang="pt-BR" sz="1700" b="0" i="0" u="none" strike="noStrike" baseline="0" dirty="0"/>
              <a:t>1710.00.00    Transferências Intragovernamentais</a:t>
            </a:r>
          </a:p>
          <a:p>
            <a:pPr algn="l"/>
            <a:r>
              <a:rPr lang="pt-BR" sz="1700" b="0" i="0" u="none" strike="noStrike" baseline="0" dirty="0"/>
              <a:t>1720.00.00    Transferências Intergovernamentais</a:t>
            </a:r>
          </a:p>
          <a:p>
            <a:pPr algn="l"/>
            <a:r>
              <a:rPr lang="pt-BR" sz="1700" b="0" i="0" u="none" strike="noStrike" baseline="0" dirty="0"/>
              <a:t>1730.00.00    Transferências de Instituições Privadas</a:t>
            </a:r>
          </a:p>
          <a:p>
            <a:pPr algn="l"/>
            <a:r>
              <a:rPr lang="pt-BR" sz="1700" b="0" i="0" u="none" strike="noStrike" baseline="0" dirty="0"/>
              <a:t>1740.00.00    Transferências do Exterior</a:t>
            </a:r>
          </a:p>
          <a:p>
            <a:pPr algn="l"/>
            <a:r>
              <a:rPr lang="pt-BR" sz="1700" b="0" i="0" u="none" strike="noStrike" baseline="0" dirty="0"/>
              <a:t>1750.00.00    Transferências de Pessoas</a:t>
            </a:r>
            <a:endParaRPr lang="pt-BR" sz="1700" dirty="0"/>
          </a:p>
          <a:p>
            <a:pPr algn="l"/>
            <a:r>
              <a:rPr lang="pt-BR" sz="1700" b="0" i="0" u="none" strike="noStrike" baseline="0" dirty="0"/>
              <a:t>1760.00.00    Transferências de Convênios</a:t>
            </a:r>
          </a:p>
          <a:p>
            <a:pPr algn="l"/>
            <a:r>
              <a:rPr lang="pt-BR" sz="1700" b="0" i="0" u="none" strike="noStrike" baseline="0" dirty="0"/>
              <a:t>1900.00.00  Outras Receitas Correntes</a:t>
            </a:r>
          </a:p>
          <a:p>
            <a:pPr algn="l"/>
            <a:r>
              <a:rPr lang="pt-BR" sz="1700" b="0" i="0" u="none" strike="noStrike" baseline="0" dirty="0"/>
              <a:t>2000.00.00 </a:t>
            </a:r>
            <a:r>
              <a:rPr lang="pt-BR" sz="1700" b="1" i="0" u="none" strike="noStrike" baseline="0" dirty="0"/>
              <a:t>Receitas de Capital</a:t>
            </a:r>
          </a:p>
          <a:p>
            <a:pPr algn="l"/>
            <a:r>
              <a:rPr lang="pt-BR" sz="1700" b="0" i="0" u="none" strike="noStrike" baseline="0" dirty="0"/>
              <a:t>2100.00.00  Operações de Crédito</a:t>
            </a:r>
          </a:p>
          <a:p>
            <a:pPr algn="l"/>
            <a:r>
              <a:rPr lang="pt-BR" sz="1700" b="0" i="0" u="none" strike="noStrike" baseline="0" dirty="0"/>
              <a:t>2200.00.00  Alienação de Bens</a:t>
            </a:r>
          </a:p>
          <a:p>
            <a:pPr algn="l"/>
            <a:r>
              <a:rPr lang="pt-BR" sz="1700" b="0" i="0" u="none" strike="noStrike" baseline="0" dirty="0"/>
              <a:t>2300.00.00  Amortização de Empréstimos</a:t>
            </a:r>
          </a:p>
          <a:p>
            <a:pPr algn="l"/>
            <a:r>
              <a:rPr lang="pt-BR" sz="1700" b="0" i="0" u="none" strike="noStrike" baseline="0" dirty="0"/>
              <a:t>2400.00.00  Transferências de Capital</a:t>
            </a:r>
          </a:p>
          <a:p>
            <a:pPr algn="l"/>
            <a:r>
              <a:rPr lang="pt-BR" sz="1700" b="0" i="0" u="none" strike="noStrike" baseline="0" dirty="0"/>
              <a:t>2500.00.00  Outras Receitas de Capital</a:t>
            </a:r>
          </a:p>
        </p:txBody>
      </p:sp>
    </p:spTree>
    <p:extLst>
      <p:ext uri="{BB962C8B-B14F-4D97-AF65-F5344CB8AC3E}">
        <p14:creationId xmlns:p14="http://schemas.microsoft.com/office/powerpoint/2010/main" val="1056707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9233A23-13A0-57AC-5F3F-5231B6B8C0B6}"/>
              </a:ext>
            </a:extLst>
          </p:cNvPr>
          <p:cNvSpPr txBox="1"/>
          <p:nvPr/>
        </p:nvSpPr>
        <p:spPr>
          <a:xfrm>
            <a:off x="2511508" y="770602"/>
            <a:ext cx="6888424" cy="523220"/>
          </a:xfrm>
          <a:prstGeom prst="rect">
            <a:avLst/>
          </a:prstGeom>
          <a:noFill/>
        </p:spPr>
        <p:txBody>
          <a:bodyPr wrap="none" rtlCol="0">
            <a:spAutoFit/>
          </a:bodyPr>
          <a:lstStyle/>
          <a:p>
            <a:r>
              <a:rPr lang="pt-BR" sz="2800" b="1" dirty="0">
                <a:effectLst/>
                <a:latin typeface="Book Antiqua" panose="02040602050305030304" pitchFamily="18" charset="0"/>
                <a:ea typeface="Calibri" panose="020F0502020204030204" pitchFamily="34" charset="0"/>
                <a:cs typeface="Times New Roman" panose="02020603050405020304" pitchFamily="18" charset="0"/>
              </a:rPr>
              <a:t>FONTE/DESTINAÇÃO DE RECURSOS </a:t>
            </a:r>
            <a:endParaRPr lang="pt-BR" sz="2800" b="1" dirty="0">
              <a:solidFill>
                <a:schemeClr val="bg2">
                  <a:lumMod val="10000"/>
                </a:schemeClr>
              </a:solidFill>
              <a:latin typeface="Book Antiqua" panose="02040602050305030304" pitchFamily="18" charset="0"/>
            </a:endParaRPr>
          </a:p>
        </p:txBody>
      </p:sp>
      <p:cxnSp>
        <p:nvCxnSpPr>
          <p:cNvPr id="3" name="Conector reto 2">
            <a:extLst>
              <a:ext uri="{FF2B5EF4-FFF2-40B4-BE49-F238E27FC236}">
                <a16:creationId xmlns:a16="http://schemas.microsoft.com/office/drawing/2014/main" id="{8699E99F-7ACD-FFE5-C68F-CBD4FDD80526}"/>
              </a:ext>
            </a:extLst>
          </p:cNvPr>
          <p:cNvCxnSpPr>
            <a:cxnSpLocks/>
          </p:cNvCxnSpPr>
          <p:nvPr/>
        </p:nvCxnSpPr>
        <p:spPr>
          <a:xfrm>
            <a:off x="2615041" y="1293822"/>
            <a:ext cx="6449446"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Diagrama 4">
            <a:extLst>
              <a:ext uri="{FF2B5EF4-FFF2-40B4-BE49-F238E27FC236}">
                <a16:creationId xmlns:a16="http://schemas.microsoft.com/office/drawing/2014/main" id="{329E6A00-A6EB-14EA-8A9F-194E28D40AB0}"/>
              </a:ext>
            </a:extLst>
          </p:cNvPr>
          <p:cNvGraphicFramePr/>
          <p:nvPr/>
        </p:nvGraphicFramePr>
        <p:xfrm>
          <a:off x="420756" y="1352953"/>
          <a:ext cx="11350487" cy="468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Angulado 5">
            <a:extLst>
              <a:ext uri="{FF2B5EF4-FFF2-40B4-BE49-F238E27FC236}">
                <a16:creationId xmlns:a16="http://schemas.microsoft.com/office/drawing/2014/main" id="{6A95CC7D-B422-2385-2FCD-44B0A52DB88E}"/>
              </a:ext>
            </a:extLst>
          </p:cNvPr>
          <p:cNvCxnSpPr/>
          <p:nvPr/>
        </p:nvCxnSpPr>
        <p:spPr>
          <a:xfrm rot="16200000" flipH="1">
            <a:off x="880966" y="4341210"/>
            <a:ext cx="325120" cy="243840"/>
          </a:xfrm>
          <a:prstGeom prst="bentConnector3">
            <a:avLst>
              <a:gd name="adj1" fmla="val 10625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D10B92F0-D0D6-0C1D-6956-8488C5992D97}"/>
              </a:ext>
            </a:extLst>
          </p:cNvPr>
          <p:cNvSpPr txBox="1"/>
          <p:nvPr/>
        </p:nvSpPr>
        <p:spPr>
          <a:xfrm flipH="1">
            <a:off x="1158458" y="4463128"/>
            <a:ext cx="1661163" cy="1200329"/>
          </a:xfrm>
          <a:prstGeom prst="rect">
            <a:avLst/>
          </a:prstGeom>
          <a:noFill/>
        </p:spPr>
        <p:txBody>
          <a:bodyPr wrap="square" rtlCol="0">
            <a:spAutoFit/>
          </a:bodyPr>
          <a:lstStyle/>
          <a:p>
            <a:r>
              <a:rPr lang="pt-BR" b="1" dirty="0">
                <a:solidFill>
                  <a:schemeClr val="accent1">
                    <a:lumMod val="50000"/>
                  </a:schemeClr>
                </a:solidFill>
              </a:rPr>
              <a:t>STN</a:t>
            </a:r>
          </a:p>
          <a:p>
            <a:r>
              <a:rPr lang="pt-BR" b="1" dirty="0">
                <a:solidFill>
                  <a:schemeClr val="accent1">
                    <a:lumMod val="50000"/>
                  </a:schemeClr>
                </a:solidFill>
              </a:rPr>
              <a:t>Situação específica</a:t>
            </a:r>
          </a:p>
          <a:p>
            <a:r>
              <a:rPr lang="pt-BR" b="1" dirty="0">
                <a:solidFill>
                  <a:schemeClr val="accent1">
                    <a:lumMod val="50000"/>
                  </a:schemeClr>
                </a:solidFill>
              </a:rPr>
              <a:t>Saúde</a:t>
            </a:r>
          </a:p>
        </p:txBody>
      </p:sp>
      <p:cxnSp>
        <p:nvCxnSpPr>
          <p:cNvPr id="8" name="Conector: Angulado 7">
            <a:extLst>
              <a:ext uri="{FF2B5EF4-FFF2-40B4-BE49-F238E27FC236}">
                <a16:creationId xmlns:a16="http://schemas.microsoft.com/office/drawing/2014/main" id="{27BEA185-531E-42AA-9D92-6E48C087BB76}"/>
              </a:ext>
            </a:extLst>
          </p:cNvPr>
          <p:cNvCxnSpPr/>
          <p:nvPr/>
        </p:nvCxnSpPr>
        <p:spPr>
          <a:xfrm rot="16200000" flipH="1">
            <a:off x="3706992" y="4341210"/>
            <a:ext cx="325120" cy="243840"/>
          </a:xfrm>
          <a:prstGeom prst="bentConnector3">
            <a:avLst>
              <a:gd name="adj1" fmla="val 10625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D4FB628F-8D85-B278-3F87-CACB4281208A}"/>
              </a:ext>
            </a:extLst>
          </p:cNvPr>
          <p:cNvSpPr txBox="1"/>
          <p:nvPr/>
        </p:nvSpPr>
        <p:spPr>
          <a:xfrm flipH="1">
            <a:off x="3984484" y="4463128"/>
            <a:ext cx="1661163" cy="1477328"/>
          </a:xfrm>
          <a:prstGeom prst="rect">
            <a:avLst/>
          </a:prstGeom>
          <a:noFill/>
        </p:spPr>
        <p:txBody>
          <a:bodyPr wrap="square" rtlCol="0">
            <a:spAutoFit/>
          </a:bodyPr>
          <a:lstStyle/>
          <a:p>
            <a:r>
              <a:rPr lang="pt-BR" b="1" dirty="0">
                <a:solidFill>
                  <a:schemeClr val="accent1">
                    <a:lumMod val="50000"/>
                  </a:schemeClr>
                </a:solidFill>
              </a:rPr>
              <a:t>Port. Conjunta</a:t>
            </a:r>
          </a:p>
          <a:p>
            <a:r>
              <a:rPr lang="pt-BR" b="1" dirty="0">
                <a:solidFill>
                  <a:schemeClr val="accent1">
                    <a:lumMod val="50000"/>
                  </a:schemeClr>
                </a:solidFill>
              </a:rPr>
              <a:t>STN/SOF</a:t>
            </a:r>
          </a:p>
          <a:p>
            <a:r>
              <a:rPr lang="pt-BR" b="1" dirty="0">
                <a:solidFill>
                  <a:schemeClr val="accent1">
                    <a:lumMod val="50000"/>
                  </a:schemeClr>
                </a:solidFill>
              </a:rPr>
              <a:t>Estabelece a padronização das FR</a:t>
            </a:r>
          </a:p>
        </p:txBody>
      </p:sp>
      <p:cxnSp>
        <p:nvCxnSpPr>
          <p:cNvPr id="10" name="Conector: Angulado 9">
            <a:extLst>
              <a:ext uri="{FF2B5EF4-FFF2-40B4-BE49-F238E27FC236}">
                <a16:creationId xmlns:a16="http://schemas.microsoft.com/office/drawing/2014/main" id="{F7013036-D92C-E82D-76C3-FF26D6429231}"/>
              </a:ext>
            </a:extLst>
          </p:cNvPr>
          <p:cNvCxnSpPr/>
          <p:nvPr/>
        </p:nvCxnSpPr>
        <p:spPr>
          <a:xfrm rot="16200000" flipH="1">
            <a:off x="6437187" y="4341210"/>
            <a:ext cx="325120" cy="243840"/>
          </a:xfrm>
          <a:prstGeom prst="bentConnector3">
            <a:avLst>
              <a:gd name="adj1" fmla="val 10625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C754F8A9-FB81-49E9-C80C-EADEEE5983FC}"/>
              </a:ext>
            </a:extLst>
          </p:cNvPr>
          <p:cNvSpPr txBox="1"/>
          <p:nvPr/>
        </p:nvSpPr>
        <p:spPr>
          <a:xfrm flipH="1">
            <a:off x="6724618" y="4463128"/>
            <a:ext cx="1661163" cy="1754326"/>
          </a:xfrm>
          <a:prstGeom prst="rect">
            <a:avLst/>
          </a:prstGeom>
          <a:noFill/>
        </p:spPr>
        <p:txBody>
          <a:bodyPr wrap="square" rtlCol="0">
            <a:spAutoFit/>
          </a:bodyPr>
          <a:lstStyle/>
          <a:p>
            <a:r>
              <a:rPr lang="pt-BR" b="1" dirty="0">
                <a:solidFill>
                  <a:schemeClr val="accent1">
                    <a:lumMod val="50000"/>
                  </a:schemeClr>
                </a:solidFill>
              </a:rPr>
              <a:t>Port. STN</a:t>
            </a:r>
          </a:p>
          <a:p>
            <a:r>
              <a:rPr lang="pt-BR" b="1" dirty="0">
                <a:solidFill>
                  <a:schemeClr val="accent1">
                    <a:lumMod val="50000"/>
                  </a:schemeClr>
                </a:solidFill>
              </a:rPr>
              <a:t>Estabelece a padronização das FR, Estados, DF e Municípios</a:t>
            </a:r>
          </a:p>
        </p:txBody>
      </p:sp>
      <p:cxnSp>
        <p:nvCxnSpPr>
          <p:cNvPr id="12" name="Conector: Angulado 11">
            <a:extLst>
              <a:ext uri="{FF2B5EF4-FFF2-40B4-BE49-F238E27FC236}">
                <a16:creationId xmlns:a16="http://schemas.microsoft.com/office/drawing/2014/main" id="{F313CA33-84C9-EBA4-09E3-BFF334B1B23B}"/>
              </a:ext>
            </a:extLst>
          </p:cNvPr>
          <p:cNvCxnSpPr/>
          <p:nvPr/>
        </p:nvCxnSpPr>
        <p:spPr>
          <a:xfrm rot="16200000" flipH="1">
            <a:off x="9263213" y="4341210"/>
            <a:ext cx="325120" cy="243840"/>
          </a:xfrm>
          <a:prstGeom prst="bentConnector3">
            <a:avLst>
              <a:gd name="adj1" fmla="val 10625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D0FDC935-32A0-4DCC-B739-00F9A01B397A}"/>
              </a:ext>
            </a:extLst>
          </p:cNvPr>
          <p:cNvSpPr txBox="1"/>
          <p:nvPr/>
        </p:nvSpPr>
        <p:spPr>
          <a:xfrm flipH="1">
            <a:off x="9550644" y="4463128"/>
            <a:ext cx="1661163" cy="646331"/>
          </a:xfrm>
          <a:prstGeom prst="rect">
            <a:avLst/>
          </a:prstGeom>
          <a:noFill/>
        </p:spPr>
        <p:txBody>
          <a:bodyPr wrap="square" rtlCol="0">
            <a:spAutoFit/>
          </a:bodyPr>
          <a:lstStyle/>
          <a:p>
            <a:r>
              <a:rPr lang="pt-BR" b="1" dirty="0">
                <a:solidFill>
                  <a:schemeClr val="accent1">
                    <a:lumMod val="50000"/>
                  </a:schemeClr>
                </a:solidFill>
              </a:rPr>
              <a:t>Altera a Portaria 710</a:t>
            </a:r>
          </a:p>
        </p:txBody>
      </p:sp>
    </p:spTree>
    <p:extLst>
      <p:ext uri="{BB962C8B-B14F-4D97-AF65-F5344CB8AC3E}">
        <p14:creationId xmlns:p14="http://schemas.microsoft.com/office/powerpoint/2010/main" val="3538957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39CC273-C020-ECBA-6897-5823884DF73F}"/>
              </a:ext>
            </a:extLst>
          </p:cNvPr>
          <p:cNvSpPr txBox="1"/>
          <p:nvPr/>
        </p:nvSpPr>
        <p:spPr>
          <a:xfrm>
            <a:off x="4397458" y="754911"/>
            <a:ext cx="3397084"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Fonte de Recurso</a:t>
            </a:r>
          </a:p>
        </p:txBody>
      </p:sp>
      <p:sp>
        <p:nvSpPr>
          <p:cNvPr id="3" name="CaixaDeTexto 2">
            <a:extLst>
              <a:ext uri="{FF2B5EF4-FFF2-40B4-BE49-F238E27FC236}">
                <a16:creationId xmlns:a16="http://schemas.microsoft.com/office/drawing/2014/main" id="{F83FC35B-87ED-0B33-DAFD-A89E66B3DC24}"/>
              </a:ext>
            </a:extLst>
          </p:cNvPr>
          <p:cNvSpPr txBox="1"/>
          <p:nvPr/>
        </p:nvSpPr>
        <p:spPr>
          <a:xfrm>
            <a:off x="790353" y="2179674"/>
            <a:ext cx="10611293" cy="2651047"/>
          </a:xfrm>
          <a:prstGeom prst="rect">
            <a:avLst/>
          </a:prstGeom>
          <a:noFill/>
        </p:spPr>
        <p:txBody>
          <a:bodyPr wrap="square" rtlCol="0">
            <a:spAutoFit/>
          </a:bodyPr>
          <a:lstStyle/>
          <a:p>
            <a:pPr algn="just">
              <a:lnSpc>
                <a:spcPct val="107000"/>
              </a:lnSpc>
              <a:spcAft>
                <a:spcPts val="800"/>
              </a:spcAft>
            </a:pPr>
            <a:r>
              <a:rPr lang="pt-BR" sz="2400" b="1" dirty="0">
                <a:effectLst/>
                <a:latin typeface="Calibri" panose="020F0502020204030204" pitchFamily="34" charset="0"/>
                <a:ea typeface="Calibri" panose="020F0502020204030204" pitchFamily="34" charset="0"/>
                <a:cs typeface="Times New Roman" panose="02020603050405020304" pitchFamily="18" charset="0"/>
              </a:rPr>
              <a:t>Destinação Vinculada:</a:t>
            </a:r>
            <a:r>
              <a:rPr lang="pt-BR" sz="2400" dirty="0">
                <a:effectLst/>
                <a:latin typeface="Calibri" panose="020F0502020204030204" pitchFamily="34" charset="0"/>
                <a:ea typeface="Calibri" panose="020F0502020204030204" pitchFamily="34" charset="0"/>
                <a:cs typeface="Times New Roman" panose="02020603050405020304" pitchFamily="18" charset="0"/>
              </a:rPr>
              <a:t> é o processo de vinculação entre a origem e a aplicação de recursos, em atendimento às finalidades específicas estabelecidas pelo marco legal;</a:t>
            </a:r>
          </a:p>
          <a:p>
            <a:pPr algn="just">
              <a:lnSpc>
                <a:spcPct val="107000"/>
              </a:lnSpc>
              <a:spcAft>
                <a:spcPts val="800"/>
              </a:spcAft>
            </a:pP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b="1" dirty="0">
                <a:effectLst/>
                <a:latin typeface="Calibri" panose="020F0502020204030204" pitchFamily="34" charset="0"/>
                <a:ea typeface="Calibri" panose="020F0502020204030204" pitchFamily="34" charset="0"/>
                <a:cs typeface="Times New Roman" panose="02020603050405020304" pitchFamily="18" charset="0"/>
              </a:rPr>
              <a:t>Destinação Livre:</a:t>
            </a:r>
            <a:r>
              <a:rPr lang="pt-BR" sz="2400" dirty="0">
                <a:effectLst/>
                <a:latin typeface="Calibri" panose="020F0502020204030204" pitchFamily="34" charset="0"/>
                <a:ea typeface="Calibri" panose="020F0502020204030204" pitchFamily="34" charset="0"/>
                <a:cs typeface="Times New Roman" panose="02020603050405020304" pitchFamily="18" charset="0"/>
              </a:rPr>
              <a:t> é o processo de alocação livre entre a origem e a aplicação de recursos, para atender a quaisquer finalidades, desde que dentro do âmbito das competências de atuação do órgão ou entidade. </a:t>
            </a:r>
          </a:p>
        </p:txBody>
      </p:sp>
      <p:cxnSp>
        <p:nvCxnSpPr>
          <p:cNvPr id="7" name="Conector reto 6">
            <a:extLst>
              <a:ext uri="{FF2B5EF4-FFF2-40B4-BE49-F238E27FC236}">
                <a16:creationId xmlns:a16="http://schemas.microsoft.com/office/drawing/2014/main" id="{757F8F72-9D2C-070E-A2A3-A5DDD5E9221A}"/>
              </a:ext>
            </a:extLst>
          </p:cNvPr>
          <p:cNvCxnSpPr>
            <a:cxnSpLocks/>
          </p:cNvCxnSpPr>
          <p:nvPr/>
        </p:nvCxnSpPr>
        <p:spPr>
          <a:xfrm>
            <a:off x="4397458" y="1321569"/>
            <a:ext cx="3333769"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07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39CC273-C020-ECBA-6897-5823884DF73F}"/>
              </a:ext>
            </a:extLst>
          </p:cNvPr>
          <p:cNvSpPr txBox="1"/>
          <p:nvPr/>
        </p:nvSpPr>
        <p:spPr>
          <a:xfrm>
            <a:off x="4397458" y="754911"/>
            <a:ext cx="3397084"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Fonte de Recurso</a:t>
            </a:r>
          </a:p>
        </p:txBody>
      </p:sp>
      <p:sp>
        <p:nvSpPr>
          <p:cNvPr id="3" name="CaixaDeTexto 2">
            <a:extLst>
              <a:ext uri="{FF2B5EF4-FFF2-40B4-BE49-F238E27FC236}">
                <a16:creationId xmlns:a16="http://schemas.microsoft.com/office/drawing/2014/main" id="{F83FC35B-87ED-0B33-DAFD-A89E66B3DC24}"/>
              </a:ext>
            </a:extLst>
          </p:cNvPr>
          <p:cNvSpPr txBox="1"/>
          <p:nvPr/>
        </p:nvSpPr>
        <p:spPr>
          <a:xfrm>
            <a:off x="790353" y="1758173"/>
            <a:ext cx="10611293" cy="535596"/>
          </a:xfrm>
          <a:prstGeom prst="rect">
            <a:avLst/>
          </a:prstGeom>
          <a:noFill/>
        </p:spPr>
        <p:txBody>
          <a:bodyPr wrap="square" rtlCol="0">
            <a:spAutoFit/>
          </a:bodyPr>
          <a:lstStyle/>
          <a:p>
            <a:pPr algn="just">
              <a:lnSpc>
                <a:spcPct val="107000"/>
              </a:lnSpc>
              <a:spcAft>
                <a:spcPts val="800"/>
              </a:spcAft>
            </a:pPr>
            <a:r>
              <a:rPr lang="pt-BR" sz="2800" b="1" dirty="0">
                <a:effectLst/>
                <a:latin typeface="Book Antiqua" panose="02040602050305030304" pitchFamily="18" charset="0"/>
                <a:ea typeface="Calibri" panose="020F0502020204030204" pitchFamily="34" charset="0"/>
                <a:cs typeface="Times New Roman" panose="02020603050405020304" pitchFamily="18" charset="0"/>
              </a:rPr>
              <a:t>Relacionamento com o Plano de Contas</a:t>
            </a:r>
            <a:endParaRPr lang="pt-BR" sz="2800" dirty="0">
              <a:effectLst/>
              <a:latin typeface="Book Antiqua" panose="02040602050305030304" pitchFamily="18" charset="0"/>
              <a:ea typeface="Calibri" panose="020F0502020204030204" pitchFamily="34" charset="0"/>
              <a:cs typeface="Times New Roman" panose="02020603050405020304" pitchFamily="18" charset="0"/>
            </a:endParaRPr>
          </a:p>
        </p:txBody>
      </p:sp>
      <p:cxnSp>
        <p:nvCxnSpPr>
          <p:cNvPr id="7" name="Conector reto 6">
            <a:extLst>
              <a:ext uri="{FF2B5EF4-FFF2-40B4-BE49-F238E27FC236}">
                <a16:creationId xmlns:a16="http://schemas.microsoft.com/office/drawing/2014/main" id="{757F8F72-9D2C-070E-A2A3-A5DDD5E9221A}"/>
              </a:ext>
            </a:extLst>
          </p:cNvPr>
          <p:cNvCxnSpPr>
            <a:cxnSpLocks/>
          </p:cNvCxnSpPr>
          <p:nvPr/>
        </p:nvCxnSpPr>
        <p:spPr>
          <a:xfrm>
            <a:off x="4397458" y="1321569"/>
            <a:ext cx="3333769"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A39A17EA-9A68-E427-18C3-3591B2657B66}"/>
              </a:ext>
            </a:extLst>
          </p:cNvPr>
          <p:cNvPicPr>
            <a:picLocks noChangeAspect="1"/>
          </p:cNvPicPr>
          <p:nvPr/>
        </p:nvPicPr>
        <p:blipFill>
          <a:blip r:embed="rId2"/>
          <a:stretch>
            <a:fillRect/>
          </a:stretch>
        </p:blipFill>
        <p:spPr>
          <a:xfrm>
            <a:off x="790352" y="2985687"/>
            <a:ext cx="10688231" cy="3117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37074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CE1CE2F-B19A-D9BC-D1BA-C2920A26576B}"/>
              </a:ext>
            </a:extLst>
          </p:cNvPr>
          <p:cNvSpPr txBox="1"/>
          <p:nvPr/>
        </p:nvSpPr>
        <p:spPr>
          <a:xfrm>
            <a:off x="467833" y="659219"/>
            <a:ext cx="2000869" cy="954107"/>
          </a:xfrm>
          <a:prstGeom prst="rect">
            <a:avLst/>
          </a:prstGeom>
          <a:noFill/>
          <a:ln>
            <a:solidFill>
              <a:schemeClr val="bg2">
                <a:lumMod val="25000"/>
              </a:schemeClr>
            </a:solidFill>
          </a:ln>
        </p:spPr>
        <p:txBody>
          <a:bodyPr wrap="none" rtlCol="0">
            <a:spAutoFit/>
          </a:bodyPr>
          <a:lstStyle/>
          <a:p>
            <a:r>
              <a:rPr lang="pt-BR" sz="2800" b="1" dirty="0">
                <a:latin typeface="Book Antiqua" panose="02040602050305030304" pitchFamily="18" charset="0"/>
              </a:rPr>
              <a:t>Orçamento</a:t>
            </a:r>
          </a:p>
          <a:p>
            <a:endParaRPr lang="pt-BR" sz="2800" b="1" dirty="0">
              <a:latin typeface="Book Antiqua" panose="02040602050305030304" pitchFamily="18" charset="0"/>
            </a:endParaRPr>
          </a:p>
        </p:txBody>
      </p:sp>
      <p:sp>
        <p:nvSpPr>
          <p:cNvPr id="3" name="CaixaDeTexto 2">
            <a:extLst>
              <a:ext uri="{FF2B5EF4-FFF2-40B4-BE49-F238E27FC236}">
                <a16:creationId xmlns:a16="http://schemas.microsoft.com/office/drawing/2014/main" id="{67C28290-20A7-08DA-F8C6-8B9AA058D4F9}"/>
              </a:ext>
            </a:extLst>
          </p:cNvPr>
          <p:cNvSpPr txBox="1"/>
          <p:nvPr/>
        </p:nvSpPr>
        <p:spPr>
          <a:xfrm>
            <a:off x="824998" y="1065541"/>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5" name="Conector de Seta Reta 4">
            <a:extLst>
              <a:ext uri="{FF2B5EF4-FFF2-40B4-BE49-F238E27FC236}">
                <a16:creationId xmlns:a16="http://schemas.microsoft.com/office/drawing/2014/main" id="{E84F1CA7-D7FB-344B-9450-6E5FC8884BC3}"/>
              </a:ext>
            </a:extLst>
          </p:cNvPr>
          <p:cNvCxnSpPr>
            <a:cxnSpLocks/>
            <a:stCxn id="2" idx="2"/>
            <a:endCxn id="8" idx="0"/>
          </p:cNvCxnSpPr>
          <p:nvPr/>
        </p:nvCxnSpPr>
        <p:spPr>
          <a:xfrm flipH="1">
            <a:off x="1445826" y="1613326"/>
            <a:ext cx="22442" cy="704572"/>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7A12DF91-2236-4217-AFD9-55080F19E02C}"/>
              </a:ext>
            </a:extLst>
          </p:cNvPr>
          <p:cNvSpPr txBox="1"/>
          <p:nvPr/>
        </p:nvSpPr>
        <p:spPr>
          <a:xfrm>
            <a:off x="467833" y="2317898"/>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Classes  </a:t>
            </a:r>
          </a:p>
          <a:p>
            <a:pPr algn="ctr"/>
            <a:r>
              <a:rPr lang="pt-BR" sz="2800" b="1" dirty="0">
                <a:solidFill>
                  <a:schemeClr val="bg1"/>
                </a:solidFill>
                <a:latin typeface="Book Antiqua" panose="02040602050305030304" pitchFamily="18" charset="0"/>
              </a:rPr>
              <a:t>5 e 6</a:t>
            </a:r>
          </a:p>
        </p:txBody>
      </p:sp>
      <p:cxnSp>
        <p:nvCxnSpPr>
          <p:cNvPr id="12" name="Conector de Seta Reta 11">
            <a:extLst>
              <a:ext uri="{FF2B5EF4-FFF2-40B4-BE49-F238E27FC236}">
                <a16:creationId xmlns:a16="http://schemas.microsoft.com/office/drawing/2014/main" id="{77FCBCD0-5FE8-C545-031D-4B88E2EEA1E0}"/>
              </a:ext>
            </a:extLst>
          </p:cNvPr>
          <p:cNvCxnSpPr>
            <a:cxnSpLocks/>
          </p:cNvCxnSpPr>
          <p:nvPr/>
        </p:nvCxnSpPr>
        <p:spPr>
          <a:xfrm flipH="1">
            <a:off x="1430079" y="3272005"/>
            <a:ext cx="22442" cy="704572"/>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DC283B64-2B04-A9DF-A4B6-C80C33CBA656}"/>
              </a:ext>
            </a:extLst>
          </p:cNvPr>
          <p:cNvSpPr txBox="1"/>
          <p:nvPr/>
        </p:nvSpPr>
        <p:spPr>
          <a:xfrm>
            <a:off x="440865" y="3976577"/>
            <a:ext cx="2419252" cy="1815882"/>
          </a:xfrm>
          <a:prstGeom prst="rect">
            <a:avLst/>
          </a:prstGeom>
          <a:noFill/>
          <a:ln>
            <a:solidFill>
              <a:schemeClr val="bg2">
                <a:lumMod val="25000"/>
              </a:schemeClr>
            </a:solidFill>
          </a:ln>
        </p:spPr>
        <p:txBody>
          <a:bodyPr wrap="none" rtlCol="0">
            <a:spAutoFit/>
          </a:bodyPr>
          <a:lstStyle/>
          <a:p>
            <a:pPr algn="ctr"/>
            <a:r>
              <a:rPr lang="pt-BR" sz="2800" b="1" dirty="0">
                <a:solidFill>
                  <a:srgbClr val="002060"/>
                </a:solidFill>
                <a:latin typeface="Book Antiqua" panose="02040602050305030304" pitchFamily="18" charset="0"/>
              </a:rPr>
              <a:t>Execução </a:t>
            </a:r>
          </a:p>
          <a:p>
            <a:pPr algn="ctr"/>
            <a:r>
              <a:rPr lang="pt-BR" sz="2800" b="1" dirty="0">
                <a:solidFill>
                  <a:srgbClr val="002060"/>
                </a:solidFill>
                <a:latin typeface="Book Antiqua" panose="02040602050305030304" pitchFamily="18" charset="0"/>
              </a:rPr>
              <a:t>Orçamentária</a:t>
            </a:r>
          </a:p>
          <a:p>
            <a:pPr algn="ctr"/>
            <a:r>
              <a:rPr lang="pt-BR" sz="2800" b="1" dirty="0">
                <a:solidFill>
                  <a:srgbClr val="002060"/>
                </a:solidFill>
                <a:latin typeface="Book Antiqua" panose="02040602050305030304" pitchFamily="18" charset="0"/>
              </a:rPr>
              <a:t>Receita</a:t>
            </a:r>
          </a:p>
          <a:p>
            <a:pPr algn="ctr"/>
            <a:endParaRPr lang="pt-BR" sz="2800" b="1" dirty="0">
              <a:latin typeface="Book Antiqua" panose="02040602050305030304" pitchFamily="18" charset="0"/>
            </a:endParaRPr>
          </a:p>
        </p:txBody>
      </p:sp>
      <p:sp>
        <p:nvSpPr>
          <p:cNvPr id="15" name="CaixaDeTexto 14">
            <a:extLst>
              <a:ext uri="{FF2B5EF4-FFF2-40B4-BE49-F238E27FC236}">
                <a16:creationId xmlns:a16="http://schemas.microsoft.com/office/drawing/2014/main" id="{9F9EA959-F94F-B463-D5FE-68F72E00F3F3}"/>
              </a:ext>
            </a:extLst>
          </p:cNvPr>
          <p:cNvSpPr txBox="1"/>
          <p:nvPr/>
        </p:nvSpPr>
        <p:spPr>
          <a:xfrm>
            <a:off x="1007221" y="5269239"/>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sp>
        <p:nvSpPr>
          <p:cNvPr id="16" name="CaixaDeTexto 15">
            <a:extLst>
              <a:ext uri="{FF2B5EF4-FFF2-40B4-BE49-F238E27FC236}">
                <a16:creationId xmlns:a16="http://schemas.microsoft.com/office/drawing/2014/main" id="{71D3ADC8-248F-E8C1-721B-A098A7813F20}"/>
              </a:ext>
            </a:extLst>
          </p:cNvPr>
          <p:cNvSpPr txBox="1"/>
          <p:nvPr/>
        </p:nvSpPr>
        <p:spPr>
          <a:xfrm>
            <a:off x="3746205" y="3022470"/>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6</a:t>
            </a:r>
          </a:p>
        </p:txBody>
      </p:sp>
      <p:sp>
        <p:nvSpPr>
          <p:cNvPr id="17" name="CaixaDeTexto 16">
            <a:extLst>
              <a:ext uri="{FF2B5EF4-FFF2-40B4-BE49-F238E27FC236}">
                <a16:creationId xmlns:a16="http://schemas.microsoft.com/office/drawing/2014/main" id="{FE69F8D5-9E92-86C8-4E49-E6ED9463AEA5}"/>
              </a:ext>
            </a:extLst>
          </p:cNvPr>
          <p:cNvSpPr txBox="1"/>
          <p:nvPr/>
        </p:nvSpPr>
        <p:spPr>
          <a:xfrm>
            <a:off x="3746204" y="4407464"/>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1</a:t>
            </a:r>
          </a:p>
        </p:txBody>
      </p:sp>
      <p:sp>
        <p:nvSpPr>
          <p:cNvPr id="18" name="CaixaDeTexto 17">
            <a:extLst>
              <a:ext uri="{FF2B5EF4-FFF2-40B4-BE49-F238E27FC236}">
                <a16:creationId xmlns:a16="http://schemas.microsoft.com/office/drawing/2014/main" id="{03868B5F-3724-38E3-87A3-A46833F8ACE9}"/>
              </a:ext>
            </a:extLst>
          </p:cNvPr>
          <p:cNvSpPr txBox="1"/>
          <p:nvPr/>
        </p:nvSpPr>
        <p:spPr>
          <a:xfrm>
            <a:off x="3746203" y="5792458"/>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Classes  </a:t>
            </a:r>
          </a:p>
          <a:p>
            <a:pPr algn="ctr"/>
            <a:r>
              <a:rPr lang="pt-BR" sz="2800" b="1" dirty="0">
                <a:solidFill>
                  <a:schemeClr val="bg1"/>
                </a:solidFill>
                <a:latin typeface="Book Antiqua" panose="02040602050305030304" pitchFamily="18" charset="0"/>
              </a:rPr>
              <a:t>7 e 8</a:t>
            </a:r>
          </a:p>
        </p:txBody>
      </p:sp>
      <p:cxnSp>
        <p:nvCxnSpPr>
          <p:cNvPr id="19" name="Conector de Seta Reta 18">
            <a:extLst>
              <a:ext uri="{FF2B5EF4-FFF2-40B4-BE49-F238E27FC236}">
                <a16:creationId xmlns:a16="http://schemas.microsoft.com/office/drawing/2014/main" id="{EC1FC12F-615B-2056-308E-8CF92F2E39B1}"/>
              </a:ext>
            </a:extLst>
          </p:cNvPr>
          <p:cNvCxnSpPr>
            <a:cxnSpLocks/>
            <a:endCxn id="16" idx="1"/>
          </p:cNvCxnSpPr>
          <p:nvPr/>
        </p:nvCxnSpPr>
        <p:spPr>
          <a:xfrm flipV="1">
            <a:off x="2860117" y="3499524"/>
            <a:ext cx="886088" cy="934959"/>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380281E6-C066-7332-739A-2EFC8BBA1F35}"/>
              </a:ext>
            </a:extLst>
          </p:cNvPr>
          <p:cNvCxnSpPr>
            <a:cxnSpLocks/>
            <a:endCxn id="18" idx="1"/>
          </p:cNvCxnSpPr>
          <p:nvPr/>
        </p:nvCxnSpPr>
        <p:spPr>
          <a:xfrm>
            <a:off x="2871972" y="5361571"/>
            <a:ext cx="874231" cy="907941"/>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09EA1DFD-2920-CE02-BBDD-FBDED56919CF}"/>
              </a:ext>
            </a:extLst>
          </p:cNvPr>
          <p:cNvCxnSpPr>
            <a:cxnSpLocks/>
            <a:stCxn id="14" idx="3"/>
            <a:endCxn id="17" idx="1"/>
          </p:cNvCxnSpPr>
          <p:nvPr/>
        </p:nvCxnSpPr>
        <p:spPr>
          <a:xfrm>
            <a:off x="2860117" y="4884518"/>
            <a:ext cx="886087" cy="0"/>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CaixaDeTexto 27">
            <a:extLst>
              <a:ext uri="{FF2B5EF4-FFF2-40B4-BE49-F238E27FC236}">
                <a16:creationId xmlns:a16="http://schemas.microsoft.com/office/drawing/2014/main" id="{F0692795-5649-6096-0825-7B965ED4556B}"/>
              </a:ext>
            </a:extLst>
          </p:cNvPr>
          <p:cNvSpPr txBox="1"/>
          <p:nvPr/>
        </p:nvSpPr>
        <p:spPr>
          <a:xfrm>
            <a:off x="3746203" y="775701"/>
            <a:ext cx="2419252" cy="1815882"/>
          </a:xfrm>
          <a:prstGeom prst="rect">
            <a:avLst/>
          </a:prstGeom>
          <a:noFill/>
          <a:ln>
            <a:solidFill>
              <a:schemeClr val="bg2">
                <a:lumMod val="25000"/>
              </a:schemeClr>
            </a:solidFill>
          </a:ln>
        </p:spPr>
        <p:txBody>
          <a:bodyPr wrap="none" rtlCol="0">
            <a:spAutoFit/>
          </a:bodyPr>
          <a:lstStyle/>
          <a:p>
            <a:pPr algn="ctr"/>
            <a:r>
              <a:rPr lang="pt-BR" sz="2800" b="1" dirty="0">
                <a:solidFill>
                  <a:srgbClr val="740000"/>
                </a:solidFill>
                <a:latin typeface="Book Antiqua" panose="02040602050305030304" pitchFamily="18" charset="0"/>
              </a:rPr>
              <a:t>Execução </a:t>
            </a:r>
          </a:p>
          <a:p>
            <a:pPr algn="ctr"/>
            <a:r>
              <a:rPr lang="pt-BR" sz="2800" b="1" dirty="0">
                <a:solidFill>
                  <a:srgbClr val="740000"/>
                </a:solidFill>
                <a:latin typeface="Book Antiqua" panose="02040602050305030304" pitchFamily="18" charset="0"/>
              </a:rPr>
              <a:t>Orçamentária</a:t>
            </a:r>
          </a:p>
          <a:p>
            <a:pPr algn="ctr"/>
            <a:r>
              <a:rPr lang="pt-BR" sz="2800" b="1" dirty="0">
                <a:solidFill>
                  <a:srgbClr val="740000"/>
                </a:solidFill>
                <a:latin typeface="Book Antiqua" panose="02040602050305030304" pitchFamily="18" charset="0"/>
              </a:rPr>
              <a:t>Despesa</a:t>
            </a:r>
          </a:p>
          <a:p>
            <a:pPr algn="ctr"/>
            <a:endParaRPr lang="pt-BR" sz="2800" b="1" dirty="0">
              <a:latin typeface="Book Antiqua" panose="02040602050305030304" pitchFamily="18" charset="0"/>
            </a:endParaRPr>
          </a:p>
        </p:txBody>
      </p:sp>
      <p:sp>
        <p:nvSpPr>
          <p:cNvPr id="29" name="CaixaDeTexto 28">
            <a:extLst>
              <a:ext uri="{FF2B5EF4-FFF2-40B4-BE49-F238E27FC236}">
                <a16:creationId xmlns:a16="http://schemas.microsoft.com/office/drawing/2014/main" id="{1ED3E4EE-328C-935C-9524-54E21FA0FF8C}"/>
              </a:ext>
            </a:extLst>
          </p:cNvPr>
          <p:cNvSpPr txBox="1"/>
          <p:nvPr/>
        </p:nvSpPr>
        <p:spPr>
          <a:xfrm>
            <a:off x="4312559" y="2068363"/>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sp>
        <p:nvSpPr>
          <p:cNvPr id="30" name="CaixaDeTexto 29">
            <a:extLst>
              <a:ext uri="{FF2B5EF4-FFF2-40B4-BE49-F238E27FC236}">
                <a16:creationId xmlns:a16="http://schemas.microsoft.com/office/drawing/2014/main" id="{D2DF1779-F5BE-4672-A1F1-C944E06B3CA4}"/>
              </a:ext>
            </a:extLst>
          </p:cNvPr>
          <p:cNvSpPr txBox="1"/>
          <p:nvPr/>
        </p:nvSpPr>
        <p:spPr>
          <a:xfrm>
            <a:off x="8790189" y="775701"/>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6</a:t>
            </a:r>
          </a:p>
        </p:txBody>
      </p:sp>
      <p:sp>
        <p:nvSpPr>
          <p:cNvPr id="31" name="CaixaDeTexto 30">
            <a:extLst>
              <a:ext uri="{FF2B5EF4-FFF2-40B4-BE49-F238E27FC236}">
                <a16:creationId xmlns:a16="http://schemas.microsoft.com/office/drawing/2014/main" id="{D279E535-57F3-3B78-E779-79833A015178}"/>
              </a:ext>
            </a:extLst>
          </p:cNvPr>
          <p:cNvSpPr txBox="1"/>
          <p:nvPr/>
        </p:nvSpPr>
        <p:spPr>
          <a:xfrm>
            <a:off x="8790188" y="2474893"/>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1 e 2</a:t>
            </a:r>
          </a:p>
        </p:txBody>
      </p:sp>
      <p:sp>
        <p:nvSpPr>
          <p:cNvPr id="32" name="CaixaDeTexto 31">
            <a:extLst>
              <a:ext uri="{FF2B5EF4-FFF2-40B4-BE49-F238E27FC236}">
                <a16:creationId xmlns:a16="http://schemas.microsoft.com/office/drawing/2014/main" id="{93199454-F42F-0296-A1F2-AE24881B9091}"/>
              </a:ext>
            </a:extLst>
          </p:cNvPr>
          <p:cNvSpPr txBox="1"/>
          <p:nvPr/>
        </p:nvSpPr>
        <p:spPr>
          <a:xfrm>
            <a:off x="8790187" y="4174085"/>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8</a:t>
            </a:r>
          </a:p>
        </p:txBody>
      </p:sp>
      <p:cxnSp>
        <p:nvCxnSpPr>
          <p:cNvPr id="33" name="Conector de Seta Reta 32">
            <a:extLst>
              <a:ext uri="{FF2B5EF4-FFF2-40B4-BE49-F238E27FC236}">
                <a16:creationId xmlns:a16="http://schemas.microsoft.com/office/drawing/2014/main" id="{EA1BC333-785A-6523-5F63-D02E705021C2}"/>
              </a:ext>
            </a:extLst>
          </p:cNvPr>
          <p:cNvCxnSpPr>
            <a:cxnSpLocks/>
          </p:cNvCxnSpPr>
          <p:nvPr/>
        </p:nvCxnSpPr>
        <p:spPr>
          <a:xfrm>
            <a:off x="6165455" y="981832"/>
            <a:ext cx="2624732" cy="0"/>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de Seta Reta 35">
            <a:extLst>
              <a:ext uri="{FF2B5EF4-FFF2-40B4-BE49-F238E27FC236}">
                <a16:creationId xmlns:a16="http://schemas.microsoft.com/office/drawing/2014/main" id="{AD7C839E-D85A-B70A-FDA2-5E678B193529}"/>
              </a:ext>
            </a:extLst>
          </p:cNvPr>
          <p:cNvCxnSpPr>
            <a:cxnSpLocks/>
          </p:cNvCxnSpPr>
          <p:nvPr/>
        </p:nvCxnSpPr>
        <p:spPr>
          <a:xfrm>
            <a:off x="6187896" y="1639547"/>
            <a:ext cx="2613512" cy="1380852"/>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5CBDC06-E99A-49FE-941F-7D0C96A0EAB9}"/>
              </a:ext>
            </a:extLst>
          </p:cNvPr>
          <p:cNvCxnSpPr>
            <a:cxnSpLocks/>
            <a:endCxn id="32" idx="1"/>
          </p:cNvCxnSpPr>
          <p:nvPr/>
        </p:nvCxnSpPr>
        <p:spPr>
          <a:xfrm>
            <a:off x="6176676" y="2317898"/>
            <a:ext cx="2613511" cy="2333241"/>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CaixaDeTexto 41">
            <a:extLst>
              <a:ext uri="{FF2B5EF4-FFF2-40B4-BE49-F238E27FC236}">
                <a16:creationId xmlns:a16="http://schemas.microsoft.com/office/drawing/2014/main" id="{DAC28A40-1ACE-D4E9-3478-A2551E94A9EB}"/>
              </a:ext>
            </a:extLst>
          </p:cNvPr>
          <p:cNvSpPr txBox="1"/>
          <p:nvPr/>
        </p:nvSpPr>
        <p:spPr>
          <a:xfrm>
            <a:off x="12392915" y="775701"/>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Classes  </a:t>
            </a:r>
          </a:p>
          <a:p>
            <a:pPr algn="ctr"/>
            <a:r>
              <a:rPr lang="pt-BR" sz="2800" b="1" dirty="0">
                <a:solidFill>
                  <a:schemeClr val="bg1"/>
                </a:solidFill>
                <a:latin typeface="Book Antiqua" panose="02040602050305030304" pitchFamily="18" charset="0"/>
              </a:rPr>
              <a:t>5 e 6</a:t>
            </a:r>
          </a:p>
        </p:txBody>
      </p:sp>
      <p:sp>
        <p:nvSpPr>
          <p:cNvPr id="43" name="CaixaDeTexto 42">
            <a:extLst>
              <a:ext uri="{FF2B5EF4-FFF2-40B4-BE49-F238E27FC236}">
                <a16:creationId xmlns:a16="http://schemas.microsoft.com/office/drawing/2014/main" id="{5C7C06B8-6A9F-AAE3-A879-460C0E4816E6}"/>
              </a:ext>
            </a:extLst>
          </p:cNvPr>
          <p:cNvSpPr txBox="1"/>
          <p:nvPr/>
        </p:nvSpPr>
        <p:spPr>
          <a:xfrm>
            <a:off x="12392915" y="2320043"/>
            <a:ext cx="1955985" cy="1815882"/>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 </a:t>
            </a:r>
          </a:p>
          <a:p>
            <a:pPr algn="ctr"/>
            <a:r>
              <a:rPr lang="pt-BR" sz="2800" b="1" dirty="0">
                <a:solidFill>
                  <a:schemeClr val="tx2">
                    <a:lumMod val="50000"/>
                  </a:schemeClr>
                </a:solidFill>
                <a:latin typeface="Book Antiqua" panose="02040602050305030304" pitchFamily="18" charset="0"/>
              </a:rPr>
              <a:t>Restos a</a:t>
            </a:r>
          </a:p>
          <a:p>
            <a:pPr algn="ctr"/>
            <a:r>
              <a:rPr lang="pt-BR" sz="2800" b="1" dirty="0">
                <a:solidFill>
                  <a:schemeClr val="tx2">
                    <a:lumMod val="50000"/>
                  </a:schemeClr>
                </a:solidFill>
                <a:latin typeface="Book Antiqua" panose="02040602050305030304" pitchFamily="18" charset="0"/>
              </a:rPr>
              <a:t>Pagar</a:t>
            </a:r>
          </a:p>
          <a:p>
            <a:pPr algn="ctr"/>
            <a:endParaRPr lang="pt-BR" sz="2800" b="1" dirty="0">
              <a:latin typeface="Book Antiqua" panose="02040602050305030304" pitchFamily="18" charset="0"/>
            </a:endParaRPr>
          </a:p>
        </p:txBody>
      </p:sp>
      <p:sp>
        <p:nvSpPr>
          <p:cNvPr id="44" name="CaixaDeTexto 43">
            <a:extLst>
              <a:ext uri="{FF2B5EF4-FFF2-40B4-BE49-F238E27FC236}">
                <a16:creationId xmlns:a16="http://schemas.microsoft.com/office/drawing/2014/main" id="{54B87BC7-AB0B-734E-87E6-F9974A0B7899}"/>
              </a:ext>
            </a:extLst>
          </p:cNvPr>
          <p:cNvSpPr txBox="1"/>
          <p:nvPr/>
        </p:nvSpPr>
        <p:spPr>
          <a:xfrm>
            <a:off x="12727637" y="3612705"/>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45" name="Conector de Seta Reta 44">
            <a:extLst>
              <a:ext uri="{FF2B5EF4-FFF2-40B4-BE49-F238E27FC236}">
                <a16:creationId xmlns:a16="http://schemas.microsoft.com/office/drawing/2014/main" id="{B8B3C3F8-992E-2DA5-22A0-78E6CF92A7BC}"/>
              </a:ext>
            </a:extLst>
          </p:cNvPr>
          <p:cNvCxnSpPr>
            <a:cxnSpLocks/>
            <a:endCxn id="43" idx="0"/>
          </p:cNvCxnSpPr>
          <p:nvPr/>
        </p:nvCxnSpPr>
        <p:spPr>
          <a:xfrm>
            <a:off x="13348467" y="1711058"/>
            <a:ext cx="22441" cy="608985"/>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CaixaDeTexto 46">
            <a:extLst>
              <a:ext uri="{FF2B5EF4-FFF2-40B4-BE49-F238E27FC236}">
                <a16:creationId xmlns:a16="http://schemas.microsoft.com/office/drawing/2014/main" id="{76021625-AB51-A4F3-C481-5313BDB1F169}"/>
              </a:ext>
            </a:extLst>
          </p:cNvPr>
          <p:cNvSpPr txBox="1"/>
          <p:nvPr/>
        </p:nvSpPr>
        <p:spPr>
          <a:xfrm>
            <a:off x="12392915" y="4729391"/>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1 e 2</a:t>
            </a:r>
          </a:p>
        </p:txBody>
      </p:sp>
      <p:sp>
        <p:nvSpPr>
          <p:cNvPr id="48" name="CaixaDeTexto 47">
            <a:extLst>
              <a:ext uri="{FF2B5EF4-FFF2-40B4-BE49-F238E27FC236}">
                <a16:creationId xmlns:a16="http://schemas.microsoft.com/office/drawing/2014/main" id="{BB5F2B67-BC0F-E4EE-7BDE-E60415F2C8B9}"/>
              </a:ext>
            </a:extLst>
          </p:cNvPr>
          <p:cNvSpPr txBox="1"/>
          <p:nvPr/>
        </p:nvSpPr>
        <p:spPr>
          <a:xfrm>
            <a:off x="15480913" y="5042118"/>
            <a:ext cx="1955985" cy="1815882"/>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 </a:t>
            </a:r>
          </a:p>
          <a:p>
            <a:pPr algn="ctr"/>
            <a:r>
              <a:rPr lang="pt-BR" sz="2800" b="1" dirty="0">
                <a:solidFill>
                  <a:schemeClr val="tx2">
                    <a:lumMod val="50000"/>
                  </a:schemeClr>
                </a:solidFill>
                <a:latin typeface="Book Antiqua" panose="02040602050305030304" pitchFamily="18" charset="0"/>
              </a:rPr>
              <a:t>Restos a</a:t>
            </a:r>
          </a:p>
          <a:p>
            <a:pPr algn="ctr"/>
            <a:r>
              <a:rPr lang="pt-BR" sz="2800" b="1" dirty="0">
                <a:solidFill>
                  <a:schemeClr val="tx2">
                    <a:lumMod val="50000"/>
                  </a:schemeClr>
                </a:solidFill>
                <a:latin typeface="Book Antiqua" panose="02040602050305030304" pitchFamily="18" charset="0"/>
              </a:rPr>
              <a:t>Pagar</a:t>
            </a:r>
          </a:p>
          <a:p>
            <a:pPr algn="ctr"/>
            <a:endParaRPr lang="pt-BR" sz="2800" b="1" dirty="0">
              <a:latin typeface="Book Antiqua" panose="02040602050305030304" pitchFamily="18" charset="0"/>
            </a:endParaRPr>
          </a:p>
        </p:txBody>
      </p:sp>
      <p:sp>
        <p:nvSpPr>
          <p:cNvPr id="49" name="CaixaDeTexto 48">
            <a:extLst>
              <a:ext uri="{FF2B5EF4-FFF2-40B4-BE49-F238E27FC236}">
                <a16:creationId xmlns:a16="http://schemas.microsoft.com/office/drawing/2014/main" id="{795DB600-ED64-C69F-9F6B-FEA741E0F3A4}"/>
              </a:ext>
            </a:extLst>
          </p:cNvPr>
          <p:cNvSpPr txBox="1"/>
          <p:nvPr/>
        </p:nvSpPr>
        <p:spPr>
          <a:xfrm>
            <a:off x="15815635" y="6334780"/>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sp>
        <p:nvSpPr>
          <p:cNvPr id="50" name="CaixaDeTexto 49">
            <a:extLst>
              <a:ext uri="{FF2B5EF4-FFF2-40B4-BE49-F238E27FC236}">
                <a16:creationId xmlns:a16="http://schemas.microsoft.com/office/drawing/2014/main" id="{931E03BA-1D96-67D9-1F32-462DA6494920}"/>
              </a:ext>
            </a:extLst>
          </p:cNvPr>
          <p:cNvSpPr txBox="1"/>
          <p:nvPr/>
        </p:nvSpPr>
        <p:spPr>
          <a:xfrm>
            <a:off x="19051065" y="2856290"/>
            <a:ext cx="3298572" cy="1815882"/>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 </a:t>
            </a:r>
          </a:p>
          <a:p>
            <a:pPr algn="ctr"/>
            <a:r>
              <a:rPr lang="pt-BR" sz="2800" b="1" dirty="0">
                <a:solidFill>
                  <a:schemeClr val="tx2">
                    <a:lumMod val="50000"/>
                  </a:schemeClr>
                </a:solidFill>
                <a:latin typeface="Book Antiqua" panose="02040602050305030304" pitchFamily="18" charset="0"/>
              </a:rPr>
              <a:t>Das</a:t>
            </a:r>
          </a:p>
          <a:p>
            <a:pPr algn="ctr"/>
            <a:r>
              <a:rPr lang="pt-BR" sz="2800" b="1" dirty="0">
                <a:solidFill>
                  <a:schemeClr val="tx2">
                    <a:lumMod val="50000"/>
                  </a:schemeClr>
                </a:solidFill>
                <a:latin typeface="Book Antiqua" panose="02040602050305030304" pitchFamily="18" charset="0"/>
              </a:rPr>
              <a:t>Disponibilidades</a:t>
            </a:r>
          </a:p>
          <a:p>
            <a:pPr algn="ctr"/>
            <a:endParaRPr lang="pt-BR" sz="2800" b="1" dirty="0">
              <a:latin typeface="Book Antiqua" panose="02040602050305030304" pitchFamily="18" charset="0"/>
            </a:endParaRPr>
          </a:p>
        </p:txBody>
      </p:sp>
      <p:sp>
        <p:nvSpPr>
          <p:cNvPr id="51" name="CaixaDeTexto 50">
            <a:extLst>
              <a:ext uri="{FF2B5EF4-FFF2-40B4-BE49-F238E27FC236}">
                <a16:creationId xmlns:a16="http://schemas.microsoft.com/office/drawing/2014/main" id="{3E1B9724-7041-8C4B-5789-B4F081EE55CF}"/>
              </a:ext>
            </a:extLst>
          </p:cNvPr>
          <p:cNvSpPr txBox="1"/>
          <p:nvPr/>
        </p:nvSpPr>
        <p:spPr>
          <a:xfrm>
            <a:off x="16150357" y="3996552"/>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sp>
        <p:nvSpPr>
          <p:cNvPr id="52" name="CaixaDeTexto 51">
            <a:extLst>
              <a:ext uri="{FF2B5EF4-FFF2-40B4-BE49-F238E27FC236}">
                <a16:creationId xmlns:a16="http://schemas.microsoft.com/office/drawing/2014/main" id="{847BD630-73DD-2AC2-7C9E-BCE0FE9BE24C}"/>
              </a:ext>
            </a:extLst>
          </p:cNvPr>
          <p:cNvSpPr txBox="1"/>
          <p:nvPr/>
        </p:nvSpPr>
        <p:spPr>
          <a:xfrm>
            <a:off x="15459558" y="798297"/>
            <a:ext cx="2094836" cy="1384995"/>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Controles </a:t>
            </a:r>
          </a:p>
          <a:p>
            <a:pPr algn="ctr"/>
            <a:r>
              <a:rPr lang="pt-BR" sz="2800" b="1" dirty="0">
                <a:solidFill>
                  <a:schemeClr val="tx2">
                    <a:lumMod val="50000"/>
                  </a:schemeClr>
                </a:solidFill>
                <a:latin typeface="Book Antiqua" panose="02040602050305030304" pitchFamily="18" charset="0"/>
              </a:rPr>
              <a:t>Financeiros</a:t>
            </a:r>
          </a:p>
          <a:p>
            <a:pPr algn="ctr"/>
            <a:endParaRPr lang="pt-BR" sz="2800" b="1" dirty="0">
              <a:latin typeface="Book Antiqua" panose="02040602050305030304" pitchFamily="18" charset="0"/>
            </a:endParaRPr>
          </a:p>
        </p:txBody>
      </p:sp>
      <p:sp>
        <p:nvSpPr>
          <p:cNvPr id="53" name="CaixaDeTexto 52">
            <a:extLst>
              <a:ext uri="{FF2B5EF4-FFF2-40B4-BE49-F238E27FC236}">
                <a16:creationId xmlns:a16="http://schemas.microsoft.com/office/drawing/2014/main" id="{73196EC2-ACBB-1812-4417-A24F98EA50B3}"/>
              </a:ext>
            </a:extLst>
          </p:cNvPr>
          <p:cNvSpPr txBox="1"/>
          <p:nvPr/>
        </p:nvSpPr>
        <p:spPr>
          <a:xfrm>
            <a:off x="15815634" y="1660072"/>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54" name="Conector de Seta Reta 53">
            <a:extLst>
              <a:ext uri="{FF2B5EF4-FFF2-40B4-BE49-F238E27FC236}">
                <a16:creationId xmlns:a16="http://schemas.microsoft.com/office/drawing/2014/main" id="{A3E49469-7077-6BEA-AF1E-F674002E7CC6}"/>
              </a:ext>
            </a:extLst>
          </p:cNvPr>
          <p:cNvCxnSpPr>
            <a:cxnSpLocks/>
          </p:cNvCxnSpPr>
          <p:nvPr/>
        </p:nvCxnSpPr>
        <p:spPr>
          <a:xfrm flipV="1">
            <a:off x="14337679" y="1711058"/>
            <a:ext cx="1121879" cy="3200478"/>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a:extLst>
              <a:ext uri="{FF2B5EF4-FFF2-40B4-BE49-F238E27FC236}">
                <a16:creationId xmlns:a16="http://schemas.microsoft.com/office/drawing/2014/main" id="{038FC198-56FF-7DBF-73E3-1DA1FC1E5A67}"/>
              </a:ext>
            </a:extLst>
          </p:cNvPr>
          <p:cNvCxnSpPr>
            <a:cxnSpLocks/>
          </p:cNvCxnSpPr>
          <p:nvPr/>
        </p:nvCxnSpPr>
        <p:spPr>
          <a:xfrm flipV="1">
            <a:off x="14348295" y="3697278"/>
            <a:ext cx="1111263" cy="1574645"/>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de Seta Reta 57">
            <a:extLst>
              <a:ext uri="{FF2B5EF4-FFF2-40B4-BE49-F238E27FC236}">
                <a16:creationId xmlns:a16="http://schemas.microsoft.com/office/drawing/2014/main" id="{A5C5AD69-3A97-A29F-C818-DC69DB1A3952}"/>
              </a:ext>
            </a:extLst>
          </p:cNvPr>
          <p:cNvCxnSpPr>
            <a:cxnSpLocks/>
            <a:endCxn id="48" idx="1"/>
          </p:cNvCxnSpPr>
          <p:nvPr/>
        </p:nvCxnSpPr>
        <p:spPr>
          <a:xfrm>
            <a:off x="14337679" y="5610998"/>
            <a:ext cx="1143234" cy="339061"/>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CaixaDeTexto 59">
            <a:extLst>
              <a:ext uri="{FF2B5EF4-FFF2-40B4-BE49-F238E27FC236}">
                <a16:creationId xmlns:a16="http://schemas.microsoft.com/office/drawing/2014/main" id="{984979C3-1C49-1830-EF9A-58FD849E1019}"/>
              </a:ext>
            </a:extLst>
          </p:cNvPr>
          <p:cNvSpPr txBox="1"/>
          <p:nvPr/>
        </p:nvSpPr>
        <p:spPr>
          <a:xfrm>
            <a:off x="19782392" y="775700"/>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8</a:t>
            </a:r>
          </a:p>
        </p:txBody>
      </p:sp>
      <p:sp>
        <p:nvSpPr>
          <p:cNvPr id="61" name="CaixaDeTexto 60">
            <a:extLst>
              <a:ext uri="{FF2B5EF4-FFF2-40B4-BE49-F238E27FC236}">
                <a16:creationId xmlns:a16="http://schemas.microsoft.com/office/drawing/2014/main" id="{0351C308-99DC-5885-161A-D26E195C45D1}"/>
              </a:ext>
            </a:extLst>
          </p:cNvPr>
          <p:cNvSpPr txBox="1"/>
          <p:nvPr/>
        </p:nvSpPr>
        <p:spPr>
          <a:xfrm>
            <a:off x="15465606" y="2728224"/>
            <a:ext cx="2613511" cy="1815882"/>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Controles </a:t>
            </a:r>
          </a:p>
          <a:p>
            <a:pPr algn="ctr"/>
            <a:r>
              <a:rPr lang="pt-BR" sz="2800" b="1" dirty="0">
                <a:solidFill>
                  <a:schemeClr val="tx2">
                    <a:lumMod val="50000"/>
                  </a:schemeClr>
                </a:solidFill>
                <a:latin typeface="Book Antiqua" panose="02040602050305030304" pitchFamily="18" charset="0"/>
              </a:rPr>
              <a:t>Extra</a:t>
            </a:r>
          </a:p>
          <a:p>
            <a:pPr algn="ctr"/>
            <a:r>
              <a:rPr lang="pt-BR" sz="2800" b="1" dirty="0">
                <a:solidFill>
                  <a:schemeClr val="tx2">
                    <a:lumMod val="50000"/>
                  </a:schemeClr>
                </a:solidFill>
                <a:latin typeface="Book Antiqua" panose="02040602050305030304" pitchFamily="18" charset="0"/>
              </a:rPr>
              <a:t>Orçamentário</a:t>
            </a:r>
          </a:p>
          <a:p>
            <a:pPr algn="ctr"/>
            <a:endParaRPr lang="pt-BR" sz="2800" b="1" dirty="0">
              <a:latin typeface="Book Antiqua" panose="02040602050305030304" pitchFamily="18" charset="0"/>
            </a:endParaRPr>
          </a:p>
        </p:txBody>
      </p:sp>
      <p:sp>
        <p:nvSpPr>
          <p:cNvPr id="62" name="CaixaDeTexto 61">
            <a:extLst>
              <a:ext uri="{FF2B5EF4-FFF2-40B4-BE49-F238E27FC236}">
                <a16:creationId xmlns:a16="http://schemas.microsoft.com/office/drawing/2014/main" id="{A2989289-3FE8-3363-1C60-DAA508E210FC}"/>
              </a:ext>
            </a:extLst>
          </p:cNvPr>
          <p:cNvSpPr txBox="1"/>
          <p:nvPr/>
        </p:nvSpPr>
        <p:spPr>
          <a:xfrm>
            <a:off x="20117115" y="4148952"/>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63" name="Conector de Seta Reta 62">
            <a:extLst>
              <a:ext uri="{FF2B5EF4-FFF2-40B4-BE49-F238E27FC236}">
                <a16:creationId xmlns:a16="http://schemas.microsoft.com/office/drawing/2014/main" id="{6D0AA9E6-8F70-22A2-B80D-AF35D230DCF5}"/>
              </a:ext>
            </a:extLst>
          </p:cNvPr>
          <p:cNvCxnSpPr>
            <a:cxnSpLocks/>
            <a:endCxn id="50" idx="0"/>
          </p:cNvCxnSpPr>
          <p:nvPr/>
        </p:nvCxnSpPr>
        <p:spPr>
          <a:xfrm>
            <a:off x="20700351" y="1743982"/>
            <a:ext cx="0" cy="1112308"/>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918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ppt_x"/>
                                          </p:val>
                                        </p:tav>
                                        <p:tav tm="100000">
                                          <p:val>
                                            <p:strVal val="#ppt_x"/>
                                          </p:val>
                                        </p:tav>
                                      </p:tavLst>
                                    </p:anim>
                                    <p:anim calcmode="lin" valueType="num">
                                      <p:cBhvr additive="base">
                                        <p:cTn id="94" dur="500" fill="hold"/>
                                        <p:tgtEl>
                                          <p:spTgt spid="3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500" fill="hold"/>
                                        <p:tgtEl>
                                          <p:spTgt spid="32"/>
                                        </p:tgtEl>
                                        <p:attrNameLst>
                                          <p:attrName>ppt_x</p:attrName>
                                        </p:attrNameLst>
                                      </p:cBhvr>
                                      <p:tavLst>
                                        <p:tav tm="0">
                                          <p:val>
                                            <p:strVal val="#ppt_x"/>
                                          </p:val>
                                        </p:tav>
                                        <p:tav tm="100000">
                                          <p:val>
                                            <p:strVal val="#ppt_x"/>
                                          </p:val>
                                        </p:tav>
                                      </p:tavLst>
                                    </p:anim>
                                    <p:anim calcmode="lin" valueType="num">
                                      <p:cBhvr additive="base">
                                        <p:cTn id="10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4" grpId="0" animBg="1"/>
      <p:bldP spid="15" grpId="0" animBg="1"/>
      <p:bldP spid="16" grpId="0" animBg="1"/>
      <p:bldP spid="17" grpId="0" animBg="1"/>
      <p:bldP spid="18" grpId="0" animBg="1"/>
      <p:bldP spid="28" grpId="0" animBg="1"/>
      <p:bldP spid="29" grpId="0" animBg="1"/>
      <p:bldP spid="30" grpId="0" animBg="1"/>
      <p:bldP spid="31" grpId="0" animBg="1"/>
      <p:bldP spid="3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CE1CE2F-B19A-D9BC-D1BA-C2920A26576B}"/>
              </a:ext>
            </a:extLst>
          </p:cNvPr>
          <p:cNvSpPr txBox="1"/>
          <p:nvPr/>
        </p:nvSpPr>
        <p:spPr>
          <a:xfrm>
            <a:off x="-10504967" y="475684"/>
            <a:ext cx="2000869" cy="954107"/>
          </a:xfrm>
          <a:prstGeom prst="rect">
            <a:avLst/>
          </a:prstGeom>
          <a:noFill/>
          <a:ln>
            <a:solidFill>
              <a:schemeClr val="bg2">
                <a:lumMod val="25000"/>
              </a:schemeClr>
            </a:solidFill>
          </a:ln>
        </p:spPr>
        <p:txBody>
          <a:bodyPr wrap="none" rtlCol="0">
            <a:spAutoFit/>
          </a:bodyPr>
          <a:lstStyle/>
          <a:p>
            <a:r>
              <a:rPr lang="pt-BR" sz="2800" b="1" dirty="0">
                <a:latin typeface="Book Antiqua" panose="02040602050305030304" pitchFamily="18" charset="0"/>
              </a:rPr>
              <a:t>Orçamento</a:t>
            </a:r>
          </a:p>
          <a:p>
            <a:endParaRPr lang="pt-BR" sz="2800" b="1" dirty="0">
              <a:latin typeface="Book Antiqua" panose="02040602050305030304" pitchFamily="18" charset="0"/>
            </a:endParaRPr>
          </a:p>
        </p:txBody>
      </p:sp>
      <p:sp>
        <p:nvSpPr>
          <p:cNvPr id="3" name="CaixaDeTexto 2">
            <a:extLst>
              <a:ext uri="{FF2B5EF4-FFF2-40B4-BE49-F238E27FC236}">
                <a16:creationId xmlns:a16="http://schemas.microsoft.com/office/drawing/2014/main" id="{67C28290-20A7-08DA-F8C6-8B9AA058D4F9}"/>
              </a:ext>
            </a:extLst>
          </p:cNvPr>
          <p:cNvSpPr txBox="1"/>
          <p:nvPr/>
        </p:nvSpPr>
        <p:spPr>
          <a:xfrm>
            <a:off x="-10185991" y="874673"/>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5" name="Conector de Seta Reta 4">
            <a:extLst>
              <a:ext uri="{FF2B5EF4-FFF2-40B4-BE49-F238E27FC236}">
                <a16:creationId xmlns:a16="http://schemas.microsoft.com/office/drawing/2014/main" id="{E84F1CA7-D7FB-344B-9450-6E5FC8884BC3}"/>
              </a:ext>
            </a:extLst>
          </p:cNvPr>
          <p:cNvCxnSpPr>
            <a:cxnSpLocks/>
            <a:stCxn id="2" idx="2"/>
            <a:endCxn id="8" idx="0"/>
          </p:cNvCxnSpPr>
          <p:nvPr/>
        </p:nvCxnSpPr>
        <p:spPr>
          <a:xfrm flipH="1">
            <a:off x="-9526974" y="1429791"/>
            <a:ext cx="22442" cy="704572"/>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7A12DF91-2236-4217-AFD9-55080F19E02C}"/>
              </a:ext>
            </a:extLst>
          </p:cNvPr>
          <p:cNvSpPr txBox="1"/>
          <p:nvPr/>
        </p:nvSpPr>
        <p:spPr>
          <a:xfrm>
            <a:off x="-10504967" y="2134363"/>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Classes  </a:t>
            </a:r>
          </a:p>
          <a:p>
            <a:pPr algn="ctr"/>
            <a:r>
              <a:rPr lang="pt-BR" sz="2800" b="1" dirty="0">
                <a:solidFill>
                  <a:schemeClr val="bg1"/>
                </a:solidFill>
                <a:latin typeface="Book Antiqua" panose="02040602050305030304" pitchFamily="18" charset="0"/>
              </a:rPr>
              <a:t>5 e 6</a:t>
            </a:r>
          </a:p>
        </p:txBody>
      </p:sp>
      <p:cxnSp>
        <p:nvCxnSpPr>
          <p:cNvPr id="12" name="Conector de Seta Reta 11">
            <a:extLst>
              <a:ext uri="{FF2B5EF4-FFF2-40B4-BE49-F238E27FC236}">
                <a16:creationId xmlns:a16="http://schemas.microsoft.com/office/drawing/2014/main" id="{77FCBCD0-5FE8-C545-031D-4B88E2EEA1E0}"/>
              </a:ext>
            </a:extLst>
          </p:cNvPr>
          <p:cNvCxnSpPr>
            <a:cxnSpLocks/>
          </p:cNvCxnSpPr>
          <p:nvPr/>
        </p:nvCxnSpPr>
        <p:spPr>
          <a:xfrm flipH="1">
            <a:off x="-9542721" y="3088470"/>
            <a:ext cx="22442" cy="704572"/>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DC283B64-2B04-A9DF-A4B6-C80C33CBA656}"/>
              </a:ext>
            </a:extLst>
          </p:cNvPr>
          <p:cNvSpPr txBox="1"/>
          <p:nvPr/>
        </p:nvSpPr>
        <p:spPr>
          <a:xfrm>
            <a:off x="-10531935" y="3793042"/>
            <a:ext cx="2419252" cy="1815882"/>
          </a:xfrm>
          <a:prstGeom prst="rect">
            <a:avLst/>
          </a:prstGeom>
          <a:noFill/>
          <a:ln>
            <a:solidFill>
              <a:schemeClr val="bg2">
                <a:lumMod val="25000"/>
              </a:schemeClr>
            </a:solidFill>
          </a:ln>
        </p:spPr>
        <p:txBody>
          <a:bodyPr wrap="none" rtlCol="0">
            <a:spAutoFit/>
          </a:bodyPr>
          <a:lstStyle/>
          <a:p>
            <a:pPr algn="ctr"/>
            <a:r>
              <a:rPr lang="pt-BR" sz="2800" b="1" dirty="0">
                <a:solidFill>
                  <a:srgbClr val="002060"/>
                </a:solidFill>
                <a:latin typeface="Book Antiqua" panose="02040602050305030304" pitchFamily="18" charset="0"/>
              </a:rPr>
              <a:t>Execução </a:t>
            </a:r>
          </a:p>
          <a:p>
            <a:pPr algn="ctr"/>
            <a:r>
              <a:rPr lang="pt-BR" sz="2800" b="1" dirty="0">
                <a:solidFill>
                  <a:srgbClr val="002060"/>
                </a:solidFill>
                <a:latin typeface="Book Antiqua" panose="02040602050305030304" pitchFamily="18" charset="0"/>
              </a:rPr>
              <a:t>Orçamentária</a:t>
            </a:r>
          </a:p>
          <a:p>
            <a:pPr algn="ctr"/>
            <a:r>
              <a:rPr lang="pt-BR" sz="2800" b="1" dirty="0">
                <a:solidFill>
                  <a:srgbClr val="002060"/>
                </a:solidFill>
                <a:latin typeface="Book Antiqua" panose="02040602050305030304" pitchFamily="18" charset="0"/>
              </a:rPr>
              <a:t>Receita</a:t>
            </a:r>
          </a:p>
          <a:p>
            <a:pPr algn="ctr"/>
            <a:endParaRPr lang="pt-BR" sz="2800" b="1" dirty="0">
              <a:latin typeface="Book Antiqua" panose="02040602050305030304" pitchFamily="18" charset="0"/>
            </a:endParaRPr>
          </a:p>
        </p:txBody>
      </p:sp>
      <p:sp>
        <p:nvSpPr>
          <p:cNvPr id="15" name="CaixaDeTexto 14">
            <a:extLst>
              <a:ext uri="{FF2B5EF4-FFF2-40B4-BE49-F238E27FC236}">
                <a16:creationId xmlns:a16="http://schemas.microsoft.com/office/drawing/2014/main" id="{9F9EA959-F94F-B463-D5FE-68F72E00F3F3}"/>
              </a:ext>
            </a:extLst>
          </p:cNvPr>
          <p:cNvSpPr txBox="1"/>
          <p:nvPr/>
        </p:nvSpPr>
        <p:spPr>
          <a:xfrm>
            <a:off x="-9965579" y="5085704"/>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sp>
        <p:nvSpPr>
          <p:cNvPr id="16" name="CaixaDeTexto 15">
            <a:extLst>
              <a:ext uri="{FF2B5EF4-FFF2-40B4-BE49-F238E27FC236}">
                <a16:creationId xmlns:a16="http://schemas.microsoft.com/office/drawing/2014/main" id="{71D3ADC8-248F-E8C1-721B-A098A7813F20}"/>
              </a:ext>
            </a:extLst>
          </p:cNvPr>
          <p:cNvSpPr txBox="1"/>
          <p:nvPr/>
        </p:nvSpPr>
        <p:spPr>
          <a:xfrm>
            <a:off x="-7226595" y="2838935"/>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Classes  </a:t>
            </a:r>
          </a:p>
          <a:p>
            <a:pPr algn="ctr"/>
            <a:r>
              <a:rPr lang="pt-BR" sz="2800" b="1" dirty="0">
                <a:solidFill>
                  <a:schemeClr val="bg1"/>
                </a:solidFill>
                <a:latin typeface="Book Antiqua" panose="02040602050305030304" pitchFamily="18" charset="0"/>
              </a:rPr>
              <a:t>5 e 6</a:t>
            </a:r>
          </a:p>
        </p:txBody>
      </p:sp>
      <p:sp>
        <p:nvSpPr>
          <p:cNvPr id="17" name="CaixaDeTexto 16">
            <a:extLst>
              <a:ext uri="{FF2B5EF4-FFF2-40B4-BE49-F238E27FC236}">
                <a16:creationId xmlns:a16="http://schemas.microsoft.com/office/drawing/2014/main" id="{FE69F8D5-9E92-86C8-4E49-E6ED9463AEA5}"/>
              </a:ext>
            </a:extLst>
          </p:cNvPr>
          <p:cNvSpPr txBox="1"/>
          <p:nvPr/>
        </p:nvSpPr>
        <p:spPr>
          <a:xfrm>
            <a:off x="-7226596" y="4223929"/>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1</a:t>
            </a:r>
          </a:p>
        </p:txBody>
      </p:sp>
      <p:sp>
        <p:nvSpPr>
          <p:cNvPr id="18" name="CaixaDeTexto 17">
            <a:extLst>
              <a:ext uri="{FF2B5EF4-FFF2-40B4-BE49-F238E27FC236}">
                <a16:creationId xmlns:a16="http://schemas.microsoft.com/office/drawing/2014/main" id="{03868B5F-3724-38E3-87A3-A46833F8ACE9}"/>
              </a:ext>
            </a:extLst>
          </p:cNvPr>
          <p:cNvSpPr txBox="1"/>
          <p:nvPr/>
        </p:nvSpPr>
        <p:spPr>
          <a:xfrm>
            <a:off x="-7226597" y="5608923"/>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Classes  </a:t>
            </a:r>
          </a:p>
          <a:p>
            <a:pPr algn="ctr"/>
            <a:r>
              <a:rPr lang="pt-BR" sz="2800" b="1" dirty="0">
                <a:solidFill>
                  <a:schemeClr val="bg1"/>
                </a:solidFill>
                <a:latin typeface="Book Antiqua" panose="02040602050305030304" pitchFamily="18" charset="0"/>
              </a:rPr>
              <a:t>7 e 8</a:t>
            </a:r>
          </a:p>
        </p:txBody>
      </p:sp>
      <p:cxnSp>
        <p:nvCxnSpPr>
          <p:cNvPr id="19" name="Conector de Seta Reta 18">
            <a:extLst>
              <a:ext uri="{FF2B5EF4-FFF2-40B4-BE49-F238E27FC236}">
                <a16:creationId xmlns:a16="http://schemas.microsoft.com/office/drawing/2014/main" id="{EC1FC12F-615B-2056-308E-8CF92F2E39B1}"/>
              </a:ext>
            </a:extLst>
          </p:cNvPr>
          <p:cNvCxnSpPr>
            <a:cxnSpLocks/>
            <a:endCxn id="16" idx="1"/>
          </p:cNvCxnSpPr>
          <p:nvPr/>
        </p:nvCxnSpPr>
        <p:spPr>
          <a:xfrm flipV="1">
            <a:off x="-8112683" y="3315989"/>
            <a:ext cx="886088" cy="934959"/>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380281E6-C066-7332-739A-2EFC8BBA1F35}"/>
              </a:ext>
            </a:extLst>
          </p:cNvPr>
          <p:cNvCxnSpPr>
            <a:cxnSpLocks/>
            <a:endCxn id="18" idx="1"/>
          </p:cNvCxnSpPr>
          <p:nvPr/>
        </p:nvCxnSpPr>
        <p:spPr>
          <a:xfrm>
            <a:off x="-8100828" y="5178036"/>
            <a:ext cx="874231" cy="907941"/>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09EA1DFD-2920-CE02-BBDD-FBDED56919CF}"/>
              </a:ext>
            </a:extLst>
          </p:cNvPr>
          <p:cNvCxnSpPr>
            <a:cxnSpLocks/>
            <a:stCxn id="14" idx="3"/>
            <a:endCxn id="17" idx="1"/>
          </p:cNvCxnSpPr>
          <p:nvPr/>
        </p:nvCxnSpPr>
        <p:spPr>
          <a:xfrm>
            <a:off x="-8112683" y="4700983"/>
            <a:ext cx="886087" cy="0"/>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CaixaDeTexto 27">
            <a:extLst>
              <a:ext uri="{FF2B5EF4-FFF2-40B4-BE49-F238E27FC236}">
                <a16:creationId xmlns:a16="http://schemas.microsoft.com/office/drawing/2014/main" id="{F0692795-5649-6096-0825-7B965ED4556B}"/>
              </a:ext>
            </a:extLst>
          </p:cNvPr>
          <p:cNvSpPr txBox="1"/>
          <p:nvPr/>
        </p:nvSpPr>
        <p:spPr>
          <a:xfrm>
            <a:off x="-7226597" y="592166"/>
            <a:ext cx="2419252" cy="1815882"/>
          </a:xfrm>
          <a:prstGeom prst="rect">
            <a:avLst/>
          </a:prstGeom>
          <a:noFill/>
          <a:ln>
            <a:solidFill>
              <a:schemeClr val="bg2">
                <a:lumMod val="25000"/>
              </a:schemeClr>
            </a:solidFill>
          </a:ln>
        </p:spPr>
        <p:txBody>
          <a:bodyPr wrap="none" rtlCol="0">
            <a:spAutoFit/>
          </a:bodyPr>
          <a:lstStyle/>
          <a:p>
            <a:pPr algn="ctr"/>
            <a:r>
              <a:rPr lang="pt-BR" sz="2800" b="1" dirty="0">
                <a:solidFill>
                  <a:srgbClr val="740000"/>
                </a:solidFill>
                <a:latin typeface="Book Antiqua" panose="02040602050305030304" pitchFamily="18" charset="0"/>
              </a:rPr>
              <a:t>Execução </a:t>
            </a:r>
          </a:p>
          <a:p>
            <a:pPr algn="ctr"/>
            <a:r>
              <a:rPr lang="pt-BR" sz="2800" b="1" dirty="0">
                <a:solidFill>
                  <a:srgbClr val="740000"/>
                </a:solidFill>
                <a:latin typeface="Book Antiqua" panose="02040602050305030304" pitchFamily="18" charset="0"/>
              </a:rPr>
              <a:t>Orçamentária</a:t>
            </a:r>
          </a:p>
          <a:p>
            <a:pPr algn="ctr"/>
            <a:r>
              <a:rPr lang="pt-BR" sz="2800" b="1" dirty="0">
                <a:solidFill>
                  <a:srgbClr val="740000"/>
                </a:solidFill>
                <a:latin typeface="Book Antiqua" panose="02040602050305030304" pitchFamily="18" charset="0"/>
              </a:rPr>
              <a:t>Despesa</a:t>
            </a:r>
          </a:p>
          <a:p>
            <a:pPr algn="ctr"/>
            <a:endParaRPr lang="pt-BR" sz="2800" b="1" dirty="0">
              <a:latin typeface="Book Antiqua" panose="02040602050305030304" pitchFamily="18" charset="0"/>
            </a:endParaRPr>
          </a:p>
        </p:txBody>
      </p:sp>
      <p:sp>
        <p:nvSpPr>
          <p:cNvPr id="29" name="CaixaDeTexto 28">
            <a:extLst>
              <a:ext uri="{FF2B5EF4-FFF2-40B4-BE49-F238E27FC236}">
                <a16:creationId xmlns:a16="http://schemas.microsoft.com/office/drawing/2014/main" id="{1ED3E4EE-328C-935C-9524-54E21FA0FF8C}"/>
              </a:ext>
            </a:extLst>
          </p:cNvPr>
          <p:cNvSpPr txBox="1"/>
          <p:nvPr/>
        </p:nvSpPr>
        <p:spPr>
          <a:xfrm>
            <a:off x="-6660241" y="1884828"/>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sp>
        <p:nvSpPr>
          <p:cNvPr id="30" name="CaixaDeTexto 29">
            <a:extLst>
              <a:ext uri="{FF2B5EF4-FFF2-40B4-BE49-F238E27FC236}">
                <a16:creationId xmlns:a16="http://schemas.microsoft.com/office/drawing/2014/main" id="{D2DF1779-F5BE-4672-A1F1-C944E06B3CA4}"/>
              </a:ext>
            </a:extLst>
          </p:cNvPr>
          <p:cNvSpPr txBox="1"/>
          <p:nvPr/>
        </p:nvSpPr>
        <p:spPr>
          <a:xfrm>
            <a:off x="-2182611" y="592166"/>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Classes  </a:t>
            </a:r>
          </a:p>
          <a:p>
            <a:pPr algn="ctr"/>
            <a:r>
              <a:rPr lang="pt-BR" sz="2800" b="1" dirty="0">
                <a:solidFill>
                  <a:schemeClr val="bg1"/>
                </a:solidFill>
                <a:latin typeface="Book Antiqua" panose="02040602050305030304" pitchFamily="18" charset="0"/>
              </a:rPr>
              <a:t>5 e 6</a:t>
            </a:r>
          </a:p>
        </p:txBody>
      </p:sp>
      <p:sp>
        <p:nvSpPr>
          <p:cNvPr id="31" name="CaixaDeTexto 30">
            <a:extLst>
              <a:ext uri="{FF2B5EF4-FFF2-40B4-BE49-F238E27FC236}">
                <a16:creationId xmlns:a16="http://schemas.microsoft.com/office/drawing/2014/main" id="{D279E535-57F3-3B78-E779-79833A015178}"/>
              </a:ext>
            </a:extLst>
          </p:cNvPr>
          <p:cNvSpPr txBox="1"/>
          <p:nvPr/>
        </p:nvSpPr>
        <p:spPr>
          <a:xfrm>
            <a:off x="-2182612" y="2291358"/>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1 e 2</a:t>
            </a:r>
          </a:p>
        </p:txBody>
      </p:sp>
      <p:sp>
        <p:nvSpPr>
          <p:cNvPr id="32" name="CaixaDeTexto 31">
            <a:extLst>
              <a:ext uri="{FF2B5EF4-FFF2-40B4-BE49-F238E27FC236}">
                <a16:creationId xmlns:a16="http://schemas.microsoft.com/office/drawing/2014/main" id="{93199454-F42F-0296-A1F2-AE24881B9091}"/>
              </a:ext>
            </a:extLst>
          </p:cNvPr>
          <p:cNvSpPr txBox="1"/>
          <p:nvPr/>
        </p:nvSpPr>
        <p:spPr>
          <a:xfrm>
            <a:off x="-2182613" y="3990550"/>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8</a:t>
            </a:r>
          </a:p>
        </p:txBody>
      </p:sp>
      <p:cxnSp>
        <p:nvCxnSpPr>
          <p:cNvPr id="33" name="Conector de Seta Reta 32">
            <a:extLst>
              <a:ext uri="{FF2B5EF4-FFF2-40B4-BE49-F238E27FC236}">
                <a16:creationId xmlns:a16="http://schemas.microsoft.com/office/drawing/2014/main" id="{EA1BC333-785A-6523-5F63-D02E705021C2}"/>
              </a:ext>
            </a:extLst>
          </p:cNvPr>
          <p:cNvCxnSpPr>
            <a:cxnSpLocks/>
          </p:cNvCxnSpPr>
          <p:nvPr/>
        </p:nvCxnSpPr>
        <p:spPr>
          <a:xfrm>
            <a:off x="-4807345" y="798297"/>
            <a:ext cx="2624732" cy="0"/>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de Seta Reta 35">
            <a:extLst>
              <a:ext uri="{FF2B5EF4-FFF2-40B4-BE49-F238E27FC236}">
                <a16:creationId xmlns:a16="http://schemas.microsoft.com/office/drawing/2014/main" id="{AD7C839E-D85A-B70A-FDA2-5E678B193529}"/>
              </a:ext>
            </a:extLst>
          </p:cNvPr>
          <p:cNvCxnSpPr>
            <a:cxnSpLocks/>
          </p:cNvCxnSpPr>
          <p:nvPr/>
        </p:nvCxnSpPr>
        <p:spPr>
          <a:xfrm>
            <a:off x="-4784904" y="1456012"/>
            <a:ext cx="2613512" cy="1380852"/>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5CBDC06-E99A-49FE-941F-7D0C96A0EAB9}"/>
              </a:ext>
            </a:extLst>
          </p:cNvPr>
          <p:cNvCxnSpPr>
            <a:cxnSpLocks/>
            <a:endCxn id="32" idx="1"/>
          </p:cNvCxnSpPr>
          <p:nvPr/>
        </p:nvCxnSpPr>
        <p:spPr>
          <a:xfrm>
            <a:off x="-4796124" y="2134363"/>
            <a:ext cx="2613511" cy="2333241"/>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CaixaDeTexto 41">
            <a:extLst>
              <a:ext uri="{FF2B5EF4-FFF2-40B4-BE49-F238E27FC236}">
                <a16:creationId xmlns:a16="http://schemas.microsoft.com/office/drawing/2014/main" id="{DAC28A40-1ACE-D4E9-3478-A2551E94A9EB}"/>
              </a:ext>
            </a:extLst>
          </p:cNvPr>
          <p:cNvSpPr txBox="1"/>
          <p:nvPr/>
        </p:nvSpPr>
        <p:spPr>
          <a:xfrm>
            <a:off x="1021562" y="592167"/>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Classes  </a:t>
            </a:r>
          </a:p>
          <a:p>
            <a:pPr algn="ctr"/>
            <a:r>
              <a:rPr lang="pt-BR" sz="2800" b="1" dirty="0">
                <a:solidFill>
                  <a:schemeClr val="bg1"/>
                </a:solidFill>
                <a:latin typeface="Book Antiqua" panose="02040602050305030304" pitchFamily="18" charset="0"/>
              </a:rPr>
              <a:t>5 e 6</a:t>
            </a:r>
          </a:p>
        </p:txBody>
      </p:sp>
      <p:sp>
        <p:nvSpPr>
          <p:cNvPr id="43" name="CaixaDeTexto 42">
            <a:extLst>
              <a:ext uri="{FF2B5EF4-FFF2-40B4-BE49-F238E27FC236}">
                <a16:creationId xmlns:a16="http://schemas.microsoft.com/office/drawing/2014/main" id="{5C7C06B8-6A9F-AAE3-A879-460C0E4816E6}"/>
              </a:ext>
            </a:extLst>
          </p:cNvPr>
          <p:cNvSpPr txBox="1"/>
          <p:nvPr/>
        </p:nvSpPr>
        <p:spPr>
          <a:xfrm>
            <a:off x="1021562" y="2136509"/>
            <a:ext cx="1955985" cy="1815882"/>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 </a:t>
            </a:r>
          </a:p>
          <a:p>
            <a:pPr algn="ctr"/>
            <a:r>
              <a:rPr lang="pt-BR" sz="2800" b="1" dirty="0">
                <a:solidFill>
                  <a:schemeClr val="tx2">
                    <a:lumMod val="50000"/>
                  </a:schemeClr>
                </a:solidFill>
                <a:latin typeface="Book Antiqua" panose="02040602050305030304" pitchFamily="18" charset="0"/>
              </a:rPr>
              <a:t>Restos a</a:t>
            </a:r>
          </a:p>
          <a:p>
            <a:pPr algn="ctr"/>
            <a:r>
              <a:rPr lang="pt-BR" sz="2800" b="1" dirty="0">
                <a:solidFill>
                  <a:schemeClr val="tx2">
                    <a:lumMod val="50000"/>
                  </a:schemeClr>
                </a:solidFill>
                <a:latin typeface="Book Antiqua" panose="02040602050305030304" pitchFamily="18" charset="0"/>
              </a:rPr>
              <a:t>Pagar</a:t>
            </a:r>
          </a:p>
          <a:p>
            <a:pPr algn="ctr"/>
            <a:endParaRPr lang="pt-BR" sz="2800" b="1" dirty="0">
              <a:latin typeface="Book Antiqua" panose="02040602050305030304" pitchFamily="18" charset="0"/>
            </a:endParaRPr>
          </a:p>
        </p:txBody>
      </p:sp>
      <p:sp>
        <p:nvSpPr>
          <p:cNvPr id="44" name="CaixaDeTexto 43">
            <a:extLst>
              <a:ext uri="{FF2B5EF4-FFF2-40B4-BE49-F238E27FC236}">
                <a16:creationId xmlns:a16="http://schemas.microsoft.com/office/drawing/2014/main" id="{54B87BC7-AB0B-734E-87E6-F9974A0B7899}"/>
              </a:ext>
            </a:extLst>
          </p:cNvPr>
          <p:cNvSpPr txBox="1"/>
          <p:nvPr/>
        </p:nvSpPr>
        <p:spPr>
          <a:xfrm>
            <a:off x="1356284" y="3429171"/>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45" name="Conector de Seta Reta 44">
            <a:extLst>
              <a:ext uri="{FF2B5EF4-FFF2-40B4-BE49-F238E27FC236}">
                <a16:creationId xmlns:a16="http://schemas.microsoft.com/office/drawing/2014/main" id="{B8B3C3F8-992E-2DA5-22A0-78E6CF92A7BC}"/>
              </a:ext>
            </a:extLst>
          </p:cNvPr>
          <p:cNvCxnSpPr>
            <a:cxnSpLocks/>
            <a:endCxn id="43" idx="0"/>
          </p:cNvCxnSpPr>
          <p:nvPr/>
        </p:nvCxnSpPr>
        <p:spPr>
          <a:xfrm>
            <a:off x="1977114" y="1527524"/>
            <a:ext cx="22441" cy="608985"/>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CaixaDeTexto 46">
            <a:extLst>
              <a:ext uri="{FF2B5EF4-FFF2-40B4-BE49-F238E27FC236}">
                <a16:creationId xmlns:a16="http://schemas.microsoft.com/office/drawing/2014/main" id="{76021625-AB51-A4F3-C481-5313BDB1F169}"/>
              </a:ext>
            </a:extLst>
          </p:cNvPr>
          <p:cNvSpPr txBox="1"/>
          <p:nvPr/>
        </p:nvSpPr>
        <p:spPr>
          <a:xfrm>
            <a:off x="1010341" y="4290946"/>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1 e 2</a:t>
            </a:r>
          </a:p>
        </p:txBody>
      </p:sp>
      <p:sp>
        <p:nvSpPr>
          <p:cNvPr id="48" name="CaixaDeTexto 47">
            <a:extLst>
              <a:ext uri="{FF2B5EF4-FFF2-40B4-BE49-F238E27FC236}">
                <a16:creationId xmlns:a16="http://schemas.microsoft.com/office/drawing/2014/main" id="{BB5F2B67-BC0F-E4EE-7BDE-E60415F2C8B9}"/>
              </a:ext>
            </a:extLst>
          </p:cNvPr>
          <p:cNvSpPr txBox="1"/>
          <p:nvPr/>
        </p:nvSpPr>
        <p:spPr>
          <a:xfrm>
            <a:off x="4109560" y="4858584"/>
            <a:ext cx="1955985" cy="1815882"/>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 </a:t>
            </a:r>
          </a:p>
          <a:p>
            <a:pPr algn="ctr"/>
            <a:r>
              <a:rPr lang="pt-BR" sz="2800" b="1" dirty="0">
                <a:solidFill>
                  <a:schemeClr val="tx2">
                    <a:lumMod val="50000"/>
                  </a:schemeClr>
                </a:solidFill>
                <a:latin typeface="Book Antiqua" panose="02040602050305030304" pitchFamily="18" charset="0"/>
              </a:rPr>
              <a:t>Restos a</a:t>
            </a:r>
          </a:p>
          <a:p>
            <a:pPr algn="ctr"/>
            <a:r>
              <a:rPr lang="pt-BR" sz="2800" b="1" dirty="0">
                <a:solidFill>
                  <a:schemeClr val="tx2">
                    <a:lumMod val="50000"/>
                  </a:schemeClr>
                </a:solidFill>
                <a:latin typeface="Book Antiqua" panose="02040602050305030304" pitchFamily="18" charset="0"/>
              </a:rPr>
              <a:t>Pagar</a:t>
            </a:r>
          </a:p>
          <a:p>
            <a:pPr algn="ctr"/>
            <a:endParaRPr lang="pt-BR" sz="2800" b="1" dirty="0">
              <a:latin typeface="Book Antiqua" panose="02040602050305030304" pitchFamily="18" charset="0"/>
            </a:endParaRPr>
          </a:p>
        </p:txBody>
      </p:sp>
      <p:sp>
        <p:nvSpPr>
          <p:cNvPr id="49" name="CaixaDeTexto 48">
            <a:extLst>
              <a:ext uri="{FF2B5EF4-FFF2-40B4-BE49-F238E27FC236}">
                <a16:creationId xmlns:a16="http://schemas.microsoft.com/office/drawing/2014/main" id="{795DB600-ED64-C69F-9F6B-FEA741E0F3A4}"/>
              </a:ext>
            </a:extLst>
          </p:cNvPr>
          <p:cNvSpPr txBox="1"/>
          <p:nvPr/>
        </p:nvSpPr>
        <p:spPr>
          <a:xfrm>
            <a:off x="4444282" y="6151246"/>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sp>
        <p:nvSpPr>
          <p:cNvPr id="50" name="CaixaDeTexto 49">
            <a:extLst>
              <a:ext uri="{FF2B5EF4-FFF2-40B4-BE49-F238E27FC236}">
                <a16:creationId xmlns:a16="http://schemas.microsoft.com/office/drawing/2014/main" id="{931E03BA-1D96-67D9-1F32-462DA6494920}"/>
              </a:ext>
            </a:extLst>
          </p:cNvPr>
          <p:cNvSpPr txBox="1"/>
          <p:nvPr/>
        </p:nvSpPr>
        <p:spPr>
          <a:xfrm>
            <a:off x="7679712" y="2672756"/>
            <a:ext cx="3298572" cy="1815882"/>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 </a:t>
            </a:r>
          </a:p>
          <a:p>
            <a:pPr algn="ctr"/>
            <a:r>
              <a:rPr lang="pt-BR" sz="2800" b="1" dirty="0">
                <a:solidFill>
                  <a:schemeClr val="tx2">
                    <a:lumMod val="50000"/>
                  </a:schemeClr>
                </a:solidFill>
                <a:latin typeface="Book Antiqua" panose="02040602050305030304" pitchFamily="18" charset="0"/>
              </a:rPr>
              <a:t>Das</a:t>
            </a:r>
          </a:p>
          <a:p>
            <a:pPr algn="ctr"/>
            <a:r>
              <a:rPr lang="pt-BR" sz="2800" b="1" dirty="0">
                <a:solidFill>
                  <a:schemeClr val="tx2">
                    <a:lumMod val="50000"/>
                  </a:schemeClr>
                </a:solidFill>
                <a:latin typeface="Book Antiqua" panose="02040602050305030304" pitchFamily="18" charset="0"/>
              </a:rPr>
              <a:t>Disponibilidades</a:t>
            </a:r>
          </a:p>
          <a:p>
            <a:pPr algn="ctr"/>
            <a:endParaRPr lang="pt-BR" sz="2800" b="1" dirty="0">
              <a:latin typeface="Book Antiqua" panose="02040602050305030304" pitchFamily="18" charset="0"/>
            </a:endParaRPr>
          </a:p>
        </p:txBody>
      </p:sp>
      <p:sp>
        <p:nvSpPr>
          <p:cNvPr id="51" name="CaixaDeTexto 50">
            <a:extLst>
              <a:ext uri="{FF2B5EF4-FFF2-40B4-BE49-F238E27FC236}">
                <a16:creationId xmlns:a16="http://schemas.microsoft.com/office/drawing/2014/main" id="{3E1B9724-7041-8C4B-5789-B4F081EE55CF}"/>
              </a:ext>
            </a:extLst>
          </p:cNvPr>
          <p:cNvSpPr txBox="1"/>
          <p:nvPr/>
        </p:nvSpPr>
        <p:spPr>
          <a:xfrm>
            <a:off x="4809460" y="3824748"/>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sp>
        <p:nvSpPr>
          <p:cNvPr id="52" name="CaixaDeTexto 51">
            <a:extLst>
              <a:ext uri="{FF2B5EF4-FFF2-40B4-BE49-F238E27FC236}">
                <a16:creationId xmlns:a16="http://schemas.microsoft.com/office/drawing/2014/main" id="{847BD630-73DD-2AC2-7C9E-BCE0FE9BE24C}"/>
              </a:ext>
            </a:extLst>
          </p:cNvPr>
          <p:cNvSpPr txBox="1"/>
          <p:nvPr/>
        </p:nvSpPr>
        <p:spPr>
          <a:xfrm>
            <a:off x="4088205" y="614763"/>
            <a:ext cx="2094836" cy="1384995"/>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Controles </a:t>
            </a:r>
          </a:p>
          <a:p>
            <a:pPr algn="ctr"/>
            <a:r>
              <a:rPr lang="pt-BR" sz="2800" b="1" dirty="0">
                <a:solidFill>
                  <a:schemeClr val="tx2">
                    <a:lumMod val="50000"/>
                  </a:schemeClr>
                </a:solidFill>
                <a:latin typeface="Book Antiqua" panose="02040602050305030304" pitchFamily="18" charset="0"/>
              </a:rPr>
              <a:t>Financeiros</a:t>
            </a:r>
          </a:p>
          <a:p>
            <a:pPr algn="ctr"/>
            <a:endParaRPr lang="pt-BR" sz="2800" b="1" dirty="0">
              <a:latin typeface="Book Antiqua" panose="02040602050305030304" pitchFamily="18" charset="0"/>
            </a:endParaRPr>
          </a:p>
        </p:txBody>
      </p:sp>
      <p:sp>
        <p:nvSpPr>
          <p:cNvPr id="53" name="CaixaDeTexto 52">
            <a:extLst>
              <a:ext uri="{FF2B5EF4-FFF2-40B4-BE49-F238E27FC236}">
                <a16:creationId xmlns:a16="http://schemas.microsoft.com/office/drawing/2014/main" id="{73196EC2-ACBB-1812-4417-A24F98EA50B3}"/>
              </a:ext>
            </a:extLst>
          </p:cNvPr>
          <p:cNvSpPr txBox="1"/>
          <p:nvPr/>
        </p:nvSpPr>
        <p:spPr>
          <a:xfrm>
            <a:off x="4444281" y="1476538"/>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54" name="Conector de Seta Reta 53">
            <a:extLst>
              <a:ext uri="{FF2B5EF4-FFF2-40B4-BE49-F238E27FC236}">
                <a16:creationId xmlns:a16="http://schemas.microsoft.com/office/drawing/2014/main" id="{A3E49469-7077-6BEA-AF1E-F674002E7CC6}"/>
              </a:ext>
            </a:extLst>
          </p:cNvPr>
          <p:cNvCxnSpPr>
            <a:cxnSpLocks/>
          </p:cNvCxnSpPr>
          <p:nvPr/>
        </p:nvCxnSpPr>
        <p:spPr>
          <a:xfrm flipV="1">
            <a:off x="2966326" y="1527524"/>
            <a:ext cx="1121879" cy="3200478"/>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a:extLst>
              <a:ext uri="{FF2B5EF4-FFF2-40B4-BE49-F238E27FC236}">
                <a16:creationId xmlns:a16="http://schemas.microsoft.com/office/drawing/2014/main" id="{038FC198-56FF-7DBF-73E3-1DA1FC1E5A67}"/>
              </a:ext>
            </a:extLst>
          </p:cNvPr>
          <p:cNvCxnSpPr>
            <a:cxnSpLocks/>
          </p:cNvCxnSpPr>
          <p:nvPr/>
        </p:nvCxnSpPr>
        <p:spPr>
          <a:xfrm flipV="1">
            <a:off x="2976942" y="3513744"/>
            <a:ext cx="1111263" cy="1574645"/>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de Seta Reta 57">
            <a:extLst>
              <a:ext uri="{FF2B5EF4-FFF2-40B4-BE49-F238E27FC236}">
                <a16:creationId xmlns:a16="http://schemas.microsoft.com/office/drawing/2014/main" id="{A5C5AD69-3A97-A29F-C818-DC69DB1A3952}"/>
              </a:ext>
            </a:extLst>
          </p:cNvPr>
          <p:cNvCxnSpPr>
            <a:cxnSpLocks/>
            <a:endCxn id="48" idx="1"/>
          </p:cNvCxnSpPr>
          <p:nvPr/>
        </p:nvCxnSpPr>
        <p:spPr>
          <a:xfrm>
            <a:off x="2845942" y="5178036"/>
            <a:ext cx="1263618" cy="588489"/>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CaixaDeTexto 59">
            <a:extLst>
              <a:ext uri="{FF2B5EF4-FFF2-40B4-BE49-F238E27FC236}">
                <a16:creationId xmlns:a16="http://schemas.microsoft.com/office/drawing/2014/main" id="{984979C3-1C49-1830-EF9A-58FD849E1019}"/>
              </a:ext>
            </a:extLst>
          </p:cNvPr>
          <p:cNvSpPr txBox="1"/>
          <p:nvPr/>
        </p:nvSpPr>
        <p:spPr>
          <a:xfrm>
            <a:off x="8411039" y="592166"/>
            <a:ext cx="1955985" cy="954107"/>
          </a:xfrm>
          <a:prstGeom prst="rect">
            <a:avLst/>
          </a:prstGeom>
          <a:solidFill>
            <a:schemeClr val="tx2">
              <a:lumMod val="75000"/>
            </a:schemeClr>
          </a:solidFill>
          <a:ln>
            <a:solidFill>
              <a:schemeClr val="bg2">
                <a:lumMod val="25000"/>
              </a:schemeClr>
            </a:solidFill>
          </a:ln>
        </p:spPr>
        <p:txBody>
          <a:bodyPr wrap="square" rtlCol="0">
            <a:spAutoFit/>
          </a:bodyPr>
          <a:lstStyle/>
          <a:p>
            <a:pPr algn="ctr"/>
            <a:r>
              <a:rPr lang="pt-BR" sz="2800" b="1" dirty="0">
                <a:solidFill>
                  <a:schemeClr val="bg1"/>
                </a:solidFill>
                <a:latin typeface="Book Antiqua" panose="02040602050305030304" pitchFamily="18" charset="0"/>
              </a:rPr>
              <a:t> Classe  </a:t>
            </a:r>
          </a:p>
          <a:p>
            <a:pPr algn="ctr"/>
            <a:r>
              <a:rPr lang="pt-BR" sz="2800" b="1" dirty="0">
                <a:solidFill>
                  <a:schemeClr val="bg1"/>
                </a:solidFill>
                <a:latin typeface="Book Antiqua" panose="02040602050305030304" pitchFamily="18" charset="0"/>
              </a:rPr>
              <a:t>8</a:t>
            </a:r>
          </a:p>
        </p:txBody>
      </p:sp>
      <p:sp>
        <p:nvSpPr>
          <p:cNvPr id="61" name="CaixaDeTexto 60">
            <a:extLst>
              <a:ext uri="{FF2B5EF4-FFF2-40B4-BE49-F238E27FC236}">
                <a16:creationId xmlns:a16="http://schemas.microsoft.com/office/drawing/2014/main" id="{0351C308-99DC-5885-161A-D26E195C45D1}"/>
              </a:ext>
            </a:extLst>
          </p:cNvPr>
          <p:cNvSpPr txBox="1"/>
          <p:nvPr/>
        </p:nvSpPr>
        <p:spPr>
          <a:xfrm>
            <a:off x="4094253" y="2544690"/>
            <a:ext cx="2613511" cy="1815882"/>
          </a:xfrm>
          <a:prstGeom prst="rect">
            <a:avLst/>
          </a:prstGeom>
          <a:noFill/>
          <a:ln>
            <a:solidFill>
              <a:schemeClr val="bg2">
                <a:lumMod val="25000"/>
              </a:schemeClr>
            </a:solidFill>
          </a:ln>
        </p:spPr>
        <p:txBody>
          <a:bodyPr wrap="square" rtlCol="0">
            <a:spAutoFit/>
          </a:bodyPr>
          <a:lstStyle/>
          <a:p>
            <a:pPr algn="ctr"/>
            <a:r>
              <a:rPr lang="pt-BR" sz="2800" b="1" dirty="0">
                <a:solidFill>
                  <a:schemeClr val="tx2">
                    <a:lumMod val="50000"/>
                  </a:schemeClr>
                </a:solidFill>
                <a:latin typeface="Book Antiqua" panose="02040602050305030304" pitchFamily="18" charset="0"/>
              </a:rPr>
              <a:t>Controles </a:t>
            </a:r>
          </a:p>
          <a:p>
            <a:pPr algn="ctr"/>
            <a:r>
              <a:rPr lang="pt-BR" sz="2800" b="1" dirty="0">
                <a:solidFill>
                  <a:schemeClr val="tx2">
                    <a:lumMod val="50000"/>
                  </a:schemeClr>
                </a:solidFill>
                <a:latin typeface="Book Antiqua" panose="02040602050305030304" pitchFamily="18" charset="0"/>
              </a:rPr>
              <a:t>Extra</a:t>
            </a:r>
          </a:p>
          <a:p>
            <a:pPr algn="ctr"/>
            <a:r>
              <a:rPr lang="pt-BR" sz="2800" b="1" dirty="0">
                <a:solidFill>
                  <a:schemeClr val="tx2">
                    <a:lumMod val="50000"/>
                  </a:schemeClr>
                </a:solidFill>
                <a:latin typeface="Book Antiqua" panose="02040602050305030304" pitchFamily="18" charset="0"/>
              </a:rPr>
              <a:t>Orçamentário</a:t>
            </a:r>
          </a:p>
          <a:p>
            <a:pPr algn="ctr"/>
            <a:endParaRPr lang="pt-BR" sz="2800" b="1" dirty="0">
              <a:latin typeface="Book Antiqua" panose="02040602050305030304" pitchFamily="18" charset="0"/>
            </a:endParaRPr>
          </a:p>
        </p:txBody>
      </p:sp>
      <p:sp>
        <p:nvSpPr>
          <p:cNvPr id="62" name="CaixaDeTexto 61">
            <a:extLst>
              <a:ext uri="{FF2B5EF4-FFF2-40B4-BE49-F238E27FC236}">
                <a16:creationId xmlns:a16="http://schemas.microsoft.com/office/drawing/2014/main" id="{A2989289-3FE8-3363-1C60-DAA508E210FC}"/>
              </a:ext>
            </a:extLst>
          </p:cNvPr>
          <p:cNvSpPr txBox="1"/>
          <p:nvPr/>
        </p:nvSpPr>
        <p:spPr>
          <a:xfrm>
            <a:off x="8745762" y="3965418"/>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63" name="Conector de Seta Reta 62">
            <a:extLst>
              <a:ext uri="{FF2B5EF4-FFF2-40B4-BE49-F238E27FC236}">
                <a16:creationId xmlns:a16="http://schemas.microsoft.com/office/drawing/2014/main" id="{6D0AA9E6-8F70-22A2-B80D-AF35D230DCF5}"/>
              </a:ext>
            </a:extLst>
          </p:cNvPr>
          <p:cNvCxnSpPr>
            <a:cxnSpLocks/>
            <a:endCxn id="50" idx="0"/>
          </p:cNvCxnSpPr>
          <p:nvPr/>
        </p:nvCxnSpPr>
        <p:spPr>
          <a:xfrm>
            <a:off x="9328998" y="1560448"/>
            <a:ext cx="0" cy="1112308"/>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aixaDeTexto 40">
            <a:extLst>
              <a:ext uri="{FF2B5EF4-FFF2-40B4-BE49-F238E27FC236}">
                <a16:creationId xmlns:a16="http://schemas.microsoft.com/office/drawing/2014/main" id="{AF809F72-76AA-B198-6F55-6E5AE8CDF7DD}"/>
              </a:ext>
            </a:extLst>
          </p:cNvPr>
          <p:cNvSpPr txBox="1"/>
          <p:nvPr/>
        </p:nvSpPr>
        <p:spPr>
          <a:xfrm>
            <a:off x="595901" y="5458748"/>
            <a:ext cx="2605092" cy="1384995"/>
          </a:xfrm>
          <a:prstGeom prst="rect">
            <a:avLst/>
          </a:prstGeom>
          <a:noFill/>
          <a:ln>
            <a:solidFill>
              <a:schemeClr val="bg2">
                <a:lumMod val="25000"/>
              </a:schemeClr>
            </a:solidFill>
          </a:ln>
        </p:spPr>
        <p:txBody>
          <a:bodyPr wrap="square" rtlCol="0">
            <a:spAutoFit/>
          </a:bodyPr>
          <a:lstStyle/>
          <a:p>
            <a:pPr algn="ctr"/>
            <a:r>
              <a:rPr lang="pt-BR" sz="2800" b="1" dirty="0">
                <a:solidFill>
                  <a:srgbClr val="740000"/>
                </a:solidFill>
                <a:latin typeface="Book Antiqua" panose="02040602050305030304" pitchFamily="18" charset="0"/>
              </a:rPr>
              <a:t>Controles </a:t>
            </a:r>
          </a:p>
          <a:p>
            <a:pPr algn="ctr"/>
            <a:r>
              <a:rPr lang="pt-BR" sz="2800" b="1" dirty="0">
                <a:solidFill>
                  <a:srgbClr val="740000"/>
                </a:solidFill>
                <a:latin typeface="Book Antiqua" panose="02040602050305030304" pitchFamily="18" charset="0"/>
              </a:rPr>
              <a:t>Patrimoniais?</a:t>
            </a:r>
          </a:p>
          <a:p>
            <a:pPr algn="ctr"/>
            <a:endParaRPr lang="pt-BR" sz="2800" b="1" dirty="0">
              <a:latin typeface="Book Antiqua" panose="02040602050305030304" pitchFamily="18" charset="0"/>
            </a:endParaRPr>
          </a:p>
        </p:txBody>
      </p:sp>
      <p:sp>
        <p:nvSpPr>
          <p:cNvPr id="46" name="CaixaDeTexto 45">
            <a:extLst>
              <a:ext uri="{FF2B5EF4-FFF2-40B4-BE49-F238E27FC236}">
                <a16:creationId xmlns:a16="http://schemas.microsoft.com/office/drawing/2014/main" id="{9388D4F1-692D-27C4-97E2-3BC2636D55FA}"/>
              </a:ext>
            </a:extLst>
          </p:cNvPr>
          <p:cNvSpPr txBox="1"/>
          <p:nvPr/>
        </p:nvSpPr>
        <p:spPr>
          <a:xfrm>
            <a:off x="1462233" y="6320523"/>
            <a:ext cx="1286540" cy="523220"/>
          </a:xfrm>
          <a:prstGeom prst="rect">
            <a:avLst/>
          </a:prstGeom>
          <a:solidFill>
            <a:srgbClr val="92D050"/>
          </a:solidFill>
        </p:spPr>
        <p:txBody>
          <a:bodyPr wrap="square" rtlCol="0">
            <a:spAutoFit/>
          </a:bodyPr>
          <a:lstStyle/>
          <a:p>
            <a:pPr algn="ctr"/>
            <a:r>
              <a:rPr lang="pt-BR" sz="2800" b="1" dirty="0">
                <a:solidFill>
                  <a:srgbClr val="00132B"/>
                </a:solidFill>
                <a:latin typeface="Book Antiqua" panose="02040602050305030304" pitchFamily="18" charset="0"/>
              </a:rPr>
              <a:t>FR</a:t>
            </a:r>
          </a:p>
        </p:txBody>
      </p:sp>
      <p:cxnSp>
        <p:nvCxnSpPr>
          <p:cNvPr id="55" name="Conector de Seta Reta 54">
            <a:extLst>
              <a:ext uri="{FF2B5EF4-FFF2-40B4-BE49-F238E27FC236}">
                <a16:creationId xmlns:a16="http://schemas.microsoft.com/office/drawing/2014/main" id="{46095792-9C3A-D4F1-B1CB-6259C278CF1E}"/>
              </a:ext>
            </a:extLst>
          </p:cNvPr>
          <p:cNvCxnSpPr>
            <a:cxnSpLocks/>
            <a:endCxn id="41" idx="0"/>
          </p:cNvCxnSpPr>
          <p:nvPr/>
        </p:nvCxnSpPr>
        <p:spPr>
          <a:xfrm flipH="1">
            <a:off x="1898447" y="5235029"/>
            <a:ext cx="31780" cy="223719"/>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958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599C3D3-F45A-F5E7-4719-8EC56B7E6DD8}"/>
              </a:ext>
            </a:extLst>
          </p:cNvPr>
          <p:cNvPicPr>
            <a:picLocks noChangeAspect="1"/>
          </p:cNvPicPr>
          <p:nvPr/>
        </p:nvPicPr>
        <p:blipFill>
          <a:blip r:embed="rId2"/>
          <a:stretch>
            <a:fillRect/>
          </a:stretch>
        </p:blipFill>
        <p:spPr>
          <a:xfrm>
            <a:off x="1860503" y="295542"/>
            <a:ext cx="8229795" cy="6456132"/>
          </a:xfrm>
          <a:prstGeom prst="rect">
            <a:avLst/>
          </a:prstGeom>
        </p:spPr>
      </p:pic>
    </p:spTree>
    <p:extLst>
      <p:ext uri="{BB962C8B-B14F-4D97-AF65-F5344CB8AC3E}">
        <p14:creationId xmlns:p14="http://schemas.microsoft.com/office/powerpoint/2010/main" val="1362429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599C3D3-F45A-F5E7-4719-8EC56B7E6DD8}"/>
              </a:ext>
            </a:extLst>
          </p:cNvPr>
          <p:cNvPicPr>
            <a:picLocks noChangeAspect="1"/>
          </p:cNvPicPr>
          <p:nvPr/>
        </p:nvPicPr>
        <p:blipFill>
          <a:blip r:embed="rId2"/>
          <a:stretch>
            <a:fillRect/>
          </a:stretch>
        </p:blipFill>
        <p:spPr>
          <a:xfrm>
            <a:off x="200019" y="0"/>
            <a:ext cx="11991981" cy="9407501"/>
          </a:xfrm>
          <a:prstGeom prst="rect">
            <a:avLst/>
          </a:prstGeom>
        </p:spPr>
      </p:pic>
    </p:spTree>
    <p:extLst>
      <p:ext uri="{BB962C8B-B14F-4D97-AF65-F5344CB8AC3E}">
        <p14:creationId xmlns:p14="http://schemas.microsoft.com/office/powerpoint/2010/main" val="3965714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599C3D3-F45A-F5E7-4719-8EC56B7E6DD8}"/>
              </a:ext>
            </a:extLst>
          </p:cNvPr>
          <p:cNvPicPr>
            <a:picLocks noChangeAspect="1"/>
          </p:cNvPicPr>
          <p:nvPr/>
        </p:nvPicPr>
        <p:blipFill>
          <a:blip r:embed="rId2"/>
          <a:stretch>
            <a:fillRect/>
          </a:stretch>
        </p:blipFill>
        <p:spPr>
          <a:xfrm>
            <a:off x="100009" y="-5287618"/>
            <a:ext cx="11991981" cy="9407501"/>
          </a:xfrm>
          <a:prstGeom prst="rect">
            <a:avLst/>
          </a:prstGeom>
        </p:spPr>
      </p:pic>
    </p:spTree>
    <p:extLst>
      <p:ext uri="{BB962C8B-B14F-4D97-AF65-F5344CB8AC3E}">
        <p14:creationId xmlns:p14="http://schemas.microsoft.com/office/powerpoint/2010/main" val="974337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7BE33B-581A-08FE-0B3B-E07A524481D5}"/>
              </a:ext>
            </a:extLst>
          </p:cNvPr>
          <p:cNvSpPr txBox="1"/>
          <p:nvPr/>
        </p:nvSpPr>
        <p:spPr>
          <a:xfrm>
            <a:off x="1163399" y="510362"/>
            <a:ext cx="9865201"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Atual das Fontes de Recursos – TCE/SC</a:t>
            </a:r>
          </a:p>
        </p:txBody>
      </p:sp>
      <p:cxnSp>
        <p:nvCxnSpPr>
          <p:cNvPr id="3" name="Conector reto 2">
            <a:extLst>
              <a:ext uri="{FF2B5EF4-FFF2-40B4-BE49-F238E27FC236}">
                <a16:creationId xmlns:a16="http://schemas.microsoft.com/office/drawing/2014/main" id="{5A3FB845-2ADD-193A-544E-F4F4E2E0B328}"/>
              </a:ext>
            </a:extLst>
          </p:cNvPr>
          <p:cNvCxnSpPr>
            <a:cxnSpLocks/>
          </p:cNvCxnSpPr>
          <p:nvPr/>
        </p:nvCxnSpPr>
        <p:spPr>
          <a:xfrm>
            <a:off x="1281415" y="1095137"/>
            <a:ext cx="9640110"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CB81E369-24B3-9A23-545D-F23C6926A205}"/>
              </a:ext>
            </a:extLst>
          </p:cNvPr>
          <p:cNvSpPr txBox="1"/>
          <p:nvPr/>
        </p:nvSpPr>
        <p:spPr>
          <a:xfrm>
            <a:off x="260645" y="1939896"/>
            <a:ext cx="11670707" cy="2308324"/>
          </a:xfrm>
          <a:prstGeom prst="rect">
            <a:avLst/>
          </a:prstGeom>
          <a:noFill/>
        </p:spPr>
        <p:txBody>
          <a:bodyPr wrap="square" rtlCol="0">
            <a:spAutoFit/>
          </a:bodyPr>
          <a:lstStyle/>
          <a:p>
            <a:r>
              <a:rPr lang="pt-BR" sz="2400" b="1" i="0" u="none" strike="noStrike" baseline="0" dirty="0">
                <a:solidFill>
                  <a:srgbClr val="000000"/>
                </a:solidFill>
                <a:latin typeface="Garamond" panose="02020404030301010803" pitchFamily="18" charset="0"/>
              </a:rPr>
              <a:t>CODIFICAÇÃO UTILIZADA PARA CONTROLE DAS DESTINAÇÕES DE RECURSOS: </a:t>
            </a:r>
            <a:endParaRPr lang="pt-BR" sz="2400" b="0" i="0" u="none" strike="noStrike" baseline="0" dirty="0">
              <a:solidFill>
                <a:srgbClr val="000000"/>
              </a:solidFill>
              <a:latin typeface="Garamond" panose="02020404030301010803" pitchFamily="18" charset="0"/>
            </a:endParaRPr>
          </a:p>
          <a:p>
            <a:r>
              <a:rPr lang="pt-BR" sz="2400" b="0" i="0" u="none" strike="noStrike" baseline="0" dirty="0">
                <a:solidFill>
                  <a:srgbClr val="000000"/>
                </a:solidFill>
                <a:latin typeface="Garamond" panose="02020404030301010803" pitchFamily="18" charset="0"/>
              </a:rPr>
              <a:t>1º dígito: IDUSO - IDENTIFICADOR DE USO </a:t>
            </a:r>
          </a:p>
          <a:p>
            <a:r>
              <a:rPr lang="pt-BR" sz="2400" b="0" i="0" u="none" strike="noStrike" baseline="0" dirty="0">
                <a:solidFill>
                  <a:srgbClr val="000000"/>
                </a:solidFill>
                <a:latin typeface="Garamond" panose="02020404030301010803" pitchFamily="18" charset="0"/>
              </a:rPr>
              <a:t>2º dígito: GRUPO DE DESTINAÇÃO DE RECURSOS </a:t>
            </a:r>
          </a:p>
          <a:p>
            <a:r>
              <a:rPr lang="pt-BR" sz="2400" b="0" i="0" u="none" strike="noStrike" baseline="0" dirty="0">
                <a:solidFill>
                  <a:srgbClr val="000000"/>
                </a:solidFill>
                <a:latin typeface="Garamond" panose="02020404030301010803" pitchFamily="18" charset="0"/>
              </a:rPr>
              <a:t>3º e 4º dígitos: ESPECIFICAÇÃO DAS DESTINAÇÕES DE RECURSOS </a:t>
            </a:r>
          </a:p>
          <a:p>
            <a:r>
              <a:rPr lang="pt-BR" sz="2400" b="0" i="0" u="none" strike="noStrike" baseline="0" dirty="0">
                <a:solidFill>
                  <a:srgbClr val="000000"/>
                </a:solidFill>
                <a:latin typeface="Garamond" panose="02020404030301010803" pitchFamily="18" charset="0"/>
              </a:rPr>
              <a:t>5º ao “nº” dígitos: DETALHAMENTO DAS DESTINAÇÕES DE RECURSOS-</a:t>
            </a:r>
            <a:r>
              <a:rPr lang="pt-BR" sz="2400" b="1" i="0" u="none" strike="noStrike" baseline="0" dirty="0">
                <a:solidFill>
                  <a:srgbClr val="000000"/>
                </a:solidFill>
                <a:latin typeface="Garamond" panose="02020404030301010803" pitchFamily="18" charset="0"/>
              </a:rPr>
              <a:t>OPCIONAL </a:t>
            </a:r>
            <a:endParaRPr lang="pt-BR" sz="2400" dirty="0"/>
          </a:p>
        </p:txBody>
      </p:sp>
    </p:spTree>
    <p:extLst>
      <p:ext uri="{BB962C8B-B14F-4D97-AF65-F5344CB8AC3E}">
        <p14:creationId xmlns:p14="http://schemas.microsoft.com/office/powerpoint/2010/main" val="2958934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7BE33B-581A-08FE-0B3B-E07A524481D5}"/>
              </a:ext>
            </a:extLst>
          </p:cNvPr>
          <p:cNvSpPr txBox="1"/>
          <p:nvPr/>
        </p:nvSpPr>
        <p:spPr>
          <a:xfrm>
            <a:off x="1163399" y="510362"/>
            <a:ext cx="9865201"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Atual das Fontes de Recursos – TCE/SC</a:t>
            </a:r>
          </a:p>
        </p:txBody>
      </p:sp>
      <p:cxnSp>
        <p:nvCxnSpPr>
          <p:cNvPr id="3" name="Conector reto 2">
            <a:extLst>
              <a:ext uri="{FF2B5EF4-FFF2-40B4-BE49-F238E27FC236}">
                <a16:creationId xmlns:a16="http://schemas.microsoft.com/office/drawing/2014/main" id="{5A3FB845-2ADD-193A-544E-F4F4E2E0B328}"/>
              </a:ext>
            </a:extLst>
          </p:cNvPr>
          <p:cNvCxnSpPr>
            <a:cxnSpLocks/>
          </p:cNvCxnSpPr>
          <p:nvPr/>
        </p:nvCxnSpPr>
        <p:spPr>
          <a:xfrm>
            <a:off x="1281415" y="1095137"/>
            <a:ext cx="9640110"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CB81E369-24B3-9A23-545D-F23C6926A205}"/>
              </a:ext>
            </a:extLst>
          </p:cNvPr>
          <p:cNvSpPr txBox="1"/>
          <p:nvPr/>
        </p:nvSpPr>
        <p:spPr>
          <a:xfrm>
            <a:off x="500639" y="1794618"/>
            <a:ext cx="11190719" cy="3416320"/>
          </a:xfrm>
          <a:prstGeom prst="rect">
            <a:avLst/>
          </a:prstGeom>
          <a:noFill/>
        </p:spPr>
        <p:txBody>
          <a:bodyPr wrap="square" rtlCol="0">
            <a:spAutoFit/>
          </a:bodyPr>
          <a:lstStyle/>
          <a:p>
            <a:pPr algn="l"/>
            <a:endParaRPr lang="pt-BR" sz="2400" b="0" i="0" u="none" strike="noStrike" baseline="0" dirty="0">
              <a:solidFill>
                <a:srgbClr val="000000"/>
              </a:solidFill>
              <a:latin typeface="Garamond" panose="02020404030301010803" pitchFamily="18" charset="0"/>
            </a:endParaRPr>
          </a:p>
          <a:p>
            <a:r>
              <a:rPr lang="pt-BR" sz="2400" b="1" i="0" u="none" strike="noStrike" baseline="0" dirty="0">
                <a:solidFill>
                  <a:srgbClr val="000000"/>
                </a:solidFill>
                <a:latin typeface="Garamond" panose="02020404030301010803" pitchFamily="18" charset="0"/>
              </a:rPr>
              <a:t>IDUSO </a:t>
            </a:r>
            <a:r>
              <a:rPr lang="pt-BR" sz="2400" b="0" i="0" u="none" strike="noStrike" baseline="0" dirty="0">
                <a:solidFill>
                  <a:srgbClr val="000000"/>
                </a:solidFill>
                <a:latin typeface="Garamond" panose="02020404030301010803" pitchFamily="18" charset="0"/>
              </a:rPr>
              <a:t>	</a:t>
            </a:r>
          </a:p>
          <a:p>
            <a:r>
              <a:rPr lang="pt-BR" sz="2400" b="0" i="0" u="none" strike="noStrike" baseline="0" dirty="0">
                <a:solidFill>
                  <a:srgbClr val="000000"/>
                </a:solidFill>
                <a:latin typeface="Garamond" panose="02020404030301010803" pitchFamily="18" charset="0"/>
              </a:rPr>
              <a:t>0 	Recursos não destinados à contrapartida 	</a:t>
            </a:r>
          </a:p>
          <a:p>
            <a:r>
              <a:rPr lang="pt-BR" sz="2400" b="0" i="0" u="none" strike="noStrike" baseline="0" dirty="0">
                <a:solidFill>
                  <a:srgbClr val="000000"/>
                </a:solidFill>
                <a:latin typeface="Garamond" panose="02020404030301010803" pitchFamily="18" charset="0"/>
              </a:rPr>
              <a:t>1 	Contrapartida - Banco Internacional para Reconstrução e Desenvolvimento - BIRD 	</a:t>
            </a:r>
          </a:p>
          <a:p>
            <a:r>
              <a:rPr lang="pt-BR" sz="2400" b="0" i="0" u="none" strike="noStrike" baseline="0" dirty="0">
                <a:solidFill>
                  <a:srgbClr val="000000"/>
                </a:solidFill>
                <a:latin typeface="Garamond" panose="02020404030301010803" pitchFamily="18" charset="0"/>
              </a:rPr>
              <a:t>2 	Contrapartida - Banco Interamericano de Desenvolvimento - BID 	</a:t>
            </a:r>
          </a:p>
          <a:p>
            <a:r>
              <a:rPr lang="pt-BR" sz="2400" b="0" i="0" u="none" strike="noStrike" baseline="0" dirty="0">
                <a:solidFill>
                  <a:srgbClr val="000000"/>
                </a:solidFill>
                <a:latin typeface="Garamond" panose="02020404030301010803" pitchFamily="18" charset="0"/>
              </a:rPr>
              <a:t>3 	Contrapartida de empréstimos com enfoque setorial amplo 	</a:t>
            </a:r>
          </a:p>
          <a:p>
            <a:r>
              <a:rPr lang="pt-BR" sz="2400" b="0" i="0" u="none" strike="noStrike" baseline="0" dirty="0">
                <a:solidFill>
                  <a:srgbClr val="000000"/>
                </a:solidFill>
                <a:latin typeface="Garamond" panose="02020404030301010803" pitchFamily="18" charset="0"/>
              </a:rPr>
              <a:t>4 	Contrapartida de outros empréstimos 	</a:t>
            </a:r>
          </a:p>
          <a:p>
            <a:r>
              <a:rPr lang="pt-BR" sz="2400" b="0" i="0" u="none" strike="noStrike" baseline="0" dirty="0">
                <a:solidFill>
                  <a:srgbClr val="000000"/>
                </a:solidFill>
                <a:latin typeface="Garamond" panose="02020404030301010803" pitchFamily="18" charset="0"/>
              </a:rPr>
              <a:t>5 	Contrapartida de doações 	</a:t>
            </a:r>
          </a:p>
          <a:p>
            <a:r>
              <a:rPr lang="pt-BR" sz="2400" b="0" i="0" u="none" strike="noStrike" baseline="0" dirty="0">
                <a:solidFill>
                  <a:srgbClr val="000000"/>
                </a:solidFill>
                <a:latin typeface="Garamond" panose="02020404030301010803" pitchFamily="18" charset="0"/>
              </a:rPr>
              <a:t>6 	Contrapartida de convênios 	</a:t>
            </a:r>
          </a:p>
        </p:txBody>
      </p:sp>
    </p:spTree>
    <p:extLst>
      <p:ext uri="{BB962C8B-B14F-4D97-AF65-F5344CB8AC3E}">
        <p14:creationId xmlns:p14="http://schemas.microsoft.com/office/powerpoint/2010/main" val="2900415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DF12723-DAEE-7AF2-2D14-50C57C07853B}"/>
              </a:ext>
            </a:extLst>
          </p:cNvPr>
          <p:cNvSpPr txBox="1"/>
          <p:nvPr/>
        </p:nvSpPr>
        <p:spPr>
          <a:xfrm>
            <a:off x="3697655" y="686971"/>
            <a:ext cx="3733523" cy="584775"/>
          </a:xfrm>
          <a:custGeom>
            <a:avLst/>
            <a:gdLst>
              <a:gd name="connsiteX0" fmla="*/ 0 w 3733523"/>
              <a:gd name="connsiteY0" fmla="*/ 0 h 584775"/>
              <a:gd name="connsiteX1" fmla="*/ 458690 w 3733523"/>
              <a:gd name="connsiteY1" fmla="*/ 0 h 584775"/>
              <a:gd name="connsiteX2" fmla="*/ 1029386 w 3733523"/>
              <a:gd name="connsiteY2" fmla="*/ 0 h 584775"/>
              <a:gd name="connsiteX3" fmla="*/ 1562746 w 3733523"/>
              <a:gd name="connsiteY3" fmla="*/ 0 h 584775"/>
              <a:gd name="connsiteX4" fmla="*/ 2170777 w 3733523"/>
              <a:gd name="connsiteY4" fmla="*/ 0 h 584775"/>
              <a:gd name="connsiteX5" fmla="*/ 2704137 w 3733523"/>
              <a:gd name="connsiteY5" fmla="*/ 0 h 584775"/>
              <a:gd name="connsiteX6" fmla="*/ 3200163 w 3733523"/>
              <a:gd name="connsiteY6" fmla="*/ 0 h 584775"/>
              <a:gd name="connsiteX7" fmla="*/ 3733523 w 3733523"/>
              <a:gd name="connsiteY7" fmla="*/ 0 h 584775"/>
              <a:gd name="connsiteX8" fmla="*/ 3733523 w 3733523"/>
              <a:gd name="connsiteY8" fmla="*/ 584775 h 584775"/>
              <a:gd name="connsiteX9" fmla="*/ 3274833 w 3733523"/>
              <a:gd name="connsiteY9" fmla="*/ 584775 h 584775"/>
              <a:gd name="connsiteX10" fmla="*/ 2853478 w 3733523"/>
              <a:gd name="connsiteY10" fmla="*/ 584775 h 584775"/>
              <a:gd name="connsiteX11" fmla="*/ 2320118 w 3733523"/>
              <a:gd name="connsiteY11" fmla="*/ 584775 h 584775"/>
              <a:gd name="connsiteX12" fmla="*/ 1861428 w 3733523"/>
              <a:gd name="connsiteY12" fmla="*/ 584775 h 584775"/>
              <a:gd name="connsiteX13" fmla="*/ 1440073 w 3733523"/>
              <a:gd name="connsiteY13" fmla="*/ 584775 h 584775"/>
              <a:gd name="connsiteX14" fmla="*/ 1018718 w 3733523"/>
              <a:gd name="connsiteY14" fmla="*/ 584775 h 584775"/>
              <a:gd name="connsiteX15" fmla="*/ 522693 w 3733523"/>
              <a:gd name="connsiteY15" fmla="*/ 584775 h 584775"/>
              <a:gd name="connsiteX16" fmla="*/ 0 w 3733523"/>
              <a:gd name="connsiteY16" fmla="*/ 584775 h 584775"/>
              <a:gd name="connsiteX17" fmla="*/ 0 w 373352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3523" h="584775" extrusionOk="0">
                <a:moveTo>
                  <a:pt x="0" y="0"/>
                </a:moveTo>
                <a:cubicBezTo>
                  <a:pt x="204993" y="-7106"/>
                  <a:pt x="310745" y="6847"/>
                  <a:pt x="458690" y="0"/>
                </a:cubicBezTo>
                <a:cubicBezTo>
                  <a:pt x="606635" y="-6847"/>
                  <a:pt x="852374" y="6336"/>
                  <a:pt x="1029386" y="0"/>
                </a:cubicBezTo>
                <a:cubicBezTo>
                  <a:pt x="1206398" y="-6336"/>
                  <a:pt x="1331832" y="9854"/>
                  <a:pt x="1562746" y="0"/>
                </a:cubicBezTo>
                <a:cubicBezTo>
                  <a:pt x="1793660" y="-9854"/>
                  <a:pt x="1997875" y="16346"/>
                  <a:pt x="2170777" y="0"/>
                </a:cubicBezTo>
                <a:cubicBezTo>
                  <a:pt x="2343679" y="-16346"/>
                  <a:pt x="2554232" y="24620"/>
                  <a:pt x="2704137" y="0"/>
                </a:cubicBezTo>
                <a:cubicBezTo>
                  <a:pt x="2854042" y="-24620"/>
                  <a:pt x="2968821" y="5785"/>
                  <a:pt x="3200163" y="0"/>
                </a:cubicBezTo>
                <a:cubicBezTo>
                  <a:pt x="3431505" y="-5785"/>
                  <a:pt x="3513997" y="42772"/>
                  <a:pt x="3733523" y="0"/>
                </a:cubicBezTo>
                <a:cubicBezTo>
                  <a:pt x="3770916" y="133428"/>
                  <a:pt x="3699782" y="462541"/>
                  <a:pt x="3733523" y="584775"/>
                </a:cubicBezTo>
                <a:cubicBezTo>
                  <a:pt x="3609114" y="587014"/>
                  <a:pt x="3381903" y="575763"/>
                  <a:pt x="3274833" y="584775"/>
                </a:cubicBezTo>
                <a:cubicBezTo>
                  <a:pt x="3167763" y="593787"/>
                  <a:pt x="2992266" y="545767"/>
                  <a:pt x="2853478" y="584775"/>
                </a:cubicBezTo>
                <a:cubicBezTo>
                  <a:pt x="2714691" y="623783"/>
                  <a:pt x="2494786" y="529493"/>
                  <a:pt x="2320118" y="584775"/>
                </a:cubicBezTo>
                <a:cubicBezTo>
                  <a:pt x="2145450" y="640057"/>
                  <a:pt x="1989397" y="557657"/>
                  <a:pt x="1861428" y="584775"/>
                </a:cubicBezTo>
                <a:cubicBezTo>
                  <a:pt x="1733459" y="611893"/>
                  <a:pt x="1536631" y="556536"/>
                  <a:pt x="1440073" y="584775"/>
                </a:cubicBezTo>
                <a:cubicBezTo>
                  <a:pt x="1343515" y="613014"/>
                  <a:pt x="1133546" y="543796"/>
                  <a:pt x="1018718" y="584775"/>
                </a:cubicBezTo>
                <a:cubicBezTo>
                  <a:pt x="903890" y="625754"/>
                  <a:pt x="660160" y="553963"/>
                  <a:pt x="522693" y="584775"/>
                </a:cubicBezTo>
                <a:cubicBezTo>
                  <a:pt x="385227" y="615587"/>
                  <a:pt x="128118" y="561761"/>
                  <a:pt x="0" y="584775"/>
                </a:cubicBezTo>
                <a:cubicBezTo>
                  <a:pt x="-5894" y="326384"/>
                  <a:pt x="60865" y="224155"/>
                  <a:pt x="0" y="0"/>
                </a:cubicBezTo>
                <a:close/>
              </a:path>
            </a:pathLst>
          </a:custGeom>
          <a:noFill/>
          <a:ln>
            <a:solidFill>
              <a:schemeClr val="tx1"/>
            </a:solidFill>
            <a:extLst>
              <a:ext uri="{C807C97D-BFC1-408E-A445-0C87EB9F89A2}">
                <ask:lineSketchStyleProps xmlns:ask="http://schemas.microsoft.com/office/drawing/2018/sketchyshapes" sd="3054873628">
                  <a:prstGeom prst="rect">
                    <a:avLst/>
                  </a:prstGeom>
                  <ask:type>
                    <ask:lineSketchScribble/>
                  </ask:type>
                </ask:lineSketchStyleProps>
              </a:ext>
            </a:extLst>
          </a:ln>
        </p:spPr>
        <p:txBody>
          <a:bodyPr wrap="none" rtlCol="0">
            <a:spAutoFit/>
          </a:bodyPr>
          <a:lstStyle/>
          <a:p>
            <a:r>
              <a:rPr lang="pt-BR" sz="3200" dirty="0"/>
              <a:t>Ementário da Receita</a:t>
            </a:r>
          </a:p>
        </p:txBody>
      </p:sp>
      <p:graphicFrame>
        <p:nvGraphicFramePr>
          <p:cNvPr id="5" name="Table 4">
            <a:extLst>
              <a:ext uri="{FF2B5EF4-FFF2-40B4-BE49-F238E27FC236}">
                <a16:creationId xmlns:a16="http://schemas.microsoft.com/office/drawing/2014/main" id="{14E80162-8943-BBCB-DD0E-FC71B469EE84}"/>
              </a:ext>
            </a:extLst>
          </p:cNvPr>
          <p:cNvGraphicFramePr/>
          <p:nvPr/>
        </p:nvGraphicFramePr>
        <p:xfrm>
          <a:off x="1006502" y="2637301"/>
          <a:ext cx="10178996" cy="2560320"/>
        </p:xfrm>
        <a:graphic>
          <a:graphicData uri="http://schemas.openxmlformats.org/drawingml/2006/table">
            <a:tbl>
              <a:tblPr/>
              <a:tblGrid>
                <a:gridCol w="502192">
                  <a:extLst>
                    <a:ext uri="{9D8B030D-6E8A-4147-A177-3AD203B41FA5}">
                      <a16:colId xmlns:a16="http://schemas.microsoft.com/office/drawing/2014/main" val="20000"/>
                    </a:ext>
                  </a:extLst>
                </a:gridCol>
                <a:gridCol w="2607197">
                  <a:extLst>
                    <a:ext uri="{9D8B030D-6E8A-4147-A177-3AD203B41FA5}">
                      <a16:colId xmlns:a16="http://schemas.microsoft.com/office/drawing/2014/main" val="20001"/>
                    </a:ext>
                  </a:extLst>
                </a:gridCol>
                <a:gridCol w="544127">
                  <a:extLst>
                    <a:ext uri="{9D8B030D-6E8A-4147-A177-3AD203B41FA5}">
                      <a16:colId xmlns:a16="http://schemas.microsoft.com/office/drawing/2014/main" val="20002"/>
                    </a:ext>
                  </a:extLst>
                </a:gridCol>
                <a:gridCol w="6525480">
                  <a:extLst>
                    <a:ext uri="{9D8B030D-6E8A-4147-A177-3AD203B41FA5}">
                      <a16:colId xmlns:a16="http://schemas.microsoft.com/office/drawing/2014/main" val="20003"/>
                    </a:ext>
                  </a:extLst>
                </a:gridCol>
              </a:tblGrid>
              <a:tr h="2098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C</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Categoria Econômica</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1</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Receita Corrente</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22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O</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Origem</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1</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Receita Tributária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322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E</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Espécie</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1</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Impostos</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22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R</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Rubrica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2</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Impostos sobre o Patrimônio e a Renda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098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a:solidFill>
                            <a:schemeClr val="bg1"/>
                          </a:solidFill>
                          <a:latin typeface="Calibri"/>
                          <a:ea typeface="Times New Roman"/>
                        </a:rPr>
                        <a:t>AA</a:t>
                      </a:r>
                      <a:endParaRPr lang="pt-BR" sz="2200" b="0" strike="noStrike" spc="-1">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Alínea</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02</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a:solidFill>
                            <a:srgbClr val="000000"/>
                          </a:solidFill>
                          <a:latin typeface="Calibri"/>
                          <a:ea typeface="Times New Roman"/>
                        </a:rPr>
                        <a:t>Imposto sobre a Propriedade Predial e Territorial Urbana</a:t>
                      </a:r>
                      <a:endParaRPr lang="pt-BR" sz="2200" b="0" strike="noStrike" spc="-1">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32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SS</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err="1">
                          <a:solidFill>
                            <a:srgbClr val="000000"/>
                          </a:solidFill>
                          <a:latin typeface="Calibri"/>
                          <a:ea typeface="Times New Roman"/>
                        </a:rPr>
                        <a:t>Subalínea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pt-BR" sz="2200" b="1" strike="noStrike" spc="-1" dirty="0">
                          <a:solidFill>
                            <a:schemeClr val="bg1"/>
                          </a:solidFill>
                          <a:latin typeface="Calibri"/>
                          <a:ea typeface="Times New Roman"/>
                        </a:rPr>
                        <a:t>00</a:t>
                      </a:r>
                      <a:endParaRPr lang="pt-BR" sz="2200" b="0" strike="noStrike" spc="-1" dirty="0">
                        <a:solidFill>
                          <a:schemeClr val="bg1"/>
                        </a:solidFill>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rgbClr val="740000"/>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just">
                        <a:lnSpc>
                          <a:spcPct val="100000"/>
                        </a:lnSpc>
                      </a:pPr>
                      <a:r>
                        <a:rPr lang="pt-BR" sz="2200" b="0" strike="noStrike" spc="-1" dirty="0">
                          <a:solidFill>
                            <a:srgbClr val="000000"/>
                          </a:solidFill>
                          <a:latin typeface="Calibri"/>
                          <a:ea typeface="Times New Roman"/>
                        </a:rPr>
                        <a:t>“Não Detalhada”</a:t>
                      </a:r>
                      <a:endParaRPr lang="pt-BR" sz="2200" b="0" strike="noStrike" spc="-1" dirty="0">
                        <a:latin typeface="Arial"/>
                      </a:endParaRPr>
                    </a:p>
                  </a:txBody>
                  <a:tcPr marL="51120" marR="51120">
                    <a:lnL w="12240">
                      <a:solidFill>
                        <a:srgbClr val="000000"/>
                      </a:solidFill>
                    </a:lnL>
                    <a:lnR w="12240">
                      <a:solidFill>
                        <a:srgbClr val="000000"/>
                      </a:solidFill>
                    </a:lnR>
                    <a:lnT w="12240">
                      <a:solidFill>
                        <a:srgbClr val="000000"/>
                      </a:solidFill>
                    </a:lnT>
                    <a:lnB w="12240">
                      <a:solidFill>
                        <a:srgbClr val="000000"/>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65002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7BE33B-581A-08FE-0B3B-E07A524481D5}"/>
              </a:ext>
            </a:extLst>
          </p:cNvPr>
          <p:cNvSpPr txBox="1"/>
          <p:nvPr/>
        </p:nvSpPr>
        <p:spPr>
          <a:xfrm>
            <a:off x="1163399" y="510362"/>
            <a:ext cx="9865201"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Atual das Fontes de Recursos – TCE/SC</a:t>
            </a:r>
          </a:p>
        </p:txBody>
      </p:sp>
      <p:cxnSp>
        <p:nvCxnSpPr>
          <p:cNvPr id="3" name="Conector reto 2">
            <a:extLst>
              <a:ext uri="{FF2B5EF4-FFF2-40B4-BE49-F238E27FC236}">
                <a16:creationId xmlns:a16="http://schemas.microsoft.com/office/drawing/2014/main" id="{5A3FB845-2ADD-193A-544E-F4F4E2E0B328}"/>
              </a:ext>
            </a:extLst>
          </p:cNvPr>
          <p:cNvCxnSpPr>
            <a:cxnSpLocks/>
          </p:cNvCxnSpPr>
          <p:nvPr/>
        </p:nvCxnSpPr>
        <p:spPr>
          <a:xfrm>
            <a:off x="1281415" y="1095137"/>
            <a:ext cx="9640110"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AB5A90CD-61ED-8912-FE20-D094B62CAC6F}"/>
              </a:ext>
            </a:extLst>
          </p:cNvPr>
          <p:cNvSpPr txBox="1"/>
          <p:nvPr/>
        </p:nvSpPr>
        <p:spPr>
          <a:xfrm>
            <a:off x="1163399" y="2477061"/>
            <a:ext cx="8852272" cy="2308324"/>
          </a:xfrm>
          <a:prstGeom prst="rect">
            <a:avLst/>
          </a:prstGeom>
          <a:noFill/>
        </p:spPr>
        <p:txBody>
          <a:bodyPr wrap="square">
            <a:spAutoFit/>
          </a:bodyPr>
          <a:lstStyle/>
          <a:p>
            <a:r>
              <a:rPr lang="pt-BR" sz="2400" b="1" i="0" u="none" strike="noStrike" baseline="0" dirty="0">
                <a:solidFill>
                  <a:srgbClr val="000000"/>
                </a:solidFill>
                <a:latin typeface="Garamond" panose="02020404030301010803" pitchFamily="18" charset="0"/>
              </a:rPr>
              <a:t>GRUPO DE DESTINAÇÃO DE RECURSOS </a:t>
            </a:r>
            <a:r>
              <a:rPr lang="pt-BR" sz="2400" b="0" i="0" u="none" strike="noStrike" baseline="0" dirty="0">
                <a:solidFill>
                  <a:srgbClr val="000000"/>
                </a:solidFill>
                <a:latin typeface="Garamond" panose="02020404030301010803" pitchFamily="18" charset="0"/>
              </a:rPr>
              <a:t>	</a:t>
            </a:r>
          </a:p>
          <a:p>
            <a:r>
              <a:rPr lang="pt-BR" sz="2400" b="0" i="0" u="none" strike="noStrike" baseline="0" dirty="0">
                <a:solidFill>
                  <a:srgbClr val="000000"/>
                </a:solidFill>
                <a:latin typeface="Garamond" panose="02020404030301010803" pitchFamily="18" charset="0"/>
              </a:rPr>
              <a:t>1 	Recursos do Tesouro - Exercício Corrente 	</a:t>
            </a:r>
          </a:p>
          <a:p>
            <a:r>
              <a:rPr lang="pt-BR" sz="2400" b="0" i="0" u="none" strike="noStrike" baseline="0" dirty="0">
                <a:solidFill>
                  <a:srgbClr val="000000"/>
                </a:solidFill>
                <a:latin typeface="Garamond" panose="02020404030301010803" pitchFamily="18" charset="0"/>
              </a:rPr>
              <a:t>2 	Recursos de Outras Fontes - Exercício Corrente 	</a:t>
            </a:r>
          </a:p>
          <a:p>
            <a:r>
              <a:rPr lang="pt-BR" sz="2400" b="0" i="0" u="none" strike="noStrike" baseline="0" dirty="0">
                <a:solidFill>
                  <a:srgbClr val="000000"/>
                </a:solidFill>
                <a:latin typeface="Garamond" panose="02020404030301010803" pitchFamily="18" charset="0"/>
              </a:rPr>
              <a:t>3* 	Recursos do Tesouro - Exercícios Anteriores 	</a:t>
            </a:r>
          </a:p>
          <a:p>
            <a:r>
              <a:rPr lang="pt-BR" sz="2400" b="0" i="0" u="none" strike="noStrike" baseline="0" dirty="0">
                <a:solidFill>
                  <a:srgbClr val="000000"/>
                </a:solidFill>
                <a:latin typeface="Garamond" panose="02020404030301010803" pitchFamily="18" charset="0"/>
              </a:rPr>
              <a:t>6* 	Recursos de Outras Fontes - Exercícios Anteriores 	</a:t>
            </a:r>
          </a:p>
          <a:p>
            <a:r>
              <a:rPr lang="pt-BR" sz="2400" b="0" i="0" u="none" strike="noStrike" baseline="0" dirty="0">
                <a:solidFill>
                  <a:srgbClr val="000000"/>
                </a:solidFill>
                <a:latin typeface="Garamond" panose="02020404030301010803" pitchFamily="18" charset="0"/>
              </a:rPr>
              <a:t>9 	Recursos Condicionados 	</a:t>
            </a:r>
          </a:p>
        </p:txBody>
      </p:sp>
    </p:spTree>
    <p:extLst>
      <p:ext uri="{BB962C8B-B14F-4D97-AF65-F5344CB8AC3E}">
        <p14:creationId xmlns:p14="http://schemas.microsoft.com/office/powerpoint/2010/main" val="89458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7BE33B-581A-08FE-0B3B-E07A524481D5}"/>
              </a:ext>
            </a:extLst>
          </p:cNvPr>
          <p:cNvSpPr txBox="1"/>
          <p:nvPr/>
        </p:nvSpPr>
        <p:spPr>
          <a:xfrm>
            <a:off x="1163399" y="510362"/>
            <a:ext cx="9865201"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Atual das Fontes de Recursos – TCE/SC</a:t>
            </a:r>
          </a:p>
        </p:txBody>
      </p:sp>
      <p:cxnSp>
        <p:nvCxnSpPr>
          <p:cNvPr id="3" name="Conector reto 2">
            <a:extLst>
              <a:ext uri="{FF2B5EF4-FFF2-40B4-BE49-F238E27FC236}">
                <a16:creationId xmlns:a16="http://schemas.microsoft.com/office/drawing/2014/main" id="{5A3FB845-2ADD-193A-544E-F4F4E2E0B328}"/>
              </a:ext>
            </a:extLst>
          </p:cNvPr>
          <p:cNvCxnSpPr>
            <a:cxnSpLocks/>
          </p:cNvCxnSpPr>
          <p:nvPr/>
        </p:nvCxnSpPr>
        <p:spPr>
          <a:xfrm>
            <a:off x="1281415" y="1095137"/>
            <a:ext cx="9640110"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9EF8D6BF-E3C0-D539-76B1-23C9D81D5D0C}"/>
              </a:ext>
            </a:extLst>
          </p:cNvPr>
          <p:cNvSpPr txBox="1"/>
          <p:nvPr/>
        </p:nvSpPr>
        <p:spPr>
          <a:xfrm>
            <a:off x="1163399" y="1679912"/>
            <a:ext cx="9511924" cy="2308324"/>
          </a:xfrm>
          <a:prstGeom prst="rect">
            <a:avLst/>
          </a:prstGeom>
          <a:noFill/>
        </p:spPr>
        <p:txBody>
          <a:bodyPr wrap="square">
            <a:spAutoFit/>
          </a:bodyPr>
          <a:lstStyle/>
          <a:p>
            <a:r>
              <a:rPr lang="pt-BR" sz="2400" b="1" i="0" u="none" strike="noStrike" baseline="0" dirty="0">
                <a:solidFill>
                  <a:srgbClr val="000000"/>
                </a:solidFill>
                <a:latin typeface="Garamond" panose="02020404030301010803" pitchFamily="18" charset="0"/>
              </a:rPr>
              <a:t>I - PRIMÁRIAS </a:t>
            </a:r>
            <a:r>
              <a:rPr lang="pt-BR" sz="2400" b="0" i="0" u="none" strike="noStrike" baseline="0" dirty="0">
                <a:solidFill>
                  <a:srgbClr val="000000"/>
                </a:solidFill>
                <a:latin typeface="Garamond" panose="02020404030301010803" pitchFamily="18" charset="0"/>
              </a:rPr>
              <a:t>	</a:t>
            </a:r>
          </a:p>
          <a:p>
            <a:r>
              <a:rPr lang="pt-BR" sz="2400" b="1" i="0" u="none" strike="noStrike" baseline="0" dirty="0">
                <a:solidFill>
                  <a:srgbClr val="000000"/>
                </a:solidFill>
                <a:latin typeface="Garamond" panose="02020404030301010803" pitchFamily="18" charset="0"/>
              </a:rPr>
              <a:t>ESPECIFICAÇÃO DAS DESTINAÇÕES DE RECURSOS </a:t>
            </a:r>
            <a:r>
              <a:rPr lang="pt-BR" sz="2400" b="0" i="0" u="none" strike="noStrike" baseline="0" dirty="0">
                <a:solidFill>
                  <a:srgbClr val="000000"/>
                </a:solidFill>
                <a:latin typeface="Garamond" panose="02020404030301010803" pitchFamily="18" charset="0"/>
              </a:rPr>
              <a:t>	</a:t>
            </a:r>
          </a:p>
          <a:p>
            <a:r>
              <a:rPr lang="pt-BR" sz="2400" b="0" i="0" u="none" strike="noStrike" baseline="0" dirty="0">
                <a:solidFill>
                  <a:srgbClr val="000000"/>
                </a:solidFill>
                <a:latin typeface="Garamond" panose="02020404030301010803" pitchFamily="18" charset="0"/>
              </a:rPr>
              <a:t>00 	Recursos Ordinários 	</a:t>
            </a:r>
          </a:p>
          <a:p>
            <a:r>
              <a:rPr lang="pt-BR" sz="2400" b="0" i="0" u="none" strike="noStrike" baseline="0" dirty="0">
                <a:solidFill>
                  <a:srgbClr val="000000"/>
                </a:solidFill>
                <a:latin typeface="Garamond" panose="02020404030301010803" pitchFamily="18" charset="0"/>
              </a:rPr>
              <a:t>01 	Receitas de Impostos e de Transferência de Impostos - Educação 	</a:t>
            </a:r>
          </a:p>
          <a:p>
            <a:r>
              <a:rPr lang="pt-BR" sz="2400" b="0" i="0" u="none" strike="noStrike" baseline="0" dirty="0">
                <a:solidFill>
                  <a:srgbClr val="000000"/>
                </a:solidFill>
                <a:latin typeface="Garamond" panose="02020404030301010803" pitchFamily="18" charset="0"/>
              </a:rPr>
              <a:t>02 	Receitas de Impostos e de Transferência de Impostos - Saúde 	</a:t>
            </a:r>
          </a:p>
          <a:p>
            <a:r>
              <a:rPr lang="pt-BR" sz="2400" b="0" i="0" u="none" strike="noStrike" baseline="0" dirty="0">
                <a:solidFill>
                  <a:srgbClr val="000000"/>
                </a:solidFill>
                <a:latin typeface="Garamond" panose="02020404030301010803" pitchFamily="18" charset="0"/>
              </a:rPr>
              <a:t>...</a:t>
            </a:r>
          </a:p>
        </p:txBody>
      </p:sp>
      <p:sp>
        <p:nvSpPr>
          <p:cNvPr id="8" name="CaixaDeTexto 7">
            <a:extLst>
              <a:ext uri="{FF2B5EF4-FFF2-40B4-BE49-F238E27FC236}">
                <a16:creationId xmlns:a16="http://schemas.microsoft.com/office/drawing/2014/main" id="{E77FBFD8-7167-9853-1629-37CB74E41F6F}"/>
              </a:ext>
            </a:extLst>
          </p:cNvPr>
          <p:cNvSpPr txBox="1"/>
          <p:nvPr/>
        </p:nvSpPr>
        <p:spPr>
          <a:xfrm>
            <a:off x="1163399" y="4158892"/>
            <a:ext cx="9511924" cy="2308324"/>
          </a:xfrm>
          <a:prstGeom prst="rect">
            <a:avLst/>
          </a:prstGeom>
          <a:noFill/>
        </p:spPr>
        <p:txBody>
          <a:bodyPr wrap="square">
            <a:spAutoFit/>
          </a:bodyPr>
          <a:lstStyle/>
          <a:p>
            <a:r>
              <a:rPr lang="pt-BR" sz="2400" b="1" i="0" u="none" strike="noStrike" baseline="0" dirty="0">
                <a:solidFill>
                  <a:srgbClr val="000000"/>
                </a:solidFill>
                <a:latin typeface="Garamond" panose="02020404030301010803" pitchFamily="18" charset="0"/>
              </a:rPr>
              <a:t>II - NÃO-PRIMÁRIAS </a:t>
            </a:r>
            <a:r>
              <a:rPr lang="pt-BR" sz="2400" b="0" i="0" u="none" strike="noStrike" baseline="0" dirty="0">
                <a:solidFill>
                  <a:srgbClr val="000000"/>
                </a:solidFill>
                <a:latin typeface="Garamond" panose="02020404030301010803" pitchFamily="18" charset="0"/>
              </a:rPr>
              <a:t>	</a:t>
            </a:r>
          </a:p>
          <a:p>
            <a:r>
              <a:rPr lang="pt-BR" sz="2400" b="1" i="0" u="none" strike="noStrike" baseline="0" dirty="0">
                <a:solidFill>
                  <a:srgbClr val="000000"/>
                </a:solidFill>
                <a:latin typeface="Garamond" panose="02020404030301010803" pitchFamily="18" charset="0"/>
              </a:rPr>
              <a:t>ESPECIFICAÇÃO DAS DESTINAÇÕES DE RECURSOS </a:t>
            </a:r>
            <a:r>
              <a:rPr lang="pt-BR" sz="2400" b="0" i="0" u="none" strike="noStrike" baseline="0" dirty="0">
                <a:solidFill>
                  <a:srgbClr val="000000"/>
                </a:solidFill>
                <a:latin typeface="Garamond" panose="02020404030301010803" pitchFamily="18" charset="0"/>
              </a:rPr>
              <a:t>	</a:t>
            </a:r>
          </a:p>
          <a:p>
            <a:r>
              <a:rPr lang="pt-BR" sz="2400" b="0" i="0" u="none" strike="noStrike" baseline="0" dirty="0">
                <a:solidFill>
                  <a:srgbClr val="000000"/>
                </a:solidFill>
                <a:latin typeface="Garamond" panose="02020404030301010803" pitchFamily="18" charset="0"/>
              </a:rPr>
              <a:t>81 	Operações de Crédito Internas para Programas da Educação Básica 	</a:t>
            </a:r>
          </a:p>
          <a:p>
            <a:r>
              <a:rPr lang="pt-BR" sz="2400" b="0" i="0" u="none" strike="noStrike" baseline="0" dirty="0">
                <a:solidFill>
                  <a:srgbClr val="000000"/>
                </a:solidFill>
                <a:latin typeface="Garamond" panose="02020404030301010803" pitchFamily="18" charset="0"/>
              </a:rPr>
              <a:t>82 	Operações de Crédito Internas para Programas de Saúde 	</a:t>
            </a:r>
          </a:p>
          <a:p>
            <a:r>
              <a:rPr lang="pt-BR" sz="2400" b="0" i="0" u="none" strike="noStrike" baseline="0" dirty="0">
                <a:solidFill>
                  <a:srgbClr val="000000"/>
                </a:solidFill>
                <a:latin typeface="Garamond" panose="02020404030301010803" pitchFamily="18" charset="0"/>
              </a:rPr>
              <a:t>83 	Operações de Credito Internas - Outros Programas 	</a:t>
            </a:r>
          </a:p>
          <a:p>
            <a:r>
              <a:rPr lang="pt-BR" sz="2400" b="0" i="0" u="none" strike="noStrike" baseline="0" dirty="0">
                <a:solidFill>
                  <a:srgbClr val="000000"/>
                </a:solidFill>
                <a:latin typeface="Garamond" panose="02020404030301010803" pitchFamily="18" charset="0"/>
              </a:rPr>
              <a:t>...</a:t>
            </a:r>
          </a:p>
        </p:txBody>
      </p:sp>
    </p:spTree>
    <p:extLst>
      <p:ext uri="{BB962C8B-B14F-4D97-AF65-F5344CB8AC3E}">
        <p14:creationId xmlns:p14="http://schemas.microsoft.com/office/powerpoint/2010/main" val="2631116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ector: Curvo 24">
            <a:extLst>
              <a:ext uri="{FF2B5EF4-FFF2-40B4-BE49-F238E27FC236}">
                <a16:creationId xmlns:a16="http://schemas.microsoft.com/office/drawing/2014/main" id="{2CEA0961-8A74-1371-0455-77362DAE49F2}"/>
              </a:ext>
            </a:extLst>
          </p:cNvPr>
          <p:cNvCxnSpPr>
            <a:cxnSpLocks/>
          </p:cNvCxnSpPr>
          <p:nvPr/>
        </p:nvCxnSpPr>
        <p:spPr>
          <a:xfrm rot="16200000" flipH="1">
            <a:off x="2965022" y="3688012"/>
            <a:ext cx="2945034" cy="416086"/>
          </a:xfrm>
          <a:prstGeom prst="curvedConnector3">
            <a:avLst>
              <a:gd name="adj1" fmla="val 9961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Curvo 20">
            <a:extLst>
              <a:ext uri="{FF2B5EF4-FFF2-40B4-BE49-F238E27FC236}">
                <a16:creationId xmlns:a16="http://schemas.microsoft.com/office/drawing/2014/main" id="{52B945F9-DAE2-8B30-1C34-C6C97BDC5029}"/>
              </a:ext>
            </a:extLst>
          </p:cNvPr>
          <p:cNvCxnSpPr>
            <a:cxnSpLocks/>
          </p:cNvCxnSpPr>
          <p:nvPr/>
        </p:nvCxnSpPr>
        <p:spPr>
          <a:xfrm rot="16200000" flipH="1">
            <a:off x="2512157" y="3256166"/>
            <a:ext cx="2037293" cy="308073"/>
          </a:xfrm>
          <a:prstGeom prst="curvedConnector3">
            <a:avLst>
              <a:gd name="adj1" fmla="val 99762"/>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Curvo 14">
            <a:extLst>
              <a:ext uri="{FF2B5EF4-FFF2-40B4-BE49-F238E27FC236}">
                <a16:creationId xmlns:a16="http://schemas.microsoft.com/office/drawing/2014/main" id="{C525344E-5EC0-6686-A71E-7FB096B66508}"/>
              </a:ext>
            </a:extLst>
          </p:cNvPr>
          <p:cNvCxnSpPr>
            <a:cxnSpLocks/>
          </p:cNvCxnSpPr>
          <p:nvPr/>
        </p:nvCxnSpPr>
        <p:spPr>
          <a:xfrm rot="16200000" flipH="1">
            <a:off x="2311370" y="2907717"/>
            <a:ext cx="1327517" cy="351158"/>
          </a:xfrm>
          <a:prstGeom prst="curvedConnector3">
            <a:avLst>
              <a:gd name="adj1" fmla="val 99414"/>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CD7BE33B-581A-08FE-0B3B-E07A524481D5}"/>
              </a:ext>
            </a:extLst>
          </p:cNvPr>
          <p:cNvSpPr txBox="1"/>
          <p:nvPr/>
        </p:nvSpPr>
        <p:spPr>
          <a:xfrm>
            <a:off x="1163399" y="510362"/>
            <a:ext cx="9865201"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Atual das Fontes de Recursos – TCE/SC</a:t>
            </a:r>
          </a:p>
        </p:txBody>
      </p:sp>
      <p:cxnSp>
        <p:nvCxnSpPr>
          <p:cNvPr id="3" name="Conector reto 2">
            <a:extLst>
              <a:ext uri="{FF2B5EF4-FFF2-40B4-BE49-F238E27FC236}">
                <a16:creationId xmlns:a16="http://schemas.microsoft.com/office/drawing/2014/main" id="{5A3FB845-2ADD-193A-544E-F4F4E2E0B328}"/>
              </a:ext>
            </a:extLst>
          </p:cNvPr>
          <p:cNvCxnSpPr>
            <a:cxnSpLocks/>
          </p:cNvCxnSpPr>
          <p:nvPr/>
        </p:nvCxnSpPr>
        <p:spPr>
          <a:xfrm>
            <a:off x="1281415" y="1095137"/>
            <a:ext cx="9640110"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id="{1C5C32A7-9CFD-C48A-4706-BC68453DF67D}"/>
              </a:ext>
            </a:extLst>
          </p:cNvPr>
          <p:cNvGraphicFramePr>
            <a:graphicFrameLocks noGrp="1"/>
          </p:cNvGraphicFramePr>
          <p:nvPr/>
        </p:nvGraphicFramePr>
        <p:xfrm>
          <a:off x="2089935" y="1850033"/>
          <a:ext cx="2986267" cy="579120"/>
        </p:xfrm>
        <a:graphic>
          <a:graphicData uri="http://schemas.openxmlformats.org/drawingml/2006/table">
            <a:tbl>
              <a:tblPr firstRow="1" bandRow="1">
                <a:tableStyleId>{5C22544A-7EE6-4342-B048-85BDC9FD1C3A}</a:tableStyleId>
              </a:tblPr>
              <a:tblGrid>
                <a:gridCol w="593444">
                  <a:extLst>
                    <a:ext uri="{9D8B030D-6E8A-4147-A177-3AD203B41FA5}">
                      <a16:colId xmlns:a16="http://schemas.microsoft.com/office/drawing/2014/main" val="1597083096"/>
                    </a:ext>
                  </a:extLst>
                </a:gridCol>
                <a:gridCol w="572569">
                  <a:extLst>
                    <a:ext uri="{9D8B030D-6E8A-4147-A177-3AD203B41FA5}">
                      <a16:colId xmlns:a16="http://schemas.microsoft.com/office/drawing/2014/main" val="3788459103"/>
                    </a:ext>
                  </a:extLst>
                </a:gridCol>
                <a:gridCol w="828942">
                  <a:extLst>
                    <a:ext uri="{9D8B030D-6E8A-4147-A177-3AD203B41FA5}">
                      <a16:colId xmlns:a16="http://schemas.microsoft.com/office/drawing/2014/main" val="2555010880"/>
                    </a:ext>
                  </a:extLst>
                </a:gridCol>
                <a:gridCol w="991312">
                  <a:extLst>
                    <a:ext uri="{9D8B030D-6E8A-4147-A177-3AD203B41FA5}">
                      <a16:colId xmlns:a16="http://schemas.microsoft.com/office/drawing/2014/main" val="3564273634"/>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solidFill>
                            <a:schemeClr val="bg1"/>
                          </a:solidFill>
                          <a:latin typeface="Book Antiqua" panose="02040602050305030304" pitchFamily="18" charset="0"/>
                        </a:rPr>
                        <a:t>XX.</a:t>
                      </a:r>
                    </a:p>
                  </a:txBody>
                  <a:tcPr>
                    <a:solidFill>
                      <a:schemeClr val="tx2">
                        <a:lumMod val="75000"/>
                      </a:schemeClr>
                    </a:solidFill>
                  </a:tcPr>
                </a:tc>
                <a:tc>
                  <a:txBody>
                    <a:bodyPr/>
                    <a:lstStyle/>
                    <a:p>
                      <a:pPr algn="ctr"/>
                      <a:r>
                        <a:rPr lang="pt-BR" sz="3200" dirty="0">
                          <a:solidFill>
                            <a:schemeClr val="bg1"/>
                          </a:solidFill>
                          <a:latin typeface="Book Antiqua" panose="02040602050305030304" pitchFamily="18" charset="0"/>
                        </a:rPr>
                        <a:t>XX.</a:t>
                      </a:r>
                    </a:p>
                  </a:txBody>
                  <a:tcPr>
                    <a:solidFill>
                      <a:srgbClr val="740000"/>
                    </a:solidFill>
                  </a:tcPr>
                </a:tc>
                <a:extLst>
                  <a:ext uri="{0D108BD9-81ED-4DB2-BD59-A6C34878D82A}">
                    <a16:rowId xmlns:a16="http://schemas.microsoft.com/office/drawing/2014/main" val="940782522"/>
                  </a:ext>
                </a:extLst>
              </a:tr>
            </a:tbl>
          </a:graphicData>
        </a:graphic>
      </p:graphicFrame>
      <p:cxnSp>
        <p:nvCxnSpPr>
          <p:cNvPr id="5" name="Conector: Curvo 4">
            <a:extLst>
              <a:ext uri="{FF2B5EF4-FFF2-40B4-BE49-F238E27FC236}">
                <a16:creationId xmlns:a16="http://schemas.microsoft.com/office/drawing/2014/main" id="{A2A452E8-B985-F4AB-ECF8-28EA13C506AE}"/>
              </a:ext>
            </a:extLst>
          </p:cNvPr>
          <p:cNvCxnSpPr>
            <a:cxnSpLocks/>
          </p:cNvCxnSpPr>
          <p:nvPr/>
        </p:nvCxnSpPr>
        <p:spPr>
          <a:xfrm rot="16200000" flipH="1">
            <a:off x="1979425" y="2611813"/>
            <a:ext cx="672974" cy="307652"/>
          </a:xfrm>
          <a:prstGeom prst="curvedConnector3">
            <a:avLst>
              <a:gd name="adj1" fmla="val 99524"/>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931151F8-10FA-7557-2254-201FC9C8E77A}"/>
              </a:ext>
            </a:extLst>
          </p:cNvPr>
          <p:cNvSpPr txBox="1"/>
          <p:nvPr/>
        </p:nvSpPr>
        <p:spPr>
          <a:xfrm>
            <a:off x="2469738" y="2840516"/>
            <a:ext cx="1215102" cy="523220"/>
          </a:xfrm>
          <a:prstGeom prst="rect">
            <a:avLst/>
          </a:prstGeom>
          <a:solidFill>
            <a:schemeClr val="bg1"/>
          </a:solidFill>
          <a:ln>
            <a:solidFill>
              <a:schemeClr val="tx2">
                <a:lumMod val="50000"/>
              </a:schemeClr>
            </a:solidFill>
          </a:ln>
        </p:spPr>
        <p:txBody>
          <a:bodyPr wrap="square">
            <a:spAutoFit/>
          </a:bodyPr>
          <a:lstStyle/>
          <a:p>
            <a:pPr algn="l"/>
            <a:r>
              <a:rPr lang="pt-BR" sz="2800" b="1" i="0" u="none" strike="noStrike" baseline="0" dirty="0" err="1">
                <a:solidFill>
                  <a:srgbClr val="162937"/>
                </a:solidFill>
                <a:latin typeface="Rawline-Bold"/>
              </a:rPr>
              <a:t>Iduso</a:t>
            </a:r>
            <a:endParaRPr lang="pt-BR" sz="2000" dirty="0">
              <a:solidFill>
                <a:schemeClr val="accent1">
                  <a:lumMod val="50000"/>
                </a:schemeClr>
              </a:solidFill>
            </a:endParaRPr>
          </a:p>
        </p:txBody>
      </p:sp>
      <p:sp>
        <p:nvSpPr>
          <p:cNvPr id="20" name="CaixaDeTexto 19">
            <a:extLst>
              <a:ext uri="{FF2B5EF4-FFF2-40B4-BE49-F238E27FC236}">
                <a16:creationId xmlns:a16="http://schemas.microsoft.com/office/drawing/2014/main" id="{DC1AD5B5-1D7E-1B80-1E19-9C6F545E7D91}"/>
              </a:ext>
            </a:extLst>
          </p:cNvPr>
          <p:cNvSpPr txBox="1"/>
          <p:nvPr/>
        </p:nvSpPr>
        <p:spPr>
          <a:xfrm>
            <a:off x="3150707" y="3513489"/>
            <a:ext cx="5168345" cy="523220"/>
          </a:xfrm>
          <a:prstGeom prst="rect">
            <a:avLst/>
          </a:prstGeom>
          <a:solidFill>
            <a:schemeClr val="bg1"/>
          </a:solidFill>
          <a:ln>
            <a:solidFill>
              <a:schemeClr val="tx2">
                <a:lumMod val="50000"/>
              </a:schemeClr>
            </a:solidFill>
          </a:ln>
        </p:spPr>
        <p:txBody>
          <a:bodyPr wrap="square">
            <a:spAutoFit/>
          </a:bodyPr>
          <a:lstStyle/>
          <a:p>
            <a:pPr algn="l"/>
            <a:r>
              <a:rPr lang="pt-BR" sz="2800" b="1" i="0" u="none" strike="noStrike" baseline="0" dirty="0">
                <a:solidFill>
                  <a:srgbClr val="162937"/>
                </a:solidFill>
                <a:latin typeface="Rawline-Bold"/>
              </a:rPr>
              <a:t>Grupo de Destinação de Recursos</a:t>
            </a:r>
            <a:endParaRPr lang="pt-BR" sz="2000" dirty="0">
              <a:solidFill>
                <a:schemeClr val="accent1">
                  <a:lumMod val="50000"/>
                </a:schemeClr>
              </a:solidFill>
            </a:endParaRPr>
          </a:p>
        </p:txBody>
      </p:sp>
      <p:sp>
        <p:nvSpPr>
          <p:cNvPr id="24" name="CaixaDeTexto 23">
            <a:extLst>
              <a:ext uri="{FF2B5EF4-FFF2-40B4-BE49-F238E27FC236}">
                <a16:creationId xmlns:a16="http://schemas.microsoft.com/office/drawing/2014/main" id="{CCD0A6B0-7D5C-BBE3-8675-6870E88DAA8A}"/>
              </a:ext>
            </a:extLst>
          </p:cNvPr>
          <p:cNvSpPr txBox="1"/>
          <p:nvPr/>
        </p:nvSpPr>
        <p:spPr>
          <a:xfrm>
            <a:off x="3684840" y="4242116"/>
            <a:ext cx="7343760" cy="523220"/>
          </a:xfrm>
          <a:prstGeom prst="rect">
            <a:avLst/>
          </a:prstGeom>
          <a:solidFill>
            <a:schemeClr val="bg1"/>
          </a:solidFill>
          <a:ln>
            <a:solidFill>
              <a:schemeClr val="tx2">
                <a:lumMod val="50000"/>
              </a:schemeClr>
            </a:solidFill>
          </a:ln>
        </p:spPr>
        <p:txBody>
          <a:bodyPr wrap="square">
            <a:spAutoFit/>
          </a:bodyPr>
          <a:lstStyle/>
          <a:p>
            <a:pPr algn="l"/>
            <a:r>
              <a:rPr lang="pt-BR" sz="2800" b="1" i="0" u="none" strike="noStrike" baseline="0" dirty="0">
                <a:solidFill>
                  <a:srgbClr val="162937"/>
                </a:solidFill>
                <a:latin typeface="Rawline-Bold"/>
              </a:rPr>
              <a:t>Detalhamento das Destinações de Recursos</a:t>
            </a:r>
            <a:endParaRPr lang="pt-BR" sz="2000" dirty="0">
              <a:solidFill>
                <a:schemeClr val="accent1">
                  <a:lumMod val="50000"/>
                </a:schemeClr>
              </a:solidFill>
            </a:endParaRPr>
          </a:p>
        </p:txBody>
      </p:sp>
      <p:sp>
        <p:nvSpPr>
          <p:cNvPr id="28" name="CaixaDeTexto 27">
            <a:extLst>
              <a:ext uri="{FF2B5EF4-FFF2-40B4-BE49-F238E27FC236}">
                <a16:creationId xmlns:a16="http://schemas.microsoft.com/office/drawing/2014/main" id="{57486021-7AA1-252B-2B92-3A64E27DDCE7}"/>
              </a:ext>
            </a:extLst>
          </p:cNvPr>
          <p:cNvSpPr txBox="1"/>
          <p:nvPr/>
        </p:nvSpPr>
        <p:spPr>
          <a:xfrm>
            <a:off x="4645582" y="4994222"/>
            <a:ext cx="7343760" cy="954107"/>
          </a:xfrm>
          <a:prstGeom prst="rect">
            <a:avLst/>
          </a:prstGeom>
          <a:solidFill>
            <a:schemeClr val="bg1"/>
          </a:solidFill>
          <a:ln>
            <a:solidFill>
              <a:schemeClr val="tx2">
                <a:lumMod val="50000"/>
              </a:schemeClr>
            </a:solidFill>
          </a:ln>
        </p:spPr>
        <p:txBody>
          <a:bodyPr wrap="square">
            <a:spAutoFit/>
          </a:bodyPr>
          <a:lstStyle/>
          <a:p>
            <a:pPr algn="l"/>
            <a:r>
              <a:rPr lang="pt-BR" sz="2800" b="1" i="0" u="none" strike="noStrike" baseline="0" dirty="0">
                <a:solidFill>
                  <a:srgbClr val="5C0000"/>
                </a:solidFill>
                <a:latin typeface="Rawline-Bold"/>
              </a:rPr>
              <a:t>Detalhamento das Destinações de Recursos</a:t>
            </a:r>
          </a:p>
          <a:p>
            <a:pPr algn="l"/>
            <a:r>
              <a:rPr lang="pt-BR" sz="2800" b="1" dirty="0">
                <a:solidFill>
                  <a:srgbClr val="5C0000"/>
                </a:solidFill>
                <a:latin typeface="Rawline-Bold"/>
              </a:rPr>
              <a:t>“Opcional”</a:t>
            </a:r>
            <a:endParaRPr lang="pt-BR" sz="2000" dirty="0">
              <a:solidFill>
                <a:srgbClr val="5C0000"/>
              </a:solidFill>
            </a:endParaRPr>
          </a:p>
        </p:txBody>
      </p:sp>
    </p:spTree>
    <p:extLst>
      <p:ext uri="{BB962C8B-B14F-4D97-AF65-F5344CB8AC3E}">
        <p14:creationId xmlns:p14="http://schemas.microsoft.com/office/powerpoint/2010/main" val="4185075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510362"/>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95137"/>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5">
            <a:extLst>
              <a:ext uri="{FF2B5EF4-FFF2-40B4-BE49-F238E27FC236}">
                <a16:creationId xmlns:a16="http://schemas.microsoft.com/office/drawing/2014/main" id="{255A9048-5F5C-D077-4D00-BC652E45729A}"/>
              </a:ext>
            </a:extLst>
          </p:cNvPr>
          <p:cNvGraphicFramePr>
            <a:graphicFrameLocks noGrp="1"/>
          </p:cNvGraphicFramePr>
          <p:nvPr/>
        </p:nvGraphicFramePr>
        <p:xfrm>
          <a:off x="2089934" y="1850033"/>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solidFill>
                            <a:schemeClr val="bg1"/>
                          </a:solidFill>
                          <a:latin typeface="Book Antiqua" panose="02040602050305030304" pitchFamily="18" charset="0"/>
                        </a:rPr>
                        <a:t>XXXX.</a:t>
                      </a:r>
                    </a:p>
                  </a:txBody>
                  <a:tcPr>
                    <a:solidFill>
                      <a:srgbClr val="740000"/>
                    </a:solidFill>
                  </a:tcPr>
                </a:tc>
                <a:extLst>
                  <a:ext uri="{0D108BD9-81ED-4DB2-BD59-A6C34878D82A}">
                    <a16:rowId xmlns:a16="http://schemas.microsoft.com/office/drawing/2014/main" val="940782522"/>
                  </a:ext>
                </a:extLst>
              </a:tr>
            </a:tbl>
          </a:graphicData>
        </a:graphic>
      </p:graphicFrame>
      <p:sp>
        <p:nvSpPr>
          <p:cNvPr id="7" name="CaixaDeTexto 6">
            <a:extLst>
              <a:ext uri="{FF2B5EF4-FFF2-40B4-BE49-F238E27FC236}">
                <a16:creationId xmlns:a16="http://schemas.microsoft.com/office/drawing/2014/main" id="{B33F8185-E8E9-7D45-39B4-F4F21583B6EC}"/>
              </a:ext>
            </a:extLst>
          </p:cNvPr>
          <p:cNvSpPr txBox="1"/>
          <p:nvPr/>
        </p:nvSpPr>
        <p:spPr>
          <a:xfrm>
            <a:off x="3357230" y="3184048"/>
            <a:ext cx="6097772" cy="1815882"/>
          </a:xfrm>
          <a:prstGeom prst="rect">
            <a:avLst/>
          </a:prstGeom>
          <a:noFill/>
          <a:ln>
            <a:solidFill>
              <a:schemeClr val="tx2">
                <a:lumMod val="50000"/>
              </a:schemeClr>
            </a:solidFill>
          </a:ln>
        </p:spPr>
        <p:txBody>
          <a:bodyPr wrap="square">
            <a:spAutoFit/>
          </a:bodyPr>
          <a:lstStyle/>
          <a:p>
            <a:pPr algn="l"/>
            <a:r>
              <a:rPr lang="pt-BR" sz="2800" b="1" i="0" u="none" strike="noStrike" baseline="0" dirty="0">
                <a:solidFill>
                  <a:srgbClr val="162937"/>
                </a:solidFill>
                <a:latin typeface="Rawline-Bold"/>
              </a:rPr>
              <a:t>Código </a:t>
            </a:r>
            <a:r>
              <a:rPr lang="pt-BR" sz="2800" b="0" i="0" u="none" strike="noStrike" baseline="0" dirty="0">
                <a:solidFill>
                  <a:srgbClr val="162937"/>
                </a:solidFill>
                <a:latin typeface="Rawline-Medium"/>
              </a:rPr>
              <a:t>Nomenclatura</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 1      </a:t>
            </a:r>
            <a:r>
              <a:rPr lang="pt-BR" sz="2800" b="0" i="0" u="none" strike="noStrike" baseline="0" dirty="0">
                <a:solidFill>
                  <a:srgbClr val="162937"/>
                </a:solidFill>
                <a:latin typeface="Rawline-Medium"/>
              </a:rPr>
              <a:t>Recursos do Exercício Corrente</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2  </a:t>
            </a:r>
            <a:r>
              <a:rPr lang="pt-BR" sz="2800" b="0" i="0" u="none" strike="noStrike" baseline="0" dirty="0">
                <a:solidFill>
                  <a:srgbClr val="162937"/>
                </a:solidFill>
                <a:latin typeface="Rawline-Medium"/>
              </a:rPr>
              <a:t>    Recursos de Exercícios Anteriores</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 </a:t>
            </a:r>
            <a:r>
              <a:rPr lang="pt-BR" sz="2800" b="1" i="0" u="none" strike="noStrike" baseline="0" dirty="0">
                <a:solidFill>
                  <a:schemeClr val="accent1">
                    <a:lumMod val="50000"/>
                  </a:schemeClr>
                </a:solidFill>
                <a:latin typeface="Rawline-Medium"/>
              </a:rPr>
              <a:t>9      </a:t>
            </a:r>
            <a:r>
              <a:rPr lang="pt-BR" sz="2800" b="0" i="0" u="none" strike="noStrike" baseline="0" dirty="0">
                <a:solidFill>
                  <a:schemeClr val="accent1">
                    <a:lumMod val="50000"/>
                  </a:schemeClr>
                </a:solidFill>
                <a:latin typeface="Rawline-Medium"/>
              </a:rPr>
              <a:t>Recursos Condicionados </a:t>
            </a:r>
            <a:r>
              <a:rPr lang="pt-BR" sz="2000" b="0" i="0" u="none" strike="noStrike" baseline="0" dirty="0">
                <a:solidFill>
                  <a:srgbClr val="FF0000"/>
                </a:solidFill>
                <a:latin typeface="Rawline-Medium"/>
              </a:rPr>
              <a:t>(TCE)</a:t>
            </a:r>
            <a:endParaRPr lang="pt-BR" sz="2000" dirty="0">
              <a:solidFill>
                <a:schemeClr val="accent1">
                  <a:lumMod val="50000"/>
                </a:schemeClr>
              </a:solidFill>
            </a:endParaRPr>
          </a:p>
        </p:txBody>
      </p:sp>
      <p:cxnSp>
        <p:nvCxnSpPr>
          <p:cNvPr id="9" name="Conector: Curvo 8">
            <a:extLst>
              <a:ext uri="{FF2B5EF4-FFF2-40B4-BE49-F238E27FC236}">
                <a16:creationId xmlns:a16="http://schemas.microsoft.com/office/drawing/2014/main" id="{CBBDE56F-8595-87C2-78E5-76581F4ACB16}"/>
              </a:ext>
            </a:extLst>
          </p:cNvPr>
          <p:cNvCxnSpPr>
            <a:cxnSpLocks/>
            <a:endCxn id="7" idx="1"/>
          </p:cNvCxnSpPr>
          <p:nvPr/>
        </p:nvCxnSpPr>
        <p:spPr>
          <a:xfrm rot="16200000" flipH="1">
            <a:off x="2053992" y="2788751"/>
            <a:ext cx="1662836" cy="943639"/>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ela 5">
            <a:extLst>
              <a:ext uri="{FF2B5EF4-FFF2-40B4-BE49-F238E27FC236}">
                <a16:creationId xmlns:a16="http://schemas.microsoft.com/office/drawing/2014/main" id="{9BD96281-46CA-EF20-3942-F76B76EF5006}"/>
              </a:ext>
            </a:extLst>
          </p:cNvPr>
          <p:cNvGraphicFramePr>
            <a:graphicFrameLocks noGrp="1"/>
          </p:cNvGraphicFramePr>
          <p:nvPr/>
        </p:nvGraphicFramePr>
        <p:xfrm>
          <a:off x="12192000" y="1850033"/>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chemeClr val="tx2"/>
                    </a:solidFill>
                  </a:tcPr>
                </a:tc>
                <a:extLst>
                  <a:ext uri="{0D108BD9-81ED-4DB2-BD59-A6C34878D82A}">
                    <a16:rowId xmlns:a16="http://schemas.microsoft.com/office/drawing/2014/main" val="940782522"/>
                  </a:ext>
                </a:extLst>
              </a:tr>
            </a:tbl>
          </a:graphicData>
        </a:graphic>
      </p:graphicFrame>
      <p:sp>
        <p:nvSpPr>
          <p:cNvPr id="12" name="CaixaDeTexto 11">
            <a:extLst>
              <a:ext uri="{FF2B5EF4-FFF2-40B4-BE49-F238E27FC236}">
                <a16:creationId xmlns:a16="http://schemas.microsoft.com/office/drawing/2014/main" id="{F4C4AC2D-D6BE-BAE4-845B-7C5D824D4C95}"/>
              </a:ext>
            </a:extLst>
          </p:cNvPr>
          <p:cNvSpPr txBox="1"/>
          <p:nvPr/>
        </p:nvSpPr>
        <p:spPr>
          <a:xfrm>
            <a:off x="14341611" y="3184048"/>
            <a:ext cx="6097772" cy="2677656"/>
          </a:xfrm>
          <a:prstGeom prst="rect">
            <a:avLst/>
          </a:prstGeom>
          <a:noFill/>
          <a:ln>
            <a:solidFill>
              <a:schemeClr val="tx2">
                <a:lumMod val="50000"/>
              </a:schemeClr>
            </a:solidFill>
          </a:ln>
        </p:spPr>
        <p:txBody>
          <a:bodyPr wrap="square">
            <a:spAutoFit/>
          </a:bodyPr>
          <a:lstStyle/>
          <a:p>
            <a:pPr algn="just"/>
            <a:r>
              <a:rPr lang="pt-BR" sz="2800" b="1" dirty="0">
                <a:solidFill>
                  <a:schemeClr val="tx2">
                    <a:lumMod val="75000"/>
                  </a:schemeClr>
                </a:solidFill>
              </a:rPr>
              <a:t>Fontes de Recursos – FR</a:t>
            </a:r>
          </a:p>
          <a:p>
            <a:pPr algn="just"/>
            <a:r>
              <a:rPr lang="pt-BR" sz="2800" b="1" dirty="0">
                <a:solidFill>
                  <a:schemeClr val="tx2">
                    <a:lumMod val="75000"/>
                  </a:schemeClr>
                </a:solidFill>
              </a:rPr>
              <a:t>000 a 499 - F</a:t>
            </a:r>
            <a:r>
              <a:rPr lang="pt-BR" sz="2800" b="1" i="0" u="none" strike="noStrike" baseline="0" dirty="0">
                <a:solidFill>
                  <a:schemeClr val="tx2">
                    <a:lumMod val="75000"/>
                  </a:schemeClr>
                </a:solidFill>
                <a:latin typeface="Rawline Medium"/>
              </a:rPr>
              <a:t>ontes ou destinações de recursos a serem utilizadas pela União</a:t>
            </a:r>
            <a:endParaRPr lang="pt-BR" sz="2800" b="1" dirty="0">
              <a:solidFill>
                <a:schemeClr val="tx2">
                  <a:lumMod val="75000"/>
                </a:schemeClr>
              </a:solidFill>
            </a:endParaRPr>
          </a:p>
          <a:p>
            <a:pPr algn="just"/>
            <a:r>
              <a:rPr lang="pt-BR" sz="2800" b="1" dirty="0">
                <a:solidFill>
                  <a:schemeClr val="tx2">
                    <a:lumMod val="75000"/>
                  </a:schemeClr>
                </a:solidFill>
              </a:rPr>
              <a:t>500 a 999 - F</a:t>
            </a:r>
            <a:r>
              <a:rPr lang="pt-BR" sz="2800" b="1" i="0" u="none" strike="noStrike" baseline="0" dirty="0">
                <a:solidFill>
                  <a:schemeClr val="tx2">
                    <a:lumMod val="75000"/>
                  </a:schemeClr>
                </a:solidFill>
                <a:latin typeface="Rawline Medium"/>
              </a:rPr>
              <a:t>ontes ou destinações de recursos a serem utilizadas por Estados, Distrito Federal e Municípios </a:t>
            </a:r>
            <a:endParaRPr lang="pt-BR" sz="2800" b="1" dirty="0">
              <a:solidFill>
                <a:schemeClr val="tx2">
                  <a:lumMod val="75000"/>
                </a:schemeClr>
              </a:solidFill>
            </a:endParaRPr>
          </a:p>
        </p:txBody>
      </p:sp>
      <p:cxnSp>
        <p:nvCxnSpPr>
          <p:cNvPr id="13" name="Conector: Curvo 12">
            <a:extLst>
              <a:ext uri="{FF2B5EF4-FFF2-40B4-BE49-F238E27FC236}">
                <a16:creationId xmlns:a16="http://schemas.microsoft.com/office/drawing/2014/main" id="{8D235DE8-DEB3-F79D-3A2A-C76DDC268719}"/>
              </a:ext>
            </a:extLst>
          </p:cNvPr>
          <p:cNvCxnSpPr>
            <a:cxnSpLocks/>
            <a:endCxn id="12" idx="1"/>
          </p:cNvCxnSpPr>
          <p:nvPr/>
        </p:nvCxnSpPr>
        <p:spPr>
          <a:xfrm rot="16200000" flipH="1">
            <a:off x="12822924" y="3004188"/>
            <a:ext cx="2093735" cy="943640"/>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310D1BE6-8890-0DB3-D572-6A1B18D9CE3A}"/>
              </a:ext>
            </a:extLst>
          </p:cNvPr>
          <p:cNvSpPr txBox="1"/>
          <p:nvPr/>
        </p:nvSpPr>
        <p:spPr>
          <a:xfrm>
            <a:off x="3357230" y="5613991"/>
            <a:ext cx="3806456" cy="523220"/>
          </a:xfrm>
          <a:prstGeom prst="rect">
            <a:avLst/>
          </a:prstGeom>
          <a:noFill/>
        </p:spPr>
        <p:txBody>
          <a:bodyPr wrap="square" rtlCol="0">
            <a:spAutoFit/>
          </a:bodyPr>
          <a:lstStyle/>
          <a:p>
            <a:r>
              <a:rPr lang="pt-BR" sz="2800" b="1" dirty="0">
                <a:solidFill>
                  <a:srgbClr val="740000"/>
                </a:solidFill>
              </a:rPr>
              <a:t>Definidos pela União</a:t>
            </a:r>
          </a:p>
        </p:txBody>
      </p:sp>
    </p:spTree>
    <p:extLst>
      <p:ext uri="{BB962C8B-B14F-4D97-AF65-F5344CB8AC3E}">
        <p14:creationId xmlns:p14="http://schemas.microsoft.com/office/powerpoint/2010/main" val="2471803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510362"/>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95137"/>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5">
            <a:extLst>
              <a:ext uri="{FF2B5EF4-FFF2-40B4-BE49-F238E27FC236}">
                <a16:creationId xmlns:a16="http://schemas.microsoft.com/office/drawing/2014/main" id="{255A9048-5F5C-D077-4D00-BC652E45729A}"/>
              </a:ext>
            </a:extLst>
          </p:cNvPr>
          <p:cNvGraphicFramePr>
            <a:graphicFrameLocks noGrp="1"/>
          </p:cNvGraphicFramePr>
          <p:nvPr/>
        </p:nvGraphicFramePr>
        <p:xfrm>
          <a:off x="-7777080" y="1850033"/>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chemeClr val="tx2"/>
                    </a:solidFill>
                  </a:tcPr>
                </a:tc>
                <a:extLst>
                  <a:ext uri="{0D108BD9-81ED-4DB2-BD59-A6C34878D82A}">
                    <a16:rowId xmlns:a16="http://schemas.microsoft.com/office/drawing/2014/main" val="940782522"/>
                  </a:ext>
                </a:extLst>
              </a:tr>
            </a:tbl>
          </a:graphicData>
        </a:graphic>
      </p:graphicFrame>
      <p:sp>
        <p:nvSpPr>
          <p:cNvPr id="7" name="CaixaDeTexto 6">
            <a:extLst>
              <a:ext uri="{FF2B5EF4-FFF2-40B4-BE49-F238E27FC236}">
                <a16:creationId xmlns:a16="http://schemas.microsoft.com/office/drawing/2014/main" id="{B33F8185-E8E9-7D45-39B4-F4F21583B6EC}"/>
              </a:ext>
            </a:extLst>
          </p:cNvPr>
          <p:cNvSpPr txBox="1"/>
          <p:nvPr/>
        </p:nvSpPr>
        <p:spPr>
          <a:xfrm>
            <a:off x="-6509784" y="3184048"/>
            <a:ext cx="6097772" cy="1815882"/>
          </a:xfrm>
          <a:prstGeom prst="rect">
            <a:avLst/>
          </a:prstGeom>
          <a:noFill/>
          <a:ln>
            <a:solidFill>
              <a:schemeClr val="tx2">
                <a:lumMod val="50000"/>
              </a:schemeClr>
            </a:solidFill>
          </a:ln>
        </p:spPr>
        <p:txBody>
          <a:bodyPr wrap="square">
            <a:spAutoFit/>
          </a:bodyPr>
          <a:lstStyle/>
          <a:p>
            <a:pPr algn="l"/>
            <a:r>
              <a:rPr lang="pt-BR" sz="2800" b="1" i="0" u="none" strike="noStrike" baseline="0" dirty="0">
                <a:solidFill>
                  <a:srgbClr val="162937"/>
                </a:solidFill>
                <a:latin typeface="Rawline-Bold"/>
              </a:rPr>
              <a:t>Código </a:t>
            </a:r>
            <a:r>
              <a:rPr lang="pt-BR" sz="2800" b="0" i="0" u="none" strike="noStrike" baseline="0" dirty="0">
                <a:solidFill>
                  <a:srgbClr val="162937"/>
                </a:solidFill>
                <a:latin typeface="Rawline-Medium"/>
              </a:rPr>
              <a:t>Nomenclatura</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 1      </a:t>
            </a:r>
            <a:r>
              <a:rPr lang="pt-BR" sz="2800" b="0" i="0" u="none" strike="noStrike" baseline="0" dirty="0">
                <a:solidFill>
                  <a:srgbClr val="162937"/>
                </a:solidFill>
                <a:latin typeface="Rawline-Medium"/>
              </a:rPr>
              <a:t>Recursos do Exercício Corrente</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2  </a:t>
            </a:r>
            <a:r>
              <a:rPr lang="pt-BR" sz="2800" b="0" i="0" u="none" strike="noStrike" baseline="0" dirty="0">
                <a:solidFill>
                  <a:srgbClr val="162937"/>
                </a:solidFill>
                <a:latin typeface="Rawline-Medium"/>
              </a:rPr>
              <a:t>    Recursos de Exercícios Anteriores</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 9      </a:t>
            </a:r>
            <a:r>
              <a:rPr lang="pt-BR" sz="2800" b="0" i="0" u="none" strike="noStrike" baseline="0" dirty="0">
                <a:solidFill>
                  <a:srgbClr val="162937"/>
                </a:solidFill>
                <a:latin typeface="Rawline-Medium"/>
              </a:rPr>
              <a:t>Recursos Condicionados</a:t>
            </a:r>
            <a:endParaRPr lang="pt-BR" sz="2800" dirty="0"/>
          </a:p>
        </p:txBody>
      </p:sp>
      <p:cxnSp>
        <p:nvCxnSpPr>
          <p:cNvPr id="9" name="Conector: Curvo 8">
            <a:extLst>
              <a:ext uri="{FF2B5EF4-FFF2-40B4-BE49-F238E27FC236}">
                <a16:creationId xmlns:a16="http://schemas.microsoft.com/office/drawing/2014/main" id="{CBBDE56F-8595-87C2-78E5-76581F4ACB16}"/>
              </a:ext>
            </a:extLst>
          </p:cNvPr>
          <p:cNvCxnSpPr>
            <a:cxnSpLocks/>
            <a:endCxn id="7" idx="1"/>
          </p:cNvCxnSpPr>
          <p:nvPr/>
        </p:nvCxnSpPr>
        <p:spPr>
          <a:xfrm rot="16200000" flipH="1">
            <a:off x="-7813022" y="2788751"/>
            <a:ext cx="1662836" cy="943639"/>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ela 5">
            <a:extLst>
              <a:ext uri="{FF2B5EF4-FFF2-40B4-BE49-F238E27FC236}">
                <a16:creationId xmlns:a16="http://schemas.microsoft.com/office/drawing/2014/main" id="{9BD96281-46CA-EF20-3942-F76B76EF5006}"/>
              </a:ext>
            </a:extLst>
          </p:cNvPr>
          <p:cNvGraphicFramePr>
            <a:graphicFrameLocks noGrp="1"/>
          </p:cNvGraphicFramePr>
          <p:nvPr/>
        </p:nvGraphicFramePr>
        <p:xfrm>
          <a:off x="1731711" y="1850032"/>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rgbClr val="740000"/>
                    </a:solidFill>
                  </a:tcPr>
                </a:tc>
                <a:extLst>
                  <a:ext uri="{0D108BD9-81ED-4DB2-BD59-A6C34878D82A}">
                    <a16:rowId xmlns:a16="http://schemas.microsoft.com/office/drawing/2014/main" val="940782522"/>
                  </a:ext>
                </a:extLst>
              </a:tr>
            </a:tbl>
          </a:graphicData>
        </a:graphic>
      </p:graphicFrame>
      <p:sp>
        <p:nvSpPr>
          <p:cNvPr id="12" name="CaixaDeTexto 11">
            <a:extLst>
              <a:ext uri="{FF2B5EF4-FFF2-40B4-BE49-F238E27FC236}">
                <a16:creationId xmlns:a16="http://schemas.microsoft.com/office/drawing/2014/main" id="{F4C4AC2D-D6BE-BAE4-845B-7C5D824D4C95}"/>
              </a:ext>
            </a:extLst>
          </p:cNvPr>
          <p:cNvSpPr txBox="1"/>
          <p:nvPr/>
        </p:nvSpPr>
        <p:spPr>
          <a:xfrm>
            <a:off x="3881322" y="3184047"/>
            <a:ext cx="6097772" cy="2677656"/>
          </a:xfrm>
          <a:prstGeom prst="rect">
            <a:avLst/>
          </a:prstGeom>
          <a:noFill/>
          <a:ln>
            <a:solidFill>
              <a:schemeClr val="tx2">
                <a:lumMod val="50000"/>
              </a:schemeClr>
            </a:solidFill>
          </a:ln>
        </p:spPr>
        <p:txBody>
          <a:bodyPr wrap="square">
            <a:spAutoFit/>
          </a:bodyPr>
          <a:lstStyle/>
          <a:p>
            <a:pPr algn="just"/>
            <a:r>
              <a:rPr lang="pt-BR" sz="2800" b="1" dirty="0">
                <a:solidFill>
                  <a:schemeClr val="tx2">
                    <a:lumMod val="75000"/>
                  </a:schemeClr>
                </a:solidFill>
              </a:rPr>
              <a:t>Fontes de Recursos – FR</a:t>
            </a:r>
          </a:p>
          <a:p>
            <a:pPr algn="just"/>
            <a:r>
              <a:rPr lang="pt-BR" sz="2800" b="1" dirty="0">
                <a:solidFill>
                  <a:schemeClr val="tx2">
                    <a:lumMod val="75000"/>
                  </a:schemeClr>
                </a:solidFill>
              </a:rPr>
              <a:t>000 a 499 - F</a:t>
            </a:r>
            <a:r>
              <a:rPr lang="pt-BR" sz="2800" b="1" i="0" u="none" strike="noStrike" baseline="0" dirty="0">
                <a:solidFill>
                  <a:schemeClr val="tx2">
                    <a:lumMod val="75000"/>
                  </a:schemeClr>
                </a:solidFill>
                <a:latin typeface="Rawline Medium"/>
              </a:rPr>
              <a:t>ontes ou destinações de recursos a serem utilizadas pela União</a:t>
            </a:r>
            <a:endParaRPr lang="pt-BR" sz="2800" b="1" dirty="0">
              <a:solidFill>
                <a:schemeClr val="tx2">
                  <a:lumMod val="75000"/>
                </a:schemeClr>
              </a:solidFill>
            </a:endParaRPr>
          </a:p>
          <a:p>
            <a:pPr algn="just"/>
            <a:r>
              <a:rPr lang="pt-BR" sz="2800" b="1" dirty="0">
                <a:solidFill>
                  <a:schemeClr val="tx2">
                    <a:lumMod val="75000"/>
                  </a:schemeClr>
                </a:solidFill>
              </a:rPr>
              <a:t>500 a 999 - F</a:t>
            </a:r>
            <a:r>
              <a:rPr lang="pt-BR" sz="2800" b="1" i="0" u="none" strike="noStrike" baseline="0" dirty="0">
                <a:solidFill>
                  <a:schemeClr val="tx2">
                    <a:lumMod val="75000"/>
                  </a:schemeClr>
                </a:solidFill>
                <a:latin typeface="Rawline Medium"/>
              </a:rPr>
              <a:t>ontes ou destinações de recursos a serem utilizadas por Estados, Distrito Federal e Municípios </a:t>
            </a:r>
            <a:endParaRPr lang="pt-BR" sz="2800" b="1" dirty="0">
              <a:solidFill>
                <a:schemeClr val="tx2">
                  <a:lumMod val="75000"/>
                </a:schemeClr>
              </a:solidFill>
            </a:endParaRPr>
          </a:p>
        </p:txBody>
      </p:sp>
      <p:cxnSp>
        <p:nvCxnSpPr>
          <p:cNvPr id="13" name="Conector: Curvo 12">
            <a:extLst>
              <a:ext uri="{FF2B5EF4-FFF2-40B4-BE49-F238E27FC236}">
                <a16:creationId xmlns:a16="http://schemas.microsoft.com/office/drawing/2014/main" id="{8D235DE8-DEB3-F79D-3A2A-C76DDC268719}"/>
              </a:ext>
            </a:extLst>
          </p:cNvPr>
          <p:cNvCxnSpPr>
            <a:cxnSpLocks/>
            <a:endCxn id="12" idx="1"/>
          </p:cNvCxnSpPr>
          <p:nvPr/>
        </p:nvCxnSpPr>
        <p:spPr>
          <a:xfrm rot="16200000" flipH="1">
            <a:off x="2362635" y="3004187"/>
            <a:ext cx="2093735" cy="943640"/>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ela 5">
            <a:extLst>
              <a:ext uri="{FF2B5EF4-FFF2-40B4-BE49-F238E27FC236}">
                <a16:creationId xmlns:a16="http://schemas.microsoft.com/office/drawing/2014/main" id="{5ABC529C-F62D-5647-102E-3FF15B06D274}"/>
              </a:ext>
            </a:extLst>
          </p:cNvPr>
          <p:cNvGraphicFramePr>
            <a:graphicFrameLocks noGrp="1"/>
          </p:cNvGraphicFramePr>
          <p:nvPr/>
        </p:nvGraphicFramePr>
        <p:xfrm>
          <a:off x="12386670" y="2094985"/>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chemeClr val="tx2"/>
                    </a:solidFill>
                  </a:tcPr>
                </a:tc>
                <a:extLst>
                  <a:ext uri="{0D108BD9-81ED-4DB2-BD59-A6C34878D82A}">
                    <a16:rowId xmlns:a16="http://schemas.microsoft.com/office/drawing/2014/main" val="940782522"/>
                  </a:ext>
                </a:extLst>
              </a:tr>
            </a:tbl>
          </a:graphicData>
        </a:graphic>
      </p:graphicFrame>
      <p:sp>
        <p:nvSpPr>
          <p:cNvPr id="14" name="CaixaDeTexto 13">
            <a:extLst>
              <a:ext uri="{FF2B5EF4-FFF2-40B4-BE49-F238E27FC236}">
                <a16:creationId xmlns:a16="http://schemas.microsoft.com/office/drawing/2014/main" id="{EDCFA9F1-A9A2-141F-A9AF-3F459FAE2ACD}"/>
              </a:ext>
            </a:extLst>
          </p:cNvPr>
          <p:cNvSpPr txBox="1"/>
          <p:nvPr/>
        </p:nvSpPr>
        <p:spPr>
          <a:xfrm>
            <a:off x="15748392" y="3429000"/>
            <a:ext cx="6835161" cy="1815882"/>
          </a:xfrm>
          <a:prstGeom prst="rect">
            <a:avLst/>
          </a:prstGeom>
          <a:noFill/>
          <a:ln>
            <a:solidFill>
              <a:schemeClr val="tx2">
                <a:lumMod val="50000"/>
              </a:schemeClr>
            </a:solidFill>
          </a:ln>
        </p:spPr>
        <p:txBody>
          <a:bodyPr wrap="square">
            <a:spAutoFit/>
          </a:bodyPr>
          <a:lstStyle/>
          <a:p>
            <a:pPr algn="just"/>
            <a:r>
              <a:rPr lang="pt-BR" sz="2800" b="1" i="0" u="none" strike="noStrike" baseline="0" dirty="0">
                <a:solidFill>
                  <a:srgbClr val="162937"/>
                </a:solidFill>
                <a:latin typeface="Rawline-Medium"/>
              </a:rPr>
              <a:t>Código de Acompanhamento da Execução Orçamentária – CO</a:t>
            </a:r>
          </a:p>
          <a:p>
            <a:pPr algn="just"/>
            <a:r>
              <a:rPr lang="pt-BR" sz="2800" b="0" i="0" u="none" strike="noStrike" baseline="0" dirty="0">
                <a:solidFill>
                  <a:srgbClr val="162937"/>
                </a:solidFill>
                <a:latin typeface="Rawline-Medium"/>
              </a:rPr>
              <a:t>1000 a </a:t>
            </a:r>
            <a:r>
              <a:rPr lang="pt-BR" sz="2800" i="0" u="none" strike="noStrike" baseline="0" dirty="0">
                <a:solidFill>
                  <a:srgbClr val="162937"/>
                </a:solidFill>
                <a:latin typeface="Rawline-Medium"/>
              </a:rPr>
              <a:t>6999 </a:t>
            </a:r>
            <a:r>
              <a:rPr lang="pt-BR" sz="2800" dirty="0">
                <a:solidFill>
                  <a:schemeClr val="tx2">
                    <a:lumMod val="75000"/>
                  </a:schemeClr>
                </a:solidFill>
              </a:rPr>
              <a:t>- Códigos </a:t>
            </a:r>
            <a:r>
              <a:rPr lang="pt-BR" sz="2800" i="0" u="none" strike="noStrike" baseline="0" dirty="0">
                <a:solidFill>
                  <a:schemeClr val="tx2">
                    <a:lumMod val="75000"/>
                  </a:schemeClr>
                </a:solidFill>
                <a:latin typeface="Rawline Medium"/>
              </a:rPr>
              <a:t>utilizados pela União</a:t>
            </a:r>
          </a:p>
          <a:p>
            <a:pPr algn="just"/>
            <a:r>
              <a:rPr lang="pt-BR" sz="2800" b="0" i="0" u="none" strike="noStrike" baseline="0" dirty="0">
                <a:solidFill>
                  <a:srgbClr val="162937"/>
                </a:solidFill>
                <a:latin typeface="Rawline-Medium"/>
              </a:rPr>
              <a:t>7000 a 7</a:t>
            </a:r>
            <a:r>
              <a:rPr lang="pt-BR" sz="2800" i="0" u="none" strike="noStrike" baseline="0" dirty="0">
                <a:solidFill>
                  <a:srgbClr val="162937"/>
                </a:solidFill>
                <a:latin typeface="Rawline-Medium"/>
              </a:rPr>
              <a:t>999 </a:t>
            </a:r>
            <a:r>
              <a:rPr lang="pt-BR" sz="2800" dirty="0">
                <a:solidFill>
                  <a:schemeClr val="tx2">
                    <a:lumMod val="75000"/>
                  </a:schemeClr>
                </a:solidFill>
              </a:rPr>
              <a:t>- Códigos </a:t>
            </a:r>
            <a:r>
              <a:rPr lang="pt-BR" sz="2800" i="0" u="none" strike="noStrike" baseline="0" dirty="0">
                <a:solidFill>
                  <a:schemeClr val="tx2">
                    <a:lumMod val="75000"/>
                  </a:schemeClr>
                </a:solidFill>
                <a:latin typeface="Rawline Medium"/>
              </a:rPr>
              <a:t>utilizados pela TCE/SC</a:t>
            </a:r>
            <a:endParaRPr lang="pt-BR" sz="2800" dirty="0">
              <a:solidFill>
                <a:schemeClr val="tx2">
                  <a:lumMod val="75000"/>
                </a:schemeClr>
              </a:solidFill>
            </a:endParaRPr>
          </a:p>
        </p:txBody>
      </p:sp>
      <p:cxnSp>
        <p:nvCxnSpPr>
          <p:cNvPr id="15" name="Conector: Curvo 14">
            <a:extLst>
              <a:ext uri="{FF2B5EF4-FFF2-40B4-BE49-F238E27FC236}">
                <a16:creationId xmlns:a16="http://schemas.microsoft.com/office/drawing/2014/main" id="{86FBEE66-DDD4-9ED3-45E7-B7C353FC18CF}"/>
              </a:ext>
            </a:extLst>
          </p:cNvPr>
          <p:cNvCxnSpPr>
            <a:cxnSpLocks/>
            <a:endCxn id="14" idx="1"/>
          </p:cNvCxnSpPr>
          <p:nvPr/>
        </p:nvCxnSpPr>
        <p:spPr>
          <a:xfrm rot="16200000" flipH="1">
            <a:off x="14445148" y="3033696"/>
            <a:ext cx="1662849" cy="943640"/>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67F54795-CCAF-4C96-2418-DA6220019F85}"/>
              </a:ext>
            </a:extLst>
          </p:cNvPr>
          <p:cNvSpPr txBox="1"/>
          <p:nvPr/>
        </p:nvSpPr>
        <p:spPr>
          <a:xfrm>
            <a:off x="3881322" y="6220047"/>
            <a:ext cx="3806456" cy="523220"/>
          </a:xfrm>
          <a:prstGeom prst="rect">
            <a:avLst/>
          </a:prstGeom>
          <a:noFill/>
        </p:spPr>
        <p:txBody>
          <a:bodyPr wrap="square" rtlCol="0">
            <a:spAutoFit/>
          </a:bodyPr>
          <a:lstStyle/>
          <a:p>
            <a:r>
              <a:rPr lang="pt-BR" sz="2800" b="1" dirty="0">
                <a:solidFill>
                  <a:srgbClr val="740000"/>
                </a:solidFill>
              </a:rPr>
              <a:t>Definidos pela União</a:t>
            </a:r>
          </a:p>
        </p:txBody>
      </p:sp>
    </p:spTree>
    <p:extLst>
      <p:ext uri="{BB962C8B-B14F-4D97-AF65-F5344CB8AC3E}">
        <p14:creationId xmlns:p14="http://schemas.microsoft.com/office/powerpoint/2010/main" val="1770181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510362"/>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95137"/>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5">
            <a:extLst>
              <a:ext uri="{FF2B5EF4-FFF2-40B4-BE49-F238E27FC236}">
                <a16:creationId xmlns:a16="http://schemas.microsoft.com/office/drawing/2014/main" id="{255A9048-5F5C-D077-4D00-BC652E45729A}"/>
              </a:ext>
            </a:extLst>
          </p:cNvPr>
          <p:cNvGraphicFramePr>
            <a:graphicFrameLocks noGrp="1"/>
          </p:cNvGraphicFramePr>
          <p:nvPr/>
        </p:nvGraphicFramePr>
        <p:xfrm>
          <a:off x="-7365068" y="7400229"/>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chemeClr val="tx2"/>
                    </a:solidFill>
                  </a:tcPr>
                </a:tc>
                <a:extLst>
                  <a:ext uri="{0D108BD9-81ED-4DB2-BD59-A6C34878D82A}">
                    <a16:rowId xmlns:a16="http://schemas.microsoft.com/office/drawing/2014/main" val="940782522"/>
                  </a:ext>
                </a:extLst>
              </a:tr>
            </a:tbl>
          </a:graphicData>
        </a:graphic>
      </p:graphicFrame>
      <p:sp>
        <p:nvSpPr>
          <p:cNvPr id="7" name="CaixaDeTexto 6">
            <a:extLst>
              <a:ext uri="{FF2B5EF4-FFF2-40B4-BE49-F238E27FC236}">
                <a16:creationId xmlns:a16="http://schemas.microsoft.com/office/drawing/2014/main" id="{B33F8185-E8E9-7D45-39B4-F4F21583B6EC}"/>
              </a:ext>
            </a:extLst>
          </p:cNvPr>
          <p:cNvSpPr txBox="1"/>
          <p:nvPr/>
        </p:nvSpPr>
        <p:spPr>
          <a:xfrm>
            <a:off x="-6097772" y="8734244"/>
            <a:ext cx="6097772" cy="1815882"/>
          </a:xfrm>
          <a:prstGeom prst="rect">
            <a:avLst/>
          </a:prstGeom>
          <a:noFill/>
          <a:ln>
            <a:solidFill>
              <a:schemeClr val="tx2">
                <a:lumMod val="50000"/>
              </a:schemeClr>
            </a:solidFill>
          </a:ln>
        </p:spPr>
        <p:txBody>
          <a:bodyPr wrap="square">
            <a:spAutoFit/>
          </a:bodyPr>
          <a:lstStyle/>
          <a:p>
            <a:pPr algn="l"/>
            <a:r>
              <a:rPr lang="pt-BR" sz="2800" b="1" i="0" u="none" strike="noStrike" baseline="0" dirty="0">
                <a:solidFill>
                  <a:srgbClr val="162937"/>
                </a:solidFill>
                <a:latin typeface="Rawline-Bold"/>
              </a:rPr>
              <a:t>Código </a:t>
            </a:r>
            <a:r>
              <a:rPr lang="pt-BR" sz="2800" b="0" i="0" u="none" strike="noStrike" baseline="0" dirty="0">
                <a:solidFill>
                  <a:srgbClr val="162937"/>
                </a:solidFill>
                <a:latin typeface="Rawline-Medium"/>
              </a:rPr>
              <a:t>Nomenclatura</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 1      </a:t>
            </a:r>
            <a:r>
              <a:rPr lang="pt-BR" sz="2800" b="0" i="0" u="none" strike="noStrike" baseline="0" dirty="0">
                <a:solidFill>
                  <a:srgbClr val="162937"/>
                </a:solidFill>
                <a:latin typeface="Rawline-Medium"/>
              </a:rPr>
              <a:t>Recursos do Exercício Corrente</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2  </a:t>
            </a:r>
            <a:r>
              <a:rPr lang="pt-BR" sz="2800" b="0" i="0" u="none" strike="noStrike" baseline="0" dirty="0">
                <a:solidFill>
                  <a:srgbClr val="162937"/>
                </a:solidFill>
                <a:latin typeface="Rawline-Medium"/>
              </a:rPr>
              <a:t>    Recursos de Exercícios Anteriores</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 9      </a:t>
            </a:r>
            <a:r>
              <a:rPr lang="pt-BR" sz="2800" b="0" i="0" u="none" strike="noStrike" baseline="0" dirty="0">
                <a:solidFill>
                  <a:srgbClr val="162937"/>
                </a:solidFill>
                <a:latin typeface="Rawline-Medium"/>
              </a:rPr>
              <a:t>Recursos Condicionados</a:t>
            </a:r>
            <a:endParaRPr lang="pt-BR" sz="2800" dirty="0"/>
          </a:p>
        </p:txBody>
      </p:sp>
      <p:cxnSp>
        <p:nvCxnSpPr>
          <p:cNvPr id="9" name="Conector: Curvo 8">
            <a:extLst>
              <a:ext uri="{FF2B5EF4-FFF2-40B4-BE49-F238E27FC236}">
                <a16:creationId xmlns:a16="http://schemas.microsoft.com/office/drawing/2014/main" id="{CBBDE56F-8595-87C2-78E5-76581F4ACB16}"/>
              </a:ext>
            </a:extLst>
          </p:cNvPr>
          <p:cNvCxnSpPr>
            <a:cxnSpLocks/>
            <a:endCxn id="7" idx="1"/>
          </p:cNvCxnSpPr>
          <p:nvPr/>
        </p:nvCxnSpPr>
        <p:spPr>
          <a:xfrm rot="16200000" flipH="1">
            <a:off x="-7401010" y="8338947"/>
            <a:ext cx="1662836" cy="943639"/>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ela 5">
            <a:extLst>
              <a:ext uri="{FF2B5EF4-FFF2-40B4-BE49-F238E27FC236}">
                <a16:creationId xmlns:a16="http://schemas.microsoft.com/office/drawing/2014/main" id="{9BD96281-46CA-EF20-3942-F76B76EF5006}"/>
              </a:ext>
            </a:extLst>
          </p:cNvPr>
          <p:cNvGraphicFramePr>
            <a:graphicFrameLocks noGrp="1"/>
          </p:cNvGraphicFramePr>
          <p:nvPr/>
        </p:nvGraphicFramePr>
        <p:xfrm>
          <a:off x="-8478151" y="2094985"/>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chemeClr val="tx2"/>
                    </a:solidFill>
                  </a:tcPr>
                </a:tc>
                <a:extLst>
                  <a:ext uri="{0D108BD9-81ED-4DB2-BD59-A6C34878D82A}">
                    <a16:rowId xmlns:a16="http://schemas.microsoft.com/office/drawing/2014/main" val="940782522"/>
                  </a:ext>
                </a:extLst>
              </a:tr>
            </a:tbl>
          </a:graphicData>
        </a:graphic>
      </p:graphicFrame>
      <p:sp>
        <p:nvSpPr>
          <p:cNvPr id="12" name="CaixaDeTexto 11">
            <a:extLst>
              <a:ext uri="{FF2B5EF4-FFF2-40B4-BE49-F238E27FC236}">
                <a16:creationId xmlns:a16="http://schemas.microsoft.com/office/drawing/2014/main" id="{F4C4AC2D-D6BE-BAE4-845B-7C5D824D4C95}"/>
              </a:ext>
            </a:extLst>
          </p:cNvPr>
          <p:cNvSpPr txBox="1"/>
          <p:nvPr/>
        </p:nvSpPr>
        <p:spPr>
          <a:xfrm>
            <a:off x="-6328540" y="3429000"/>
            <a:ext cx="6097772" cy="2677656"/>
          </a:xfrm>
          <a:prstGeom prst="rect">
            <a:avLst/>
          </a:prstGeom>
          <a:noFill/>
          <a:ln>
            <a:solidFill>
              <a:schemeClr val="tx2">
                <a:lumMod val="50000"/>
              </a:schemeClr>
            </a:solidFill>
          </a:ln>
        </p:spPr>
        <p:txBody>
          <a:bodyPr wrap="square">
            <a:spAutoFit/>
          </a:bodyPr>
          <a:lstStyle/>
          <a:p>
            <a:pPr algn="just"/>
            <a:r>
              <a:rPr lang="pt-BR" sz="2800" b="1" dirty="0">
                <a:solidFill>
                  <a:schemeClr val="tx2">
                    <a:lumMod val="75000"/>
                  </a:schemeClr>
                </a:solidFill>
              </a:rPr>
              <a:t>Fontes de Recursos – FR</a:t>
            </a:r>
          </a:p>
          <a:p>
            <a:pPr algn="just"/>
            <a:r>
              <a:rPr lang="pt-BR" sz="2800" b="1" dirty="0">
                <a:solidFill>
                  <a:schemeClr val="tx2">
                    <a:lumMod val="75000"/>
                  </a:schemeClr>
                </a:solidFill>
              </a:rPr>
              <a:t>000 a 499 - F</a:t>
            </a:r>
            <a:r>
              <a:rPr lang="pt-BR" sz="2800" b="1" i="0" u="none" strike="noStrike" baseline="0" dirty="0">
                <a:solidFill>
                  <a:schemeClr val="tx2">
                    <a:lumMod val="75000"/>
                  </a:schemeClr>
                </a:solidFill>
                <a:latin typeface="Rawline Medium"/>
              </a:rPr>
              <a:t>ontes ou destinações de recursos a serem utilizadas pela União</a:t>
            </a:r>
            <a:endParaRPr lang="pt-BR" sz="2800" b="1" dirty="0">
              <a:solidFill>
                <a:schemeClr val="tx2">
                  <a:lumMod val="75000"/>
                </a:schemeClr>
              </a:solidFill>
            </a:endParaRPr>
          </a:p>
          <a:p>
            <a:pPr algn="just"/>
            <a:r>
              <a:rPr lang="pt-BR" sz="2800" b="1" dirty="0">
                <a:solidFill>
                  <a:schemeClr val="tx2">
                    <a:lumMod val="75000"/>
                  </a:schemeClr>
                </a:solidFill>
              </a:rPr>
              <a:t>500 a 999 - F</a:t>
            </a:r>
            <a:r>
              <a:rPr lang="pt-BR" sz="2800" b="1" i="0" u="none" strike="noStrike" baseline="0" dirty="0">
                <a:solidFill>
                  <a:schemeClr val="tx2">
                    <a:lumMod val="75000"/>
                  </a:schemeClr>
                </a:solidFill>
                <a:latin typeface="Rawline Medium"/>
              </a:rPr>
              <a:t>ontes ou destinações de recursos a serem utilizadas por Estados, Distrito Federal e Municípios </a:t>
            </a:r>
            <a:endParaRPr lang="pt-BR" sz="2800" b="1" dirty="0">
              <a:solidFill>
                <a:schemeClr val="tx2">
                  <a:lumMod val="75000"/>
                </a:schemeClr>
              </a:solidFill>
            </a:endParaRPr>
          </a:p>
        </p:txBody>
      </p:sp>
      <p:cxnSp>
        <p:nvCxnSpPr>
          <p:cNvPr id="13" name="Conector: Curvo 12">
            <a:extLst>
              <a:ext uri="{FF2B5EF4-FFF2-40B4-BE49-F238E27FC236}">
                <a16:creationId xmlns:a16="http://schemas.microsoft.com/office/drawing/2014/main" id="{8D235DE8-DEB3-F79D-3A2A-C76DDC268719}"/>
              </a:ext>
            </a:extLst>
          </p:cNvPr>
          <p:cNvCxnSpPr>
            <a:cxnSpLocks/>
            <a:endCxn id="12" idx="1"/>
          </p:cNvCxnSpPr>
          <p:nvPr/>
        </p:nvCxnSpPr>
        <p:spPr>
          <a:xfrm rot="16200000" flipH="1">
            <a:off x="-7847227" y="3249140"/>
            <a:ext cx="2093735" cy="943640"/>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ela 5">
            <a:extLst>
              <a:ext uri="{FF2B5EF4-FFF2-40B4-BE49-F238E27FC236}">
                <a16:creationId xmlns:a16="http://schemas.microsoft.com/office/drawing/2014/main" id="{5ABC529C-F62D-5647-102E-3FF15B06D274}"/>
              </a:ext>
            </a:extLst>
          </p:cNvPr>
          <p:cNvGraphicFramePr>
            <a:graphicFrameLocks noGrp="1"/>
          </p:cNvGraphicFramePr>
          <p:nvPr/>
        </p:nvGraphicFramePr>
        <p:xfrm>
          <a:off x="1137424" y="2094985"/>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rgbClr val="740000"/>
                    </a:solidFill>
                  </a:tcPr>
                </a:tc>
                <a:extLst>
                  <a:ext uri="{0D108BD9-81ED-4DB2-BD59-A6C34878D82A}">
                    <a16:rowId xmlns:a16="http://schemas.microsoft.com/office/drawing/2014/main" val="940782522"/>
                  </a:ext>
                </a:extLst>
              </a:tr>
            </a:tbl>
          </a:graphicData>
        </a:graphic>
      </p:graphicFrame>
      <p:sp>
        <p:nvSpPr>
          <p:cNvPr id="14" name="CaixaDeTexto 13">
            <a:extLst>
              <a:ext uri="{FF2B5EF4-FFF2-40B4-BE49-F238E27FC236}">
                <a16:creationId xmlns:a16="http://schemas.microsoft.com/office/drawing/2014/main" id="{EDCFA9F1-A9A2-141F-A9AF-3F459FAE2ACD}"/>
              </a:ext>
            </a:extLst>
          </p:cNvPr>
          <p:cNvSpPr txBox="1"/>
          <p:nvPr/>
        </p:nvSpPr>
        <p:spPr>
          <a:xfrm>
            <a:off x="4499146" y="3429000"/>
            <a:ext cx="6835161" cy="2246769"/>
          </a:xfrm>
          <a:prstGeom prst="rect">
            <a:avLst/>
          </a:prstGeom>
          <a:solidFill>
            <a:srgbClr val="740000"/>
          </a:solidFill>
          <a:ln>
            <a:solidFill>
              <a:schemeClr val="tx2">
                <a:lumMod val="50000"/>
              </a:schemeClr>
            </a:solidFill>
          </a:ln>
        </p:spPr>
        <p:txBody>
          <a:bodyPr wrap="square">
            <a:spAutoFit/>
          </a:bodyPr>
          <a:lstStyle/>
          <a:p>
            <a:pPr algn="just"/>
            <a:r>
              <a:rPr lang="pt-BR" sz="2800" b="1" i="0" u="none" strike="noStrike" baseline="0" dirty="0">
                <a:solidFill>
                  <a:schemeClr val="bg1"/>
                </a:solidFill>
                <a:latin typeface="Rawline-Medium"/>
              </a:rPr>
              <a:t>Código de Acompanhamento da Execução Orçamentária – CO</a:t>
            </a:r>
          </a:p>
          <a:p>
            <a:pPr algn="just"/>
            <a:r>
              <a:rPr lang="pt-BR" sz="2800" b="0" i="0" u="none" strike="noStrike" baseline="0" dirty="0">
                <a:solidFill>
                  <a:schemeClr val="bg1"/>
                </a:solidFill>
                <a:latin typeface="Rawline-Medium"/>
              </a:rPr>
              <a:t>1000 a </a:t>
            </a:r>
            <a:r>
              <a:rPr lang="pt-BR" sz="2800" i="0" u="none" strike="noStrike" baseline="0" dirty="0">
                <a:solidFill>
                  <a:schemeClr val="bg1"/>
                </a:solidFill>
                <a:latin typeface="Rawline-Medium"/>
              </a:rPr>
              <a:t>6999 </a:t>
            </a:r>
            <a:r>
              <a:rPr lang="pt-BR" sz="2800" dirty="0">
                <a:solidFill>
                  <a:schemeClr val="bg1"/>
                </a:solidFill>
              </a:rPr>
              <a:t>- Códigos definidos</a:t>
            </a:r>
            <a:r>
              <a:rPr lang="pt-BR" sz="2800" i="0" u="none" strike="noStrike" baseline="0" dirty="0">
                <a:solidFill>
                  <a:schemeClr val="bg1"/>
                </a:solidFill>
                <a:latin typeface="Rawline Medium"/>
              </a:rPr>
              <a:t> pela União</a:t>
            </a:r>
          </a:p>
          <a:p>
            <a:pPr algn="just"/>
            <a:r>
              <a:rPr lang="pt-BR" sz="2800" b="0" i="0" u="none" strike="noStrike" baseline="0" dirty="0">
                <a:solidFill>
                  <a:schemeClr val="bg1"/>
                </a:solidFill>
                <a:latin typeface="Rawline-Medium"/>
              </a:rPr>
              <a:t>7000 a 7</a:t>
            </a:r>
            <a:r>
              <a:rPr lang="pt-BR" sz="2800" i="0" u="none" strike="noStrike" baseline="0" dirty="0">
                <a:solidFill>
                  <a:schemeClr val="bg1"/>
                </a:solidFill>
                <a:latin typeface="Rawline-Medium"/>
              </a:rPr>
              <a:t>999 </a:t>
            </a:r>
            <a:r>
              <a:rPr lang="pt-BR" sz="2800" dirty="0">
                <a:solidFill>
                  <a:schemeClr val="bg1"/>
                </a:solidFill>
              </a:rPr>
              <a:t>- Códigos </a:t>
            </a:r>
            <a:r>
              <a:rPr lang="pt-BR" sz="2800" i="0" u="none" strike="noStrike" baseline="0" dirty="0">
                <a:solidFill>
                  <a:schemeClr val="bg1"/>
                </a:solidFill>
                <a:latin typeface="Rawline Medium"/>
              </a:rPr>
              <a:t>utilizados pela TCE/SC</a:t>
            </a:r>
          </a:p>
          <a:p>
            <a:pPr algn="just"/>
            <a:r>
              <a:rPr lang="pt-BR" sz="2800" dirty="0">
                <a:solidFill>
                  <a:schemeClr val="bg1"/>
                </a:solidFill>
                <a:latin typeface="Rawline Medium"/>
              </a:rPr>
              <a:t>Municípios acima de 8000?</a:t>
            </a:r>
            <a:endParaRPr lang="pt-BR" sz="2800" dirty="0">
              <a:solidFill>
                <a:schemeClr val="bg1"/>
              </a:solidFill>
            </a:endParaRPr>
          </a:p>
        </p:txBody>
      </p:sp>
      <p:cxnSp>
        <p:nvCxnSpPr>
          <p:cNvPr id="15" name="Conector: Curvo 14">
            <a:extLst>
              <a:ext uri="{FF2B5EF4-FFF2-40B4-BE49-F238E27FC236}">
                <a16:creationId xmlns:a16="http://schemas.microsoft.com/office/drawing/2014/main" id="{86FBEE66-DDD4-9ED3-45E7-B7C353FC18CF}"/>
              </a:ext>
            </a:extLst>
          </p:cNvPr>
          <p:cNvCxnSpPr>
            <a:cxnSpLocks/>
            <a:endCxn id="14" idx="1"/>
          </p:cNvCxnSpPr>
          <p:nvPr/>
        </p:nvCxnSpPr>
        <p:spPr>
          <a:xfrm rot="16200000" flipH="1">
            <a:off x="3088179" y="3141417"/>
            <a:ext cx="1878295" cy="943640"/>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925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510362"/>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95137"/>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5">
            <a:extLst>
              <a:ext uri="{FF2B5EF4-FFF2-40B4-BE49-F238E27FC236}">
                <a16:creationId xmlns:a16="http://schemas.microsoft.com/office/drawing/2014/main" id="{255A9048-5F5C-D077-4D00-BC652E45729A}"/>
              </a:ext>
            </a:extLst>
          </p:cNvPr>
          <p:cNvGraphicFramePr>
            <a:graphicFrameLocks noGrp="1"/>
          </p:cNvGraphicFramePr>
          <p:nvPr/>
        </p:nvGraphicFramePr>
        <p:xfrm>
          <a:off x="-7365068" y="7400229"/>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chemeClr val="tx2"/>
                    </a:solidFill>
                  </a:tcPr>
                </a:tc>
                <a:extLst>
                  <a:ext uri="{0D108BD9-81ED-4DB2-BD59-A6C34878D82A}">
                    <a16:rowId xmlns:a16="http://schemas.microsoft.com/office/drawing/2014/main" val="940782522"/>
                  </a:ext>
                </a:extLst>
              </a:tr>
            </a:tbl>
          </a:graphicData>
        </a:graphic>
      </p:graphicFrame>
      <p:sp>
        <p:nvSpPr>
          <p:cNvPr id="7" name="CaixaDeTexto 6">
            <a:extLst>
              <a:ext uri="{FF2B5EF4-FFF2-40B4-BE49-F238E27FC236}">
                <a16:creationId xmlns:a16="http://schemas.microsoft.com/office/drawing/2014/main" id="{B33F8185-E8E9-7D45-39B4-F4F21583B6EC}"/>
              </a:ext>
            </a:extLst>
          </p:cNvPr>
          <p:cNvSpPr txBox="1"/>
          <p:nvPr/>
        </p:nvSpPr>
        <p:spPr>
          <a:xfrm>
            <a:off x="-6097772" y="8734244"/>
            <a:ext cx="6097772" cy="1815882"/>
          </a:xfrm>
          <a:prstGeom prst="rect">
            <a:avLst/>
          </a:prstGeom>
          <a:noFill/>
          <a:ln>
            <a:solidFill>
              <a:schemeClr val="tx2">
                <a:lumMod val="50000"/>
              </a:schemeClr>
            </a:solidFill>
          </a:ln>
        </p:spPr>
        <p:txBody>
          <a:bodyPr wrap="square">
            <a:spAutoFit/>
          </a:bodyPr>
          <a:lstStyle/>
          <a:p>
            <a:pPr algn="l"/>
            <a:r>
              <a:rPr lang="pt-BR" sz="2800" b="1" i="0" u="none" strike="noStrike" baseline="0" dirty="0">
                <a:solidFill>
                  <a:srgbClr val="162937"/>
                </a:solidFill>
                <a:latin typeface="Rawline-Bold"/>
              </a:rPr>
              <a:t>Código </a:t>
            </a:r>
            <a:r>
              <a:rPr lang="pt-BR" sz="2800" b="0" i="0" u="none" strike="noStrike" baseline="0" dirty="0">
                <a:solidFill>
                  <a:srgbClr val="162937"/>
                </a:solidFill>
                <a:latin typeface="Rawline-Medium"/>
              </a:rPr>
              <a:t>Nomenclatura</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 1      </a:t>
            </a:r>
            <a:r>
              <a:rPr lang="pt-BR" sz="2800" b="0" i="0" u="none" strike="noStrike" baseline="0" dirty="0">
                <a:solidFill>
                  <a:srgbClr val="162937"/>
                </a:solidFill>
                <a:latin typeface="Rawline-Medium"/>
              </a:rPr>
              <a:t>Recursos do Exercício Corrente</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2  </a:t>
            </a:r>
            <a:r>
              <a:rPr lang="pt-BR" sz="2800" b="0" i="0" u="none" strike="noStrike" baseline="0" dirty="0">
                <a:solidFill>
                  <a:srgbClr val="162937"/>
                </a:solidFill>
                <a:latin typeface="Rawline-Medium"/>
              </a:rPr>
              <a:t>    Recursos de Exercícios Anteriores</a:t>
            </a:r>
          </a:p>
          <a:p>
            <a:pPr algn="l"/>
            <a:r>
              <a:rPr lang="pt-BR" sz="2800" b="0" i="0" u="none" strike="noStrike" baseline="0" dirty="0">
                <a:solidFill>
                  <a:srgbClr val="162937"/>
                </a:solidFill>
                <a:latin typeface="Rawline-Medium"/>
              </a:rPr>
              <a:t>    </a:t>
            </a:r>
            <a:r>
              <a:rPr lang="pt-BR" sz="2800" b="1" i="0" u="none" strike="noStrike" baseline="0" dirty="0">
                <a:solidFill>
                  <a:srgbClr val="162937"/>
                </a:solidFill>
                <a:latin typeface="Rawline-Medium"/>
              </a:rPr>
              <a:t> 9      </a:t>
            </a:r>
            <a:r>
              <a:rPr lang="pt-BR" sz="2800" b="0" i="0" u="none" strike="noStrike" baseline="0" dirty="0">
                <a:solidFill>
                  <a:srgbClr val="162937"/>
                </a:solidFill>
                <a:latin typeface="Rawline-Medium"/>
              </a:rPr>
              <a:t>Recursos Condicionados</a:t>
            </a:r>
            <a:endParaRPr lang="pt-BR" sz="2800" dirty="0"/>
          </a:p>
        </p:txBody>
      </p:sp>
      <p:cxnSp>
        <p:nvCxnSpPr>
          <p:cNvPr id="9" name="Conector: Curvo 8">
            <a:extLst>
              <a:ext uri="{FF2B5EF4-FFF2-40B4-BE49-F238E27FC236}">
                <a16:creationId xmlns:a16="http://schemas.microsoft.com/office/drawing/2014/main" id="{CBBDE56F-8595-87C2-78E5-76581F4ACB16}"/>
              </a:ext>
            </a:extLst>
          </p:cNvPr>
          <p:cNvCxnSpPr>
            <a:cxnSpLocks/>
            <a:endCxn id="7" idx="1"/>
          </p:cNvCxnSpPr>
          <p:nvPr/>
        </p:nvCxnSpPr>
        <p:spPr>
          <a:xfrm rot="16200000" flipH="1">
            <a:off x="-7401010" y="8338947"/>
            <a:ext cx="1662836" cy="943639"/>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ela 5">
            <a:extLst>
              <a:ext uri="{FF2B5EF4-FFF2-40B4-BE49-F238E27FC236}">
                <a16:creationId xmlns:a16="http://schemas.microsoft.com/office/drawing/2014/main" id="{9BD96281-46CA-EF20-3942-F76B76EF5006}"/>
              </a:ext>
            </a:extLst>
          </p:cNvPr>
          <p:cNvGraphicFramePr>
            <a:graphicFrameLocks noGrp="1"/>
          </p:cNvGraphicFramePr>
          <p:nvPr/>
        </p:nvGraphicFramePr>
        <p:xfrm>
          <a:off x="-8478151" y="2094985"/>
          <a:ext cx="4108847" cy="579120"/>
        </p:xfrm>
        <a:graphic>
          <a:graphicData uri="http://schemas.openxmlformats.org/drawingml/2006/table">
            <a:tbl>
              <a:tblPr firstRow="1" bandRow="1">
                <a:tableStyleId>{5C22544A-7EE6-4342-B048-85BDC9FD1C3A}</a:tableStyleId>
              </a:tblPr>
              <a:tblGrid>
                <a:gridCol w="807415">
                  <a:extLst>
                    <a:ext uri="{9D8B030D-6E8A-4147-A177-3AD203B41FA5}">
                      <a16:colId xmlns:a16="http://schemas.microsoft.com/office/drawing/2014/main" val="1597083096"/>
                    </a:ext>
                  </a:extLst>
                </a:gridCol>
                <a:gridCol w="1278933">
                  <a:extLst>
                    <a:ext uri="{9D8B030D-6E8A-4147-A177-3AD203B41FA5}">
                      <a16:colId xmlns:a16="http://schemas.microsoft.com/office/drawing/2014/main" val="3788459103"/>
                    </a:ext>
                  </a:extLst>
                </a:gridCol>
                <a:gridCol w="2022499">
                  <a:extLst>
                    <a:ext uri="{9D8B030D-6E8A-4147-A177-3AD203B41FA5}">
                      <a16:colId xmlns:a16="http://schemas.microsoft.com/office/drawing/2014/main" val="2555010880"/>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chemeClr val="tx2"/>
                    </a:solidFill>
                  </a:tcPr>
                </a:tc>
                <a:extLst>
                  <a:ext uri="{0D108BD9-81ED-4DB2-BD59-A6C34878D82A}">
                    <a16:rowId xmlns:a16="http://schemas.microsoft.com/office/drawing/2014/main" val="940782522"/>
                  </a:ext>
                </a:extLst>
              </a:tr>
            </a:tbl>
          </a:graphicData>
        </a:graphic>
      </p:graphicFrame>
      <p:sp>
        <p:nvSpPr>
          <p:cNvPr id="12" name="CaixaDeTexto 11">
            <a:extLst>
              <a:ext uri="{FF2B5EF4-FFF2-40B4-BE49-F238E27FC236}">
                <a16:creationId xmlns:a16="http://schemas.microsoft.com/office/drawing/2014/main" id="{F4C4AC2D-D6BE-BAE4-845B-7C5D824D4C95}"/>
              </a:ext>
            </a:extLst>
          </p:cNvPr>
          <p:cNvSpPr txBox="1"/>
          <p:nvPr/>
        </p:nvSpPr>
        <p:spPr>
          <a:xfrm>
            <a:off x="-6328540" y="3429000"/>
            <a:ext cx="6097772" cy="2677656"/>
          </a:xfrm>
          <a:prstGeom prst="rect">
            <a:avLst/>
          </a:prstGeom>
          <a:noFill/>
          <a:ln>
            <a:solidFill>
              <a:schemeClr val="tx2">
                <a:lumMod val="50000"/>
              </a:schemeClr>
            </a:solidFill>
          </a:ln>
        </p:spPr>
        <p:txBody>
          <a:bodyPr wrap="square">
            <a:spAutoFit/>
          </a:bodyPr>
          <a:lstStyle/>
          <a:p>
            <a:pPr algn="just"/>
            <a:r>
              <a:rPr lang="pt-BR" sz="2800" b="1" dirty="0">
                <a:solidFill>
                  <a:schemeClr val="tx2">
                    <a:lumMod val="75000"/>
                  </a:schemeClr>
                </a:solidFill>
              </a:rPr>
              <a:t>Fontes de Recursos – FR</a:t>
            </a:r>
          </a:p>
          <a:p>
            <a:pPr algn="just"/>
            <a:r>
              <a:rPr lang="pt-BR" sz="2800" b="1" dirty="0">
                <a:solidFill>
                  <a:schemeClr val="tx2">
                    <a:lumMod val="75000"/>
                  </a:schemeClr>
                </a:solidFill>
              </a:rPr>
              <a:t>000 a 499 - F</a:t>
            </a:r>
            <a:r>
              <a:rPr lang="pt-BR" sz="2800" b="1" i="0" u="none" strike="noStrike" baseline="0" dirty="0">
                <a:solidFill>
                  <a:schemeClr val="tx2">
                    <a:lumMod val="75000"/>
                  </a:schemeClr>
                </a:solidFill>
                <a:latin typeface="Rawline Medium"/>
              </a:rPr>
              <a:t>ontes ou destinações de recursos a serem utilizadas pela União</a:t>
            </a:r>
            <a:endParaRPr lang="pt-BR" sz="2800" b="1" dirty="0">
              <a:solidFill>
                <a:schemeClr val="tx2">
                  <a:lumMod val="75000"/>
                </a:schemeClr>
              </a:solidFill>
            </a:endParaRPr>
          </a:p>
          <a:p>
            <a:pPr algn="just"/>
            <a:r>
              <a:rPr lang="pt-BR" sz="2800" b="1" dirty="0">
                <a:solidFill>
                  <a:schemeClr val="tx2">
                    <a:lumMod val="75000"/>
                  </a:schemeClr>
                </a:solidFill>
              </a:rPr>
              <a:t>500 a 999 - F</a:t>
            </a:r>
            <a:r>
              <a:rPr lang="pt-BR" sz="2800" b="1" i="0" u="none" strike="noStrike" baseline="0" dirty="0">
                <a:solidFill>
                  <a:schemeClr val="tx2">
                    <a:lumMod val="75000"/>
                  </a:schemeClr>
                </a:solidFill>
                <a:latin typeface="Rawline Medium"/>
              </a:rPr>
              <a:t>ontes ou destinações de recursos a serem utilizadas por Estados, Distrito Federal e Municípios </a:t>
            </a:r>
            <a:endParaRPr lang="pt-BR" sz="2800" b="1" dirty="0">
              <a:solidFill>
                <a:schemeClr val="tx2">
                  <a:lumMod val="75000"/>
                </a:schemeClr>
              </a:solidFill>
            </a:endParaRPr>
          </a:p>
        </p:txBody>
      </p:sp>
      <p:cxnSp>
        <p:nvCxnSpPr>
          <p:cNvPr id="13" name="Conector: Curvo 12">
            <a:extLst>
              <a:ext uri="{FF2B5EF4-FFF2-40B4-BE49-F238E27FC236}">
                <a16:creationId xmlns:a16="http://schemas.microsoft.com/office/drawing/2014/main" id="{8D235DE8-DEB3-F79D-3A2A-C76DDC268719}"/>
              </a:ext>
            </a:extLst>
          </p:cNvPr>
          <p:cNvCxnSpPr>
            <a:cxnSpLocks/>
            <a:endCxn id="12" idx="1"/>
          </p:cNvCxnSpPr>
          <p:nvPr/>
        </p:nvCxnSpPr>
        <p:spPr>
          <a:xfrm rot="16200000" flipH="1">
            <a:off x="-7847227" y="3249140"/>
            <a:ext cx="2093735" cy="943640"/>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ela 5">
            <a:extLst>
              <a:ext uri="{FF2B5EF4-FFF2-40B4-BE49-F238E27FC236}">
                <a16:creationId xmlns:a16="http://schemas.microsoft.com/office/drawing/2014/main" id="{5ABC529C-F62D-5647-102E-3FF15B06D274}"/>
              </a:ext>
            </a:extLst>
          </p:cNvPr>
          <p:cNvGraphicFramePr>
            <a:graphicFrameLocks noGrp="1"/>
          </p:cNvGraphicFramePr>
          <p:nvPr/>
        </p:nvGraphicFramePr>
        <p:xfrm>
          <a:off x="1137422" y="2094985"/>
          <a:ext cx="5366120" cy="579120"/>
        </p:xfrm>
        <a:graphic>
          <a:graphicData uri="http://schemas.openxmlformats.org/drawingml/2006/table">
            <a:tbl>
              <a:tblPr firstRow="1" bandRow="1">
                <a:tableStyleId>{5C22544A-7EE6-4342-B048-85BDC9FD1C3A}</a:tableStyleId>
              </a:tblPr>
              <a:tblGrid>
                <a:gridCol w="814668">
                  <a:extLst>
                    <a:ext uri="{9D8B030D-6E8A-4147-A177-3AD203B41FA5}">
                      <a16:colId xmlns:a16="http://schemas.microsoft.com/office/drawing/2014/main" val="1597083096"/>
                    </a:ext>
                  </a:extLst>
                </a:gridCol>
                <a:gridCol w="1387011">
                  <a:extLst>
                    <a:ext uri="{9D8B030D-6E8A-4147-A177-3AD203B41FA5}">
                      <a16:colId xmlns:a16="http://schemas.microsoft.com/office/drawing/2014/main" val="3788459103"/>
                    </a:ext>
                  </a:extLst>
                </a:gridCol>
                <a:gridCol w="1582220">
                  <a:extLst>
                    <a:ext uri="{9D8B030D-6E8A-4147-A177-3AD203B41FA5}">
                      <a16:colId xmlns:a16="http://schemas.microsoft.com/office/drawing/2014/main" val="2555010880"/>
                    </a:ext>
                  </a:extLst>
                </a:gridCol>
                <a:gridCol w="1582221">
                  <a:extLst>
                    <a:ext uri="{9D8B030D-6E8A-4147-A177-3AD203B41FA5}">
                      <a16:colId xmlns:a16="http://schemas.microsoft.com/office/drawing/2014/main" val="1010326306"/>
                    </a:ext>
                  </a:extLst>
                </a:gridCol>
              </a:tblGrid>
              <a:tr h="370840">
                <a:tc>
                  <a:txBody>
                    <a:bodyPr/>
                    <a:lstStyle/>
                    <a:p>
                      <a:pPr algn="ctr"/>
                      <a:r>
                        <a:rPr lang="pt-BR" sz="3200" dirty="0">
                          <a:latin typeface="Book Antiqua" panose="02040602050305030304" pitchFamily="18" charset="0"/>
                        </a:rPr>
                        <a:t>X.</a:t>
                      </a:r>
                    </a:p>
                  </a:txBody>
                  <a:tcPr>
                    <a:solidFill>
                      <a:schemeClr val="tx2"/>
                    </a:solidFill>
                  </a:tcPr>
                </a:tc>
                <a:tc>
                  <a:txBody>
                    <a:bodyPr/>
                    <a:lstStyle/>
                    <a:p>
                      <a:pPr algn="ctr"/>
                      <a:r>
                        <a:rPr lang="pt-BR" sz="3200" dirty="0">
                          <a:latin typeface="Book Antiqua" panose="02040602050305030304" pitchFamily="18" charset="0"/>
                        </a:rPr>
                        <a:t>XXX.</a:t>
                      </a:r>
                    </a:p>
                  </a:txBody>
                  <a:tcPr>
                    <a:solidFill>
                      <a:schemeClr val="tx2"/>
                    </a:solidFill>
                  </a:tcPr>
                </a:tc>
                <a:tc>
                  <a:txBody>
                    <a:bodyPr/>
                    <a:lstStyle/>
                    <a:p>
                      <a:pPr algn="ctr"/>
                      <a:r>
                        <a:rPr lang="pt-BR" sz="3200" dirty="0">
                          <a:latin typeface="Book Antiqua" panose="02040602050305030304" pitchFamily="18" charset="0"/>
                        </a:rPr>
                        <a:t>XXXX.</a:t>
                      </a:r>
                    </a:p>
                  </a:txBody>
                  <a:tcPr>
                    <a:solidFill>
                      <a:srgbClr val="740000"/>
                    </a:solidFill>
                  </a:tcPr>
                </a:tc>
                <a:tc>
                  <a:txBody>
                    <a:bodyPr/>
                    <a:lstStyle/>
                    <a:p>
                      <a:pPr algn="ctr"/>
                      <a:r>
                        <a:rPr lang="pt-BR" sz="3200" dirty="0">
                          <a:latin typeface="Book Antiqua" panose="02040602050305030304" pitchFamily="18" charset="0"/>
                        </a:rPr>
                        <a:t>????</a:t>
                      </a:r>
                    </a:p>
                  </a:txBody>
                  <a:tcPr>
                    <a:solidFill>
                      <a:srgbClr val="740000"/>
                    </a:solidFill>
                  </a:tcPr>
                </a:tc>
                <a:extLst>
                  <a:ext uri="{0D108BD9-81ED-4DB2-BD59-A6C34878D82A}">
                    <a16:rowId xmlns:a16="http://schemas.microsoft.com/office/drawing/2014/main" val="940782522"/>
                  </a:ext>
                </a:extLst>
              </a:tr>
            </a:tbl>
          </a:graphicData>
        </a:graphic>
      </p:graphicFrame>
      <p:sp>
        <p:nvSpPr>
          <p:cNvPr id="14" name="CaixaDeTexto 13">
            <a:extLst>
              <a:ext uri="{FF2B5EF4-FFF2-40B4-BE49-F238E27FC236}">
                <a16:creationId xmlns:a16="http://schemas.microsoft.com/office/drawing/2014/main" id="{EDCFA9F1-A9A2-141F-A9AF-3F459FAE2ACD}"/>
              </a:ext>
            </a:extLst>
          </p:cNvPr>
          <p:cNvSpPr txBox="1"/>
          <p:nvPr/>
        </p:nvSpPr>
        <p:spPr>
          <a:xfrm>
            <a:off x="6503542" y="3429002"/>
            <a:ext cx="3093456" cy="523220"/>
          </a:xfrm>
          <a:prstGeom prst="rect">
            <a:avLst/>
          </a:prstGeom>
          <a:solidFill>
            <a:srgbClr val="740000"/>
          </a:solidFill>
          <a:ln>
            <a:solidFill>
              <a:schemeClr val="tx2">
                <a:lumMod val="50000"/>
              </a:schemeClr>
            </a:solidFill>
          </a:ln>
        </p:spPr>
        <p:txBody>
          <a:bodyPr wrap="square">
            <a:spAutoFit/>
          </a:bodyPr>
          <a:lstStyle/>
          <a:p>
            <a:pPr algn="just"/>
            <a:r>
              <a:rPr lang="pt-BR" sz="2800" dirty="0">
                <a:solidFill>
                  <a:schemeClr val="bg1"/>
                </a:solidFill>
              </a:rPr>
              <a:t>Detalhamento?</a:t>
            </a:r>
          </a:p>
        </p:txBody>
      </p:sp>
      <p:cxnSp>
        <p:nvCxnSpPr>
          <p:cNvPr id="15" name="Conector: Curvo 14">
            <a:extLst>
              <a:ext uri="{FF2B5EF4-FFF2-40B4-BE49-F238E27FC236}">
                <a16:creationId xmlns:a16="http://schemas.microsoft.com/office/drawing/2014/main" id="{86FBEE66-DDD4-9ED3-45E7-B7C353FC18CF}"/>
              </a:ext>
            </a:extLst>
          </p:cNvPr>
          <p:cNvCxnSpPr>
            <a:cxnSpLocks/>
            <a:endCxn id="14" idx="1"/>
          </p:cNvCxnSpPr>
          <p:nvPr/>
        </p:nvCxnSpPr>
        <p:spPr>
          <a:xfrm rot="16200000" flipH="1">
            <a:off x="5523461" y="2710531"/>
            <a:ext cx="1016520" cy="943642"/>
          </a:xfrm>
          <a:prstGeom prst="curved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52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510362"/>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1095137"/>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id="{D97A597B-E804-ACB9-05E2-F3D5C47FF8CE}"/>
              </a:ext>
            </a:extLst>
          </p:cNvPr>
          <p:cNvGraphicFramePr>
            <a:graphicFrameLocks noGrp="1"/>
          </p:cNvGraphicFramePr>
          <p:nvPr/>
        </p:nvGraphicFramePr>
        <p:xfrm>
          <a:off x="542260" y="1371567"/>
          <a:ext cx="11323675" cy="5178356"/>
        </p:xfrm>
        <a:graphic>
          <a:graphicData uri="http://schemas.openxmlformats.org/drawingml/2006/table">
            <a:tbl>
              <a:tblPr/>
              <a:tblGrid>
                <a:gridCol w="694172">
                  <a:extLst>
                    <a:ext uri="{9D8B030D-6E8A-4147-A177-3AD203B41FA5}">
                      <a16:colId xmlns:a16="http://schemas.microsoft.com/office/drawing/2014/main" val="4210464343"/>
                    </a:ext>
                  </a:extLst>
                </a:gridCol>
                <a:gridCol w="3883023">
                  <a:extLst>
                    <a:ext uri="{9D8B030D-6E8A-4147-A177-3AD203B41FA5}">
                      <a16:colId xmlns:a16="http://schemas.microsoft.com/office/drawing/2014/main" val="3469240624"/>
                    </a:ext>
                  </a:extLst>
                </a:gridCol>
                <a:gridCol w="227774">
                  <a:extLst>
                    <a:ext uri="{9D8B030D-6E8A-4147-A177-3AD203B41FA5}">
                      <a16:colId xmlns:a16="http://schemas.microsoft.com/office/drawing/2014/main" val="3615493358"/>
                    </a:ext>
                  </a:extLst>
                </a:gridCol>
                <a:gridCol w="694172">
                  <a:extLst>
                    <a:ext uri="{9D8B030D-6E8A-4147-A177-3AD203B41FA5}">
                      <a16:colId xmlns:a16="http://schemas.microsoft.com/office/drawing/2014/main" val="3094160088"/>
                    </a:ext>
                  </a:extLst>
                </a:gridCol>
                <a:gridCol w="4080795">
                  <a:extLst>
                    <a:ext uri="{9D8B030D-6E8A-4147-A177-3AD203B41FA5}">
                      <a16:colId xmlns:a16="http://schemas.microsoft.com/office/drawing/2014/main" val="2063072328"/>
                    </a:ext>
                  </a:extLst>
                </a:gridCol>
                <a:gridCol w="1743739">
                  <a:extLst>
                    <a:ext uri="{9D8B030D-6E8A-4147-A177-3AD203B41FA5}">
                      <a16:colId xmlns:a16="http://schemas.microsoft.com/office/drawing/2014/main" val="4217224182"/>
                    </a:ext>
                  </a:extLst>
                </a:gridCol>
              </a:tblGrid>
              <a:tr h="427286">
                <a:tc gridSpan="5">
                  <a:txBody>
                    <a:bodyPr/>
                    <a:lstStyle/>
                    <a:p>
                      <a:pPr algn="l" fontAlgn="b"/>
                      <a:r>
                        <a:rPr lang="pt-BR" sz="2200" b="1" i="0" u="none" strike="noStrike" dirty="0">
                          <a:solidFill>
                            <a:srgbClr val="000000"/>
                          </a:solidFill>
                          <a:effectLst/>
                          <a:latin typeface="Calibri" panose="020F0502020204030204" pitchFamily="34" charset="0"/>
                        </a:rPr>
                        <a:t>Recursos Ordinários</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5">
                  <a:txBody>
                    <a:bodyPr/>
                    <a:lstStyle/>
                    <a:p>
                      <a:pPr algn="ctr" fontAlgn="b"/>
                      <a:endParaRPr lang="pt-BR" sz="2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374176682"/>
                  </a:ext>
                </a:extLst>
              </a:tr>
              <a:tr h="337331">
                <a:tc gridSpan="2">
                  <a:txBody>
                    <a:bodyPr/>
                    <a:lstStyle/>
                    <a:p>
                      <a:pPr algn="ctr" fontAlgn="b"/>
                      <a:r>
                        <a:rPr lang="pt-BR" sz="2200" b="1" i="0" u="none" strike="noStrike">
                          <a:solidFill>
                            <a:srgbClr val="000000"/>
                          </a:solidFill>
                          <a:effectLst/>
                          <a:latin typeface="Calibri" panose="020F0502020204030204" pitchFamily="34" charset="0"/>
                        </a:rPr>
                        <a:t>FR - TCE/SC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2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algn="ctr" fontAlgn="b"/>
                      <a:r>
                        <a:rPr lang="pt-BR" sz="2200" b="1" i="0" u="none" strike="noStrike">
                          <a:solidFill>
                            <a:srgbClr val="000000"/>
                          </a:solidFill>
                          <a:effectLst/>
                          <a:latin typeface="Calibri" panose="020F0502020204030204" pitchFamily="34" charset="0"/>
                        </a:rPr>
                        <a:t>Novas FR - STN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vMerge="1">
                  <a:txBody>
                    <a:bodyPr/>
                    <a:lstStyle/>
                    <a:p>
                      <a:endParaRPr lang="pt-BR"/>
                    </a:p>
                  </a:txBody>
                  <a:tcPr/>
                </a:tc>
                <a:extLst>
                  <a:ext uri="{0D108BD9-81ED-4DB2-BD59-A6C34878D82A}">
                    <a16:rowId xmlns:a16="http://schemas.microsoft.com/office/drawing/2014/main" val="4246184815"/>
                  </a:ext>
                </a:extLst>
              </a:tr>
              <a:tr h="326087">
                <a:tc>
                  <a:txBody>
                    <a:bodyPr/>
                    <a:lstStyle/>
                    <a:p>
                      <a:pPr algn="ctr" fontAlgn="b"/>
                      <a:r>
                        <a:rPr lang="pt-BR" sz="2200" b="0" i="0" u="none" strike="noStrike">
                          <a:solidFill>
                            <a:srgbClr val="000000"/>
                          </a:solidFill>
                          <a:effectLst/>
                          <a:latin typeface="Calibri" panose="020F0502020204030204" pitchFamily="34" charset="0"/>
                        </a:rPr>
                        <a:t>00</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200" b="0" i="0" u="none" strike="noStrike">
                          <a:solidFill>
                            <a:srgbClr val="000000"/>
                          </a:solidFill>
                          <a:effectLst/>
                          <a:latin typeface="Calibri" panose="020F0502020204030204" pitchFamily="34" charset="0"/>
                        </a:rPr>
                        <a:t>Recursos Ordinários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2200" b="0" i="0" u="none" strike="noStrike">
                          <a:solidFill>
                            <a:srgbClr val="000000"/>
                          </a:solidFill>
                          <a:effectLst/>
                          <a:latin typeface="Calibri" panose="020F0502020204030204" pitchFamily="34"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200" b="0" i="0" u="none" strike="noStrike">
                          <a:solidFill>
                            <a:srgbClr val="000000"/>
                          </a:solidFill>
                          <a:effectLst/>
                          <a:latin typeface="Calibri" panose="020F0502020204030204" pitchFamily="34" charset="0"/>
                        </a:rPr>
                        <a:t>Recursos não Vinculados de Impostos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265205632"/>
                  </a:ext>
                </a:extLst>
              </a:tr>
              <a:tr h="326087">
                <a:tc rowSpan="3" gridSpan="2">
                  <a:txBody>
                    <a:bodyPr/>
                    <a:lstStyle/>
                    <a:p>
                      <a:pPr algn="ctr" fontAlgn="b"/>
                      <a:r>
                        <a:rPr lang="pt-BR" sz="22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hMerge="1">
                  <a:txBody>
                    <a:bodyPr/>
                    <a:lstStyle/>
                    <a:p>
                      <a:endParaRPr lang="pt-BR"/>
                    </a:p>
                  </a:txBody>
                  <a:tcPr/>
                </a:tc>
                <a:tc>
                  <a:txBody>
                    <a:bodyPr/>
                    <a:lstStyle/>
                    <a:p>
                      <a:pPr algn="l" fontAlgn="b"/>
                      <a:r>
                        <a:rPr lang="pt-BR" sz="2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2200" b="0" i="0" u="none" strike="noStrike" dirty="0">
                          <a:solidFill>
                            <a:srgbClr val="000000"/>
                          </a:solidFill>
                          <a:effectLst/>
                          <a:latin typeface="Calibri" panose="020F0502020204030204" pitchFamily="34" charset="0"/>
                        </a:rPr>
                        <a:t>501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200" b="0" i="0" u="none" strike="noStrike" dirty="0">
                          <a:solidFill>
                            <a:srgbClr val="000000"/>
                          </a:solidFill>
                          <a:effectLst/>
                          <a:latin typeface="Calibri" panose="020F0502020204030204" pitchFamily="34" charset="0"/>
                        </a:rPr>
                        <a:t>Outros Recursos não Vinculados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919850946"/>
                  </a:ext>
                </a:extLst>
              </a:tr>
              <a:tr h="604948">
                <a:tc gridSpan="2" vMerge="1">
                  <a:txBody>
                    <a:bodyPr/>
                    <a:lstStyle/>
                    <a:p>
                      <a:endParaRPr lang="pt-BR"/>
                    </a:p>
                  </a:txBody>
                  <a:tcPr/>
                </a:tc>
                <a:tc hMerge="1" vMerge="1">
                  <a:txBody>
                    <a:bodyPr/>
                    <a:lstStyle/>
                    <a:p>
                      <a:endParaRPr lang="pt-BR"/>
                    </a:p>
                  </a:txBody>
                  <a:tcPr/>
                </a:tc>
                <a:tc>
                  <a:txBody>
                    <a:bodyPr/>
                    <a:lstStyle/>
                    <a:p>
                      <a:pPr algn="l" fontAlgn="b"/>
                      <a:r>
                        <a:rPr lang="pt-BR" sz="2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2200" b="0" i="0" u="none" strike="noStrike">
                          <a:solidFill>
                            <a:srgbClr val="000000"/>
                          </a:solidFill>
                          <a:effectLst/>
                          <a:latin typeface="Calibri" panose="020F0502020204030204" pitchFamily="34" charset="0"/>
                        </a:rPr>
                        <a:t>753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200" b="0" i="0" u="none" strike="noStrike">
                          <a:solidFill>
                            <a:srgbClr val="000000"/>
                          </a:solidFill>
                          <a:effectLst/>
                          <a:latin typeface="Calibri" panose="020F0502020204030204" pitchFamily="34" charset="0"/>
                        </a:rPr>
                        <a:t> Recursos Provenientes de Taxas, Contribuições e Preços Públicos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pt-BR"/>
                    </a:p>
                  </a:txBody>
                  <a:tcPr/>
                </a:tc>
                <a:extLst>
                  <a:ext uri="{0D108BD9-81ED-4DB2-BD59-A6C34878D82A}">
                    <a16:rowId xmlns:a16="http://schemas.microsoft.com/office/drawing/2014/main" val="923262617"/>
                  </a:ext>
                </a:extLst>
              </a:tr>
              <a:tr h="326087">
                <a:tc gridSpan="2" vMerge="1">
                  <a:txBody>
                    <a:bodyPr/>
                    <a:lstStyle/>
                    <a:p>
                      <a:endParaRPr lang="pt-BR"/>
                    </a:p>
                  </a:txBody>
                  <a:tcPr/>
                </a:tc>
                <a:tc hMerge="1" vMerge="1">
                  <a:txBody>
                    <a:bodyPr/>
                    <a:lstStyle/>
                    <a:p>
                      <a:endParaRPr lang="pt-BR"/>
                    </a:p>
                  </a:txBody>
                  <a:tcPr/>
                </a:tc>
                <a:tc>
                  <a:txBody>
                    <a:bodyPr/>
                    <a:lstStyle/>
                    <a:p>
                      <a:pPr algn="l" fontAlgn="b"/>
                      <a:r>
                        <a:rPr lang="pt-BR" sz="2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2200" b="0" i="0" u="none" strike="noStrike">
                          <a:solidFill>
                            <a:srgbClr val="000000"/>
                          </a:solidFill>
                          <a:effectLst/>
                          <a:latin typeface="Calibri" panose="020F0502020204030204" pitchFamily="34" charset="0"/>
                        </a:rPr>
                        <a:t>759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200" b="0" i="0" u="none" strike="noStrike">
                          <a:solidFill>
                            <a:srgbClr val="000000"/>
                          </a:solidFill>
                          <a:effectLst/>
                          <a:latin typeface="Calibri" panose="020F0502020204030204" pitchFamily="34" charset="0"/>
                        </a:rPr>
                        <a:t>Recursos Vinculados a Fundos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2200" b="0" i="0" u="none" strike="noStrike" dirty="0">
                          <a:solidFill>
                            <a:srgbClr val="000000"/>
                          </a:solidFill>
                          <a:effectLst/>
                          <a:latin typeface="Calibri" panose="020F0502020204030204" pitchFamily="34" charset="0"/>
                        </a:rPr>
                        <a:t>Administração indireta</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8785544"/>
                  </a:ext>
                </a:extLst>
              </a:tr>
              <a:tr h="652174">
                <a:tc>
                  <a:txBody>
                    <a:bodyPr/>
                    <a:lstStyle/>
                    <a:p>
                      <a:pPr algn="ctr" fontAlgn="b"/>
                      <a:r>
                        <a:rPr lang="pt-BR" sz="2200" b="0" i="0" u="none" strike="noStrike">
                          <a:solidFill>
                            <a:srgbClr val="000000"/>
                          </a:solidFill>
                          <a:effectLst/>
                          <a:latin typeface="Calibri" panose="020F0502020204030204" pitchFamily="34" charset="0"/>
                        </a:rPr>
                        <a:t>06</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200" b="0" i="0" u="none" strike="noStrike" dirty="0">
                          <a:solidFill>
                            <a:srgbClr val="000000"/>
                          </a:solidFill>
                          <a:effectLst/>
                          <a:latin typeface="Calibri" panose="020F0502020204030204" pitchFamily="34" charset="0"/>
                        </a:rPr>
                        <a:t>Recursos Diretamente Arrecadados pela Administração Indireta e Fundos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2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2200" b="0" i="0" u="none" strike="noStrike">
                          <a:solidFill>
                            <a:srgbClr val="000000"/>
                          </a:solidFill>
                          <a:effectLst/>
                          <a:latin typeface="Calibri" panose="020F0502020204030204" pitchFamily="34" charset="0"/>
                        </a:rPr>
                        <a:t>753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200" b="0" i="0" u="none" strike="noStrike" dirty="0">
                          <a:solidFill>
                            <a:srgbClr val="000000"/>
                          </a:solidFill>
                          <a:effectLst/>
                          <a:latin typeface="Calibri" panose="020F0502020204030204" pitchFamily="34" charset="0"/>
                        </a:rPr>
                        <a:t> Recursos Provenientes de Taxas, Contribuições e Preços Públicos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b"/>
                      <a:r>
                        <a:rPr lang="pt-BR" sz="22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5937911"/>
                  </a:ext>
                </a:extLst>
              </a:tr>
              <a:tr h="337331">
                <a:tc gridSpan="2">
                  <a:txBody>
                    <a:bodyPr/>
                    <a:lstStyle/>
                    <a:p>
                      <a:pPr algn="ctr" fontAlgn="b"/>
                      <a:r>
                        <a:rPr lang="pt-BR" sz="22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a:txBody>
                    <a:bodyPr/>
                    <a:lstStyle/>
                    <a:p>
                      <a:pPr algn="l" fontAlgn="b"/>
                      <a:r>
                        <a:rPr lang="pt-BR" sz="22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2200" b="0" i="0" u="none" strike="noStrike">
                          <a:solidFill>
                            <a:srgbClr val="000000"/>
                          </a:solidFill>
                          <a:effectLst/>
                          <a:latin typeface="Calibri" panose="020F0502020204030204" pitchFamily="34" charset="0"/>
                        </a:rPr>
                        <a:t>759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200" b="0" i="0" u="none" strike="noStrike">
                          <a:solidFill>
                            <a:srgbClr val="000000"/>
                          </a:solidFill>
                          <a:effectLst/>
                          <a:latin typeface="Calibri" panose="020F0502020204030204" pitchFamily="34" charset="0"/>
                        </a:rPr>
                        <a:t>Recursos Vinculados a Fundos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4231176646"/>
                  </a:ext>
                </a:extLst>
              </a:tr>
              <a:tr h="326087">
                <a:tc rowSpan="2" gridSpan="2">
                  <a:txBody>
                    <a:bodyPr/>
                    <a:lstStyle/>
                    <a:p>
                      <a:pPr algn="ctr" fontAlgn="b"/>
                      <a:r>
                        <a:rPr lang="pt-BR" sz="22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rowSpan="2" hMerge="1">
                  <a:txBody>
                    <a:bodyPr/>
                    <a:lstStyle/>
                    <a:p>
                      <a:endParaRPr lang="pt-BR"/>
                    </a:p>
                  </a:txBody>
                  <a:tcPr/>
                </a:tc>
                <a:tc>
                  <a:txBody>
                    <a:bodyPr/>
                    <a:lstStyle/>
                    <a:p>
                      <a:pPr algn="ctr" fontAlgn="b"/>
                      <a:r>
                        <a:rPr lang="pt-BR" sz="22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pt-BR" sz="2200" b="0" i="0" u="none" strike="noStrike">
                          <a:solidFill>
                            <a:srgbClr val="000000"/>
                          </a:solidFill>
                          <a:effectLst/>
                          <a:latin typeface="Calibri" panose="020F0502020204030204" pitchFamily="34" charset="0"/>
                        </a:rPr>
                        <a:t>501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200" b="0" i="0" u="none" strike="noStrike">
                          <a:solidFill>
                            <a:srgbClr val="000000"/>
                          </a:solidFill>
                          <a:effectLst/>
                          <a:latin typeface="Calibri" panose="020F0502020204030204" pitchFamily="34" charset="0"/>
                        </a:rPr>
                        <a:t>Outros Recursos não Vinculados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2198245888"/>
                  </a:ext>
                </a:extLst>
              </a:tr>
              <a:tr h="337331">
                <a:tc gridSpan="2" vMerge="1">
                  <a:txBody>
                    <a:bodyPr/>
                    <a:lstStyle/>
                    <a:p>
                      <a:endParaRPr lang="pt-BR"/>
                    </a:p>
                  </a:txBody>
                  <a:tcPr/>
                </a:tc>
                <a:tc hMerge="1" vMerge="1">
                  <a:txBody>
                    <a:bodyPr/>
                    <a:lstStyle/>
                    <a:p>
                      <a:endParaRPr lang="pt-BR"/>
                    </a:p>
                  </a:txBody>
                  <a:tcPr/>
                </a:tc>
                <a:tc>
                  <a:txBody>
                    <a:bodyPr/>
                    <a:lstStyle/>
                    <a:p>
                      <a:pPr algn="ctr" fontAlgn="b"/>
                      <a:r>
                        <a:rPr lang="pt-BR" sz="22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fontAlgn="ctr"/>
                      <a:r>
                        <a:rPr lang="pt-BR" sz="2200" b="0" i="0" u="none" strike="noStrike">
                          <a:solidFill>
                            <a:srgbClr val="000000"/>
                          </a:solidFill>
                          <a:effectLst/>
                          <a:latin typeface="Calibri" panose="020F0502020204030204" pitchFamily="34" charset="0"/>
                        </a:rPr>
                        <a:t>899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200" b="0" i="0" u="none" strike="noStrike" dirty="0">
                          <a:solidFill>
                            <a:srgbClr val="000000"/>
                          </a:solidFill>
                          <a:effectLst/>
                          <a:latin typeface="Calibri" panose="020F0502020204030204" pitchFamily="34" charset="0"/>
                        </a:rPr>
                        <a:t>Outros Recursos Vinculados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pt-BR"/>
                    </a:p>
                  </a:txBody>
                  <a:tcPr/>
                </a:tc>
                <a:extLst>
                  <a:ext uri="{0D108BD9-81ED-4DB2-BD59-A6C34878D82A}">
                    <a16:rowId xmlns:a16="http://schemas.microsoft.com/office/drawing/2014/main" val="2429638510"/>
                  </a:ext>
                </a:extLst>
              </a:tr>
            </a:tbl>
          </a:graphicData>
        </a:graphic>
      </p:graphicFrame>
    </p:spTree>
    <p:extLst>
      <p:ext uri="{BB962C8B-B14F-4D97-AF65-F5344CB8AC3E}">
        <p14:creationId xmlns:p14="http://schemas.microsoft.com/office/powerpoint/2010/main" val="36928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B7F729B2-62EE-9304-DCF2-156E8E594CF0}"/>
              </a:ext>
            </a:extLst>
          </p:cNvPr>
          <p:cNvGraphicFramePr>
            <a:graphicFrameLocks noGrp="1"/>
          </p:cNvGraphicFramePr>
          <p:nvPr/>
        </p:nvGraphicFramePr>
        <p:xfrm>
          <a:off x="308113" y="2185915"/>
          <a:ext cx="12191999" cy="27073391"/>
        </p:xfrm>
        <a:graphic>
          <a:graphicData uri="http://schemas.openxmlformats.org/drawingml/2006/table">
            <a:tbl>
              <a:tblPr/>
              <a:tblGrid>
                <a:gridCol w="357957">
                  <a:extLst>
                    <a:ext uri="{9D8B030D-6E8A-4147-A177-3AD203B41FA5}">
                      <a16:colId xmlns:a16="http://schemas.microsoft.com/office/drawing/2014/main" val="2682827882"/>
                    </a:ext>
                  </a:extLst>
                </a:gridCol>
                <a:gridCol w="3309582">
                  <a:extLst>
                    <a:ext uri="{9D8B030D-6E8A-4147-A177-3AD203B41FA5}">
                      <a16:colId xmlns:a16="http://schemas.microsoft.com/office/drawing/2014/main" val="1961743196"/>
                    </a:ext>
                  </a:extLst>
                </a:gridCol>
                <a:gridCol w="126269">
                  <a:extLst>
                    <a:ext uri="{9D8B030D-6E8A-4147-A177-3AD203B41FA5}">
                      <a16:colId xmlns:a16="http://schemas.microsoft.com/office/drawing/2014/main" val="547509314"/>
                    </a:ext>
                  </a:extLst>
                </a:gridCol>
                <a:gridCol w="495810">
                  <a:extLst>
                    <a:ext uri="{9D8B030D-6E8A-4147-A177-3AD203B41FA5}">
                      <a16:colId xmlns:a16="http://schemas.microsoft.com/office/drawing/2014/main" val="1698307113"/>
                    </a:ext>
                  </a:extLst>
                </a:gridCol>
                <a:gridCol w="3610373">
                  <a:extLst>
                    <a:ext uri="{9D8B030D-6E8A-4147-A177-3AD203B41FA5}">
                      <a16:colId xmlns:a16="http://schemas.microsoft.com/office/drawing/2014/main" val="1897688372"/>
                    </a:ext>
                  </a:extLst>
                </a:gridCol>
                <a:gridCol w="637953">
                  <a:extLst>
                    <a:ext uri="{9D8B030D-6E8A-4147-A177-3AD203B41FA5}">
                      <a16:colId xmlns:a16="http://schemas.microsoft.com/office/drawing/2014/main" val="202276559"/>
                    </a:ext>
                  </a:extLst>
                </a:gridCol>
                <a:gridCol w="819038">
                  <a:extLst>
                    <a:ext uri="{9D8B030D-6E8A-4147-A177-3AD203B41FA5}">
                      <a16:colId xmlns:a16="http://schemas.microsoft.com/office/drawing/2014/main" val="850356632"/>
                    </a:ext>
                  </a:extLst>
                </a:gridCol>
                <a:gridCol w="2835017">
                  <a:extLst>
                    <a:ext uri="{9D8B030D-6E8A-4147-A177-3AD203B41FA5}">
                      <a16:colId xmlns:a16="http://schemas.microsoft.com/office/drawing/2014/main" val="4117460534"/>
                    </a:ext>
                  </a:extLst>
                </a:gridCol>
              </a:tblGrid>
              <a:tr h="307402">
                <a:tc gridSpan="8">
                  <a:txBody>
                    <a:bodyPr/>
                    <a:lstStyle/>
                    <a:p>
                      <a:pPr algn="l" fontAlgn="b"/>
                      <a:r>
                        <a:rPr lang="pt-BR" sz="2000" b="1" i="0" u="none" strike="noStrike" dirty="0">
                          <a:solidFill>
                            <a:srgbClr val="000000"/>
                          </a:solidFill>
                          <a:effectLst/>
                          <a:latin typeface="Calibri" panose="020F0502020204030204" pitchFamily="34" charset="0"/>
                        </a:rPr>
                        <a:t>Ensino</a:t>
                      </a:r>
                    </a:p>
                  </a:txBody>
                  <a:tcPr marL="2621" marR="2621" marT="26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970433"/>
                  </a:ext>
                </a:extLst>
              </a:tr>
              <a:tr h="307402">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5">
                  <a:txBody>
                    <a:bodyPr/>
                    <a:lstStyle/>
                    <a:p>
                      <a:pPr algn="ctr" fontAlgn="ctr"/>
                      <a:r>
                        <a:rPr lang="pt-BR" sz="2000" b="1" i="0" u="none" strike="noStrike" dirty="0">
                          <a:solidFill>
                            <a:srgbClr val="000000"/>
                          </a:solidFill>
                          <a:effectLst/>
                          <a:latin typeface="Calibri" panose="020F0502020204030204" pitchFamily="34" charset="0"/>
                        </a:rPr>
                        <a:t>Novas FR - STN</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933608"/>
                  </a:ext>
                </a:extLst>
              </a:tr>
              <a:tr h="916963">
                <a:tc>
                  <a:txBody>
                    <a:bodyPr/>
                    <a:lstStyle/>
                    <a:p>
                      <a:pPr algn="ctr" fontAlgn="ctr"/>
                      <a:r>
                        <a:rPr lang="pt-BR" sz="2000" b="0" i="0" u="none" strike="noStrike">
                          <a:solidFill>
                            <a:srgbClr val="000000"/>
                          </a:solidFill>
                          <a:effectLst/>
                          <a:latin typeface="Calibri" panose="020F0502020204030204" pitchFamily="34" charset="0"/>
                        </a:rPr>
                        <a:t>01</a:t>
                      </a:r>
                    </a:p>
                  </a:txBody>
                  <a:tcPr marL="2621" marR="2621" marT="262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Receitas de Impostos e de Transferência de Impostos - Educação</a:t>
                      </a:r>
                    </a:p>
                  </a:txBody>
                  <a:tcPr marL="2621" marR="2621" marT="262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500</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não Vinculados de Impostos</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1001</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pt-BR" sz="2000" b="0" i="0" u="none" strike="noStrike">
                          <a:solidFill>
                            <a:srgbClr val="000000"/>
                          </a:solidFill>
                          <a:effectLst/>
                          <a:latin typeface="Calibri" panose="020F0502020204030204" pitchFamily="34" charset="0"/>
                        </a:rPr>
                        <a:t>Identificação das despesas com manutenção e desenvolvimento do ensino</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r>
                        <a:rPr lang="pt-BR" sz="1600" b="0" i="0" u="none" strike="noStrike">
                          <a:solidFill>
                            <a:srgbClr val="000000"/>
                          </a:solidFill>
                          <a:effectLst/>
                          <a:latin typeface="Calibri" panose="020F0502020204030204" pitchFamily="34" charset="0"/>
                        </a:rPr>
                        <a:t>Identificação das despesas com manutenção e desenvolvimento do ensino</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37503918"/>
                  </a:ext>
                </a:extLst>
              </a:tr>
              <a:tr h="1113564">
                <a:tc>
                  <a:txBody>
                    <a:bodyPr/>
                    <a:lstStyle/>
                    <a:p>
                      <a:pPr algn="ctr" fontAlgn="ctr"/>
                      <a:r>
                        <a:rPr lang="pt-BR" sz="2000" b="0" i="0" u="none" strike="noStrike">
                          <a:solidFill>
                            <a:srgbClr val="000000"/>
                          </a:solidFill>
                          <a:effectLst/>
                          <a:latin typeface="Calibri" panose="020F0502020204030204" pitchFamily="34" charset="0"/>
                        </a:rPr>
                        <a:t>18</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1800" b="0" i="0" u="none" strike="noStrike" dirty="0">
                          <a:solidFill>
                            <a:srgbClr val="000000"/>
                          </a:solidFill>
                          <a:effectLst/>
                          <a:latin typeface="Calibri" panose="020F0502020204030204" pitchFamily="34" charset="0"/>
                        </a:rPr>
                        <a:t>Transferências do FUNDEB - (aplicação na remuneração dos profissionais da Educação Básica em efetivo exercício – mínimo 70%)</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540</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FUNDEB - Impostos e Transferências de Impostos</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ctr"/>
                      <a:r>
                        <a:rPr lang="pt-BR" sz="18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02155980"/>
                  </a:ext>
                </a:extLst>
              </a:tr>
              <a:tr h="850547">
                <a:tc>
                  <a:txBody>
                    <a:bodyPr/>
                    <a:lstStyle/>
                    <a:p>
                      <a:pPr algn="ctr" fontAlgn="b"/>
                      <a:r>
                        <a:rPr lang="pt-BR" sz="2000" b="0" i="0" u="none" strike="noStrike">
                          <a:solidFill>
                            <a:srgbClr val="000000"/>
                          </a:solidFill>
                          <a:effectLst/>
                          <a:latin typeface="Calibri" panose="020F0502020204030204" pitchFamily="34" charset="0"/>
                        </a:rPr>
                        <a:t>19</a:t>
                      </a:r>
                    </a:p>
                  </a:txBody>
                  <a:tcPr marL="2621" marR="2621" marT="26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Transferências do FUNDEB - (aplicação em outras despesas da Educação Básica)</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540</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FUNDEB - Impostos e Transferências de Impostos</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gridSpan="2">
                  <a:txBody>
                    <a:bodyPr/>
                    <a:lstStyle/>
                    <a:p>
                      <a:pPr algn="l" fontAlgn="b"/>
                      <a:r>
                        <a:rPr lang="pt-BR" sz="2000" b="0" i="0" u="none" strike="noStrike" dirty="0">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pPr algn="l" fontAlgn="b"/>
                      <a:r>
                        <a:rPr lang="pt-BR" sz="16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72054113"/>
                  </a:ext>
                </a:extLst>
              </a:tr>
              <a:tr h="1037307">
                <a:tc>
                  <a:txBody>
                    <a:bodyPr/>
                    <a:lstStyle/>
                    <a:p>
                      <a:pPr algn="ctr" fontAlgn="b"/>
                      <a:r>
                        <a:rPr lang="pt-BR" sz="2000" b="0" i="0" u="none" strike="noStrike" dirty="0">
                          <a:solidFill>
                            <a:srgbClr val="000000"/>
                          </a:solidFill>
                          <a:effectLst/>
                          <a:latin typeface="Calibri" panose="020F0502020204030204" pitchFamily="34" charset="0"/>
                        </a:rPr>
                        <a:t>20</a:t>
                      </a:r>
                    </a:p>
                  </a:txBody>
                  <a:tcPr marL="2621" marR="2621" marT="2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Transferências da complementação da União ao FUNDEB - VAAT</a:t>
                      </a:r>
                    </a:p>
                  </a:txBody>
                  <a:tcPr marL="2621" marR="2621" marT="2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542</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FUNDEB - Complementação da União - VAAT</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endParaRPr lang="pt-BR" sz="1800" b="0" i="0" u="none" strike="noStrike" dirty="0">
                        <a:solidFill>
                          <a:srgbClr val="000000"/>
                        </a:solidFill>
                        <a:effectLst/>
                        <a:latin typeface="Calibri" panose="020F0502020204030204" pitchFamily="34" charset="0"/>
                      </a:endParaRPr>
                    </a:p>
                  </a:txBody>
                  <a:tcPr marL="2621" marR="2621" marT="26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2698341328"/>
                  </a:ext>
                </a:extLst>
              </a:tr>
              <a:tr h="612183">
                <a:tc rowSpan="3" gridSpan="2">
                  <a:txBody>
                    <a:bodyPr/>
                    <a:lstStyle/>
                    <a:p>
                      <a:pPr algn="ctr"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541</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FUNDEB - Complementação da União - VAAF</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lnT w="12700" cap="flat" cmpd="sng" algn="ctr">
                      <a:solidFill>
                        <a:schemeClr val="tx1"/>
                      </a:solidFill>
                      <a:prstDash val="solid"/>
                      <a:round/>
                      <a:headEnd type="none" w="med" len="med"/>
                      <a:tailEnd type="none" w="med" len="med"/>
                    </a:lnT>
                  </a:tcPr>
                </a:tc>
                <a:tc gridSpan="2">
                  <a:txBody>
                    <a:bodyPr/>
                    <a:lstStyle/>
                    <a:p>
                      <a:pPr algn="ctr" fontAlgn="ctr"/>
                      <a:r>
                        <a:rPr lang="pt-BR" sz="18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lnT w="12700" cap="flat" cmpd="sng" algn="ctr">
                      <a:solidFill>
                        <a:schemeClr val="tx1"/>
                      </a:solidFill>
                      <a:prstDash val="solid"/>
                      <a:round/>
                      <a:headEnd type="none" w="med" len="med"/>
                      <a:tailEnd type="none" w="med" len="med"/>
                    </a:lnT>
                  </a:tcP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3421011440"/>
                  </a:ext>
                </a:extLst>
              </a:tr>
              <a:tr h="612183">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543</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FUNDEB - Complementação da União - VAAR</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tc>
                <a:tc gridSpan="2">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2176531966"/>
                  </a:ext>
                </a:extLst>
              </a:tr>
              <a:tr h="9254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544</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Rec. de Precatórios do FUNDEF</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tc>
                <a:tc gridSpan="2">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1800624804"/>
                  </a:ext>
                </a:extLst>
              </a:tr>
              <a:tr h="1526526">
                <a:tc>
                  <a:txBody>
                    <a:bodyPr/>
                    <a:lstStyle/>
                    <a:p>
                      <a:pPr algn="ctr" fontAlgn="ctr"/>
                      <a:r>
                        <a:rPr lang="pt-BR" sz="2000" b="0" i="0" u="none" strike="noStrike">
                          <a:solidFill>
                            <a:srgbClr val="000000"/>
                          </a:solidFill>
                          <a:effectLst/>
                          <a:latin typeface="Calibri" panose="020F0502020204030204" pitchFamily="34" charset="0"/>
                        </a:rPr>
                        <a:t>32</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Convênios – União/Educação</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570</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Educação</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463429414"/>
                  </a:ext>
                </a:extLst>
              </a:tr>
              <a:tr h="1526526">
                <a:tc>
                  <a:txBody>
                    <a:bodyPr/>
                    <a:lstStyle/>
                    <a:p>
                      <a:pPr algn="ctr" fontAlgn="b"/>
                      <a:r>
                        <a:rPr lang="pt-BR" sz="2000" b="0" i="0" u="none" strike="noStrike">
                          <a:solidFill>
                            <a:srgbClr val="000000"/>
                          </a:solidFill>
                          <a:effectLst/>
                          <a:latin typeface="Calibri" panose="020F0502020204030204" pitchFamily="34" charset="0"/>
                        </a:rPr>
                        <a:t>36</a:t>
                      </a:r>
                    </a:p>
                  </a:txBody>
                  <a:tcPr marL="2621" marR="2621" marT="26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Salário Educação</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550</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 do Salário-Educação</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1096579938"/>
                  </a:ext>
                </a:extLst>
              </a:tr>
              <a:tr h="1827220">
                <a:tc>
                  <a:txBody>
                    <a:bodyPr/>
                    <a:lstStyle/>
                    <a:p>
                      <a:pPr algn="ctr" fontAlgn="b"/>
                      <a:r>
                        <a:rPr lang="pt-BR" sz="2000" b="0" i="0" u="none" strike="noStrike">
                          <a:solidFill>
                            <a:srgbClr val="000000"/>
                          </a:solidFill>
                          <a:effectLst/>
                          <a:latin typeface="Calibri" panose="020F0502020204030204" pitchFamily="34" charset="0"/>
                        </a:rPr>
                        <a:t>37</a:t>
                      </a:r>
                    </a:p>
                  </a:txBody>
                  <a:tcPr marL="2621" marR="2621" marT="26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Outras Transferências do Fundo Nacional do Desenvolvimento da Educação – FNDE (não repassadas por meio de convênios)</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569</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Recursos do FNDE</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3944376449"/>
                  </a:ext>
                </a:extLst>
              </a:tr>
              <a:tr h="1526526">
                <a:tc>
                  <a:txBody>
                    <a:bodyPr/>
                    <a:lstStyle/>
                    <a:p>
                      <a:pPr algn="ctr" fontAlgn="b"/>
                      <a:r>
                        <a:rPr lang="pt-BR" sz="2000" b="0" i="0" u="none" strike="noStrike">
                          <a:solidFill>
                            <a:srgbClr val="000000"/>
                          </a:solidFill>
                          <a:effectLst/>
                          <a:latin typeface="Calibri" panose="020F0502020204030204" pitchFamily="34" charset="0"/>
                        </a:rPr>
                        <a:t>40</a:t>
                      </a:r>
                    </a:p>
                  </a:txBody>
                  <a:tcPr marL="2621" marR="2621" marT="26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Royalties de Petróleo – Educação - Lei nº 12.858/2013</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573</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Royalties do Petróleo e Gás Natural Vinculados à Educação</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3744607097"/>
                  </a:ext>
                </a:extLst>
              </a:tr>
              <a:tr h="1526526">
                <a:tc>
                  <a:txBody>
                    <a:bodyPr/>
                    <a:lstStyle/>
                    <a:p>
                      <a:pPr algn="ctr" fontAlgn="ctr"/>
                      <a:r>
                        <a:rPr lang="pt-BR" sz="2000" b="0" i="0" u="none" strike="noStrike">
                          <a:solidFill>
                            <a:srgbClr val="000000"/>
                          </a:solidFill>
                          <a:effectLst/>
                          <a:latin typeface="Calibri" panose="020F0502020204030204" pitchFamily="34" charset="0"/>
                        </a:rPr>
                        <a:t>43</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do Programa Nacional de Alimentação Escolar – PNAE</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552</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 FNDE referentes ao Programa Nacional de Alimentação Escolar (PNAE)</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241010714"/>
                  </a:ext>
                </a:extLst>
              </a:tr>
              <a:tr h="1526526">
                <a:tc>
                  <a:txBody>
                    <a:bodyPr/>
                    <a:lstStyle/>
                    <a:p>
                      <a:pPr algn="ctr" fontAlgn="ctr"/>
                      <a:r>
                        <a:rPr lang="pt-BR" sz="2000" b="0" i="0" u="none" strike="noStrike">
                          <a:solidFill>
                            <a:srgbClr val="000000"/>
                          </a:solidFill>
                          <a:effectLst/>
                          <a:latin typeface="Calibri" panose="020F0502020204030204" pitchFamily="34" charset="0"/>
                        </a:rPr>
                        <a:t>44</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do Programa Nacional de Apoio ao Transporte Escolar – PNATE</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553</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 FNDE Referentes ao Programa Nacional de Apoio ao Transporte Escolar (PNATE)</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484011822"/>
                  </a:ext>
                </a:extLst>
              </a:tr>
              <a:tr h="1526526">
                <a:tc>
                  <a:txBody>
                    <a:bodyPr/>
                    <a:lstStyle/>
                    <a:p>
                      <a:pPr algn="ctr" fontAlgn="ctr"/>
                      <a:r>
                        <a:rPr lang="pt-BR" sz="2000" b="0" i="0" u="none" strike="noStrike">
                          <a:solidFill>
                            <a:srgbClr val="000000"/>
                          </a:solidFill>
                          <a:effectLst/>
                          <a:latin typeface="Calibri" panose="020F0502020204030204" pitchFamily="34" charset="0"/>
                        </a:rPr>
                        <a:t>45</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do Programa Dinheiro Direto na Escola – PDDE</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551</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 FNDE referentes ao Programa Dinheiro Direto na Escola (PDDE)</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3304641916"/>
                  </a:ext>
                </a:extLst>
              </a:tr>
              <a:tr h="1526526">
                <a:tc>
                  <a:txBody>
                    <a:bodyPr/>
                    <a:lstStyle/>
                    <a:p>
                      <a:pPr algn="ctr" fontAlgn="ctr"/>
                      <a:r>
                        <a:rPr lang="pt-BR" sz="2000" b="0" i="0" u="none" strike="noStrike">
                          <a:solidFill>
                            <a:srgbClr val="000000"/>
                          </a:solidFill>
                          <a:effectLst/>
                          <a:latin typeface="Calibri" panose="020F0502020204030204" pitchFamily="34" charset="0"/>
                        </a:rPr>
                        <a:t>46</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Receita pela Prestação de Serviços Educacionais</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599</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Outros Recursos Vinculados à Educação</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1426366940"/>
                  </a:ext>
                </a:extLst>
              </a:tr>
              <a:tr h="1526526">
                <a:tc>
                  <a:txBody>
                    <a:bodyPr/>
                    <a:lstStyle/>
                    <a:p>
                      <a:pPr algn="ctr" fontAlgn="ctr"/>
                      <a:r>
                        <a:rPr lang="pt-BR" sz="2000" b="0" i="0" u="none" strike="noStrike">
                          <a:solidFill>
                            <a:srgbClr val="000000"/>
                          </a:solidFill>
                          <a:effectLst/>
                          <a:latin typeface="Calibri" panose="020F0502020204030204" pitchFamily="34" charset="0"/>
                        </a:rPr>
                        <a:t>62</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Voluntárias – Estado/Educação</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571</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Estado referentes a Convênios e Instrumentos Congêneres vinculados à Educação</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985826875"/>
                  </a:ext>
                </a:extLst>
              </a:tr>
              <a:tr h="1526526">
                <a:tc>
                  <a:txBody>
                    <a:bodyPr/>
                    <a:lstStyle/>
                    <a:p>
                      <a:pPr algn="ctr" fontAlgn="ctr"/>
                      <a:r>
                        <a:rPr lang="pt-BR" sz="2000" b="0" i="0" u="none" strike="noStrike">
                          <a:solidFill>
                            <a:srgbClr val="000000"/>
                          </a:solidFill>
                          <a:effectLst/>
                          <a:latin typeface="Calibri" panose="020F0502020204030204" pitchFamily="34" charset="0"/>
                        </a:rPr>
                        <a:t>66</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Transferências Legais e Constitucionais do Estado para o Desenvolvimento da Educação</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576</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dos Estados para programas de educação</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183431746"/>
                  </a:ext>
                </a:extLst>
              </a:tr>
              <a:tr h="1526526">
                <a:tc>
                  <a:txBody>
                    <a:bodyPr/>
                    <a:lstStyle/>
                    <a:p>
                      <a:pPr algn="ctr" fontAlgn="ctr"/>
                      <a:r>
                        <a:rPr lang="pt-BR" sz="2000" b="0" i="0" u="none" strike="noStrike">
                          <a:solidFill>
                            <a:srgbClr val="000000"/>
                          </a:solidFill>
                          <a:effectLst/>
                          <a:latin typeface="Calibri" panose="020F0502020204030204" pitchFamily="34" charset="0"/>
                        </a:rPr>
                        <a:t>81</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Internas para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574</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Educação</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492702053"/>
                  </a:ext>
                </a:extLst>
              </a:tr>
              <a:tr h="1526526">
                <a:tc>
                  <a:txBody>
                    <a:bodyPr/>
                    <a:lstStyle/>
                    <a:p>
                      <a:pPr algn="ctr" fontAlgn="ctr"/>
                      <a:r>
                        <a:rPr lang="pt-BR" sz="2000" b="0" i="0" u="none" strike="noStrike">
                          <a:solidFill>
                            <a:srgbClr val="000000"/>
                          </a:solidFill>
                          <a:effectLst/>
                          <a:latin typeface="Calibri" panose="020F0502020204030204" pitchFamily="34" charset="0"/>
                        </a:rPr>
                        <a:t>84</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Externas para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574</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Educação</a:t>
                      </a:r>
                    </a:p>
                  </a:txBody>
                  <a:tcPr marL="2621" marR="2621" marT="2621"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tc>
                <a:tc gridSpan="2">
                  <a:txBody>
                    <a:bodyPr/>
                    <a:lstStyle/>
                    <a:p>
                      <a:pPr algn="ctr" fontAlgn="ctr"/>
                      <a:r>
                        <a:rPr lang="pt-BR" sz="20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tc hMerge="1">
                  <a:txBody>
                    <a:bodyPr/>
                    <a:lstStyle/>
                    <a:p>
                      <a:pPr algn="l" fontAlgn="ctr"/>
                      <a:r>
                        <a:rPr lang="pt-BR" sz="1600" b="0" i="0" u="none" strike="noStrike">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tc>
                <a:extLst>
                  <a:ext uri="{0D108BD9-81ED-4DB2-BD59-A6C34878D82A}">
                    <a16:rowId xmlns:a16="http://schemas.microsoft.com/office/drawing/2014/main" val="824487073"/>
                  </a:ext>
                </a:extLst>
              </a:tr>
              <a:tr h="916963">
                <a:tc>
                  <a:txBody>
                    <a:bodyPr/>
                    <a:lstStyle/>
                    <a:p>
                      <a:pPr algn="ctr" fontAlgn="ctr"/>
                      <a:r>
                        <a:rPr lang="pt-BR" sz="2000" b="0" i="0" u="none" strike="noStrike">
                          <a:solidFill>
                            <a:srgbClr val="000000"/>
                          </a:solidFill>
                          <a:effectLst/>
                          <a:latin typeface="Calibri" panose="020F0502020204030204" pitchFamily="34" charset="0"/>
                        </a:rPr>
                        <a:t>87</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Alienações de Bens destinados 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Direta</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pt-BR" sz="2000" b="0" i="0" u="none" strike="noStrike">
                          <a:solidFill>
                            <a:srgbClr val="000000"/>
                          </a:solidFill>
                          <a:effectLst/>
                          <a:latin typeface="Calibri" panose="020F0502020204030204" pitchFamily="34" charset="0"/>
                        </a:rPr>
                        <a:t>70XX</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hMerge="1">
                  <a:txBody>
                    <a:bodyPr/>
                    <a:lstStyle/>
                    <a:p>
                      <a:pPr algn="ctr" fontAlgn="ctr"/>
                      <a:endParaRPr lang="pt-BR" sz="1600" b="0" i="0" u="none" strike="noStrike">
                        <a:solidFill>
                          <a:srgbClr val="000000"/>
                        </a:solidFill>
                        <a:effectLst/>
                        <a:latin typeface="Calibri" panose="020F0502020204030204" pitchFamily="34" charset="0"/>
                      </a:endParaRP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Criado pelo TCE/SC</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70127767"/>
                  </a:ext>
                </a:extLst>
              </a:tr>
              <a:tr h="916963">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575</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e Instrumentos Congêneres vinculados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3">
                  <a:txBody>
                    <a:bodyPr/>
                    <a:lstStyle/>
                    <a:p>
                      <a:pPr algn="ctr" fontAlgn="b"/>
                      <a:r>
                        <a:rPr lang="pt-BR" sz="2000" b="0" i="0" u="none" strike="noStrike" dirty="0">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69279249"/>
                  </a:ext>
                </a:extLst>
              </a:tr>
            </a:tbl>
          </a:graphicData>
        </a:graphic>
      </p:graphicFrame>
      <p:sp>
        <p:nvSpPr>
          <p:cNvPr id="3" name="CaixaDeTexto 2">
            <a:extLst>
              <a:ext uri="{FF2B5EF4-FFF2-40B4-BE49-F238E27FC236}">
                <a16:creationId xmlns:a16="http://schemas.microsoft.com/office/drawing/2014/main" id="{B4C99A11-7D2D-B71E-5631-E4FBDA2C01E0}"/>
              </a:ext>
            </a:extLst>
          </p:cNvPr>
          <p:cNvSpPr txBox="1"/>
          <p:nvPr/>
        </p:nvSpPr>
        <p:spPr>
          <a:xfrm>
            <a:off x="2089935" y="510362"/>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5" name="Conector reto 4">
            <a:extLst>
              <a:ext uri="{FF2B5EF4-FFF2-40B4-BE49-F238E27FC236}">
                <a16:creationId xmlns:a16="http://schemas.microsoft.com/office/drawing/2014/main" id="{928155C6-EC88-39C2-D0DA-113CFAE6A3AF}"/>
              </a:ext>
            </a:extLst>
          </p:cNvPr>
          <p:cNvCxnSpPr>
            <a:cxnSpLocks/>
          </p:cNvCxnSpPr>
          <p:nvPr/>
        </p:nvCxnSpPr>
        <p:spPr>
          <a:xfrm>
            <a:off x="2212906" y="1095137"/>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288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B7F729B2-62EE-9304-DCF2-156E8E594CF0}"/>
              </a:ext>
            </a:extLst>
          </p:cNvPr>
          <p:cNvGraphicFramePr>
            <a:graphicFrameLocks noGrp="1"/>
          </p:cNvGraphicFramePr>
          <p:nvPr/>
        </p:nvGraphicFramePr>
        <p:xfrm>
          <a:off x="1" y="1460359"/>
          <a:ext cx="12191999" cy="4346507"/>
        </p:xfrm>
        <a:graphic>
          <a:graphicData uri="http://schemas.openxmlformats.org/drawingml/2006/table">
            <a:tbl>
              <a:tblPr/>
              <a:tblGrid>
                <a:gridCol w="357957">
                  <a:extLst>
                    <a:ext uri="{9D8B030D-6E8A-4147-A177-3AD203B41FA5}">
                      <a16:colId xmlns:a16="http://schemas.microsoft.com/office/drawing/2014/main" val="2682827882"/>
                    </a:ext>
                  </a:extLst>
                </a:gridCol>
                <a:gridCol w="3309582">
                  <a:extLst>
                    <a:ext uri="{9D8B030D-6E8A-4147-A177-3AD203B41FA5}">
                      <a16:colId xmlns:a16="http://schemas.microsoft.com/office/drawing/2014/main" val="1961743196"/>
                    </a:ext>
                  </a:extLst>
                </a:gridCol>
                <a:gridCol w="126269">
                  <a:extLst>
                    <a:ext uri="{9D8B030D-6E8A-4147-A177-3AD203B41FA5}">
                      <a16:colId xmlns:a16="http://schemas.microsoft.com/office/drawing/2014/main" val="547509314"/>
                    </a:ext>
                  </a:extLst>
                </a:gridCol>
                <a:gridCol w="495810">
                  <a:extLst>
                    <a:ext uri="{9D8B030D-6E8A-4147-A177-3AD203B41FA5}">
                      <a16:colId xmlns:a16="http://schemas.microsoft.com/office/drawing/2014/main" val="1698307113"/>
                    </a:ext>
                  </a:extLst>
                </a:gridCol>
                <a:gridCol w="3610373">
                  <a:extLst>
                    <a:ext uri="{9D8B030D-6E8A-4147-A177-3AD203B41FA5}">
                      <a16:colId xmlns:a16="http://schemas.microsoft.com/office/drawing/2014/main" val="1897688372"/>
                    </a:ext>
                  </a:extLst>
                </a:gridCol>
                <a:gridCol w="637953">
                  <a:extLst>
                    <a:ext uri="{9D8B030D-6E8A-4147-A177-3AD203B41FA5}">
                      <a16:colId xmlns:a16="http://schemas.microsoft.com/office/drawing/2014/main" val="202276559"/>
                    </a:ext>
                  </a:extLst>
                </a:gridCol>
                <a:gridCol w="3654055">
                  <a:extLst>
                    <a:ext uri="{9D8B030D-6E8A-4147-A177-3AD203B41FA5}">
                      <a16:colId xmlns:a16="http://schemas.microsoft.com/office/drawing/2014/main" val="850356632"/>
                    </a:ext>
                  </a:extLst>
                </a:gridCol>
              </a:tblGrid>
              <a:tr h="307402">
                <a:tc gridSpan="7">
                  <a:txBody>
                    <a:bodyPr/>
                    <a:lstStyle/>
                    <a:p>
                      <a:pPr algn="l" fontAlgn="b"/>
                      <a:r>
                        <a:rPr lang="pt-BR" sz="2000" b="1" i="0" u="none" strike="noStrike" dirty="0">
                          <a:solidFill>
                            <a:srgbClr val="000000"/>
                          </a:solidFill>
                          <a:effectLst/>
                          <a:latin typeface="Calibri" panose="020F0502020204030204" pitchFamily="34" charset="0"/>
                        </a:rPr>
                        <a:t>Ensino</a:t>
                      </a:r>
                    </a:p>
                  </a:txBody>
                  <a:tcPr marL="2621" marR="2621" marT="26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970433"/>
                  </a:ext>
                </a:extLst>
              </a:tr>
              <a:tr h="307402">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4">
                  <a:txBody>
                    <a:bodyPr/>
                    <a:lstStyle/>
                    <a:p>
                      <a:pPr algn="ctr" fontAlgn="ctr"/>
                      <a:r>
                        <a:rPr lang="pt-BR" sz="2000" b="1" i="0" u="none" strike="noStrike">
                          <a:solidFill>
                            <a:srgbClr val="000000"/>
                          </a:solidFill>
                          <a:effectLst/>
                          <a:latin typeface="Calibri" panose="020F0502020204030204" pitchFamily="34" charset="0"/>
                        </a:rPr>
                        <a:t>Novas FR - STN</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933608"/>
                  </a:ext>
                </a:extLst>
              </a:tr>
              <a:tr h="1037307">
                <a:tc>
                  <a:txBody>
                    <a:bodyPr/>
                    <a:lstStyle/>
                    <a:p>
                      <a:pPr algn="ctr" fontAlgn="b"/>
                      <a:r>
                        <a:rPr lang="pt-BR" sz="2000" b="0" i="0" u="none" strike="noStrike" dirty="0">
                          <a:solidFill>
                            <a:srgbClr val="000000"/>
                          </a:solidFill>
                          <a:effectLst/>
                          <a:latin typeface="Calibri" panose="020F0502020204030204" pitchFamily="34" charset="0"/>
                        </a:rPr>
                        <a:t>20</a:t>
                      </a:r>
                    </a:p>
                  </a:txBody>
                  <a:tcPr marL="2621" marR="2621" marT="2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Transferências da complementação da União ao FUNDEB - VAAT</a:t>
                      </a:r>
                    </a:p>
                  </a:txBody>
                  <a:tcPr marL="2621" marR="2621" marT="2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542</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FUNDEB - Complementação da União - VAAT</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8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341328"/>
                  </a:ext>
                </a:extLst>
              </a:tr>
              <a:tr h="612183">
                <a:tc gridSpan="2">
                  <a:txBody>
                    <a:bodyPr/>
                    <a:lstStyle/>
                    <a:p>
                      <a:pPr algn="ctr" fontAlgn="b"/>
                      <a:endParaRPr lang="pt-BR" sz="2000" b="0" i="0" u="none" strike="noStrike" dirty="0">
                        <a:solidFill>
                          <a:srgbClr val="000000"/>
                        </a:solidFill>
                        <a:effectLst/>
                        <a:latin typeface="Calibri" panose="020F0502020204030204" pitchFamily="34" charset="0"/>
                      </a:endParaRPr>
                    </a:p>
                  </a:txBody>
                  <a:tcPr marL="2621" marR="2621" marT="2621"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541</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FUNDEB - Complementação da União - VAAF</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pt-BR" sz="1800" b="0" i="0" u="none" strike="noStrike" dirty="0">
                        <a:solidFill>
                          <a:srgbClr val="000000"/>
                        </a:solidFill>
                        <a:effectLst/>
                        <a:latin typeface="Calibri" panose="020F0502020204030204" pitchFamily="34" charset="0"/>
                      </a:endParaRPr>
                    </a:p>
                  </a:txBody>
                  <a:tcPr marL="2621" marR="2621" marT="262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18784"/>
                  </a:ext>
                </a:extLst>
              </a:tr>
              <a:tr h="612183">
                <a:tc rowSpan="3"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541</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FUNDEB - Complementação da União - VAAF</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dirty="0">
                          <a:solidFill>
                            <a:srgbClr val="000000"/>
                          </a:solidFill>
                          <a:effectLst/>
                          <a:latin typeface="Calibri" panose="020F0502020204030204" pitchFamily="34" charset="0"/>
                        </a:rPr>
                        <a:t>1070</a:t>
                      </a:r>
                    </a:p>
                  </a:txBody>
                  <a:tcPr marL="2621" marR="2621" marT="2621" marB="0" anchor="ctr">
                    <a:lnT w="12700" cap="flat" cmpd="sng" algn="ctr">
                      <a:solidFill>
                        <a:schemeClr val="tx1"/>
                      </a:solidFill>
                      <a:prstDash val="solid"/>
                      <a:round/>
                      <a:headEnd type="none" w="med" len="med"/>
                      <a:tailEnd type="none" w="med" len="med"/>
                    </a:lnT>
                  </a:tcPr>
                </a:tc>
                <a:tc>
                  <a:txBody>
                    <a:bodyPr/>
                    <a:lstStyle/>
                    <a:p>
                      <a:pPr algn="ctr" fontAlgn="ctr"/>
                      <a:r>
                        <a:rPr lang="pt-BR" sz="1800" b="0" i="0" u="none" strike="noStrike" dirty="0">
                          <a:solidFill>
                            <a:srgbClr val="000000"/>
                          </a:solidFill>
                          <a:effectLst/>
                          <a:latin typeface="Calibri" panose="020F0502020204030204" pitchFamily="34" charset="0"/>
                        </a:rPr>
                        <a:t>Identificação do percentual aplicado no pagamento da remuneração dos profissionais da educação básica em efetivo exercício</a:t>
                      </a:r>
                    </a:p>
                  </a:txBody>
                  <a:tcPr marL="2621" marR="2621" marT="2621"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1011440"/>
                  </a:ext>
                </a:extLst>
              </a:tr>
              <a:tr h="612183">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543</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FUNDEB - Complementação da União - VAAR</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2176531966"/>
                  </a:ext>
                </a:extLst>
              </a:tr>
              <a:tr h="92548">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544</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Rec. de Precatórios do FUNDEF</a:t>
                      </a:r>
                    </a:p>
                  </a:txBody>
                  <a:tcPr marL="2621" marR="2621" marT="2621" marB="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1800624804"/>
                  </a:ext>
                </a:extLst>
              </a:tr>
            </a:tbl>
          </a:graphicData>
        </a:graphic>
      </p:graphicFrame>
      <p:sp>
        <p:nvSpPr>
          <p:cNvPr id="3" name="CaixaDeTexto 2">
            <a:extLst>
              <a:ext uri="{FF2B5EF4-FFF2-40B4-BE49-F238E27FC236}">
                <a16:creationId xmlns:a16="http://schemas.microsoft.com/office/drawing/2014/main" id="{4357398F-DD86-71FA-0D3D-D43903521F13}"/>
              </a:ext>
            </a:extLst>
          </p:cNvPr>
          <p:cNvSpPr txBox="1"/>
          <p:nvPr/>
        </p:nvSpPr>
        <p:spPr>
          <a:xfrm>
            <a:off x="2089935" y="510362"/>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5" name="Conector reto 4">
            <a:extLst>
              <a:ext uri="{FF2B5EF4-FFF2-40B4-BE49-F238E27FC236}">
                <a16:creationId xmlns:a16="http://schemas.microsoft.com/office/drawing/2014/main" id="{E28156C8-A658-B79F-BE06-FF479A290F7C}"/>
              </a:ext>
            </a:extLst>
          </p:cNvPr>
          <p:cNvCxnSpPr>
            <a:cxnSpLocks/>
          </p:cNvCxnSpPr>
          <p:nvPr/>
        </p:nvCxnSpPr>
        <p:spPr>
          <a:xfrm>
            <a:off x="2212906" y="1095137"/>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712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DF12723-DAEE-7AF2-2D14-50C57C07853B}"/>
              </a:ext>
            </a:extLst>
          </p:cNvPr>
          <p:cNvSpPr txBox="1"/>
          <p:nvPr/>
        </p:nvSpPr>
        <p:spPr>
          <a:xfrm>
            <a:off x="3697655" y="686971"/>
            <a:ext cx="3733523" cy="584775"/>
          </a:xfrm>
          <a:custGeom>
            <a:avLst/>
            <a:gdLst>
              <a:gd name="connsiteX0" fmla="*/ 0 w 3733523"/>
              <a:gd name="connsiteY0" fmla="*/ 0 h 584775"/>
              <a:gd name="connsiteX1" fmla="*/ 458690 w 3733523"/>
              <a:gd name="connsiteY1" fmla="*/ 0 h 584775"/>
              <a:gd name="connsiteX2" fmla="*/ 1029386 w 3733523"/>
              <a:gd name="connsiteY2" fmla="*/ 0 h 584775"/>
              <a:gd name="connsiteX3" fmla="*/ 1562746 w 3733523"/>
              <a:gd name="connsiteY3" fmla="*/ 0 h 584775"/>
              <a:gd name="connsiteX4" fmla="*/ 2170777 w 3733523"/>
              <a:gd name="connsiteY4" fmla="*/ 0 h 584775"/>
              <a:gd name="connsiteX5" fmla="*/ 2704137 w 3733523"/>
              <a:gd name="connsiteY5" fmla="*/ 0 h 584775"/>
              <a:gd name="connsiteX6" fmla="*/ 3200163 w 3733523"/>
              <a:gd name="connsiteY6" fmla="*/ 0 h 584775"/>
              <a:gd name="connsiteX7" fmla="*/ 3733523 w 3733523"/>
              <a:gd name="connsiteY7" fmla="*/ 0 h 584775"/>
              <a:gd name="connsiteX8" fmla="*/ 3733523 w 3733523"/>
              <a:gd name="connsiteY8" fmla="*/ 584775 h 584775"/>
              <a:gd name="connsiteX9" fmla="*/ 3274833 w 3733523"/>
              <a:gd name="connsiteY9" fmla="*/ 584775 h 584775"/>
              <a:gd name="connsiteX10" fmla="*/ 2853478 w 3733523"/>
              <a:gd name="connsiteY10" fmla="*/ 584775 h 584775"/>
              <a:gd name="connsiteX11" fmla="*/ 2320118 w 3733523"/>
              <a:gd name="connsiteY11" fmla="*/ 584775 h 584775"/>
              <a:gd name="connsiteX12" fmla="*/ 1861428 w 3733523"/>
              <a:gd name="connsiteY12" fmla="*/ 584775 h 584775"/>
              <a:gd name="connsiteX13" fmla="*/ 1440073 w 3733523"/>
              <a:gd name="connsiteY13" fmla="*/ 584775 h 584775"/>
              <a:gd name="connsiteX14" fmla="*/ 1018718 w 3733523"/>
              <a:gd name="connsiteY14" fmla="*/ 584775 h 584775"/>
              <a:gd name="connsiteX15" fmla="*/ 522693 w 3733523"/>
              <a:gd name="connsiteY15" fmla="*/ 584775 h 584775"/>
              <a:gd name="connsiteX16" fmla="*/ 0 w 3733523"/>
              <a:gd name="connsiteY16" fmla="*/ 584775 h 584775"/>
              <a:gd name="connsiteX17" fmla="*/ 0 w 373352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3523" h="584775" extrusionOk="0">
                <a:moveTo>
                  <a:pt x="0" y="0"/>
                </a:moveTo>
                <a:cubicBezTo>
                  <a:pt x="204993" y="-7106"/>
                  <a:pt x="310745" y="6847"/>
                  <a:pt x="458690" y="0"/>
                </a:cubicBezTo>
                <a:cubicBezTo>
                  <a:pt x="606635" y="-6847"/>
                  <a:pt x="852374" y="6336"/>
                  <a:pt x="1029386" y="0"/>
                </a:cubicBezTo>
                <a:cubicBezTo>
                  <a:pt x="1206398" y="-6336"/>
                  <a:pt x="1331832" y="9854"/>
                  <a:pt x="1562746" y="0"/>
                </a:cubicBezTo>
                <a:cubicBezTo>
                  <a:pt x="1793660" y="-9854"/>
                  <a:pt x="1997875" y="16346"/>
                  <a:pt x="2170777" y="0"/>
                </a:cubicBezTo>
                <a:cubicBezTo>
                  <a:pt x="2343679" y="-16346"/>
                  <a:pt x="2554232" y="24620"/>
                  <a:pt x="2704137" y="0"/>
                </a:cubicBezTo>
                <a:cubicBezTo>
                  <a:pt x="2854042" y="-24620"/>
                  <a:pt x="2968821" y="5785"/>
                  <a:pt x="3200163" y="0"/>
                </a:cubicBezTo>
                <a:cubicBezTo>
                  <a:pt x="3431505" y="-5785"/>
                  <a:pt x="3513997" y="42772"/>
                  <a:pt x="3733523" y="0"/>
                </a:cubicBezTo>
                <a:cubicBezTo>
                  <a:pt x="3770916" y="133428"/>
                  <a:pt x="3699782" y="462541"/>
                  <a:pt x="3733523" y="584775"/>
                </a:cubicBezTo>
                <a:cubicBezTo>
                  <a:pt x="3609114" y="587014"/>
                  <a:pt x="3381903" y="575763"/>
                  <a:pt x="3274833" y="584775"/>
                </a:cubicBezTo>
                <a:cubicBezTo>
                  <a:pt x="3167763" y="593787"/>
                  <a:pt x="2992266" y="545767"/>
                  <a:pt x="2853478" y="584775"/>
                </a:cubicBezTo>
                <a:cubicBezTo>
                  <a:pt x="2714691" y="623783"/>
                  <a:pt x="2494786" y="529493"/>
                  <a:pt x="2320118" y="584775"/>
                </a:cubicBezTo>
                <a:cubicBezTo>
                  <a:pt x="2145450" y="640057"/>
                  <a:pt x="1989397" y="557657"/>
                  <a:pt x="1861428" y="584775"/>
                </a:cubicBezTo>
                <a:cubicBezTo>
                  <a:pt x="1733459" y="611893"/>
                  <a:pt x="1536631" y="556536"/>
                  <a:pt x="1440073" y="584775"/>
                </a:cubicBezTo>
                <a:cubicBezTo>
                  <a:pt x="1343515" y="613014"/>
                  <a:pt x="1133546" y="543796"/>
                  <a:pt x="1018718" y="584775"/>
                </a:cubicBezTo>
                <a:cubicBezTo>
                  <a:pt x="903890" y="625754"/>
                  <a:pt x="660160" y="553963"/>
                  <a:pt x="522693" y="584775"/>
                </a:cubicBezTo>
                <a:cubicBezTo>
                  <a:pt x="385227" y="615587"/>
                  <a:pt x="128118" y="561761"/>
                  <a:pt x="0" y="584775"/>
                </a:cubicBezTo>
                <a:cubicBezTo>
                  <a:pt x="-5894" y="326384"/>
                  <a:pt x="60865" y="224155"/>
                  <a:pt x="0" y="0"/>
                </a:cubicBezTo>
                <a:close/>
              </a:path>
            </a:pathLst>
          </a:custGeom>
          <a:noFill/>
          <a:ln>
            <a:solidFill>
              <a:schemeClr val="tx1"/>
            </a:solidFill>
            <a:extLst>
              <a:ext uri="{C807C97D-BFC1-408E-A445-0C87EB9F89A2}">
                <ask:lineSketchStyleProps xmlns:ask="http://schemas.microsoft.com/office/drawing/2018/sketchyshapes" sd="3054873628">
                  <a:prstGeom prst="rect">
                    <a:avLst/>
                  </a:prstGeom>
                  <ask:type>
                    <ask:lineSketchScribble/>
                  </ask:type>
                </ask:lineSketchStyleProps>
              </a:ext>
            </a:extLst>
          </a:ln>
        </p:spPr>
        <p:txBody>
          <a:bodyPr wrap="none" rtlCol="0">
            <a:spAutoFit/>
          </a:bodyPr>
          <a:lstStyle/>
          <a:p>
            <a:r>
              <a:rPr lang="pt-BR" sz="3200" dirty="0"/>
              <a:t>Ementário da Receita</a:t>
            </a:r>
          </a:p>
        </p:txBody>
      </p:sp>
      <p:sp>
        <p:nvSpPr>
          <p:cNvPr id="4" name="CaixaDeTexto 3">
            <a:extLst>
              <a:ext uri="{FF2B5EF4-FFF2-40B4-BE49-F238E27FC236}">
                <a16:creationId xmlns:a16="http://schemas.microsoft.com/office/drawing/2014/main" id="{C4EA7696-9235-7F63-AC30-14C643BCFA6A}"/>
              </a:ext>
            </a:extLst>
          </p:cNvPr>
          <p:cNvSpPr txBox="1"/>
          <p:nvPr/>
        </p:nvSpPr>
        <p:spPr>
          <a:xfrm>
            <a:off x="783534" y="2270087"/>
            <a:ext cx="10624931" cy="3785652"/>
          </a:xfrm>
          <a:prstGeom prst="rect">
            <a:avLst/>
          </a:prstGeom>
          <a:noFill/>
        </p:spPr>
        <p:txBody>
          <a:bodyPr wrap="square">
            <a:spAutoFit/>
          </a:bodyPr>
          <a:lstStyle/>
          <a:p>
            <a:pPr algn="l"/>
            <a:r>
              <a:rPr lang="pt-BR" sz="2000" b="1" i="0" u="sng" dirty="0">
                <a:solidFill>
                  <a:srgbClr val="333333"/>
                </a:solidFill>
                <a:effectLst/>
                <a:latin typeface="Helvetica Neue"/>
              </a:rPr>
              <a:t>Portaria 338/2006</a:t>
            </a:r>
          </a:p>
          <a:p>
            <a:pPr algn="l"/>
            <a:endParaRPr lang="pt-BR" sz="2000" b="1" i="0" u="sng" dirty="0">
              <a:solidFill>
                <a:srgbClr val="333333"/>
              </a:solidFill>
              <a:effectLst/>
              <a:latin typeface="Helvetica Neue"/>
            </a:endParaRPr>
          </a:p>
          <a:p>
            <a:pPr algn="l"/>
            <a:r>
              <a:rPr lang="pt-BR" sz="2000" b="1" i="0" dirty="0">
                <a:solidFill>
                  <a:srgbClr val="333333"/>
                </a:solidFill>
                <a:effectLst/>
                <a:latin typeface="Helvetica Neue"/>
              </a:rPr>
              <a:t>Art. 2º </a:t>
            </a:r>
            <a:r>
              <a:rPr lang="pt-BR" sz="2000" b="0" i="0" dirty="0">
                <a:solidFill>
                  <a:srgbClr val="333333"/>
                </a:solidFill>
                <a:effectLst/>
                <a:latin typeface="Helvetica Neue"/>
              </a:rPr>
              <a:t>Incluir as seguintes classificações em nível de categoria econômica no Anexo I da Portaria Interministerial STN/SOF nº 163, de 4 de maio de 2001, destinadas ao registro das receitas decorrentes de operações </a:t>
            </a:r>
            <a:r>
              <a:rPr lang="pt-BR" sz="2000" b="0" i="0" dirty="0" err="1">
                <a:solidFill>
                  <a:srgbClr val="333333"/>
                </a:solidFill>
                <a:effectLst/>
                <a:latin typeface="Helvetica Neue"/>
              </a:rPr>
              <a:t>intra-orçamentárias</a:t>
            </a:r>
            <a:r>
              <a:rPr lang="pt-BR" sz="2000" b="0" i="0" dirty="0">
                <a:solidFill>
                  <a:srgbClr val="333333"/>
                </a:solidFill>
                <a:effectLst/>
                <a:latin typeface="Helvetica Neue"/>
              </a:rPr>
              <a:t>:</a:t>
            </a:r>
          </a:p>
          <a:p>
            <a:pPr algn="l"/>
            <a:r>
              <a:rPr lang="pt-BR" sz="2000" b="0" i="0" dirty="0">
                <a:solidFill>
                  <a:srgbClr val="333333"/>
                </a:solidFill>
                <a:effectLst/>
                <a:latin typeface="Helvetica Neue"/>
              </a:rPr>
              <a:t>I </a:t>
            </a:r>
            <a:r>
              <a:rPr lang="pt-BR" sz="2000" dirty="0">
                <a:solidFill>
                  <a:srgbClr val="333333"/>
                </a:solidFill>
                <a:latin typeface="Helvetica Neue"/>
              </a:rPr>
              <a:t> </a:t>
            </a:r>
            <a:r>
              <a:rPr lang="pt-BR" sz="2000" b="0" i="0" dirty="0">
                <a:solidFill>
                  <a:srgbClr val="333333"/>
                </a:solidFill>
                <a:effectLst/>
                <a:latin typeface="Helvetica Neue"/>
              </a:rPr>
              <a:t>- </a:t>
            </a:r>
            <a:r>
              <a:rPr lang="pt-BR" sz="2000" b="1" i="0" dirty="0">
                <a:solidFill>
                  <a:srgbClr val="333333"/>
                </a:solidFill>
                <a:effectLst/>
                <a:latin typeface="Helvetica Neue"/>
              </a:rPr>
              <a:t>7000.00.00 - Receitas Correntes </a:t>
            </a:r>
            <a:r>
              <a:rPr lang="pt-BR" sz="2000" b="1" i="0" dirty="0" err="1">
                <a:solidFill>
                  <a:srgbClr val="333333"/>
                </a:solidFill>
                <a:effectLst/>
                <a:latin typeface="Helvetica Neue"/>
              </a:rPr>
              <a:t>Intra-Orçamentárias</a:t>
            </a:r>
            <a:r>
              <a:rPr lang="pt-BR" sz="2000" b="0" i="0" dirty="0">
                <a:solidFill>
                  <a:srgbClr val="333333"/>
                </a:solidFill>
                <a:effectLst/>
                <a:latin typeface="Helvetica Neue"/>
              </a:rPr>
              <a:t>; e</a:t>
            </a:r>
          </a:p>
          <a:p>
            <a:pPr algn="l"/>
            <a:r>
              <a:rPr lang="pt-BR" sz="2000" b="0" i="0" dirty="0">
                <a:solidFill>
                  <a:srgbClr val="333333"/>
                </a:solidFill>
                <a:effectLst/>
                <a:latin typeface="Helvetica Neue"/>
              </a:rPr>
              <a:t>II - </a:t>
            </a:r>
            <a:r>
              <a:rPr lang="pt-BR" sz="2000" b="1" i="0" dirty="0">
                <a:solidFill>
                  <a:srgbClr val="333333"/>
                </a:solidFill>
                <a:effectLst/>
                <a:latin typeface="Helvetica Neue"/>
              </a:rPr>
              <a:t>8000.00.00 - Receitas de Capital </a:t>
            </a:r>
            <a:r>
              <a:rPr lang="pt-BR" sz="2000" b="1" i="0" dirty="0" err="1">
                <a:solidFill>
                  <a:srgbClr val="333333"/>
                </a:solidFill>
                <a:effectLst/>
                <a:latin typeface="Helvetica Neue"/>
              </a:rPr>
              <a:t>Intra-Orçamentárias</a:t>
            </a:r>
            <a:r>
              <a:rPr lang="pt-BR" sz="2000" b="0" i="0" dirty="0">
                <a:solidFill>
                  <a:srgbClr val="333333"/>
                </a:solidFill>
                <a:effectLst/>
                <a:latin typeface="Helvetica Neue"/>
              </a:rPr>
              <a:t>.</a:t>
            </a:r>
          </a:p>
          <a:p>
            <a:pPr algn="l"/>
            <a:r>
              <a:rPr lang="pt-BR" sz="2000" b="0" i="0" dirty="0">
                <a:solidFill>
                  <a:srgbClr val="333333"/>
                </a:solidFill>
                <a:effectLst/>
                <a:latin typeface="Helvetica Neue"/>
              </a:rPr>
              <a:t>§ 1º A natureza de receita </a:t>
            </a:r>
            <a:r>
              <a:rPr lang="pt-BR" sz="2000" b="0" i="0" dirty="0" err="1">
                <a:solidFill>
                  <a:srgbClr val="333333"/>
                </a:solidFill>
                <a:effectLst/>
                <a:latin typeface="Helvetica Neue"/>
              </a:rPr>
              <a:t>intra-orçamentária</a:t>
            </a:r>
            <a:r>
              <a:rPr lang="pt-BR" sz="2000" b="0" i="0" dirty="0">
                <a:solidFill>
                  <a:srgbClr val="333333"/>
                </a:solidFill>
                <a:effectLst/>
                <a:latin typeface="Helvetica Neue"/>
              </a:rPr>
              <a:t> deve ser constituída substituindo-se o 1º nível das categorias econômicas 1 ou 2 pelos dígitos 7, se receita </a:t>
            </a:r>
            <a:r>
              <a:rPr lang="pt-BR" sz="2000" b="0" i="0" dirty="0" err="1">
                <a:solidFill>
                  <a:srgbClr val="333333"/>
                </a:solidFill>
                <a:effectLst/>
                <a:latin typeface="Helvetica Neue"/>
              </a:rPr>
              <a:t>intra-orçamentária</a:t>
            </a:r>
            <a:r>
              <a:rPr lang="pt-BR" sz="2000" b="0" i="0" dirty="0">
                <a:solidFill>
                  <a:srgbClr val="333333"/>
                </a:solidFill>
                <a:effectLst/>
                <a:latin typeface="Helvetica Neue"/>
              </a:rPr>
              <a:t> corrente ou 8, se receita </a:t>
            </a:r>
            <a:r>
              <a:rPr lang="pt-BR" sz="2000" b="0" i="0" dirty="0" err="1">
                <a:solidFill>
                  <a:srgbClr val="333333"/>
                </a:solidFill>
                <a:effectLst/>
                <a:latin typeface="Helvetica Neue"/>
              </a:rPr>
              <a:t>intra-orçamentária</a:t>
            </a:r>
            <a:r>
              <a:rPr lang="pt-BR" sz="2000" b="0" i="0" dirty="0">
                <a:solidFill>
                  <a:srgbClr val="333333"/>
                </a:solidFill>
                <a:effectLst/>
                <a:latin typeface="Helvetica Neue"/>
              </a:rPr>
              <a:t> de capital, mantendo-se o restante da codificação.</a:t>
            </a:r>
          </a:p>
          <a:p>
            <a:pPr algn="l"/>
            <a:r>
              <a:rPr lang="pt-BR" sz="2000" b="0" i="0" dirty="0">
                <a:solidFill>
                  <a:srgbClr val="333333"/>
                </a:solidFill>
                <a:effectLst/>
                <a:latin typeface="Helvetica Neue"/>
              </a:rPr>
              <a:t>§ 2º As classificações ora incluídas não constituem novas categorias econômicas de receita, mas especificações das categorias econômicas corrente e capital.</a:t>
            </a:r>
          </a:p>
        </p:txBody>
      </p:sp>
    </p:spTree>
    <p:extLst>
      <p:ext uri="{BB962C8B-B14F-4D97-AF65-F5344CB8AC3E}">
        <p14:creationId xmlns:p14="http://schemas.microsoft.com/office/powerpoint/2010/main" val="2055258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B7F729B2-62EE-9304-DCF2-156E8E594CF0}"/>
              </a:ext>
            </a:extLst>
          </p:cNvPr>
          <p:cNvGraphicFramePr>
            <a:graphicFrameLocks noGrp="1"/>
          </p:cNvGraphicFramePr>
          <p:nvPr/>
        </p:nvGraphicFramePr>
        <p:xfrm>
          <a:off x="365052" y="435607"/>
          <a:ext cx="11674547" cy="13757936"/>
        </p:xfrm>
        <a:graphic>
          <a:graphicData uri="http://schemas.openxmlformats.org/drawingml/2006/table">
            <a:tbl>
              <a:tblPr/>
              <a:tblGrid>
                <a:gridCol w="342764">
                  <a:extLst>
                    <a:ext uri="{9D8B030D-6E8A-4147-A177-3AD203B41FA5}">
                      <a16:colId xmlns:a16="http://schemas.microsoft.com/office/drawing/2014/main" val="2682827882"/>
                    </a:ext>
                  </a:extLst>
                </a:gridCol>
                <a:gridCol w="3109273">
                  <a:extLst>
                    <a:ext uri="{9D8B030D-6E8A-4147-A177-3AD203B41FA5}">
                      <a16:colId xmlns:a16="http://schemas.microsoft.com/office/drawing/2014/main" val="1961743196"/>
                    </a:ext>
                  </a:extLst>
                </a:gridCol>
                <a:gridCol w="180753">
                  <a:extLst>
                    <a:ext uri="{9D8B030D-6E8A-4147-A177-3AD203B41FA5}">
                      <a16:colId xmlns:a16="http://schemas.microsoft.com/office/drawing/2014/main" val="547509314"/>
                    </a:ext>
                  </a:extLst>
                </a:gridCol>
                <a:gridCol w="584791">
                  <a:extLst>
                    <a:ext uri="{9D8B030D-6E8A-4147-A177-3AD203B41FA5}">
                      <a16:colId xmlns:a16="http://schemas.microsoft.com/office/drawing/2014/main" val="1698307113"/>
                    </a:ext>
                  </a:extLst>
                </a:gridCol>
                <a:gridCol w="4072269">
                  <a:extLst>
                    <a:ext uri="{9D8B030D-6E8A-4147-A177-3AD203B41FA5}">
                      <a16:colId xmlns:a16="http://schemas.microsoft.com/office/drawing/2014/main" val="1897688372"/>
                    </a:ext>
                  </a:extLst>
                </a:gridCol>
                <a:gridCol w="670003">
                  <a:extLst>
                    <a:ext uri="{9D8B030D-6E8A-4147-A177-3AD203B41FA5}">
                      <a16:colId xmlns:a16="http://schemas.microsoft.com/office/drawing/2014/main" val="202276559"/>
                    </a:ext>
                  </a:extLst>
                </a:gridCol>
                <a:gridCol w="2714694">
                  <a:extLst>
                    <a:ext uri="{9D8B030D-6E8A-4147-A177-3AD203B41FA5}">
                      <a16:colId xmlns:a16="http://schemas.microsoft.com/office/drawing/2014/main" val="4117460534"/>
                    </a:ext>
                  </a:extLst>
                </a:gridCol>
              </a:tblGrid>
              <a:tr h="99585">
                <a:tc gridSpan="7">
                  <a:txBody>
                    <a:bodyPr/>
                    <a:lstStyle/>
                    <a:p>
                      <a:pPr algn="l" fontAlgn="b"/>
                      <a:r>
                        <a:rPr lang="pt-BR" sz="2000" b="1" i="0" u="none" strike="noStrike">
                          <a:solidFill>
                            <a:srgbClr val="000000"/>
                          </a:solidFill>
                          <a:effectLst/>
                          <a:latin typeface="Calibri" panose="020F0502020204030204" pitchFamily="34" charset="0"/>
                        </a:rPr>
                        <a:t>Ensino</a:t>
                      </a:r>
                    </a:p>
                  </a:txBody>
                  <a:tcPr marL="2621" marR="2621" marT="26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970433"/>
                  </a:ext>
                </a:extLst>
              </a:tr>
              <a:tr h="78620">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4">
                  <a:txBody>
                    <a:bodyPr/>
                    <a:lstStyle/>
                    <a:p>
                      <a:pPr algn="ctr" fontAlgn="ctr"/>
                      <a:r>
                        <a:rPr lang="pt-BR" sz="2000" b="1" i="0" u="none" strike="noStrike">
                          <a:solidFill>
                            <a:srgbClr val="000000"/>
                          </a:solidFill>
                          <a:effectLst/>
                          <a:latin typeface="Calibri" panose="020F0502020204030204" pitchFamily="34" charset="0"/>
                        </a:rPr>
                        <a:t>Novas FR - STN</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933608"/>
                  </a:ext>
                </a:extLst>
              </a:tr>
              <a:tr h="279362">
                <a:tc>
                  <a:txBody>
                    <a:bodyPr/>
                    <a:lstStyle/>
                    <a:p>
                      <a:pPr algn="ctr" fontAlgn="ctr"/>
                      <a:r>
                        <a:rPr lang="pt-BR" sz="2000" b="0" i="0" u="none" strike="noStrike">
                          <a:solidFill>
                            <a:srgbClr val="000000"/>
                          </a:solidFill>
                          <a:effectLst/>
                          <a:latin typeface="Calibri" panose="020F0502020204030204" pitchFamily="34" charset="0"/>
                        </a:rPr>
                        <a:t>32</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Convênios – União/Educação</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570</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Educação</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12" gridSpan="2">
                  <a:txBody>
                    <a:bodyPr/>
                    <a:lstStyle/>
                    <a:p>
                      <a:endParaRPr lang="pt-BR" dirty="0"/>
                    </a:p>
                  </a:txBody>
                  <a:tcPr>
                    <a:lnL w="12700" cap="flat" cmpd="sng" algn="ctr">
                      <a:solidFill>
                        <a:srgbClr val="000000"/>
                      </a:solidFill>
                      <a:prstDash val="solid"/>
                      <a:round/>
                      <a:headEnd type="none" w="med" len="med"/>
                      <a:tailEnd type="none" w="med" len="med"/>
                    </a:lnL>
                  </a:tcPr>
                </a:tc>
                <a:tc rowSpan="12" hMerge="1">
                  <a:txBody>
                    <a:bodyPr/>
                    <a:lstStyle/>
                    <a:p>
                      <a:endParaRPr lang="pt-BR"/>
                    </a:p>
                  </a:txBody>
                  <a:tcPr/>
                </a:tc>
                <a:extLst>
                  <a:ext uri="{0D108BD9-81ED-4DB2-BD59-A6C34878D82A}">
                    <a16:rowId xmlns:a16="http://schemas.microsoft.com/office/drawing/2014/main" val="463429414"/>
                  </a:ext>
                </a:extLst>
              </a:tr>
              <a:tr h="78620">
                <a:tc>
                  <a:txBody>
                    <a:bodyPr/>
                    <a:lstStyle/>
                    <a:p>
                      <a:pPr algn="ctr" fontAlgn="b"/>
                      <a:r>
                        <a:rPr lang="pt-BR" sz="2000" b="0" i="0" u="none" strike="noStrike">
                          <a:solidFill>
                            <a:srgbClr val="000000"/>
                          </a:solidFill>
                          <a:effectLst/>
                          <a:latin typeface="Calibri" panose="020F0502020204030204" pitchFamily="34" charset="0"/>
                        </a:rPr>
                        <a:t>36</a:t>
                      </a:r>
                    </a:p>
                  </a:txBody>
                  <a:tcPr marL="2621" marR="2621" marT="26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Salário Educação</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550</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 do Salário-Educação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96579938"/>
                  </a:ext>
                </a:extLst>
              </a:tr>
              <a:tr h="279362">
                <a:tc>
                  <a:txBody>
                    <a:bodyPr/>
                    <a:lstStyle/>
                    <a:p>
                      <a:pPr algn="ctr" fontAlgn="b"/>
                      <a:r>
                        <a:rPr lang="pt-BR" sz="2000" b="0" i="0" u="none" strike="noStrike">
                          <a:solidFill>
                            <a:srgbClr val="000000"/>
                          </a:solidFill>
                          <a:effectLst/>
                          <a:latin typeface="Calibri" panose="020F0502020204030204" pitchFamily="34" charset="0"/>
                        </a:rPr>
                        <a:t>37</a:t>
                      </a:r>
                    </a:p>
                  </a:txBody>
                  <a:tcPr marL="2621" marR="2621" marT="26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Outras Transferências do Fundo Nacional do Desenvolvimento da Educação – FNDE (não repassadas por meio de convênios)</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569</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Recursos do FNDE</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944376449"/>
                  </a:ext>
                </a:extLst>
              </a:tr>
              <a:tr h="154619">
                <a:tc>
                  <a:txBody>
                    <a:bodyPr/>
                    <a:lstStyle/>
                    <a:p>
                      <a:pPr algn="ctr" fontAlgn="b"/>
                      <a:r>
                        <a:rPr lang="pt-BR" sz="2000" b="0" i="0" u="none" strike="noStrike">
                          <a:solidFill>
                            <a:srgbClr val="000000"/>
                          </a:solidFill>
                          <a:effectLst/>
                          <a:latin typeface="Calibri" panose="020F0502020204030204" pitchFamily="34" charset="0"/>
                        </a:rPr>
                        <a:t>40</a:t>
                      </a:r>
                    </a:p>
                  </a:txBody>
                  <a:tcPr marL="2621" marR="2621" marT="26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Royalties de Petróleo – Educação - Lei nº 12.858/2013</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573</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Royalties do Petróleo e Gás Natural Vinculados à Educação</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744607097"/>
                  </a:ext>
                </a:extLst>
              </a:tr>
              <a:tr h="230618">
                <a:tc>
                  <a:txBody>
                    <a:bodyPr/>
                    <a:lstStyle/>
                    <a:p>
                      <a:pPr algn="ctr" fontAlgn="ctr"/>
                      <a:r>
                        <a:rPr lang="pt-BR" sz="2000" b="0" i="0" u="none" strike="noStrike">
                          <a:solidFill>
                            <a:srgbClr val="000000"/>
                          </a:solidFill>
                          <a:effectLst/>
                          <a:latin typeface="Calibri" panose="020F0502020204030204" pitchFamily="34" charset="0"/>
                        </a:rPr>
                        <a:t>43</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do Programa Nacional de Alimentação Escolar – PNAE</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552</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 FNDE referentes ao Programa Nacional de Alimentação Escolar (PNAE)</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41010714"/>
                  </a:ext>
                </a:extLst>
              </a:tr>
              <a:tr h="230618">
                <a:tc>
                  <a:txBody>
                    <a:bodyPr/>
                    <a:lstStyle/>
                    <a:p>
                      <a:pPr algn="ctr" fontAlgn="ctr"/>
                      <a:r>
                        <a:rPr lang="pt-BR" sz="2000" b="0" i="0" u="none" strike="noStrike">
                          <a:solidFill>
                            <a:srgbClr val="000000"/>
                          </a:solidFill>
                          <a:effectLst/>
                          <a:latin typeface="Calibri" panose="020F0502020204030204" pitchFamily="34" charset="0"/>
                        </a:rPr>
                        <a:t>44</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Recursos do Programa Nacional de Apoio ao Transporte Escolar – PNATE</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553</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 FNDE Referentes ao Programa Nacional de Apoio ao Transporte Escolar (PNATE)</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84011822"/>
                  </a:ext>
                </a:extLst>
              </a:tr>
              <a:tr h="230618">
                <a:tc>
                  <a:txBody>
                    <a:bodyPr/>
                    <a:lstStyle/>
                    <a:p>
                      <a:pPr algn="ctr" fontAlgn="ctr"/>
                      <a:r>
                        <a:rPr lang="pt-BR" sz="2000" b="0" i="0" u="none" strike="noStrike">
                          <a:solidFill>
                            <a:srgbClr val="000000"/>
                          </a:solidFill>
                          <a:effectLst/>
                          <a:latin typeface="Calibri" panose="020F0502020204030204" pitchFamily="34" charset="0"/>
                        </a:rPr>
                        <a:t>45</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do Programa Dinheiro Direto na Escola – PDDE</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551</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 FNDE referentes ao Programa Dinheiro Direto na Escola (PDDE)</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304641916"/>
                  </a:ext>
                </a:extLst>
              </a:tr>
              <a:tr h="154619">
                <a:tc>
                  <a:txBody>
                    <a:bodyPr/>
                    <a:lstStyle/>
                    <a:p>
                      <a:pPr algn="ctr" fontAlgn="ctr"/>
                      <a:r>
                        <a:rPr lang="pt-BR" sz="2000" b="0" i="0" u="none" strike="noStrike">
                          <a:solidFill>
                            <a:srgbClr val="000000"/>
                          </a:solidFill>
                          <a:effectLst/>
                          <a:latin typeface="Calibri" panose="020F0502020204030204" pitchFamily="34" charset="0"/>
                        </a:rPr>
                        <a:t>46</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Receita pela Prestação de Serviços Educacionais</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599</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Outros Recursos Vinculados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426366940"/>
                  </a:ext>
                </a:extLst>
              </a:tr>
              <a:tr h="230618">
                <a:tc>
                  <a:txBody>
                    <a:bodyPr/>
                    <a:lstStyle/>
                    <a:p>
                      <a:pPr algn="ctr" fontAlgn="ctr"/>
                      <a:r>
                        <a:rPr lang="pt-BR" sz="2000" b="0" i="0" u="none" strike="noStrike">
                          <a:solidFill>
                            <a:srgbClr val="000000"/>
                          </a:solidFill>
                          <a:effectLst/>
                          <a:latin typeface="Calibri" panose="020F0502020204030204" pitchFamily="34" charset="0"/>
                        </a:rPr>
                        <a:t>62</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Voluntárias – Estado/Educação</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571</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Estado referentes a Convênios e Instrumentos Congêneres vinculados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985826875"/>
                  </a:ext>
                </a:extLst>
              </a:tr>
              <a:tr h="230618">
                <a:tc>
                  <a:txBody>
                    <a:bodyPr/>
                    <a:lstStyle/>
                    <a:p>
                      <a:pPr algn="ctr" fontAlgn="ctr"/>
                      <a:r>
                        <a:rPr lang="pt-BR" sz="2000" b="0" i="0" u="none" strike="noStrike">
                          <a:solidFill>
                            <a:srgbClr val="000000"/>
                          </a:solidFill>
                          <a:effectLst/>
                          <a:latin typeface="Calibri" panose="020F0502020204030204" pitchFamily="34" charset="0"/>
                        </a:rPr>
                        <a:t>66</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Transferências Legais e Constitucionais do Estado para o Desenvolvimento da Educação</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576</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dos Estados para programas de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83431746"/>
                  </a:ext>
                </a:extLst>
              </a:tr>
              <a:tr h="154619">
                <a:tc>
                  <a:txBody>
                    <a:bodyPr/>
                    <a:lstStyle/>
                    <a:p>
                      <a:pPr algn="ctr" fontAlgn="ctr"/>
                      <a:r>
                        <a:rPr lang="pt-BR" sz="2000" b="0" i="0" u="none" strike="noStrike">
                          <a:solidFill>
                            <a:srgbClr val="000000"/>
                          </a:solidFill>
                          <a:effectLst/>
                          <a:latin typeface="Calibri" panose="020F0502020204030204" pitchFamily="34" charset="0"/>
                        </a:rPr>
                        <a:t>81</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Internas para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574</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92702053"/>
                  </a:ext>
                </a:extLst>
              </a:tr>
              <a:tr h="154619">
                <a:tc>
                  <a:txBody>
                    <a:bodyPr/>
                    <a:lstStyle/>
                    <a:p>
                      <a:pPr algn="ctr" fontAlgn="ctr"/>
                      <a:r>
                        <a:rPr lang="pt-BR" sz="2000" b="0" i="0" u="none" strike="noStrike">
                          <a:solidFill>
                            <a:srgbClr val="000000"/>
                          </a:solidFill>
                          <a:effectLst/>
                          <a:latin typeface="Calibri" panose="020F0502020204030204" pitchFamily="34" charset="0"/>
                        </a:rPr>
                        <a:t>84</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Externas para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574</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824487073"/>
                  </a:ext>
                </a:extLst>
              </a:tr>
              <a:tr h="154619">
                <a:tc>
                  <a:txBody>
                    <a:bodyPr/>
                    <a:lstStyle/>
                    <a:p>
                      <a:pPr algn="ctr" fontAlgn="ctr"/>
                      <a:r>
                        <a:rPr lang="pt-BR" sz="2000" b="0" i="0" u="none" strike="noStrike">
                          <a:solidFill>
                            <a:srgbClr val="000000"/>
                          </a:solidFill>
                          <a:effectLst/>
                          <a:latin typeface="Calibri" panose="020F0502020204030204" pitchFamily="34" charset="0"/>
                        </a:rPr>
                        <a:t>87</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Alienações de Bens destinados 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Direta</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70XX</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Criado pelo TCE/SC</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70127767"/>
                  </a:ext>
                </a:extLst>
              </a:tr>
              <a:tr h="230618">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575</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e Instrumentos Congêneres vinculados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extLst>
                  <a:ext uri="{0D108BD9-81ED-4DB2-BD59-A6C34878D82A}">
                    <a16:rowId xmlns:a16="http://schemas.microsoft.com/office/drawing/2014/main" val="1269279249"/>
                  </a:ext>
                </a:extLst>
              </a:tr>
            </a:tbl>
          </a:graphicData>
        </a:graphic>
      </p:graphicFrame>
    </p:spTree>
    <p:extLst>
      <p:ext uri="{BB962C8B-B14F-4D97-AF65-F5344CB8AC3E}">
        <p14:creationId xmlns:p14="http://schemas.microsoft.com/office/powerpoint/2010/main" val="1300810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B7F729B2-62EE-9304-DCF2-156E8E594CF0}"/>
              </a:ext>
            </a:extLst>
          </p:cNvPr>
          <p:cNvGraphicFramePr>
            <a:graphicFrameLocks noGrp="1"/>
          </p:cNvGraphicFramePr>
          <p:nvPr/>
        </p:nvGraphicFramePr>
        <p:xfrm>
          <a:off x="365052" y="435607"/>
          <a:ext cx="11674547" cy="8255810"/>
        </p:xfrm>
        <a:graphic>
          <a:graphicData uri="http://schemas.openxmlformats.org/drawingml/2006/table">
            <a:tbl>
              <a:tblPr/>
              <a:tblGrid>
                <a:gridCol w="342764">
                  <a:extLst>
                    <a:ext uri="{9D8B030D-6E8A-4147-A177-3AD203B41FA5}">
                      <a16:colId xmlns:a16="http://schemas.microsoft.com/office/drawing/2014/main" val="2682827882"/>
                    </a:ext>
                  </a:extLst>
                </a:gridCol>
                <a:gridCol w="3109273">
                  <a:extLst>
                    <a:ext uri="{9D8B030D-6E8A-4147-A177-3AD203B41FA5}">
                      <a16:colId xmlns:a16="http://schemas.microsoft.com/office/drawing/2014/main" val="1961743196"/>
                    </a:ext>
                  </a:extLst>
                </a:gridCol>
                <a:gridCol w="180753">
                  <a:extLst>
                    <a:ext uri="{9D8B030D-6E8A-4147-A177-3AD203B41FA5}">
                      <a16:colId xmlns:a16="http://schemas.microsoft.com/office/drawing/2014/main" val="547509314"/>
                    </a:ext>
                  </a:extLst>
                </a:gridCol>
                <a:gridCol w="584791">
                  <a:extLst>
                    <a:ext uri="{9D8B030D-6E8A-4147-A177-3AD203B41FA5}">
                      <a16:colId xmlns:a16="http://schemas.microsoft.com/office/drawing/2014/main" val="1698307113"/>
                    </a:ext>
                  </a:extLst>
                </a:gridCol>
                <a:gridCol w="3820632">
                  <a:extLst>
                    <a:ext uri="{9D8B030D-6E8A-4147-A177-3AD203B41FA5}">
                      <a16:colId xmlns:a16="http://schemas.microsoft.com/office/drawing/2014/main" val="1897688372"/>
                    </a:ext>
                  </a:extLst>
                </a:gridCol>
                <a:gridCol w="921640">
                  <a:extLst>
                    <a:ext uri="{9D8B030D-6E8A-4147-A177-3AD203B41FA5}">
                      <a16:colId xmlns:a16="http://schemas.microsoft.com/office/drawing/2014/main" val="202276559"/>
                    </a:ext>
                  </a:extLst>
                </a:gridCol>
                <a:gridCol w="2714694">
                  <a:extLst>
                    <a:ext uri="{9D8B030D-6E8A-4147-A177-3AD203B41FA5}">
                      <a16:colId xmlns:a16="http://schemas.microsoft.com/office/drawing/2014/main" val="4117460534"/>
                    </a:ext>
                  </a:extLst>
                </a:gridCol>
              </a:tblGrid>
              <a:tr h="99585">
                <a:tc gridSpan="7">
                  <a:txBody>
                    <a:bodyPr/>
                    <a:lstStyle/>
                    <a:p>
                      <a:pPr algn="l" fontAlgn="b"/>
                      <a:r>
                        <a:rPr lang="pt-BR" sz="2000" b="1" i="0" u="none" strike="noStrike">
                          <a:solidFill>
                            <a:srgbClr val="000000"/>
                          </a:solidFill>
                          <a:effectLst/>
                          <a:latin typeface="Calibri" panose="020F0502020204030204" pitchFamily="34" charset="0"/>
                        </a:rPr>
                        <a:t>Ensino</a:t>
                      </a:r>
                    </a:p>
                  </a:txBody>
                  <a:tcPr marL="2621" marR="2621" marT="26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970433"/>
                  </a:ext>
                </a:extLst>
              </a:tr>
              <a:tr h="78620">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4">
                  <a:txBody>
                    <a:bodyPr/>
                    <a:lstStyle/>
                    <a:p>
                      <a:pPr algn="ctr" fontAlgn="ctr"/>
                      <a:r>
                        <a:rPr lang="pt-BR" sz="2000" b="1" i="0" u="none" strike="noStrike">
                          <a:solidFill>
                            <a:srgbClr val="000000"/>
                          </a:solidFill>
                          <a:effectLst/>
                          <a:latin typeface="Calibri" panose="020F0502020204030204" pitchFamily="34" charset="0"/>
                        </a:rPr>
                        <a:t>Novas FR - STN</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933608"/>
                  </a:ext>
                </a:extLst>
              </a:tr>
              <a:tr h="230618">
                <a:tc>
                  <a:txBody>
                    <a:bodyPr/>
                    <a:lstStyle/>
                    <a:p>
                      <a:pPr algn="ctr" fontAlgn="ctr"/>
                      <a:r>
                        <a:rPr lang="pt-BR" sz="2000" b="0" i="0" u="none" strike="noStrike">
                          <a:solidFill>
                            <a:srgbClr val="000000"/>
                          </a:solidFill>
                          <a:effectLst/>
                          <a:latin typeface="Calibri" panose="020F0502020204030204" pitchFamily="34" charset="0"/>
                        </a:rPr>
                        <a:t>45</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do Programa Dinheiro Direto na Escola – PDDE</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551</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 FNDE referentes ao Programa Dinheiro Direto na Escola (PDDE)</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6" gridSpan="2">
                  <a:txBody>
                    <a:bodyPr/>
                    <a:lstStyle/>
                    <a:p>
                      <a:endParaRPr lang="pt-BR" dirty="0"/>
                    </a:p>
                  </a:txBody>
                  <a:tcPr>
                    <a:lnL w="12700" cap="flat" cmpd="sng" algn="ctr">
                      <a:solidFill>
                        <a:srgbClr val="000000"/>
                      </a:solidFill>
                      <a:prstDash val="solid"/>
                      <a:round/>
                      <a:headEnd type="none" w="med" len="med"/>
                      <a:tailEnd type="none" w="med" len="med"/>
                    </a:lnL>
                  </a:tcPr>
                </a:tc>
                <a:tc rowSpan="6" hMerge="1">
                  <a:txBody>
                    <a:bodyPr/>
                    <a:lstStyle/>
                    <a:p>
                      <a:endParaRPr lang="pt-BR"/>
                    </a:p>
                  </a:txBody>
                  <a:tcPr/>
                </a:tc>
                <a:extLst>
                  <a:ext uri="{0D108BD9-81ED-4DB2-BD59-A6C34878D82A}">
                    <a16:rowId xmlns:a16="http://schemas.microsoft.com/office/drawing/2014/main" val="3304641916"/>
                  </a:ext>
                </a:extLst>
              </a:tr>
              <a:tr h="154619">
                <a:tc>
                  <a:txBody>
                    <a:bodyPr/>
                    <a:lstStyle/>
                    <a:p>
                      <a:pPr algn="ctr" fontAlgn="ctr"/>
                      <a:r>
                        <a:rPr lang="pt-BR" sz="2000" b="0" i="0" u="none" strike="noStrike">
                          <a:solidFill>
                            <a:srgbClr val="000000"/>
                          </a:solidFill>
                          <a:effectLst/>
                          <a:latin typeface="Calibri" panose="020F0502020204030204" pitchFamily="34" charset="0"/>
                        </a:rPr>
                        <a:t>46</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Receita pela Prestação de Serviços Educacionais</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599</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426366940"/>
                  </a:ext>
                </a:extLst>
              </a:tr>
              <a:tr h="230618">
                <a:tc>
                  <a:txBody>
                    <a:bodyPr/>
                    <a:lstStyle/>
                    <a:p>
                      <a:pPr algn="ctr" fontAlgn="ctr"/>
                      <a:r>
                        <a:rPr lang="pt-BR" sz="2000" b="0" i="0" u="none" strike="noStrike">
                          <a:solidFill>
                            <a:srgbClr val="000000"/>
                          </a:solidFill>
                          <a:effectLst/>
                          <a:latin typeface="Calibri" panose="020F0502020204030204" pitchFamily="34" charset="0"/>
                        </a:rPr>
                        <a:t>62</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Voluntárias – Estado/Educação</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571</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Estado referentes a Convênios e Instrumentos Congêneres vinculados à Educação</a:t>
                      </a:r>
                    </a:p>
                    <a:p>
                      <a:pPr algn="l" fontAlgn="ctr"/>
                      <a:endParaRPr lang="pt-BR" sz="2000" b="0" i="0" u="none" strike="noStrike" dirty="0">
                        <a:solidFill>
                          <a:srgbClr val="000000"/>
                        </a:solidFill>
                        <a:effectLst/>
                        <a:latin typeface="Calibri" panose="020F0502020204030204" pitchFamily="34" charset="0"/>
                      </a:endParaRP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985826875"/>
                  </a:ext>
                </a:extLst>
              </a:tr>
              <a:tr h="230618">
                <a:tc>
                  <a:txBody>
                    <a:bodyPr/>
                    <a:lstStyle/>
                    <a:p>
                      <a:pPr algn="ctr" fontAlgn="ctr"/>
                      <a:r>
                        <a:rPr lang="pt-BR" sz="2000" b="0" i="0" u="none" strike="noStrike">
                          <a:solidFill>
                            <a:srgbClr val="000000"/>
                          </a:solidFill>
                          <a:effectLst/>
                          <a:latin typeface="Calibri" panose="020F0502020204030204" pitchFamily="34" charset="0"/>
                        </a:rPr>
                        <a:t>66</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Transferências Legais e Constitucionais do Estado para o Desenvolvimento da Educação</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576</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Recursos dos Estados para programas de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83431746"/>
                  </a:ext>
                </a:extLst>
              </a:tr>
              <a:tr h="154619">
                <a:tc>
                  <a:txBody>
                    <a:bodyPr/>
                    <a:lstStyle/>
                    <a:p>
                      <a:pPr algn="ctr" fontAlgn="ctr"/>
                      <a:r>
                        <a:rPr lang="pt-BR" sz="2000" b="0" i="0" u="none" strike="noStrike">
                          <a:solidFill>
                            <a:srgbClr val="000000"/>
                          </a:solidFill>
                          <a:effectLst/>
                          <a:latin typeface="Calibri" panose="020F0502020204030204" pitchFamily="34" charset="0"/>
                        </a:rPr>
                        <a:t>81</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Internas para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574</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92702053"/>
                  </a:ext>
                </a:extLst>
              </a:tr>
              <a:tr h="470677">
                <a:tc>
                  <a:txBody>
                    <a:bodyPr/>
                    <a:lstStyle/>
                    <a:p>
                      <a:pPr algn="ctr" fontAlgn="ctr"/>
                      <a:r>
                        <a:rPr lang="pt-BR" sz="2000" b="0" i="0" u="none" strike="noStrike" dirty="0">
                          <a:solidFill>
                            <a:srgbClr val="000000"/>
                          </a:solidFill>
                          <a:effectLst/>
                          <a:latin typeface="Calibri" panose="020F0502020204030204" pitchFamily="34" charset="0"/>
                        </a:rPr>
                        <a:t>84</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Operações de Crédito Externas para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574</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Operações de Crédito Vinculadas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824487073"/>
                  </a:ext>
                </a:extLst>
              </a:tr>
              <a:tr h="154619">
                <a:tc>
                  <a:txBody>
                    <a:bodyPr/>
                    <a:lstStyle/>
                    <a:p>
                      <a:pPr algn="ctr" fontAlgn="ctr"/>
                      <a:r>
                        <a:rPr lang="pt-BR" sz="2000" b="0" i="0" u="none" strike="noStrike" dirty="0">
                          <a:solidFill>
                            <a:srgbClr val="000000"/>
                          </a:solidFill>
                          <a:effectLst/>
                          <a:latin typeface="Calibri" panose="020F0502020204030204" pitchFamily="34" charset="0"/>
                        </a:rPr>
                        <a:t>87</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dirty="0">
                          <a:solidFill>
                            <a:srgbClr val="000000"/>
                          </a:solidFill>
                          <a:effectLst/>
                          <a:latin typeface="Calibri" panose="020F0502020204030204" pitchFamily="34" charset="0"/>
                        </a:rPr>
                        <a:t>Alienações de Bens destinados 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Direta</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70XX</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Criado pelo TCE/SC</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70127767"/>
                  </a:ext>
                </a:extLst>
              </a:tr>
              <a:tr h="230618">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575</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Outras Transferências de Convênios e Instrumentos Congêneres vinculados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extLst>
                  <a:ext uri="{0D108BD9-81ED-4DB2-BD59-A6C34878D82A}">
                    <a16:rowId xmlns:a16="http://schemas.microsoft.com/office/drawing/2014/main" val="1269279249"/>
                  </a:ext>
                </a:extLst>
              </a:tr>
            </a:tbl>
          </a:graphicData>
        </a:graphic>
      </p:graphicFrame>
    </p:spTree>
    <p:extLst>
      <p:ext uri="{BB962C8B-B14F-4D97-AF65-F5344CB8AC3E}">
        <p14:creationId xmlns:p14="http://schemas.microsoft.com/office/powerpoint/2010/main" val="320966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B7F729B2-62EE-9304-DCF2-156E8E594CF0}"/>
              </a:ext>
            </a:extLst>
          </p:cNvPr>
          <p:cNvGraphicFramePr>
            <a:graphicFrameLocks noGrp="1"/>
          </p:cNvGraphicFramePr>
          <p:nvPr/>
        </p:nvGraphicFramePr>
        <p:xfrm>
          <a:off x="343787" y="1615821"/>
          <a:ext cx="11674547" cy="3670705"/>
        </p:xfrm>
        <a:graphic>
          <a:graphicData uri="http://schemas.openxmlformats.org/drawingml/2006/table">
            <a:tbl>
              <a:tblPr/>
              <a:tblGrid>
                <a:gridCol w="342764">
                  <a:extLst>
                    <a:ext uri="{9D8B030D-6E8A-4147-A177-3AD203B41FA5}">
                      <a16:colId xmlns:a16="http://schemas.microsoft.com/office/drawing/2014/main" val="2682827882"/>
                    </a:ext>
                  </a:extLst>
                </a:gridCol>
                <a:gridCol w="3109273">
                  <a:extLst>
                    <a:ext uri="{9D8B030D-6E8A-4147-A177-3AD203B41FA5}">
                      <a16:colId xmlns:a16="http://schemas.microsoft.com/office/drawing/2014/main" val="1961743196"/>
                    </a:ext>
                  </a:extLst>
                </a:gridCol>
                <a:gridCol w="180753">
                  <a:extLst>
                    <a:ext uri="{9D8B030D-6E8A-4147-A177-3AD203B41FA5}">
                      <a16:colId xmlns:a16="http://schemas.microsoft.com/office/drawing/2014/main" val="547509314"/>
                    </a:ext>
                  </a:extLst>
                </a:gridCol>
                <a:gridCol w="584791">
                  <a:extLst>
                    <a:ext uri="{9D8B030D-6E8A-4147-A177-3AD203B41FA5}">
                      <a16:colId xmlns:a16="http://schemas.microsoft.com/office/drawing/2014/main" val="1698307113"/>
                    </a:ext>
                  </a:extLst>
                </a:gridCol>
                <a:gridCol w="3820632">
                  <a:extLst>
                    <a:ext uri="{9D8B030D-6E8A-4147-A177-3AD203B41FA5}">
                      <a16:colId xmlns:a16="http://schemas.microsoft.com/office/drawing/2014/main" val="1897688372"/>
                    </a:ext>
                  </a:extLst>
                </a:gridCol>
                <a:gridCol w="921640">
                  <a:extLst>
                    <a:ext uri="{9D8B030D-6E8A-4147-A177-3AD203B41FA5}">
                      <a16:colId xmlns:a16="http://schemas.microsoft.com/office/drawing/2014/main" val="202276559"/>
                    </a:ext>
                  </a:extLst>
                </a:gridCol>
                <a:gridCol w="2714694">
                  <a:extLst>
                    <a:ext uri="{9D8B030D-6E8A-4147-A177-3AD203B41FA5}">
                      <a16:colId xmlns:a16="http://schemas.microsoft.com/office/drawing/2014/main" val="4117460534"/>
                    </a:ext>
                  </a:extLst>
                </a:gridCol>
              </a:tblGrid>
              <a:tr h="99585">
                <a:tc gridSpan="7">
                  <a:txBody>
                    <a:bodyPr/>
                    <a:lstStyle/>
                    <a:p>
                      <a:pPr algn="l" fontAlgn="b"/>
                      <a:r>
                        <a:rPr lang="pt-BR" sz="2000" b="1" i="0" u="none" strike="noStrike">
                          <a:solidFill>
                            <a:srgbClr val="000000"/>
                          </a:solidFill>
                          <a:effectLst/>
                          <a:latin typeface="Calibri" panose="020F0502020204030204" pitchFamily="34" charset="0"/>
                        </a:rPr>
                        <a:t>Ensino</a:t>
                      </a:r>
                    </a:p>
                  </a:txBody>
                  <a:tcPr marL="2621" marR="2621" marT="26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970433"/>
                  </a:ext>
                </a:extLst>
              </a:tr>
              <a:tr h="78620">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4">
                  <a:txBody>
                    <a:bodyPr/>
                    <a:lstStyle/>
                    <a:p>
                      <a:pPr algn="ctr" fontAlgn="ctr"/>
                      <a:r>
                        <a:rPr lang="pt-BR" sz="2000" b="1" i="0" u="none" strike="noStrike">
                          <a:solidFill>
                            <a:srgbClr val="000000"/>
                          </a:solidFill>
                          <a:effectLst/>
                          <a:latin typeface="Calibri" panose="020F0502020204030204" pitchFamily="34" charset="0"/>
                        </a:rPr>
                        <a:t>Novas FR - STN</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933608"/>
                  </a:ext>
                </a:extLst>
              </a:tr>
              <a:tr h="154619">
                <a:tc>
                  <a:txBody>
                    <a:bodyPr/>
                    <a:lstStyle/>
                    <a:p>
                      <a:pPr algn="ctr" fontAlgn="ctr"/>
                      <a:r>
                        <a:rPr lang="pt-BR" sz="2000" b="0" i="0" u="none" strike="noStrike" dirty="0">
                          <a:solidFill>
                            <a:srgbClr val="000000"/>
                          </a:solidFill>
                          <a:effectLst/>
                          <a:latin typeface="Calibri" panose="020F0502020204030204" pitchFamily="34" charset="0"/>
                        </a:rPr>
                        <a:t>87</a:t>
                      </a:r>
                    </a:p>
                  </a:txBody>
                  <a:tcPr marL="2621" marR="2621" marT="2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dirty="0">
                          <a:solidFill>
                            <a:srgbClr val="000000"/>
                          </a:solidFill>
                          <a:effectLst/>
                          <a:latin typeface="Calibri" panose="020F0502020204030204" pitchFamily="34" charset="0"/>
                        </a:rPr>
                        <a:t>Alienações de Bens destinados a Programas da Educação Básica</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755</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Recursos de Alienação de Bens/Ativos - Administração Direta</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7001</a:t>
                      </a:r>
                    </a:p>
                  </a:txBody>
                  <a:tcPr marL="2621" marR="2621" marT="2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Criado pelo TCE/SC</a:t>
                      </a:r>
                    </a:p>
                  </a:txBody>
                  <a:tcPr marL="2621" marR="2621" marT="26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70127767"/>
                  </a:ext>
                </a:extLst>
              </a:tr>
              <a:tr h="230618">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572</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2000" b="0" i="0" u="none" strike="noStrike" dirty="0">
                          <a:solidFill>
                            <a:srgbClr val="000000"/>
                          </a:solidFill>
                          <a:effectLst/>
                          <a:latin typeface="Calibri" panose="020F0502020204030204" pitchFamily="34" charset="0"/>
                        </a:rPr>
                        <a:t>Transferências de Municípios referentes a Convênios e Instrumentos Congêneres vinculados à Educação</a:t>
                      </a:r>
                      <a:r>
                        <a:rPr lang="pt-BR" sz="2000" dirty="0"/>
                        <a:t> </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b"/>
                      <a:endParaRPr lang="pt-BR" sz="2000" b="0" i="0" u="none" strike="noStrike" dirty="0">
                        <a:solidFill>
                          <a:srgbClr val="000000"/>
                        </a:solidFill>
                        <a:effectLst/>
                        <a:latin typeface="Calibri" panose="020F0502020204030204" pitchFamily="34" charset="0"/>
                      </a:endParaRPr>
                    </a:p>
                  </a:txBody>
                  <a:tcPr marL="2621" marR="2621" marT="262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4145448461"/>
                  </a:ext>
                </a:extLst>
              </a:tr>
              <a:tr h="230618">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2621" marR="2621" marT="26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2621" marR="2621" marT="2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575</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e Instrumentos Congêneres vinculados à Educação</a:t>
                      </a:r>
                    </a:p>
                  </a:txBody>
                  <a:tcPr marL="2621" marR="2621" marT="2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2621" marR="2621" marT="262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extLst>
                  <a:ext uri="{0D108BD9-81ED-4DB2-BD59-A6C34878D82A}">
                    <a16:rowId xmlns:a16="http://schemas.microsoft.com/office/drawing/2014/main" val="1269279249"/>
                  </a:ext>
                </a:extLst>
              </a:tr>
            </a:tbl>
          </a:graphicData>
        </a:graphic>
      </p:graphicFrame>
    </p:spTree>
    <p:extLst>
      <p:ext uri="{BB962C8B-B14F-4D97-AF65-F5344CB8AC3E}">
        <p14:creationId xmlns:p14="http://schemas.microsoft.com/office/powerpoint/2010/main" val="1619244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id="{5CC65A37-C6CE-4B42-56DD-1120A7F414EE}"/>
              </a:ext>
            </a:extLst>
          </p:cNvPr>
          <p:cNvGraphicFramePr>
            <a:graphicFrameLocks noGrp="1"/>
          </p:cNvGraphicFramePr>
          <p:nvPr/>
        </p:nvGraphicFramePr>
        <p:xfrm>
          <a:off x="236882" y="636950"/>
          <a:ext cx="11718236" cy="39824699"/>
        </p:xfrm>
        <a:graphic>
          <a:graphicData uri="http://schemas.openxmlformats.org/drawingml/2006/table">
            <a:tbl>
              <a:tblPr/>
              <a:tblGrid>
                <a:gridCol w="433005">
                  <a:extLst>
                    <a:ext uri="{9D8B030D-6E8A-4147-A177-3AD203B41FA5}">
                      <a16:colId xmlns:a16="http://schemas.microsoft.com/office/drawing/2014/main" val="3468164728"/>
                    </a:ext>
                  </a:extLst>
                </a:gridCol>
                <a:gridCol w="3033127">
                  <a:extLst>
                    <a:ext uri="{9D8B030D-6E8A-4147-A177-3AD203B41FA5}">
                      <a16:colId xmlns:a16="http://schemas.microsoft.com/office/drawing/2014/main" val="706730155"/>
                    </a:ext>
                  </a:extLst>
                </a:gridCol>
                <a:gridCol w="246699">
                  <a:extLst>
                    <a:ext uri="{9D8B030D-6E8A-4147-A177-3AD203B41FA5}">
                      <a16:colId xmlns:a16="http://schemas.microsoft.com/office/drawing/2014/main" val="3130242902"/>
                    </a:ext>
                  </a:extLst>
                </a:gridCol>
                <a:gridCol w="622712">
                  <a:extLst>
                    <a:ext uri="{9D8B030D-6E8A-4147-A177-3AD203B41FA5}">
                      <a16:colId xmlns:a16="http://schemas.microsoft.com/office/drawing/2014/main" val="3288905118"/>
                    </a:ext>
                  </a:extLst>
                </a:gridCol>
                <a:gridCol w="4039008">
                  <a:extLst>
                    <a:ext uri="{9D8B030D-6E8A-4147-A177-3AD203B41FA5}">
                      <a16:colId xmlns:a16="http://schemas.microsoft.com/office/drawing/2014/main" val="1481157546"/>
                    </a:ext>
                  </a:extLst>
                </a:gridCol>
                <a:gridCol w="677988">
                  <a:extLst>
                    <a:ext uri="{9D8B030D-6E8A-4147-A177-3AD203B41FA5}">
                      <a16:colId xmlns:a16="http://schemas.microsoft.com/office/drawing/2014/main" val="1986300016"/>
                    </a:ext>
                  </a:extLst>
                </a:gridCol>
                <a:gridCol w="2665697">
                  <a:extLst>
                    <a:ext uri="{9D8B030D-6E8A-4147-A177-3AD203B41FA5}">
                      <a16:colId xmlns:a16="http://schemas.microsoft.com/office/drawing/2014/main" val="3382549533"/>
                    </a:ext>
                  </a:extLst>
                </a:gridCol>
              </a:tblGrid>
              <a:tr h="368681">
                <a:tc gridSpan="7">
                  <a:txBody>
                    <a:bodyPr/>
                    <a:lstStyle/>
                    <a:p>
                      <a:pPr algn="l" fontAlgn="b"/>
                      <a:r>
                        <a:rPr lang="pt-BR" sz="2400" b="1" i="0" u="none" strike="noStrike" dirty="0">
                          <a:solidFill>
                            <a:srgbClr val="000000"/>
                          </a:solidFill>
                          <a:effectLst/>
                          <a:latin typeface="Calibri" panose="020F0502020204030204" pitchFamily="34" charset="0"/>
                        </a:rPr>
                        <a:t>Saúde</a:t>
                      </a:r>
                    </a:p>
                  </a:txBody>
                  <a:tcPr marL="2726" marR="2726" marT="272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46789950"/>
                  </a:ext>
                </a:extLst>
              </a:tr>
              <a:tr h="307689">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2726" marR="2726" marT="27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0880800"/>
                  </a:ext>
                </a:extLst>
              </a:tr>
              <a:tr h="1093058">
                <a:tc>
                  <a:txBody>
                    <a:bodyPr/>
                    <a:lstStyle/>
                    <a:p>
                      <a:pPr algn="ctr" fontAlgn="ctr"/>
                      <a:r>
                        <a:rPr lang="pt-BR" sz="2000" b="0" i="0" u="none" strike="noStrike">
                          <a:solidFill>
                            <a:srgbClr val="000000"/>
                          </a:solidFill>
                          <a:effectLst/>
                          <a:latin typeface="Calibri" panose="020F0502020204030204" pitchFamily="34" charset="0"/>
                        </a:rPr>
                        <a:t>02</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Receitas de Impostos e de Transferência de Impostos -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500</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não Vinculados de Impostos</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1002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Identificação das despesas com ações e serviço públicos de saúde</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06870367"/>
                  </a:ext>
                </a:extLst>
              </a:tr>
              <a:tr h="1150880">
                <a:tc>
                  <a:txBody>
                    <a:bodyPr/>
                    <a:lstStyle/>
                    <a:p>
                      <a:pPr algn="ctr" fontAlgn="ctr"/>
                      <a:r>
                        <a:rPr lang="pt-BR" sz="2000" b="0" i="0" u="none" strike="noStrike">
                          <a:solidFill>
                            <a:srgbClr val="000000"/>
                          </a:solidFill>
                          <a:effectLst/>
                          <a:latin typeface="Calibri" panose="020F0502020204030204" pitchFamily="34" charset="0"/>
                        </a:rPr>
                        <a:t>33</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Convênios – União/Saúde</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631</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Governo Federal referentes a Convênios e Instrumentos Congêneres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11"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1" hMerge="1">
                  <a:txBody>
                    <a:bodyPr/>
                    <a:lstStyle/>
                    <a:p>
                      <a:endParaRPr lang="pt-BR"/>
                    </a:p>
                  </a:txBody>
                  <a:tcPr/>
                </a:tc>
                <a:extLst>
                  <a:ext uri="{0D108BD9-81ED-4DB2-BD59-A6C34878D82A}">
                    <a16:rowId xmlns:a16="http://schemas.microsoft.com/office/drawing/2014/main" val="1889106656"/>
                  </a:ext>
                </a:extLst>
              </a:tr>
              <a:tr h="1578746">
                <a:tc>
                  <a:txBody>
                    <a:bodyPr/>
                    <a:lstStyle/>
                    <a:p>
                      <a:pPr algn="ctr" fontAlgn="ctr"/>
                      <a:r>
                        <a:rPr lang="pt-BR" sz="2000" b="0" i="0" u="none" strike="noStrike">
                          <a:solidFill>
                            <a:srgbClr val="000000"/>
                          </a:solidFill>
                          <a:effectLst/>
                          <a:latin typeface="Calibri" panose="020F0502020204030204" pitchFamily="34" charset="0"/>
                        </a:rPr>
                        <a:t>38</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Sistema Único de Saúde – SUS/União</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600</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Fundo a Fundo de Recursos do SUS provenientes do Governo Federal - Bloco de Manutenção das Ações e Serviços Públicos de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813747019"/>
                  </a:ext>
                </a:extLst>
              </a:tr>
              <a:tr h="1690545">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601</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Fundo a Fundo de Recursos do SUS provenientes do Governo Federal - Bloco de Estruturação da Rede de Serviços Públicos de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176322613"/>
                  </a:ext>
                </a:extLst>
              </a:tr>
              <a:tr h="1522089">
                <a:tc>
                  <a:txBody>
                    <a:bodyPr/>
                    <a:lstStyle/>
                    <a:p>
                      <a:pPr algn="ctr" fontAlgn="ctr"/>
                      <a:r>
                        <a:rPr lang="pt-BR" sz="2000" b="0" i="0" u="none" strike="noStrike">
                          <a:solidFill>
                            <a:srgbClr val="000000"/>
                          </a:solidFill>
                          <a:effectLst/>
                          <a:latin typeface="Calibri" panose="020F0502020204030204" pitchFamily="34" charset="0"/>
                        </a:rPr>
                        <a:t>41</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Royalties de Petróleo – Saúde - Lei nº 12.858/2013</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635</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Royalties do Petróleo e Gás Natural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200639112"/>
                  </a:ext>
                </a:extLst>
              </a:tr>
              <a:tr h="6660025">
                <a:tc>
                  <a:txBody>
                    <a:bodyPr/>
                    <a:lstStyle/>
                    <a:p>
                      <a:pPr algn="ctr" fontAlgn="ctr"/>
                      <a:r>
                        <a:rPr lang="pt-BR" sz="2000" b="0" i="0" u="none" strike="noStrike">
                          <a:solidFill>
                            <a:srgbClr val="000000"/>
                          </a:solidFill>
                          <a:effectLst/>
                          <a:latin typeface="Calibri" panose="020F0502020204030204" pitchFamily="34" charset="0"/>
                        </a:rPr>
                        <a:t>51</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COVID-19 - Recursos relativos à suspensão de pagamento de dívidas com a União (LC 173/2020 - Art. 2°, § 5º)</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SUS provenientes do Governo Federal - Bloco de Manutenção das Ações e Serviços Públicos de Saúde – Recursos destinados ao enfrentamento da COVID-19 no bojo da ação 21C0.</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428112323"/>
                  </a:ext>
                </a:extLst>
              </a:tr>
              <a:tr h="6660025">
                <a:tc>
                  <a:txBody>
                    <a:bodyPr/>
                    <a:lstStyle/>
                    <a:p>
                      <a:pPr algn="ctr" fontAlgn="ctr"/>
                      <a:r>
                        <a:rPr lang="pt-BR" sz="2000" b="0" i="0" u="none" strike="noStrike">
                          <a:solidFill>
                            <a:srgbClr val="000000"/>
                          </a:solidFill>
                          <a:effectLst/>
                          <a:latin typeface="Calibri" panose="020F0502020204030204" pitchFamily="34" charset="0"/>
                        </a:rPr>
                        <a:t>52</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COVID-19 - Recursos transferidos da União destinados a ações de Saúde e Assistência social (LC 173/2020 - Art. 5°, </a:t>
                      </a:r>
                      <a:r>
                        <a:rPr lang="pt-BR" sz="2000" b="0" i="0" u="none" strike="noStrike" dirty="0" err="1">
                          <a:solidFill>
                            <a:srgbClr val="000000"/>
                          </a:solidFill>
                          <a:effectLst/>
                          <a:latin typeface="Calibri" panose="020F0502020204030204" pitchFamily="34" charset="0"/>
                        </a:rPr>
                        <a:t>I-b</a:t>
                      </a:r>
                      <a:r>
                        <a:rPr lang="pt-BR" sz="2000" b="0" i="0" u="none" strike="noStrike" dirty="0">
                          <a:solidFill>
                            <a:srgbClr val="000000"/>
                          </a:solidFill>
                          <a:effectLst/>
                          <a:latin typeface="Calibri" panose="020F0502020204030204" pitchFamily="34" charset="0"/>
                        </a:rPr>
                        <a:t>);</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SUS provenientes do Governo Federal - Bloco de Estruturação da Rede de Serviços Públicos de Saúde – Recursos destinados ao enfrentamento da COVID-19 no bojo da ação 21C0.</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377985897"/>
                  </a:ext>
                </a:extLst>
              </a:tr>
              <a:tr h="2726155">
                <a:tc>
                  <a:txBody>
                    <a:bodyPr/>
                    <a:lstStyle/>
                    <a:p>
                      <a:pPr algn="ctr" fontAlgn="ctr"/>
                      <a:r>
                        <a:rPr lang="pt-BR" sz="2000" b="0" i="0" u="none" strike="noStrike">
                          <a:solidFill>
                            <a:srgbClr val="000000"/>
                          </a:solidFill>
                          <a:effectLst/>
                          <a:latin typeface="Calibri" panose="020F0502020204030204" pitchFamily="34" charset="0"/>
                        </a:rPr>
                        <a:t>53</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COVID-19 - Recursos transferidos da União sem destinação específica (LC 173/2020 - Art. 5°, II-b).</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da União – inciso I do art. 5º da Lei Complementar 173/2020</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82139275"/>
                  </a:ext>
                </a:extLst>
              </a:tr>
              <a:tr h="2425069">
                <a:tc>
                  <a:txBody>
                    <a:bodyPr/>
                    <a:lstStyle/>
                    <a:p>
                      <a:pPr algn="ctr" fontAlgn="ctr"/>
                      <a:r>
                        <a:rPr lang="pt-BR" sz="2000" b="0" i="0" u="none" strike="noStrike">
                          <a:solidFill>
                            <a:srgbClr val="000000"/>
                          </a:solidFill>
                          <a:effectLst/>
                          <a:latin typeface="Calibri" panose="020F0502020204030204" pitchFamily="34" charset="0"/>
                        </a:rPr>
                        <a:t>63</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Voluntárias – Estado/Saúde</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632</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Estado referentes a Convênios e Instrumentos Congêneres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1986965"/>
                  </a:ext>
                </a:extLst>
              </a:tr>
              <a:tr h="2423550">
                <a:tc>
                  <a:txBody>
                    <a:bodyPr/>
                    <a:lstStyle/>
                    <a:p>
                      <a:pPr algn="ctr" fontAlgn="ctr"/>
                      <a:r>
                        <a:rPr lang="pt-BR" sz="2000" b="0" i="0" u="none" strike="noStrike">
                          <a:solidFill>
                            <a:srgbClr val="000000"/>
                          </a:solidFill>
                          <a:effectLst/>
                          <a:latin typeface="Calibri" panose="020F0502020204030204" pitchFamily="34" charset="0"/>
                        </a:rPr>
                        <a:t>67</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Sistema Único de Saúde – SUS/Estado</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621</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SUS provenientes do Governo Estadual</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072324864"/>
                  </a:ext>
                </a:extLst>
              </a:tr>
              <a:tr h="1516683">
                <a:tc>
                  <a:txBody>
                    <a:bodyPr/>
                    <a:lstStyle/>
                    <a:p>
                      <a:pPr algn="ctr" fontAlgn="ctr"/>
                      <a:r>
                        <a:rPr lang="pt-BR" sz="2000" b="0" i="0" u="none" strike="noStrike">
                          <a:solidFill>
                            <a:srgbClr val="000000"/>
                          </a:solidFill>
                          <a:effectLst/>
                          <a:latin typeface="Calibri" panose="020F0502020204030204" pitchFamily="34" charset="0"/>
                        </a:rPr>
                        <a:t>82</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Internas para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015843378"/>
                  </a:ext>
                </a:extLst>
              </a:tr>
              <a:tr h="1516683">
                <a:tc>
                  <a:txBody>
                    <a:bodyPr/>
                    <a:lstStyle/>
                    <a:p>
                      <a:pPr algn="ctr" fontAlgn="ctr"/>
                      <a:r>
                        <a:rPr lang="pt-BR" sz="2000" b="0" i="0" u="none" strike="noStrike">
                          <a:solidFill>
                            <a:srgbClr val="000000"/>
                          </a:solidFill>
                          <a:effectLst/>
                          <a:latin typeface="Calibri" panose="020F0502020204030204" pitchFamily="34" charset="0"/>
                        </a:rPr>
                        <a:t>85</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Externas para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898431672"/>
                  </a:ext>
                </a:extLst>
              </a:tr>
              <a:tr h="1522089">
                <a:tc>
                  <a:txBody>
                    <a:bodyPr/>
                    <a:lstStyle/>
                    <a:p>
                      <a:pPr algn="ctr" fontAlgn="ctr"/>
                      <a:r>
                        <a:rPr lang="pt-BR" sz="2000" b="0" i="0" u="none" strike="noStrike">
                          <a:solidFill>
                            <a:srgbClr val="000000"/>
                          </a:solidFill>
                          <a:effectLst/>
                          <a:latin typeface="Calibri" panose="020F0502020204030204" pitchFamily="34" charset="0"/>
                        </a:rPr>
                        <a:t>88</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Alienações de Bens destinados 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Direta</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70XX</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Criado pelo TCE/SC</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90882605"/>
                  </a:ext>
                </a:extLst>
              </a:tr>
              <a:tr h="4239182">
                <a:tc rowSpan="2" gridSpan="2">
                  <a:txBody>
                    <a:bodyPr/>
                    <a:lstStyle/>
                    <a:p>
                      <a:pPr algn="ctr"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a:noFill/>
                    </a:lnR>
                    <a:lnT w="12700" cap="flat" cmpd="sng" algn="ctr">
                      <a:solidFill>
                        <a:srgbClr val="000000"/>
                      </a:solidFill>
                      <a:prstDash val="solid"/>
                      <a:round/>
                      <a:headEnd type="none" w="med" len="med"/>
                      <a:tailEnd type="none" w="med" len="med"/>
                    </a:lnT>
                    <a:lnB>
                      <a:noFill/>
                    </a:lnB>
                  </a:tcPr>
                </a:tc>
                <a:tc rowSpan="2"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a:solidFill>
                            <a:srgbClr val="000000"/>
                          </a:solidFill>
                          <a:effectLst/>
                          <a:latin typeface="Calibri" panose="020F0502020204030204" pitchFamily="34" charset="0"/>
                        </a:rPr>
                        <a:t>Transferências provenientes do Governo Federal destinadas ao vencimento dos agentes comunitários de saúde e dos agentes de combate às endemias</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rowSpan="2" gridSpan="2">
                  <a:txBody>
                    <a:bodyPr/>
                    <a:lstStyle/>
                    <a:p>
                      <a:pPr algn="ctr"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hMerge="1">
                  <a:txBody>
                    <a:bodyPr/>
                    <a:lstStyle/>
                    <a:p>
                      <a:endParaRPr lang="pt-BR"/>
                    </a:p>
                  </a:txBody>
                  <a:tcPr/>
                </a:tc>
                <a:extLst>
                  <a:ext uri="{0D108BD9-81ED-4DB2-BD59-A6C34878D82A}">
                    <a16:rowId xmlns:a16="http://schemas.microsoft.com/office/drawing/2014/main" val="1766323683"/>
                  </a:ext>
                </a:extLst>
              </a:tr>
              <a:tr h="2423550">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636</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e Instrumentos Congêneres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163837806"/>
                  </a:ext>
                </a:extLst>
              </a:tr>
            </a:tbl>
          </a:graphicData>
        </a:graphic>
      </p:graphicFrame>
    </p:spTree>
    <p:extLst>
      <p:ext uri="{BB962C8B-B14F-4D97-AF65-F5344CB8AC3E}">
        <p14:creationId xmlns:p14="http://schemas.microsoft.com/office/powerpoint/2010/main" val="1146883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id="{5CC65A37-C6CE-4B42-56DD-1120A7F414EE}"/>
              </a:ext>
            </a:extLst>
          </p:cNvPr>
          <p:cNvGraphicFramePr>
            <a:graphicFrameLocks noGrp="1"/>
          </p:cNvGraphicFramePr>
          <p:nvPr/>
        </p:nvGraphicFramePr>
        <p:xfrm>
          <a:off x="236882" y="636950"/>
          <a:ext cx="11718236" cy="4468141"/>
        </p:xfrm>
        <a:graphic>
          <a:graphicData uri="http://schemas.openxmlformats.org/drawingml/2006/table">
            <a:tbl>
              <a:tblPr/>
              <a:tblGrid>
                <a:gridCol w="433005">
                  <a:extLst>
                    <a:ext uri="{9D8B030D-6E8A-4147-A177-3AD203B41FA5}">
                      <a16:colId xmlns:a16="http://schemas.microsoft.com/office/drawing/2014/main" val="3468164728"/>
                    </a:ext>
                  </a:extLst>
                </a:gridCol>
                <a:gridCol w="3033127">
                  <a:extLst>
                    <a:ext uri="{9D8B030D-6E8A-4147-A177-3AD203B41FA5}">
                      <a16:colId xmlns:a16="http://schemas.microsoft.com/office/drawing/2014/main" val="706730155"/>
                    </a:ext>
                  </a:extLst>
                </a:gridCol>
                <a:gridCol w="246699">
                  <a:extLst>
                    <a:ext uri="{9D8B030D-6E8A-4147-A177-3AD203B41FA5}">
                      <a16:colId xmlns:a16="http://schemas.microsoft.com/office/drawing/2014/main" val="3130242902"/>
                    </a:ext>
                  </a:extLst>
                </a:gridCol>
                <a:gridCol w="622712">
                  <a:extLst>
                    <a:ext uri="{9D8B030D-6E8A-4147-A177-3AD203B41FA5}">
                      <a16:colId xmlns:a16="http://schemas.microsoft.com/office/drawing/2014/main" val="3288905118"/>
                    </a:ext>
                  </a:extLst>
                </a:gridCol>
                <a:gridCol w="4039008">
                  <a:extLst>
                    <a:ext uri="{9D8B030D-6E8A-4147-A177-3AD203B41FA5}">
                      <a16:colId xmlns:a16="http://schemas.microsoft.com/office/drawing/2014/main" val="1481157546"/>
                    </a:ext>
                  </a:extLst>
                </a:gridCol>
                <a:gridCol w="677988">
                  <a:extLst>
                    <a:ext uri="{9D8B030D-6E8A-4147-A177-3AD203B41FA5}">
                      <a16:colId xmlns:a16="http://schemas.microsoft.com/office/drawing/2014/main" val="1986300016"/>
                    </a:ext>
                  </a:extLst>
                </a:gridCol>
                <a:gridCol w="2665697">
                  <a:extLst>
                    <a:ext uri="{9D8B030D-6E8A-4147-A177-3AD203B41FA5}">
                      <a16:colId xmlns:a16="http://schemas.microsoft.com/office/drawing/2014/main" val="3382549533"/>
                    </a:ext>
                  </a:extLst>
                </a:gridCol>
              </a:tblGrid>
              <a:tr h="368681">
                <a:tc gridSpan="7">
                  <a:txBody>
                    <a:bodyPr/>
                    <a:lstStyle/>
                    <a:p>
                      <a:pPr algn="l" fontAlgn="b"/>
                      <a:r>
                        <a:rPr lang="pt-BR" sz="2400" b="1" i="0" u="none" strike="noStrike" dirty="0">
                          <a:solidFill>
                            <a:srgbClr val="000000"/>
                          </a:solidFill>
                          <a:effectLst/>
                          <a:latin typeface="Calibri" panose="020F0502020204030204" pitchFamily="34" charset="0"/>
                        </a:rPr>
                        <a:t>Saúde</a:t>
                      </a:r>
                    </a:p>
                  </a:txBody>
                  <a:tcPr marL="2726" marR="2726" marT="272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46789950"/>
                  </a:ext>
                </a:extLst>
              </a:tr>
              <a:tr h="307689">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2726" marR="2726" marT="27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0880800"/>
                  </a:ext>
                </a:extLst>
              </a:tr>
              <a:tr h="1578746">
                <a:tc>
                  <a:txBody>
                    <a:bodyPr/>
                    <a:lstStyle/>
                    <a:p>
                      <a:pPr algn="ctr" fontAlgn="ctr"/>
                      <a:r>
                        <a:rPr lang="pt-BR" sz="2000" b="0" i="0" u="none" strike="noStrike">
                          <a:solidFill>
                            <a:srgbClr val="000000"/>
                          </a:solidFill>
                          <a:effectLst/>
                          <a:latin typeface="Calibri" panose="020F0502020204030204" pitchFamily="34" charset="0"/>
                        </a:rPr>
                        <a:t>38</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Sistema Único de Saúde – SUS/União</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1800" b="0" i="0" u="none" strike="noStrike" dirty="0">
                          <a:solidFill>
                            <a:schemeClr val="tx1"/>
                          </a:solidFill>
                          <a:effectLst/>
                          <a:latin typeface="Calibri" panose="020F0502020204030204" pitchFamily="34" charset="0"/>
                        </a:rPr>
                        <a:t>602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1800" b="0" i="0" u="none" strike="noStrike" dirty="0">
                          <a:solidFill>
                            <a:schemeClr val="tx1"/>
                          </a:solidFill>
                          <a:effectLst/>
                          <a:latin typeface="Calibri" panose="020F0502020204030204" pitchFamily="34" charset="0"/>
                        </a:rPr>
                        <a:t>Transferências Fundo a Fundo de Recursos do SUS provenientes do Governo Federal - Bloco de Manutenção das Ações e Serviços Públicos de Saúde – Recursos destinados ao enfrentamento da COVID-19 no bojo da ação 21C0.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endParaRPr lang="pt-BR"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lang="pt-BR"/>
                    </a:p>
                  </a:txBody>
                  <a:tcPr/>
                </a:tc>
                <a:extLst>
                  <a:ext uri="{0D108BD9-81ED-4DB2-BD59-A6C34878D82A}">
                    <a16:rowId xmlns:a16="http://schemas.microsoft.com/office/drawing/2014/main" val="1813747019"/>
                  </a:ext>
                </a:extLst>
              </a:tr>
              <a:tr h="1590482">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Fundo a Fundo de Recursos do SUS provenientes do Governo Federal - Bloco de Estruturação da Rede de Serviços Públicos de Saúde – Recursos destinados ao enfrentamento da COVID-19 no bojo da ação 21C0.</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lnL w="12700" cap="flat" cmpd="sng" algn="ctr">
                      <a:solidFill>
                        <a:srgbClr val="000000"/>
                      </a:solidFill>
                      <a:prstDash val="solid"/>
                      <a:round/>
                      <a:headEnd type="none" w="med" len="med"/>
                      <a:tailEnd type="none" w="med" len="med"/>
                    </a:lnL>
                  </a:tcPr>
                </a:tc>
                <a:tc hMerge="1" vMerge="1">
                  <a:txBody>
                    <a:bodyPr/>
                    <a:lstStyle/>
                    <a:p>
                      <a:endParaRPr lang="pt-BR"/>
                    </a:p>
                  </a:txBody>
                  <a:tcPr/>
                </a:tc>
                <a:extLst>
                  <a:ext uri="{0D108BD9-81ED-4DB2-BD59-A6C34878D82A}">
                    <a16:rowId xmlns:a16="http://schemas.microsoft.com/office/drawing/2014/main" val="1377985897"/>
                  </a:ext>
                </a:extLst>
              </a:tr>
            </a:tbl>
          </a:graphicData>
        </a:graphic>
      </p:graphicFrame>
    </p:spTree>
    <p:extLst>
      <p:ext uri="{BB962C8B-B14F-4D97-AF65-F5344CB8AC3E}">
        <p14:creationId xmlns:p14="http://schemas.microsoft.com/office/powerpoint/2010/main" val="51108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id="{5CC65A37-C6CE-4B42-56DD-1120A7F414EE}"/>
              </a:ext>
            </a:extLst>
          </p:cNvPr>
          <p:cNvGraphicFramePr>
            <a:graphicFrameLocks noGrp="1"/>
          </p:cNvGraphicFramePr>
          <p:nvPr/>
        </p:nvGraphicFramePr>
        <p:xfrm>
          <a:off x="318052" y="904485"/>
          <a:ext cx="11390244" cy="24720565"/>
        </p:xfrm>
        <a:graphic>
          <a:graphicData uri="http://schemas.openxmlformats.org/drawingml/2006/table">
            <a:tbl>
              <a:tblPr/>
              <a:tblGrid>
                <a:gridCol w="420885">
                  <a:extLst>
                    <a:ext uri="{9D8B030D-6E8A-4147-A177-3AD203B41FA5}">
                      <a16:colId xmlns:a16="http://schemas.microsoft.com/office/drawing/2014/main" val="3468164728"/>
                    </a:ext>
                  </a:extLst>
                </a:gridCol>
                <a:gridCol w="3137324">
                  <a:extLst>
                    <a:ext uri="{9D8B030D-6E8A-4147-A177-3AD203B41FA5}">
                      <a16:colId xmlns:a16="http://schemas.microsoft.com/office/drawing/2014/main" val="706730155"/>
                    </a:ext>
                  </a:extLst>
                </a:gridCol>
                <a:gridCol w="178904">
                  <a:extLst>
                    <a:ext uri="{9D8B030D-6E8A-4147-A177-3AD203B41FA5}">
                      <a16:colId xmlns:a16="http://schemas.microsoft.com/office/drawing/2014/main" val="3130242902"/>
                    </a:ext>
                  </a:extLst>
                </a:gridCol>
                <a:gridCol w="477078">
                  <a:extLst>
                    <a:ext uri="{9D8B030D-6E8A-4147-A177-3AD203B41FA5}">
                      <a16:colId xmlns:a16="http://schemas.microsoft.com/office/drawing/2014/main" val="3288905118"/>
                    </a:ext>
                  </a:extLst>
                </a:gridCol>
                <a:gridCol w="4468128">
                  <a:extLst>
                    <a:ext uri="{9D8B030D-6E8A-4147-A177-3AD203B41FA5}">
                      <a16:colId xmlns:a16="http://schemas.microsoft.com/office/drawing/2014/main" val="1481157546"/>
                    </a:ext>
                  </a:extLst>
                </a:gridCol>
                <a:gridCol w="116840">
                  <a:extLst>
                    <a:ext uri="{9D8B030D-6E8A-4147-A177-3AD203B41FA5}">
                      <a16:colId xmlns:a16="http://schemas.microsoft.com/office/drawing/2014/main" val="1986300016"/>
                    </a:ext>
                  </a:extLst>
                </a:gridCol>
                <a:gridCol w="1219485">
                  <a:extLst>
                    <a:ext uri="{9D8B030D-6E8A-4147-A177-3AD203B41FA5}">
                      <a16:colId xmlns:a16="http://schemas.microsoft.com/office/drawing/2014/main" val="3382549533"/>
                    </a:ext>
                  </a:extLst>
                </a:gridCol>
                <a:gridCol w="1371600">
                  <a:extLst>
                    <a:ext uri="{9D8B030D-6E8A-4147-A177-3AD203B41FA5}">
                      <a16:colId xmlns:a16="http://schemas.microsoft.com/office/drawing/2014/main" val="2764573351"/>
                    </a:ext>
                  </a:extLst>
                </a:gridCol>
              </a:tblGrid>
              <a:tr h="306430">
                <a:tc gridSpan="8">
                  <a:txBody>
                    <a:bodyPr/>
                    <a:lstStyle/>
                    <a:p>
                      <a:pPr algn="l" fontAlgn="b"/>
                      <a:r>
                        <a:rPr lang="pt-BR" sz="2400" b="1" i="0" u="none" strike="noStrike" dirty="0">
                          <a:solidFill>
                            <a:srgbClr val="000000"/>
                          </a:solidFill>
                          <a:effectLst/>
                          <a:latin typeface="Calibri" panose="020F0502020204030204" pitchFamily="34" charset="0"/>
                        </a:rPr>
                        <a:t>Saúde</a:t>
                      </a:r>
                    </a:p>
                  </a:txBody>
                  <a:tcPr marL="2726" marR="2726" marT="272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gn="l" fontAlgn="b"/>
                      <a:endParaRPr lang="pt-BR" sz="2400" b="1" i="0" u="none" strike="noStrike" dirty="0">
                        <a:solidFill>
                          <a:srgbClr val="000000"/>
                        </a:solidFill>
                        <a:effectLst/>
                        <a:latin typeface="Calibri" panose="020F0502020204030204" pitchFamily="34" charset="0"/>
                      </a:endParaRPr>
                    </a:p>
                  </a:txBody>
                  <a:tcPr marL="2726" marR="2726" marT="272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789950"/>
                  </a:ext>
                </a:extLst>
              </a:tr>
              <a:tr h="306430">
                <a:tc gridSpan="2">
                  <a:txBody>
                    <a:bodyPr/>
                    <a:lstStyle/>
                    <a:p>
                      <a:pPr algn="ctr" fontAlgn="b"/>
                      <a:r>
                        <a:rPr lang="pt-BR" sz="2000" b="1" i="0" u="none" strike="noStrike" dirty="0">
                          <a:solidFill>
                            <a:srgbClr val="000000"/>
                          </a:solidFill>
                          <a:effectLst/>
                          <a:latin typeface="Calibri" panose="020F0502020204030204" pitchFamily="34" charset="0"/>
                        </a:rPr>
                        <a:t>FR - TCE/SC</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2726" marR="2726" marT="27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algn="l" fontAlgn="b"/>
                      <a:endParaRPr lang="pt-BR" sz="2000" b="0" i="0" u="none" strike="noStrike">
                        <a:solidFill>
                          <a:srgbClr val="000000"/>
                        </a:solidFill>
                        <a:effectLst/>
                        <a:latin typeface="Calibri" panose="020F0502020204030204" pitchFamily="34" charset="0"/>
                      </a:endParaRPr>
                    </a:p>
                  </a:txBody>
                  <a:tcPr marL="2726" marR="2726" marT="27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0880800"/>
                  </a:ext>
                </a:extLst>
              </a:tr>
              <a:tr h="788740">
                <a:tc>
                  <a:txBody>
                    <a:bodyPr/>
                    <a:lstStyle/>
                    <a:p>
                      <a:pPr algn="ctr" fontAlgn="ctr"/>
                      <a:r>
                        <a:rPr lang="pt-BR" sz="2000" b="0" i="0" u="none" strike="noStrike" dirty="0">
                          <a:solidFill>
                            <a:srgbClr val="000000"/>
                          </a:solidFill>
                          <a:effectLst/>
                          <a:latin typeface="Calibri" panose="020F0502020204030204" pitchFamily="34" charset="0"/>
                        </a:rPr>
                        <a:t>41</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Royalties de Petróleo – Saúde - Lei nº 12.858/2013</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635</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Royalties do Petróleo e Gás Natural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9" gridSpan="3">
                  <a:txBody>
                    <a:bodyPr/>
                    <a:lstStyle/>
                    <a:p>
                      <a:endParaRPr lang="pt-B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9" hMerge="1">
                  <a:txBody>
                    <a:bodyPr/>
                    <a:lstStyle/>
                    <a:p>
                      <a:endParaRPr lang="pt-BR"/>
                    </a:p>
                  </a:txBody>
                  <a:tcPr/>
                </a:tc>
                <a:tc rowSpan="9" hMerge="1">
                  <a:txBody>
                    <a:bodyPr/>
                    <a:lstStyle/>
                    <a:p>
                      <a:endParaRPr lang="pt-BR"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639112"/>
                  </a:ext>
                </a:extLst>
              </a:tr>
              <a:tr h="1636233">
                <a:tc>
                  <a:txBody>
                    <a:bodyPr/>
                    <a:lstStyle/>
                    <a:p>
                      <a:pPr algn="ctr" fontAlgn="ctr"/>
                      <a:r>
                        <a:rPr lang="pt-BR" sz="2000" b="0" i="0" u="none" strike="noStrike">
                          <a:solidFill>
                            <a:srgbClr val="000000"/>
                          </a:solidFill>
                          <a:effectLst/>
                          <a:latin typeface="Calibri" panose="020F0502020204030204" pitchFamily="34" charset="0"/>
                        </a:rPr>
                        <a:t>51</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COVID-19 - Recursos relativos à suspensão de pagamento de dívidas com a União (LC 173/2020 - Art. 2°, § 5º)</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707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da União – inciso I do art. 5º da Lei Complementar 173/2020</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428112323"/>
                  </a:ext>
                </a:extLst>
              </a:tr>
              <a:tr h="954156">
                <a:tc>
                  <a:txBody>
                    <a:bodyPr/>
                    <a:lstStyle/>
                    <a:p>
                      <a:pPr algn="ctr" fontAlgn="ctr"/>
                      <a:endParaRPr lang="pt-BR" sz="2000" b="0" i="0" u="none" strike="noStrike">
                        <a:solidFill>
                          <a:srgbClr val="000000"/>
                        </a:solidFill>
                        <a:effectLst/>
                        <a:latin typeface="Calibri" panose="020F0502020204030204" pitchFamily="34" charset="0"/>
                      </a:endParaRP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pt-BR" sz="2000" b="0" i="0" u="none" strike="noStrike">
                        <a:solidFill>
                          <a:srgbClr val="000000"/>
                        </a:solidFill>
                        <a:effectLst/>
                        <a:latin typeface="Calibri" panose="020F0502020204030204" pitchFamily="34" charset="0"/>
                      </a:endParaRP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1800" b="0" i="0" u="none" strike="noStrike">
                          <a:solidFill>
                            <a:schemeClr val="tx1"/>
                          </a:solidFill>
                          <a:effectLst/>
                          <a:latin typeface="Calibri" panose="020F0502020204030204" pitchFamily="34" charset="0"/>
                        </a:rPr>
                        <a:t>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1800" b="0" i="0" u="none" strike="noStrike" dirty="0">
                          <a:solidFill>
                            <a:schemeClr val="tx1"/>
                          </a:solidFill>
                          <a:effectLst/>
                          <a:latin typeface="Calibri" panose="020F0502020204030204" pitchFamily="34" charset="0"/>
                        </a:rPr>
                        <a:t>Outras Vinculações Legais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3994456898"/>
                  </a:ext>
                </a:extLst>
              </a:tr>
              <a:tr h="1882396">
                <a:tc>
                  <a:txBody>
                    <a:bodyPr/>
                    <a:lstStyle/>
                    <a:p>
                      <a:pPr algn="ctr" fontAlgn="ctr"/>
                      <a:r>
                        <a:rPr lang="pt-BR" sz="2000" b="0" i="0" u="none" strike="noStrike">
                          <a:solidFill>
                            <a:srgbClr val="000000"/>
                          </a:solidFill>
                          <a:effectLst/>
                          <a:latin typeface="Calibri" panose="020F0502020204030204" pitchFamily="34" charset="0"/>
                        </a:rPr>
                        <a:t>52</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COVID-19 - Recursos transferidos da União destinados a ações de Saúde e Assistência social (LC 173/2020 - Art. 5°, </a:t>
                      </a:r>
                      <a:r>
                        <a:rPr lang="pt-BR" sz="2000" b="0" i="0" u="none" strike="noStrike" dirty="0" err="1">
                          <a:solidFill>
                            <a:srgbClr val="000000"/>
                          </a:solidFill>
                          <a:effectLst/>
                          <a:latin typeface="Calibri" panose="020F0502020204030204" pitchFamily="34" charset="0"/>
                        </a:rPr>
                        <a:t>I-b</a:t>
                      </a:r>
                      <a:r>
                        <a:rPr lang="pt-BR" sz="2000" b="0" i="0" u="none" strike="noStrike" dirty="0">
                          <a:solidFill>
                            <a:srgbClr val="000000"/>
                          </a:solidFill>
                          <a:effectLst/>
                          <a:latin typeface="Calibri" panose="020F0502020204030204" pitchFamily="34" charset="0"/>
                        </a:rPr>
                        <a:t>);</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707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da União – inciso I do art. 5º da Lei Complementar 173/2020</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377985897"/>
                  </a:ext>
                </a:extLst>
              </a:tr>
              <a:tr h="2724714">
                <a:tc>
                  <a:txBody>
                    <a:bodyPr/>
                    <a:lstStyle/>
                    <a:p>
                      <a:pPr algn="ctr" fontAlgn="ctr"/>
                      <a:r>
                        <a:rPr lang="pt-BR" sz="2000" b="0" i="0" u="none" strike="noStrike">
                          <a:solidFill>
                            <a:srgbClr val="000000"/>
                          </a:solidFill>
                          <a:effectLst/>
                          <a:latin typeface="Calibri" panose="020F0502020204030204" pitchFamily="34" charset="0"/>
                        </a:rPr>
                        <a:t>53</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COVID-19 - Recursos transferidos da União sem destinação específica (LC 173/2020 - Art. 5°, II-b).</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707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da União – inciso I do art. 5º da Lei Complementar 173/2020</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82139275"/>
                  </a:ext>
                </a:extLst>
              </a:tr>
              <a:tr h="2423787">
                <a:tc>
                  <a:txBody>
                    <a:bodyPr/>
                    <a:lstStyle/>
                    <a:p>
                      <a:pPr algn="ctr" fontAlgn="ctr"/>
                      <a:r>
                        <a:rPr lang="pt-BR" sz="2000" b="0" i="0" u="none" strike="noStrike">
                          <a:solidFill>
                            <a:srgbClr val="000000"/>
                          </a:solidFill>
                          <a:effectLst/>
                          <a:latin typeface="Calibri" panose="020F0502020204030204" pitchFamily="34" charset="0"/>
                        </a:rPr>
                        <a:t>63</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Voluntárias – Estado/Saúde</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632</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Estado referentes a Convênios e Instrumentos Congêneres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1986965"/>
                  </a:ext>
                </a:extLst>
              </a:tr>
              <a:tr h="2422269">
                <a:tc>
                  <a:txBody>
                    <a:bodyPr/>
                    <a:lstStyle/>
                    <a:p>
                      <a:pPr algn="ctr" fontAlgn="ctr"/>
                      <a:r>
                        <a:rPr lang="pt-BR" sz="2000" b="0" i="0" u="none" strike="noStrike">
                          <a:solidFill>
                            <a:srgbClr val="000000"/>
                          </a:solidFill>
                          <a:effectLst/>
                          <a:latin typeface="Calibri" panose="020F0502020204030204" pitchFamily="34" charset="0"/>
                        </a:rPr>
                        <a:t>67</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Sistema Único de Saúde – SUS/Estado</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621</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Fundo a Fundo de Recursos do SUS provenientes do Governo Estadual</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072324864"/>
                  </a:ext>
                </a:extLst>
              </a:tr>
              <a:tr h="1515881">
                <a:tc>
                  <a:txBody>
                    <a:bodyPr/>
                    <a:lstStyle/>
                    <a:p>
                      <a:pPr algn="ctr" fontAlgn="ctr"/>
                      <a:r>
                        <a:rPr lang="pt-BR" sz="2000" b="0" i="0" u="none" strike="noStrike">
                          <a:solidFill>
                            <a:srgbClr val="000000"/>
                          </a:solidFill>
                          <a:effectLst/>
                          <a:latin typeface="Calibri" panose="020F0502020204030204" pitchFamily="34" charset="0"/>
                        </a:rPr>
                        <a:t>82</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Internas para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Operações de Crédito vinculadas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015843378"/>
                  </a:ext>
                </a:extLst>
              </a:tr>
              <a:tr h="1515881">
                <a:tc>
                  <a:txBody>
                    <a:bodyPr/>
                    <a:lstStyle/>
                    <a:p>
                      <a:pPr algn="ctr" fontAlgn="ctr"/>
                      <a:r>
                        <a:rPr lang="pt-BR" sz="2000" b="0" i="0" u="none" strike="noStrike">
                          <a:solidFill>
                            <a:srgbClr val="000000"/>
                          </a:solidFill>
                          <a:effectLst/>
                          <a:latin typeface="Calibri" panose="020F0502020204030204" pitchFamily="34" charset="0"/>
                        </a:rPr>
                        <a:t>85</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Operações de Crédito Externas para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dirty="0">
                          <a:solidFill>
                            <a:srgbClr val="000000"/>
                          </a:solidFill>
                          <a:effectLst/>
                          <a:latin typeface="Calibri" panose="020F0502020204030204" pitchFamily="34" charset="0"/>
                        </a:rPr>
                        <a:t>Operações de Crédito vinculadas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898431672"/>
                  </a:ext>
                </a:extLst>
              </a:tr>
              <a:tr h="1521285">
                <a:tc>
                  <a:txBody>
                    <a:bodyPr/>
                    <a:lstStyle/>
                    <a:p>
                      <a:pPr algn="ctr" fontAlgn="ctr"/>
                      <a:r>
                        <a:rPr lang="pt-BR" sz="2000" b="0" i="0" u="none" strike="noStrike">
                          <a:solidFill>
                            <a:srgbClr val="000000"/>
                          </a:solidFill>
                          <a:effectLst/>
                          <a:latin typeface="Calibri" panose="020F0502020204030204" pitchFamily="34" charset="0"/>
                        </a:rPr>
                        <a:t>88</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Alienações de Bens destinados 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Recursos de Alienação de Bens/Ativos - Administração Direta</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endParaRPr lang="pt-BR" sz="20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pt-BR" sz="20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endParaRPr lang="pt-BR" sz="20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90882605"/>
                  </a:ext>
                </a:extLst>
              </a:tr>
              <a:tr h="4236942">
                <a:tc rowSpan="2" gridSpan="2">
                  <a:txBody>
                    <a:bodyPr/>
                    <a:lstStyle/>
                    <a:p>
                      <a:pPr algn="ctr"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a:noFill/>
                    </a:lnR>
                    <a:lnT w="12700" cap="flat" cmpd="sng" algn="ctr">
                      <a:solidFill>
                        <a:srgbClr val="000000"/>
                      </a:solidFill>
                      <a:prstDash val="solid"/>
                      <a:round/>
                      <a:headEnd type="none" w="med" len="med"/>
                      <a:tailEnd type="none" w="med" len="med"/>
                    </a:lnT>
                    <a:lnB>
                      <a:noFill/>
                    </a:lnB>
                  </a:tcPr>
                </a:tc>
                <a:tc rowSpan="2"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a:solidFill>
                            <a:srgbClr val="000000"/>
                          </a:solidFill>
                          <a:effectLst/>
                          <a:latin typeface="Calibri" panose="020F0502020204030204" pitchFamily="34" charset="0"/>
                        </a:rPr>
                        <a:t>Transferências provenientes do Governo Federal destinadas ao vencimento dos agentes comunitários de saúde e dos agentes de combate às endemias</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rowSpan="2" gridSpan="3">
                  <a:txBody>
                    <a:bodyPr/>
                    <a:lstStyle/>
                    <a:p>
                      <a:pPr algn="ctr"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hMerge="1">
                  <a:txBody>
                    <a:bodyPr/>
                    <a:lstStyle/>
                    <a:p>
                      <a:endParaRPr lang="pt-BR"/>
                    </a:p>
                  </a:txBody>
                  <a:tcPr/>
                </a:tc>
                <a:tc rowSpan="2" hMerge="1">
                  <a:txBody>
                    <a:bodyPr/>
                    <a:lstStyle/>
                    <a:p>
                      <a:pPr algn="ctr" fontAlgn="b"/>
                      <a:endParaRPr lang="pt-BR" sz="2000" b="0" i="0" u="none" strike="noStrike">
                        <a:solidFill>
                          <a:srgbClr val="000000"/>
                        </a:solidFill>
                        <a:effectLst/>
                        <a:latin typeface="Calibri" panose="020F0502020204030204" pitchFamily="34" charset="0"/>
                      </a:endParaRPr>
                    </a:p>
                  </a:txBody>
                  <a:tcPr marL="2726" marR="2726" marT="27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66323683"/>
                  </a:ext>
                </a:extLst>
              </a:tr>
              <a:tr h="242226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636</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e Instrumentos Congêneres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vMerge="1">
                  <a:txBody>
                    <a:bodyPr/>
                    <a:lstStyle/>
                    <a:p>
                      <a:endParaRPr lang="pt-BR"/>
                    </a:p>
                  </a:txBody>
                  <a:tcPr/>
                </a:tc>
                <a:tc hMerge="1"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163837806"/>
                  </a:ext>
                </a:extLst>
              </a:tr>
            </a:tbl>
          </a:graphicData>
        </a:graphic>
      </p:graphicFrame>
    </p:spTree>
    <p:extLst>
      <p:ext uri="{BB962C8B-B14F-4D97-AF65-F5344CB8AC3E}">
        <p14:creationId xmlns:p14="http://schemas.microsoft.com/office/powerpoint/2010/main" val="2931841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id="{5CC65A37-C6CE-4B42-56DD-1120A7F414EE}"/>
              </a:ext>
            </a:extLst>
          </p:cNvPr>
          <p:cNvGraphicFramePr>
            <a:graphicFrameLocks noGrp="1"/>
          </p:cNvGraphicFramePr>
          <p:nvPr/>
        </p:nvGraphicFramePr>
        <p:xfrm>
          <a:off x="318052" y="904485"/>
          <a:ext cx="11390244" cy="14054498"/>
        </p:xfrm>
        <a:graphic>
          <a:graphicData uri="http://schemas.openxmlformats.org/drawingml/2006/table">
            <a:tbl>
              <a:tblPr/>
              <a:tblGrid>
                <a:gridCol w="420885">
                  <a:extLst>
                    <a:ext uri="{9D8B030D-6E8A-4147-A177-3AD203B41FA5}">
                      <a16:colId xmlns:a16="http://schemas.microsoft.com/office/drawing/2014/main" val="3468164728"/>
                    </a:ext>
                  </a:extLst>
                </a:gridCol>
                <a:gridCol w="3216837">
                  <a:extLst>
                    <a:ext uri="{9D8B030D-6E8A-4147-A177-3AD203B41FA5}">
                      <a16:colId xmlns:a16="http://schemas.microsoft.com/office/drawing/2014/main" val="706730155"/>
                    </a:ext>
                  </a:extLst>
                </a:gridCol>
                <a:gridCol w="218661">
                  <a:extLst>
                    <a:ext uri="{9D8B030D-6E8A-4147-A177-3AD203B41FA5}">
                      <a16:colId xmlns:a16="http://schemas.microsoft.com/office/drawing/2014/main" val="3130242902"/>
                    </a:ext>
                  </a:extLst>
                </a:gridCol>
                <a:gridCol w="646043">
                  <a:extLst>
                    <a:ext uri="{9D8B030D-6E8A-4147-A177-3AD203B41FA5}">
                      <a16:colId xmlns:a16="http://schemas.microsoft.com/office/drawing/2014/main" val="3288905118"/>
                    </a:ext>
                  </a:extLst>
                </a:gridCol>
                <a:gridCol w="3975652">
                  <a:extLst>
                    <a:ext uri="{9D8B030D-6E8A-4147-A177-3AD203B41FA5}">
                      <a16:colId xmlns:a16="http://schemas.microsoft.com/office/drawing/2014/main" val="1481157546"/>
                    </a:ext>
                  </a:extLst>
                </a:gridCol>
                <a:gridCol w="321081">
                  <a:extLst>
                    <a:ext uri="{9D8B030D-6E8A-4147-A177-3AD203B41FA5}">
                      <a16:colId xmlns:a16="http://schemas.microsoft.com/office/drawing/2014/main" val="1986300016"/>
                    </a:ext>
                  </a:extLst>
                </a:gridCol>
                <a:gridCol w="2591085">
                  <a:extLst>
                    <a:ext uri="{9D8B030D-6E8A-4147-A177-3AD203B41FA5}">
                      <a16:colId xmlns:a16="http://schemas.microsoft.com/office/drawing/2014/main" val="3382549533"/>
                    </a:ext>
                  </a:extLst>
                </a:gridCol>
              </a:tblGrid>
              <a:tr h="306430">
                <a:tc gridSpan="7">
                  <a:txBody>
                    <a:bodyPr/>
                    <a:lstStyle/>
                    <a:p>
                      <a:pPr algn="l" fontAlgn="b"/>
                      <a:r>
                        <a:rPr lang="pt-BR" sz="2400" b="1" i="0" u="none" strike="noStrike" dirty="0">
                          <a:solidFill>
                            <a:srgbClr val="000000"/>
                          </a:solidFill>
                          <a:effectLst/>
                          <a:latin typeface="Calibri" panose="020F0502020204030204" pitchFamily="34" charset="0"/>
                        </a:rPr>
                        <a:t>Saúde</a:t>
                      </a:r>
                    </a:p>
                  </a:txBody>
                  <a:tcPr marL="2726" marR="2726" marT="272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46789950"/>
                  </a:ext>
                </a:extLst>
              </a:tr>
              <a:tr h="306430">
                <a:tc gridSpan="2">
                  <a:txBody>
                    <a:bodyPr/>
                    <a:lstStyle/>
                    <a:p>
                      <a:pPr algn="ctr" fontAlgn="b"/>
                      <a:r>
                        <a:rPr lang="pt-BR" sz="2000" b="1" i="0" u="none" strike="noStrike" dirty="0">
                          <a:solidFill>
                            <a:srgbClr val="000000"/>
                          </a:solidFill>
                          <a:effectLst/>
                          <a:latin typeface="Calibri" panose="020F0502020204030204" pitchFamily="34" charset="0"/>
                        </a:rPr>
                        <a:t>FR - TCE/SC</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2726" marR="2726" marT="27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0880800"/>
                  </a:ext>
                </a:extLst>
              </a:tr>
              <a:tr h="1262094">
                <a:tc>
                  <a:txBody>
                    <a:bodyPr/>
                    <a:lstStyle/>
                    <a:p>
                      <a:pPr algn="ctr" fontAlgn="ctr"/>
                      <a:r>
                        <a:rPr lang="pt-BR" sz="2000" b="0" i="0" u="none" strike="noStrike">
                          <a:solidFill>
                            <a:srgbClr val="000000"/>
                          </a:solidFill>
                          <a:effectLst/>
                          <a:latin typeface="Calibri" panose="020F0502020204030204" pitchFamily="34" charset="0"/>
                        </a:rPr>
                        <a:t>53</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COVID-19 - Recursos transferidos da União sem destinação específica (LC 173/2020 - Art. 5°, II-b).</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707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da União – inciso I do art. 5º da Lei Complementar 173/2020</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6" gridSpan="2">
                  <a:txBody>
                    <a:bodyPr/>
                    <a:lstStyle/>
                    <a:p>
                      <a:endParaRPr lang="pt-BR"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6" hMerge="1">
                  <a:txBody>
                    <a:bodyPr/>
                    <a:lstStyle/>
                    <a:p>
                      <a:endParaRPr lang="pt-BR"/>
                    </a:p>
                  </a:txBody>
                  <a:tcPr/>
                </a:tc>
                <a:extLst>
                  <a:ext uri="{0D108BD9-81ED-4DB2-BD59-A6C34878D82A}">
                    <a16:rowId xmlns:a16="http://schemas.microsoft.com/office/drawing/2014/main" val="82139275"/>
                  </a:ext>
                </a:extLst>
              </a:tr>
              <a:tr h="695739">
                <a:tc>
                  <a:txBody>
                    <a:bodyPr/>
                    <a:lstStyle/>
                    <a:p>
                      <a:pPr algn="ctr" fontAlgn="ctr"/>
                      <a:endParaRPr lang="pt-BR" sz="2000" b="0" i="0" u="none" strike="noStrike">
                        <a:solidFill>
                          <a:srgbClr val="000000"/>
                        </a:solidFill>
                        <a:effectLst/>
                        <a:latin typeface="Calibri" panose="020F0502020204030204" pitchFamily="34" charset="0"/>
                      </a:endParaRP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pt-BR" sz="2000" b="0" i="0" u="none" strike="noStrike">
                        <a:solidFill>
                          <a:srgbClr val="000000"/>
                        </a:solidFill>
                        <a:effectLst/>
                        <a:latin typeface="Calibri" panose="020F0502020204030204" pitchFamily="34" charset="0"/>
                      </a:endParaRP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200" b="0" i="0" u="none" strike="noStrike" dirty="0">
                          <a:solidFill>
                            <a:srgbClr val="000000"/>
                          </a:solidFill>
                          <a:effectLst/>
                          <a:latin typeface="Calibri" panose="020F0502020204030204" pitchFamily="34" charset="0"/>
                        </a:rPr>
                        <a:t>501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200" b="0" i="0" u="none" strike="noStrike" dirty="0">
                          <a:solidFill>
                            <a:srgbClr val="000000"/>
                          </a:solidFill>
                          <a:effectLst/>
                          <a:latin typeface="Calibri" panose="020F0502020204030204" pitchFamily="34" charset="0"/>
                        </a:rPr>
                        <a:t>Outros Recursos não Vinculados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203914923"/>
                  </a:ext>
                </a:extLst>
              </a:tr>
              <a:tr h="954157">
                <a:tc>
                  <a:txBody>
                    <a:bodyPr/>
                    <a:lstStyle/>
                    <a:p>
                      <a:pPr algn="ctr" fontAlgn="ctr"/>
                      <a:r>
                        <a:rPr lang="pt-BR" sz="2000" b="0" i="0" u="none" strike="noStrike">
                          <a:solidFill>
                            <a:srgbClr val="000000"/>
                          </a:solidFill>
                          <a:effectLst/>
                          <a:latin typeface="Calibri" panose="020F0502020204030204" pitchFamily="34" charset="0"/>
                        </a:rPr>
                        <a:t>63</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Voluntárias – Estado/Saúde</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632</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Transferências do Estado referentes a Convênios e Instrumentos Congêneres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1986965"/>
                  </a:ext>
                </a:extLst>
              </a:tr>
              <a:tr h="854765">
                <a:tc>
                  <a:txBody>
                    <a:bodyPr/>
                    <a:lstStyle/>
                    <a:p>
                      <a:pPr algn="ctr" fontAlgn="ctr"/>
                      <a:r>
                        <a:rPr lang="pt-BR" sz="2000" b="0" i="0" u="none" strike="noStrike">
                          <a:solidFill>
                            <a:srgbClr val="000000"/>
                          </a:solidFill>
                          <a:effectLst/>
                          <a:latin typeface="Calibri" panose="020F0502020204030204" pitchFamily="34" charset="0"/>
                        </a:rPr>
                        <a:t>67</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do Sistema Único de Saúde – SUS/Estado</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621</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Fundo a Fundo de Recursos do SUS provenientes do Governo Estadual</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072324864"/>
                  </a:ext>
                </a:extLst>
              </a:tr>
              <a:tr h="683074">
                <a:tc>
                  <a:txBody>
                    <a:bodyPr/>
                    <a:lstStyle/>
                    <a:p>
                      <a:pPr algn="ctr" fontAlgn="ctr"/>
                      <a:r>
                        <a:rPr lang="pt-BR" sz="2000" b="0" i="0" u="none" strike="noStrike">
                          <a:solidFill>
                            <a:srgbClr val="000000"/>
                          </a:solidFill>
                          <a:effectLst/>
                          <a:latin typeface="Calibri" panose="020F0502020204030204" pitchFamily="34" charset="0"/>
                        </a:rPr>
                        <a:t>82</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Operações de Crédito Internas para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4015843378"/>
                  </a:ext>
                </a:extLst>
              </a:tr>
              <a:tr h="685800">
                <a:tc>
                  <a:txBody>
                    <a:bodyPr/>
                    <a:lstStyle/>
                    <a:p>
                      <a:pPr algn="ctr" fontAlgn="ctr"/>
                      <a:r>
                        <a:rPr lang="pt-BR" sz="2000" b="0" i="0" u="none" strike="noStrike">
                          <a:solidFill>
                            <a:srgbClr val="000000"/>
                          </a:solidFill>
                          <a:effectLst/>
                          <a:latin typeface="Calibri" panose="020F0502020204030204" pitchFamily="34" charset="0"/>
                        </a:rPr>
                        <a:t>85</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Operações de Crédito Externas para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Operações de Crédito vinculadas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898431672"/>
                  </a:ext>
                </a:extLst>
              </a:tr>
              <a:tr h="1521285">
                <a:tc>
                  <a:txBody>
                    <a:bodyPr/>
                    <a:lstStyle/>
                    <a:p>
                      <a:pPr algn="ctr" fontAlgn="ctr"/>
                      <a:r>
                        <a:rPr lang="pt-BR" sz="2000" b="0" i="0" u="none" strike="noStrike">
                          <a:solidFill>
                            <a:srgbClr val="000000"/>
                          </a:solidFill>
                          <a:effectLst/>
                          <a:latin typeface="Calibri" panose="020F0502020204030204" pitchFamily="34" charset="0"/>
                        </a:rPr>
                        <a:t>88</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Alienações de Bens destinados 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de Alienação de Bens/Ativos - Administração Direta</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70XX</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Criado pelo TCE/SC</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90882605"/>
                  </a:ext>
                </a:extLst>
              </a:tr>
              <a:tr h="4236942">
                <a:tc rowSpan="2" gridSpan="2">
                  <a:txBody>
                    <a:bodyPr/>
                    <a:lstStyle/>
                    <a:p>
                      <a:pPr algn="ctr"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a:noFill/>
                    </a:lnR>
                    <a:lnT w="12700" cap="flat" cmpd="sng" algn="ctr">
                      <a:solidFill>
                        <a:srgbClr val="000000"/>
                      </a:solidFill>
                      <a:prstDash val="solid"/>
                      <a:round/>
                      <a:headEnd type="none" w="med" len="med"/>
                      <a:tailEnd type="none" w="med" len="med"/>
                    </a:lnT>
                    <a:lnB>
                      <a:noFill/>
                    </a:lnB>
                  </a:tcPr>
                </a:tc>
                <a:tc rowSpan="2"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a:solidFill>
                            <a:srgbClr val="000000"/>
                          </a:solidFill>
                          <a:effectLst/>
                          <a:latin typeface="Calibri" panose="020F0502020204030204" pitchFamily="34" charset="0"/>
                        </a:rPr>
                        <a:t>Transferências provenientes do Governo Federal destinadas ao vencimento dos agentes comunitários de saúde e dos agentes de combate às endemias</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rowSpan="2" gridSpan="2">
                  <a:txBody>
                    <a:bodyPr/>
                    <a:lstStyle/>
                    <a:p>
                      <a:pPr algn="ctr"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hMerge="1">
                  <a:txBody>
                    <a:bodyPr/>
                    <a:lstStyle/>
                    <a:p>
                      <a:endParaRPr lang="pt-BR"/>
                    </a:p>
                  </a:txBody>
                  <a:tcPr/>
                </a:tc>
                <a:extLst>
                  <a:ext uri="{0D108BD9-81ED-4DB2-BD59-A6C34878D82A}">
                    <a16:rowId xmlns:a16="http://schemas.microsoft.com/office/drawing/2014/main" val="1766323683"/>
                  </a:ext>
                </a:extLst>
              </a:tr>
              <a:tr h="2422269">
                <a:tc gridSpan="2" vMerge="1">
                  <a:txBody>
                    <a:bodyPr/>
                    <a:lstStyle/>
                    <a:p>
                      <a:endParaRPr lang="pt-BR"/>
                    </a:p>
                  </a:txBody>
                  <a:tcPr/>
                </a:tc>
                <a:tc hMerge="1" v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636</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e Instrumentos Congêneres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163837806"/>
                  </a:ext>
                </a:extLst>
              </a:tr>
            </a:tbl>
          </a:graphicData>
        </a:graphic>
      </p:graphicFrame>
    </p:spTree>
    <p:extLst>
      <p:ext uri="{BB962C8B-B14F-4D97-AF65-F5344CB8AC3E}">
        <p14:creationId xmlns:p14="http://schemas.microsoft.com/office/powerpoint/2010/main" val="4022176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id="{5CC65A37-C6CE-4B42-56DD-1120A7F414EE}"/>
              </a:ext>
            </a:extLst>
          </p:cNvPr>
          <p:cNvGraphicFramePr>
            <a:graphicFrameLocks noGrp="1"/>
          </p:cNvGraphicFramePr>
          <p:nvPr/>
        </p:nvGraphicFramePr>
        <p:xfrm>
          <a:off x="276639" y="584777"/>
          <a:ext cx="11638722" cy="6213588"/>
        </p:xfrm>
        <a:graphic>
          <a:graphicData uri="http://schemas.openxmlformats.org/drawingml/2006/table">
            <a:tbl>
              <a:tblPr/>
              <a:tblGrid>
                <a:gridCol w="309770">
                  <a:extLst>
                    <a:ext uri="{9D8B030D-6E8A-4147-A177-3AD203B41FA5}">
                      <a16:colId xmlns:a16="http://schemas.microsoft.com/office/drawing/2014/main" val="3468164728"/>
                    </a:ext>
                  </a:extLst>
                </a:gridCol>
                <a:gridCol w="3488634">
                  <a:extLst>
                    <a:ext uri="{9D8B030D-6E8A-4147-A177-3AD203B41FA5}">
                      <a16:colId xmlns:a16="http://schemas.microsoft.com/office/drawing/2014/main" val="706730155"/>
                    </a:ext>
                  </a:extLst>
                </a:gridCol>
                <a:gridCol w="218661">
                  <a:extLst>
                    <a:ext uri="{9D8B030D-6E8A-4147-A177-3AD203B41FA5}">
                      <a16:colId xmlns:a16="http://schemas.microsoft.com/office/drawing/2014/main" val="3130242902"/>
                    </a:ext>
                  </a:extLst>
                </a:gridCol>
                <a:gridCol w="566531">
                  <a:extLst>
                    <a:ext uri="{9D8B030D-6E8A-4147-A177-3AD203B41FA5}">
                      <a16:colId xmlns:a16="http://schemas.microsoft.com/office/drawing/2014/main" val="3288905118"/>
                    </a:ext>
                  </a:extLst>
                </a:gridCol>
                <a:gridCol w="4263887">
                  <a:extLst>
                    <a:ext uri="{9D8B030D-6E8A-4147-A177-3AD203B41FA5}">
                      <a16:colId xmlns:a16="http://schemas.microsoft.com/office/drawing/2014/main" val="1481157546"/>
                    </a:ext>
                  </a:extLst>
                </a:gridCol>
                <a:gridCol w="735495">
                  <a:extLst>
                    <a:ext uri="{9D8B030D-6E8A-4147-A177-3AD203B41FA5}">
                      <a16:colId xmlns:a16="http://schemas.microsoft.com/office/drawing/2014/main" val="1986300016"/>
                    </a:ext>
                  </a:extLst>
                </a:gridCol>
                <a:gridCol w="2055744">
                  <a:extLst>
                    <a:ext uri="{9D8B030D-6E8A-4147-A177-3AD203B41FA5}">
                      <a16:colId xmlns:a16="http://schemas.microsoft.com/office/drawing/2014/main" val="3382549533"/>
                    </a:ext>
                  </a:extLst>
                </a:gridCol>
              </a:tblGrid>
              <a:tr h="354840">
                <a:tc gridSpan="7">
                  <a:txBody>
                    <a:bodyPr/>
                    <a:lstStyle/>
                    <a:p>
                      <a:pPr algn="l" fontAlgn="b"/>
                      <a:r>
                        <a:rPr lang="pt-BR" sz="2400" b="1" i="0" u="none" strike="noStrike" dirty="0">
                          <a:solidFill>
                            <a:srgbClr val="000000"/>
                          </a:solidFill>
                          <a:effectLst/>
                          <a:latin typeface="Calibri" panose="020F0502020204030204" pitchFamily="34" charset="0"/>
                        </a:rPr>
                        <a:t>Saúde</a:t>
                      </a:r>
                    </a:p>
                  </a:txBody>
                  <a:tcPr marL="2726" marR="2726" marT="272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46789950"/>
                  </a:ext>
                </a:extLst>
              </a:tr>
              <a:tr h="296137">
                <a:tc gridSpan="2">
                  <a:txBody>
                    <a:bodyPr/>
                    <a:lstStyle/>
                    <a:p>
                      <a:pPr algn="ctr" fontAlgn="b"/>
                      <a:r>
                        <a:rPr lang="pt-BR" sz="2000" b="1" i="0" u="none" strike="noStrike" dirty="0">
                          <a:solidFill>
                            <a:srgbClr val="000000"/>
                          </a:solidFill>
                          <a:effectLst/>
                          <a:latin typeface="Calibri" panose="020F0502020204030204" pitchFamily="34" charset="0"/>
                        </a:rPr>
                        <a:t>FR - TCE/SC</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2726" marR="2726" marT="27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0880800"/>
                  </a:ext>
                </a:extLst>
              </a:tr>
              <a:tr h="589649">
                <a:tc>
                  <a:txBody>
                    <a:bodyPr/>
                    <a:lstStyle/>
                    <a:p>
                      <a:pPr algn="ctr" fontAlgn="ctr"/>
                      <a:r>
                        <a:rPr lang="pt-BR" sz="2000" b="0" i="0" u="none" strike="noStrike" dirty="0">
                          <a:solidFill>
                            <a:srgbClr val="000000"/>
                          </a:solidFill>
                          <a:effectLst/>
                          <a:latin typeface="Calibri" panose="020F0502020204030204" pitchFamily="34" charset="0"/>
                        </a:rPr>
                        <a:t>88</a:t>
                      </a:r>
                    </a:p>
                  </a:txBody>
                  <a:tcPr marL="2726" marR="2726" marT="2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dirty="0">
                          <a:solidFill>
                            <a:srgbClr val="000000"/>
                          </a:solidFill>
                          <a:effectLst/>
                          <a:latin typeface="Calibri" panose="020F0502020204030204" pitchFamily="34" charset="0"/>
                        </a:rPr>
                        <a:t>Alienações de Bens destinados a Programas de Saúde</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755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Recursos de Alienação de Bens/Ativos - Administração Direta</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dirty="0">
                          <a:solidFill>
                            <a:srgbClr val="000000"/>
                          </a:solidFill>
                          <a:effectLst/>
                          <a:latin typeface="Calibri" panose="020F0502020204030204" pitchFamily="34" charset="0"/>
                        </a:rPr>
                        <a:t>7002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Criado pelo TCE/SC</a:t>
                      </a:r>
                    </a:p>
                  </a:txBody>
                  <a:tcPr marL="2726" marR="2726" marT="2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90882605"/>
                  </a:ext>
                </a:extLst>
              </a:tr>
              <a:tr h="1763697">
                <a:tc>
                  <a:txBody>
                    <a:bodyPr/>
                    <a:lstStyle/>
                    <a:p>
                      <a:pPr algn="ctr" fontAlgn="ctr"/>
                      <a:r>
                        <a:rPr lang="pt-BR" sz="2000" b="0" i="0" u="none" strike="noStrike" dirty="0">
                          <a:solidFill>
                            <a:srgbClr val="000000"/>
                          </a:solidFill>
                          <a:effectLst/>
                          <a:latin typeface="Calibri" panose="020F0502020204030204" pitchFamily="34" charset="0"/>
                        </a:rPr>
                        <a:t>54</a:t>
                      </a:r>
                    </a:p>
                  </a:txBody>
                  <a:tcPr marL="2726" marR="2726" marT="2726" marB="0" anchor="ctr">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r>
                        <a:rPr lang="pt-BR" sz="2000" kern="1200" dirty="0">
                          <a:solidFill>
                            <a:schemeClr val="tx1"/>
                          </a:solidFill>
                          <a:effectLst/>
                          <a:latin typeface="+mn-lt"/>
                          <a:ea typeface="+mn-ea"/>
                          <a:cs typeface="+mn-cs"/>
                        </a:rPr>
                        <a:t>Transferências provenientes do Governo Federal destinadas ao vencimento dos agentes comunitários de saúde e dos agentes de combate às endemias.</a:t>
                      </a:r>
                    </a:p>
                  </a:txBody>
                  <a:tcPr marL="2726" marR="2726" marT="2726" marB="0" anchor="b">
                    <a:lnL>
                      <a:noFill/>
                    </a:lnL>
                    <a:solidFill>
                      <a:schemeClr val="accent6">
                        <a:lumMod val="20000"/>
                        <a:lumOff val="80000"/>
                      </a:schemeClr>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604</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provenientes do Governo Federal destinadas ao vencimento dos agentes comunitários de saúde e dos agentes de combate às endemias</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rowSpan="4"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2726" marR="2726" marT="27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pt-BR"/>
                    </a:p>
                  </a:txBody>
                  <a:tcPr/>
                </a:tc>
                <a:extLst>
                  <a:ext uri="{0D108BD9-81ED-4DB2-BD59-A6C34878D82A}">
                    <a16:rowId xmlns:a16="http://schemas.microsoft.com/office/drawing/2014/main" val="1766323683"/>
                  </a:ext>
                </a:extLst>
              </a:tr>
              <a:tr h="889708">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726" marR="2726" marT="2726" marB="0" anchor="ctr">
                    <a:lnT>
                      <a:noFill/>
                    </a:lnT>
                    <a:lnB w="12700" cmpd="sng">
                      <a:noFill/>
                      <a:prstDash val="solid"/>
                    </a:lnB>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2726" marR="2726" marT="2726" marB="0" anchor="b"/>
                </a:tc>
                <a:tc>
                  <a:txBody>
                    <a:bodyPr/>
                    <a:lstStyle/>
                    <a:p>
                      <a:pPr algn="l" fontAlgn="b"/>
                      <a:endParaRPr lang="pt-BR" sz="2000" b="0" i="0" u="none" strike="noStrike">
                        <a:solidFill>
                          <a:srgbClr val="000000"/>
                        </a:solidFill>
                        <a:effectLst/>
                        <a:latin typeface="Calibri" panose="020F0502020204030204" pitchFamily="34" charset="0"/>
                      </a:endParaRPr>
                    </a:p>
                  </a:txBody>
                  <a:tcPr marL="2726" marR="2726" marT="2726" marB="0" anchor="b">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622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Fundo a Fundo de Recursos do SUS provenientes dos Governos Municipais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91906071"/>
                  </a:ext>
                </a:extLst>
              </a:tr>
              <a:tr h="889708">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726" marR="2726" marT="2726" marB="0" anchor="ctr">
                    <a:lnT>
                      <a:noFill/>
                    </a:lnT>
                    <a:lnB w="12700" cmpd="sng">
                      <a:noFill/>
                      <a:prstDash val="solid"/>
                    </a:lnB>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2726" marR="2726" marT="2726" marB="0" anchor="b"/>
                </a:tc>
                <a:tc>
                  <a:txBody>
                    <a:bodyPr/>
                    <a:lstStyle/>
                    <a:p>
                      <a:pPr algn="l" fontAlgn="b"/>
                      <a:endParaRPr lang="pt-BR" sz="2000" b="0" i="0" u="none" strike="noStrike">
                        <a:solidFill>
                          <a:srgbClr val="000000"/>
                        </a:solidFill>
                        <a:effectLst/>
                        <a:latin typeface="Calibri" panose="020F0502020204030204" pitchFamily="34" charset="0"/>
                      </a:endParaRPr>
                    </a:p>
                  </a:txBody>
                  <a:tcPr marL="2726" marR="2726" marT="2726" marB="0" anchor="b">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633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de Municípios referentes a Convênios Instrumentos Congêneres vinculados à Saúde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267812592"/>
                  </a:ext>
                </a:extLst>
              </a:tr>
              <a:tr h="883161">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726" marR="2726" marT="2726" marB="0" anchor="ctr">
                    <a:lnT>
                      <a:noFill/>
                    </a:lnT>
                    <a:lnB w="12700" cmpd="sng">
                      <a:noFill/>
                      <a:prstDash val="solid"/>
                    </a:lnB>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2726" marR="2726" marT="2726" marB="0" anchor="b"/>
                </a:tc>
                <a:tc>
                  <a:txBody>
                    <a:bodyPr/>
                    <a:lstStyle/>
                    <a:p>
                      <a:pPr algn="l" fontAlgn="b"/>
                      <a:r>
                        <a:rPr lang="pt-BR" sz="2000" b="0" i="0" u="none" strike="noStrike">
                          <a:solidFill>
                            <a:srgbClr val="000000"/>
                          </a:solidFill>
                          <a:effectLst/>
                          <a:latin typeface="Calibri" panose="020F0502020204030204" pitchFamily="34" charset="0"/>
                        </a:rPr>
                        <a:t> </a:t>
                      </a:r>
                    </a:p>
                  </a:txBody>
                  <a:tcPr marL="2726" marR="2726" marT="2726" marB="0" anchor="b">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636</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Outras Transferências de Convênios e Instrumentos Congêneres vinculados à Saúde</a:t>
                      </a:r>
                    </a:p>
                  </a:txBody>
                  <a:tcPr marL="2726" marR="2726" marT="2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163837806"/>
                  </a:ext>
                </a:extLst>
              </a:tr>
              <a:tr h="328748">
                <a:tc>
                  <a:txBody>
                    <a:bodyPr/>
                    <a:lstStyle/>
                    <a:p>
                      <a:pPr algn="ctr" fontAlgn="ctr"/>
                      <a:endParaRPr lang="pt-BR" sz="2000" b="0" i="0" u="none" strike="noStrike" dirty="0">
                        <a:solidFill>
                          <a:srgbClr val="000000"/>
                        </a:solidFill>
                        <a:effectLst/>
                        <a:latin typeface="Calibri" panose="020F0502020204030204" pitchFamily="34" charset="0"/>
                      </a:endParaRPr>
                    </a:p>
                  </a:txBody>
                  <a:tcPr marL="2726" marR="2726" marT="2726" marB="0" anchor="ctr">
                    <a:lnT>
                      <a:noFill/>
                    </a:lnT>
                  </a:tcPr>
                </a:tc>
                <a:tc>
                  <a:txBody>
                    <a:bodyPr/>
                    <a:lstStyle/>
                    <a:p>
                      <a:pPr algn="l" fontAlgn="b"/>
                      <a:endParaRPr lang="pt-BR" sz="2000" b="0" i="0" u="none" strike="noStrike" dirty="0">
                        <a:solidFill>
                          <a:srgbClr val="000000"/>
                        </a:solidFill>
                        <a:effectLst/>
                        <a:latin typeface="Calibri" panose="020F0502020204030204" pitchFamily="34" charset="0"/>
                      </a:endParaRPr>
                    </a:p>
                  </a:txBody>
                  <a:tcPr marL="2726" marR="2726" marT="2726" marB="0" anchor="b"/>
                </a:tc>
                <a:tc>
                  <a:txBody>
                    <a:bodyPr/>
                    <a:lstStyle/>
                    <a:p>
                      <a:pPr algn="l" fontAlgn="b"/>
                      <a:endParaRPr lang="pt-BR" sz="2000" b="0" i="0" u="none" strike="noStrike">
                        <a:solidFill>
                          <a:srgbClr val="000000"/>
                        </a:solidFill>
                        <a:effectLst/>
                        <a:latin typeface="Calibri" panose="020F0502020204030204" pitchFamily="34" charset="0"/>
                      </a:endParaRPr>
                    </a:p>
                  </a:txBody>
                  <a:tcPr marL="2726" marR="2726" marT="2726" marB="0" anchor="b">
                    <a:lnR w="12700" cap="flat" cmpd="sng" algn="ctr">
                      <a:solidFill>
                        <a:srgbClr val="000000"/>
                      </a:solidFill>
                      <a:prstDash val="solid"/>
                      <a:round/>
                      <a:headEnd type="none" w="med" len="med"/>
                      <a:tailEnd type="none" w="med" len="med"/>
                    </a:lnR>
                    <a:lnT>
                      <a:noFill/>
                    </a:lnT>
                    <a:lnB>
                      <a:noFill/>
                    </a:lnB>
                    <a:solidFill>
                      <a:srgbClr val="0D0D0D"/>
                    </a:solidFill>
                  </a:tcPr>
                </a:tc>
                <a:tc>
                  <a:txBody>
                    <a:bodyPr/>
                    <a:lstStyle/>
                    <a:p>
                      <a:pPr algn="ctr" fontAlgn="ctr"/>
                      <a:r>
                        <a:rPr lang="pt-BR" sz="2000" b="0" i="0" u="none" strike="noStrike" dirty="0">
                          <a:solidFill>
                            <a:schemeClr val="tx1"/>
                          </a:solidFill>
                          <a:effectLst/>
                          <a:latin typeface="Calibri" panose="020F0502020204030204" pitchFamily="34" charset="0"/>
                        </a:rPr>
                        <a:t>659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chemeClr val="tx1"/>
                          </a:solidFill>
                          <a:effectLst/>
                          <a:latin typeface="Calibri" panose="020F0502020204030204" pitchFamily="34" charset="0"/>
                        </a:rPr>
                        <a:t>Outros Recursos Vinculados à Saúde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b"/>
                      <a:endParaRPr lang="pt-BR" sz="2000" b="0" i="0" u="none" strike="noStrike" dirty="0">
                        <a:solidFill>
                          <a:srgbClr val="000000"/>
                        </a:solidFill>
                        <a:effectLst/>
                        <a:latin typeface="Calibri" panose="020F0502020204030204" pitchFamily="34" charset="0"/>
                      </a:endParaRPr>
                    </a:p>
                  </a:txBody>
                  <a:tcPr marL="2726" marR="2726" marT="27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extLst>
                  <a:ext uri="{0D108BD9-81ED-4DB2-BD59-A6C34878D82A}">
                    <a16:rowId xmlns:a16="http://schemas.microsoft.com/office/drawing/2014/main" val="3669404781"/>
                  </a:ext>
                </a:extLst>
              </a:tr>
            </a:tbl>
          </a:graphicData>
        </a:graphic>
      </p:graphicFrame>
    </p:spTree>
    <p:extLst>
      <p:ext uri="{BB962C8B-B14F-4D97-AF65-F5344CB8AC3E}">
        <p14:creationId xmlns:p14="http://schemas.microsoft.com/office/powerpoint/2010/main" val="1299668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67C438FC-B658-77DC-E081-787EB841874F}"/>
              </a:ext>
            </a:extLst>
          </p:cNvPr>
          <p:cNvGraphicFramePr>
            <a:graphicFrameLocks noGrp="1"/>
          </p:cNvGraphicFramePr>
          <p:nvPr/>
        </p:nvGraphicFramePr>
        <p:xfrm>
          <a:off x="467139" y="1292089"/>
          <a:ext cx="11012558" cy="5100155"/>
        </p:xfrm>
        <a:graphic>
          <a:graphicData uri="http://schemas.openxmlformats.org/drawingml/2006/table">
            <a:tbl>
              <a:tblPr/>
              <a:tblGrid>
                <a:gridCol w="752995">
                  <a:extLst>
                    <a:ext uri="{9D8B030D-6E8A-4147-A177-3AD203B41FA5}">
                      <a16:colId xmlns:a16="http://schemas.microsoft.com/office/drawing/2014/main" val="2579838414"/>
                    </a:ext>
                  </a:extLst>
                </a:gridCol>
                <a:gridCol w="4635628">
                  <a:extLst>
                    <a:ext uri="{9D8B030D-6E8A-4147-A177-3AD203B41FA5}">
                      <a16:colId xmlns:a16="http://schemas.microsoft.com/office/drawing/2014/main" val="116824341"/>
                    </a:ext>
                  </a:extLst>
                </a:gridCol>
                <a:gridCol w="235312">
                  <a:extLst>
                    <a:ext uri="{9D8B030D-6E8A-4147-A177-3AD203B41FA5}">
                      <a16:colId xmlns:a16="http://schemas.microsoft.com/office/drawing/2014/main" val="1736337980"/>
                    </a:ext>
                  </a:extLst>
                </a:gridCol>
                <a:gridCol w="752995">
                  <a:extLst>
                    <a:ext uri="{9D8B030D-6E8A-4147-A177-3AD203B41FA5}">
                      <a16:colId xmlns:a16="http://schemas.microsoft.com/office/drawing/2014/main" val="2702873814"/>
                    </a:ext>
                  </a:extLst>
                </a:gridCol>
                <a:gridCol w="4635628">
                  <a:extLst>
                    <a:ext uri="{9D8B030D-6E8A-4147-A177-3AD203B41FA5}">
                      <a16:colId xmlns:a16="http://schemas.microsoft.com/office/drawing/2014/main" val="1913230301"/>
                    </a:ext>
                  </a:extLst>
                </a:gridCol>
              </a:tblGrid>
              <a:tr h="403762">
                <a:tc gridSpan="5">
                  <a:txBody>
                    <a:bodyPr/>
                    <a:lstStyle/>
                    <a:p>
                      <a:pPr algn="l" fontAlgn="b"/>
                      <a:r>
                        <a:rPr lang="pt-BR" sz="2400" b="1" i="0" u="none" strike="noStrike" dirty="0">
                          <a:solidFill>
                            <a:srgbClr val="000000"/>
                          </a:solidFill>
                          <a:effectLst/>
                          <a:latin typeface="Calibri" panose="020F0502020204030204" pitchFamily="34" charset="0"/>
                        </a:rPr>
                        <a:t>Assistência Social</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93153476"/>
                  </a:ext>
                </a:extLst>
              </a:tr>
              <a:tr h="318759">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extLst>
                  <a:ext uri="{0D108BD9-81ED-4DB2-BD59-A6C34878D82A}">
                    <a16:rowId xmlns:a16="http://schemas.microsoft.com/office/drawing/2014/main" val="1519764074"/>
                  </a:ext>
                </a:extLst>
              </a:tr>
              <a:tr h="935029">
                <a:tc>
                  <a:txBody>
                    <a:bodyPr/>
                    <a:lstStyle/>
                    <a:p>
                      <a:pPr algn="ctr" fontAlgn="ctr"/>
                      <a:r>
                        <a:rPr lang="pt-BR" sz="2000" b="0" i="0" u="none" strike="noStrike">
                          <a:solidFill>
                            <a:srgbClr val="000000"/>
                          </a:solidFill>
                          <a:effectLst/>
                          <a:latin typeface="Calibri" panose="020F0502020204030204" pitchFamily="34" charset="0"/>
                        </a:rPr>
                        <a:t>31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Transferências de Convênios – União/Assistência Social</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665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Transferências de Convênios e Instrumentos Congêneres vinculados à Assistência Social</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37869485"/>
                  </a:ext>
                </a:extLst>
              </a:tr>
              <a:tr h="626894">
                <a:tc>
                  <a:txBody>
                    <a:bodyPr/>
                    <a:lstStyle/>
                    <a:p>
                      <a:pPr algn="r" fontAlgn="b"/>
                      <a:r>
                        <a:rPr lang="pt-BR" sz="2000" b="0" i="0" u="none" strike="noStrike">
                          <a:solidFill>
                            <a:srgbClr val="000000"/>
                          </a:solidFill>
                          <a:effectLst/>
                          <a:latin typeface="Calibri" panose="020F0502020204030204" pitchFamily="34" charset="0"/>
                        </a:rPr>
                        <a:t>35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dirty="0">
                          <a:solidFill>
                            <a:srgbClr val="000000"/>
                          </a:solidFill>
                          <a:effectLst/>
                          <a:latin typeface="Calibri" panose="020F0502020204030204" pitchFamily="34" charset="0"/>
                        </a:rPr>
                        <a:t>Transferências do Sistema Único de Assistência Social – SUAS/União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660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 de Recursos do Fundo Nacional de Assistência Social - FNAS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79109938"/>
                  </a:ext>
                </a:extLst>
              </a:tr>
              <a:tr h="935029">
                <a:tc>
                  <a:txBody>
                    <a:bodyPr/>
                    <a:lstStyle/>
                    <a:p>
                      <a:pPr algn="r" fontAlgn="b"/>
                      <a:r>
                        <a:rPr lang="pt-BR" sz="2000" b="0" i="0" u="none" strike="noStrike">
                          <a:solidFill>
                            <a:srgbClr val="000000"/>
                          </a:solidFill>
                          <a:effectLst/>
                          <a:latin typeface="Calibri" panose="020F0502020204030204" pitchFamily="34" charset="0"/>
                        </a:rPr>
                        <a:t>61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Transferências Voluntárias – Estado/Assistência Social</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665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Transferências de Convênios e Instrumentos Congêneres vinculados à Assistência Social</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43699258"/>
                  </a:ext>
                </a:extLst>
              </a:tr>
              <a:tr h="626894">
                <a:tc>
                  <a:txBody>
                    <a:bodyPr/>
                    <a:lstStyle/>
                    <a:p>
                      <a:pPr algn="r" fontAlgn="b"/>
                      <a:r>
                        <a:rPr lang="pt-BR" sz="2000" b="0" i="0" u="none" strike="noStrike">
                          <a:solidFill>
                            <a:srgbClr val="000000"/>
                          </a:solidFill>
                          <a:effectLst/>
                          <a:latin typeface="Calibri" panose="020F0502020204030204" pitchFamily="34" charset="0"/>
                        </a:rPr>
                        <a:t>65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Transferências do Sistema Único de Assistência Social – SUAS/Estado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661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Transferência de Recursos dos Fundos Estaduais de Assistência Social</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95948075"/>
                  </a:ext>
                </a:extLst>
              </a:tr>
              <a:tr h="626894">
                <a:tc gridSpan="2">
                  <a:txBody>
                    <a:bodyPr/>
                    <a:lstStyle/>
                    <a:p>
                      <a:pPr algn="ctr" fontAlgn="b"/>
                      <a:endParaRPr lang="pt-BR" sz="20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l" fontAlgn="b"/>
                      <a:endParaRPr lang="pt-BR" sz="20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dirty="0">
                          <a:solidFill>
                            <a:schemeClr val="tx1"/>
                          </a:solidFill>
                          <a:effectLst/>
                          <a:latin typeface="Calibri" panose="020F0502020204030204" pitchFamily="34" charset="0"/>
                        </a:rPr>
                        <a:t>662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chemeClr val="tx1"/>
                          </a:solidFill>
                          <a:effectLst/>
                          <a:latin typeface="Calibri" panose="020F0502020204030204" pitchFamily="34" charset="0"/>
                        </a:rPr>
                        <a:t>Transferências de Recursos dos Fundos Municipais de Assistência Social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1546575"/>
                  </a:ext>
                </a:extLst>
              </a:tr>
              <a:tr h="626894">
                <a:tc gridSpan="2">
                  <a:txBody>
                    <a:bodyPr/>
                    <a:lstStyle/>
                    <a:p>
                      <a:pPr algn="ctr" fontAlgn="b"/>
                      <a:r>
                        <a:rPr lang="pt-BR" sz="20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dirty="0">
                          <a:solidFill>
                            <a:srgbClr val="000000"/>
                          </a:solidFill>
                          <a:effectLst/>
                          <a:latin typeface="Calibri" panose="020F0502020204030204" pitchFamily="34" charset="0"/>
                        </a:rPr>
                        <a:t>669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dirty="0">
                          <a:solidFill>
                            <a:srgbClr val="000000"/>
                          </a:solidFill>
                          <a:effectLst/>
                          <a:latin typeface="Calibri" panose="020F0502020204030204" pitchFamily="34" charset="0"/>
                        </a:rPr>
                        <a:t>Outros Recursos Vinculados à Assistência Social</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59624460"/>
                  </a:ext>
                </a:extLst>
              </a:tr>
            </a:tbl>
          </a:graphicData>
        </a:graphic>
      </p:graphicFrame>
    </p:spTree>
    <p:extLst>
      <p:ext uri="{BB962C8B-B14F-4D97-AF65-F5344CB8AC3E}">
        <p14:creationId xmlns:p14="http://schemas.microsoft.com/office/powerpoint/2010/main" val="1097378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1A8B14-1C3A-5AAC-D482-E9B690788250}"/>
              </a:ext>
            </a:extLst>
          </p:cNvPr>
          <p:cNvSpPr txBox="1"/>
          <p:nvPr/>
        </p:nvSpPr>
        <p:spPr>
          <a:xfrm>
            <a:off x="2089935" y="0"/>
            <a:ext cx="8012130" cy="584775"/>
          </a:xfrm>
          <a:prstGeom prst="rect">
            <a:avLst/>
          </a:prstGeom>
          <a:noFill/>
        </p:spPr>
        <p:txBody>
          <a:bodyPr wrap="none" rtlCol="0">
            <a:spAutoFit/>
          </a:bodyPr>
          <a:lstStyle/>
          <a:p>
            <a:r>
              <a:rPr lang="pt-BR" sz="3200" b="1" dirty="0">
                <a:solidFill>
                  <a:schemeClr val="bg2">
                    <a:lumMod val="10000"/>
                  </a:schemeClr>
                </a:solidFill>
                <a:latin typeface="Book Antiqua" panose="02040602050305030304" pitchFamily="18" charset="0"/>
              </a:rPr>
              <a:t>Codificação das novas Fontes de Recursos</a:t>
            </a:r>
          </a:p>
        </p:txBody>
      </p:sp>
      <p:cxnSp>
        <p:nvCxnSpPr>
          <p:cNvPr id="3" name="Conector reto 2">
            <a:extLst>
              <a:ext uri="{FF2B5EF4-FFF2-40B4-BE49-F238E27FC236}">
                <a16:creationId xmlns:a16="http://schemas.microsoft.com/office/drawing/2014/main" id="{39F04618-77AE-D7E6-7EBA-758A926D1374}"/>
              </a:ext>
            </a:extLst>
          </p:cNvPr>
          <p:cNvCxnSpPr>
            <a:cxnSpLocks/>
          </p:cNvCxnSpPr>
          <p:nvPr/>
        </p:nvCxnSpPr>
        <p:spPr>
          <a:xfrm>
            <a:off x="2212906" y="606024"/>
            <a:ext cx="7766188" cy="0"/>
          </a:xfrm>
          <a:prstGeom prst="line">
            <a:avLst/>
          </a:prstGeom>
          <a:ln w="38100" cap="rnd">
            <a:gradFill flip="none" rotWithShape="1">
              <a:gsLst>
                <a:gs pos="0">
                  <a:schemeClr val="bg2">
                    <a:lumMod val="25000"/>
                  </a:schemeClr>
                </a:gs>
                <a:gs pos="80000">
                  <a:schemeClr val="bg2">
                    <a:lumMod val="25000"/>
                  </a:schemeClr>
                </a:gs>
                <a:gs pos="61000">
                  <a:schemeClr val="accent1">
                    <a:lumMod val="30000"/>
                    <a:lumOff val="70000"/>
                  </a:schemeClr>
                </a:gs>
              </a:gsLst>
              <a:path path="shape">
                <a:fillToRect l="50000" t="50000" r="50000" b="50000"/>
              </a:path>
              <a:tileRect/>
            </a:gradFill>
            <a:rou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1BA88074-F54C-4AF3-9A72-823823300D07}"/>
              </a:ext>
            </a:extLst>
          </p:cNvPr>
          <p:cNvGraphicFramePr>
            <a:graphicFrameLocks noGrp="1"/>
          </p:cNvGraphicFramePr>
          <p:nvPr/>
        </p:nvGraphicFramePr>
        <p:xfrm>
          <a:off x="477077" y="894524"/>
          <a:ext cx="11350487" cy="11910290"/>
        </p:xfrm>
        <a:graphic>
          <a:graphicData uri="http://schemas.openxmlformats.org/drawingml/2006/table">
            <a:tbl>
              <a:tblPr/>
              <a:tblGrid>
                <a:gridCol w="517401">
                  <a:extLst>
                    <a:ext uri="{9D8B030D-6E8A-4147-A177-3AD203B41FA5}">
                      <a16:colId xmlns:a16="http://schemas.microsoft.com/office/drawing/2014/main" val="3519885089"/>
                    </a:ext>
                  </a:extLst>
                </a:gridCol>
                <a:gridCol w="3185251">
                  <a:extLst>
                    <a:ext uri="{9D8B030D-6E8A-4147-A177-3AD203B41FA5}">
                      <a16:colId xmlns:a16="http://schemas.microsoft.com/office/drawing/2014/main" val="3801862317"/>
                    </a:ext>
                  </a:extLst>
                </a:gridCol>
                <a:gridCol w="242531">
                  <a:extLst>
                    <a:ext uri="{9D8B030D-6E8A-4147-A177-3AD203B41FA5}">
                      <a16:colId xmlns:a16="http://schemas.microsoft.com/office/drawing/2014/main" val="2241360990"/>
                    </a:ext>
                  </a:extLst>
                </a:gridCol>
                <a:gridCol w="517401">
                  <a:extLst>
                    <a:ext uri="{9D8B030D-6E8A-4147-A177-3AD203B41FA5}">
                      <a16:colId xmlns:a16="http://schemas.microsoft.com/office/drawing/2014/main" val="3251115562"/>
                    </a:ext>
                  </a:extLst>
                </a:gridCol>
                <a:gridCol w="3185251">
                  <a:extLst>
                    <a:ext uri="{9D8B030D-6E8A-4147-A177-3AD203B41FA5}">
                      <a16:colId xmlns:a16="http://schemas.microsoft.com/office/drawing/2014/main" val="3490639743"/>
                    </a:ext>
                  </a:extLst>
                </a:gridCol>
                <a:gridCol w="720914">
                  <a:extLst>
                    <a:ext uri="{9D8B030D-6E8A-4147-A177-3AD203B41FA5}">
                      <a16:colId xmlns:a16="http://schemas.microsoft.com/office/drawing/2014/main" val="1338398663"/>
                    </a:ext>
                  </a:extLst>
                </a:gridCol>
                <a:gridCol w="2981738">
                  <a:extLst>
                    <a:ext uri="{9D8B030D-6E8A-4147-A177-3AD203B41FA5}">
                      <a16:colId xmlns:a16="http://schemas.microsoft.com/office/drawing/2014/main" val="3853622237"/>
                    </a:ext>
                  </a:extLst>
                </a:gridCol>
              </a:tblGrid>
              <a:tr h="333764">
                <a:tc gridSpan="7">
                  <a:txBody>
                    <a:bodyPr/>
                    <a:lstStyle/>
                    <a:p>
                      <a:pPr algn="l" fontAlgn="b"/>
                      <a:r>
                        <a:rPr lang="pt-BR" sz="2400" b="1" i="0" u="none" strike="noStrike" dirty="0">
                          <a:solidFill>
                            <a:srgbClr val="000000"/>
                          </a:solidFill>
                          <a:effectLst/>
                          <a:latin typeface="Calibri" panose="020F0502020204030204" pitchFamily="34" charset="0"/>
                        </a:rPr>
                        <a:t>RPPS</a:t>
                      </a:r>
                    </a:p>
                  </a:txBody>
                  <a:tcPr marL="5912" marR="5912" marT="591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90209460"/>
                  </a:ext>
                </a:extLst>
              </a:tr>
              <a:tr h="333764">
                <a:tc gridSpan="2">
                  <a:txBody>
                    <a:bodyPr/>
                    <a:lstStyle/>
                    <a:p>
                      <a:pPr algn="ctr" fontAlgn="b"/>
                      <a:r>
                        <a:rPr lang="pt-BR" sz="2000" b="1" i="0" u="none" strike="noStrike">
                          <a:solidFill>
                            <a:srgbClr val="000000"/>
                          </a:solidFill>
                          <a:effectLst/>
                          <a:latin typeface="Calibri" panose="020F0502020204030204" pitchFamily="34" charset="0"/>
                        </a:rPr>
                        <a:t>FR - TCE/SC</a:t>
                      </a:r>
                    </a:p>
                  </a:txBody>
                  <a:tcPr marL="5912" marR="5912" marT="59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gridSpan="2">
                  <a:txBody>
                    <a:bodyPr/>
                    <a:lstStyle/>
                    <a:p>
                      <a:pPr algn="ctr" fontAlgn="b"/>
                      <a:r>
                        <a:rPr lang="pt-BR" sz="2000" b="1" i="0" u="none" strike="noStrike">
                          <a:solidFill>
                            <a:srgbClr val="000000"/>
                          </a:solidFill>
                          <a:effectLst/>
                          <a:latin typeface="Calibri" panose="020F0502020204030204" pitchFamily="34" charset="0"/>
                        </a:rPr>
                        <a:t>Novas FR - STN</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pt-BR"/>
                    </a:p>
                  </a:txBody>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21916261"/>
                  </a:ext>
                </a:extLst>
              </a:tr>
              <a:tr h="1509139">
                <a:tc>
                  <a:txBody>
                    <a:bodyPr/>
                    <a:lstStyle/>
                    <a:p>
                      <a:pPr algn="ctr" fontAlgn="ctr"/>
                      <a:r>
                        <a:rPr lang="pt-BR" sz="2000" b="0" i="0" u="none" strike="noStrike">
                          <a:solidFill>
                            <a:srgbClr val="000000"/>
                          </a:solidFill>
                          <a:effectLst/>
                          <a:latin typeface="Calibri" panose="020F0502020204030204" pitchFamily="34" charset="0"/>
                        </a:rPr>
                        <a:t>03</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Contribuição para Fundo Previdenciário do Regime Próprio de Previdência Social – RPPS (patronal, servidores e compensação financeira)</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800</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RPPS - Fundo em Capitalização (Plano Previdenciário)</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1111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Benefícios previdenciários - Poder Executivo – Fundo em Capitalização (Plano Previdenciário)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48448082"/>
                  </a:ext>
                </a:extLst>
              </a:tr>
              <a:tr h="1291193">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1121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Benefícios previdenciários - Poder Legislativo – Fundo em Capitalização (Plano Previdenciário)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10758542"/>
                  </a:ext>
                </a:extLst>
              </a:tr>
              <a:tr h="2464904">
                <a:tc>
                  <a:txBody>
                    <a:bodyPr/>
                    <a:lstStyle/>
                    <a:p>
                      <a:pPr algn="ctr" fontAlgn="ctr"/>
                      <a:r>
                        <a:rPr lang="pt-BR" sz="2000" b="0" i="0" u="none" strike="noStrike">
                          <a:solidFill>
                            <a:srgbClr val="000000"/>
                          </a:solidFill>
                          <a:effectLst/>
                          <a:latin typeface="Calibri" panose="020F0502020204030204" pitchFamily="34" charset="0"/>
                        </a:rPr>
                        <a:t>04</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Contribuição para Fundo Financeiro do Regime Próprio de Previdência Social – RPPS (patronal, servidores e compensação financeira)</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801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RPPS - Fundo em Repartição (Plano Financeiro)</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a:solidFill>
                            <a:srgbClr val="000000"/>
                          </a:solidFill>
                          <a:effectLst/>
                          <a:latin typeface="Calibri" panose="020F0502020204030204" pitchFamily="34" charset="0"/>
                        </a:rPr>
                        <a:t>2111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Benefícios previdenciários - Poder Executivo - Fundo em Repartição (Plano Financeiro)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08042764"/>
                  </a:ext>
                </a:extLst>
              </a:tr>
              <a:tr h="1643418">
                <a:tc>
                  <a:txBody>
                    <a:bodyPr/>
                    <a:lstStyle/>
                    <a:p>
                      <a:pPr algn="ctr" fontAlgn="ctr"/>
                      <a:r>
                        <a:rPr lang="pt-BR" sz="2000" b="0" i="0" u="none" strike="noStrike">
                          <a:solidFill>
                            <a:srgbClr val="000000"/>
                          </a:solidFill>
                          <a:effectLst/>
                          <a:latin typeface="Calibri" panose="020F0502020204030204" pitchFamily="34" charset="0"/>
                        </a:rPr>
                        <a:t> </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t-BR" sz="2000" b="0" i="0" u="none" strike="noStrike">
                          <a:solidFill>
                            <a:srgbClr val="000000"/>
                          </a:solidFill>
                          <a:effectLst/>
                          <a:latin typeface="Calibri" panose="020F0502020204030204" pitchFamily="34" charset="0"/>
                        </a:rPr>
                        <a:t>2121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Benefícios previdenciários - Poder Legislativo - Fundo em Repartição (Plano Financeiro)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88483667"/>
                  </a:ext>
                </a:extLst>
              </a:tr>
              <a:tr h="1643418">
                <a:tc>
                  <a:txBody>
                    <a:bodyPr/>
                    <a:lstStyle/>
                    <a:p>
                      <a:pPr algn="ctr" fontAlgn="ctr"/>
                      <a:r>
                        <a:rPr lang="pt-BR" sz="2000" b="0" i="0" u="none" strike="noStrike">
                          <a:solidFill>
                            <a:srgbClr val="000000"/>
                          </a:solidFill>
                          <a:effectLst/>
                          <a:latin typeface="Calibri" panose="020F0502020204030204" pitchFamily="34" charset="0"/>
                        </a:rPr>
                        <a:t>05</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Aporte para Cobertura de Déficit Atuarial ao RPPS</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800</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RPPS - Fundo em Capitalização (Plano Previdenciário)</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1111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Benefícios previdenciários - Poder Executivo – Fundo em Capitalização (Plano Previdenciário)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78103780"/>
                  </a:ext>
                </a:extLst>
              </a:tr>
              <a:tr h="1643418">
                <a:tc>
                  <a:txBody>
                    <a:bodyPr/>
                    <a:lstStyle/>
                    <a:p>
                      <a:pPr algn="ctr" fontAlgn="ctr"/>
                      <a:r>
                        <a:rPr lang="pt-BR" sz="2000" b="0" i="0" u="none" strike="noStrike">
                          <a:solidFill>
                            <a:srgbClr val="000000"/>
                          </a:solidFill>
                          <a:effectLst/>
                          <a:latin typeface="Calibri" panose="020F0502020204030204" pitchFamily="34" charset="0"/>
                        </a:rPr>
                        <a:t> </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2000" b="0" i="0" u="none" strike="noStrike">
                          <a:solidFill>
                            <a:srgbClr val="000000"/>
                          </a:solidFill>
                          <a:effectLst/>
                          <a:latin typeface="Calibri" panose="020F0502020204030204" pitchFamily="34" charset="0"/>
                        </a:rPr>
                        <a:t>1121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pt-BR" sz="2000" b="0" i="0" u="none" strike="noStrike">
                          <a:solidFill>
                            <a:srgbClr val="000000"/>
                          </a:solidFill>
                          <a:effectLst/>
                          <a:latin typeface="Calibri" panose="020F0502020204030204" pitchFamily="34" charset="0"/>
                        </a:rPr>
                        <a:t>Benefícios previdenciários - Poder Legislativo – Fundo em Capitalização (Plano Previdenciário)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5630997"/>
                  </a:ext>
                </a:extLst>
              </a:tr>
              <a:tr h="988591">
                <a:tc>
                  <a:txBody>
                    <a:bodyPr/>
                    <a:lstStyle/>
                    <a:p>
                      <a:pPr algn="ctr" fontAlgn="ctr"/>
                      <a:r>
                        <a:rPr lang="pt-BR" sz="2000" b="0" i="0" u="none" strike="noStrike">
                          <a:solidFill>
                            <a:srgbClr val="000000"/>
                          </a:solidFill>
                          <a:effectLst/>
                          <a:latin typeface="Calibri" panose="020F0502020204030204" pitchFamily="34" charset="0"/>
                        </a:rPr>
                        <a:t>75</a:t>
                      </a:r>
                    </a:p>
                  </a:txBody>
                  <a:tcPr marL="5912" marR="5912" marT="5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Taxa de Administração RPPS</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pt-BR" sz="2000" b="0" i="0" u="none" strike="noStrike">
                          <a:solidFill>
                            <a:srgbClr val="000000"/>
                          </a:solidFill>
                          <a:effectLst/>
                          <a:latin typeface="Calibri" panose="020F0502020204030204" pitchFamily="34" charset="0"/>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ctr"/>
                      <a:r>
                        <a:rPr lang="pt-BR" sz="2000" b="0" i="0" u="none" strike="noStrike">
                          <a:solidFill>
                            <a:srgbClr val="000000"/>
                          </a:solidFill>
                          <a:effectLst/>
                          <a:latin typeface="Calibri" panose="020F0502020204030204" pitchFamily="34" charset="0"/>
                        </a:rPr>
                        <a:t>802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pt-BR" sz="2000" b="0" i="0" u="none" strike="noStrike">
                          <a:solidFill>
                            <a:srgbClr val="000000"/>
                          </a:solidFill>
                          <a:effectLst/>
                          <a:latin typeface="Calibri" panose="020F0502020204030204" pitchFamily="34" charset="0"/>
                        </a:rPr>
                        <a:t>Recursos Vinculados ao RPPS - Taxa de Administração</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pt-BR" sz="2000" b="0" i="0" u="none" strike="noStrike" dirty="0">
                          <a:solidFill>
                            <a:srgbClr val="000000"/>
                          </a:solidFill>
                          <a:effectLst/>
                          <a:latin typeface="Calibri" panose="020F0502020204030204" pitchFamily="34" charset="0"/>
                        </a:rPr>
                        <a:t> </a:t>
                      </a:r>
                    </a:p>
                  </a:txBody>
                  <a:tcPr marL="5912" marR="5912" marT="59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extLst>
                  <a:ext uri="{0D108BD9-81ED-4DB2-BD59-A6C34878D82A}">
                    <a16:rowId xmlns:a16="http://schemas.microsoft.com/office/drawing/2014/main" val="95853659"/>
                  </a:ext>
                </a:extLst>
              </a:tr>
            </a:tbl>
          </a:graphicData>
        </a:graphic>
      </p:graphicFrame>
    </p:spTree>
    <p:extLst>
      <p:ext uri="{BB962C8B-B14F-4D97-AF65-F5344CB8AC3E}">
        <p14:creationId xmlns:p14="http://schemas.microsoft.com/office/powerpoint/2010/main" val="3603923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4734</TotalTime>
  <Words>18719</Words>
  <Application>Microsoft Office PowerPoint</Application>
  <PresentationFormat>Widescreen</PresentationFormat>
  <Paragraphs>3112</Paragraphs>
  <Slides>169</Slides>
  <Notes>0</Notes>
  <HiddenSlides>0</HiddenSlides>
  <MMClips>0</MMClips>
  <ScaleCrop>false</ScaleCrop>
  <HeadingPairs>
    <vt:vector size="8" baseType="variant">
      <vt:variant>
        <vt:lpstr>Fontes usadas</vt:lpstr>
      </vt:variant>
      <vt:variant>
        <vt:i4>16</vt:i4>
      </vt:variant>
      <vt:variant>
        <vt:lpstr>Tema</vt:lpstr>
      </vt:variant>
      <vt:variant>
        <vt:i4>1</vt:i4>
      </vt:variant>
      <vt:variant>
        <vt:lpstr>Servidores OLE inseridos</vt:lpstr>
      </vt:variant>
      <vt:variant>
        <vt:i4>1</vt:i4>
      </vt:variant>
      <vt:variant>
        <vt:lpstr>Títulos de slides</vt:lpstr>
      </vt:variant>
      <vt:variant>
        <vt:i4>169</vt:i4>
      </vt:variant>
    </vt:vector>
  </HeadingPairs>
  <TitlesOfParts>
    <vt:vector size="187" baseType="lpstr">
      <vt:lpstr>Amasis MT Pro</vt:lpstr>
      <vt:lpstr>Arial</vt:lpstr>
      <vt:lpstr>Book Antiqua</vt:lpstr>
      <vt:lpstr>Bookman Old Style</vt:lpstr>
      <vt:lpstr>Calibri</vt:lpstr>
      <vt:lpstr>Calibri Light</vt:lpstr>
      <vt:lpstr>Cambria</vt:lpstr>
      <vt:lpstr>Century Schoolbook</vt:lpstr>
      <vt:lpstr>Courier New</vt:lpstr>
      <vt:lpstr>Garamond</vt:lpstr>
      <vt:lpstr>Helvetica Neue</vt:lpstr>
      <vt:lpstr>Rawline Medium</vt:lpstr>
      <vt:lpstr>Rawline-Bold</vt:lpstr>
      <vt:lpstr>Rawline-Medium</vt:lpstr>
      <vt:lpstr>Times New Roman</vt:lpstr>
      <vt:lpstr>Wingdings</vt:lpstr>
      <vt:lpstr>Tema do Office</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Ementário da Receita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José Rafael Corrêa</dc:creator>
  <cp:lastModifiedBy>José Rafael Corrêa</cp:lastModifiedBy>
  <cp:revision>33</cp:revision>
  <dcterms:created xsi:type="dcterms:W3CDTF">2022-06-10T16:43:43Z</dcterms:created>
  <dcterms:modified xsi:type="dcterms:W3CDTF">2022-07-27T20:15:01Z</dcterms:modified>
</cp:coreProperties>
</file>