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y="5143500" cx="9144000"/>
  <p:notesSz cx="6858000" cy="9144000"/>
  <p:embeddedFontLst>
    <p:embeddedFont>
      <p:font typeface="DM Sans ExtraBold"/>
      <p:bold r:id="rId42"/>
      <p:boldItalic r:id="rId43"/>
    </p:embeddedFont>
    <p:embeddedFont>
      <p:font typeface="DM Sans Black"/>
      <p:bold r:id="rId44"/>
      <p:boldItalic r:id="rId45"/>
    </p:embeddedFont>
    <p:embeddedFont>
      <p:font typeface="DM Sans SemiBold"/>
      <p:regular r:id="rId46"/>
      <p:bold r:id="rId47"/>
      <p:italic r:id="rId48"/>
      <p:boldItalic r:id="rId49"/>
    </p:embeddedFont>
    <p:embeddedFont>
      <p:font typeface="DM Sans"/>
      <p:regular r:id="rId50"/>
      <p:bold r:id="rId51"/>
      <p:italic r:id="rId52"/>
      <p:boldItalic r:id="rId53"/>
    </p:embeddedFont>
    <p:embeddedFont>
      <p:font typeface="Barlow"/>
      <p:regular r:id="rId54"/>
      <p:bold r:id="rId55"/>
      <p:italic r:id="rId56"/>
      <p:boldItalic r:id="rId5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794">
          <p15:clr>
            <a:srgbClr val="9AA0A6"/>
          </p15:clr>
        </p15:guide>
        <p15:guide id="2" pos="51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794" orient="horz"/>
        <p:guide pos="51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font" Target="fonts/DMSansExtraBold-bold.fntdata"/><Relationship Id="rId41" Type="http://schemas.openxmlformats.org/officeDocument/2006/relationships/slide" Target="slides/slide36.xml"/><Relationship Id="rId44" Type="http://schemas.openxmlformats.org/officeDocument/2006/relationships/font" Target="fonts/DMSansBlack-bold.fntdata"/><Relationship Id="rId43" Type="http://schemas.openxmlformats.org/officeDocument/2006/relationships/font" Target="fonts/DMSansExtraBold-boldItalic.fntdata"/><Relationship Id="rId46" Type="http://schemas.openxmlformats.org/officeDocument/2006/relationships/font" Target="fonts/DMSansSemiBold-regular.fntdata"/><Relationship Id="rId45" Type="http://schemas.openxmlformats.org/officeDocument/2006/relationships/font" Target="fonts/DMSansBlack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DMSansSemiBold-italic.fntdata"/><Relationship Id="rId47" Type="http://schemas.openxmlformats.org/officeDocument/2006/relationships/font" Target="fonts/DMSansSemiBold-bold.fntdata"/><Relationship Id="rId49" Type="http://schemas.openxmlformats.org/officeDocument/2006/relationships/font" Target="fonts/DMSansSemiBold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DMSans-bold.fntdata"/><Relationship Id="rId50" Type="http://schemas.openxmlformats.org/officeDocument/2006/relationships/font" Target="fonts/DMSans-regular.fntdata"/><Relationship Id="rId53" Type="http://schemas.openxmlformats.org/officeDocument/2006/relationships/font" Target="fonts/DMSans-boldItalic.fntdata"/><Relationship Id="rId52" Type="http://schemas.openxmlformats.org/officeDocument/2006/relationships/font" Target="fonts/DMSans-italic.fntdata"/><Relationship Id="rId11" Type="http://schemas.openxmlformats.org/officeDocument/2006/relationships/slide" Target="slides/slide6.xml"/><Relationship Id="rId55" Type="http://schemas.openxmlformats.org/officeDocument/2006/relationships/font" Target="fonts/Barlow-bold.fntdata"/><Relationship Id="rId10" Type="http://schemas.openxmlformats.org/officeDocument/2006/relationships/slide" Target="slides/slide5.xml"/><Relationship Id="rId54" Type="http://schemas.openxmlformats.org/officeDocument/2006/relationships/font" Target="fonts/Barlow-regular.fntdata"/><Relationship Id="rId13" Type="http://schemas.openxmlformats.org/officeDocument/2006/relationships/slide" Target="slides/slide8.xml"/><Relationship Id="rId57" Type="http://schemas.openxmlformats.org/officeDocument/2006/relationships/font" Target="fonts/Barlow-boldItalic.fntdata"/><Relationship Id="rId12" Type="http://schemas.openxmlformats.org/officeDocument/2006/relationships/slide" Target="slides/slide7.xml"/><Relationship Id="rId56" Type="http://schemas.openxmlformats.org/officeDocument/2006/relationships/font" Target="fonts/Barlow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eff9cead07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eff9cead07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d402ebb74a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5" name="Google Shape;125;g2d402ebb74a_0_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d402ebb74a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Deve ser o contexto diário para considerar só débitos e créditos, sem considerar os saldos diários.</a:t>
            </a:r>
            <a:endParaRPr/>
          </a:p>
        </p:txBody>
      </p:sp>
      <p:sp>
        <p:nvSpPr>
          <p:cNvPr id="131" name="Google Shape;131;g2d402ebb74a_0_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d402ebb74a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9" name="Google Shape;139;g2d402ebb74a_0_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d407d99c29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5" name="Google Shape;145;g2d407d99c29_0_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d402ebb74a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Pode acontecer quando altera o recurso de um ano para o outro. Ou foi executado o início do exercício em conta corrente incorreta.</a:t>
            </a:r>
            <a:endParaRPr/>
          </a:p>
        </p:txBody>
      </p:sp>
      <p:sp>
        <p:nvSpPr>
          <p:cNvPr id="151" name="Google Shape;151;g2d402ebb74a_0_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d402ebb74a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8" name="Google Shape;158;g2d402ebb74a_0_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d402ebb74a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Situações de problemas. Ter dado entrada no patrimônio e não na contabilidade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Equivalência de depreciação equivocada, executando o lançamento em uma conta e o imobilizado em outra.</a:t>
            </a:r>
            <a:endParaRPr/>
          </a:p>
        </p:txBody>
      </p:sp>
      <p:sp>
        <p:nvSpPr>
          <p:cNvPr id="164" name="Google Shape;164;g2d402ebb74a_0_5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d407d99c29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Situações de problemas. Ter dado entrada no patrimônio e não na contabilidade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Equivalência de depreciação equivocada, executando o lançamento em uma conta e o imobilizado em outra.</a:t>
            </a:r>
            <a:endParaRPr/>
          </a:p>
        </p:txBody>
      </p:sp>
      <p:sp>
        <p:nvSpPr>
          <p:cNvPr id="170" name="Google Shape;170;g2d407d99c29_0_10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d402ebb74a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6" name="Google Shape;176;g2d402ebb74a_0_5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d402ebb74a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2" name="Google Shape;182;g2d402ebb74a_0_6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ec4f6ab42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ec4f6ab42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d407d99c29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8" name="Google Shape;188;g2d407d99c29_0_7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d407d99c29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4" name="Google Shape;194;g2d407d99c29_0_7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d402ebb74a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0" name="Google Shape;200;g2d402ebb74a_0_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d402ebb74a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6" name="Google Shape;206;g2d402ebb74a_0_7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d413e6e0e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d413e6e0e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d413e6e0e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d413e6e0e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d402ebb74a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4" name="Google Shape;224;g2d402ebb74a_0_7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d402ebb74a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0" name="Google Shape;230;g2d402ebb74a_0_8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d402ebb74a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8" name="Google Shape;238;g2d402ebb74a_0_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d402ebb74a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4" name="Google Shape;244;g2d402ebb74a_0_9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ec4f6ab42a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ec4f6ab42a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d413e6e0e2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d413e6e0e2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d407d99c29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5" name="Google Shape;255;g2d407d99c29_0_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d407d99c29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1" name="Google Shape;261;g2d407d99c29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d402ebb74a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7" name="Google Shape;267;g2d402ebb74a_0_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eff9cead07_0_4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4" name="Google Shape;274;g1eff9cead07_0_4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011fb1a008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011fb1a008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eff9cead07_0_4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2" name="Google Shape;292;g1eff9cead07_0_4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e9c006fc1b_0_9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e9c006fc1b_0_9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eff9cead07_0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eff9cead07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eff9cead07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5" name="Google Shape;95;g1eff9cead07_0_2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eff9cead07_0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4" name="Google Shape;104;g1eff9cead07_0_3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eff9cead07_0_5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1" name="Google Shape;111;g1eff9cead07_0_50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d402ebb74a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8" name="Google Shape;118;g2d402ebb74a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 4">
  <p:cSld name="TITLE_4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2" name="Google Shape;52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 2">
  <p:cSld name="TITLE_2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rpo 1 1">
  <p:cSld name="TITLE_AND_BODY_2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0" name="Google Shape;60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drive.google.com/file/d/1lMa91-OTROgdkiYaV0Ou_7z3ITWHHkzx/view" TargetMode="External"/><Relationship Id="rId4" Type="http://schemas.openxmlformats.org/officeDocument/2006/relationships/image" Target="../media/image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.png"/><Relationship Id="rId4" Type="http://schemas.openxmlformats.org/officeDocument/2006/relationships/hyperlink" Target="https://jira-tcesc.atlassian.net/wiki/spaces/SD/pages/407768402/v3.06+-+Quadro+9+-+Naturezas+de+Receita+incompat+veis+para+Munic+pios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.png"/><Relationship Id="rId4" Type="http://schemas.openxmlformats.org/officeDocument/2006/relationships/hyperlink" Target="https://jira-tcesc.atlassian.net/wiki/spaces/SD/pages/410353665/v3.06+-+Quadro+12+-+Natureza+de+Receita+x+Fonte+de+Recursos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jpg"/><Relationship Id="rId4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.png"/><Relationship Id="rId4" Type="http://schemas.openxmlformats.org/officeDocument/2006/relationships/hyperlink" Target="https://jira-tcesc.atlassian.net/wiki/spaces/SD/pages/174096417/2024+-+Layouts" TargetMode="External"/><Relationship Id="rId5" Type="http://schemas.openxmlformats.org/officeDocument/2006/relationships/hyperlink" Target="https://jira-tcesc.atlassian.net/wiki/spaces/SD/pages/247072349/2024+-+CONs" TargetMode="External"/><Relationship Id="rId6" Type="http://schemas.openxmlformats.org/officeDocument/2006/relationships/hyperlink" Target="http://jira-tcesc.atlassian.net/wiki/spaces/SD/pages/407768190/v3.06+-+Quadros" TargetMode="External"/><Relationship Id="rId7" Type="http://schemas.openxmlformats.org/officeDocument/2006/relationships/hyperlink" Target="https://jira-tcesc.atlassian.net/wiki/spaces/SD/pages/197853197/2024+-+Documenta+o+Cont+bil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0.png"/><Relationship Id="rId4" Type="http://schemas.openxmlformats.org/officeDocument/2006/relationships/image" Target="../media/image14.png"/><Relationship Id="rId5" Type="http://schemas.openxmlformats.org/officeDocument/2006/relationships/image" Target="../media/image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drive.google.com/file/d/1cUZ4qnBtlt1aDBpB_tZ6-OGByt82Mdc_/view" TargetMode="External"/><Relationship Id="rId4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"/>
            <a:ext cx="9144000" cy="5141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050" y="423775"/>
            <a:ext cx="8423900" cy="265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"/>
            <a:ext cx="9144000" cy="5141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450" y="694350"/>
            <a:ext cx="9003549" cy="403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6"/>
          <p:cNvSpPr txBox="1"/>
          <p:nvPr/>
        </p:nvSpPr>
        <p:spPr>
          <a:xfrm>
            <a:off x="418675" y="183325"/>
            <a:ext cx="8447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700">
                <a:solidFill>
                  <a:srgbClr val="8A24D3"/>
                </a:solidFill>
                <a:latin typeface="DM Sans"/>
                <a:ea typeface="DM Sans"/>
                <a:cs typeface="DM Sans"/>
                <a:sym typeface="DM Sans"/>
              </a:rPr>
              <a:t>Modelo de consulta, para encontrar as diferenças, pelo Balancete Dinâmico.</a:t>
            </a:r>
            <a:endParaRPr b="1" sz="1700">
              <a:solidFill>
                <a:srgbClr val="8A24D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136" name="Google Shape;136;p26"/>
          <p:cNvCxnSpPr/>
          <p:nvPr/>
        </p:nvCxnSpPr>
        <p:spPr>
          <a:xfrm flipH="1">
            <a:off x="768625" y="3700700"/>
            <a:ext cx="855300" cy="557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"/>
            <a:ext cx="9144000" cy="5141019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7"/>
          <p:cNvSpPr txBox="1"/>
          <p:nvPr/>
        </p:nvSpPr>
        <p:spPr>
          <a:xfrm>
            <a:off x="208350" y="332875"/>
            <a:ext cx="8262600" cy="40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Acontece entre movimentações </a:t>
            </a:r>
            <a:r>
              <a:rPr b="1" lang="pt-BR" sz="1500">
                <a:solidFill>
                  <a:srgbClr val="8A24D3"/>
                </a:solidFill>
                <a:latin typeface="DM Sans"/>
                <a:ea typeface="DM Sans"/>
                <a:cs typeface="DM Sans"/>
                <a:sym typeface="DM Sans"/>
              </a:rPr>
              <a:t>INTRA </a:t>
            </a:r>
            <a:r>
              <a:rPr b="1" lang="pt-BR" sz="1500">
                <a:solidFill>
                  <a:srgbClr val="8A24D3"/>
                </a:solidFill>
                <a:latin typeface="DM Sans"/>
                <a:ea typeface="DM Sans"/>
                <a:cs typeface="DM Sans"/>
                <a:sym typeface="DM Sans"/>
              </a:rPr>
              <a:t>ORÇAMENTÁRIAS</a:t>
            </a:r>
            <a:r>
              <a:rPr lang="pt-BR" sz="15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, isto é, entre entidades do mesmo município. </a:t>
            </a:r>
            <a:endParaRPr sz="15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Exemplo</a:t>
            </a:r>
            <a:r>
              <a:rPr lang="pt-BR" sz="15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: Quando a Prefeitura manda uma transferência para Câmara.</a:t>
            </a:r>
            <a:endParaRPr sz="15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DM Sans"/>
              <a:buChar char="-"/>
            </a:pPr>
            <a:r>
              <a:rPr lang="pt-BR" sz="15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Precisa ter uma despesa extra na Prefeitura, e uma arrecadação extra na </a:t>
            </a:r>
            <a:r>
              <a:rPr lang="pt-BR" sz="15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Câmara</a:t>
            </a:r>
            <a:r>
              <a:rPr lang="pt-BR" sz="15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. Se a Prefeitura lançar a despesa extra e a C</a:t>
            </a:r>
            <a:r>
              <a:rPr lang="pt-BR" sz="15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âmara</a:t>
            </a:r>
            <a:r>
              <a:rPr lang="pt-BR" sz="15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 não lançar a arrecadação extra no mesmo mês, acontece o CON603;</a:t>
            </a:r>
            <a:endParaRPr sz="15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t-BR" sz="15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Outra situação seria onde os créditos tributários estavam sendo lançados na 1121</a:t>
            </a:r>
            <a:r>
              <a:rPr b="1" lang="pt-BR" sz="1700">
                <a:solidFill>
                  <a:srgbClr val="FF00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r>
              <a:rPr lang="pt-BR" sz="15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 invés de 1121</a:t>
            </a:r>
            <a:r>
              <a:rPr b="1" lang="pt-BR" sz="1700">
                <a:solidFill>
                  <a:srgbClr val="FF00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r>
              <a:rPr lang="pt-BR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;</a:t>
            </a: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500" u="sng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 u="sng">
                <a:solidFill>
                  <a:srgbClr val="8A24D3"/>
                </a:solidFill>
                <a:latin typeface="DM Sans"/>
                <a:ea typeface="DM Sans"/>
                <a:cs typeface="DM Sans"/>
                <a:sym typeface="DM Sans"/>
              </a:rPr>
              <a:t>As informações Intra OFSS são identificadas quando o quinto dígito da conta é 2.</a:t>
            </a:r>
            <a:endParaRPr b="1" sz="1500" u="sng">
              <a:solidFill>
                <a:srgbClr val="8A24D3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Nesta situação, é necessário realizar um lançamento contábil entre as contas Intra OFSS, conforme o exemplo abaixo:</a:t>
            </a:r>
            <a:endParaRPr sz="15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D - </a:t>
            </a:r>
            <a:r>
              <a:rPr lang="pt-BR" sz="1500">
                <a:solidFill>
                  <a:srgbClr val="333333"/>
                </a:solidFill>
                <a:latin typeface="DM Sans"/>
                <a:ea typeface="DM Sans"/>
                <a:cs typeface="DM Sans"/>
                <a:sym typeface="DM Sans"/>
              </a:rPr>
              <a:t>4491</a:t>
            </a:r>
            <a:r>
              <a:rPr b="1" lang="pt-BR" sz="1500">
                <a:solidFill>
                  <a:srgbClr val="FF00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b="1" sz="1500">
              <a:solidFill>
                <a:srgbClr val="FF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C - </a:t>
            </a:r>
            <a:r>
              <a:rPr lang="pt-BR" sz="1500">
                <a:solidFill>
                  <a:srgbClr val="333333"/>
                </a:solidFill>
                <a:latin typeface="DM Sans"/>
                <a:ea typeface="DM Sans"/>
                <a:cs typeface="DM Sans"/>
                <a:sym typeface="DM Sans"/>
              </a:rPr>
              <a:t>4999</a:t>
            </a:r>
            <a:r>
              <a:rPr b="1" lang="pt-BR" sz="1500">
                <a:solidFill>
                  <a:srgbClr val="FF00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r>
              <a:rPr lang="pt-BR" sz="1500">
                <a:solidFill>
                  <a:srgbClr val="333333"/>
                </a:solidFill>
                <a:latin typeface="DM Sans"/>
                <a:ea typeface="DM Sans"/>
                <a:cs typeface="DM Sans"/>
                <a:sym typeface="DM Sans"/>
              </a:rPr>
              <a:t>99 </a:t>
            </a:r>
            <a:endParaRPr sz="15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(ou vice-versa)</a:t>
            </a:r>
            <a:endParaRPr sz="15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"/>
            <a:ext cx="9144000" cy="5141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812" y="381388"/>
            <a:ext cx="8722374" cy="437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40"/>
            <a:ext cx="9144000" cy="514101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9"/>
          <p:cNvSpPr txBox="1"/>
          <p:nvPr/>
        </p:nvSpPr>
        <p:spPr>
          <a:xfrm>
            <a:off x="810000" y="1163400"/>
            <a:ext cx="7773600" cy="31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Normalmente, nesta situação, é necessário analisar as contas corrente de e-Sfinge, e verificar em qual recurso consta a inversão de saldo.</a:t>
            </a:r>
            <a:endParaRPr sz="19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Para correção deve-se executar lançamento contábil movimentando apenas a conta corrente que </a:t>
            </a:r>
            <a:r>
              <a:rPr lang="pt-BR"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está</a:t>
            </a:r>
            <a:r>
              <a:rPr lang="pt-BR"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 com inconsistências.</a:t>
            </a:r>
            <a:endParaRPr sz="19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Faz-se o lançamento de débito e crédito na mesma conta, e no mesmo valor, corrigindo apenas o que é necessário.</a:t>
            </a:r>
            <a:endParaRPr sz="19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Em </a:t>
            </a:r>
            <a:r>
              <a:rPr lang="pt-BR"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últimos</a:t>
            </a:r>
            <a:r>
              <a:rPr lang="pt-BR"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 casos deve-se consultar o balancete dentro do TCE/SC e conferir com o Balancete Dinâmico.</a:t>
            </a:r>
            <a:endParaRPr sz="19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55" name="Google Shape;155;p29"/>
          <p:cNvSpPr txBox="1"/>
          <p:nvPr/>
        </p:nvSpPr>
        <p:spPr>
          <a:xfrm>
            <a:off x="810000" y="550125"/>
            <a:ext cx="62535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00">
                <a:solidFill>
                  <a:srgbClr val="8A24D3"/>
                </a:solidFill>
                <a:latin typeface="DM Sans"/>
                <a:ea typeface="DM Sans"/>
                <a:cs typeface="DM Sans"/>
                <a:sym typeface="DM Sans"/>
              </a:rPr>
              <a:t>O que fazer?</a:t>
            </a:r>
            <a:endParaRPr b="1" sz="2400">
              <a:solidFill>
                <a:srgbClr val="8A24D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"/>
            <a:ext cx="9144000" cy="5141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150" y="375150"/>
            <a:ext cx="8751699" cy="439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"/>
            <a:ext cx="9144000" cy="514101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1"/>
          <p:cNvSpPr txBox="1"/>
          <p:nvPr/>
        </p:nvSpPr>
        <p:spPr>
          <a:xfrm>
            <a:off x="629250" y="584950"/>
            <a:ext cx="7885500" cy="39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N</a:t>
            </a:r>
            <a:r>
              <a:rPr lang="pt-BR" sz="17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esta situação, é necessário analisar as contas contábeis de imobilizado e suas respectivas contas de depreciação.</a:t>
            </a:r>
            <a:endParaRPr sz="17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Aí entra a situação de verificar o balancete de verificação do Patrimônio Cloud, para que os valores sejam conferidos, e os lançamentos sejam condizentes com esses saldos. Na sequência temos os eventos usados para correção dos saldos ou lançamentos de ajuste.</a:t>
            </a:r>
            <a:endParaRPr sz="17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991070 - Aumento de Bens Móveis por Ajuste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991071 - </a:t>
            </a:r>
            <a:r>
              <a:rPr lang="pt-BR">
                <a:solidFill>
                  <a:srgbClr val="222222"/>
                </a:solidFill>
              </a:rPr>
              <a:t>Aumento de Bens Imóveis por Ajuste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222222"/>
                </a:solidFill>
              </a:rPr>
              <a:t>991073 - Aumento de Bens Móveis por Ajuste com Baixa na Depreciação Acumulada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222222"/>
                </a:solidFill>
              </a:rPr>
              <a:t>991076 - Aumento de Bens Imóveis por Ajuste com Baixa na Depreciação Acumulada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222222"/>
                </a:solidFill>
              </a:rPr>
              <a:t>991090 - Aumento de Bens Móveis por Reavaliação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222222"/>
                </a:solidFill>
              </a:rPr>
              <a:t>991091 - Aumento de Bens Imóveis por Reavaliação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222222"/>
                </a:solidFill>
              </a:rPr>
              <a:t>991093 - Aumento de Bens Móveis por Reavaliação com Baixa na Depreciação Acumulada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222222"/>
                </a:solidFill>
              </a:rPr>
              <a:t>991096 - Aumento de Bens Imóveis por Reavaliação com Baixa na Depreciação Acumulada</a:t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"/>
            <a:ext cx="9144000" cy="5141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3501" y="93700"/>
            <a:ext cx="4092401" cy="442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"/>
            <a:ext cx="9144000" cy="5141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587" y="705863"/>
            <a:ext cx="8742825" cy="373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49860"/>
            <a:ext cx="9144000" cy="5141019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4"/>
          <p:cNvSpPr txBox="1"/>
          <p:nvPr/>
        </p:nvSpPr>
        <p:spPr>
          <a:xfrm>
            <a:off x="491825" y="554325"/>
            <a:ext cx="79929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A </a:t>
            </a:r>
            <a:r>
              <a:rPr b="1" lang="pt-BR" sz="1800" u="sng">
                <a:solidFill>
                  <a:srgbClr val="8A24D3"/>
                </a:solidFill>
                <a:latin typeface="DM Sans"/>
                <a:ea typeface="DM Sans"/>
                <a:cs typeface="DM Sans"/>
                <a:sym typeface="DM Sans"/>
              </a:rPr>
              <a:t>CON639 </a:t>
            </a:r>
            <a:r>
              <a:rPr lang="pt-BR" sz="18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faz a validação do valor das contas de Créditos Tributários a Receber e da Dívida Ativa para que elas não tenham saldos invertidos por conta corrente.</a:t>
            </a:r>
            <a:endParaRPr sz="18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Na contabilidade através do Balancete dinâmico, vamos encontrar os saldos invertidos. Quando emitir o relatório, verifique se foi selecionado o grupo de contas corretamente, pois a conta contábil pode ter desdobramentos, além disso use o período apresentado na validação. Para facilitar a análise poderá ser filtrado apenas o conta corrente 1-Célula da Receita (e-Sfinge), conforme próximo slide:</a:t>
            </a:r>
            <a:endParaRPr sz="18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7" title="Institucional Betha Whats Low - 110s - Legendado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49860"/>
            <a:ext cx="9144000" cy="5141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125" y="161263"/>
            <a:ext cx="8969750" cy="4318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49860"/>
            <a:ext cx="9144000" cy="5141019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6"/>
          <p:cNvSpPr txBox="1"/>
          <p:nvPr/>
        </p:nvSpPr>
        <p:spPr>
          <a:xfrm>
            <a:off x="382500" y="538725"/>
            <a:ext cx="83790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A correção dos saldos irá depender da origem desta inversão, podendo ser realizada de três formas:</a:t>
            </a:r>
            <a:endParaRPr sz="16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rgbClr val="8A24D3"/>
                </a:solidFill>
                <a:latin typeface="DM Sans"/>
                <a:ea typeface="DM Sans"/>
                <a:cs typeface="DM Sans"/>
                <a:sym typeface="DM Sans"/>
              </a:rPr>
              <a:t>1 - </a:t>
            </a:r>
            <a:r>
              <a:rPr lang="pt-BR" sz="1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Lançamentos contábeis, transferindo por exemplo, o saldo entre as contas correntes dentro da conta contábil, ou seja, se faz um Débito/Crédito na mesma conta contábil, apenas transferindo os saldos entre os contas correntes. </a:t>
            </a:r>
            <a:endParaRPr sz="16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Outro cenário seria transferir os saldos de longo prazo para curto prazo nos casos de Dívidas.</a:t>
            </a:r>
            <a:endParaRPr sz="16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rgbClr val="8A24D3"/>
                </a:solidFill>
                <a:latin typeface="DM Sans"/>
                <a:ea typeface="DM Sans"/>
                <a:cs typeface="DM Sans"/>
                <a:sym typeface="DM Sans"/>
              </a:rPr>
              <a:t>2 - </a:t>
            </a:r>
            <a:r>
              <a:rPr lang="pt-BR" sz="1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Inscrevendo os Créditos Tributários a Receber por meio do cadastro de Lançamentos de receitas(</a:t>
            </a:r>
            <a:r>
              <a:rPr i="1" lang="pt-BR" sz="1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Executando&gt;&gt;Receita&gt;&gt;Lançamentos</a:t>
            </a:r>
            <a:r>
              <a:rPr lang="pt-BR" sz="1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).</a:t>
            </a:r>
            <a:endParaRPr sz="16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rgbClr val="8A24D3"/>
                </a:solidFill>
                <a:latin typeface="DM Sans"/>
                <a:ea typeface="DM Sans"/>
                <a:cs typeface="DM Sans"/>
                <a:sym typeface="DM Sans"/>
              </a:rPr>
              <a:t>3 -</a:t>
            </a:r>
            <a:r>
              <a:rPr lang="pt-BR" sz="1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Inscrevendo as Dívidas Ativas por meio do cadastro de Lançamentos contábil ou</a:t>
            </a:r>
            <a:endParaRPr sz="16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vindas de interação com o Tributos.</a:t>
            </a:r>
            <a:endParaRPr sz="16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Obs: </a:t>
            </a:r>
            <a:r>
              <a:rPr lang="pt-BR" sz="1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No caso de inscrever as dívidas ativas via lançamento contábil, temos eventos padrões com os roteiros pré definidos, para identificá-los pesquise por </a:t>
            </a:r>
            <a:r>
              <a:rPr lang="pt-BR" sz="1600">
                <a:solidFill>
                  <a:srgbClr val="222222"/>
                </a:solidFill>
                <a:latin typeface="DM Sans"/>
                <a:ea typeface="DM Sans"/>
                <a:cs typeface="DM Sans"/>
                <a:sym typeface="DM Sans"/>
              </a:rPr>
              <a:t>Dívida Ativa</a:t>
            </a:r>
            <a:r>
              <a:rPr lang="pt-BR" sz="1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  <a:endParaRPr sz="16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"/>
            <a:ext cx="9144000" cy="5141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825" y="780838"/>
            <a:ext cx="8812350" cy="357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"/>
            <a:ext cx="9144000" cy="514101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8"/>
          <p:cNvSpPr txBox="1"/>
          <p:nvPr/>
        </p:nvSpPr>
        <p:spPr>
          <a:xfrm>
            <a:off x="562125" y="546525"/>
            <a:ext cx="8275800" cy="20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DM Sans"/>
                <a:ea typeface="DM Sans"/>
                <a:cs typeface="DM Sans"/>
                <a:sym typeface="DM Sans"/>
              </a:rPr>
              <a:t>Tem por objetivo impedir que existam saldos na conta corrente 1 – Célula dá Receita para as naturezas de receita que são de uso exclusivo da União, do Distrito Federal e dos Estados. </a:t>
            </a:r>
            <a:endParaRPr sz="18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DM Sans"/>
                <a:ea typeface="DM Sans"/>
                <a:cs typeface="DM Sans"/>
                <a:sym typeface="DM Sans"/>
              </a:rPr>
              <a:t>Na sequência, apresentaremos a relação das naturezas de receita que </a:t>
            </a:r>
            <a:r>
              <a:rPr lang="pt-BR" sz="1800">
                <a:solidFill>
                  <a:srgbClr val="FF0000"/>
                </a:solidFill>
                <a:latin typeface="DM Sans"/>
                <a:ea typeface="DM Sans"/>
                <a:cs typeface="DM Sans"/>
                <a:sym typeface="DM Sans"/>
              </a:rPr>
              <a:t>não são aplicáveis aos municípios</a:t>
            </a:r>
            <a:r>
              <a:rPr lang="pt-BR" sz="1800">
                <a:latin typeface="DM Sans"/>
                <a:ea typeface="DM Sans"/>
                <a:cs typeface="DM Sans"/>
                <a:sym typeface="DM Sans"/>
              </a:rPr>
              <a:t> e que são consideradas na CON641.</a:t>
            </a:r>
            <a:endParaRPr sz="1800"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38"/>
          <p:cNvSpPr txBox="1"/>
          <p:nvPr/>
        </p:nvSpPr>
        <p:spPr>
          <a:xfrm>
            <a:off x="1171100" y="624600"/>
            <a:ext cx="4475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11" name="Google Shape;211;p38"/>
          <p:cNvSpPr txBox="1"/>
          <p:nvPr/>
        </p:nvSpPr>
        <p:spPr>
          <a:xfrm>
            <a:off x="562125" y="2927775"/>
            <a:ext cx="7762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4"/>
              </a:rPr>
              <a:t>https://jira-tcesc.atlassian.net/wiki/spaces/SD/pages/407768402/v3.06+-+Quadro+9+-+Naturezas+de+Receita+incompat+veis+para+Munic+pios</a:t>
            </a:r>
            <a:endParaRPr sz="16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9"/>
          <p:cNvPicPr preferRelativeResize="0"/>
          <p:nvPr/>
        </p:nvPicPr>
        <p:blipFill rotWithShape="1">
          <a:blip r:embed="rId3">
            <a:alphaModFix/>
          </a:blip>
          <a:srcRect b="50223" l="0" r="0" t="0"/>
          <a:stretch/>
        </p:blipFill>
        <p:spPr>
          <a:xfrm>
            <a:off x="388876" y="703838"/>
            <a:ext cx="8366250" cy="373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40"/>
          <p:cNvPicPr preferRelativeResize="0"/>
          <p:nvPr/>
        </p:nvPicPr>
        <p:blipFill rotWithShape="1">
          <a:blip r:embed="rId3">
            <a:alphaModFix/>
          </a:blip>
          <a:srcRect b="0" l="0" r="0" t="49852"/>
          <a:stretch/>
        </p:blipFill>
        <p:spPr>
          <a:xfrm>
            <a:off x="414951" y="700313"/>
            <a:ext cx="8314101" cy="3740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"/>
            <a:ext cx="9144000" cy="5141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475" y="729113"/>
            <a:ext cx="8735050" cy="368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"/>
            <a:ext cx="9144000" cy="514101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42"/>
          <p:cNvSpPr txBox="1"/>
          <p:nvPr/>
        </p:nvSpPr>
        <p:spPr>
          <a:xfrm>
            <a:off x="507475" y="2170075"/>
            <a:ext cx="6978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4"/>
              </a:rPr>
              <a:t>https://jira-tcesc.atlassian.net/wiki/spaces/SD/pages/410353665/v3.06+-+Quadro+12+-+Natureza+de+Receita+x+Fonte+de+Recursos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34" name="Google Shape;234;p42"/>
          <p:cNvSpPr txBox="1"/>
          <p:nvPr/>
        </p:nvSpPr>
        <p:spPr>
          <a:xfrm>
            <a:off x="507475" y="1153925"/>
            <a:ext cx="7483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Essa CON valida se existe saldo arrecadado em receita que não é compatível com a </a:t>
            </a:r>
            <a:r>
              <a:rPr lang="pt-BR" sz="18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fonte</a:t>
            </a:r>
            <a:r>
              <a:rPr lang="pt-BR" sz="18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 de recursos, conforme tabela abaixo:</a:t>
            </a:r>
            <a:endParaRPr sz="18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5" name="Google Shape;235;p42"/>
          <p:cNvSpPr txBox="1"/>
          <p:nvPr/>
        </p:nvSpPr>
        <p:spPr>
          <a:xfrm>
            <a:off x="507475" y="291675"/>
            <a:ext cx="7483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>
                <a:solidFill>
                  <a:srgbClr val="8A24D3"/>
                </a:solidFill>
                <a:latin typeface="DM Sans"/>
                <a:ea typeface="DM Sans"/>
                <a:cs typeface="DM Sans"/>
                <a:sym typeface="DM Sans"/>
              </a:rPr>
              <a:t>CON644</a:t>
            </a:r>
            <a:endParaRPr b="1" sz="2600">
              <a:solidFill>
                <a:srgbClr val="8A24D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"/>
            <a:ext cx="9144000" cy="5141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3999" cy="53265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"/>
            <a:ext cx="9144000" cy="5141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487" y="187100"/>
            <a:ext cx="8801026" cy="4769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8"/>
          <p:cNvPicPr preferRelativeResize="0"/>
          <p:nvPr/>
        </p:nvPicPr>
        <p:blipFill rotWithShape="1">
          <a:blip r:embed="rId3">
            <a:alphaModFix/>
          </a:blip>
          <a:srcRect b="5396" l="0" r="10297" t="5405"/>
          <a:stretch/>
        </p:blipFill>
        <p:spPr>
          <a:xfrm>
            <a:off x="-52200" y="0"/>
            <a:ext cx="919620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6478" y="380251"/>
            <a:ext cx="1402751" cy="36967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8"/>
          <p:cNvSpPr txBox="1"/>
          <p:nvPr/>
        </p:nvSpPr>
        <p:spPr>
          <a:xfrm>
            <a:off x="4885350" y="2636525"/>
            <a:ext cx="5711400" cy="5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6425" lIns="72875" spcFirstLastPara="1" rIns="72875" wrap="square" tIns="47225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None/>
            </a:pPr>
            <a:r>
              <a:rPr lang="pt-BR" sz="1900">
                <a:solidFill>
                  <a:srgbClr val="434343"/>
                </a:solidFill>
                <a:latin typeface="DM Sans"/>
                <a:ea typeface="DM Sans"/>
                <a:cs typeface="DM Sans"/>
                <a:sym typeface="DM Sans"/>
              </a:rPr>
              <a:t>Conheça a </a:t>
            </a:r>
            <a:r>
              <a:rPr b="1" lang="pt-BR" sz="1900">
                <a:solidFill>
                  <a:srgbClr val="434343"/>
                </a:solidFill>
                <a:latin typeface="DM Sans"/>
                <a:ea typeface="DM Sans"/>
                <a:cs typeface="DM Sans"/>
                <a:sym typeface="DM Sans"/>
              </a:rPr>
              <a:t>plataforma.</a:t>
            </a:r>
            <a:endParaRPr b="1" sz="1900">
              <a:solidFill>
                <a:srgbClr val="43434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100" y="538550"/>
            <a:ext cx="8787801" cy="421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"/>
            <a:ext cx="9144000" cy="5141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264" y="222263"/>
            <a:ext cx="8731476" cy="4696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"/>
            <a:ext cx="9144000" cy="5141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413" y="233900"/>
            <a:ext cx="8741176" cy="4675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40"/>
            <a:ext cx="9144000" cy="5141019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8"/>
          <p:cNvSpPr txBox="1"/>
          <p:nvPr/>
        </p:nvSpPr>
        <p:spPr>
          <a:xfrm>
            <a:off x="750850" y="1260000"/>
            <a:ext cx="5273100" cy="12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 SemiBold"/>
              <a:buChar char="●"/>
            </a:pPr>
            <a:r>
              <a:rPr lang="pt-BR" sz="1900" u="sng">
                <a:solidFill>
                  <a:schemeClr val="hlink"/>
                </a:solidFill>
                <a:latin typeface="DM Sans SemiBold"/>
                <a:ea typeface="DM Sans SemiBold"/>
                <a:cs typeface="DM Sans SemiBold"/>
                <a:sym typeface="DM Sans SemiBold"/>
                <a:hlinkClick r:id="rId4"/>
              </a:rPr>
              <a:t>Layout</a:t>
            </a:r>
            <a:endParaRPr sz="1900">
              <a:solidFill>
                <a:schemeClr val="dk1"/>
              </a:solidFill>
              <a:latin typeface="DM Sans SemiBold"/>
              <a:ea typeface="DM Sans SemiBold"/>
              <a:cs typeface="DM Sans SemiBold"/>
              <a:sym typeface="DM Sans SemiBold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 SemiBold"/>
              <a:buChar char="●"/>
            </a:pPr>
            <a:r>
              <a:rPr lang="pt-BR" sz="1900" u="sng">
                <a:solidFill>
                  <a:schemeClr val="hlink"/>
                </a:solidFill>
                <a:latin typeface="DM Sans SemiBold"/>
                <a:ea typeface="DM Sans SemiBold"/>
                <a:cs typeface="DM Sans SemiBold"/>
                <a:sym typeface="DM Sans SemiBold"/>
                <a:hlinkClick r:id="rId5"/>
              </a:rPr>
              <a:t>Regras de consistência</a:t>
            </a:r>
            <a:endParaRPr sz="1900">
              <a:solidFill>
                <a:schemeClr val="dk1"/>
              </a:solidFill>
              <a:latin typeface="DM Sans SemiBold"/>
              <a:ea typeface="DM Sans SemiBold"/>
              <a:cs typeface="DM Sans SemiBold"/>
              <a:sym typeface="DM Sans SemiBold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 SemiBold"/>
              <a:buChar char="●"/>
            </a:pPr>
            <a:r>
              <a:rPr lang="pt-BR" sz="1900" u="sng">
                <a:solidFill>
                  <a:schemeClr val="hlink"/>
                </a:solidFill>
                <a:latin typeface="DM Sans SemiBold"/>
                <a:ea typeface="DM Sans SemiBold"/>
                <a:cs typeface="DM Sans SemiBold"/>
                <a:sym typeface="DM Sans SemiBold"/>
                <a:hlinkClick r:id="rId6"/>
              </a:rPr>
              <a:t>Quadros</a:t>
            </a:r>
            <a:endParaRPr sz="1900">
              <a:solidFill>
                <a:schemeClr val="dk1"/>
              </a:solidFill>
              <a:latin typeface="DM Sans SemiBold"/>
              <a:ea typeface="DM Sans SemiBold"/>
              <a:cs typeface="DM Sans SemiBold"/>
              <a:sym typeface="DM Sans SemiBold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 SemiBold"/>
              <a:buChar char="●"/>
            </a:pPr>
            <a:r>
              <a:rPr lang="pt-BR" sz="1900" u="sng">
                <a:solidFill>
                  <a:schemeClr val="hlink"/>
                </a:solidFill>
                <a:latin typeface="DM Sans SemiBold"/>
                <a:ea typeface="DM Sans SemiBold"/>
                <a:cs typeface="DM Sans SemiBold"/>
                <a:sym typeface="DM Sans SemiBold"/>
                <a:hlinkClick r:id="rId7"/>
              </a:rPr>
              <a:t>Plano de contas</a:t>
            </a:r>
            <a:endParaRPr sz="1900">
              <a:solidFill>
                <a:srgbClr val="434343"/>
              </a:solidFill>
              <a:latin typeface="DM Sans SemiBold"/>
              <a:ea typeface="DM Sans SemiBold"/>
              <a:cs typeface="DM Sans SemiBold"/>
              <a:sym typeface="DM Sans SemiBold"/>
            </a:endParaRPr>
          </a:p>
        </p:txBody>
      </p:sp>
      <p:sp>
        <p:nvSpPr>
          <p:cNvPr id="271" name="Google Shape;271;p48"/>
          <p:cNvSpPr txBox="1"/>
          <p:nvPr/>
        </p:nvSpPr>
        <p:spPr>
          <a:xfrm>
            <a:off x="750853" y="330575"/>
            <a:ext cx="82986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pt-BR" sz="2600">
                <a:solidFill>
                  <a:srgbClr val="7828D7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Links Úteis</a:t>
            </a:r>
            <a:endParaRPr sz="2600" u="none" cap="none" strike="noStrike">
              <a:solidFill>
                <a:srgbClr val="000000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8A24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49"/>
          <p:cNvSpPr txBox="1"/>
          <p:nvPr/>
        </p:nvSpPr>
        <p:spPr>
          <a:xfrm>
            <a:off x="1609725" y="1768725"/>
            <a:ext cx="3275700" cy="19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300"/>
              <a:buFont typeface="Arial"/>
              <a:buNone/>
            </a:pPr>
            <a:r>
              <a:t/>
            </a:r>
            <a:endParaRPr b="1" sz="4000" u="none" cap="none" strike="noStrik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300"/>
              <a:buFont typeface="Arial"/>
              <a:buNone/>
            </a:pPr>
            <a:r>
              <a:rPr b="1" lang="pt-BR" sz="40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Dúvidas?</a:t>
            </a:r>
            <a:endParaRPr b="1" sz="4000" u="none" cap="none" strike="noStrik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300"/>
              <a:buFont typeface="Arial"/>
              <a:buNone/>
            </a:pPr>
            <a:r>
              <a:t/>
            </a:r>
            <a:endParaRPr b="1" sz="4000" u="none" cap="none" strike="noStrik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278" name="Google Shape;27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000" y="2293162"/>
            <a:ext cx="1019925" cy="101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990" y="991206"/>
            <a:ext cx="1019926" cy="268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9"/>
          <p:cNvPicPr preferRelativeResize="0"/>
          <p:nvPr/>
        </p:nvPicPr>
        <p:blipFill rotWithShape="1">
          <a:blip r:embed="rId5">
            <a:alphaModFix/>
          </a:blip>
          <a:srcRect b="0" l="0" r="37417" t="0"/>
          <a:stretch/>
        </p:blipFill>
        <p:spPr>
          <a:xfrm>
            <a:off x="5938527" y="286100"/>
            <a:ext cx="3205475" cy="4590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8A24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50"/>
          <p:cNvSpPr txBox="1"/>
          <p:nvPr/>
        </p:nvSpPr>
        <p:spPr>
          <a:xfrm>
            <a:off x="1799475" y="521100"/>
            <a:ext cx="5427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chemeClr val="lt1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Ajude-nos a melhorar!</a:t>
            </a:r>
            <a:endParaRPr sz="3600">
              <a:solidFill>
                <a:schemeClr val="lt1"/>
              </a:solidFill>
              <a:latin typeface="DM Sans SemiBold"/>
              <a:ea typeface="DM Sans SemiBold"/>
              <a:cs typeface="DM Sans SemiBold"/>
              <a:sym typeface="DM Sans SemiBold"/>
            </a:endParaRPr>
          </a:p>
        </p:txBody>
      </p:sp>
      <p:pic>
        <p:nvPicPr>
          <p:cNvPr id="287" name="Google Shape;287;p50"/>
          <p:cNvPicPr preferRelativeResize="0"/>
          <p:nvPr/>
        </p:nvPicPr>
        <p:blipFill rotWithShape="1">
          <a:blip r:embed="rId3">
            <a:alphaModFix/>
          </a:blip>
          <a:srcRect b="31518" l="37392" r="27460" t="17222"/>
          <a:stretch/>
        </p:blipFill>
        <p:spPr>
          <a:xfrm>
            <a:off x="3675175" y="2670000"/>
            <a:ext cx="2328866" cy="19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29665" y="4580556"/>
            <a:ext cx="1019926" cy="268794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50"/>
          <p:cNvSpPr txBox="1"/>
          <p:nvPr/>
        </p:nvSpPr>
        <p:spPr>
          <a:xfrm>
            <a:off x="1086150" y="1260000"/>
            <a:ext cx="69717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Sua opinião é importante para que possamos aperfeiçoar e melhorar a sua experiência com nossos treinamentos. Acesse o QR Code abaixo e nos conte o que achou do treinamento. </a:t>
            </a:r>
            <a:endParaRPr sz="1800">
              <a:solidFill>
                <a:schemeClr val="lt1"/>
              </a:solidFill>
              <a:latin typeface="DM Sans SemiBold"/>
              <a:ea typeface="DM Sans SemiBold"/>
              <a:cs typeface="DM Sans SemiBold"/>
              <a:sym typeface="DM Sans SemiBold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40"/>
            <a:ext cx="9144000" cy="5141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14101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51"/>
          <p:cNvSpPr txBox="1"/>
          <p:nvPr/>
        </p:nvSpPr>
        <p:spPr>
          <a:xfrm>
            <a:off x="306280" y="439446"/>
            <a:ext cx="88377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51"/>
          <p:cNvSpPr txBox="1"/>
          <p:nvPr/>
        </p:nvSpPr>
        <p:spPr>
          <a:xfrm>
            <a:off x="3331350" y="2595650"/>
            <a:ext cx="2481300" cy="13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300"/>
              <a:buFont typeface="Arial"/>
              <a:buNone/>
            </a:pPr>
            <a:r>
              <a:t/>
            </a:r>
            <a:endParaRPr b="1" u="none" cap="none" strike="noStrik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300"/>
              <a:buFont typeface="Arial"/>
              <a:buNone/>
            </a:pPr>
            <a:r>
              <a:rPr b="1" lang="pt-BR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Contato:</a:t>
            </a:r>
            <a:endParaRPr b="1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300"/>
              <a:buFont typeface="Arial"/>
              <a:buNone/>
            </a:pPr>
            <a:r>
              <a:rPr b="1" lang="pt-BR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(48) 98837-0868</a:t>
            </a:r>
            <a:endParaRPr b="1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1300"/>
              <a:buFont typeface="Arial"/>
              <a:buNone/>
            </a:pPr>
            <a:r>
              <a:rPr b="1" lang="pt-BR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(48) 98807-5716</a:t>
            </a:r>
            <a:endParaRPr b="1" u="none" cap="none" strike="noStrik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298" name="Google Shape;298;p51"/>
          <p:cNvPicPr preferRelativeResize="0"/>
          <p:nvPr/>
        </p:nvPicPr>
        <p:blipFill rotWithShape="1">
          <a:blip r:embed="rId5">
            <a:alphaModFix/>
          </a:blip>
          <a:srcRect b="38386" l="27292" r="28400" t="36025"/>
          <a:stretch/>
        </p:blipFill>
        <p:spPr>
          <a:xfrm>
            <a:off x="6134876" y="1913700"/>
            <a:ext cx="1281875" cy="131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9" title="Betha_E-commerce_v02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"/>
            <a:ext cx="9144000" cy="5143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8A24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0"/>
          <p:cNvSpPr txBox="1"/>
          <p:nvPr/>
        </p:nvSpPr>
        <p:spPr>
          <a:xfrm>
            <a:off x="631325" y="1152275"/>
            <a:ext cx="5460000" cy="22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6425" lIns="72875" spcFirstLastPara="1" rIns="72875" wrap="square" tIns="492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9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Apresentação:</a:t>
            </a:r>
            <a:endParaRPr sz="490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Validações do e-Sfinge Contábil</a:t>
            </a:r>
            <a:endParaRPr b="1" sz="470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lang="pt-BR" sz="3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</a:br>
            <a:endParaRPr b="1" i="0" sz="1400" u="none" cap="none" strike="noStrike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0" name="Google Shape;90;p20"/>
          <p:cNvSpPr txBox="1"/>
          <p:nvPr/>
        </p:nvSpPr>
        <p:spPr>
          <a:xfrm>
            <a:off x="631325" y="3217709"/>
            <a:ext cx="62982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6425" lIns="72875" spcFirstLastPara="1" rIns="72875" wrap="square" tIns="4925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None/>
            </a:pPr>
            <a:r>
              <a:t/>
            </a:r>
            <a:endParaRPr sz="1400" u="none" cap="none" strike="noStrike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1" name="Google Shape;91;p20"/>
          <p:cNvSpPr txBox="1"/>
          <p:nvPr/>
        </p:nvSpPr>
        <p:spPr>
          <a:xfrm>
            <a:off x="631325" y="3353375"/>
            <a:ext cx="4288800" cy="5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6425" lIns="72875" spcFirstLastPara="1" rIns="72875" wrap="square" tIns="47225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None/>
            </a:pPr>
            <a:r>
              <a:rPr lang="pt-BR" sz="19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Valter Henrique Schutze</a:t>
            </a:r>
            <a:endParaRPr sz="190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92" name="Google Shape;92;p20"/>
          <p:cNvPicPr preferRelativeResize="0"/>
          <p:nvPr/>
        </p:nvPicPr>
        <p:blipFill rotWithShape="1">
          <a:blip r:embed="rId3">
            <a:alphaModFix/>
          </a:blip>
          <a:srcRect b="0" l="0" r="37417" t="0"/>
          <a:stretch/>
        </p:blipFill>
        <p:spPr>
          <a:xfrm>
            <a:off x="5938527" y="286100"/>
            <a:ext cx="3205475" cy="4590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1"/>
          <p:cNvPicPr preferRelativeResize="0"/>
          <p:nvPr/>
        </p:nvPicPr>
        <p:blipFill rotWithShape="1">
          <a:blip r:embed="rId3">
            <a:alphaModFix/>
          </a:blip>
          <a:srcRect b="0" l="0" r="44687" t="0"/>
          <a:stretch/>
        </p:blipFill>
        <p:spPr>
          <a:xfrm>
            <a:off x="4086225" y="1250"/>
            <a:ext cx="5057774" cy="5141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1"/>
          <p:cNvSpPr txBox="1"/>
          <p:nvPr/>
        </p:nvSpPr>
        <p:spPr>
          <a:xfrm>
            <a:off x="4344300" y="1345625"/>
            <a:ext cx="3857700" cy="18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7F7F7F"/>
                </a:solidFill>
                <a:latin typeface="DM Sans"/>
                <a:ea typeface="DM Sans"/>
                <a:cs typeface="DM Sans"/>
                <a:sym typeface="DM Sans"/>
              </a:rPr>
              <a:t>        </a:t>
            </a:r>
            <a:r>
              <a:rPr b="1" lang="pt-BR"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Conheça</a:t>
            </a:r>
            <a:endParaRPr b="1" sz="16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Graduado em Ciências Contábeis </a:t>
            </a:r>
            <a:endParaRPr sz="15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Atua na Vertical Contábil como Analista de Implantação desde 2014</a:t>
            </a:r>
            <a:endParaRPr sz="15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9" name="Google Shape;99;p21"/>
          <p:cNvSpPr txBox="1"/>
          <p:nvPr/>
        </p:nvSpPr>
        <p:spPr>
          <a:xfrm>
            <a:off x="4752300" y="785072"/>
            <a:ext cx="33735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pt-BR" sz="2000">
                <a:solidFill>
                  <a:srgbClr val="7828D7"/>
                </a:solidFill>
                <a:latin typeface="DM Sans"/>
                <a:ea typeface="DM Sans"/>
                <a:cs typeface="DM Sans"/>
                <a:sym typeface="DM Sans"/>
              </a:rPr>
              <a:t>Valter Henrique Schütze</a:t>
            </a:r>
            <a:endParaRPr sz="20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0" name="Google Shape;100;p21"/>
          <p:cNvSpPr txBox="1"/>
          <p:nvPr/>
        </p:nvSpPr>
        <p:spPr>
          <a:xfrm>
            <a:off x="782554" y="1980000"/>
            <a:ext cx="2320500" cy="10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pt-BR" sz="3300">
                <a:solidFill>
                  <a:srgbClr val="7828D7"/>
                </a:solidFill>
                <a:latin typeface="Barlow"/>
                <a:ea typeface="Barlow"/>
                <a:cs typeface="Barlow"/>
                <a:sym typeface="Barlow"/>
              </a:rPr>
              <a:t>FOTO DO INSTRUTOR</a:t>
            </a:r>
            <a:endParaRPr b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0001" y="807275"/>
            <a:ext cx="2293050" cy="3002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40"/>
            <a:ext cx="9144000" cy="514101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2"/>
          <p:cNvSpPr txBox="1"/>
          <p:nvPr/>
        </p:nvSpPr>
        <p:spPr>
          <a:xfrm>
            <a:off x="4572000" y="1609277"/>
            <a:ext cx="3910800" cy="11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pt-BR" sz="1600">
                <a:solidFill>
                  <a:srgbClr val="7828D7"/>
                </a:solidFill>
                <a:highlight>
                  <a:srgbClr val="FFFFFF"/>
                </a:highlight>
                <a:latin typeface="DM Sans"/>
                <a:ea typeface="DM Sans"/>
                <a:cs typeface="DM Sans"/>
                <a:sym typeface="DM Sans"/>
              </a:rPr>
              <a:t>Objetivo</a:t>
            </a:r>
            <a:endParaRPr b="1" sz="1600">
              <a:solidFill>
                <a:srgbClr val="7828D7"/>
              </a:solidFill>
              <a:highlight>
                <a:srgbClr val="FFFFFF"/>
              </a:highlight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600">
                <a:solidFill>
                  <a:srgbClr val="434343"/>
                </a:solidFill>
                <a:highlight>
                  <a:srgbClr val="FFFFFF"/>
                </a:highlight>
                <a:latin typeface="DM Sans"/>
                <a:ea typeface="DM Sans"/>
                <a:cs typeface="DM Sans"/>
                <a:sym typeface="DM Sans"/>
              </a:rPr>
              <a:t>Conhecer os impeditivos, identificar sua origem dentro do sistema e saber como corrigi-los.</a:t>
            </a:r>
            <a:endParaRPr b="1" sz="1600">
              <a:solidFill>
                <a:srgbClr val="434343"/>
              </a:solidFill>
              <a:highlight>
                <a:srgbClr val="FFFFFF"/>
              </a:highlight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8" name="Google Shape;108;p22"/>
          <p:cNvSpPr txBox="1"/>
          <p:nvPr/>
        </p:nvSpPr>
        <p:spPr>
          <a:xfrm>
            <a:off x="758100" y="1354550"/>
            <a:ext cx="3418200" cy="21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pt-BR" sz="3300">
                <a:solidFill>
                  <a:srgbClr val="7828D7"/>
                </a:solidFill>
                <a:latin typeface="DM Sans Black"/>
                <a:ea typeface="DM Sans Black"/>
                <a:cs typeface="DM Sans Black"/>
                <a:sym typeface="DM Sans Black"/>
              </a:rPr>
              <a:t>E-Sfinge:  Novas CONs Impeditivas para 2024</a:t>
            </a:r>
            <a:r>
              <a:rPr i="1" lang="pt-BR" sz="3300">
                <a:solidFill>
                  <a:srgbClr val="7828D7"/>
                </a:solidFill>
                <a:latin typeface="DM Sans Black"/>
                <a:ea typeface="DM Sans Black"/>
                <a:cs typeface="DM Sans Black"/>
                <a:sym typeface="DM Sans Black"/>
              </a:rPr>
              <a:t> </a:t>
            </a:r>
            <a:endParaRPr i="0" sz="1100" u="none" cap="none" strike="noStrike">
              <a:solidFill>
                <a:srgbClr val="000000"/>
              </a:solidFill>
              <a:latin typeface="DM Sans Black"/>
              <a:ea typeface="DM Sans Black"/>
              <a:cs typeface="DM Sans Black"/>
              <a:sym typeface="DM Sans Blac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40"/>
            <a:ext cx="9144000" cy="5141019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3"/>
          <p:cNvSpPr txBox="1"/>
          <p:nvPr/>
        </p:nvSpPr>
        <p:spPr>
          <a:xfrm>
            <a:off x="675625" y="1179375"/>
            <a:ext cx="8104200" cy="35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DM Sans"/>
              <a:buChar char="●"/>
            </a:pPr>
            <a:r>
              <a:rPr b="1" lang="pt-BR" sz="1500">
                <a:solidFill>
                  <a:srgbClr val="434343"/>
                </a:solidFill>
                <a:latin typeface="DM Sans"/>
                <a:ea typeface="DM Sans"/>
                <a:cs typeface="DM Sans"/>
                <a:sym typeface="DM Sans"/>
              </a:rPr>
              <a:t>CON603 </a:t>
            </a:r>
            <a:r>
              <a:rPr lang="pt-BR" sz="1500">
                <a:solidFill>
                  <a:srgbClr val="434343"/>
                </a:solidFill>
                <a:latin typeface="DM Sans"/>
                <a:ea typeface="DM Sans"/>
                <a:cs typeface="DM Sans"/>
                <a:sym typeface="DM Sans"/>
              </a:rPr>
              <a:t>- Verifica a consistência das operações intraorçamentárias das Unidades Gestoras pertencentes ao Orçamento Fiscal e da Seguridade Social do Município</a:t>
            </a:r>
            <a:endParaRPr sz="1500">
              <a:solidFill>
                <a:srgbClr val="434343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34343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DM Sans"/>
              <a:buChar char="●"/>
            </a:pPr>
            <a:r>
              <a:rPr b="1" lang="pt-BR" sz="1500">
                <a:solidFill>
                  <a:srgbClr val="434343"/>
                </a:solidFill>
                <a:latin typeface="DM Sans"/>
                <a:ea typeface="DM Sans"/>
                <a:cs typeface="DM Sans"/>
                <a:sym typeface="DM Sans"/>
              </a:rPr>
              <a:t>CON634</a:t>
            </a:r>
            <a:r>
              <a:rPr lang="pt-BR" sz="1500">
                <a:solidFill>
                  <a:srgbClr val="434343"/>
                </a:solidFill>
                <a:latin typeface="DM Sans"/>
                <a:ea typeface="DM Sans"/>
                <a:cs typeface="DM Sans"/>
                <a:sym typeface="DM Sans"/>
              </a:rPr>
              <a:t> - Verifica a inversão de saldos de conta corrente vinculados às contas contábeis de Restos a Pagar</a:t>
            </a:r>
            <a:endParaRPr sz="1500">
              <a:solidFill>
                <a:srgbClr val="434343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34343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DM Sans"/>
              <a:buChar char="●"/>
            </a:pPr>
            <a:r>
              <a:rPr b="1" lang="pt-BR" sz="1500">
                <a:solidFill>
                  <a:srgbClr val="434343"/>
                </a:solidFill>
                <a:latin typeface="DM Sans"/>
                <a:ea typeface="DM Sans"/>
                <a:cs typeface="DM Sans"/>
                <a:sym typeface="DM Sans"/>
              </a:rPr>
              <a:t>CON637 </a:t>
            </a:r>
            <a:r>
              <a:rPr lang="pt-BR" sz="1500">
                <a:solidFill>
                  <a:srgbClr val="434343"/>
                </a:solidFill>
                <a:latin typeface="DM Sans"/>
                <a:ea typeface="DM Sans"/>
                <a:cs typeface="DM Sans"/>
                <a:sym typeface="DM Sans"/>
              </a:rPr>
              <a:t>- Verifica a consistência de saldos dos Bens Móveis do Ativo Imobilizado com suas respectivas Depreciações Acumuladas</a:t>
            </a:r>
            <a:endParaRPr sz="1500">
              <a:solidFill>
                <a:srgbClr val="434343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34343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DM Sans"/>
              <a:buChar char="●"/>
            </a:pPr>
            <a:r>
              <a:rPr b="1" lang="pt-BR" sz="1500">
                <a:solidFill>
                  <a:srgbClr val="434343"/>
                </a:solidFill>
                <a:latin typeface="DM Sans"/>
                <a:ea typeface="DM Sans"/>
                <a:cs typeface="DM Sans"/>
                <a:sym typeface="DM Sans"/>
              </a:rPr>
              <a:t>CON638 </a:t>
            </a:r>
            <a:r>
              <a:rPr lang="pt-BR" sz="1500">
                <a:solidFill>
                  <a:srgbClr val="434343"/>
                </a:solidFill>
                <a:latin typeface="DM Sans"/>
                <a:ea typeface="DM Sans"/>
                <a:cs typeface="DM Sans"/>
                <a:sym typeface="DM Sans"/>
              </a:rPr>
              <a:t>- Verifica a consistência de saldos dos Bens Imóveis do Ativo Imobilizado com suas respectivas Depreciações Acumuladas</a:t>
            </a:r>
            <a:endParaRPr sz="1500">
              <a:solidFill>
                <a:srgbClr val="434343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34343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DM Sans"/>
              <a:buChar char="●"/>
            </a:pPr>
            <a:r>
              <a:rPr b="1" lang="pt-BR" sz="1500">
                <a:solidFill>
                  <a:srgbClr val="434343"/>
                </a:solidFill>
                <a:latin typeface="DM Sans"/>
                <a:ea typeface="DM Sans"/>
                <a:cs typeface="DM Sans"/>
                <a:sym typeface="DM Sans"/>
              </a:rPr>
              <a:t>CON639 </a:t>
            </a:r>
            <a:r>
              <a:rPr lang="pt-BR" sz="1500">
                <a:solidFill>
                  <a:srgbClr val="434343"/>
                </a:solidFill>
                <a:latin typeface="DM Sans"/>
                <a:ea typeface="DM Sans"/>
                <a:cs typeface="DM Sans"/>
                <a:sym typeface="DM Sans"/>
              </a:rPr>
              <a:t>- Verifica a inversão de saldos de conta corrente vinculados às contas contábeis de Créditos Tributários a Receber e da Dívida Ativa</a:t>
            </a:r>
            <a:endParaRPr sz="1500">
              <a:solidFill>
                <a:srgbClr val="434343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5" name="Google Shape;115;p23"/>
          <p:cNvSpPr txBox="1"/>
          <p:nvPr/>
        </p:nvSpPr>
        <p:spPr>
          <a:xfrm>
            <a:off x="756628" y="572775"/>
            <a:ext cx="82986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pt-BR" sz="2000">
                <a:solidFill>
                  <a:srgbClr val="7828D7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O que veremos neste treinamento?</a:t>
            </a:r>
            <a:endParaRPr sz="2000" u="none" cap="none" strike="noStrike">
              <a:solidFill>
                <a:srgbClr val="000000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40"/>
            <a:ext cx="9144000" cy="5141019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4"/>
          <p:cNvSpPr txBox="1"/>
          <p:nvPr/>
        </p:nvSpPr>
        <p:spPr>
          <a:xfrm>
            <a:off x="657250" y="800550"/>
            <a:ext cx="8485800" cy="3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DM Sans"/>
              <a:buChar char="●"/>
            </a:pPr>
            <a:r>
              <a:rPr b="1" lang="pt-BR" sz="1500">
                <a:solidFill>
                  <a:srgbClr val="434343"/>
                </a:solidFill>
                <a:latin typeface="DM Sans"/>
                <a:ea typeface="DM Sans"/>
                <a:cs typeface="DM Sans"/>
                <a:sym typeface="DM Sans"/>
              </a:rPr>
              <a:t>CON641 </a:t>
            </a:r>
            <a:r>
              <a:rPr lang="pt-BR" sz="1500">
                <a:solidFill>
                  <a:srgbClr val="434343"/>
                </a:solidFill>
                <a:latin typeface="DM Sans"/>
                <a:ea typeface="DM Sans"/>
                <a:cs typeface="DM Sans"/>
                <a:sym typeface="DM Sans"/>
              </a:rPr>
              <a:t>- Verifica a utilização de receitas incompatíveis para municípios</a:t>
            </a:r>
            <a:endParaRPr sz="1500">
              <a:solidFill>
                <a:srgbClr val="434343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34343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DM Sans"/>
              <a:buChar char="●"/>
            </a:pPr>
            <a:r>
              <a:rPr b="1" lang="pt-BR" sz="1500">
                <a:solidFill>
                  <a:srgbClr val="434343"/>
                </a:solidFill>
                <a:latin typeface="DM Sans"/>
                <a:ea typeface="DM Sans"/>
                <a:cs typeface="DM Sans"/>
                <a:sym typeface="DM Sans"/>
              </a:rPr>
              <a:t>CON644 </a:t>
            </a:r>
            <a:r>
              <a:rPr lang="pt-BR" sz="1500">
                <a:solidFill>
                  <a:srgbClr val="434343"/>
                </a:solidFill>
                <a:latin typeface="DM Sans"/>
                <a:ea typeface="DM Sans"/>
                <a:cs typeface="DM Sans"/>
                <a:sym typeface="DM Sans"/>
              </a:rPr>
              <a:t>- Verifica a compatibilidade da Natureza de Receita com a Fonte de Recursos</a:t>
            </a:r>
            <a:endParaRPr sz="1500">
              <a:solidFill>
                <a:srgbClr val="434343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34343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DM Sans"/>
              <a:buChar char="●"/>
            </a:pPr>
            <a:r>
              <a:rPr b="1" lang="pt-BR" sz="1500">
                <a:solidFill>
                  <a:srgbClr val="434343"/>
                </a:solidFill>
                <a:latin typeface="DM Sans"/>
                <a:ea typeface="DM Sans"/>
                <a:cs typeface="DM Sans"/>
                <a:sym typeface="DM Sans"/>
              </a:rPr>
              <a:t>CON649 </a:t>
            </a:r>
            <a:r>
              <a:rPr lang="pt-BR" sz="1500">
                <a:solidFill>
                  <a:srgbClr val="434343"/>
                </a:solidFill>
                <a:latin typeface="DM Sans"/>
                <a:ea typeface="DM Sans"/>
                <a:cs typeface="DM Sans"/>
                <a:sym typeface="DM Sans"/>
              </a:rPr>
              <a:t>- Verifica a consistência entre a despesa com pessoal não executada orçamentariamente e as obrigações decorrentes de execução sem respaldo orçamentário</a:t>
            </a:r>
            <a:endParaRPr sz="1500">
              <a:solidFill>
                <a:srgbClr val="434343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34343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DM Sans"/>
              <a:buChar char="●"/>
            </a:pPr>
            <a:r>
              <a:rPr b="1" lang="pt-BR" sz="1500">
                <a:solidFill>
                  <a:srgbClr val="434343"/>
                </a:solidFill>
                <a:latin typeface="DM Sans"/>
                <a:ea typeface="DM Sans"/>
                <a:cs typeface="DM Sans"/>
                <a:sym typeface="DM Sans"/>
              </a:rPr>
              <a:t>CON650 </a:t>
            </a:r>
            <a:r>
              <a:rPr lang="pt-BR" sz="1500">
                <a:solidFill>
                  <a:srgbClr val="434343"/>
                </a:solidFill>
                <a:latin typeface="DM Sans"/>
                <a:ea typeface="DM Sans"/>
                <a:cs typeface="DM Sans"/>
                <a:sym typeface="DM Sans"/>
              </a:rPr>
              <a:t>- Verifica se a Dotação Inicial contabilizada corresponde à informada pelo Controle Interno no módulo de Planejamento</a:t>
            </a:r>
            <a:endParaRPr sz="1500">
              <a:solidFill>
                <a:srgbClr val="434343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34343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DM Sans"/>
              <a:buChar char="●"/>
            </a:pPr>
            <a:r>
              <a:rPr b="1" lang="pt-BR" sz="1500">
                <a:solidFill>
                  <a:srgbClr val="434343"/>
                </a:solidFill>
                <a:latin typeface="DM Sans"/>
                <a:ea typeface="DM Sans"/>
                <a:cs typeface="DM Sans"/>
                <a:sym typeface="DM Sans"/>
              </a:rPr>
              <a:t>CON651 </a:t>
            </a:r>
            <a:r>
              <a:rPr lang="pt-BR" sz="1500">
                <a:solidFill>
                  <a:srgbClr val="434343"/>
                </a:solidFill>
                <a:latin typeface="DM Sans"/>
                <a:ea typeface="DM Sans"/>
                <a:cs typeface="DM Sans"/>
                <a:sym typeface="DM Sans"/>
              </a:rPr>
              <a:t>- Verifica se os Créditos Adicionais contabilizados correspondem ao informado pelo Controle Interno no módulo Planejamento</a:t>
            </a:r>
            <a:endParaRPr sz="1500">
              <a:solidFill>
                <a:srgbClr val="434343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34343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DM Sans"/>
              <a:buChar char="●"/>
            </a:pPr>
            <a:r>
              <a:rPr b="1" lang="pt-BR" sz="1500">
                <a:solidFill>
                  <a:srgbClr val="434343"/>
                </a:solidFill>
                <a:latin typeface="DM Sans"/>
                <a:ea typeface="DM Sans"/>
                <a:cs typeface="DM Sans"/>
                <a:sym typeface="DM Sans"/>
              </a:rPr>
              <a:t>CON652 </a:t>
            </a:r>
            <a:r>
              <a:rPr lang="pt-BR" sz="1500">
                <a:solidFill>
                  <a:srgbClr val="434343"/>
                </a:solidFill>
                <a:latin typeface="DM Sans"/>
                <a:ea typeface="DM Sans"/>
                <a:cs typeface="DM Sans"/>
                <a:sym typeface="DM Sans"/>
              </a:rPr>
              <a:t>- Verifica se os Cancelamentos e Remanejamentos de Dotações contabilizados correspondem ao informado pelo Controle Interno no módulo Planejamento</a:t>
            </a:r>
            <a:endParaRPr sz="1500">
              <a:solidFill>
                <a:srgbClr val="43434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22" name="Google Shape;122;p24"/>
          <p:cNvSpPr txBox="1"/>
          <p:nvPr/>
        </p:nvSpPr>
        <p:spPr>
          <a:xfrm>
            <a:off x="750853" y="330575"/>
            <a:ext cx="82986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pt-BR" sz="2000">
                <a:solidFill>
                  <a:srgbClr val="7828D7"/>
                </a:solidFill>
                <a:latin typeface="DM Sans ExtraBold"/>
                <a:ea typeface="DM Sans ExtraBold"/>
                <a:cs typeface="DM Sans ExtraBold"/>
                <a:sym typeface="DM Sans ExtraBold"/>
              </a:rPr>
              <a:t>O que veremos neste treinamento?</a:t>
            </a:r>
            <a:endParaRPr sz="2000" u="none" cap="none" strike="noStrike">
              <a:solidFill>
                <a:srgbClr val="000000"/>
              </a:solidFill>
              <a:latin typeface="DM Sans ExtraBold"/>
              <a:ea typeface="DM Sans ExtraBold"/>
              <a:cs typeface="DM Sans ExtraBold"/>
              <a:sym typeface="DM Sans Extra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