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307" r:id="rId5"/>
    <p:sldId id="299" r:id="rId6"/>
    <p:sldId id="312" r:id="rId7"/>
    <p:sldId id="272" r:id="rId8"/>
    <p:sldId id="268" r:id="rId9"/>
    <p:sldId id="269" r:id="rId10"/>
    <p:sldId id="267" r:id="rId11"/>
    <p:sldId id="265" r:id="rId12"/>
    <p:sldId id="273" r:id="rId13"/>
    <p:sldId id="311" r:id="rId14"/>
    <p:sldId id="316" r:id="rId15"/>
    <p:sldId id="270" r:id="rId16"/>
    <p:sldId id="318" r:id="rId17"/>
    <p:sldId id="301" r:id="rId18"/>
    <p:sldId id="310" r:id="rId19"/>
    <p:sldId id="275" r:id="rId20"/>
    <p:sldId id="276" r:id="rId21"/>
    <p:sldId id="315" r:id="rId22"/>
    <p:sldId id="317" r:id="rId23"/>
    <p:sldId id="291" r:id="rId24"/>
    <p:sldId id="313" r:id="rId25"/>
    <p:sldId id="296" r:id="rId26"/>
    <p:sldId id="302" r:id="rId27"/>
    <p:sldId id="303" r:id="rId28"/>
    <p:sldId id="297" r:id="rId29"/>
    <p:sldId id="271" r:id="rId30"/>
    <p:sldId id="298" r:id="rId31"/>
    <p:sldId id="300" r:id="rId32"/>
    <p:sldId id="277" r:id="rId33"/>
    <p:sldId id="293" r:id="rId34"/>
    <p:sldId id="314" r:id="rId35"/>
    <p:sldId id="294" r:id="rId36"/>
    <p:sldId id="292" r:id="rId37"/>
    <p:sldId id="278" r:id="rId38"/>
    <p:sldId id="280" r:id="rId39"/>
    <p:sldId id="305" r:id="rId40"/>
    <p:sldId id="306" r:id="rId41"/>
    <p:sldId id="304" r:id="rId42"/>
    <p:sldId id="283" r:id="rId43"/>
    <p:sldId id="284" r:id="rId44"/>
    <p:sldId id="281" r:id="rId45"/>
    <p:sldId id="285" r:id="rId46"/>
    <p:sldId id="282" r:id="rId47"/>
    <p:sldId id="286" r:id="rId48"/>
    <p:sldId id="287" r:id="rId49"/>
    <p:sldId id="279" r:id="rId50"/>
    <p:sldId id="290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io Severo" initials="CS" lastIdx="1" clrIdx="0">
    <p:extLst>
      <p:ext uri="{19B8F6BF-5375-455C-9EA6-DF929625EA0E}">
        <p15:presenceInfo xmlns:p15="http://schemas.microsoft.com/office/powerpoint/2012/main" userId="b108f1eb3f6f48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0E6"/>
    <a:srgbClr val="B5385A"/>
    <a:srgbClr val="7F7F7F"/>
    <a:srgbClr val="DB7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9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2" y="4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3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9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7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3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5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6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2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1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lanalto.gov.br/ccivil_03/_ato2019-2022/2022/Decreto/D10947.htm#art1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5mFFrRQMyE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3"/>
          <a:stretch/>
        </p:blipFill>
        <p:spPr>
          <a:xfrm>
            <a:off x="434" y="5543550"/>
            <a:ext cx="12191131" cy="13144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5248275"/>
            <a:ext cx="9677400" cy="2762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2" t="40417" r="12420" b="55139"/>
          <a:stretch/>
        </p:blipFill>
        <p:spPr>
          <a:xfrm>
            <a:off x="9077324" y="2781300"/>
            <a:ext cx="1590675" cy="304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" y="688181"/>
            <a:ext cx="1789143" cy="17891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" y="688181"/>
            <a:ext cx="1789143" cy="178914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3"/>
          <a:stretch/>
        </p:blipFill>
        <p:spPr>
          <a:xfrm>
            <a:off x="10668000" y="0"/>
            <a:ext cx="1523565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7" r="54766" b="25139"/>
          <a:stretch/>
        </p:blipFill>
        <p:spPr>
          <a:xfrm>
            <a:off x="434" y="2686050"/>
            <a:ext cx="5514541" cy="2447925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095999" y="5992344"/>
            <a:ext cx="435247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850" b="1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2025 - ICON - TCESC</a:t>
            </a:r>
            <a:r>
              <a:rPr lang="pt-BR" sz="850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Instituto de Contas</a:t>
            </a:r>
          </a:p>
          <a:p>
            <a:pPr algn="r">
              <a:lnSpc>
                <a:spcPct val="150000"/>
              </a:lnSpc>
            </a:pPr>
            <a:r>
              <a:rPr lang="pt-BR" sz="850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Órgão Integrante Organizacional do Tribunal de Contas de Santa Catarina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8" t="9306" r="12341" b="80972"/>
          <a:stretch/>
        </p:blipFill>
        <p:spPr>
          <a:xfrm>
            <a:off x="8601075" y="638175"/>
            <a:ext cx="2085975" cy="66675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1" t="18611" r="12341" b="75000"/>
          <a:stretch/>
        </p:blipFill>
        <p:spPr>
          <a:xfrm>
            <a:off x="9048750" y="1276350"/>
            <a:ext cx="1638300" cy="43815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5" t="47778" r="12341" b="26667"/>
          <a:stretch/>
        </p:blipFill>
        <p:spPr>
          <a:xfrm>
            <a:off x="9077325" y="3276600"/>
            <a:ext cx="1609725" cy="1752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4"/>
          <a:stretch/>
        </p:blipFill>
        <p:spPr>
          <a:xfrm>
            <a:off x="10753725" y="0"/>
            <a:ext cx="1437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8883187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Alta Administração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28BF4C3-B737-D142-940B-39F8B6FAEA05}"/>
              </a:ext>
            </a:extLst>
          </p:cNvPr>
          <p:cNvSpPr txBox="1"/>
          <p:nvPr/>
        </p:nvSpPr>
        <p:spPr>
          <a:xfrm>
            <a:off x="899446" y="1228397"/>
            <a:ext cx="9677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11.</a:t>
            </a:r>
            <a:r>
              <a:rPr lang="pt-B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processo licitatório tem por objetivos:</a:t>
            </a:r>
          </a:p>
          <a:p>
            <a:pPr algn="just"/>
            <a:r>
              <a:rPr lang="pt-B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assegurar a seleção da proposta apta a gerar o resultado de contratação mais vantajoso para a Administração Pública, inclusive no que se refere ao ciclo de vida do objeto;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assegurar tratamento isonômico entre os licitantes, bem como a justa competição;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evitar contratações com </a:t>
            </a:r>
            <a:r>
              <a:rPr lang="pt-B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sobrepreço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ou com preços manifestamente inexequíveis e superfaturamento na execução dos contratos;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 - incentivar a inovação e o desenvolvimento nacional sustentável.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Parágrafo único.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alta administração 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órgão ou entidade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 responsável pela governança das contratações e deve implementar processos e estruturas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inclusive de gestão de riscos e controles internos,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avaliar, direcionar e monitorar os processos licitatórios e os respectivos contratos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 o intuito de alcançar os objetivos estabelecidos no </a:t>
            </a:r>
            <a:r>
              <a:rPr lang="pt-B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caput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deste artigo, promover um ambiente íntegro e confiável, assegurar o alinhamento das contratações ao planejamento estratégico e às leis orçamentárias e promover eficiência, efetividade e eficácia em suas contratações.</a:t>
            </a:r>
          </a:p>
        </p:txBody>
      </p:sp>
    </p:spTree>
    <p:extLst>
      <p:ext uri="{BB962C8B-B14F-4D97-AF65-F5344CB8AC3E}">
        <p14:creationId xmlns:p14="http://schemas.microsoft.com/office/powerpoint/2010/main" val="23739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0735825-3024-E546-BFFB-B7975763023E}"/>
              </a:ext>
            </a:extLst>
          </p:cNvPr>
          <p:cNvSpPr txBox="1"/>
          <p:nvPr/>
        </p:nvSpPr>
        <p:spPr>
          <a:xfrm>
            <a:off x="882604" y="1093724"/>
            <a:ext cx="93099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169. As contratações públicas deverão submeter-se a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práticas contínuas e permanentes de gestão de riscos e de controle preventivo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000" b="1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inclusive mediante adoção de recursos de tecnologia da informação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e, além de estar subordinadas ao controle social, sujeitar-se-ão às seguintes linhas de defesa:</a:t>
            </a:r>
          </a:p>
          <a:p>
            <a:pPr algn="just"/>
            <a:r>
              <a:rPr lang="pt-B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primeira linha de defesa, integrada por servidores e empregados públicos, agentes de licitação e autoridades que atuam na estrutura de governança do órgão ou entidade;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segunda linha de defesa, integrada pelas unidades de assessoramento jurídico e de controle interno do próprio órgão ou entidade;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terceira linha de defesa, integrada pelo órgão central de controle interno da Administração e pelo tribunal de contas.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§ 1º Na forma de regulamento, a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implementação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das práticas a que se refere o </a:t>
            </a:r>
            <a:r>
              <a:rPr lang="pt-B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caput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deste artigo será de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responsabilidade da alta administração</a:t>
            </a:r>
            <a:r>
              <a:rPr lang="pt-B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órgão ou entidade e levará em consideração os custos e os benefícios decorrentes de sua implementação, optando-se pelas medidas que promovam relações íntegras e confiáveis, com segurança jurídica para todos os envolvidos, e que produzam o resultado mais vantajoso para a Administração, com eficiência, eficácia e efetividade nas contratações públicas.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68B12B6-E268-794A-B8C4-65E849B51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493" y="231331"/>
            <a:ext cx="8883187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Alta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33327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740963"/>
            <a:ext cx="10813143" cy="2896393"/>
          </a:xfrm>
        </p:spPr>
        <p:txBody>
          <a:bodyPr anchor="t">
            <a:noAutofit/>
          </a:bodyPr>
          <a:lstStyle/>
          <a:p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responsabilidade da Alta Administração nas </a:t>
            </a:r>
            <a:b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Contratações Públicas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C86BF5-2BED-8343-BA37-DC94712EA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869881" y="2912934"/>
            <a:ext cx="9677400" cy="2762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246C6E-5C72-C740-9FA7-89F6B6B2009E}"/>
              </a:ext>
            </a:extLst>
          </p:cNvPr>
          <p:cNvSpPr txBox="1"/>
          <p:nvPr/>
        </p:nvSpPr>
        <p:spPr>
          <a:xfrm>
            <a:off x="-62347" y="3189159"/>
            <a:ext cx="1154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4110E6"/>
                </a:solidFill>
              </a:rPr>
              <a:t>DESIGNAÇÃO DE </a:t>
            </a:r>
          </a:p>
          <a:p>
            <a:pPr algn="ctr"/>
            <a:r>
              <a:rPr lang="pt-BR" sz="6000" b="1" dirty="0">
                <a:solidFill>
                  <a:srgbClr val="4110E6"/>
                </a:solidFill>
              </a:rPr>
              <a:t>AGENTES PÚBLICOS</a:t>
            </a:r>
          </a:p>
        </p:txBody>
      </p:sp>
    </p:spTree>
    <p:extLst>
      <p:ext uri="{BB962C8B-B14F-4D97-AF65-F5344CB8AC3E}">
        <p14:creationId xmlns:p14="http://schemas.microsoft.com/office/powerpoint/2010/main" val="18308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9341712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Designação de Agentes Públicos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3750672-6E3E-9C48-A36C-46279DA881AE}"/>
              </a:ext>
            </a:extLst>
          </p:cNvPr>
          <p:cNvSpPr txBox="1"/>
          <p:nvPr/>
        </p:nvSpPr>
        <p:spPr>
          <a:xfrm>
            <a:off x="748493" y="1237836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Acórdão Nº 1917/2024 – TCU – Plenário 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96B24EC-91A1-C844-A20B-7558E7B95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30690"/>
              </p:ext>
            </p:extLst>
          </p:nvPr>
        </p:nvGraphicFramePr>
        <p:xfrm>
          <a:off x="836968" y="2022848"/>
          <a:ext cx="9614706" cy="22974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6376">
                  <a:extLst>
                    <a:ext uri="{9D8B030D-6E8A-4147-A177-3AD203B41FA5}">
                      <a16:colId xmlns:a16="http://schemas.microsoft.com/office/drawing/2014/main" val="24962630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25194940"/>
                    </a:ext>
                  </a:extLst>
                </a:gridCol>
                <a:gridCol w="2219530">
                  <a:extLst>
                    <a:ext uri="{9D8B030D-6E8A-4147-A177-3AD203B41FA5}">
                      <a16:colId xmlns:a16="http://schemas.microsoft.com/office/drawing/2014/main" val="1797466508"/>
                    </a:ext>
                  </a:extLst>
                </a:gridCol>
              </a:tblGrid>
              <a:tr h="6918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Tópico relacionado</a:t>
                      </a:r>
                      <a:endParaRPr lang="pt-BR" sz="2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Dimensão</a:t>
                      </a:r>
                      <a:endParaRPr lang="pt-BR" sz="2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de não atendimento (%) 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780806338"/>
                  </a:ext>
                </a:extLst>
              </a:tr>
              <a:tr h="160556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Exercício das funções de agente de contratação e pregoeiros, em sua maioria ou exclusivamente por servidores não efetivos 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 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40,80% 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361209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5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9341712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Designação de Agentes Públicos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6C27F2-BBEB-D947-8D07-DD7B584AA97A}"/>
              </a:ext>
            </a:extLst>
          </p:cNvPr>
          <p:cNvSpPr txBox="1"/>
          <p:nvPr/>
        </p:nvSpPr>
        <p:spPr>
          <a:xfrm>
            <a:off x="748493" y="2650716"/>
            <a:ext cx="9822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WordVisi_MSFontService"/>
              </a:rPr>
              <a:t>9.1.1. expeça orientações no sentido de que, quando pertinente, a </a:t>
            </a:r>
            <a:r>
              <a:rPr lang="pt-BR" b="1" i="0" dirty="0">
                <a:solidFill>
                  <a:srgbClr val="4110E6"/>
                </a:solidFill>
                <a:effectLst/>
                <a:latin typeface="WordVisi_MSFontService"/>
              </a:rPr>
              <a:t>escolha</a:t>
            </a:r>
            <a:r>
              <a:rPr lang="pt-BR" b="0" i="0" dirty="0">
                <a:solidFill>
                  <a:srgbClr val="000000"/>
                </a:solidFill>
                <a:effectLst/>
                <a:latin typeface="WordVisi_MSFontService"/>
              </a:rPr>
              <a:t> dos ocupantes de funções-chave, funções de confiança ou cargos em comissão na área de aquisições </a:t>
            </a:r>
            <a:r>
              <a:rPr lang="pt-BR" b="1" i="0" dirty="0">
                <a:solidFill>
                  <a:srgbClr val="4110E6"/>
                </a:solidFill>
                <a:effectLst/>
                <a:latin typeface="WordVisi_MSFontService"/>
              </a:rPr>
              <a:t>seja fundamentada nos perfis de competências definidos no modelo e sempre pautada pelos princípios da transparência, da motivação, da eficiência e do interesse público</a:t>
            </a:r>
            <a:r>
              <a:rPr lang="pt-BR" b="0" i="0" dirty="0">
                <a:solidFill>
                  <a:srgbClr val="000000"/>
                </a:solidFill>
                <a:effectLst/>
                <a:latin typeface="WordVisi_MSFontService"/>
              </a:rPr>
              <a:t>; 9.1.2. proceda, periodicamente, à avaliação quantitativa e qualitativa do pessoal do setor de aquisições, de forma a delimitar as necessidades de recursos humanos para que esse setor realize a gestão das atividades de aquisições da organização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641387"/>
            <a:ext cx="445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Acórdão 1414/2016-TCU-Plenário</a:t>
            </a:r>
          </a:p>
        </p:txBody>
      </p:sp>
    </p:spTree>
    <p:extLst>
      <p:ext uri="{BB962C8B-B14F-4D97-AF65-F5344CB8AC3E}">
        <p14:creationId xmlns:p14="http://schemas.microsoft.com/office/powerpoint/2010/main" val="14711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9341712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Designação de Agentes Públicos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0BD822-0321-C746-8F33-3ECCF69E34A1}"/>
              </a:ext>
            </a:extLst>
          </p:cNvPr>
          <p:cNvSpPr txBox="1"/>
          <p:nvPr/>
        </p:nvSpPr>
        <p:spPr>
          <a:xfrm>
            <a:off x="663149" y="2214557"/>
            <a:ext cx="9677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10. Os agentes públicos designados para comporem a comissão de contratação, bem como para as funções de fiscal ou gestor de contrato, serão, </a:t>
            </a:r>
            <a:r>
              <a:rPr lang="pt-BR" b="1" dirty="0">
                <a:solidFill>
                  <a:srgbClr val="4110E6"/>
                </a:solidFill>
              </a:rPr>
              <a:t>preferencialmente, servidores efetivos ou empregados públicos dos quadros permanentes da Administração Pública</a:t>
            </a:r>
            <a:r>
              <a:rPr lang="pt-BR" dirty="0"/>
              <a:t>, considerando-se as regras gerais dos </a:t>
            </a:r>
            <a:r>
              <a:rPr lang="pt-BR" dirty="0" err="1"/>
              <a:t>arts</a:t>
            </a:r>
            <a:r>
              <a:rPr lang="pt-BR" dirty="0"/>
              <a:t>. 6º, L, 8º, §§ 1º e 2º, e 117 c/c o art. 7º, </a:t>
            </a:r>
            <a:r>
              <a:rPr lang="pt-BR" dirty="0" err="1"/>
              <a:t>I</a:t>
            </a:r>
            <a:r>
              <a:rPr lang="pt-BR" dirty="0"/>
              <a:t>, da Lei </a:t>
            </a:r>
            <a:r>
              <a:rPr lang="pt-BR" dirty="0" err="1"/>
              <a:t>n</a:t>
            </a:r>
            <a:r>
              <a:rPr lang="pt-BR" dirty="0"/>
              <a:t>. 14.133/2021. </a:t>
            </a:r>
            <a:r>
              <a:rPr lang="pt-BR" b="1" dirty="0">
                <a:solidFill>
                  <a:srgbClr val="B5385A"/>
                </a:solidFill>
              </a:rPr>
              <a:t>Somente em hipóteses excepcionais e devidamente justificadas é possível preterir-se essa preferência</a:t>
            </a:r>
            <a:r>
              <a:rPr lang="pt-BR" dirty="0"/>
              <a:t>, permitindo-se a nomeação de servidores comissionados para o exercício dessas atividades.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667DA1-F5E4-2F4B-97C0-1AB349D47538}"/>
              </a:ext>
            </a:extLst>
          </p:cNvPr>
          <p:cNvSpPr txBox="1"/>
          <p:nvPr/>
        </p:nvSpPr>
        <p:spPr>
          <a:xfrm>
            <a:off x="663149" y="3999889"/>
            <a:ext cx="9677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12. É </a:t>
            </a:r>
            <a:r>
              <a:rPr lang="pt-BR" b="1" dirty="0">
                <a:solidFill>
                  <a:srgbClr val="4110E6"/>
                </a:solidFill>
              </a:rPr>
              <a:t>vedada a designação simultânea de controlador interno ou de contador para a função de agente de contratação ou pregoeiro</a:t>
            </a:r>
            <a:r>
              <a:rPr lang="pt-BR" dirty="0"/>
              <a:t>, bem como para qualquer outra função considerada essencial à execução da Nova Lei de Licitações, por ofensa ao princípio da segregação de funções previsto nos </a:t>
            </a:r>
            <a:r>
              <a:rPr lang="pt-BR" dirty="0" err="1"/>
              <a:t>arts</a:t>
            </a:r>
            <a:r>
              <a:rPr lang="pt-BR" dirty="0"/>
              <a:t>. 5º e 7º, § 1º, bem como ao controle das contratações disposto no art. 169, todos da Lei </a:t>
            </a:r>
            <a:r>
              <a:rPr lang="pt-BR" dirty="0" err="1"/>
              <a:t>n</a:t>
            </a:r>
            <a:r>
              <a:rPr lang="pt-BR" dirty="0"/>
              <a:t>. 14.133/2021.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62417A-8D34-B643-B2AC-233B11DD4B09}"/>
              </a:ext>
            </a:extLst>
          </p:cNvPr>
          <p:cNvSpPr txBox="1"/>
          <p:nvPr/>
        </p:nvSpPr>
        <p:spPr>
          <a:xfrm>
            <a:off x="703362" y="1093724"/>
            <a:ext cx="609738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/>
              <a:t>Prejulgado 2440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A05A64-82A3-ED44-AC2D-AFCAB78C8890}"/>
              </a:ext>
            </a:extLst>
          </p:cNvPr>
          <p:cNvSpPr txBox="1"/>
          <p:nvPr/>
        </p:nvSpPr>
        <p:spPr>
          <a:xfrm>
            <a:off x="703362" y="1625485"/>
            <a:ext cx="951162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7F7F7F"/>
                </a:solidFill>
              </a:rPr>
              <a:t>(</a:t>
            </a:r>
            <a:r>
              <a:rPr lang="pt-BR" sz="1800" dirty="0">
                <a:solidFill>
                  <a:srgbClr val="7F7F7F"/>
                </a:solidFill>
              </a:rPr>
              <a:t>@CON 24/00021729 – Relator Conselheiro José Nei </a:t>
            </a:r>
            <a:r>
              <a:rPr lang="pt-BR" sz="1800" dirty="0" err="1">
                <a:solidFill>
                  <a:srgbClr val="7F7F7F"/>
                </a:solidFill>
              </a:rPr>
              <a:t>Alberton</a:t>
            </a:r>
            <a:r>
              <a:rPr lang="pt-BR" sz="1800" dirty="0">
                <a:solidFill>
                  <a:srgbClr val="7F7F7F"/>
                </a:solidFill>
              </a:rPr>
              <a:t> Ascari, publicado em 10/06/2024).</a:t>
            </a:r>
          </a:p>
        </p:txBody>
      </p:sp>
    </p:spTree>
    <p:extLst>
      <p:ext uri="{BB962C8B-B14F-4D97-AF65-F5344CB8AC3E}">
        <p14:creationId xmlns:p14="http://schemas.microsoft.com/office/powerpoint/2010/main" val="870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9341712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Designação de Agentes Públicos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0BD822-0321-C746-8F33-3ECCF69E34A1}"/>
              </a:ext>
            </a:extLst>
          </p:cNvPr>
          <p:cNvSpPr txBox="1"/>
          <p:nvPr/>
        </p:nvSpPr>
        <p:spPr>
          <a:xfrm>
            <a:off x="663149" y="2214557"/>
            <a:ext cx="9677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1. É </a:t>
            </a:r>
            <a:r>
              <a:rPr lang="pt-BR" b="1" dirty="0">
                <a:solidFill>
                  <a:srgbClr val="4110E6"/>
                </a:solidFill>
              </a:rPr>
              <a:t>vedada a designação de agente público </a:t>
            </a:r>
            <a:r>
              <a:rPr lang="pt-BR" dirty="0"/>
              <a:t>para exercer a função de agente de contratação ou qualquer outra função essencial relacionada à execução da Lei de Licitações quando se verificar que seu </a:t>
            </a:r>
            <a:r>
              <a:rPr lang="pt-BR" b="1" dirty="0">
                <a:solidFill>
                  <a:srgbClr val="4110E6"/>
                </a:solidFill>
              </a:rPr>
              <a:t>cônjuge ou companheiro é licitante ou contratado habitual da Administração</a:t>
            </a:r>
            <a:r>
              <a:rPr lang="pt-BR" dirty="0"/>
              <a:t>, independentemente da modalidade de licitação ou forma de contratação, conforme prevê o art. 7º, III, da Lei </a:t>
            </a:r>
            <a:r>
              <a:rPr lang="pt-BR" dirty="0" err="1"/>
              <a:t>n</a:t>
            </a:r>
            <a:r>
              <a:rPr lang="pt-BR" dirty="0"/>
              <a:t>. 14.133/2021.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667DA1-F5E4-2F4B-97C0-1AB349D47538}"/>
              </a:ext>
            </a:extLst>
          </p:cNvPr>
          <p:cNvSpPr txBox="1"/>
          <p:nvPr/>
        </p:nvSpPr>
        <p:spPr>
          <a:xfrm>
            <a:off x="663149" y="3816086"/>
            <a:ext cx="9677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2. O cônjuge, o companheiro ou o parente em linha reta, colateral ou por afinidade, até o terceiro grau, do servidor público que exerce a função de agente de contratação ou qualquer outra função essencial nos processos de licitações e contratações públicas estão </a:t>
            </a:r>
            <a:r>
              <a:rPr lang="pt-BR" b="1" dirty="0">
                <a:solidFill>
                  <a:srgbClr val="4110E6"/>
                </a:solidFill>
              </a:rPr>
              <a:t>impedidos de participar de processo licitatório no órgão ou entidade pública</a:t>
            </a:r>
            <a:r>
              <a:rPr lang="pt-BR" dirty="0"/>
              <a:t>, conforme art. 14, IV, da Lei </a:t>
            </a:r>
            <a:r>
              <a:rPr lang="pt-BR" dirty="0" err="1"/>
              <a:t>n</a:t>
            </a:r>
            <a:r>
              <a:rPr lang="pt-BR" dirty="0"/>
              <a:t>. 14.133/2021.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62417A-8D34-B643-B2AC-233B11DD4B09}"/>
              </a:ext>
            </a:extLst>
          </p:cNvPr>
          <p:cNvSpPr txBox="1"/>
          <p:nvPr/>
        </p:nvSpPr>
        <p:spPr>
          <a:xfrm>
            <a:off x="703362" y="1093724"/>
            <a:ext cx="609738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/>
              <a:t>Prejulgado 2465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A05A64-82A3-ED44-AC2D-AFCAB78C8890}"/>
              </a:ext>
            </a:extLst>
          </p:cNvPr>
          <p:cNvSpPr txBox="1"/>
          <p:nvPr/>
        </p:nvSpPr>
        <p:spPr>
          <a:xfrm>
            <a:off x="703362" y="1625485"/>
            <a:ext cx="951162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7F7F7F"/>
                </a:solidFill>
              </a:rPr>
              <a:t>(</a:t>
            </a:r>
            <a:r>
              <a:rPr lang="pt-BR" sz="1800" dirty="0">
                <a:solidFill>
                  <a:srgbClr val="7F7F7F"/>
                </a:solidFill>
              </a:rPr>
              <a:t>@CON 24/00034383 – Relator Conselheiro </a:t>
            </a:r>
            <a:r>
              <a:rPr lang="pt-BR" sz="1800" dirty="0" err="1">
                <a:solidFill>
                  <a:srgbClr val="7F7F7F"/>
                </a:solidFill>
              </a:rPr>
              <a:t>Aderson</a:t>
            </a:r>
            <a:r>
              <a:rPr lang="pt-BR" sz="1800" dirty="0">
                <a:solidFill>
                  <a:srgbClr val="7F7F7F"/>
                </a:solidFill>
              </a:rPr>
              <a:t> Flores, publicado em </a:t>
            </a:r>
            <a:r>
              <a:rPr lang="pt-BR" dirty="0">
                <a:solidFill>
                  <a:srgbClr val="7F7F7F"/>
                </a:solidFill>
              </a:rPr>
              <a:t>09</a:t>
            </a:r>
            <a:r>
              <a:rPr lang="pt-BR" sz="1800" dirty="0">
                <a:solidFill>
                  <a:srgbClr val="7F7F7F"/>
                </a:solidFill>
              </a:rPr>
              <a:t>/08/2024).</a:t>
            </a:r>
          </a:p>
        </p:txBody>
      </p:sp>
    </p:spTree>
    <p:extLst>
      <p:ext uri="{BB962C8B-B14F-4D97-AF65-F5344CB8AC3E}">
        <p14:creationId xmlns:p14="http://schemas.microsoft.com/office/powerpoint/2010/main" val="230944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9870346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5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Designação de Agentes Públicos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A2E3DA-195B-8249-83AA-217D35100594}"/>
              </a:ext>
            </a:extLst>
          </p:cNvPr>
          <p:cNvSpPr txBox="1"/>
          <p:nvPr/>
        </p:nvSpPr>
        <p:spPr>
          <a:xfrm>
            <a:off x="748493" y="1180031"/>
            <a:ext cx="120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B5385A"/>
                </a:solidFill>
              </a:rPr>
              <a:t>RISCOS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D2D6ABE-4FBB-0F40-88BE-38AE5597B72F}"/>
              </a:ext>
            </a:extLst>
          </p:cNvPr>
          <p:cNvSpPr txBox="1"/>
          <p:nvPr/>
        </p:nvSpPr>
        <p:spPr>
          <a:xfrm>
            <a:off x="748493" y="1679891"/>
            <a:ext cx="9792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Escolha de agentes públicos para atuar a função de contratações realizada com base em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critérios subjetivos </a:t>
            </a:r>
            <a:r>
              <a:rPr lang="pt-BR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 completamente discricionários, levando à designação/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nomeação de profissionais sem experiência e qualificação adequadas</a:t>
            </a:r>
            <a:r>
              <a:rPr lang="pt-BR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o exercício do cargo ou função, com consequente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desempenho abaixo do esperado </a:t>
            </a:r>
            <a:r>
              <a:rPr lang="pt-BR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realização de suas atribuições. 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9A4F913-17E1-6442-8ADB-30E49A766FB7}"/>
              </a:ext>
            </a:extLst>
          </p:cNvPr>
          <p:cNvSpPr txBox="1"/>
          <p:nvPr/>
        </p:nvSpPr>
        <p:spPr>
          <a:xfrm>
            <a:off x="748493" y="2916494"/>
            <a:ext cx="97920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Escolha de agentes públicos para atuar a função de contratações sem considerar aspectos como idoneidade, reputação e histórico de cada candidato, levando à designação/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nomeação de profissionais com histórico de delitos ou de envolvimento em atos de fraude e corrupção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 consequente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comprometimento da lisura e da transparência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processos de contratação,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perda de confiança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 partes interessadas,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favorecimento de práticas ilegais e antiéticas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gestão das contratações e danos à imagem da organização. 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D12966B-6A34-3046-967D-450A11C4C088}"/>
              </a:ext>
            </a:extLst>
          </p:cNvPr>
          <p:cNvSpPr txBox="1"/>
          <p:nvPr/>
        </p:nvSpPr>
        <p:spPr>
          <a:xfrm>
            <a:off x="748493" y="4707094"/>
            <a:ext cx="97920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Deficiências na capacitação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em especial daqueles que executam atividades críticas do macroprocesso de contratações, bem como de atividades ligadas ao plano de contratações anual (PCA), resultando em: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insegurança e insatisfação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 agentes públicos que atuam na função de contratações;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evasão e alta rotatividade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pessoal da área de contratações; e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repetição de erros e ineficiência administrativa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9870346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5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Designação de Agentes Públicos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A2E3DA-195B-8249-83AA-217D35100594}"/>
              </a:ext>
            </a:extLst>
          </p:cNvPr>
          <p:cNvSpPr txBox="1"/>
          <p:nvPr/>
        </p:nvSpPr>
        <p:spPr>
          <a:xfrm>
            <a:off x="748493" y="1268972"/>
            <a:ext cx="335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RESPONSABILIDADE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34C30F-BE61-8E4E-B21B-9909503FD5E6}"/>
              </a:ext>
            </a:extLst>
          </p:cNvPr>
          <p:cNvSpPr txBox="1"/>
          <p:nvPr/>
        </p:nvSpPr>
        <p:spPr>
          <a:xfrm>
            <a:off x="748493" y="1905885"/>
            <a:ext cx="987034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9.6. determinar à </a:t>
            </a:r>
            <a:r>
              <a:rPr lang="pt-B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Secretaria-Geral</a:t>
            </a:r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Controle Externo (</a:t>
            </a:r>
            <a:r>
              <a:rPr lang="pt-B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Segecex</a:t>
            </a:r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que expeça as seguintes orientações às unidades técnicas desta Corte de Contas: </a:t>
            </a:r>
          </a:p>
          <a:p>
            <a:pPr algn="just"/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9.6.1. no exame dos processos de controle externo envolvendo certames licitatórios de jurisdição do TCU, realizados sob a égide da Lei 14.133/2021, verifiquem se os agentes de contratação ou pregoeiros responsáveis pela condução do certame são servidores efetivos ou empregados públicos dos quadros permanentes da administração pública, tendo em vista o disposto nos </a:t>
            </a:r>
            <a:r>
              <a:rPr lang="pt-B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6º, inciso LX, e 8º, caput, da Lei 14.133/2021, bem como </a:t>
            </a:r>
            <a:r>
              <a:rPr lang="pt-BR" b="1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existem situações extraordinárias, devidamente motivadas pela autoridade competente, que justifiquem o não cumprimento dos referidos dispositivos; 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9.6.2. no caso de eventualmente haver apuração de indício de irregularidade praticada por agente de contratação ou pregoeiro que não satisfaça o comando dos </a:t>
            </a:r>
            <a:r>
              <a:rPr lang="pt-B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6º, inciso LX, e 8º, caput, da Lei 14.133/2021,</a:t>
            </a:r>
            <a:r>
              <a:rPr lang="pt-BR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avaliem a ocorrência de culpa in </a:t>
            </a:r>
            <a:r>
              <a:rPr lang="pt-BR" b="1" dirty="0" err="1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eligendo</a:t>
            </a:r>
            <a:r>
              <a:rPr lang="pt-BR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autoridade responsável pela designação do referido agente</a:t>
            </a:r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nos termos dos </a:t>
            </a:r>
            <a:r>
              <a:rPr lang="pt-BR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7º, caput, e 11, parágrafo único, do mesmo diploma legal; 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solidFill>
                  <a:srgbClr val="7F7F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(Acórdão Nº 1917/2024 – TCU – Plenário) </a:t>
            </a:r>
          </a:p>
          <a:p>
            <a:pPr algn="just"/>
            <a:endParaRPr lang="pt-B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740963"/>
            <a:ext cx="10813143" cy="2896393"/>
          </a:xfrm>
        </p:spPr>
        <p:txBody>
          <a:bodyPr anchor="t">
            <a:noAutofit/>
          </a:bodyPr>
          <a:lstStyle/>
          <a:p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responsabilidade da Alta Administração nas </a:t>
            </a:r>
            <a:b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Contratações Públicas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C86BF5-2BED-8343-BA37-DC94712EA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869881" y="2912934"/>
            <a:ext cx="9677400" cy="2762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246C6E-5C72-C740-9FA7-89F6B6B2009E}"/>
              </a:ext>
            </a:extLst>
          </p:cNvPr>
          <p:cNvSpPr txBox="1"/>
          <p:nvPr/>
        </p:nvSpPr>
        <p:spPr>
          <a:xfrm>
            <a:off x="-364358" y="3189159"/>
            <a:ext cx="1154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4110E6"/>
                </a:solidFill>
              </a:rPr>
              <a:t>IMPLEMENTAÇÃO DE </a:t>
            </a:r>
          </a:p>
          <a:p>
            <a:pPr algn="ctr"/>
            <a:r>
              <a:rPr lang="pt-BR" sz="6000" b="1" dirty="0">
                <a:solidFill>
                  <a:srgbClr val="4110E6"/>
                </a:solidFill>
              </a:rPr>
              <a:t>PROCESSOS E ESTRUTURAS</a:t>
            </a:r>
          </a:p>
        </p:txBody>
      </p:sp>
    </p:spTree>
    <p:extLst>
      <p:ext uri="{BB962C8B-B14F-4D97-AF65-F5344CB8AC3E}">
        <p14:creationId xmlns:p14="http://schemas.microsoft.com/office/powerpoint/2010/main" val="34772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602851"/>
            <a:ext cx="10813143" cy="2896393"/>
          </a:xfrm>
        </p:spPr>
        <p:txBody>
          <a:bodyPr anchor="t">
            <a:noAutofit/>
          </a:bodyPr>
          <a:lstStyle/>
          <a:p>
            <a:r>
              <a:rPr lang="pt-BR" sz="7000" b="1" dirty="0">
                <a:solidFill>
                  <a:srgbClr val="411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responsabilidade da </a:t>
            </a:r>
            <a:br>
              <a:rPr lang="pt-BR" sz="7000" b="1" dirty="0">
                <a:solidFill>
                  <a:srgbClr val="411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7000" b="1" dirty="0">
                <a:solidFill>
                  <a:srgbClr val="411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 Administração nas </a:t>
            </a:r>
            <a:br>
              <a:rPr lang="pt-BR" sz="7000" b="1" dirty="0">
                <a:solidFill>
                  <a:srgbClr val="411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7000" b="1" dirty="0">
                <a:solidFill>
                  <a:srgbClr val="411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Contratações Públicas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B237362-F87A-A644-ACDF-3FB0B3C22CD6}"/>
              </a:ext>
            </a:extLst>
          </p:cNvPr>
          <p:cNvSpPr txBox="1"/>
          <p:nvPr/>
        </p:nvSpPr>
        <p:spPr>
          <a:xfrm>
            <a:off x="2358570" y="5638799"/>
            <a:ext cx="6096000" cy="64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pt-BR" b="1" dirty="0">
                <a:solidFill>
                  <a:srgbClr val="7F7F7F"/>
                </a:solidFill>
                <a:latin typeface="Calibri Light" panose="020F0302020204030204"/>
                <a:ea typeface="Roboto Condensed" panose="02000000000000000000" pitchFamily="2" charset="0"/>
                <a:cs typeface="Roboto Condensed" panose="02000000000000000000" pitchFamily="2" charset="0"/>
              </a:rPr>
              <a:t>Cássio Severo Rodrigues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 panose="020F0302020204030204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 panose="020F0302020204030204"/>
                <a:ea typeface="Roboto Condensed" panose="02000000000000000000" pitchFamily="2" charset="0"/>
                <a:cs typeface="Roboto Condensed" panose="02000000000000000000" pitchFamily="2" charset="0"/>
              </a:rPr>
              <a:t>Diretoria de Licitações e Contratações (DLC)</a:t>
            </a:r>
          </a:p>
        </p:txBody>
      </p:sp>
    </p:spTree>
    <p:extLst>
      <p:ext uri="{BB962C8B-B14F-4D97-AF65-F5344CB8AC3E}">
        <p14:creationId xmlns:p14="http://schemas.microsoft.com/office/powerpoint/2010/main" val="15647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A56F061-432D-C44B-AAF5-7B563E61600A}"/>
              </a:ext>
            </a:extLst>
          </p:cNvPr>
          <p:cNvSpPr txBox="1"/>
          <p:nvPr/>
        </p:nvSpPr>
        <p:spPr>
          <a:xfrm>
            <a:off x="748493" y="1192472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Acórdão Nº 1917/2024 – TCU – Plenário 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7672896-51C9-A341-9A3A-0AC5B991B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74278"/>
              </p:ext>
            </p:extLst>
          </p:nvPr>
        </p:nvGraphicFramePr>
        <p:xfrm>
          <a:off x="748493" y="1877829"/>
          <a:ext cx="9614706" cy="41706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6376">
                  <a:extLst>
                    <a:ext uri="{9D8B030D-6E8A-4147-A177-3AD203B41FA5}">
                      <a16:colId xmlns:a16="http://schemas.microsoft.com/office/drawing/2014/main" val="22757377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83414139"/>
                    </a:ext>
                  </a:extLst>
                </a:gridCol>
                <a:gridCol w="2219530">
                  <a:extLst>
                    <a:ext uri="{9D8B030D-6E8A-4147-A177-3AD203B41FA5}">
                      <a16:colId xmlns:a16="http://schemas.microsoft.com/office/drawing/2014/main" val="3344042810"/>
                    </a:ext>
                  </a:extLst>
                </a:gridCol>
              </a:tblGrid>
              <a:tr h="6918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Tópico relacionado</a:t>
                      </a:r>
                      <a:endParaRPr lang="pt-BR" sz="2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Dimensão</a:t>
                      </a:r>
                      <a:endParaRPr lang="pt-BR" sz="2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de não atendimento (%) 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098839801"/>
                  </a:ext>
                </a:extLst>
              </a:tr>
              <a:tr h="1605560">
                <a:tc>
                  <a:txBody>
                    <a:bodyPr/>
                    <a:lstStyle/>
                    <a:p>
                      <a:pPr algn="just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Ausência do exercício de competência regulamentar ou de incorporação de regramento federal em relação à instituição de centrais de compras 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 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69,86% 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867618713"/>
                  </a:ext>
                </a:extLst>
              </a:tr>
              <a:tr h="1873154">
                <a:tc>
                  <a:txBody>
                    <a:bodyPr/>
                    <a:lstStyle/>
                    <a:p>
                      <a:pPr algn="just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Ausência do exercício de competência regulamentar ou de incorporação de regramento federal em relação à elaboração do Plano de Contratações Anual 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 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41% 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278791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9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6C27F2-BBEB-D947-8D07-DD7B584AA97A}"/>
              </a:ext>
            </a:extLst>
          </p:cNvPr>
          <p:cNvSpPr txBox="1"/>
          <p:nvPr/>
        </p:nvSpPr>
        <p:spPr>
          <a:xfrm>
            <a:off x="754420" y="1680882"/>
            <a:ext cx="98224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9.1. recomendar ao [</a:t>
            </a:r>
            <a:r>
              <a:rPr lang="pt-BR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omissis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], com fulcro na </a:t>
            </a:r>
            <a:r>
              <a:rPr lang="pt-BR" sz="18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Lei 8.443/1992, art. 43, inciso </a:t>
            </a:r>
            <a:r>
              <a:rPr lang="pt-BR" sz="18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18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c/c art. 250, inciso III do RI/TCU, a adoção das seguintes medidas: 9.1.1. estabelecer um modelo de competências para os ocupantes das funções-chave da área de aquisição, em especial daqueles que desempenham papéis ligados à governança e à gestão das aquisições; 9.1.2. expedir orientações no sentido de que, quando pertinente, a escolha dos ocupantes de funções-chave, funções de confiança ou cargos em comissão na área de aquisições seja fundamentada nos perfis de competências definidos no modelo e sempre pautada pelos princípios da transparência, da motivação, da eficiência e do interesse público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9.1.3. realizar, periodicamente,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avaliação quantitativa e qualitativa do pessoal do setor de aquisições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de forma a delimitar as necessidades de recursos humanos para que esse setor realize a gestão das atividades de aquisições do órgão; […] 9.1.9.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estabelecer diretrizes para área de aquisições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incluindo: 9.1.9.1.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estratégia de terceirização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(aqui considerada como execução indireta de serviços de forma generalizada, com ou sem cessão de mão de obra); 9.1.9.2.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política de compras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9.1.9.3.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política de estoques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(quantidades e procedimentos de retirada); 9.1.9.4.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política de compras conjuntas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9.1.10. 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estabelecer em normativos internos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9.1.10.1.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estrutura organizacional da área de aquisições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9.1.10.2.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competências, atribuições e responsabilidades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 áreas e dos cargos efetivos e comissionados; 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180031"/>
            <a:ext cx="445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Acórdão 2373/2016-TCU-Plenário</a:t>
            </a:r>
          </a:p>
        </p:txBody>
      </p:sp>
    </p:spTree>
    <p:extLst>
      <p:ext uri="{BB962C8B-B14F-4D97-AF65-F5344CB8AC3E}">
        <p14:creationId xmlns:p14="http://schemas.microsoft.com/office/powerpoint/2010/main" val="13100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9979306" cy="8397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80AB3C4-D384-5842-A71B-DC56F010C248}"/>
              </a:ext>
            </a:extLst>
          </p:cNvPr>
          <p:cNvSpPr txBox="1"/>
          <p:nvPr/>
        </p:nvSpPr>
        <p:spPr>
          <a:xfrm>
            <a:off x="748493" y="2228671"/>
            <a:ext cx="9677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7. Compete à </a:t>
            </a:r>
            <a:r>
              <a:rPr lang="pt-BR" b="1" dirty="0">
                <a:solidFill>
                  <a:srgbClr val="4110E6"/>
                </a:solidFill>
              </a:rPr>
              <a:t>autoridade competente</a:t>
            </a:r>
            <a:r>
              <a:rPr lang="pt-BR" dirty="0"/>
              <a:t>, no exercício do seu poder regulamentar, </a:t>
            </a:r>
            <a:r>
              <a:rPr lang="pt-BR" b="1" dirty="0">
                <a:solidFill>
                  <a:srgbClr val="4110E6"/>
                </a:solidFill>
              </a:rPr>
              <a:t>estabelecer as regras relativas à atuação do agente de contratação, do pregoeiro e da comissão de licitação</a:t>
            </a:r>
            <a:r>
              <a:rPr lang="pt-BR" dirty="0"/>
              <a:t>, considerando a estrutura administrativa e os fluxos processuais dos processos de contratações do respectivo órgão ou entidade.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62417A-8D34-B643-B2AC-233B11DD4B09}"/>
              </a:ext>
            </a:extLst>
          </p:cNvPr>
          <p:cNvSpPr txBox="1"/>
          <p:nvPr/>
        </p:nvSpPr>
        <p:spPr>
          <a:xfrm>
            <a:off x="703362" y="1093724"/>
            <a:ext cx="609738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/>
              <a:t>Prejulgado 2440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A05A64-82A3-ED44-AC2D-AFCAB78C8890}"/>
              </a:ext>
            </a:extLst>
          </p:cNvPr>
          <p:cNvSpPr txBox="1"/>
          <p:nvPr/>
        </p:nvSpPr>
        <p:spPr>
          <a:xfrm>
            <a:off x="703362" y="1625485"/>
            <a:ext cx="951162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7F7F7F"/>
                </a:solidFill>
              </a:rPr>
              <a:t>(</a:t>
            </a:r>
            <a:r>
              <a:rPr lang="pt-BR" sz="1800" dirty="0">
                <a:solidFill>
                  <a:srgbClr val="7F7F7F"/>
                </a:solidFill>
              </a:rPr>
              <a:t>@CON 24/00021729 – Relator Conselheiro José Nei </a:t>
            </a:r>
            <a:r>
              <a:rPr lang="pt-BR" sz="1800" dirty="0" err="1">
                <a:solidFill>
                  <a:srgbClr val="7F7F7F"/>
                </a:solidFill>
              </a:rPr>
              <a:t>Alberton</a:t>
            </a:r>
            <a:r>
              <a:rPr lang="pt-BR" sz="1800" dirty="0">
                <a:solidFill>
                  <a:srgbClr val="7F7F7F"/>
                </a:solidFill>
              </a:rPr>
              <a:t> Ascari, publicado em 10/06/2024).</a:t>
            </a:r>
          </a:p>
        </p:txBody>
      </p:sp>
    </p:spTree>
    <p:extLst>
      <p:ext uri="{BB962C8B-B14F-4D97-AF65-F5344CB8AC3E}">
        <p14:creationId xmlns:p14="http://schemas.microsoft.com/office/powerpoint/2010/main" val="28792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6C27F2-BBEB-D947-8D07-DD7B584AA97A}"/>
              </a:ext>
            </a:extLst>
          </p:cNvPr>
          <p:cNvSpPr txBox="1"/>
          <p:nvPr/>
        </p:nvSpPr>
        <p:spPr>
          <a:xfrm>
            <a:off x="748493" y="2303686"/>
            <a:ext cx="9822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pt-BR" b="1" dirty="0">
                <a:solidFill>
                  <a:srgbClr val="4110E6"/>
                </a:solidFill>
              </a:rPr>
              <a:t>É possível a contratação de assessoria ou consultoria técnica para auxiliar na implementação da Lei </a:t>
            </a:r>
            <a:r>
              <a:rPr lang="pt-BR" b="1" dirty="0" err="1">
                <a:solidFill>
                  <a:srgbClr val="4110E6"/>
                </a:solidFill>
              </a:rPr>
              <a:t>n</a:t>
            </a:r>
            <a:r>
              <a:rPr lang="pt-BR" b="1" dirty="0">
                <a:solidFill>
                  <a:srgbClr val="4110E6"/>
                </a:solidFill>
              </a:rPr>
              <a:t>. 14.133/2021</a:t>
            </a:r>
            <a:r>
              <a:rPr lang="pt-BR" dirty="0"/>
              <a:t>, desde que demonstrada a inviabilidade técnica ou operacional da realização dos trabalhos pelo próprio quadro de pessoal do órgão público;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180031"/>
            <a:ext cx="232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Prejulgado 2446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2D4AEE-24F3-2444-808D-8E1998204EAE}"/>
              </a:ext>
            </a:extLst>
          </p:cNvPr>
          <p:cNvSpPr txBox="1"/>
          <p:nvPr/>
        </p:nvSpPr>
        <p:spPr>
          <a:xfrm>
            <a:off x="748493" y="3227016"/>
            <a:ext cx="98062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 2. É </a:t>
            </a:r>
            <a:r>
              <a:rPr lang="pt-BR" b="1" dirty="0">
                <a:solidFill>
                  <a:srgbClr val="4110E6"/>
                </a:solidFill>
              </a:rPr>
              <a:t>vedada a contratação de assessoria ou consultoria técnica com vistas a substituir cargos ou funções típicas dos agentes públicos </a:t>
            </a:r>
            <a:r>
              <a:rPr lang="pt-BR" dirty="0"/>
              <a:t>com atribuições relacionadas às funções essenciais para a execução dos atos necessários à condução das licitações e contratações, as quais devem ser exercidas por servidores do quadro de pessoal do órgão público, observado o disposto nos </a:t>
            </a:r>
            <a:r>
              <a:rPr lang="pt-BR" dirty="0" err="1"/>
              <a:t>arts</a:t>
            </a:r>
            <a:r>
              <a:rPr lang="pt-BR" dirty="0"/>
              <a:t>. 7º e 8º da Lei </a:t>
            </a:r>
            <a:r>
              <a:rPr lang="pt-BR" dirty="0" err="1"/>
              <a:t>n</a:t>
            </a:r>
            <a:r>
              <a:rPr lang="pt-BR" dirty="0"/>
              <a:t>. 14.133/2021;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93C1680-1CBC-544D-8C1B-5B969F81AD14}"/>
              </a:ext>
            </a:extLst>
          </p:cNvPr>
          <p:cNvSpPr txBox="1"/>
          <p:nvPr/>
        </p:nvSpPr>
        <p:spPr>
          <a:xfrm>
            <a:off x="745452" y="4730054"/>
            <a:ext cx="9838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12. O estudo técnico preliminar – </a:t>
            </a:r>
            <a:r>
              <a:rPr lang="pt-BR" b="1" dirty="0">
                <a:solidFill>
                  <a:srgbClr val="4110E6"/>
                </a:solidFill>
              </a:rPr>
              <a:t>ETP</a:t>
            </a:r>
            <a:r>
              <a:rPr lang="pt-BR" dirty="0"/>
              <a:t> – é um </a:t>
            </a:r>
            <a:r>
              <a:rPr lang="pt-BR" b="1" dirty="0">
                <a:solidFill>
                  <a:srgbClr val="4110E6"/>
                </a:solidFill>
              </a:rPr>
              <a:t>importante instrumento de planejamento a ser adotado pela alta administração como processo de governança das contratações</a:t>
            </a:r>
            <a:r>
              <a:rPr lang="pt-BR" dirty="0"/>
              <a:t>, em atenção ao art. 11, parágrafo único, da Lei </a:t>
            </a:r>
            <a:r>
              <a:rPr lang="pt-BR" dirty="0" err="1"/>
              <a:t>n</a:t>
            </a:r>
            <a:r>
              <a:rPr lang="pt-BR" dirty="0"/>
              <a:t>. 14.133/2021;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A32BFC-0000-C947-8620-BD5708ED7A95}"/>
              </a:ext>
            </a:extLst>
          </p:cNvPr>
          <p:cNvSpPr txBox="1"/>
          <p:nvPr/>
        </p:nvSpPr>
        <p:spPr>
          <a:xfrm>
            <a:off x="748493" y="1666281"/>
            <a:ext cx="838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>
                <a:solidFill>
                  <a:srgbClr val="7F7F7F"/>
                </a:solidFill>
              </a:rPr>
              <a:t>(@CON 23/00548628 – Relator Conselheiro </a:t>
            </a:r>
            <a:r>
              <a:rPr lang="pt-BR" dirty="0" err="1">
                <a:solidFill>
                  <a:srgbClr val="7F7F7F"/>
                </a:solidFill>
              </a:rPr>
              <a:t>Aderson</a:t>
            </a:r>
            <a:r>
              <a:rPr lang="pt-BR" dirty="0">
                <a:solidFill>
                  <a:srgbClr val="7F7F7F"/>
                </a:solidFill>
              </a:rPr>
              <a:t> Flores, publicado em 03/07/2024).</a:t>
            </a:r>
          </a:p>
        </p:txBody>
      </p:sp>
    </p:spTree>
    <p:extLst>
      <p:ext uri="{BB962C8B-B14F-4D97-AF65-F5344CB8AC3E}">
        <p14:creationId xmlns:p14="http://schemas.microsoft.com/office/powerpoint/2010/main" val="29601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6C27F2-BBEB-D947-8D07-DD7B584AA97A}"/>
              </a:ext>
            </a:extLst>
          </p:cNvPr>
          <p:cNvSpPr txBox="1"/>
          <p:nvPr/>
        </p:nvSpPr>
        <p:spPr>
          <a:xfrm>
            <a:off x="742417" y="1903101"/>
            <a:ext cx="9822426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pt-BR" sz="2200" b="1" dirty="0">
                <a:solidFill>
                  <a:srgbClr val="4110E6"/>
                </a:solidFill>
              </a:rPr>
              <a:t>	</a:t>
            </a:r>
            <a:r>
              <a:rPr lang="pt-BR" sz="2200" b="1" dirty="0"/>
              <a:t>“</a:t>
            </a:r>
            <a:r>
              <a:rPr lang="pt-BR" sz="2200" b="1" dirty="0">
                <a:solidFill>
                  <a:srgbClr val="4110E6"/>
                </a:solidFill>
              </a:rPr>
              <a:t>A adoção do PCA </a:t>
            </a:r>
            <a:r>
              <a:rPr lang="pt-BR" sz="2200" b="1" dirty="0"/>
              <a:t>não é obrigatória [...] contudo [...] esse instrumento </a:t>
            </a:r>
            <a:r>
              <a:rPr lang="pt-BR" sz="2200" b="1" dirty="0">
                <a:solidFill>
                  <a:srgbClr val="4110E6"/>
                </a:solidFill>
              </a:rPr>
              <a:t>auxilia a tomada de decisão pelo gestor público, proporcionando contratações mais racionais, eficientes e transparente.</a:t>
            </a:r>
            <a:r>
              <a:rPr lang="pt-BR" sz="2200" b="1" dirty="0"/>
              <a:t> [...], ao consolidar em um único plano as demandas de todas as secretarias que compõem a prefeitura municipal, por exemplo, será possível identificar necessidades comuns entre essas unidades e outras do município, ou até mesmo de municípios vizinhos, otimizando e facilitando o processo de contratação, por meio de aquisições centralizadas ou compartilhadas.”</a:t>
            </a:r>
          </a:p>
          <a:p>
            <a:pPr algn="just">
              <a:spcAft>
                <a:spcPts val="1200"/>
              </a:spcAft>
              <a:buClr>
                <a:schemeClr val="tx1"/>
              </a:buClr>
            </a:pPr>
            <a:r>
              <a:rPr lang="pt-BR" sz="2200" b="1" dirty="0"/>
              <a:t>	Diante do exposto, alerta-se à Vossa Excelência para que </a:t>
            </a:r>
            <a:r>
              <a:rPr lang="pt-BR" sz="2200" b="1" dirty="0">
                <a:solidFill>
                  <a:srgbClr val="4110E6"/>
                </a:solidFill>
              </a:rPr>
              <a:t>regulamente o PCA</a:t>
            </a:r>
            <a:r>
              <a:rPr lang="pt-BR" sz="2200" b="1" dirty="0"/>
              <a:t>, adotando-o, preferencialmente, de forma obrigatória, haja vista ser </a:t>
            </a:r>
            <a:r>
              <a:rPr lang="pt-BR" sz="2200" b="1" dirty="0">
                <a:solidFill>
                  <a:srgbClr val="4110E6"/>
                </a:solidFill>
              </a:rPr>
              <a:t>um dos principais instrumentos de governança</a:t>
            </a:r>
            <a:r>
              <a:rPr lang="pt-BR" sz="2200" b="1" dirty="0"/>
              <a:t> das contratações.” </a:t>
            </a:r>
          </a:p>
          <a:p>
            <a:pPr algn="just">
              <a:spcAft>
                <a:spcPts val="1200"/>
              </a:spcAft>
              <a:buClr>
                <a:schemeClr val="tx1"/>
              </a:buClr>
            </a:pPr>
            <a:r>
              <a:rPr lang="pt-BR" sz="2200" dirty="0">
                <a:solidFill>
                  <a:srgbClr val="7F7F7F"/>
                </a:solidFill>
              </a:rPr>
              <a:t>(Ofício circular SEI/TCE/SC/PRES/GAP/28/2024 – Conselheiro </a:t>
            </a:r>
            <a:r>
              <a:rPr lang="pt-BR" sz="2200" dirty="0" err="1">
                <a:solidFill>
                  <a:srgbClr val="7F7F7F"/>
                </a:solidFill>
              </a:rPr>
              <a:t>Herneus</a:t>
            </a:r>
            <a:r>
              <a:rPr lang="pt-BR" sz="2200" dirty="0">
                <a:solidFill>
                  <a:srgbClr val="7F7F7F"/>
                </a:solidFill>
              </a:rPr>
              <a:t> João de </a:t>
            </a:r>
            <a:r>
              <a:rPr lang="pt-BR" sz="2200" dirty="0" err="1">
                <a:solidFill>
                  <a:srgbClr val="7F7F7F"/>
                </a:solidFill>
              </a:rPr>
              <a:t>Nadal</a:t>
            </a:r>
            <a:r>
              <a:rPr lang="pt-BR" sz="2200" dirty="0">
                <a:solidFill>
                  <a:srgbClr val="7F7F7F"/>
                </a:solidFill>
              </a:rPr>
              <a:t>)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</a:pPr>
            <a:endParaRPr lang="pt-BR" sz="2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5452" y="1275870"/>
            <a:ext cx="3608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LEV 24/80027591 - TCE/SC</a:t>
            </a:r>
            <a:r>
              <a:rPr lang="pt-B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5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289133"/>
            <a:ext cx="444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PLANO DE CONTRATAÇÃO ANUAL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0D5676-43E0-3345-9A7C-4E533E9A18CE}"/>
              </a:ext>
            </a:extLst>
          </p:cNvPr>
          <p:cNvSpPr txBox="1"/>
          <p:nvPr/>
        </p:nvSpPr>
        <p:spPr>
          <a:xfrm>
            <a:off x="748493" y="2026407"/>
            <a:ext cx="94951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12. No processo licitatório, observar-se-á o seguinte:</a:t>
            </a:r>
            <a:endParaRPr lang="pt-B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VII - a partir de documentos de formalização de demandas, os órgãos responsáveis pelo planejamento de cada ente federativo poderão, na forma de regulamento, </a:t>
            </a:r>
            <a:r>
              <a:rPr lang="pt-BR" sz="18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elaborar plano de contratações anual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com o objetivo de racionalizar as contratações dos órgãos e entidades sob sua competência, garantir o alinhamento com o seu planejamento estratégico e subsidiar a elaboração das respectivas leis orçamentárias.       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(Regulamento)</a:t>
            </a:r>
            <a:endParaRPr lang="pt-B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§ 1º O plano de contratações anual de que trata o inciso VII do </a:t>
            </a:r>
            <a:r>
              <a:rPr lang="pt-BR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caput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deste artigo </a:t>
            </a:r>
            <a:r>
              <a:rPr lang="pt-BR" sz="18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deverá ser divulgado e mantido à disposição do público em sítio eletrônico oficial 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será observado pelo ente federativo na realização de licitações e na execução dos contratos.</a:t>
            </a:r>
            <a:endParaRPr lang="pt-B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289133"/>
            <a:ext cx="444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PLANO DE CONTRATAÇÃO ANUAL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ADABA2-73E1-4649-BFBA-7284182AAFDE}"/>
              </a:ext>
            </a:extLst>
          </p:cNvPr>
          <p:cNvSpPr txBox="1"/>
          <p:nvPr/>
        </p:nvSpPr>
        <p:spPr>
          <a:xfrm>
            <a:off x="748491" y="2020081"/>
            <a:ext cx="9625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Aptos" panose="020B0604020202020204" pitchFamily="34" charset="0"/>
              </a:rPr>
              <a:t>Promover compras centralizadas e compartilhadas, a fim de obter economia de escala, padronização de produtos e serviços e redução de custos processuais; </a:t>
            </a:r>
            <a:endParaRPr lang="pt-BR" sz="24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265084-A132-2D44-9065-55C760E6BA0C}"/>
              </a:ext>
            </a:extLst>
          </p:cNvPr>
          <p:cNvSpPr txBox="1"/>
          <p:nvPr/>
        </p:nvSpPr>
        <p:spPr>
          <a:xfrm>
            <a:off x="748490" y="3406758"/>
            <a:ext cx="9750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ptos" panose="020B0604020202020204" pitchFamily="34" charset="0"/>
              </a:rPr>
              <a:t>S</a:t>
            </a:r>
            <a:r>
              <a:rPr lang="pt-BR" sz="2400" b="1" i="0" dirty="0">
                <a:effectLst/>
                <a:latin typeface="Aptos" panose="020B0604020202020204" pitchFamily="34" charset="0"/>
              </a:rPr>
              <a:t>ubsidiar a elaboração das leis orçamentárias; 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8D7D70-4A8A-1849-9B92-1C64634DD520}"/>
              </a:ext>
            </a:extLst>
          </p:cNvPr>
          <p:cNvSpPr txBox="1"/>
          <p:nvPr/>
        </p:nvSpPr>
        <p:spPr>
          <a:xfrm>
            <a:off x="748491" y="4702784"/>
            <a:ext cx="9625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ptos" panose="020B0604020202020204" pitchFamily="34" charset="0"/>
              </a:rPr>
              <a:t>S</a:t>
            </a:r>
            <a:r>
              <a:rPr lang="pt-BR" sz="2400" b="1" i="0" dirty="0">
                <a:effectLst/>
                <a:latin typeface="Aptos" panose="020B0604020202020204" pitchFamily="34" charset="0"/>
              </a:rPr>
              <a:t>inalizar intenções ao mercado fornecedor, de forma a aumentar o diálogo potencial com o mercado e incrementar a competitividade. 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CC8F8B-F7DC-DC43-8D4A-05B58D001921}"/>
              </a:ext>
            </a:extLst>
          </p:cNvPr>
          <p:cNvSpPr txBox="1"/>
          <p:nvPr/>
        </p:nvSpPr>
        <p:spPr>
          <a:xfrm>
            <a:off x="748490" y="4054771"/>
            <a:ext cx="6566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Aptos" panose="020B0604020202020204" pitchFamily="34" charset="0"/>
              </a:rPr>
              <a:t>Evitar o fracionamento de despesas; e 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289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289133"/>
            <a:ext cx="444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PLANO DE CONTRATAÇÃO ANUAL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D51FDD-99B3-B640-A9FF-28BCD718729B}"/>
              </a:ext>
            </a:extLst>
          </p:cNvPr>
          <p:cNvSpPr txBox="1"/>
          <p:nvPr/>
        </p:nvSpPr>
        <p:spPr>
          <a:xfrm>
            <a:off x="748493" y="1899086"/>
            <a:ext cx="120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B5385A"/>
                </a:solidFill>
              </a:rPr>
              <a:t>RISCOS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90E733-79A0-704F-9A35-895E78740044}"/>
              </a:ext>
            </a:extLst>
          </p:cNvPr>
          <p:cNvSpPr txBox="1"/>
          <p:nvPr/>
        </p:nvSpPr>
        <p:spPr>
          <a:xfrm>
            <a:off x="748492" y="2509039"/>
            <a:ext cx="751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Desconhecimento das demandas da organização;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40E536-F45A-3046-9D0F-60176AADA33B}"/>
              </a:ext>
            </a:extLst>
          </p:cNvPr>
          <p:cNvSpPr txBox="1"/>
          <p:nvPr/>
        </p:nvSpPr>
        <p:spPr>
          <a:xfrm>
            <a:off x="765473" y="3123220"/>
            <a:ext cx="9692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Dificuldades na elaboração de orçament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o;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2B31685-6038-804E-BC6A-DAAAF1ECA853}"/>
              </a:ext>
            </a:extLst>
          </p:cNvPr>
          <p:cNvSpPr txBox="1"/>
          <p:nvPr/>
        </p:nvSpPr>
        <p:spPr>
          <a:xfrm>
            <a:off x="748491" y="3734605"/>
            <a:ext cx="9353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WordVisi_MSFontService"/>
              </a:rPr>
              <a:t>D</a:t>
            </a:r>
            <a:r>
              <a:rPr lang="pt-BR" sz="2400" b="1" i="0" dirty="0">
                <a:effectLst/>
                <a:latin typeface="WordVisi_MSFontService"/>
              </a:rPr>
              <a:t>ificuldade de planejar o fluxo de trabalho da área de contratações;</a:t>
            </a:r>
            <a:endParaRPr lang="pt-BR" sz="24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E624C7-1A68-9849-A94E-062721579896}"/>
              </a:ext>
            </a:extLst>
          </p:cNvPr>
          <p:cNvSpPr txBox="1"/>
          <p:nvPr/>
        </p:nvSpPr>
        <p:spPr>
          <a:xfrm>
            <a:off x="748491" y="4338898"/>
            <a:ext cx="9940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erda de oportunidade de ampliar a competitividade e obter melhores preços nessas contratações; e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C7AFEAA-5731-9C4C-AF64-A50F9555EE89}"/>
              </a:ext>
            </a:extLst>
          </p:cNvPr>
          <p:cNvSpPr txBox="1"/>
          <p:nvPr/>
        </p:nvSpPr>
        <p:spPr>
          <a:xfrm>
            <a:off x="748491" y="5312523"/>
            <a:ext cx="9822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erda de oportunidade de realizar contratações compartilhadas e de obter os benefícios do ganho de escala e de economia processual.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297046"/>
            <a:ext cx="444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4110E6"/>
                </a:solidFill>
              </a:rPr>
              <a:t>PLANO DE CONTRATAÇÃO ANUAL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3DC35D-B89F-E845-90C1-3CFF6F015E63}"/>
              </a:ext>
            </a:extLst>
          </p:cNvPr>
          <p:cNvSpPr txBox="1"/>
          <p:nvPr/>
        </p:nvSpPr>
        <p:spPr>
          <a:xfrm>
            <a:off x="748493" y="2001849"/>
            <a:ext cx="936778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>
                <a:effectLst/>
                <a:latin typeface="Helvetica" pitchFamily="2" charset="0"/>
              </a:rPr>
              <a:t>3. Recomendar à [...], na pessoa [...], que: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effectLst/>
                <a:latin typeface="Helvetica" pitchFamily="2" charset="0"/>
              </a:rPr>
              <a:t>3.1. adote medidas para atualizar o seu sítio eletrônico oficial, para que nele sejam disponibilizadas informações de todas as contratações públicas que celebrar, além de outras exigidas pela legislação vigente (Lei </a:t>
            </a:r>
            <a:r>
              <a:rPr lang="pt-BR" dirty="0" err="1">
                <a:effectLst/>
                <a:latin typeface="Helvetica" pitchFamily="2" charset="0"/>
              </a:rPr>
              <a:t>n</a:t>
            </a:r>
            <a:r>
              <a:rPr lang="pt-BR" dirty="0">
                <a:effectLst/>
                <a:latin typeface="Helvetica" pitchFamily="2" charset="0"/>
              </a:rPr>
              <a:t>. 12.527/11) ou, alternativamente, avalie, rotineiramente, o portal da transparência [...], para que nele constem atualizadas as informações relativas às publicações administrativas [...];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effectLst/>
                <a:latin typeface="Helvetica" pitchFamily="2" charset="0"/>
              </a:rPr>
              <a:t>3.2. </a:t>
            </a:r>
            <a:r>
              <a:rPr lang="pt-BR" b="1" dirty="0">
                <a:solidFill>
                  <a:srgbClr val="4110E6"/>
                </a:solidFill>
                <a:effectLst/>
                <a:latin typeface="Helvetica" pitchFamily="2" charset="0"/>
              </a:rPr>
              <a:t>elabore plano de contratação anual</a:t>
            </a:r>
            <a:r>
              <a:rPr lang="pt-BR" dirty="0">
                <a:effectLst/>
                <a:latin typeface="Helvetica" pitchFamily="2" charset="0"/>
              </a:rPr>
              <a:t>, ou instrumento congênere, notadamente no ano anterior ao de sua execução, </a:t>
            </a:r>
            <a:r>
              <a:rPr lang="pt-BR" b="1" dirty="0">
                <a:solidFill>
                  <a:srgbClr val="4110E6"/>
                </a:solidFill>
                <a:effectLst/>
                <a:latin typeface="Helvetica" pitchFamily="2" charset="0"/>
              </a:rPr>
              <a:t>a fim de minimizar contingências e de evitar contratações emergenciais que possam denotar omissão ou desídia administrativa</a:t>
            </a:r>
            <a:r>
              <a:rPr lang="pt-BR" dirty="0">
                <a:effectLst/>
                <a:latin typeface="Helvetica" pitchFamily="2" charset="0"/>
              </a:rPr>
              <a:t>, bem como que faça constar do plano, quando for o caso, notas que sejam pertinentes quando prevista transição de gestão, em observância ao art. 12, VII, da Lei </a:t>
            </a:r>
            <a:r>
              <a:rPr lang="pt-BR" dirty="0" err="1">
                <a:effectLst/>
                <a:latin typeface="Helvetica" pitchFamily="2" charset="0"/>
              </a:rPr>
              <a:t>n</a:t>
            </a:r>
            <a:r>
              <a:rPr lang="pt-BR" dirty="0">
                <a:effectLst/>
                <a:latin typeface="Helvetica" pitchFamily="2" charset="0"/>
              </a:rPr>
              <a:t>. 14.133/2021.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solidFill>
                  <a:srgbClr val="7F7F7F"/>
                </a:solidFill>
              </a:rPr>
              <a:t>(@REP 23/80059688 – Relator Conselheiro-Substituto Gerson dos Santos </a:t>
            </a:r>
            <a:r>
              <a:rPr lang="pt-BR" dirty="0" err="1">
                <a:solidFill>
                  <a:srgbClr val="7F7F7F"/>
                </a:solidFill>
              </a:rPr>
              <a:t>Sicca</a:t>
            </a:r>
            <a:r>
              <a:rPr lang="pt-BR" dirty="0">
                <a:solidFill>
                  <a:srgbClr val="7F7F7F"/>
                </a:solidFill>
              </a:rPr>
              <a:t>. Data da Sessão: 12/04/2024).</a:t>
            </a:r>
          </a:p>
          <a:p>
            <a:pPr algn="just"/>
            <a:endParaRPr lang="pt-BR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9870346" cy="839787"/>
          </a:xfrm>
        </p:spPr>
        <p:txBody>
          <a:bodyPr anchor="t">
            <a:norm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A2E3DA-195B-8249-83AA-217D35100594}"/>
              </a:ext>
            </a:extLst>
          </p:cNvPr>
          <p:cNvSpPr txBox="1"/>
          <p:nvPr/>
        </p:nvSpPr>
        <p:spPr>
          <a:xfrm>
            <a:off x="771174" y="1242938"/>
            <a:ext cx="1945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B5385A"/>
                </a:solidFill>
              </a:rPr>
              <a:t>RISCOS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8C33B4-1E83-5549-A6CC-444BA3589B91}"/>
              </a:ext>
            </a:extLst>
          </p:cNvPr>
          <p:cNvSpPr txBox="1"/>
          <p:nvPr/>
        </p:nvSpPr>
        <p:spPr>
          <a:xfrm>
            <a:off x="748492" y="1864747"/>
            <a:ext cx="10113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Aptos" panose="020B0604020202020204" pitchFamily="34" charset="0"/>
              </a:rPr>
              <a:t>O</a:t>
            </a:r>
            <a:r>
              <a:rPr lang="pt-BR" sz="2400" b="1" i="0" dirty="0">
                <a:effectLst/>
                <a:latin typeface="Aptos" panose="020B0604020202020204" pitchFamily="34" charset="0"/>
              </a:rPr>
              <a:t>corrência de conflitos entre a área de contratações e outras partes interessadas;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5B82E8-D420-DF4F-BC0B-3B8313CC73E9}"/>
              </a:ext>
            </a:extLst>
          </p:cNvPr>
          <p:cNvSpPr txBox="1"/>
          <p:nvPr/>
        </p:nvSpPr>
        <p:spPr>
          <a:xfrm>
            <a:off x="748492" y="3767745"/>
            <a:ext cx="9758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Aptos" panose="020B0604020202020204" pitchFamily="34" charset="0"/>
              </a:rPr>
              <a:t>Procedimentos não realizados, por não haver um responsável claramente definido;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9C16C65-FF2A-E849-A075-0A4CFFA01F16}"/>
              </a:ext>
            </a:extLst>
          </p:cNvPr>
          <p:cNvSpPr txBox="1"/>
          <p:nvPr/>
        </p:nvSpPr>
        <p:spPr>
          <a:xfrm>
            <a:off x="748492" y="2816246"/>
            <a:ext cx="9569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Aptos" panose="020B0604020202020204" pitchFamily="34" charset="0"/>
              </a:rPr>
              <a:t>Dificuldade de identificação dos atores e de responsabilização por eventuais erros;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758DDFC-2195-664C-A16B-04617FAACAF3}"/>
              </a:ext>
            </a:extLst>
          </p:cNvPr>
          <p:cNvSpPr txBox="1"/>
          <p:nvPr/>
        </p:nvSpPr>
        <p:spPr>
          <a:xfrm>
            <a:off x="748492" y="4720327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latin typeface="Aptos" panose="020B0604020202020204" pitchFamily="34" charset="0"/>
              </a:rPr>
              <a:t>Insegurança jurídica;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4EE3DDD-D800-7247-B83D-1E91FD9C9BB9}"/>
              </a:ext>
            </a:extLst>
          </p:cNvPr>
          <p:cNvSpPr txBox="1"/>
          <p:nvPr/>
        </p:nvSpPr>
        <p:spPr>
          <a:xfrm>
            <a:off x="771174" y="5303577"/>
            <a:ext cx="9569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Aptos" panose="020B0604020202020204" pitchFamily="34" charset="0"/>
              </a:rPr>
              <a:t>Atos ilegais, ilegítimos ou antieconômicos, inclusive devido a erros grosseiros. 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418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5648325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411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Sumário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graphicFrame>
        <p:nvGraphicFramePr>
          <p:cNvPr id="10" name="Tabela 3">
            <a:extLst>
              <a:ext uri="{FF2B5EF4-FFF2-40B4-BE49-F238E27FC236}">
                <a16:creationId xmlns:a16="http://schemas.microsoft.com/office/drawing/2014/main" id="{73521143-9FC3-4340-9C8F-8A090EED0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45218"/>
              </p:ext>
            </p:extLst>
          </p:nvPr>
        </p:nvGraphicFramePr>
        <p:xfrm>
          <a:off x="864507" y="1071118"/>
          <a:ext cx="8540151" cy="5221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40151">
                  <a:extLst>
                    <a:ext uri="{9D8B030D-6E8A-4147-A177-3AD203B41FA5}">
                      <a16:colId xmlns:a16="http://schemas.microsoft.com/office/drawing/2014/main" val="918801562"/>
                    </a:ext>
                  </a:extLst>
                </a:gridCol>
              </a:tblGrid>
              <a:tr h="62095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INTRODUÇÃO</a:t>
                      </a: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28796"/>
                  </a:ext>
                </a:extLst>
              </a:tr>
              <a:tr h="62095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 startAt="2"/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DESENVOLVIMENTO</a:t>
                      </a: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86285"/>
                  </a:ext>
                </a:extLst>
              </a:tr>
              <a:tr h="301041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pt-BR" sz="2800" b="1" dirty="0">
                          <a:solidFill>
                            <a:srgbClr val="4110E6"/>
                          </a:solidFill>
                        </a:rPr>
                        <a:t>2.1. A ALTA ADMINISTRAÇÃO</a:t>
                      </a:r>
                      <a:endParaRPr lang="pt-BR" sz="2800" i="1" dirty="0">
                        <a:solidFill>
                          <a:srgbClr val="4110E6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pt-BR" sz="2800" b="1" kern="1200" dirty="0">
                          <a:solidFill>
                            <a:srgbClr val="4110E6"/>
                          </a:solidFill>
                          <a:latin typeface="+mn-lt"/>
                          <a:ea typeface="+mn-ea"/>
                          <a:cs typeface="+mn-cs"/>
                        </a:rPr>
                        <a:t>2.2. DESIGNAÇÃO DE AGENTES PÚBLICOS</a:t>
                      </a:r>
                      <a:endParaRPr lang="pt-BR" sz="2800" i="1" dirty="0">
                        <a:solidFill>
                          <a:srgbClr val="4110E6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pt-BR" sz="2800" b="1" kern="1200" dirty="0">
                          <a:solidFill>
                            <a:srgbClr val="4110E6"/>
                          </a:solidFill>
                          <a:latin typeface="+mn-lt"/>
                          <a:ea typeface="+mn-ea"/>
                          <a:cs typeface="+mn-cs"/>
                        </a:rPr>
                        <a:t>2.3. IMPLEMENTAÇÃO DE PROCESSOS E ESTRUTURAS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pt-BR" sz="2800" b="1" kern="1200" dirty="0">
                          <a:solidFill>
                            <a:srgbClr val="4110E6"/>
                          </a:solidFill>
                          <a:latin typeface="+mn-lt"/>
                          <a:ea typeface="+mn-ea"/>
                          <a:cs typeface="+mn-cs"/>
                        </a:rPr>
                        <a:t>2.4. CONTROLE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pt-BR" sz="2800" b="1" kern="1200" dirty="0">
                          <a:solidFill>
                            <a:srgbClr val="4110E6"/>
                          </a:solidFill>
                          <a:latin typeface="+mn-lt"/>
                          <a:ea typeface="+mn-ea"/>
                          <a:cs typeface="+mn-cs"/>
                        </a:rPr>
                        <a:t>2.5. O TRIBUNAL DA GOVERNANÇA PÚBLICA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882035"/>
                  </a:ext>
                </a:extLst>
              </a:tr>
              <a:tr h="62095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 startAt="3"/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CONCLUSÃO</a:t>
                      </a: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8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9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79A98E-0224-8F48-B6F0-01BD30C6A124}"/>
              </a:ext>
            </a:extLst>
          </p:cNvPr>
          <p:cNvSpPr txBox="1"/>
          <p:nvPr/>
        </p:nvSpPr>
        <p:spPr>
          <a:xfrm>
            <a:off x="748493" y="2093378"/>
            <a:ext cx="94951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 algn="just">
              <a:spcAft>
                <a:spcPts val="600"/>
              </a:spcAft>
            </a:pPr>
            <a:r>
              <a:rPr lang="pt-BR" dirty="0"/>
              <a:t>Entendo, contudo, cabível a expedição de recomendação à Unidade Gestora, a fim de que avalie a situação dos seus agentes de contratação em termos de qualificação, capacitação e quantidade de servidores, fazendo lembrar ao Município, ademais, a possibilidade de se terceirizar a fiscalização de obras, nos termos do art. 67, caput, da Lei nº 8.666/93.</a:t>
            </a:r>
          </a:p>
          <a:p>
            <a:pPr indent="720000" algn="just">
              <a:spcAft>
                <a:spcPts val="600"/>
              </a:spcAft>
            </a:pPr>
            <a:r>
              <a:rPr lang="pt-BR" dirty="0"/>
              <a:t>[...]</a:t>
            </a:r>
          </a:p>
          <a:p>
            <a:pPr indent="720000" algn="just">
              <a:spcAft>
                <a:spcPts val="600"/>
              </a:spcAft>
            </a:pPr>
            <a:r>
              <a:rPr lang="pt-BR" dirty="0"/>
              <a:t>Com efeito, </a:t>
            </a:r>
            <a:r>
              <a:rPr lang="pt-BR" b="1" dirty="0">
                <a:solidFill>
                  <a:srgbClr val="4110E6"/>
                </a:solidFill>
              </a:rPr>
              <a:t>caracterizada a omissão da Administração em editar normas regulamentares necessárias para aplicar a Lei de Licitações, ou promover a capacitação adequada dos agentes de contratação, ou disponibilizar os recursos materiais necessários para a gestão dos processos de contratação, evidenciaria sua responsabilidade passível de sanção.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solidFill>
                  <a:srgbClr val="7F7F7F"/>
                </a:solidFill>
              </a:rPr>
              <a:t>(@RLA 21/00706688 – Relator Conselheiro Luiz Eduardo </a:t>
            </a:r>
            <a:r>
              <a:rPr lang="pt-BR" dirty="0" err="1">
                <a:solidFill>
                  <a:srgbClr val="7F7F7F"/>
                </a:solidFill>
              </a:rPr>
              <a:t>Cherem</a:t>
            </a:r>
            <a:r>
              <a:rPr lang="pt-BR" dirty="0">
                <a:solidFill>
                  <a:srgbClr val="7F7F7F"/>
                </a:solidFill>
              </a:rPr>
              <a:t>. Proposta de voto GAC/LEC – 118/2024. Data da Sessão: 22/03/2024).</a:t>
            </a:r>
          </a:p>
          <a:p>
            <a:pPr indent="720000" algn="just">
              <a:spcAft>
                <a:spcPts val="600"/>
              </a:spcAft>
            </a:pPr>
            <a:endParaRPr lang="pt-BR" b="1" dirty="0">
              <a:solidFill>
                <a:srgbClr val="4110E6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56C7F7-7D52-9E46-9557-71B089C204FC}"/>
              </a:ext>
            </a:extLst>
          </p:cNvPr>
          <p:cNvSpPr txBox="1"/>
          <p:nvPr/>
        </p:nvSpPr>
        <p:spPr>
          <a:xfrm>
            <a:off x="748493" y="1387983"/>
            <a:ext cx="273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7917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Implementação de Processos e Estruturas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56C7F7-7D52-9E46-9557-71B089C204FC}"/>
              </a:ext>
            </a:extLst>
          </p:cNvPr>
          <p:cNvSpPr txBox="1"/>
          <p:nvPr/>
        </p:nvSpPr>
        <p:spPr>
          <a:xfrm>
            <a:off x="748493" y="1387983"/>
            <a:ext cx="273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RESPONSABILIDADE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1C0807-B33D-5540-87D2-0FE1F6A2C884}"/>
              </a:ext>
            </a:extLst>
          </p:cNvPr>
          <p:cNvSpPr txBox="1"/>
          <p:nvPr/>
        </p:nvSpPr>
        <p:spPr>
          <a:xfrm>
            <a:off x="748493" y="2096786"/>
            <a:ext cx="9822425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00" algn="just">
              <a:spcAft>
                <a:spcPts val="600"/>
              </a:spcAft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ptos" panose="020B0604020202020204" pitchFamily="34" charset="0"/>
              </a:rPr>
              <a:t>A governança e a implementação de controles internos e gestão de riscos nas organizações é responsabilidade da alta administração. </a:t>
            </a:r>
            <a:r>
              <a:rPr lang="pt-BR" sz="1800" i="0" dirty="0">
                <a:effectLst/>
                <a:latin typeface="Aptos" panose="020B0604020202020204" pitchFamily="34" charset="0"/>
              </a:rPr>
              <a:t>Irregularidades numerosas em contratos e transferências voluntárias, decorrentes de falhas sistêmicas nos processos de trabalho identificadas em sede de prestação de contas ordinárias, podem levar ao julgamento pela irregularidade das respectivas contas dos administradores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ptos" panose="020B0604020202020204" pitchFamily="34" charset="0"/>
              </a:rPr>
              <a:t>.   [Voto] 15. Evidente que, por trás desses números, denota-se um padecimento sistêmico de organização, de normativos, de competência, de treinamento, de gestão de riscos, enfim: de controles internos, de governança e de gestão. […] 18. A implementação de controles internos, gestão de riscos e governança das organizações é da alta administração. Justo e adequado,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Aptos" panose="020B0604020202020204" pitchFamily="34" charset="0"/>
              </a:rPr>
              <a:t>configurado um descontrole generalizado, com reflexos em numerosos contratos</a:t>
            </a:r>
            <a:r>
              <a:rPr lang="pt-BR" sz="1800" b="1" i="0" dirty="0">
                <a:solidFill>
                  <a:srgbClr val="B5385A"/>
                </a:solidFill>
                <a:effectLst/>
                <a:latin typeface="Aptos" panose="020B0604020202020204" pitchFamily="34" charset="0"/>
              </a:rPr>
              <a:t> 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ptos" panose="020B0604020202020204" pitchFamily="34" charset="0"/>
              </a:rPr>
              <a:t>e transferências voluntárias, que se </a:t>
            </a:r>
            <a:r>
              <a:rPr lang="pt-BR" sz="1800" b="1" i="0" dirty="0">
                <a:solidFill>
                  <a:srgbClr val="4110E6"/>
                </a:solidFill>
                <a:effectLst/>
                <a:latin typeface="Aptos" panose="020B0604020202020204" pitchFamily="34" charset="0"/>
              </a:rPr>
              <a:t>chame a alta gestão em responsabilidade. </a:t>
            </a:r>
          </a:p>
          <a:p>
            <a:pPr algn="just"/>
            <a:r>
              <a:rPr lang="pt-BR" sz="1800" dirty="0">
                <a:solidFill>
                  <a:srgbClr val="7F7F7F"/>
                </a:solidFill>
              </a:rPr>
              <a:t>(Acórdão 1299/2022-TCU-Primeira Câmara)</a:t>
            </a:r>
          </a:p>
        </p:txBody>
      </p:sp>
    </p:spTree>
    <p:extLst>
      <p:ext uri="{BB962C8B-B14F-4D97-AF65-F5344CB8AC3E}">
        <p14:creationId xmlns:p14="http://schemas.microsoft.com/office/powerpoint/2010/main" val="30239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740963"/>
            <a:ext cx="10813143" cy="2896393"/>
          </a:xfrm>
        </p:spPr>
        <p:txBody>
          <a:bodyPr anchor="t">
            <a:noAutofit/>
          </a:bodyPr>
          <a:lstStyle/>
          <a:p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responsabilidade da Alta Administração nas </a:t>
            </a:r>
            <a:b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Contratações Públicas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C86BF5-2BED-8343-BA37-DC94712EA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869881" y="2912934"/>
            <a:ext cx="9677400" cy="2762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246C6E-5C72-C740-9FA7-89F6B6B2009E}"/>
              </a:ext>
            </a:extLst>
          </p:cNvPr>
          <p:cNvSpPr txBox="1"/>
          <p:nvPr/>
        </p:nvSpPr>
        <p:spPr>
          <a:xfrm>
            <a:off x="-364358" y="3189159"/>
            <a:ext cx="1154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4110E6"/>
                </a:solidFill>
              </a:rPr>
              <a:t>CONTROLE</a:t>
            </a:r>
          </a:p>
        </p:txBody>
      </p:sp>
    </p:spTree>
    <p:extLst>
      <p:ext uri="{BB962C8B-B14F-4D97-AF65-F5344CB8AC3E}">
        <p14:creationId xmlns:p14="http://schemas.microsoft.com/office/powerpoint/2010/main" val="16387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  <a:endParaRPr lang="pt-BR" sz="4400" b="1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909504E-9EE8-5347-8A39-9F322CACA153}"/>
              </a:ext>
            </a:extLst>
          </p:cNvPr>
          <p:cNvSpPr txBox="1"/>
          <p:nvPr/>
        </p:nvSpPr>
        <p:spPr>
          <a:xfrm>
            <a:off x="748493" y="1192472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Acórdão Nº 1917/2024 – TCU – Plenário </a:t>
            </a:r>
          </a:p>
        </p:txBody>
      </p:sp>
      <p:graphicFrame>
        <p:nvGraphicFramePr>
          <p:cNvPr id="4" name="Tabela 8">
            <a:extLst>
              <a:ext uri="{FF2B5EF4-FFF2-40B4-BE49-F238E27FC236}">
                <a16:creationId xmlns:a16="http://schemas.microsoft.com/office/drawing/2014/main" id="{B845842F-6DB9-DB4A-9609-017F621D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57227"/>
              </p:ext>
            </p:extLst>
          </p:nvPr>
        </p:nvGraphicFramePr>
        <p:xfrm>
          <a:off x="852353" y="1790383"/>
          <a:ext cx="9614706" cy="41706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6376">
                  <a:extLst>
                    <a:ext uri="{9D8B030D-6E8A-4147-A177-3AD203B41FA5}">
                      <a16:colId xmlns:a16="http://schemas.microsoft.com/office/drawing/2014/main" val="22757377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83414139"/>
                    </a:ext>
                  </a:extLst>
                </a:gridCol>
                <a:gridCol w="2219530">
                  <a:extLst>
                    <a:ext uri="{9D8B030D-6E8A-4147-A177-3AD203B41FA5}">
                      <a16:colId xmlns:a16="http://schemas.microsoft.com/office/drawing/2014/main" val="3344042810"/>
                    </a:ext>
                  </a:extLst>
                </a:gridCol>
              </a:tblGrid>
              <a:tr h="6918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kern="1200" dirty="0">
                          <a:solidFill>
                            <a:schemeClr val="bg1"/>
                          </a:solidFill>
                          <a:effectLst/>
                        </a:rPr>
                        <a:t>Tópico relacionado</a:t>
                      </a:r>
                      <a:endParaRPr lang="pt-BR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kern="1200" dirty="0">
                          <a:solidFill>
                            <a:schemeClr val="bg1"/>
                          </a:solidFill>
                          <a:effectLst/>
                        </a:rPr>
                        <a:t>Dimensão</a:t>
                      </a:r>
                      <a:endParaRPr lang="pt-BR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kern="1200" dirty="0">
                          <a:solidFill>
                            <a:schemeClr val="bg1"/>
                          </a:solidFill>
                          <a:effectLst/>
                        </a:rPr>
                        <a:t>Percentual de não atendimento (%) </a:t>
                      </a:r>
                      <a:endParaRPr lang="pt-BR" sz="2200" kern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098839801"/>
                  </a:ext>
                </a:extLst>
              </a:tr>
              <a:tr h="160556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>
                          <a:solidFill>
                            <a:sysClr val="windowText" lastClr="000000"/>
                          </a:solidFill>
                          <a:effectLst/>
                        </a:rPr>
                        <a:t>Elaboração de pareceres jurídicos nas contratações por servidores não efetivos ou por terceirizados/contratados (falta de estruturação adequada da 2ª linha de defesa) </a:t>
                      </a:r>
                      <a:endParaRPr lang="pt-BR" sz="2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ysClr val="windowText" lastClr="000000"/>
                          </a:solidFill>
                          <a:effectLst/>
                        </a:rPr>
                        <a:t>A </a:t>
                      </a:r>
                      <a:endParaRPr lang="pt-BR" sz="2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ysClr val="windowText" lastClr="000000"/>
                          </a:solidFill>
                          <a:effectLst/>
                        </a:rPr>
                        <a:t>66,88% </a:t>
                      </a:r>
                      <a:endParaRPr lang="pt-BR" sz="2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867618713"/>
                  </a:ext>
                </a:extLst>
              </a:tr>
              <a:tr h="1873154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>
                          <a:solidFill>
                            <a:sysClr val="windowText" lastClr="000000"/>
                          </a:solidFill>
                          <a:effectLst/>
                        </a:rPr>
                        <a:t>Exercício de atividades do controle interno voltadas às contratações por servidores não efetivos ou por terceirizados/contratados (falta de estruturação adequada da 2ª linha de defesa) </a:t>
                      </a:r>
                      <a:endParaRPr lang="pt-BR" sz="2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ysClr val="windowText" lastClr="000000"/>
                          </a:solidFill>
                          <a:effectLst/>
                        </a:rPr>
                        <a:t>A </a:t>
                      </a:r>
                      <a:endParaRPr lang="pt-BR" sz="2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ysClr val="windowText" lastClr="000000"/>
                          </a:solidFill>
                          <a:effectLst/>
                        </a:rPr>
                        <a:t>51,42% </a:t>
                      </a:r>
                      <a:endParaRPr lang="pt-BR" sz="2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278791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8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6C27F2-BBEB-D947-8D07-DD7B584AA97A}"/>
              </a:ext>
            </a:extLst>
          </p:cNvPr>
          <p:cNvSpPr txBox="1"/>
          <p:nvPr/>
        </p:nvSpPr>
        <p:spPr>
          <a:xfrm>
            <a:off x="748493" y="1878591"/>
            <a:ext cx="982242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53. Ao final da fase preparatória, o processo licitatório seguirá para o órgão de assessoramento jurídico da Administração, que </a:t>
            </a:r>
            <a:r>
              <a:rPr lang="pt-BR" sz="18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realizará controle prévio de legalidade 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mediante análise jurídica da contratação.</a:t>
            </a:r>
            <a:endParaRPr lang="pt-B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§ 1º Na elaboração do parecer jurídico, o órgão de assessoramento jurídico da Administração deverá:</a:t>
            </a:r>
            <a:endParaRPr lang="pt-B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apreciar o processo licitatório conforme critérios objetivos prévios de atribuição de prioridade;</a:t>
            </a:r>
            <a:endParaRPr lang="pt-B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redigir sua manifestação em linguagem simples e compreensível e de forma clara e objetiva, com </a:t>
            </a:r>
            <a:r>
              <a:rPr lang="pt-BR" sz="18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apreciação de todos os elementos indispensáveis à contratação 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800" b="1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 exposição dos pressupostos de fato e de direito levados em consideração na análise jurídica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§ 4º Na forma deste artigo, o órgão de assessoramento jurídico da Administração também realizará controle prévio de legalidade de contratações diretas, acordos, termos de cooperação, convênios, ajustes, adesões a atas de registro de preços, outros instrumentos congêneres e de seus termos aditivos.</a:t>
            </a:r>
            <a:endParaRPr lang="pt-B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§ 5º É dispensável a análise jurídica nas hipóteses previamente definidas em ato da autoridade jurídica máxima competente, que deverá considerar o baixo valor, a baixa complexidade da contratação, a entrega imediata do bem ou a utilização de minutas de editais e instrumentos de contrato, convênio ou outros ajustes previamente padronizados pelo órgão de assessoramento jurídico.</a:t>
            </a:r>
            <a:endParaRPr lang="pt-B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255312"/>
            <a:ext cx="3915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ASSESSORAMENTO JURÍDICO</a:t>
            </a:r>
          </a:p>
        </p:txBody>
      </p:sp>
    </p:spTree>
    <p:extLst>
      <p:ext uri="{BB962C8B-B14F-4D97-AF65-F5344CB8AC3E}">
        <p14:creationId xmlns:p14="http://schemas.microsoft.com/office/powerpoint/2010/main" val="6229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11" name="Imagem 10" descr="Texto, Carta&#10;&#10;Descrição gerada automaticamente">
            <a:extLst>
              <a:ext uri="{FF2B5EF4-FFF2-40B4-BE49-F238E27FC236}">
                <a16:creationId xmlns:a16="http://schemas.microsoft.com/office/drawing/2014/main" id="{CCFDA010-7B80-AE43-99F5-26AB370E7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94" y="575840"/>
            <a:ext cx="4641449" cy="5790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 descr="Texto, Carta&#10;&#10;Descrição gerada automaticamente">
            <a:extLst>
              <a:ext uri="{FF2B5EF4-FFF2-40B4-BE49-F238E27FC236}">
                <a16:creationId xmlns:a16="http://schemas.microsoft.com/office/drawing/2014/main" id="{DA352F0F-2787-F647-B33F-11EF59383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98" y="575840"/>
            <a:ext cx="4776877" cy="5790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6AC084E2-0E64-3246-BB34-546AF671C558}"/>
              </a:ext>
            </a:extLst>
          </p:cNvPr>
          <p:cNvSpPr/>
          <p:nvPr/>
        </p:nvSpPr>
        <p:spPr>
          <a:xfrm>
            <a:off x="7755039" y="6157731"/>
            <a:ext cx="613458" cy="124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9 1.48148E-6 L -0.24727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6C27F2-BBEB-D947-8D07-DD7B584AA97A}"/>
              </a:ext>
            </a:extLst>
          </p:cNvPr>
          <p:cNvSpPr txBox="1"/>
          <p:nvPr/>
        </p:nvSpPr>
        <p:spPr>
          <a:xfrm>
            <a:off x="748493" y="1878591"/>
            <a:ext cx="9822426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00" algn="just">
              <a:spcAft>
                <a:spcPts val="6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presente caso, porém, estamos diante da contratação de funções típicas do controle interno da Unidade. Sob esse aspecto, é importante dizer que a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existência de uma unidade estruturada de controle interno é fundamental para promover a boa governança, a conformidade legal e a qualidade do gasto público no âmbito municipal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b="1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 atuação auxilia os gestores a corrigirem falhas, a melhorar processos e a alcançar os melhores resultados para a população.</a:t>
            </a:r>
          </a:p>
          <a:p>
            <a:pPr indent="720000" algn="just">
              <a:spcAft>
                <a:spcPts val="6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Forçoso frisar que os controles internos, para funcionarem de forma eficiente e eficaz, exigem a boa atuação de cada um dos envolvidos (servidores e gestores), prevenindo-se erros, irregularidades, fraudes e desperdício no uso dos recursos públicos.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(@REP 22/80059813 – Relator Conselheiro </a:t>
            </a:r>
            <a:r>
              <a:rPr lang="pt-BR" sz="2000" dirty="0" err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Adircélio</a:t>
            </a:r>
            <a:r>
              <a:rPr lang="pt-BR" sz="20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Moraes Ferreira Júnior. Proposta de Voto GAC/AMF – 342/2024. Data da Sessão: 19/06/2024 – Ordinária)</a:t>
            </a: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7FCB-FF77-1E48-A373-9AE93608A18E}"/>
              </a:ext>
            </a:extLst>
          </p:cNvPr>
          <p:cNvSpPr txBox="1"/>
          <p:nvPr/>
        </p:nvSpPr>
        <p:spPr>
          <a:xfrm>
            <a:off x="748493" y="1255312"/>
            <a:ext cx="2806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CONTROLE INTERNO</a:t>
            </a:r>
          </a:p>
        </p:txBody>
      </p:sp>
    </p:spTree>
    <p:extLst>
      <p:ext uri="{BB962C8B-B14F-4D97-AF65-F5344CB8AC3E}">
        <p14:creationId xmlns:p14="http://schemas.microsoft.com/office/powerpoint/2010/main" val="34998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740963"/>
            <a:ext cx="10813143" cy="2896393"/>
          </a:xfrm>
        </p:spPr>
        <p:txBody>
          <a:bodyPr anchor="t">
            <a:noAutofit/>
          </a:bodyPr>
          <a:lstStyle/>
          <a:p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responsabilidade da Alta Administração nas </a:t>
            </a:r>
            <a:b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Contratações Públicas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C86BF5-2BED-8343-BA37-DC94712EA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869881" y="2912934"/>
            <a:ext cx="9677400" cy="2762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246C6E-5C72-C740-9FA7-89F6B6B2009E}"/>
              </a:ext>
            </a:extLst>
          </p:cNvPr>
          <p:cNvSpPr txBox="1"/>
          <p:nvPr/>
        </p:nvSpPr>
        <p:spPr>
          <a:xfrm>
            <a:off x="-364358" y="3189159"/>
            <a:ext cx="1154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4110E6"/>
                </a:solidFill>
              </a:rPr>
              <a:t>O TRIBUNAL DA GOVERNANÇA PÚBLICA</a:t>
            </a:r>
          </a:p>
        </p:txBody>
      </p:sp>
    </p:spTree>
    <p:extLst>
      <p:ext uri="{BB962C8B-B14F-4D97-AF65-F5344CB8AC3E}">
        <p14:creationId xmlns:p14="http://schemas.microsoft.com/office/powerpoint/2010/main" val="39813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Tribunal da Governança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8641F86-FB43-484F-BB72-7442BAAE2044}"/>
              </a:ext>
            </a:extLst>
          </p:cNvPr>
          <p:cNvSpPr txBox="1"/>
          <p:nvPr/>
        </p:nvSpPr>
        <p:spPr>
          <a:xfrm>
            <a:off x="748493" y="1303992"/>
            <a:ext cx="6098058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4110E6"/>
                </a:solidFill>
              </a:rPr>
              <a:t>CONSULTAS</a:t>
            </a:r>
          </a:p>
        </p:txBody>
      </p:sp>
    </p:spTree>
    <p:extLst>
      <p:ext uri="{BB962C8B-B14F-4D97-AF65-F5344CB8AC3E}">
        <p14:creationId xmlns:p14="http://schemas.microsoft.com/office/powerpoint/2010/main" val="850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F056048-D80A-D840-8ED2-5A7BC2A27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D21C517-FD4D-054E-BA84-ED86EF1A5DE4}"/>
              </a:ext>
            </a:extLst>
          </p:cNvPr>
          <p:cNvSpPr/>
          <p:nvPr/>
        </p:nvSpPr>
        <p:spPr>
          <a:xfrm>
            <a:off x="7452000" y="1725284"/>
            <a:ext cx="1303200" cy="51758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5648325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1026" name="Picture 2" descr="Diagrama&#10;&#10;Descrição gerada automaticamente">
            <a:extLst>
              <a:ext uri="{FF2B5EF4-FFF2-40B4-BE49-F238E27FC236}">
                <a16:creationId xmlns:a16="http://schemas.microsoft.com/office/drawing/2014/main" id="{0F1FB8F7-196A-A647-9392-8C9D5572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8" y="1369950"/>
            <a:ext cx="10003710" cy="46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Tribunal da Governança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8641F86-FB43-484F-BB72-7442BAAE2044}"/>
              </a:ext>
            </a:extLst>
          </p:cNvPr>
          <p:cNvSpPr txBox="1"/>
          <p:nvPr/>
        </p:nvSpPr>
        <p:spPr>
          <a:xfrm>
            <a:off x="748493" y="1303992"/>
            <a:ext cx="6098058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4110E6"/>
                </a:solidFill>
              </a:rPr>
              <a:t>CONSULTAS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F7C7BC6-AAFF-CB4A-B40D-ACF18B9D1F88}"/>
              </a:ext>
            </a:extLst>
          </p:cNvPr>
          <p:cNvSpPr txBox="1"/>
          <p:nvPr/>
        </p:nvSpPr>
        <p:spPr>
          <a:xfrm>
            <a:off x="752481" y="2222388"/>
            <a:ext cx="609407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defTabSz="9144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4110E6"/>
                </a:solidFill>
              </a:rPr>
              <a:t>NOTAS</a:t>
            </a:r>
            <a:r>
              <a:rPr lang="pt-BR" sz="18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4000" b="1" dirty="0">
                <a:solidFill>
                  <a:srgbClr val="4110E6"/>
                </a:solidFill>
              </a:rPr>
              <a:t>TÉCNICAS</a:t>
            </a:r>
          </a:p>
        </p:txBody>
      </p:sp>
    </p:spTree>
    <p:extLst>
      <p:ext uri="{BB962C8B-B14F-4D97-AF65-F5344CB8AC3E}">
        <p14:creationId xmlns:p14="http://schemas.microsoft.com/office/powerpoint/2010/main" val="4227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4CF8E6C-8479-A549-8F1C-7C83C8071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9567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1A340C9-E52E-954E-929C-8C20BA14F065}"/>
              </a:ext>
            </a:extLst>
          </p:cNvPr>
          <p:cNvSpPr/>
          <p:nvPr/>
        </p:nvSpPr>
        <p:spPr>
          <a:xfrm>
            <a:off x="6625087" y="5589917"/>
            <a:ext cx="1173192" cy="60384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6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Tribunal da Governança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E9F4086-ABBC-C846-B24C-8BAD50944A9F}"/>
              </a:ext>
            </a:extLst>
          </p:cNvPr>
          <p:cNvSpPr txBox="1"/>
          <p:nvPr/>
        </p:nvSpPr>
        <p:spPr>
          <a:xfrm>
            <a:off x="748493" y="2127681"/>
            <a:ext cx="1133708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/>
              <a:t>Nota Técnica N. TC-001/2021 </a:t>
            </a:r>
          </a:p>
          <a:p>
            <a:r>
              <a:rPr lang="pt-BR" sz="2600" b="1" dirty="0">
                <a:solidFill>
                  <a:srgbClr val="B5385A"/>
                </a:solidFill>
              </a:rPr>
              <a:t>Assunto: Pesquisa de preços.</a:t>
            </a:r>
            <a:br>
              <a:rPr lang="pt-BR" sz="2600" b="1" dirty="0">
                <a:solidFill>
                  <a:srgbClr val="B5385A"/>
                </a:solidFill>
              </a:rPr>
            </a:br>
            <a:endParaRPr lang="pt-BR" sz="2600" b="1" dirty="0">
              <a:solidFill>
                <a:srgbClr val="B5385A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82CED5-FEE9-EC4D-9787-F340659CED7D}"/>
              </a:ext>
            </a:extLst>
          </p:cNvPr>
          <p:cNvSpPr txBox="1"/>
          <p:nvPr/>
        </p:nvSpPr>
        <p:spPr>
          <a:xfrm>
            <a:off x="748493" y="3065543"/>
            <a:ext cx="75247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/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Nota Técnica N. TC-003/2023 </a:t>
            </a:r>
          </a:p>
          <a:p>
            <a:r>
              <a:rPr lang="pt-BR" dirty="0">
                <a:solidFill>
                  <a:srgbClr val="B5385A"/>
                </a:solidFill>
              </a:rPr>
              <a:t>Assunto: Aquisição de pneus e câmaras.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2321D3-B7F7-BB4C-9F66-F556F3738E6E}"/>
              </a:ext>
            </a:extLst>
          </p:cNvPr>
          <p:cNvSpPr txBox="1"/>
          <p:nvPr/>
        </p:nvSpPr>
        <p:spPr>
          <a:xfrm>
            <a:off x="748493" y="4077566"/>
            <a:ext cx="6934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/>
              <a:t>Nota Técnica N. TC-004/2023 </a:t>
            </a:r>
          </a:p>
          <a:p>
            <a:r>
              <a:rPr lang="pt-BR" sz="2600" b="1" dirty="0">
                <a:solidFill>
                  <a:srgbClr val="B5385A"/>
                </a:solidFill>
              </a:rPr>
              <a:t>Assunto: Procedimento de padronização.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C711A51-84F9-0E49-BEE8-B20FB525DB80}"/>
              </a:ext>
            </a:extLst>
          </p:cNvPr>
          <p:cNvSpPr txBox="1"/>
          <p:nvPr/>
        </p:nvSpPr>
        <p:spPr>
          <a:xfrm>
            <a:off x="748493" y="5082998"/>
            <a:ext cx="994010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 dirty="0"/>
              <a:t>Nota Técnica N. TC-005/2023 </a:t>
            </a:r>
          </a:p>
          <a:p>
            <a:pPr algn="just"/>
            <a:r>
              <a:rPr lang="pt-BR" sz="2600" b="1" dirty="0">
                <a:solidFill>
                  <a:srgbClr val="B5385A"/>
                </a:solidFill>
              </a:rPr>
              <a:t>Assunto: Utilização de plataformas de sistema eletrônicos públicas ou privadas para a realização de Pregões Eletrônicos.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6AC3EA-9AAD-A743-9D5F-C3646EC4C1B9}"/>
              </a:ext>
            </a:extLst>
          </p:cNvPr>
          <p:cNvSpPr txBox="1"/>
          <p:nvPr/>
        </p:nvSpPr>
        <p:spPr>
          <a:xfrm>
            <a:off x="3938355" y="1201318"/>
            <a:ext cx="344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4110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NOTAS TÉCNICAS</a:t>
            </a:r>
          </a:p>
        </p:txBody>
      </p:sp>
    </p:spTree>
    <p:extLst>
      <p:ext uri="{BB962C8B-B14F-4D97-AF65-F5344CB8AC3E}">
        <p14:creationId xmlns:p14="http://schemas.microsoft.com/office/powerpoint/2010/main" val="35677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Tribunal da Governança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0EFDE3-ED89-C449-A89E-7B8B01EBAA9D}"/>
              </a:ext>
            </a:extLst>
          </p:cNvPr>
          <p:cNvSpPr txBox="1"/>
          <p:nvPr/>
        </p:nvSpPr>
        <p:spPr>
          <a:xfrm>
            <a:off x="3938355" y="1201318"/>
            <a:ext cx="344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4110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NOTAS TÉCNICAS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97E05B-F2ED-6D47-A797-BF8434B6051B}"/>
              </a:ext>
            </a:extLst>
          </p:cNvPr>
          <p:cNvSpPr txBox="1"/>
          <p:nvPr/>
        </p:nvSpPr>
        <p:spPr>
          <a:xfrm>
            <a:off x="663148" y="2059587"/>
            <a:ext cx="11337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/>
              <a:t>Nota Técnica N. TC-006/2023 </a:t>
            </a:r>
          </a:p>
          <a:p>
            <a:r>
              <a:rPr lang="pt-BR" sz="2600" b="1" dirty="0">
                <a:solidFill>
                  <a:srgbClr val="B5385A"/>
                </a:solidFill>
              </a:rPr>
              <a:t>Assunto: Contratação de apresentações artísticas.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92468F1-E2F3-904F-8503-3F0C0B5CDF94}"/>
              </a:ext>
            </a:extLst>
          </p:cNvPr>
          <p:cNvSpPr txBox="1"/>
          <p:nvPr/>
        </p:nvSpPr>
        <p:spPr>
          <a:xfrm>
            <a:off x="663148" y="3090506"/>
            <a:ext cx="990777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600" b="1"/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/>
              <a:t>Nota Técnica N. TC-007/2023 </a:t>
            </a:r>
          </a:p>
          <a:p>
            <a:pPr algn="just"/>
            <a:r>
              <a:rPr lang="pt-BR" dirty="0">
                <a:solidFill>
                  <a:srgbClr val="B5385A"/>
                </a:solidFill>
              </a:rPr>
              <a:t>Assunto: Licitações e contratações acerca da coleta e transporte de resíduos sólidos.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9681E3E-2902-E943-B70E-D8B80D771543}"/>
              </a:ext>
            </a:extLst>
          </p:cNvPr>
          <p:cNvSpPr txBox="1"/>
          <p:nvPr/>
        </p:nvSpPr>
        <p:spPr>
          <a:xfrm>
            <a:off x="663148" y="4490757"/>
            <a:ext cx="107465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/>
              <a:t>Nota Técnica N. TC-009/2024</a:t>
            </a:r>
          </a:p>
          <a:p>
            <a:r>
              <a:rPr lang="pt-BR" sz="2600" b="1" dirty="0">
                <a:solidFill>
                  <a:srgbClr val="B5385A"/>
                </a:solidFill>
              </a:rPr>
              <a:t>Assunto: Despesas de Pronto Pagamento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4EE7980-93A4-EE47-8659-EAEAE7138AA5}"/>
              </a:ext>
            </a:extLst>
          </p:cNvPr>
          <p:cNvSpPr txBox="1"/>
          <p:nvPr/>
        </p:nvSpPr>
        <p:spPr>
          <a:xfrm>
            <a:off x="663148" y="5490365"/>
            <a:ext cx="1044029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/>
              <a:t>Nota Técnica N. TC-011/2024</a:t>
            </a:r>
          </a:p>
          <a:p>
            <a:r>
              <a:rPr lang="pt-BR" sz="2600" b="1" dirty="0">
                <a:solidFill>
                  <a:srgbClr val="B5385A"/>
                </a:solidFill>
              </a:rPr>
              <a:t>Assunto: Contratação de construção de unidades de ensino utilizando o sistema modular, </a:t>
            </a:r>
            <a:r>
              <a:rPr lang="pt-BR" sz="2600" b="1" dirty="0" err="1">
                <a:solidFill>
                  <a:srgbClr val="B5385A"/>
                </a:solidFill>
              </a:rPr>
              <a:t>painelizado</a:t>
            </a:r>
            <a:r>
              <a:rPr lang="pt-BR" sz="2600" b="1" dirty="0">
                <a:solidFill>
                  <a:srgbClr val="B5385A"/>
                </a:solidFill>
              </a:rPr>
              <a:t> ou industrializado.</a:t>
            </a:r>
          </a:p>
        </p:txBody>
      </p:sp>
    </p:spTree>
    <p:extLst>
      <p:ext uri="{BB962C8B-B14F-4D97-AF65-F5344CB8AC3E}">
        <p14:creationId xmlns:p14="http://schemas.microsoft.com/office/powerpoint/2010/main" val="20715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Tribunal da Governança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8641F86-FB43-484F-BB72-7442BAAE2044}"/>
              </a:ext>
            </a:extLst>
          </p:cNvPr>
          <p:cNvSpPr txBox="1"/>
          <p:nvPr/>
        </p:nvSpPr>
        <p:spPr>
          <a:xfrm>
            <a:off x="748493" y="1302136"/>
            <a:ext cx="6098058" cy="276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4110E6"/>
                </a:solidFill>
              </a:rPr>
              <a:t>CONSULTAS</a:t>
            </a:r>
          </a:p>
          <a:p>
            <a:pPr marL="285750" indent="-285750" algn="l" defTabSz="9144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NOTAS TÉCNICAS</a:t>
            </a:r>
            <a:endParaRPr lang="pt-BR" sz="4000" i="1" dirty="0">
              <a:solidFill>
                <a:srgbClr val="4110E6"/>
              </a:solidFill>
            </a:endParaRPr>
          </a:p>
          <a:p>
            <a:pPr marL="285750" indent="-285750" algn="l" defTabSz="9144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E-SFINGE</a:t>
            </a:r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ABAD6027-A06C-314C-B687-5423FC9C64C9}"/>
              </a:ext>
            </a:extLst>
          </p:cNvPr>
          <p:cNvSpPr/>
          <p:nvPr/>
        </p:nvSpPr>
        <p:spPr>
          <a:xfrm>
            <a:off x="3212757" y="3428999"/>
            <a:ext cx="321276" cy="2335151"/>
          </a:xfrm>
          <a:prstGeom prst="leftBrace">
            <a:avLst>
              <a:gd name="adj1" fmla="val 8333"/>
              <a:gd name="adj2" fmla="val 12165"/>
            </a:avLst>
          </a:prstGeom>
          <a:ln>
            <a:solidFill>
              <a:srgbClr val="B5385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B5385A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A3DA60-62F5-124C-98EF-CC0F2B5F994F}"/>
              </a:ext>
            </a:extLst>
          </p:cNvPr>
          <p:cNvSpPr txBox="1"/>
          <p:nvPr/>
        </p:nvSpPr>
        <p:spPr>
          <a:xfrm>
            <a:off x="3714249" y="3361038"/>
            <a:ext cx="6104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B5385A"/>
                </a:solidFill>
              </a:rPr>
              <a:t>REGRAS DE CONSISTÊNCIA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6F1986-B446-3947-8316-2C50AB0ECD04}"/>
              </a:ext>
            </a:extLst>
          </p:cNvPr>
          <p:cNvSpPr txBox="1"/>
          <p:nvPr/>
        </p:nvSpPr>
        <p:spPr>
          <a:xfrm>
            <a:off x="3714249" y="4208713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B5385A"/>
                </a:solidFill>
              </a:rPr>
              <a:t>VIGIA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FA6ACE-8B29-E94E-B3B0-B6CFD34E41F0}"/>
              </a:ext>
            </a:extLst>
          </p:cNvPr>
          <p:cNvSpPr txBox="1"/>
          <p:nvPr/>
        </p:nvSpPr>
        <p:spPr>
          <a:xfrm>
            <a:off x="3717370" y="5056265"/>
            <a:ext cx="609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B5385A"/>
                </a:solidFill>
              </a:rPr>
              <a:t>COMUNICAÇÃO</a:t>
            </a:r>
          </a:p>
        </p:txBody>
      </p:sp>
    </p:spTree>
    <p:extLst>
      <p:ext uri="{BB962C8B-B14F-4D97-AF65-F5344CB8AC3E}">
        <p14:creationId xmlns:p14="http://schemas.microsoft.com/office/powerpoint/2010/main" val="27484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11" name="Mídia Online 2" descr="26. VigIA">
            <a:hlinkClick r:id="" action="ppaction://media"/>
            <a:extLst>
              <a:ext uri="{FF2B5EF4-FFF2-40B4-BE49-F238E27FC236}">
                <a16:creationId xmlns:a16="http://schemas.microsoft.com/office/drawing/2014/main" id="{B43C0440-5CB7-4046-8CC2-F76535396F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9812"/>
            <a:ext cx="12192000" cy="68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Tribunal da Governança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Chave Esquerda 5">
            <a:extLst>
              <a:ext uri="{FF2B5EF4-FFF2-40B4-BE49-F238E27FC236}">
                <a16:creationId xmlns:a16="http://schemas.microsoft.com/office/drawing/2014/main" id="{1E9D77E9-8AA7-0D4F-B389-B9BA8316A556}"/>
              </a:ext>
            </a:extLst>
          </p:cNvPr>
          <p:cNvSpPr/>
          <p:nvPr/>
        </p:nvSpPr>
        <p:spPr>
          <a:xfrm>
            <a:off x="4548232" y="2100376"/>
            <a:ext cx="1100490" cy="3123387"/>
          </a:xfrm>
          <a:prstGeom prst="leftBrace">
            <a:avLst>
              <a:gd name="adj1" fmla="val 8333"/>
              <a:gd name="adj2" fmla="val 67838"/>
            </a:avLst>
          </a:prstGeom>
          <a:ln>
            <a:solidFill>
              <a:srgbClr val="B5385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B5385A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C06B42-1475-8241-833D-5F78791F02CF}"/>
              </a:ext>
            </a:extLst>
          </p:cNvPr>
          <p:cNvSpPr txBox="1"/>
          <p:nvPr/>
        </p:nvSpPr>
        <p:spPr>
          <a:xfrm>
            <a:off x="5213594" y="2187853"/>
            <a:ext cx="34869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rgbClr val="B5385A"/>
                </a:solidFill>
              </a:rPr>
              <a:t>CICLO DE ESTUDOS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D37BC8-59E2-2644-8CEC-9213907574F5}"/>
              </a:ext>
            </a:extLst>
          </p:cNvPr>
          <p:cNvSpPr txBox="1"/>
          <p:nvPr/>
        </p:nvSpPr>
        <p:spPr>
          <a:xfrm>
            <a:off x="5218791" y="2807531"/>
            <a:ext cx="47228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rgbClr val="B5385A"/>
                </a:solidFill>
              </a:rPr>
              <a:t>CONGRESSO DE DIR. ADM.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1A187D-C133-1A4C-94C1-0E5E6A189DB1}"/>
              </a:ext>
            </a:extLst>
          </p:cNvPr>
          <p:cNvSpPr txBox="1"/>
          <p:nvPr/>
        </p:nvSpPr>
        <p:spPr>
          <a:xfrm>
            <a:off x="5213498" y="3380484"/>
            <a:ext cx="1249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rgbClr val="B5385A"/>
                </a:solidFill>
              </a:rPr>
              <a:t>NLLC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242AD8-8035-1D4A-8B00-F44F7F5084FE}"/>
              </a:ext>
            </a:extLst>
          </p:cNvPr>
          <p:cNvSpPr txBox="1"/>
          <p:nvPr/>
        </p:nvSpPr>
        <p:spPr>
          <a:xfrm>
            <a:off x="5213498" y="3976510"/>
            <a:ext cx="1366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rgbClr val="B5385A"/>
                </a:solidFill>
              </a:rPr>
              <a:t>FOCO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C68A93-95D9-EF41-9EF0-2DFA162B4FB6}"/>
              </a:ext>
            </a:extLst>
          </p:cNvPr>
          <p:cNvSpPr txBox="1"/>
          <p:nvPr/>
        </p:nvSpPr>
        <p:spPr>
          <a:xfrm>
            <a:off x="5213498" y="4584420"/>
            <a:ext cx="27243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b="1" dirty="0">
                <a:solidFill>
                  <a:srgbClr val="B5385A"/>
                </a:solidFill>
              </a:rPr>
              <a:t>TCE PARCEIRO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CD15EA-A80B-654F-828F-4A34A8F46FDA}"/>
              </a:ext>
            </a:extLst>
          </p:cNvPr>
          <p:cNvSpPr txBox="1"/>
          <p:nvPr/>
        </p:nvSpPr>
        <p:spPr>
          <a:xfrm>
            <a:off x="748493" y="1011462"/>
            <a:ext cx="6098058" cy="359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4110E6"/>
                </a:solidFill>
              </a:rPr>
              <a:t>CONSULTAS</a:t>
            </a:r>
          </a:p>
          <a:p>
            <a:pPr marL="285750" indent="-285750" algn="l" defTabSz="914400" rtl="0" eaLnBrk="1" latinLnBrk="0" hangingPunct="1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NOTAS TÉCNICAS</a:t>
            </a:r>
          </a:p>
          <a:p>
            <a:pPr marL="285750" indent="-285750" algn="l" defTabSz="914400" rtl="0" eaLnBrk="1" latinLnBrk="0" hangingPunct="1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E-SFINGE</a:t>
            </a:r>
          </a:p>
          <a:p>
            <a:pPr marL="285750" indent="-285750" algn="l" defTabSz="914400" rtl="0" eaLnBrk="1" latinLnBrk="0" hangingPunct="1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CAPACITAÇÕES</a:t>
            </a:r>
          </a:p>
        </p:txBody>
      </p:sp>
    </p:spTree>
    <p:extLst>
      <p:ext uri="{BB962C8B-B14F-4D97-AF65-F5344CB8AC3E}">
        <p14:creationId xmlns:p14="http://schemas.microsoft.com/office/powerpoint/2010/main" val="5157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301058"/>
            <a:ext cx="9822426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Tribunal da Governança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8" y="809570"/>
            <a:ext cx="10025447" cy="30073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8641F86-FB43-484F-BB72-7442BAAE2044}"/>
              </a:ext>
            </a:extLst>
          </p:cNvPr>
          <p:cNvSpPr txBox="1"/>
          <p:nvPr/>
        </p:nvSpPr>
        <p:spPr>
          <a:xfrm>
            <a:off x="748493" y="1011462"/>
            <a:ext cx="6098058" cy="449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4110E6"/>
                </a:solidFill>
              </a:rPr>
              <a:t>CONSULTAS</a:t>
            </a:r>
          </a:p>
          <a:p>
            <a:pPr marL="285750" indent="-285750" algn="l" defTabSz="914400" rtl="0" eaLnBrk="1" latinLnBrk="0" hangingPunct="1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NOTAS TÉCNICAS</a:t>
            </a:r>
          </a:p>
          <a:p>
            <a:pPr marL="285750" indent="-285750" algn="l" defTabSz="914400" rtl="0" eaLnBrk="1" latinLnBrk="0" hangingPunct="1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E-SFINGE</a:t>
            </a:r>
          </a:p>
          <a:p>
            <a:pPr marL="285750" indent="-285750" algn="l" defTabSz="914400" rtl="0" eaLnBrk="1" latinLnBrk="0" hangingPunct="1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CAPACITAÇÕES</a:t>
            </a:r>
          </a:p>
          <a:p>
            <a:pPr marL="285750" indent="-285750" algn="l" defTabSz="914400" rtl="0" eaLnBrk="1" latinLnBrk="0" hangingPunct="1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kern="1200" dirty="0">
                <a:solidFill>
                  <a:srgbClr val="4110E6"/>
                </a:solidFill>
                <a:latin typeface="+mn-lt"/>
                <a:ea typeface="+mn-ea"/>
                <a:cs typeface="+mn-cs"/>
              </a:rPr>
              <a:t>ATENDIMENTO VIRTUAL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8F7EB3-2DFD-C440-AE68-0DF35CFE19F6}"/>
              </a:ext>
            </a:extLst>
          </p:cNvPr>
          <p:cNvSpPr txBox="1"/>
          <p:nvPr/>
        </p:nvSpPr>
        <p:spPr>
          <a:xfrm>
            <a:off x="748492" y="5415010"/>
            <a:ext cx="10520869" cy="90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rgbClr val="4110E6"/>
                </a:solidFill>
              </a:rPr>
              <a:t>MESA DE CONSENSUALISMO </a:t>
            </a:r>
          </a:p>
        </p:txBody>
      </p:sp>
    </p:spTree>
    <p:extLst>
      <p:ext uri="{BB962C8B-B14F-4D97-AF65-F5344CB8AC3E}">
        <p14:creationId xmlns:p14="http://schemas.microsoft.com/office/powerpoint/2010/main" val="3769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740963"/>
            <a:ext cx="10813143" cy="2896393"/>
          </a:xfrm>
        </p:spPr>
        <p:txBody>
          <a:bodyPr anchor="t">
            <a:noAutofit/>
          </a:bodyPr>
          <a:lstStyle/>
          <a:p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responsabilidade da Alta Administração nas </a:t>
            </a:r>
            <a:b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Contratações Públicas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C86BF5-2BED-8343-BA37-DC94712EA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869881" y="2912934"/>
            <a:ext cx="9677400" cy="2762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246C6E-5C72-C740-9FA7-89F6B6B2009E}"/>
              </a:ext>
            </a:extLst>
          </p:cNvPr>
          <p:cNvSpPr txBox="1"/>
          <p:nvPr/>
        </p:nvSpPr>
        <p:spPr>
          <a:xfrm>
            <a:off x="-364358" y="3189159"/>
            <a:ext cx="1154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4110E6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7395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80D077C-E1F9-9E48-A661-807E0DA3660D}"/>
              </a:ext>
            </a:extLst>
          </p:cNvPr>
          <p:cNvSpPr txBox="1"/>
          <p:nvPr/>
        </p:nvSpPr>
        <p:spPr>
          <a:xfrm>
            <a:off x="1048216" y="2216148"/>
            <a:ext cx="93191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4110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“As únicas coisas que evoluem por vontade própria em uma organização são a desordem, o atrito e o mau desempenho.”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5788D1-FA67-8F46-B69C-C4945713832D}"/>
              </a:ext>
            </a:extLst>
          </p:cNvPr>
          <p:cNvSpPr txBox="1"/>
          <p:nvPr/>
        </p:nvSpPr>
        <p:spPr>
          <a:xfrm>
            <a:off x="8656688" y="4158410"/>
            <a:ext cx="1933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B5385A"/>
                </a:solidFill>
              </a:rPr>
              <a:t>Peter Drucker</a:t>
            </a:r>
          </a:p>
          <a:p>
            <a:r>
              <a:rPr lang="pt-BR" sz="2400" b="1" dirty="0">
                <a:solidFill>
                  <a:srgbClr val="B5385A"/>
                </a:solidFill>
              </a:rPr>
              <a:t> (1909 - 2005)</a:t>
            </a:r>
          </a:p>
        </p:txBody>
      </p:sp>
    </p:spTree>
    <p:extLst>
      <p:ext uri="{BB962C8B-B14F-4D97-AF65-F5344CB8AC3E}">
        <p14:creationId xmlns:p14="http://schemas.microsoft.com/office/powerpoint/2010/main" val="41298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5648325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8" name="Imagem 7" descr="Gráfico, Gráfico de barras&#10;&#10;Descrição gerada automaticamente">
            <a:extLst>
              <a:ext uri="{FF2B5EF4-FFF2-40B4-BE49-F238E27FC236}">
                <a16:creationId xmlns:a16="http://schemas.microsoft.com/office/drawing/2014/main" id="{84840CDF-52F9-784E-8DCE-DAB7750A8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1" y="1915064"/>
            <a:ext cx="10386291" cy="494293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E289E71-03E8-7242-AE79-4B1E48B2345B}"/>
              </a:ext>
            </a:extLst>
          </p:cNvPr>
          <p:cNvSpPr txBox="1"/>
          <p:nvPr/>
        </p:nvSpPr>
        <p:spPr>
          <a:xfrm>
            <a:off x="748493" y="1192472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Acórdão Nº 1917/2024 – TCU – Plenário </a:t>
            </a:r>
          </a:p>
        </p:txBody>
      </p:sp>
    </p:spTree>
    <p:extLst>
      <p:ext uri="{BB962C8B-B14F-4D97-AF65-F5344CB8AC3E}">
        <p14:creationId xmlns:p14="http://schemas.microsoft.com/office/powerpoint/2010/main" val="20024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cxnSp>
        <p:nvCxnSpPr>
          <p:cNvPr id="5" name="Conector reto 1">
            <a:extLst>
              <a:ext uri="{FF2B5EF4-FFF2-40B4-BE49-F238E27FC236}">
                <a16:creationId xmlns:a16="http://schemas.microsoft.com/office/drawing/2014/main" id="{4FD3C099-FAF4-D846-919D-BABF097EA3CA}"/>
              </a:ext>
            </a:extLst>
          </p:cNvPr>
          <p:cNvCxnSpPr/>
          <p:nvPr/>
        </p:nvCxnSpPr>
        <p:spPr>
          <a:xfrm>
            <a:off x="933204" y="3181696"/>
            <a:ext cx="9044412" cy="0"/>
          </a:xfrm>
          <a:prstGeom prst="line">
            <a:avLst/>
          </a:prstGeom>
          <a:ln w="9525">
            <a:solidFill>
              <a:srgbClr val="4110E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A4CCB2-5B56-FA4D-83DE-B0AB95008296}"/>
              </a:ext>
            </a:extLst>
          </p:cNvPr>
          <p:cNvSpPr txBox="1"/>
          <p:nvPr/>
        </p:nvSpPr>
        <p:spPr>
          <a:xfrm>
            <a:off x="933204" y="2033306"/>
            <a:ext cx="90444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Dreaming Outloud Script Pro" panose="020B0604020202020204" pitchFamily="66" charset="0"/>
              </a:rPr>
              <a:t>Muito Obrigado!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FEBE704-83FF-5C44-AE96-9522C4552B7E}"/>
              </a:ext>
            </a:extLst>
          </p:cNvPr>
          <p:cNvGrpSpPr/>
          <p:nvPr/>
        </p:nvGrpSpPr>
        <p:grpSpPr>
          <a:xfrm>
            <a:off x="1260365" y="3429000"/>
            <a:ext cx="8390089" cy="942326"/>
            <a:chOff x="1587527" y="3181696"/>
            <a:chExt cx="8390089" cy="942326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60A2598-638D-9749-8E28-E690655BD507}"/>
                </a:ext>
              </a:extLst>
            </p:cNvPr>
            <p:cNvSpPr txBox="1"/>
            <p:nvPr/>
          </p:nvSpPr>
          <p:spPr>
            <a:xfrm>
              <a:off x="1587527" y="3286343"/>
              <a:ext cx="5170396" cy="72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Roboto" pitchFamily="2" charset="0"/>
                  <a:cs typeface="+mn-cs"/>
                </a:rPr>
                <a:t>CÁSSIO SEVERO RODRIGUES</a:t>
              </a:r>
              <a:endParaRPr lang="pt-B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Roboto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Diretoria de Licitações e Contratações (DLC)</a:t>
              </a:r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9EC733FF-BF61-7245-BE0C-34A02A5DE6D7}"/>
                </a:ext>
              </a:extLst>
            </p:cNvPr>
            <p:cNvGrpSpPr/>
            <p:nvPr/>
          </p:nvGrpSpPr>
          <p:grpSpPr>
            <a:xfrm>
              <a:off x="6567022" y="3181696"/>
              <a:ext cx="3410594" cy="942326"/>
              <a:chOff x="6059537" y="2687914"/>
              <a:chExt cx="3410594" cy="942326"/>
            </a:xfrm>
          </p:grpSpPr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B0235C24-19CE-0643-839F-3F782C889B6F}"/>
                  </a:ext>
                </a:extLst>
              </p:cNvPr>
              <p:cNvGrpSpPr/>
              <p:nvPr/>
            </p:nvGrpSpPr>
            <p:grpSpPr>
              <a:xfrm>
                <a:off x="6059537" y="2687914"/>
                <a:ext cx="468000" cy="942326"/>
                <a:chOff x="6059537" y="2677400"/>
                <a:chExt cx="468000" cy="942326"/>
              </a:xfrm>
            </p:grpSpPr>
            <p:pic>
              <p:nvPicPr>
                <p:cNvPr id="15" name="Imagem 14" descr="Ícone&#10;&#10;Descrição gerada automaticamente">
                  <a:extLst>
                    <a:ext uri="{FF2B5EF4-FFF2-40B4-BE49-F238E27FC236}">
                      <a16:creationId xmlns:a16="http://schemas.microsoft.com/office/drawing/2014/main" id="{35332E57-345F-924A-AE19-84A4A76BC9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9537" y="2677400"/>
                  <a:ext cx="468000" cy="468000"/>
                </a:xfrm>
                <a:prstGeom prst="rect">
                  <a:avLst/>
                </a:prstGeom>
              </p:spPr>
            </p:pic>
            <p:pic>
              <p:nvPicPr>
                <p:cNvPr id="16" name="Imagem 15" descr="Ícone&#10;&#10;Descrição gerada automaticamente">
                  <a:extLst>
                    <a:ext uri="{FF2B5EF4-FFF2-40B4-BE49-F238E27FC236}">
                      <a16:creationId xmlns:a16="http://schemas.microsoft.com/office/drawing/2014/main" id="{90F7AAB3-9BFD-3D45-B0AE-D892EB1A4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9537" y="3151726"/>
                  <a:ext cx="468000" cy="468000"/>
                </a:xfrm>
                <a:prstGeom prst="rect">
                  <a:avLst/>
                </a:prstGeom>
              </p:spPr>
            </p:pic>
          </p:grp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A4AA25B-635A-AE4A-BEA1-455BB914BE53}"/>
                  </a:ext>
                </a:extLst>
              </p:cNvPr>
              <p:cNvSpPr txBox="1"/>
              <p:nvPr/>
            </p:nvSpPr>
            <p:spPr>
              <a:xfrm>
                <a:off x="6599537" y="2720782"/>
                <a:ext cx="28705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Dlc.caju1@tcesc.tc.br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9B3C197-5FA1-4B42-AA62-95E84CEA2C58}"/>
                  </a:ext>
                </a:extLst>
              </p:cNvPr>
              <p:cNvSpPr txBox="1"/>
              <p:nvPr/>
            </p:nvSpPr>
            <p:spPr>
              <a:xfrm>
                <a:off x="6599537" y="3153109"/>
                <a:ext cx="20890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(48) 3221-3659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7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493" y="231331"/>
            <a:ext cx="5648325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E289E71-03E8-7242-AE79-4B1E48B2345B}"/>
              </a:ext>
            </a:extLst>
          </p:cNvPr>
          <p:cNvSpPr txBox="1"/>
          <p:nvPr/>
        </p:nvSpPr>
        <p:spPr>
          <a:xfrm>
            <a:off x="748493" y="1289410"/>
            <a:ext cx="445558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3000" b="1" dirty="0">
                <a:latin typeface="Calibri" panose="020F0502020204030204" pitchFamily="34" charset="0"/>
                <a:cs typeface="Calibri" panose="020F0502020204030204" pitchFamily="34" charset="0"/>
              </a:rPr>
              <a:t>LEV 24/80027591 - TCE/SC</a:t>
            </a:r>
            <a:r>
              <a:rPr lang="pt-BR" sz="3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5D9DA77-B70F-2344-B71F-6A8A7BF94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32932"/>
              </p:ext>
            </p:extLst>
          </p:nvPr>
        </p:nvGraphicFramePr>
        <p:xfrm>
          <a:off x="748493" y="2200514"/>
          <a:ext cx="9592056" cy="35318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97352">
                  <a:extLst>
                    <a:ext uri="{9D8B030D-6E8A-4147-A177-3AD203B41FA5}">
                      <a16:colId xmlns:a16="http://schemas.microsoft.com/office/drawing/2014/main" val="323289379"/>
                    </a:ext>
                  </a:extLst>
                </a:gridCol>
                <a:gridCol w="3197352">
                  <a:extLst>
                    <a:ext uri="{9D8B030D-6E8A-4147-A177-3AD203B41FA5}">
                      <a16:colId xmlns:a16="http://schemas.microsoft.com/office/drawing/2014/main" val="2051243101"/>
                    </a:ext>
                  </a:extLst>
                </a:gridCol>
                <a:gridCol w="3197352">
                  <a:extLst>
                    <a:ext uri="{9D8B030D-6E8A-4147-A177-3AD203B41FA5}">
                      <a16:colId xmlns:a16="http://schemas.microsoft.com/office/drawing/2014/main" val="2098514527"/>
                    </a:ext>
                  </a:extLst>
                </a:gridCol>
              </a:tblGrid>
              <a:tr h="842019"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Regulamentação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Municípios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 de não atendimento (%)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794650"/>
                  </a:ext>
                </a:extLst>
              </a:tr>
              <a:tr h="842019"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Governança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84,41%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819571"/>
                  </a:ext>
                </a:extLst>
              </a:tr>
              <a:tr h="842019"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PCA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35,60%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229288"/>
                  </a:ext>
                </a:extLst>
              </a:tr>
              <a:tr h="842019"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Gestão de Riscos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0" dirty="0"/>
                        <a:t>70,50%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9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1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40963"/>
            <a:ext cx="10813143" cy="2896393"/>
          </a:xfrm>
        </p:spPr>
        <p:txBody>
          <a:bodyPr anchor="t">
            <a:noAutofit/>
          </a:bodyPr>
          <a:lstStyle/>
          <a:p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responsabilidade da Alta Administração nas </a:t>
            </a:r>
            <a:b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Contratações Públicas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C86BF5-2BED-8343-BA37-DC94712EA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869881" y="2912934"/>
            <a:ext cx="9677400" cy="2762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246C6E-5C72-C740-9FA7-89F6B6B2009E}"/>
              </a:ext>
            </a:extLst>
          </p:cNvPr>
          <p:cNvSpPr txBox="1"/>
          <p:nvPr/>
        </p:nvSpPr>
        <p:spPr>
          <a:xfrm>
            <a:off x="2331534" y="3189159"/>
            <a:ext cx="67540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b="1" dirty="0">
                <a:solidFill>
                  <a:srgbClr val="4110E6"/>
                </a:solidFill>
              </a:rPr>
              <a:t>A ALTA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31859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68B12B6-E268-794A-B8C4-65E849B51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493" y="231331"/>
            <a:ext cx="8883187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Alta Administração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C35881-3A63-1E42-A152-DF87213CE142}"/>
              </a:ext>
            </a:extLst>
          </p:cNvPr>
          <p:cNvSpPr txBox="1"/>
          <p:nvPr/>
        </p:nvSpPr>
        <p:spPr>
          <a:xfrm>
            <a:off x="833837" y="1071118"/>
            <a:ext cx="997930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7º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Caberá à autoridade máxima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órgão ou da entidade, ou a quem as normas de organização administrativa indicarem, promover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gestão por competências 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designar agentes públicos para o desempenho das funções essenciais à execução desta Lei que preencham os seguintes requisitos:</a:t>
            </a:r>
          </a:p>
          <a:p>
            <a:pPr algn="just"/>
            <a:r>
              <a:rPr lang="pt-B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sejam, </a:t>
            </a:r>
            <a:r>
              <a:rPr lang="pt-BR" sz="2000" b="1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preferencialmente, servidor efetivo 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 empregado público dos quadros permanentes da Administração Pública;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tenham atribuições relacionadas a licitações e contratos ou possuam </a:t>
            </a:r>
            <a:r>
              <a:rPr lang="pt-BR" sz="2000" b="1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formação compatível ou qualificação atestada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por certificação profissional emitida por escola de governo criada e mantida pelo poder público; e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não sejam cônjuge ou companheiro de </a:t>
            </a:r>
            <a:r>
              <a:rPr lang="pt-BR" sz="2000" b="1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licitantes ou contratados habituais 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 Administração nem tenham com eles vínculo de parentesco, colateral ou por afinidade, até o terceiro grau, ou de natureza técnica, comercial, econômica, financeira, trabalhista e civil.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§ 1º A autoridade referida no </a:t>
            </a:r>
            <a:r>
              <a:rPr lang="pt-B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caput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deste artigo deverá observar o </a:t>
            </a:r>
            <a:r>
              <a:rPr lang="pt-BR" sz="2000" b="1" dirty="0">
                <a:solidFill>
                  <a:srgbClr val="B5385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princípio da segregação de funções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vedada a designação do mesmo agente público para atuação simultânea em funções mais suscetíveis a riscos, de modo a reduzir a possibilidade de ocultação de erros e de ocorrência de fraudes na respectiva contratação.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§ 2º O disposto no </a:t>
            </a:r>
            <a:r>
              <a:rPr lang="pt-B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caput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no § 1º deste artigo, inclusive os requisitos estabelecidos, também se aplica aos órgãos de assessoramento jurídico e de controle interno da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23626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63149" y="817498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68B12B6-E268-794A-B8C4-65E849B51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493" y="231331"/>
            <a:ext cx="8883187" cy="8397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Alta Administração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6DE8F4-642F-9D41-B0F8-C8B7C1AA8534}"/>
              </a:ext>
            </a:extLst>
          </p:cNvPr>
          <p:cNvSpPr txBox="1"/>
          <p:nvPr/>
        </p:nvSpPr>
        <p:spPr>
          <a:xfrm>
            <a:off x="748493" y="1251078"/>
            <a:ext cx="9677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176. Os Municípios com até 20.000 (vinte mil) habitantes terão o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prazo de 6 (seis) anos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000" b="1" dirty="0">
                <a:solidFill>
                  <a:srgbClr val="4110E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contado da data de publicação desta Lei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para cumprimento:</a:t>
            </a:r>
          </a:p>
          <a:p>
            <a:pPr algn="just"/>
            <a:r>
              <a:rPr lang="pt-B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dos requisitos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estabelecidos no art. 7º e no caput do art. 8º desta Lei;</a:t>
            </a: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II - da obrigatoriedade de realização da licitação sob a forma eletrônica a que se refere o §2º do art. 17 desta Lei;</a:t>
            </a:r>
          </a:p>
          <a:p>
            <a:pPr algn="just"/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das regras relativas à divulgação em sítio eletrônico oficial.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817CA4-FCC0-B64F-AF18-C737C9726E50}"/>
              </a:ext>
            </a:extLst>
          </p:cNvPr>
          <p:cNvSpPr txBox="1"/>
          <p:nvPr/>
        </p:nvSpPr>
        <p:spPr>
          <a:xfrm>
            <a:off x="1868370" y="3992691"/>
            <a:ext cx="726695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pt-BR" sz="6000" dirty="0">
                <a:solidFill>
                  <a:srgbClr val="B5385A"/>
                </a:solidFill>
              </a:rPr>
              <a:t>1º de Abril de 2027</a:t>
            </a:r>
          </a:p>
        </p:txBody>
      </p:sp>
    </p:spTree>
    <p:extLst>
      <p:ext uri="{BB962C8B-B14F-4D97-AF65-F5344CB8AC3E}">
        <p14:creationId xmlns:p14="http://schemas.microsoft.com/office/powerpoint/2010/main" val="4159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4111</Words>
  <Application>Microsoft Macintosh PowerPoint</Application>
  <PresentationFormat>Widescreen</PresentationFormat>
  <Paragraphs>255</Paragraphs>
  <Slides>50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8" baseType="lpstr">
      <vt:lpstr>Aptos</vt:lpstr>
      <vt:lpstr>Arial</vt:lpstr>
      <vt:lpstr>Calibri</vt:lpstr>
      <vt:lpstr>Calibri Light</vt:lpstr>
      <vt:lpstr>Helvetica</vt:lpstr>
      <vt:lpstr>Times New Roman</vt:lpstr>
      <vt:lpstr>WordVisi_MSFontService</vt:lpstr>
      <vt:lpstr>Tema do Office</vt:lpstr>
      <vt:lpstr>Apresentação do PowerPoint</vt:lpstr>
      <vt:lpstr>A responsabilidade da  Alta Administração nas  Contratações Públicas</vt:lpstr>
      <vt:lpstr>Sumário</vt:lpstr>
      <vt:lpstr>Introdução</vt:lpstr>
      <vt:lpstr>Introdução</vt:lpstr>
      <vt:lpstr>Introdução</vt:lpstr>
      <vt:lpstr>A responsabilidade da Alta Administração nas  Contratações Públicas</vt:lpstr>
      <vt:lpstr>A Alta Administração</vt:lpstr>
      <vt:lpstr>A Alta Administração</vt:lpstr>
      <vt:lpstr>A Alta Administração</vt:lpstr>
      <vt:lpstr>A Alta Administração</vt:lpstr>
      <vt:lpstr>A responsabilidade da Alta Administração nas  Contratações Públicas</vt:lpstr>
      <vt:lpstr>Designação de Agentes Públicos</vt:lpstr>
      <vt:lpstr>Designação de Agentes Públicos</vt:lpstr>
      <vt:lpstr>Designação de Agentes Públicos</vt:lpstr>
      <vt:lpstr>Designação de Agentes Públicos</vt:lpstr>
      <vt:lpstr>Designação de Agentes Públicos</vt:lpstr>
      <vt:lpstr>Designação de Agentes Públicos</vt:lpstr>
      <vt:lpstr>A responsabilidade da Alta Administração nas  Contratações Públicas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Implementação de Processos e Estruturas</vt:lpstr>
      <vt:lpstr>A responsabilidade da Alta Administração nas  Contratações Públicas</vt:lpstr>
      <vt:lpstr>Controle</vt:lpstr>
      <vt:lpstr>Controle</vt:lpstr>
      <vt:lpstr>Apresentação do PowerPoint</vt:lpstr>
      <vt:lpstr>Controle</vt:lpstr>
      <vt:lpstr>A responsabilidade da Alta Administração nas  Contratações Públicas</vt:lpstr>
      <vt:lpstr>O Tribunal da Governança Pública</vt:lpstr>
      <vt:lpstr>Apresentação do PowerPoint</vt:lpstr>
      <vt:lpstr>O Tribunal da Governança Pública</vt:lpstr>
      <vt:lpstr>Apresentação do PowerPoint</vt:lpstr>
      <vt:lpstr>O Tribunal da Governança Pública</vt:lpstr>
      <vt:lpstr>O Tribunal da Governança Pública</vt:lpstr>
      <vt:lpstr>O Tribunal da Governança Pública</vt:lpstr>
      <vt:lpstr>Apresentação do PowerPoint</vt:lpstr>
      <vt:lpstr>O Tribunal da Governança Pública</vt:lpstr>
      <vt:lpstr>O Tribunal da Governança Pública</vt:lpstr>
      <vt:lpstr>A responsabilidade da Alta Administração nas  Contratações Públicas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Cassio Severo</cp:lastModifiedBy>
  <cp:revision>36</cp:revision>
  <dcterms:created xsi:type="dcterms:W3CDTF">2025-01-29T19:25:51Z</dcterms:created>
  <dcterms:modified xsi:type="dcterms:W3CDTF">2025-02-25T13:40:02Z</dcterms:modified>
</cp:coreProperties>
</file>