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84" r:id="rId1"/>
  </p:sldMasterIdLst>
  <p:notesMasterIdLst>
    <p:notesMasterId r:id="rId147"/>
  </p:notesMasterIdLst>
  <p:sldIdLst>
    <p:sldId id="256" r:id="rId2"/>
    <p:sldId id="499" r:id="rId3"/>
    <p:sldId id="544" r:id="rId4"/>
    <p:sldId id="500" r:id="rId5"/>
    <p:sldId id="503" r:id="rId6"/>
    <p:sldId id="501" r:id="rId7"/>
    <p:sldId id="502" r:id="rId8"/>
    <p:sldId id="578" r:id="rId9"/>
    <p:sldId id="491" r:id="rId10"/>
    <p:sldId id="575" r:id="rId11"/>
    <p:sldId id="492" r:id="rId12"/>
    <p:sldId id="545" r:id="rId13"/>
    <p:sldId id="493" r:id="rId14"/>
    <p:sldId id="494" r:id="rId15"/>
    <p:sldId id="495" r:id="rId16"/>
    <p:sldId id="512" r:id="rId17"/>
    <p:sldId id="573" r:id="rId18"/>
    <p:sldId id="513" r:id="rId19"/>
    <p:sldId id="496" r:id="rId20"/>
    <p:sldId id="511" r:id="rId21"/>
    <p:sldId id="546" r:id="rId22"/>
    <p:sldId id="482" r:id="rId23"/>
    <p:sldId id="514" r:id="rId24"/>
    <p:sldId id="515" r:id="rId25"/>
    <p:sldId id="516" r:id="rId26"/>
    <p:sldId id="518" r:id="rId27"/>
    <p:sldId id="519" r:id="rId28"/>
    <p:sldId id="520" r:id="rId29"/>
    <p:sldId id="521" r:id="rId30"/>
    <p:sldId id="567" r:id="rId31"/>
    <p:sldId id="555" r:id="rId32"/>
    <p:sldId id="557" r:id="rId33"/>
    <p:sldId id="561" r:id="rId34"/>
    <p:sldId id="562" r:id="rId35"/>
    <p:sldId id="563" r:id="rId36"/>
    <p:sldId id="564" r:id="rId37"/>
    <p:sldId id="565" r:id="rId38"/>
    <p:sldId id="566" r:id="rId39"/>
    <p:sldId id="483" r:id="rId40"/>
    <p:sldId id="506" r:id="rId41"/>
    <p:sldId id="508" r:id="rId42"/>
    <p:sldId id="497" r:id="rId43"/>
    <p:sldId id="498" r:id="rId44"/>
    <p:sldId id="517" r:id="rId45"/>
    <p:sldId id="505" r:id="rId46"/>
    <p:sldId id="489" r:id="rId47"/>
    <p:sldId id="571" r:id="rId48"/>
    <p:sldId id="523" r:id="rId49"/>
    <p:sldId id="522" r:id="rId50"/>
    <p:sldId id="572" r:id="rId51"/>
    <p:sldId id="280" r:id="rId52"/>
    <p:sldId id="358" r:id="rId53"/>
    <p:sldId id="366" r:id="rId54"/>
    <p:sldId id="359" r:id="rId55"/>
    <p:sldId id="417" r:id="rId56"/>
    <p:sldId id="341" r:id="rId57"/>
    <p:sldId id="550" r:id="rId58"/>
    <p:sldId id="551" r:id="rId59"/>
    <p:sldId id="552" r:id="rId60"/>
    <p:sldId id="553" r:id="rId61"/>
    <p:sldId id="554" r:id="rId62"/>
    <p:sldId id="370" r:id="rId63"/>
    <p:sldId id="371" r:id="rId64"/>
    <p:sldId id="418" r:id="rId65"/>
    <p:sldId id="372" r:id="rId66"/>
    <p:sldId id="373" r:id="rId67"/>
    <p:sldId id="374" r:id="rId68"/>
    <p:sldId id="375" r:id="rId69"/>
    <p:sldId id="419" r:id="rId70"/>
    <p:sldId id="304" r:id="rId71"/>
    <p:sldId id="381" r:id="rId72"/>
    <p:sldId id="420" r:id="rId73"/>
    <p:sldId id="301" r:id="rId74"/>
    <p:sldId id="574" r:id="rId75"/>
    <p:sldId id="481" r:id="rId76"/>
    <p:sldId id="305" r:id="rId77"/>
    <p:sldId id="405" r:id="rId78"/>
    <p:sldId id="354" r:id="rId79"/>
    <p:sldId id="367" r:id="rId80"/>
    <p:sldId id="409" r:id="rId81"/>
    <p:sldId id="308" r:id="rId82"/>
    <p:sldId id="355" r:id="rId83"/>
    <p:sldId id="356" r:id="rId84"/>
    <p:sldId id="421" r:id="rId85"/>
    <p:sldId id="306" r:id="rId86"/>
    <p:sldId id="311" r:id="rId87"/>
    <p:sldId id="412" r:id="rId88"/>
    <p:sldId id="312" r:id="rId89"/>
    <p:sldId id="360" r:id="rId90"/>
    <p:sldId id="258" r:id="rId91"/>
    <p:sldId id="410" r:id="rId92"/>
    <p:sldId id="261" r:id="rId93"/>
    <p:sldId id="266" r:id="rId94"/>
    <p:sldId id="362" r:id="rId95"/>
    <p:sldId id="411" r:id="rId96"/>
    <p:sldId id="267" r:id="rId97"/>
    <p:sldId id="363" r:id="rId98"/>
    <p:sldId id="425" r:id="rId99"/>
    <p:sldId id="270" r:id="rId100"/>
    <p:sldId id="271" r:id="rId101"/>
    <p:sldId id="334" r:id="rId102"/>
    <p:sldId id="427" r:id="rId103"/>
    <p:sldId id="318" r:id="rId104"/>
    <p:sldId id="414" r:id="rId105"/>
    <p:sldId id="264" r:id="rId106"/>
    <p:sldId id="321" r:id="rId107"/>
    <p:sldId id="292" r:id="rId108"/>
    <p:sldId id="326" r:id="rId109"/>
    <p:sldId id="386" r:id="rId110"/>
    <p:sldId id="387" r:id="rId111"/>
    <p:sldId id="428" r:id="rId112"/>
    <p:sldId id="434" r:id="rId113"/>
    <p:sldId id="430" r:id="rId114"/>
    <p:sldId id="431" r:id="rId115"/>
    <p:sldId id="432" r:id="rId116"/>
    <p:sldId id="433" r:id="rId117"/>
    <p:sldId id="415" r:id="rId118"/>
    <p:sldId id="576" r:id="rId119"/>
    <p:sldId id="416" r:id="rId120"/>
    <p:sldId id="382" r:id="rId121"/>
    <p:sldId id="568" r:id="rId122"/>
    <p:sldId id="570" r:id="rId123"/>
    <p:sldId id="569" r:id="rId124"/>
    <p:sldId id="440" r:id="rId125"/>
    <p:sldId id="338" r:id="rId126"/>
    <p:sldId id="328" r:id="rId127"/>
    <p:sldId id="547" r:id="rId128"/>
    <p:sldId id="548" r:id="rId129"/>
    <p:sldId id="549" r:id="rId130"/>
    <p:sldId id="524" r:id="rId131"/>
    <p:sldId id="528" r:id="rId132"/>
    <p:sldId id="529" r:id="rId133"/>
    <p:sldId id="530" r:id="rId134"/>
    <p:sldId id="531" r:id="rId135"/>
    <p:sldId id="577" r:id="rId136"/>
    <p:sldId id="532" r:id="rId137"/>
    <p:sldId id="536" r:id="rId138"/>
    <p:sldId id="537" r:id="rId139"/>
    <p:sldId id="538" r:id="rId140"/>
    <p:sldId id="539" r:id="rId141"/>
    <p:sldId id="540" r:id="rId142"/>
    <p:sldId id="541" r:id="rId143"/>
    <p:sldId id="542" r:id="rId144"/>
    <p:sldId id="543" r:id="rId145"/>
    <p:sldId id="344" r:id="rId1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aldo Jose Gomes" initials="GJG" lastIdx="1" clrIdx="0">
    <p:extLst>
      <p:ext uri="{19B8F6BF-5375-455C-9EA6-DF929625EA0E}">
        <p15:presenceInfo xmlns:p15="http://schemas.microsoft.com/office/powerpoint/2012/main" userId="S-1-5-21-2111925415-1864448222-1547373570-15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353" autoAdjust="0"/>
    <p:restoredTop sz="86861" autoAdjust="0"/>
  </p:normalViewPr>
  <p:slideViewPr>
    <p:cSldViewPr snapToGrid="0">
      <p:cViewPr varScale="1">
        <p:scale>
          <a:sx n="63" d="100"/>
          <a:sy n="63" d="100"/>
        </p:scale>
        <p:origin x="1332"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0D263-EA85-4F9D-BD92-8A6EBE54919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t-BR"/>
        </a:p>
      </dgm:t>
    </dgm:pt>
    <dgm:pt modelId="{5E79505C-E0AE-45EA-993F-B57285B17DF8}">
      <dgm:prSet phldrT="[Texto]">
        <dgm:style>
          <a:lnRef idx="0">
            <a:schemeClr val="accent6"/>
          </a:lnRef>
          <a:fillRef idx="3">
            <a:schemeClr val="accent6"/>
          </a:fillRef>
          <a:effectRef idx="3">
            <a:schemeClr val="accent6"/>
          </a:effectRef>
          <a:fontRef idx="minor">
            <a:schemeClr val="lt1"/>
          </a:fontRef>
        </dgm:style>
      </dgm:prSet>
      <dgm:spPr>
        <a:gradFill rotWithShape="0">
          <a:gsLst>
            <a:gs pos="0">
              <a:srgbClr val="FF9900"/>
            </a:gs>
            <a:gs pos="80000">
              <a:srgbClr val="FF9900"/>
            </a:gs>
            <a:gs pos="100000">
              <a:srgbClr val="FF9900"/>
            </a:gs>
          </a:gsLst>
        </a:gradFill>
      </dgm:spPr>
      <dgm:t>
        <a:bodyPr/>
        <a:lstStyle/>
        <a:p>
          <a:r>
            <a:rPr lang="pt-BR" b="1" smtClean="0">
              <a:latin typeface="Calibri" panose="020F0502020204030204" pitchFamily="34" charset="0"/>
            </a:rPr>
            <a:t>Secretário</a:t>
          </a:r>
          <a:endParaRPr lang="pt-BR" b="1" dirty="0">
            <a:latin typeface="Calibri" panose="020F0502020204030204" pitchFamily="34" charset="0"/>
          </a:endParaRPr>
        </a:p>
      </dgm:t>
    </dgm:pt>
    <dgm:pt modelId="{543ED9C2-57D3-4289-95E8-09E420A5F580}" type="parTrans" cxnId="{FBB0FFEE-FF9A-4566-8531-2F14CF57FA10}">
      <dgm:prSet/>
      <dgm:spPr/>
      <dgm:t>
        <a:bodyPr/>
        <a:lstStyle/>
        <a:p>
          <a:endParaRPr lang="pt-BR"/>
        </a:p>
      </dgm:t>
    </dgm:pt>
    <dgm:pt modelId="{EE78455B-6A9C-4C0F-84C2-E123DE67FA22}" type="sibTrans" cxnId="{FBB0FFEE-FF9A-4566-8531-2F14CF57FA10}">
      <dgm:prSet/>
      <dgm:spPr>
        <a:solidFill>
          <a:schemeClr val="bg2">
            <a:lumMod val="60000"/>
            <a:lumOff val="40000"/>
          </a:schemeClr>
        </a:solidFill>
      </dgm:spPr>
      <dgm:t>
        <a:bodyPr/>
        <a:lstStyle/>
        <a:p>
          <a:endParaRPr lang="pt-BR"/>
        </a:p>
      </dgm:t>
    </dgm:pt>
    <dgm:pt modelId="{D48EBF45-0C01-4D03-9BF2-3A46731F8D25}">
      <dgm:prSet phldrT="[Texto]"/>
      <dgm:spPr>
        <a:solidFill>
          <a:schemeClr val="accent6">
            <a:lumMod val="60000"/>
            <a:lumOff val="40000"/>
          </a:schemeClr>
        </a:solidFill>
      </dgm:spPr>
      <dgm:t>
        <a:bodyPr/>
        <a:lstStyle/>
        <a:p>
          <a:r>
            <a:rPr lang="pt-BR" b="1" smtClean="0">
              <a:latin typeface="Calibri" panose="020F0502020204030204" pitchFamily="34" charset="0"/>
            </a:rPr>
            <a:t>Prefeito</a:t>
          </a:r>
          <a:endParaRPr lang="pt-BR" b="1" dirty="0">
            <a:latin typeface="Calibri" panose="020F0502020204030204" pitchFamily="34" charset="0"/>
          </a:endParaRPr>
        </a:p>
      </dgm:t>
    </dgm:pt>
    <dgm:pt modelId="{E72536CB-73B4-41CF-B955-94515EA0756D}" type="parTrans" cxnId="{CE170898-50FD-4826-9F66-CEFD386DBE00}">
      <dgm:prSet/>
      <dgm:spPr/>
      <dgm:t>
        <a:bodyPr/>
        <a:lstStyle/>
        <a:p>
          <a:endParaRPr lang="pt-BR"/>
        </a:p>
      </dgm:t>
    </dgm:pt>
    <dgm:pt modelId="{470CC025-90C2-4EFA-9D71-E4E8881F4D79}" type="sibTrans" cxnId="{CE170898-50FD-4826-9F66-CEFD386DBE00}">
      <dgm:prSet/>
      <dgm:spPr>
        <a:solidFill>
          <a:schemeClr val="bg2">
            <a:lumMod val="60000"/>
            <a:lumOff val="40000"/>
          </a:schemeClr>
        </a:solidFill>
      </dgm:spPr>
      <dgm:t>
        <a:bodyPr/>
        <a:lstStyle/>
        <a:p>
          <a:endParaRPr lang="pt-BR"/>
        </a:p>
      </dgm:t>
    </dgm:pt>
    <dgm:pt modelId="{BCD5D4B3-9583-490F-A6AE-3D91F0F2AE5D}">
      <dgm:prSet phldrT="[Texto]"/>
      <dgm:spPr>
        <a:solidFill>
          <a:schemeClr val="accent6">
            <a:lumMod val="60000"/>
            <a:lumOff val="40000"/>
          </a:schemeClr>
        </a:solidFill>
      </dgm:spPr>
      <dgm:t>
        <a:bodyPr/>
        <a:lstStyle/>
        <a:p>
          <a:r>
            <a:rPr lang="pt-BR" b="1" dirty="0" smtClean="0">
              <a:latin typeface="Calibri" panose="020F0502020204030204" pitchFamily="34" charset="0"/>
            </a:rPr>
            <a:t>Setor de Compras</a:t>
          </a:r>
          <a:endParaRPr lang="pt-BR" b="1" dirty="0">
            <a:latin typeface="Calibri" panose="020F0502020204030204" pitchFamily="34" charset="0"/>
          </a:endParaRPr>
        </a:p>
      </dgm:t>
    </dgm:pt>
    <dgm:pt modelId="{9BF29418-CA3D-4BFA-BB8C-2D38D08A2EB1}" type="parTrans" cxnId="{A8BB9A77-34B0-4DBB-9F38-5E353E5871AA}">
      <dgm:prSet/>
      <dgm:spPr/>
      <dgm:t>
        <a:bodyPr/>
        <a:lstStyle/>
        <a:p>
          <a:endParaRPr lang="pt-BR"/>
        </a:p>
      </dgm:t>
    </dgm:pt>
    <dgm:pt modelId="{5362BEDB-446D-47F4-8774-D3219461C0DC}" type="sibTrans" cxnId="{A8BB9A77-34B0-4DBB-9F38-5E353E5871AA}">
      <dgm:prSet/>
      <dgm:spPr>
        <a:solidFill>
          <a:schemeClr val="bg2">
            <a:lumMod val="60000"/>
            <a:lumOff val="40000"/>
          </a:schemeClr>
        </a:solidFill>
      </dgm:spPr>
      <dgm:t>
        <a:bodyPr/>
        <a:lstStyle/>
        <a:p>
          <a:endParaRPr lang="pt-BR"/>
        </a:p>
      </dgm:t>
    </dgm:pt>
    <dgm:pt modelId="{9F0577F7-477F-42DF-A330-82AD997FD895}">
      <dgm:prSet phldrT="[Texto]"/>
      <dgm:spPr>
        <a:solidFill>
          <a:srgbClr val="92D050"/>
        </a:solidFill>
      </dgm:spPr>
      <dgm:t>
        <a:bodyPr/>
        <a:lstStyle/>
        <a:p>
          <a:r>
            <a:rPr lang="pt-BR" dirty="0" smtClean="0">
              <a:latin typeface="Calibri" panose="020F0502020204030204" pitchFamily="34" charset="0"/>
            </a:rPr>
            <a:t>Comissão de Licitação</a:t>
          </a:r>
          <a:endParaRPr lang="pt-BR" dirty="0">
            <a:latin typeface="Calibri" panose="020F0502020204030204" pitchFamily="34" charset="0"/>
          </a:endParaRPr>
        </a:p>
      </dgm:t>
    </dgm:pt>
    <dgm:pt modelId="{8A40F5D6-EB1A-4758-BD82-3981DDE1E35F}" type="parTrans" cxnId="{8CB1596C-B256-4679-88C7-6135EC9FC14B}">
      <dgm:prSet/>
      <dgm:spPr/>
      <dgm:t>
        <a:bodyPr/>
        <a:lstStyle/>
        <a:p>
          <a:endParaRPr lang="pt-BR"/>
        </a:p>
      </dgm:t>
    </dgm:pt>
    <dgm:pt modelId="{DC6356F3-69EA-4F7A-B1F6-CFF28158168B}" type="sibTrans" cxnId="{8CB1596C-B256-4679-88C7-6135EC9FC14B}">
      <dgm:prSet/>
      <dgm:spPr>
        <a:blipFill rotWithShape="0">
          <a:blip xmlns:r="http://schemas.openxmlformats.org/officeDocument/2006/relationships" r:embed="rId1"/>
          <a:stretch>
            <a:fillRect/>
          </a:stretch>
        </a:blipFill>
      </dgm:spPr>
      <dgm:t>
        <a:bodyPr/>
        <a:lstStyle/>
        <a:p>
          <a:endParaRPr lang="pt-BR"/>
        </a:p>
      </dgm:t>
    </dgm:pt>
    <dgm:pt modelId="{9ABEA62C-B9E5-4F48-9CD8-9BCDDE5EFBC0}">
      <dgm:prSet phldrT="[Texto]">
        <dgm:style>
          <a:lnRef idx="0">
            <a:schemeClr val="accent2"/>
          </a:lnRef>
          <a:fillRef idx="3">
            <a:schemeClr val="accent2"/>
          </a:fillRef>
          <a:effectRef idx="3">
            <a:schemeClr val="accent2"/>
          </a:effectRef>
          <a:fontRef idx="minor">
            <a:schemeClr val="lt1"/>
          </a:fontRef>
        </dgm:style>
      </dgm:prSet>
      <dgm:spPr>
        <a:solidFill>
          <a:srgbClr val="C00000"/>
        </a:solidFill>
      </dgm:spPr>
      <dgm:t>
        <a:bodyPr/>
        <a:lstStyle/>
        <a:p>
          <a:r>
            <a:rPr lang="pt-BR" dirty="0" smtClean="0">
              <a:latin typeface="Calibri" panose="020F0502020204030204" pitchFamily="34" charset="0"/>
            </a:rPr>
            <a:t>Prefeito</a:t>
          </a:r>
          <a:endParaRPr lang="pt-BR" b="1" dirty="0">
            <a:latin typeface="Calibri" panose="020F0502020204030204" pitchFamily="34" charset="0"/>
          </a:endParaRPr>
        </a:p>
      </dgm:t>
    </dgm:pt>
    <dgm:pt modelId="{17189288-6337-4BE9-8C5E-DCEA1392F9AB}" type="parTrans" cxnId="{9C8354EE-BBAE-4528-AAB9-62B9E1BA3B08}">
      <dgm:prSet/>
      <dgm:spPr/>
      <dgm:t>
        <a:bodyPr/>
        <a:lstStyle/>
        <a:p>
          <a:endParaRPr lang="pt-BR"/>
        </a:p>
      </dgm:t>
    </dgm:pt>
    <dgm:pt modelId="{8AA4A603-ABFA-4AAD-B5E1-47BEC3A1B432}" type="sibTrans" cxnId="{9C8354EE-BBAE-4528-AAB9-62B9E1BA3B08}">
      <dgm:prSet/>
      <dgm:spPr>
        <a:solidFill>
          <a:schemeClr val="bg2">
            <a:lumMod val="60000"/>
            <a:lumOff val="40000"/>
          </a:schemeClr>
        </a:solidFill>
      </dgm:spPr>
      <dgm:t>
        <a:bodyPr/>
        <a:lstStyle/>
        <a:p>
          <a:endParaRPr lang="pt-BR"/>
        </a:p>
      </dgm:t>
    </dgm:pt>
    <dgm:pt modelId="{1EDBCA71-5E2A-4E80-85D6-81EBA21DD268}">
      <dgm:prSet/>
      <dgm:spPr>
        <a:solidFill>
          <a:srgbClr val="92D050"/>
        </a:solidFill>
      </dgm:spPr>
      <dgm:t>
        <a:bodyPr/>
        <a:lstStyle/>
        <a:p>
          <a:r>
            <a:rPr lang="pt-BR" dirty="0" smtClean="0">
              <a:latin typeface="Calibri" panose="020F0502020204030204" pitchFamily="34" charset="0"/>
            </a:rPr>
            <a:t>Comissão de Licitação</a:t>
          </a:r>
          <a:endParaRPr lang="pt-BR" dirty="0">
            <a:latin typeface="Calibri" panose="020F0502020204030204" pitchFamily="34" charset="0"/>
          </a:endParaRPr>
        </a:p>
      </dgm:t>
    </dgm:pt>
    <dgm:pt modelId="{FB2C25AA-9683-4982-A2C3-B8EC0A4C3452}" type="parTrans" cxnId="{F7896D69-CA01-4A32-A185-2FEEFD40D3B6}">
      <dgm:prSet/>
      <dgm:spPr/>
      <dgm:t>
        <a:bodyPr/>
        <a:lstStyle/>
        <a:p>
          <a:endParaRPr lang="pt-BR"/>
        </a:p>
      </dgm:t>
    </dgm:pt>
    <dgm:pt modelId="{3BA86C55-1BCC-4D5D-A255-BA619C458614}" type="sibTrans" cxnId="{F7896D69-CA01-4A32-A185-2FEEFD40D3B6}">
      <dgm:prSet/>
      <dgm:spPr/>
      <dgm:t>
        <a:bodyPr/>
        <a:lstStyle/>
        <a:p>
          <a:endParaRPr lang="pt-BR"/>
        </a:p>
      </dgm:t>
    </dgm:pt>
    <dgm:pt modelId="{7DD33077-AA55-4986-AF18-98F5421BD8D3}">
      <dgm:prSet/>
      <dgm:spPr>
        <a:solidFill>
          <a:srgbClr val="92D050"/>
        </a:solidFill>
      </dgm:spPr>
      <dgm:t>
        <a:bodyPr/>
        <a:lstStyle/>
        <a:p>
          <a:r>
            <a:rPr lang="pt-BR" dirty="0" smtClean="0">
              <a:latin typeface="Calibri" panose="020F0502020204030204" pitchFamily="34" charset="0"/>
            </a:rPr>
            <a:t>Contabilidade</a:t>
          </a:r>
          <a:endParaRPr lang="pt-BR" dirty="0">
            <a:latin typeface="Calibri" panose="020F0502020204030204" pitchFamily="34" charset="0"/>
          </a:endParaRPr>
        </a:p>
      </dgm:t>
    </dgm:pt>
    <dgm:pt modelId="{35719E2D-569E-477D-9EFA-02174AA44AEB}" type="parTrans" cxnId="{D42E394E-DA83-4FCA-BFEF-44D45AD1BCBD}">
      <dgm:prSet/>
      <dgm:spPr/>
      <dgm:t>
        <a:bodyPr/>
        <a:lstStyle/>
        <a:p>
          <a:endParaRPr lang="pt-BR"/>
        </a:p>
      </dgm:t>
    </dgm:pt>
    <dgm:pt modelId="{0EB5699C-2CE0-41FD-80F0-6E13662BAD63}" type="sibTrans" cxnId="{D42E394E-DA83-4FCA-BFEF-44D45AD1BCBD}">
      <dgm:prSet/>
      <dgm:spPr/>
      <dgm:t>
        <a:bodyPr/>
        <a:lstStyle/>
        <a:p>
          <a:endParaRPr lang="pt-BR"/>
        </a:p>
      </dgm:t>
    </dgm:pt>
    <dgm:pt modelId="{5020674D-F346-4E22-B858-9779DE11B6B8}">
      <dgm:prSet/>
      <dgm:spPr>
        <a:solidFill>
          <a:srgbClr val="92D050"/>
        </a:solidFill>
      </dgm:spPr>
      <dgm:t>
        <a:bodyPr/>
        <a:lstStyle/>
        <a:p>
          <a:r>
            <a:rPr lang="pt-BR" dirty="0" smtClean="0">
              <a:latin typeface="Calibri" panose="020F0502020204030204" pitchFamily="34" charset="0"/>
            </a:rPr>
            <a:t>Assessoria Jurídica</a:t>
          </a:r>
          <a:endParaRPr lang="pt-BR" dirty="0">
            <a:latin typeface="Calibri" panose="020F0502020204030204" pitchFamily="34" charset="0"/>
          </a:endParaRPr>
        </a:p>
      </dgm:t>
    </dgm:pt>
    <dgm:pt modelId="{A9872704-2664-4644-B14E-558FDB0A26D8}" type="parTrans" cxnId="{07AF9E5E-3066-49A0-909A-42863605D032}">
      <dgm:prSet/>
      <dgm:spPr/>
      <dgm:t>
        <a:bodyPr/>
        <a:lstStyle/>
        <a:p>
          <a:endParaRPr lang="pt-BR"/>
        </a:p>
      </dgm:t>
    </dgm:pt>
    <dgm:pt modelId="{6904A2D3-6921-469D-9997-CF249C90DADC}" type="sibTrans" cxnId="{07AF9E5E-3066-49A0-909A-42863605D032}">
      <dgm:prSet/>
      <dgm:spPr/>
      <dgm:t>
        <a:bodyPr/>
        <a:lstStyle/>
        <a:p>
          <a:endParaRPr lang="pt-BR"/>
        </a:p>
      </dgm:t>
    </dgm:pt>
    <dgm:pt modelId="{5EE900F3-D112-4700-BB10-2E7C92817243}">
      <dgm:prSet/>
      <dgm:spPr>
        <a:solidFill>
          <a:srgbClr val="0070C0"/>
        </a:solidFill>
      </dgm:spPr>
      <dgm:t>
        <a:bodyPr/>
        <a:lstStyle/>
        <a:p>
          <a:r>
            <a:rPr lang="pt-BR" dirty="0" smtClean="0">
              <a:latin typeface="Calibri" panose="020F0502020204030204" pitchFamily="34" charset="0"/>
            </a:rPr>
            <a:t>Divulgação</a:t>
          </a:r>
          <a:endParaRPr lang="pt-BR" dirty="0">
            <a:latin typeface="Calibri" panose="020F0502020204030204" pitchFamily="34" charset="0"/>
          </a:endParaRPr>
        </a:p>
      </dgm:t>
    </dgm:pt>
    <dgm:pt modelId="{DF0852F3-57AD-4551-AC5A-04E93D080DC0}" type="parTrans" cxnId="{30C97EEF-10D7-4EDC-89EE-67A024647F15}">
      <dgm:prSet/>
      <dgm:spPr/>
      <dgm:t>
        <a:bodyPr/>
        <a:lstStyle/>
        <a:p>
          <a:endParaRPr lang="pt-BR"/>
        </a:p>
      </dgm:t>
    </dgm:pt>
    <dgm:pt modelId="{EE83B466-1454-42F4-A170-D1D8292310DD}" type="sibTrans" cxnId="{30C97EEF-10D7-4EDC-89EE-67A024647F15}">
      <dgm:prSet/>
      <dgm:spPr>
        <a:blipFill rotWithShape="0">
          <a:blip xmlns:r="http://schemas.openxmlformats.org/officeDocument/2006/relationships" r:embed="rId1"/>
          <a:stretch>
            <a:fillRect/>
          </a:stretch>
        </a:blipFill>
      </dgm:spPr>
      <dgm:t>
        <a:bodyPr/>
        <a:lstStyle/>
        <a:p>
          <a:endParaRPr lang="pt-BR"/>
        </a:p>
      </dgm:t>
    </dgm:pt>
    <dgm:pt modelId="{8AC148F2-F451-460C-9D26-288BEEE764CB}" type="pres">
      <dgm:prSet presAssocID="{2510D263-EA85-4F9D-BD92-8A6EBE54919D}" presName="diagram" presStyleCnt="0">
        <dgm:presLayoutVars>
          <dgm:dir/>
          <dgm:resizeHandles val="exact"/>
        </dgm:presLayoutVars>
      </dgm:prSet>
      <dgm:spPr/>
      <dgm:t>
        <a:bodyPr/>
        <a:lstStyle/>
        <a:p>
          <a:endParaRPr lang="pt-BR"/>
        </a:p>
      </dgm:t>
    </dgm:pt>
    <dgm:pt modelId="{D6FA5AF1-8B19-4437-A13D-152546F33405}" type="pres">
      <dgm:prSet presAssocID="{5E79505C-E0AE-45EA-993F-B57285B17DF8}" presName="node" presStyleLbl="node1" presStyleIdx="0" presStyleCnt="9">
        <dgm:presLayoutVars>
          <dgm:bulletEnabled val="1"/>
        </dgm:presLayoutVars>
      </dgm:prSet>
      <dgm:spPr/>
      <dgm:t>
        <a:bodyPr/>
        <a:lstStyle/>
        <a:p>
          <a:endParaRPr lang="pt-BR"/>
        </a:p>
      </dgm:t>
    </dgm:pt>
    <dgm:pt modelId="{0008D320-DE09-4E44-9469-3ED0C63ED5F6}" type="pres">
      <dgm:prSet presAssocID="{EE78455B-6A9C-4C0F-84C2-E123DE67FA22}" presName="sibTrans" presStyleLbl="sibTrans2D1" presStyleIdx="0" presStyleCnt="8"/>
      <dgm:spPr>
        <a:prstGeom prst="rightArrow">
          <a:avLst/>
        </a:prstGeom>
      </dgm:spPr>
      <dgm:t>
        <a:bodyPr/>
        <a:lstStyle/>
        <a:p>
          <a:endParaRPr lang="pt-BR"/>
        </a:p>
      </dgm:t>
    </dgm:pt>
    <dgm:pt modelId="{25ED7687-4A3D-4EBE-8F9C-EB010EF48A44}" type="pres">
      <dgm:prSet presAssocID="{EE78455B-6A9C-4C0F-84C2-E123DE67FA22}" presName="connectorText" presStyleLbl="sibTrans2D1" presStyleIdx="0" presStyleCnt="8"/>
      <dgm:spPr/>
      <dgm:t>
        <a:bodyPr/>
        <a:lstStyle/>
        <a:p>
          <a:endParaRPr lang="pt-BR"/>
        </a:p>
      </dgm:t>
    </dgm:pt>
    <dgm:pt modelId="{26A6B537-AD6E-40FE-A761-B5A85E940998}" type="pres">
      <dgm:prSet presAssocID="{D48EBF45-0C01-4D03-9BF2-3A46731F8D25}" presName="node" presStyleLbl="node1" presStyleIdx="1" presStyleCnt="9">
        <dgm:presLayoutVars>
          <dgm:bulletEnabled val="1"/>
        </dgm:presLayoutVars>
      </dgm:prSet>
      <dgm:spPr/>
      <dgm:t>
        <a:bodyPr/>
        <a:lstStyle/>
        <a:p>
          <a:endParaRPr lang="pt-BR"/>
        </a:p>
      </dgm:t>
    </dgm:pt>
    <dgm:pt modelId="{9376837B-5A06-42D0-91C6-E45EEC42D5CC}" type="pres">
      <dgm:prSet presAssocID="{470CC025-90C2-4EFA-9D71-E4E8881F4D79}" presName="sibTrans" presStyleLbl="sibTrans2D1" presStyleIdx="1" presStyleCnt="8" custScaleX="124470" custLinFactNeighborX="5661" custLinFactNeighborY="-18100"/>
      <dgm:spPr>
        <a:prstGeom prst="rightArrow">
          <a:avLst/>
        </a:prstGeom>
      </dgm:spPr>
      <dgm:t>
        <a:bodyPr/>
        <a:lstStyle/>
        <a:p>
          <a:endParaRPr lang="pt-BR"/>
        </a:p>
      </dgm:t>
    </dgm:pt>
    <dgm:pt modelId="{0B245475-1127-405E-8E62-4AE6B89AA331}" type="pres">
      <dgm:prSet presAssocID="{470CC025-90C2-4EFA-9D71-E4E8881F4D79}" presName="connectorText" presStyleLbl="sibTrans2D1" presStyleIdx="1" presStyleCnt="8"/>
      <dgm:spPr/>
      <dgm:t>
        <a:bodyPr/>
        <a:lstStyle/>
        <a:p>
          <a:endParaRPr lang="pt-BR"/>
        </a:p>
      </dgm:t>
    </dgm:pt>
    <dgm:pt modelId="{FCD5F235-576E-480A-BDA4-A1656C32E613}" type="pres">
      <dgm:prSet presAssocID="{BCD5D4B3-9583-490F-A6AE-3D91F0F2AE5D}" presName="node" presStyleLbl="node1" presStyleIdx="2" presStyleCnt="9">
        <dgm:presLayoutVars>
          <dgm:bulletEnabled val="1"/>
        </dgm:presLayoutVars>
      </dgm:prSet>
      <dgm:spPr/>
      <dgm:t>
        <a:bodyPr/>
        <a:lstStyle/>
        <a:p>
          <a:endParaRPr lang="pt-BR"/>
        </a:p>
      </dgm:t>
    </dgm:pt>
    <dgm:pt modelId="{13B48D6F-1C34-499B-A6E2-87D417BDFDB7}" type="pres">
      <dgm:prSet presAssocID="{5362BEDB-446D-47F4-8774-D3219461C0DC}" presName="sibTrans" presStyleLbl="sibTrans2D1" presStyleIdx="2" presStyleCnt="8"/>
      <dgm:spPr/>
      <dgm:t>
        <a:bodyPr/>
        <a:lstStyle/>
        <a:p>
          <a:endParaRPr lang="pt-BR"/>
        </a:p>
      </dgm:t>
    </dgm:pt>
    <dgm:pt modelId="{BA6F2514-91C5-46C2-82BD-5F7773212FFF}" type="pres">
      <dgm:prSet presAssocID="{5362BEDB-446D-47F4-8774-D3219461C0DC}" presName="connectorText" presStyleLbl="sibTrans2D1" presStyleIdx="2" presStyleCnt="8"/>
      <dgm:spPr/>
      <dgm:t>
        <a:bodyPr/>
        <a:lstStyle/>
        <a:p>
          <a:endParaRPr lang="pt-BR"/>
        </a:p>
      </dgm:t>
    </dgm:pt>
    <dgm:pt modelId="{2DEC9F1F-1BC8-4693-88BC-9C9018C16427}" type="pres">
      <dgm:prSet presAssocID="{1EDBCA71-5E2A-4E80-85D6-81EBA21DD268}" presName="node" presStyleLbl="node1" presStyleIdx="3" presStyleCnt="9">
        <dgm:presLayoutVars>
          <dgm:bulletEnabled val="1"/>
        </dgm:presLayoutVars>
      </dgm:prSet>
      <dgm:spPr/>
      <dgm:t>
        <a:bodyPr/>
        <a:lstStyle/>
        <a:p>
          <a:endParaRPr lang="pt-BR"/>
        </a:p>
      </dgm:t>
    </dgm:pt>
    <dgm:pt modelId="{2D4FF983-0315-494E-A0E1-A05F24C2963E}" type="pres">
      <dgm:prSet presAssocID="{3BA86C55-1BCC-4D5D-A255-BA619C458614}" presName="sibTrans" presStyleLbl="sibTrans2D1" presStyleIdx="3" presStyleCnt="8"/>
      <dgm:spPr/>
      <dgm:t>
        <a:bodyPr/>
        <a:lstStyle/>
        <a:p>
          <a:endParaRPr lang="pt-BR"/>
        </a:p>
      </dgm:t>
    </dgm:pt>
    <dgm:pt modelId="{2814A8B2-F09E-42FB-B25E-534CB663C9C0}" type="pres">
      <dgm:prSet presAssocID="{3BA86C55-1BCC-4D5D-A255-BA619C458614}" presName="connectorText" presStyleLbl="sibTrans2D1" presStyleIdx="3" presStyleCnt="8"/>
      <dgm:spPr/>
      <dgm:t>
        <a:bodyPr/>
        <a:lstStyle/>
        <a:p>
          <a:endParaRPr lang="pt-BR"/>
        </a:p>
      </dgm:t>
    </dgm:pt>
    <dgm:pt modelId="{9C15148E-3661-4CB1-BECA-96B3B0F2A885}" type="pres">
      <dgm:prSet presAssocID="{7DD33077-AA55-4986-AF18-98F5421BD8D3}" presName="node" presStyleLbl="node1" presStyleIdx="4" presStyleCnt="9">
        <dgm:presLayoutVars>
          <dgm:bulletEnabled val="1"/>
        </dgm:presLayoutVars>
      </dgm:prSet>
      <dgm:spPr/>
      <dgm:t>
        <a:bodyPr/>
        <a:lstStyle/>
        <a:p>
          <a:endParaRPr lang="pt-BR"/>
        </a:p>
      </dgm:t>
    </dgm:pt>
    <dgm:pt modelId="{56D360B1-3B26-47F1-AE19-29B77C40C07B}" type="pres">
      <dgm:prSet presAssocID="{0EB5699C-2CE0-41FD-80F0-6E13662BAD63}" presName="sibTrans" presStyleLbl="sibTrans2D1" presStyleIdx="4" presStyleCnt="8"/>
      <dgm:spPr/>
      <dgm:t>
        <a:bodyPr/>
        <a:lstStyle/>
        <a:p>
          <a:endParaRPr lang="pt-BR"/>
        </a:p>
      </dgm:t>
    </dgm:pt>
    <dgm:pt modelId="{0C196699-5D34-48D4-AF6D-CD3B34635AF7}" type="pres">
      <dgm:prSet presAssocID="{0EB5699C-2CE0-41FD-80F0-6E13662BAD63}" presName="connectorText" presStyleLbl="sibTrans2D1" presStyleIdx="4" presStyleCnt="8"/>
      <dgm:spPr/>
      <dgm:t>
        <a:bodyPr/>
        <a:lstStyle/>
        <a:p>
          <a:endParaRPr lang="pt-BR"/>
        </a:p>
      </dgm:t>
    </dgm:pt>
    <dgm:pt modelId="{A5BF7425-EAC0-4449-BEAF-0358E0947563}" type="pres">
      <dgm:prSet presAssocID="{5020674D-F346-4E22-B858-9779DE11B6B8}" presName="node" presStyleLbl="node1" presStyleIdx="5" presStyleCnt="9">
        <dgm:presLayoutVars>
          <dgm:bulletEnabled val="1"/>
        </dgm:presLayoutVars>
      </dgm:prSet>
      <dgm:spPr/>
      <dgm:t>
        <a:bodyPr/>
        <a:lstStyle/>
        <a:p>
          <a:endParaRPr lang="pt-BR"/>
        </a:p>
      </dgm:t>
    </dgm:pt>
    <dgm:pt modelId="{492CED9C-266A-4558-A43B-7195BB9B4C6B}" type="pres">
      <dgm:prSet presAssocID="{6904A2D3-6921-469D-9997-CF249C90DADC}" presName="sibTrans" presStyleLbl="sibTrans2D1" presStyleIdx="5" presStyleCnt="8"/>
      <dgm:spPr/>
      <dgm:t>
        <a:bodyPr/>
        <a:lstStyle/>
        <a:p>
          <a:endParaRPr lang="pt-BR"/>
        </a:p>
      </dgm:t>
    </dgm:pt>
    <dgm:pt modelId="{3EFC43C1-EB81-402F-98FF-6F37257723FF}" type="pres">
      <dgm:prSet presAssocID="{6904A2D3-6921-469D-9997-CF249C90DADC}" presName="connectorText" presStyleLbl="sibTrans2D1" presStyleIdx="5" presStyleCnt="8"/>
      <dgm:spPr/>
      <dgm:t>
        <a:bodyPr/>
        <a:lstStyle/>
        <a:p>
          <a:endParaRPr lang="pt-BR"/>
        </a:p>
      </dgm:t>
    </dgm:pt>
    <dgm:pt modelId="{29D63CC3-78CD-4362-A091-F34DC23B9424}" type="pres">
      <dgm:prSet presAssocID="{5EE900F3-D112-4700-BB10-2E7C92817243}" presName="node" presStyleLbl="node1" presStyleIdx="6" presStyleCnt="9">
        <dgm:presLayoutVars>
          <dgm:bulletEnabled val="1"/>
        </dgm:presLayoutVars>
      </dgm:prSet>
      <dgm:spPr/>
      <dgm:t>
        <a:bodyPr/>
        <a:lstStyle/>
        <a:p>
          <a:endParaRPr lang="pt-BR"/>
        </a:p>
      </dgm:t>
    </dgm:pt>
    <dgm:pt modelId="{23CCD264-9497-4F59-9BF2-CBE981EA68F6}" type="pres">
      <dgm:prSet presAssocID="{EE83B466-1454-42F4-A170-D1D8292310DD}" presName="sibTrans" presStyleLbl="sibTrans2D1" presStyleIdx="6" presStyleCnt="8"/>
      <dgm:spPr/>
      <dgm:t>
        <a:bodyPr/>
        <a:lstStyle/>
        <a:p>
          <a:endParaRPr lang="pt-BR"/>
        </a:p>
      </dgm:t>
    </dgm:pt>
    <dgm:pt modelId="{A150E6B9-DE6F-450F-AE8B-93199899B3ED}" type="pres">
      <dgm:prSet presAssocID="{EE83B466-1454-42F4-A170-D1D8292310DD}" presName="connectorText" presStyleLbl="sibTrans2D1" presStyleIdx="6" presStyleCnt="8"/>
      <dgm:spPr/>
      <dgm:t>
        <a:bodyPr/>
        <a:lstStyle/>
        <a:p>
          <a:endParaRPr lang="pt-BR"/>
        </a:p>
      </dgm:t>
    </dgm:pt>
    <dgm:pt modelId="{4E2C4CB8-2816-4C4D-9478-2D8DABBCFF0F}" type="pres">
      <dgm:prSet presAssocID="{9F0577F7-477F-42DF-A330-82AD997FD895}" presName="node" presStyleLbl="node1" presStyleIdx="7" presStyleCnt="9">
        <dgm:presLayoutVars>
          <dgm:bulletEnabled val="1"/>
        </dgm:presLayoutVars>
      </dgm:prSet>
      <dgm:spPr/>
      <dgm:t>
        <a:bodyPr/>
        <a:lstStyle/>
        <a:p>
          <a:endParaRPr lang="pt-BR"/>
        </a:p>
      </dgm:t>
    </dgm:pt>
    <dgm:pt modelId="{E5DC5F98-99B2-4282-8020-73C6B60668D9}" type="pres">
      <dgm:prSet presAssocID="{DC6356F3-69EA-4F7A-B1F6-CFF28158168B}" presName="sibTrans" presStyleLbl="sibTrans2D1" presStyleIdx="7" presStyleCnt="8"/>
      <dgm:spPr/>
      <dgm:t>
        <a:bodyPr/>
        <a:lstStyle/>
        <a:p>
          <a:endParaRPr lang="pt-BR"/>
        </a:p>
      </dgm:t>
    </dgm:pt>
    <dgm:pt modelId="{AD693FD3-9587-4B07-917A-46E6266DB83B}" type="pres">
      <dgm:prSet presAssocID="{DC6356F3-69EA-4F7A-B1F6-CFF28158168B}" presName="connectorText" presStyleLbl="sibTrans2D1" presStyleIdx="7" presStyleCnt="8"/>
      <dgm:spPr/>
      <dgm:t>
        <a:bodyPr/>
        <a:lstStyle/>
        <a:p>
          <a:endParaRPr lang="pt-BR"/>
        </a:p>
      </dgm:t>
    </dgm:pt>
    <dgm:pt modelId="{946AADD5-9543-47E8-BE57-1B6C85384B78}" type="pres">
      <dgm:prSet presAssocID="{9ABEA62C-B9E5-4F48-9CD8-9BCDDE5EFBC0}" presName="node" presStyleLbl="node1" presStyleIdx="8" presStyleCnt="9" custLinFactNeighborX="7114" custLinFactNeighborY="-3945">
        <dgm:presLayoutVars>
          <dgm:bulletEnabled val="1"/>
        </dgm:presLayoutVars>
      </dgm:prSet>
      <dgm:spPr/>
      <dgm:t>
        <a:bodyPr/>
        <a:lstStyle/>
        <a:p>
          <a:endParaRPr lang="pt-BR"/>
        </a:p>
      </dgm:t>
    </dgm:pt>
  </dgm:ptLst>
  <dgm:cxnLst>
    <dgm:cxn modelId="{9D7295BF-EF42-48E6-9C98-5AA5B5ABE6C9}" type="presOf" srcId="{BCD5D4B3-9583-490F-A6AE-3D91F0F2AE5D}" destId="{FCD5F235-576E-480A-BDA4-A1656C32E613}" srcOrd="0" destOrd="0" presId="urn:microsoft.com/office/officeart/2005/8/layout/process5"/>
    <dgm:cxn modelId="{365D525C-5F6B-4FFA-B3CF-316041FA7DD9}" type="presOf" srcId="{0EB5699C-2CE0-41FD-80F0-6E13662BAD63}" destId="{0C196699-5D34-48D4-AF6D-CD3B34635AF7}" srcOrd="1" destOrd="0" presId="urn:microsoft.com/office/officeart/2005/8/layout/process5"/>
    <dgm:cxn modelId="{389E0FFA-2BD2-4A1C-9915-94A1F29AA657}" type="presOf" srcId="{9F0577F7-477F-42DF-A330-82AD997FD895}" destId="{4E2C4CB8-2816-4C4D-9478-2D8DABBCFF0F}" srcOrd="0" destOrd="0" presId="urn:microsoft.com/office/officeart/2005/8/layout/process5"/>
    <dgm:cxn modelId="{F7896D69-CA01-4A32-A185-2FEEFD40D3B6}" srcId="{2510D263-EA85-4F9D-BD92-8A6EBE54919D}" destId="{1EDBCA71-5E2A-4E80-85D6-81EBA21DD268}" srcOrd="3" destOrd="0" parTransId="{FB2C25AA-9683-4982-A2C3-B8EC0A4C3452}" sibTransId="{3BA86C55-1BCC-4D5D-A255-BA619C458614}"/>
    <dgm:cxn modelId="{A8BB9A77-34B0-4DBB-9F38-5E353E5871AA}" srcId="{2510D263-EA85-4F9D-BD92-8A6EBE54919D}" destId="{BCD5D4B3-9583-490F-A6AE-3D91F0F2AE5D}" srcOrd="2" destOrd="0" parTransId="{9BF29418-CA3D-4BFA-BB8C-2D38D08A2EB1}" sibTransId="{5362BEDB-446D-47F4-8774-D3219461C0DC}"/>
    <dgm:cxn modelId="{07AF9E5E-3066-49A0-909A-42863605D032}" srcId="{2510D263-EA85-4F9D-BD92-8A6EBE54919D}" destId="{5020674D-F346-4E22-B858-9779DE11B6B8}" srcOrd="5" destOrd="0" parTransId="{A9872704-2664-4644-B14E-558FDB0A26D8}" sibTransId="{6904A2D3-6921-469D-9997-CF249C90DADC}"/>
    <dgm:cxn modelId="{9C8354EE-BBAE-4528-AAB9-62B9E1BA3B08}" srcId="{2510D263-EA85-4F9D-BD92-8A6EBE54919D}" destId="{9ABEA62C-B9E5-4F48-9CD8-9BCDDE5EFBC0}" srcOrd="8" destOrd="0" parTransId="{17189288-6337-4BE9-8C5E-DCEA1392F9AB}" sibTransId="{8AA4A603-ABFA-4AAD-B5E1-47BEC3A1B432}"/>
    <dgm:cxn modelId="{5F5C19B6-D6DC-48DF-9D68-1F6A934975C8}" type="presOf" srcId="{5E79505C-E0AE-45EA-993F-B57285B17DF8}" destId="{D6FA5AF1-8B19-4437-A13D-152546F33405}" srcOrd="0" destOrd="0" presId="urn:microsoft.com/office/officeart/2005/8/layout/process5"/>
    <dgm:cxn modelId="{C7D561CE-25E3-4DF5-AD6C-CDCD5A32561F}" type="presOf" srcId="{EE78455B-6A9C-4C0F-84C2-E123DE67FA22}" destId="{0008D320-DE09-4E44-9469-3ED0C63ED5F6}" srcOrd="0" destOrd="0" presId="urn:microsoft.com/office/officeart/2005/8/layout/process5"/>
    <dgm:cxn modelId="{CE170898-50FD-4826-9F66-CEFD386DBE00}" srcId="{2510D263-EA85-4F9D-BD92-8A6EBE54919D}" destId="{D48EBF45-0C01-4D03-9BF2-3A46731F8D25}" srcOrd="1" destOrd="0" parTransId="{E72536CB-73B4-41CF-B955-94515EA0756D}" sibTransId="{470CC025-90C2-4EFA-9D71-E4E8881F4D79}"/>
    <dgm:cxn modelId="{EB097A01-362C-4C41-B8B5-D89FB70605B6}" type="presOf" srcId="{0EB5699C-2CE0-41FD-80F0-6E13662BAD63}" destId="{56D360B1-3B26-47F1-AE19-29B77C40C07B}" srcOrd="0" destOrd="0" presId="urn:microsoft.com/office/officeart/2005/8/layout/process5"/>
    <dgm:cxn modelId="{FBB0FFEE-FF9A-4566-8531-2F14CF57FA10}" srcId="{2510D263-EA85-4F9D-BD92-8A6EBE54919D}" destId="{5E79505C-E0AE-45EA-993F-B57285B17DF8}" srcOrd="0" destOrd="0" parTransId="{543ED9C2-57D3-4289-95E8-09E420A5F580}" sibTransId="{EE78455B-6A9C-4C0F-84C2-E123DE67FA22}"/>
    <dgm:cxn modelId="{8CB1596C-B256-4679-88C7-6135EC9FC14B}" srcId="{2510D263-EA85-4F9D-BD92-8A6EBE54919D}" destId="{9F0577F7-477F-42DF-A330-82AD997FD895}" srcOrd="7" destOrd="0" parTransId="{8A40F5D6-EB1A-4758-BD82-3981DDE1E35F}" sibTransId="{DC6356F3-69EA-4F7A-B1F6-CFF28158168B}"/>
    <dgm:cxn modelId="{210DFE8C-1976-4248-ABFB-99733B22F6B2}" type="presOf" srcId="{3BA86C55-1BCC-4D5D-A255-BA619C458614}" destId="{2D4FF983-0315-494E-A0E1-A05F24C2963E}" srcOrd="0" destOrd="0" presId="urn:microsoft.com/office/officeart/2005/8/layout/process5"/>
    <dgm:cxn modelId="{D80A4B4B-2A63-4D32-9223-5D626D9E474C}" type="presOf" srcId="{9ABEA62C-B9E5-4F48-9CD8-9BCDDE5EFBC0}" destId="{946AADD5-9543-47E8-BE57-1B6C85384B78}" srcOrd="0" destOrd="0" presId="urn:microsoft.com/office/officeart/2005/8/layout/process5"/>
    <dgm:cxn modelId="{40326E18-A5F0-4AB9-801D-353A4318C5F0}" type="presOf" srcId="{5020674D-F346-4E22-B858-9779DE11B6B8}" destId="{A5BF7425-EAC0-4449-BEAF-0358E0947563}" srcOrd="0" destOrd="0" presId="urn:microsoft.com/office/officeart/2005/8/layout/process5"/>
    <dgm:cxn modelId="{A4F310F5-75EE-4C00-98AB-2D6BE5DD0592}" type="presOf" srcId="{5362BEDB-446D-47F4-8774-D3219461C0DC}" destId="{13B48D6F-1C34-499B-A6E2-87D417BDFDB7}" srcOrd="0" destOrd="0" presId="urn:microsoft.com/office/officeart/2005/8/layout/process5"/>
    <dgm:cxn modelId="{12D598BA-D28B-41BD-9723-E6B196571410}" type="presOf" srcId="{5362BEDB-446D-47F4-8774-D3219461C0DC}" destId="{BA6F2514-91C5-46C2-82BD-5F7773212FFF}" srcOrd="1" destOrd="0" presId="urn:microsoft.com/office/officeart/2005/8/layout/process5"/>
    <dgm:cxn modelId="{89BECFDA-846B-44EA-81B1-5D6B8CE34A97}" type="presOf" srcId="{DC6356F3-69EA-4F7A-B1F6-CFF28158168B}" destId="{E5DC5F98-99B2-4282-8020-73C6B60668D9}" srcOrd="0" destOrd="0" presId="urn:microsoft.com/office/officeart/2005/8/layout/process5"/>
    <dgm:cxn modelId="{30C97EEF-10D7-4EDC-89EE-67A024647F15}" srcId="{2510D263-EA85-4F9D-BD92-8A6EBE54919D}" destId="{5EE900F3-D112-4700-BB10-2E7C92817243}" srcOrd="6" destOrd="0" parTransId="{DF0852F3-57AD-4551-AC5A-04E93D080DC0}" sibTransId="{EE83B466-1454-42F4-A170-D1D8292310DD}"/>
    <dgm:cxn modelId="{78C02D0D-C394-435D-BE1B-A5BE3A46A8EE}" type="presOf" srcId="{3BA86C55-1BCC-4D5D-A255-BA619C458614}" destId="{2814A8B2-F09E-42FB-B25E-534CB663C9C0}" srcOrd="1" destOrd="0" presId="urn:microsoft.com/office/officeart/2005/8/layout/process5"/>
    <dgm:cxn modelId="{892261FB-B2A1-41E0-88CC-11778119A7FD}" type="presOf" srcId="{2510D263-EA85-4F9D-BD92-8A6EBE54919D}" destId="{8AC148F2-F451-460C-9D26-288BEEE764CB}" srcOrd="0" destOrd="0" presId="urn:microsoft.com/office/officeart/2005/8/layout/process5"/>
    <dgm:cxn modelId="{3F3D9F15-16D6-4EE6-98F6-7650AA2EE93B}" type="presOf" srcId="{EE78455B-6A9C-4C0F-84C2-E123DE67FA22}" destId="{25ED7687-4A3D-4EBE-8F9C-EB010EF48A44}" srcOrd="1" destOrd="0" presId="urn:microsoft.com/office/officeart/2005/8/layout/process5"/>
    <dgm:cxn modelId="{8981FF85-208F-4019-A717-9E63D0C9B2A8}" type="presOf" srcId="{DC6356F3-69EA-4F7A-B1F6-CFF28158168B}" destId="{AD693FD3-9587-4B07-917A-46E6266DB83B}" srcOrd="1" destOrd="0" presId="urn:microsoft.com/office/officeart/2005/8/layout/process5"/>
    <dgm:cxn modelId="{F622418C-FAC7-435D-BDDF-7CC58DEB39FB}" type="presOf" srcId="{6904A2D3-6921-469D-9997-CF249C90DADC}" destId="{3EFC43C1-EB81-402F-98FF-6F37257723FF}" srcOrd="1" destOrd="0" presId="urn:microsoft.com/office/officeart/2005/8/layout/process5"/>
    <dgm:cxn modelId="{D42E394E-DA83-4FCA-BFEF-44D45AD1BCBD}" srcId="{2510D263-EA85-4F9D-BD92-8A6EBE54919D}" destId="{7DD33077-AA55-4986-AF18-98F5421BD8D3}" srcOrd="4" destOrd="0" parTransId="{35719E2D-569E-477D-9EFA-02174AA44AEB}" sibTransId="{0EB5699C-2CE0-41FD-80F0-6E13662BAD63}"/>
    <dgm:cxn modelId="{702A1270-C155-4AFF-8464-106FD2B547D6}" type="presOf" srcId="{5EE900F3-D112-4700-BB10-2E7C92817243}" destId="{29D63CC3-78CD-4362-A091-F34DC23B9424}" srcOrd="0" destOrd="0" presId="urn:microsoft.com/office/officeart/2005/8/layout/process5"/>
    <dgm:cxn modelId="{C7097D0C-6E54-48C5-90F4-78B52E628391}" type="presOf" srcId="{D48EBF45-0C01-4D03-9BF2-3A46731F8D25}" destId="{26A6B537-AD6E-40FE-A761-B5A85E940998}" srcOrd="0" destOrd="0" presId="urn:microsoft.com/office/officeart/2005/8/layout/process5"/>
    <dgm:cxn modelId="{EE765E26-4D66-456A-A130-351FA685F532}" type="presOf" srcId="{EE83B466-1454-42F4-A170-D1D8292310DD}" destId="{23CCD264-9497-4F59-9BF2-CBE981EA68F6}" srcOrd="0" destOrd="0" presId="urn:microsoft.com/office/officeart/2005/8/layout/process5"/>
    <dgm:cxn modelId="{825E26C0-F6AC-43A7-BB34-C42D998A92E4}" type="presOf" srcId="{470CC025-90C2-4EFA-9D71-E4E8881F4D79}" destId="{0B245475-1127-405E-8E62-4AE6B89AA331}" srcOrd="1" destOrd="0" presId="urn:microsoft.com/office/officeart/2005/8/layout/process5"/>
    <dgm:cxn modelId="{9D913401-FBEA-4B4A-8B92-B25C94ECF7C8}" type="presOf" srcId="{1EDBCA71-5E2A-4E80-85D6-81EBA21DD268}" destId="{2DEC9F1F-1BC8-4693-88BC-9C9018C16427}" srcOrd="0" destOrd="0" presId="urn:microsoft.com/office/officeart/2005/8/layout/process5"/>
    <dgm:cxn modelId="{7B2D9867-3907-45CE-BF9C-E42D9C31871B}" type="presOf" srcId="{EE83B466-1454-42F4-A170-D1D8292310DD}" destId="{A150E6B9-DE6F-450F-AE8B-93199899B3ED}" srcOrd="1" destOrd="0" presId="urn:microsoft.com/office/officeart/2005/8/layout/process5"/>
    <dgm:cxn modelId="{793439A5-5D5C-4798-AB4C-26BB3CDCFD44}" type="presOf" srcId="{7DD33077-AA55-4986-AF18-98F5421BD8D3}" destId="{9C15148E-3661-4CB1-BECA-96B3B0F2A885}" srcOrd="0" destOrd="0" presId="urn:microsoft.com/office/officeart/2005/8/layout/process5"/>
    <dgm:cxn modelId="{011FE126-A590-4DB2-B143-40FC0523AF08}" type="presOf" srcId="{470CC025-90C2-4EFA-9D71-E4E8881F4D79}" destId="{9376837B-5A06-42D0-91C6-E45EEC42D5CC}" srcOrd="0" destOrd="0" presId="urn:microsoft.com/office/officeart/2005/8/layout/process5"/>
    <dgm:cxn modelId="{A37E7265-9B9A-4205-A6C4-889EB01DEFE4}" type="presOf" srcId="{6904A2D3-6921-469D-9997-CF249C90DADC}" destId="{492CED9C-266A-4558-A43B-7195BB9B4C6B}" srcOrd="0" destOrd="0" presId="urn:microsoft.com/office/officeart/2005/8/layout/process5"/>
    <dgm:cxn modelId="{990F1053-CED7-4E02-9954-4EA401EDFCF7}" type="presParOf" srcId="{8AC148F2-F451-460C-9D26-288BEEE764CB}" destId="{D6FA5AF1-8B19-4437-A13D-152546F33405}" srcOrd="0" destOrd="0" presId="urn:microsoft.com/office/officeart/2005/8/layout/process5"/>
    <dgm:cxn modelId="{748AF9C5-C553-46C5-A1D6-E356585F8D6A}" type="presParOf" srcId="{8AC148F2-F451-460C-9D26-288BEEE764CB}" destId="{0008D320-DE09-4E44-9469-3ED0C63ED5F6}" srcOrd="1" destOrd="0" presId="urn:microsoft.com/office/officeart/2005/8/layout/process5"/>
    <dgm:cxn modelId="{39A099E9-D28A-4C9C-8808-56DF7B3319AE}" type="presParOf" srcId="{0008D320-DE09-4E44-9469-3ED0C63ED5F6}" destId="{25ED7687-4A3D-4EBE-8F9C-EB010EF48A44}" srcOrd="0" destOrd="0" presId="urn:microsoft.com/office/officeart/2005/8/layout/process5"/>
    <dgm:cxn modelId="{909A9FE5-23BF-4CF6-817D-127C880960CD}" type="presParOf" srcId="{8AC148F2-F451-460C-9D26-288BEEE764CB}" destId="{26A6B537-AD6E-40FE-A761-B5A85E940998}" srcOrd="2" destOrd="0" presId="urn:microsoft.com/office/officeart/2005/8/layout/process5"/>
    <dgm:cxn modelId="{F77FC509-787B-4345-AA16-1047E8CA7385}" type="presParOf" srcId="{8AC148F2-F451-460C-9D26-288BEEE764CB}" destId="{9376837B-5A06-42D0-91C6-E45EEC42D5CC}" srcOrd="3" destOrd="0" presId="urn:microsoft.com/office/officeart/2005/8/layout/process5"/>
    <dgm:cxn modelId="{50B1F1D9-1D15-485E-939A-012A548DA5EF}" type="presParOf" srcId="{9376837B-5A06-42D0-91C6-E45EEC42D5CC}" destId="{0B245475-1127-405E-8E62-4AE6B89AA331}" srcOrd="0" destOrd="0" presId="urn:microsoft.com/office/officeart/2005/8/layout/process5"/>
    <dgm:cxn modelId="{8CD46837-C1EA-46E2-9406-67A7964DCDA3}" type="presParOf" srcId="{8AC148F2-F451-460C-9D26-288BEEE764CB}" destId="{FCD5F235-576E-480A-BDA4-A1656C32E613}" srcOrd="4" destOrd="0" presId="urn:microsoft.com/office/officeart/2005/8/layout/process5"/>
    <dgm:cxn modelId="{B6198B02-1937-45DB-A1E8-AB872ABF1F54}" type="presParOf" srcId="{8AC148F2-F451-460C-9D26-288BEEE764CB}" destId="{13B48D6F-1C34-499B-A6E2-87D417BDFDB7}" srcOrd="5" destOrd="0" presId="urn:microsoft.com/office/officeart/2005/8/layout/process5"/>
    <dgm:cxn modelId="{8A61E2B3-A99E-4C4D-B548-5E107FDA7F19}" type="presParOf" srcId="{13B48D6F-1C34-499B-A6E2-87D417BDFDB7}" destId="{BA6F2514-91C5-46C2-82BD-5F7773212FFF}" srcOrd="0" destOrd="0" presId="urn:microsoft.com/office/officeart/2005/8/layout/process5"/>
    <dgm:cxn modelId="{49C6E82A-4723-42D7-B8A6-27F8CFAA2574}" type="presParOf" srcId="{8AC148F2-F451-460C-9D26-288BEEE764CB}" destId="{2DEC9F1F-1BC8-4693-88BC-9C9018C16427}" srcOrd="6" destOrd="0" presId="urn:microsoft.com/office/officeart/2005/8/layout/process5"/>
    <dgm:cxn modelId="{A1A1F241-8880-4F48-B819-F58CB6396069}" type="presParOf" srcId="{8AC148F2-F451-460C-9D26-288BEEE764CB}" destId="{2D4FF983-0315-494E-A0E1-A05F24C2963E}" srcOrd="7" destOrd="0" presId="urn:microsoft.com/office/officeart/2005/8/layout/process5"/>
    <dgm:cxn modelId="{6026A35C-2D18-4B3B-BCFB-34C4DD4A1501}" type="presParOf" srcId="{2D4FF983-0315-494E-A0E1-A05F24C2963E}" destId="{2814A8B2-F09E-42FB-B25E-534CB663C9C0}" srcOrd="0" destOrd="0" presId="urn:microsoft.com/office/officeart/2005/8/layout/process5"/>
    <dgm:cxn modelId="{12BCAD0B-5A0D-4673-8323-7B96099C1BC7}" type="presParOf" srcId="{8AC148F2-F451-460C-9D26-288BEEE764CB}" destId="{9C15148E-3661-4CB1-BECA-96B3B0F2A885}" srcOrd="8" destOrd="0" presId="urn:microsoft.com/office/officeart/2005/8/layout/process5"/>
    <dgm:cxn modelId="{743C39AA-5A46-49AF-A62C-A1252179E3B8}" type="presParOf" srcId="{8AC148F2-F451-460C-9D26-288BEEE764CB}" destId="{56D360B1-3B26-47F1-AE19-29B77C40C07B}" srcOrd="9" destOrd="0" presId="urn:microsoft.com/office/officeart/2005/8/layout/process5"/>
    <dgm:cxn modelId="{64B8794D-1E14-4CDB-A0FF-29E782D54316}" type="presParOf" srcId="{56D360B1-3B26-47F1-AE19-29B77C40C07B}" destId="{0C196699-5D34-48D4-AF6D-CD3B34635AF7}" srcOrd="0" destOrd="0" presId="urn:microsoft.com/office/officeart/2005/8/layout/process5"/>
    <dgm:cxn modelId="{4748B4D4-CDDE-4F39-8508-C3CDBAFF72E2}" type="presParOf" srcId="{8AC148F2-F451-460C-9D26-288BEEE764CB}" destId="{A5BF7425-EAC0-4449-BEAF-0358E0947563}" srcOrd="10" destOrd="0" presId="urn:microsoft.com/office/officeart/2005/8/layout/process5"/>
    <dgm:cxn modelId="{D0A4E577-61B8-434B-A329-F5DDD9B9B87A}" type="presParOf" srcId="{8AC148F2-F451-460C-9D26-288BEEE764CB}" destId="{492CED9C-266A-4558-A43B-7195BB9B4C6B}" srcOrd="11" destOrd="0" presId="urn:microsoft.com/office/officeart/2005/8/layout/process5"/>
    <dgm:cxn modelId="{0E843536-69E7-4A22-A01D-B1CDECED94FA}" type="presParOf" srcId="{492CED9C-266A-4558-A43B-7195BB9B4C6B}" destId="{3EFC43C1-EB81-402F-98FF-6F37257723FF}" srcOrd="0" destOrd="0" presId="urn:microsoft.com/office/officeart/2005/8/layout/process5"/>
    <dgm:cxn modelId="{C78F1D60-5088-4DF1-8957-1A9A9A87FEB3}" type="presParOf" srcId="{8AC148F2-F451-460C-9D26-288BEEE764CB}" destId="{29D63CC3-78CD-4362-A091-F34DC23B9424}" srcOrd="12" destOrd="0" presId="urn:microsoft.com/office/officeart/2005/8/layout/process5"/>
    <dgm:cxn modelId="{D0AC6565-6136-41A3-88FA-F0AB30816195}" type="presParOf" srcId="{8AC148F2-F451-460C-9D26-288BEEE764CB}" destId="{23CCD264-9497-4F59-9BF2-CBE981EA68F6}" srcOrd="13" destOrd="0" presId="urn:microsoft.com/office/officeart/2005/8/layout/process5"/>
    <dgm:cxn modelId="{8DA4FF20-F169-49D7-B2A9-E6EDFB572796}" type="presParOf" srcId="{23CCD264-9497-4F59-9BF2-CBE981EA68F6}" destId="{A150E6B9-DE6F-450F-AE8B-93199899B3ED}" srcOrd="0" destOrd="0" presId="urn:microsoft.com/office/officeart/2005/8/layout/process5"/>
    <dgm:cxn modelId="{D31C76F1-E5C0-414A-B636-CD13CEE096F0}" type="presParOf" srcId="{8AC148F2-F451-460C-9D26-288BEEE764CB}" destId="{4E2C4CB8-2816-4C4D-9478-2D8DABBCFF0F}" srcOrd="14" destOrd="0" presId="urn:microsoft.com/office/officeart/2005/8/layout/process5"/>
    <dgm:cxn modelId="{41B66257-2B00-4AF7-9C46-30169FBBADF3}" type="presParOf" srcId="{8AC148F2-F451-460C-9D26-288BEEE764CB}" destId="{E5DC5F98-99B2-4282-8020-73C6B60668D9}" srcOrd="15" destOrd="0" presId="urn:microsoft.com/office/officeart/2005/8/layout/process5"/>
    <dgm:cxn modelId="{99367CEC-5A3F-44C4-A53A-9326257DB03C}" type="presParOf" srcId="{E5DC5F98-99B2-4282-8020-73C6B60668D9}" destId="{AD693FD3-9587-4B07-917A-46E6266DB83B}" srcOrd="0" destOrd="0" presId="urn:microsoft.com/office/officeart/2005/8/layout/process5"/>
    <dgm:cxn modelId="{EC64A9F3-D71A-4328-98A6-22D1AEB049F3}" type="presParOf" srcId="{8AC148F2-F451-460C-9D26-288BEEE764CB}" destId="{946AADD5-9543-47E8-BE57-1B6C85384B78}"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0D263-EA85-4F9D-BD92-8A6EBE54919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t-BR"/>
        </a:p>
      </dgm:t>
    </dgm:pt>
    <dgm:pt modelId="{5E79505C-E0AE-45EA-993F-B57285B17DF8}">
      <dgm:prSet phldrT="[Texto]">
        <dgm:style>
          <a:lnRef idx="0">
            <a:schemeClr val="accent6"/>
          </a:lnRef>
          <a:fillRef idx="3">
            <a:schemeClr val="accent6"/>
          </a:fillRef>
          <a:effectRef idx="3">
            <a:schemeClr val="accent6"/>
          </a:effectRef>
          <a:fontRef idx="minor">
            <a:schemeClr val="lt1"/>
          </a:fontRef>
        </dgm:style>
      </dgm:prSet>
      <dgm:spPr>
        <a:gradFill rotWithShape="0">
          <a:gsLst>
            <a:gs pos="0">
              <a:srgbClr val="FF0000"/>
            </a:gs>
            <a:gs pos="80000">
              <a:srgbClr val="FF0000"/>
            </a:gs>
            <a:gs pos="100000">
              <a:srgbClr val="FF0000"/>
            </a:gs>
          </a:gsLst>
        </a:gradFill>
      </dgm:spPr>
      <dgm:t>
        <a:bodyPr/>
        <a:lstStyle/>
        <a:p>
          <a:r>
            <a:rPr lang="pt-BR" b="1" dirty="0" smtClean="0">
              <a:latin typeface="Calibri" panose="020F0502020204030204" pitchFamily="34" charset="0"/>
            </a:rPr>
            <a:t>Comissão de licitação</a:t>
          </a:r>
          <a:endParaRPr lang="pt-BR" b="1" dirty="0">
            <a:latin typeface="Calibri" panose="020F0502020204030204" pitchFamily="34" charset="0"/>
          </a:endParaRPr>
        </a:p>
      </dgm:t>
    </dgm:pt>
    <dgm:pt modelId="{543ED9C2-57D3-4289-95E8-09E420A5F580}" type="parTrans" cxnId="{FBB0FFEE-FF9A-4566-8531-2F14CF57FA10}">
      <dgm:prSet/>
      <dgm:spPr/>
      <dgm:t>
        <a:bodyPr/>
        <a:lstStyle/>
        <a:p>
          <a:endParaRPr lang="pt-BR"/>
        </a:p>
      </dgm:t>
    </dgm:pt>
    <dgm:pt modelId="{EE78455B-6A9C-4C0F-84C2-E123DE67FA22}" type="sibTrans" cxnId="{FBB0FFEE-FF9A-4566-8531-2F14CF57FA10}">
      <dgm:prSet/>
      <dgm:spPr>
        <a:solidFill>
          <a:schemeClr val="bg2">
            <a:lumMod val="60000"/>
            <a:lumOff val="40000"/>
          </a:schemeClr>
        </a:solidFill>
      </dgm:spPr>
      <dgm:t>
        <a:bodyPr/>
        <a:lstStyle/>
        <a:p>
          <a:endParaRPr lang="pt-BR">
            <a:solidFill>
              <a:schemeClr val="tx1"/>
            </a:solidFill>
          </a:endParaRPr>
        </a:p>
      </dgm:t>
    </dgm:pt>
    <dgm:pt modelId="{D48EBF45-0C01-4D03-9BF2-3A46731F8D25}">
      <dgm:prSet phldrT="[Texto]"/>
      <dgm:spPr>
        <a:solidFill>
          <a:schemeClr val="accent6">
            <a:lumMod val="60000"/>
            <a:lumOff val="40000"/>
          </a:schemeClr>
        </a:solidFill>
      </dgm:spPr>
      <dgm:t>
        <a:bodyPr/>
        <a:lstStyle/>
        <a:p>
          <a:r>
            <a:rPr lang="pt-BR" b="1" dirty="0" smtClean="0">
              <a:latin typeface="Calibri" panose="020F0502020204030204" pitchFamily="34" charset="0"/>
            </a:rPr>
            <a:t>Setor de Compras</a:t>
          </a:r>
          <a:endParaRPr lang="pt-BR" b="1" dirty="0">
            <a:latin typeface="Calibri" panose="020F0502020204030204" pitchFamily="34" charset="0"/>
          </a:endParaRPr>
        </a:p>
      </dgm:t>
    </dgm:pt>
    <dgm:pt modelId="{E72536CB-73B4-41CF-B955-94515EA0756D}" type="parTrans" cxnId="{CE170898-50FD-4826-9F66-CEFD386DBE00}">
      <dgm:prSet/>
      <dgm:spPr/>
      <dgm:t>
        <a:bodyPr/>
        <a:lstStyle/>
        <a:p>
          <a:endParaRPr lang="pt-BR"/>
        </a:p>
      </dgm:t>
    </dgm:pt>
    <dgm:pt modelId="{470CC025-90C2-4EFA-9D71-E4E8881F4D79}" type="sibTrans" cxnId="{CE170898-50FD-4826-9F66-CEFD386DBE00}">
      <dgm:prSet/>
      <dgm:spPr>
        <a:blipFill rotWithShape="0">
          <a:blip xmlns:r="http://schemas.openxmlformats.org/officeDocument/2006/relationships" r:embed="rId1"/>
          <a:stretch>
            <a:fillRect/>
          </a:stretch>
        </a:blipFill>
      </dgm:spPr>
      <dgm:t>
        <a:bodyPr/>
        <a:lstStyle/>
        <a:p>
          <a:endParaRPr lang="pt-BR"/>
        </a:p>
      </dgm:t>
    </dgm:pt>
    <dgm:pt modelId="{BCD5D4B3-9583-490F-A6AE-3D91F0F2AE5D}">
      <dgm:prSet phldrT="[Texto]"/>
      <dgm:spPr>
        <a:solidFill>
          <a:schemeClr val="accent6">
            <a:lumMod val="60000"/>
            <a:lumOff val="40000"/>
          </a:schemeClr>
        </a:solidFill>
      </dgm:spPr>
      <dgm:t>
        <a:bodyPr/>
        <a:lstStyle/>
        <a:p>
          <a:r>
            <a:rPr lang="pt-BR" b="1" dirty="0" smtClean="0">
              <a:latin typeface="Calibri" panose="020F0502020204030204" pitchFamily="34" charset="0"/>
            </a:rPr>
            <a:t>Contabilidade</a:t>
          </a:r>
          <a:endParaRPr lang="pt-BR" b="1" dirty="0">
            <a:latin typeface="Calibri" panose="020F0502020204030204" pitchFamily="34" charset="0"/>
          </a:endParaRPr>
        </a:p>
      </dgm:t>
    </dgm:pt>
    <dgm:pt modelId="{9BF29418-CA3D-4BFA-BB8C-2D38D08A2EB1}" type="parTrans" cxnId="{A8BB9A77-34B0-4DBB-9F38-5E353E5871AA}">
      <dgm:prSet/>
      <dgm:spPr/>
      <dgm:t>
        <a:bodyPr/>
        <a:lstStyle/>
        <a:p>
          <a:endParaRPr lang="pt-BR"/>
        </a:p>
      </dgm:t>
    </dgm:pt>
    <dgm:pt modelId="{5362BEDB-446D-47F4-8774-D3219461C0DC}" type="sibTrans" cxnId="{A8BB9A77-34B0-4DBB-9F38-5E353E5871AA}">
      <dgm:prSet/>
      <dgm:spPr>
        <a:blipFill rotWithShape="0">
          <a:blip xmlns:r="http://schemas.openxmlformats.org/officeDocument/2006/relationships" r:embed="rId2"/>
          <a:stretch>
            <a:fillRect/>
          </a:stretch>
        </a:blipFill>
      </dgm:spPr>
      <dgm:t>
        <a:bodyPr/>
        <a:lstStyle/>
        <a:p>
          <a:endParaRPr lang="pt-BR"/>
        </a:p>
      </dgm:t>
    </dgm:pt>
    <dgm:pt modelId="{1EDBCA71-5E2A-4E80-85D6-81EBA21DD268}">
      <dgm:prSet/>
      <dgm:spPr>
        <a:solidFill>
          <a:srgbClr val="92D050"/>
        </a:solidFill>
      </dgm:spPr>
      <dgm:t>
        <a:bodyPr/>
        <a:lstStyle/>
        <a:p>
          <a:r>
            <a:rPr lang="pt-BR" i="0" dirty="0" smtClean="0">
              <a:solidFill>
                <a:schemeClr val="bg1"/>
              </a:solidFill>
              <a:latin typeface="Calibri" panose="020F0502020204030204" pitchFamily="34" charset="0"/>
            </a:rPr>
            <a:t>Prefeito</a:t>
          </a:r>
          <a:endParaRPr lang="pt-BR" i="0" dirty="0">
            <a:solidFill>
              <a:schemeClr val="bg1"/>
            </a:solidFill>
            <a:latin typeface="Calibri" panose="020F0502020204030204" pitchFamily="34" charset="0"/>
          </a:endParaRPr>
        </a:p>
      </dgm:t>
    </dgm:pt>
    <dgm:pt modelId="{FB2C25AA-9683-4982-A2C3-B8EC0A4C3452}" type="parTrans" cxnId="{F7896D69-CA01-4A32-A185-2FEEFD40D3B6}">
      <dgm:prSet/>
      <dgm:spPr/>
      <dgm:t>
        <a:bodyPr/>
        <a:lstStyle/>
        <a:p>
          <a:endParaRPr lang="pt-BR"/>
        </a:p>
      </dgm:t>
    </dgm:pt>
    <dgm:pt modelId="{3BA86C55-1BCC-4D5D-A255-BA619C458614}" type="sibTrans" cxnId="{F7896D69-CA01-4A32-A185-2FEEFD40D3B6}">
      <dgm:prSet/>
      <dgm:spPr/>
      <dgm:t>
        <a:bodyPr/>
        <a:lstStyle/>
        <a:p>
          <a:endParaRPr lang="pt-BR"/>
        </a:p>
      </dgm:t>
    </dgm:pt>
    <dgm:pt modelId="{7DD33077-AA55-4986-AF18-98F5421BD8D3}">
      <dgm:prSet/>
      <dgm:spPr>
        <a:solidFill>
          <a:srgbClr val="92D050"/>
        </a:solidFill>
      </dgm:spPr>
      <dgm:t>
        <a:bodyPr/>
        <a:lstStyle/>
        <a:p>
          <a:r>
            <a:rPr lang="pt-BR" dirty="0" smtClean="0">
              <a:latin typeface="Calibri" panose="020F0502020204030204" pitchFamily="34" charset="0"/>
            </a:rPr>
            <a:t>Gestor do Contrato</a:t>
          </a:r>
          <a:endParaRPr lang="pt-BR" dirty="0">
            <a:latin typeface="Calibri" panose="020F0502020204030204" pitchFamily="34" charset="0"/>
          </a:endParaRPr>
        </a:p>
      </dgm:t>
    </dgm:pt>
    <dgm:pt modelId="{35719E2D-569E-477D-9EFA-02174AA44AEB}" type="parTrans" cxnId="{D42E394E-DA83-4FCA-BFEF-44D45AD1BCBD}">
      <dgm:prSet/>
      <dgm:spPr/>
      <dgm:t>
        <a:bodyPr/>
        <a:lstStyle/>
        <a:p>
          <a:endParaRPr lang="pt-BR"/>
        </a:p>
      </dgm:t>
    </dgm:pt>
    <dgm:pt modelId="{0EB5699C-2CE0-41FD-80F0-6E13662BAD63}" type="sibTrans" cxnId="{D42E394E-DA83-4FCA-BFEF-44D45AD1BCBD}">
      <dgm:prSet/>
      <dgm:spPr/>
      <dgm:t>
        <a:bodyPr/>
        <a:lstStyle/>
        <a:p>
          <a:endParaRPr lang="pt-BR"/>
        </a:p>
      </dgm:t>
    </dgm:pt>
    <dgm:pt modelId="{5020674D-F346-4E22-B858-9779DE11B6B8}">
      <dgm:prSet/>
      <dgm:spPr>
        <a:solidFill>
          <a:srgbClr val="FFCC00"/>
        </a:solidFill>
      </dgm:spPr>
      <dgm:t>
        <a:bodyPr/>
        <a:lstStyle/>
        <a:p>
          <a:r>
            <a:rPr lang="pt-BR" dirty="0" smtClean="0">
              <a:latin typeface="Calibri" panose="020F0502020204030204" pitchFamily="34" charset="0"/>
            </a:rPr>
            <a:t>Fiscal do Contrato</a:t>
          </a:r>
          <a:endParaRPr lang="pt-BR" dirty="0">
            <a:latin typeface="Calibri" panose="020F0502020204030204" pitchFamily="34" charset="0"/>
          </a:endParaRPr>
        </a:p>
      </dgm:t>
    </dgm:pt>
    <dgm:pt modelId="{A9872704-2664-4644-B14E-558FDB0A26D8}" type="parTrans" cxnId="{07AF9E5E-3066-49A0-909A-42863605D032}">
      <dgm:prSet/>
      <dgm:spPr/>
      <dgm:t>
        <a:bodyPr/>
        <a:lstStyle/>
        <a:p>
          <a:endParaRPr lang="pt-BR"/>
        </a:p>
      </dgm:t>
    </dgm:pt>
    <dgm:pt modelId="{6904A2D3-6921-469D-9997-CF249C90DADC}" type="sibTrans" cxnId="{07AF9E5E-3066-49A0-909A-42863605D032}">
      <dgm:prSet/>
      <dgm:spPr/>
      <dgm:t>
        <a:bodyPr/>
        <a:lstStyle/>
        <a:p>
          <a:endParaRPr lang="pt-BR"/>
        </a:p>
      </dgm:t>
    </dgm:pt>
    <dgm:pt modelId="{8AC148F2-F451-460C-9D26-288BEEE764CB}" type="pres">
      <dgm:prSet presAssocID="{2510D263-EA85-4F9D-BD92-8A6EBE54919D}" presName="diagram" presStyleCnt="0">
        <dgm:presLayoutVars>
          <dgm:dir/>
          <dgm:resizeHandles val="exact"/>
        </dgm:presLayoutVars>
      </dgm:prSet>
      <dgm:spPr/>
      <dgm:t>
        <a:bodyPr/>
        <a:lstStyle/>
        <a:p>
          <a:endParaRPr lang="pt-BR"/>
        </a:p>
      </dgm:t>
    </dgm:pt>
    <dgm:pt modelId="{D6FA5AF1-8B19-4437-A13D-152546F33405}" type="pres">
      <dgm:prSet presAssocID="{5E79505C-E0AE-45EA-993F-B57285B17DF8}" presName="node" presStyleLbl="node1" presStyleIdx="0" presStyleCnt="6">
        <dgm:presLayoutVars>
          <dgm:bulletEnabled val="1"/>
        </dgm:presLayoutVars>
      </dgm:prSet>
      <dgm:spPr/>
      <dgm:t>
        <a:bodyPr/>
        <a:lstStyle/>
        <a:p>
          <a:endParaRPr lang="pt-BR"/>
        </a:p>
      </dgm:t>
    </dgm:pt>
    <dgm:pt modelId="{0008D320-DE09-4E44-9469-3ED0C63ED5F6}" type="pres">
      <dgm:prSet presAssocID="{EE78455B-6A9C-4C0F-84C2-E123DE67FA22}" presName="sibTrans" presStyleLbl="sibTrans2D1" presStyleIdx="0" presStyleCnt="5"/>
      <dgm:spPr/>
      <dgm:t>
        <a:bodyPr/>
        <a:lstStyle/>
        <a:p>
          <a:endParaRPr lang="pt-BR"/>
        </a:p>
      </dgm:t>
    </dgm:pt>
    <dgm:pt modelId="{25ED7687-4A3D-4EBE-8F9C-EB010EF48A44}" type="pres">
      <dgm:prSet presAssocID="{EE78455B-6A9C-4C0F-84C2-E123DE67FA22}" presName="connectorText" presStyleLbl="sibTrans2D1" presStyleIdx="0" presStyleCnt="5"/>
      <dgm:spPr/>
      <dgm:t>
        <a:bodyPr/>
        <a:lstStyle/>
        <a:p>
          <a:endParaRPr lang="pt-BR"/>
        </a:p>
      </dgm:t>
    </dgm:pt>
    <dgm:pt modelId="{26A6B537-AD6E-40FE-A761-B5A85E940998}" type="pres">
      <dgm:prSet presAssocID="{D48EBF45-0C01-4D03-9BF2-3A46731F8D25}" presName="node" presStyleLbl="node1" presStyleIdx="1" presStyleCnt="6" custLinFactNeighborX="3196" custLinFactNeighborY="723">
        <dgm:presLayoutVars>
          <dgm:bulletEnabled val="1"/>
        </dgm:presLayoutVars>
      </dgm:prSet>
      <dgm:spPr/>
      <dgm:t>
        <a:bodyPr/>
        <a:lstStyle/>
        <a:p>
          <a:endParaRPr lang="pt-BR"/>
        </a:p>
      </dgm:t>
    </dgm:pt>
    <dgm:pt modelId="{9376837B-5A06-42D0-91C6-E45EEC42D5CC}" type="pres">
      <dgm:prSet presAssocID="{470CC025-90C2-4EFA-9D71-E4E8881F4D79}" presName="sibTrans" presStyleLbl="sibTrans2D1" presStyleIdx="1" presStyleCnt="5" custScaleX="156028" custScaleY="178765" custLinFactNeighborX="5661" custLinFactNeighborY="-18100"/>
      <dgm:spPr>
        <a:prstGeom prst="rightArrow">
          <a:avLst/>
        </a:prstGeom>
      </dgm:spPr>
      <dgm:t>
        <a:bodyPr/>
        <a:lstStyle/>
        <a:p>
          <a:endParaRPr lang="pt-BR"/>
        </a:p>
      </dgm:t>
    </dgm:pt>
    <dgm:pt modelId="{0B245475-1127-405E-8E62-4AE6B89AA331}" type="pres">
      <dgm:prSet presAssocID="{470CC025-90C2-4EFA-9D71-E4E8881F4D79}" presName="connectorText" presStyleLbl="sibTrans2D1" presStyleIdx="1" presStyleCnt="5"/>
      <dgm:spPr/>
      <dgm:t>
        <a:bodyPr/>
        <a:lstStyle/>
        <a:p>
          <a:endParaRPr lang="pt-BR"/>
        </a:p>
      </dgm:t>
    </dgm:pt>
    <dgm:pt modelId="{FCD5F235-576E-480A-BDA4-A1656C32E613}" type="pres">
      <dgm:prSet presAssocID="{BCD5D4B3-9583-490F-A6AE-3D91F0F2AE5D}" presName="node" presStyleLbl="node1" presStyleIdx="2" presStyleCnt="6">
        <dgm:presLayoutVars>
          <dgm:bulletEnabled val="1"/>
        </dgm:presLayoutVars>
      </dgm:prSet>
      <dgm:spPr/>
      <dgm:t>
        <a:bodyPr/>
        <a:lstStyle/>
        <a:p>
          <a:endParaRPr lang="pt-BR"/>
        </a:p>
      </dgm:t>
    </dgm:pt>
    <dgm:pt modelId="{13B48D6F-1C34-499B-A6E2-87D417BDFDB7}" type="pres">
      <dgm:prSet presAssocID="{5362BEDB-446D-47F4-8774-D3219461C0DC}" presName="sibTrans" presStyleLbl="sibTrans2D1" presStyleIdx="2" presStyleCnt="5" custScaleX="156238"/>
      <dgm:spPr/>
      <dgm:t>
        <a:bodyPr/>
        <a:lstStyle/>
        <a:p>
          <a:endParaRPr lang="pt-BR"/>
        </a:p>
      </dgm:t>
    </dgm:pt>
    <dgm:pt modelId="{BA6F2514-91C5-46C2-82BD-5F7773212FFF}" type="pres">
      <dgm:prSet presAssocID="{5362BEDB-446D-47F4-8774-D3219461C0DC}" presName="connectorText" presStyleLbl="sibTrans2D1" presStyleIdx="2" presStyleCnt="5"/>
      <dgm:spPr/>
      <dgm:t>
        <a:bodyPr/>
        <a:lstStyle/>
        <a:p>
          <a:endParaRPr lang="pt-BR"/>
        </a:p>
      </dgm:t>
    </dgm:pt>
    <dgm:pt modelId="{2DEC9F1F-1BC8-4693-88BC-9C9018C16427}" type="pres">
      <dgm:prSet presAssocID="{1EDBCA71-5E2A-4E80-85D6-81EBA21DD268}" presName="node" presStyleLbl="node1" presStyleIdx="3" presStyleCnt="6">
        <dgm:presLayoutVars>
          <dgm:bulletEnabled val="1"/>
        </dgm:presLayoutVars>
      </dgm:prSet>
      <dgm:spPr/>
      <dgm:t>
        <a:bodyPr/>
        <a:lstStyle/>
        <a:p>
          <a:endParaRPr lang="pt-BR"/>
        </a:p>
      </dgm:t>
    </dgm:pt>
    <dgm:pt modelId="{2D4FF983-0315-494E-A0E1-A05F24C2963E}" type="pres">
      <dgm:prSet presAssocID="{3BA86C55-1BCC-4D5D-A255-BA619C458614}" presName="sibTrans" presStyleLbl="sibTrans2D1" presStyleIdx="3" presStyleCnt="5"/>
      <dgm:spPr/>
      <dgm:t>
        <a:bodyPr/>
        <a:lstStyle/>
        <a:p>
          <a:endParaRPr lang="pt-BR"/>
        </a:p>
      </dgm:t>
    </dgm:pt>
    <dgm:pt modelId="{2814A8B2-F09E-42FB-B25E-534CB663C9C0}" type="pres">
      <dgm:prSet presAssocID="{3BA86C55-1BCC-4D5D-A255-BA619C458614}" presName="connectorText" presStyleLbl="sibTrans2D1" presStyleIdx="3" presStyleCnt="5"/>
      <dgm:spPr/>
      <dgm:t>
        <a:bodyPr/>
        <a:lstStyle/>
        <a:p>
          <a:endParaRPr lang="pt-BR"/>
        </a:p>
      </dgm:t>
    </dgm:pt>
    <dgm:pt modelId="{9C15148E-3661-4CB1-BECA-96B3B0F2A885}" type="pres">
      <dgm:prSet presAssocID="{7DD33077-AA55-4986-AF18-98F5421BD8D3}" presName="node" presStyleLbl="node1" presStyleIdx="4" presStyleCnt="6">
        <dgm:presLayoutVars>
          <dgm:bulletEnabled val="1"/>
        </dgm:presLayoutVars>
      </dgm:prSet>
      <dgm:spPr/>
      <dgm:t>
        <a:bodyPr/>
        <a:lstStyle/>
        <a:p>
          <a:endParaRPr lang="pt-BR"/>
        </a:p>
      </dgm:t>
    </dgm:pt>
    <dgm:pt modelId="{56D360B1-3B26-47F1-AE19-29B77C40C07B}" type="pres">
      <dgm:prSet presAssocID="{0EB5699C-2CE0-41FD-80F0-6E13662BAD63}" presName="sibTrans" presStyleLbl="sibTrans2D1" presStyleIdx="4" presStyleCnt="5"/>
      <dgm:spPr/>
      <dgm:t>
        <a:bodyPr/>
        <a:lstStyle/>
        <a:p>
          <a:endParaRPr lang="pt-BR"/>
        </a:p>
      </dgm:t>
    </dgm:pt>
    <dgm:pt modelId="{0C196699-5D34-48D4-AF6D-CD3B34635AF7}" type="pres">
      <dgm:prSet presAssocID="{0EB5699C-2CE0-41FD-80F0-6E13662BAD63}" presName="connectorText" presStyleLbl="sibTrans2D1" presStyleIdx="4" presStyleCnt="5"/>
      <dgm:spPr/>
      <dgm:t>
        <a:bodyPr/>
        <a:lstStyle/>
        <a:p>
          <a:endParaRPr lang="pt-BR"/>
        </a:p>
      </dgm:t>
    </dgm:pt>
    <dgm:pt modelId="{A5BF7425-EAC0-4449-BEAF-0358E0947563}" type="pres">
      <dgm:prSet presAssocID="{5020674D-F346-4E22-B858-9779DE11B6B8}" presName="node" presStyleLbl="node1" presStyleIdx="5" presStyleCnt="6">
        <dgm:presLayoutVars>
          <dgm:bulletEnabled val="1"/>
        </dgm:presLayoutVars>
      </dgm:prSet>
      <dgm:spPr/>
      <dgm:t>
        <a:bodyPr/>
        <a:lstStyle/>
        <a:p>
          <a:endParaRPr lang="pt-BR"/>
        </a:p>
      </dgm:t>
    </dgm:pt>
  </dgm:ptLst>
  <dgm:cxnLst>
    <dgm:cxn modelId="{D42E394E-DA83-4FCA-BFEF-44D45AD1BCBD}" srcId="{2510D263-EA85-4F9D-BD92-8A6EBE54919D}" destId="{7DD33077-AA55-4986-AF18-98F5421BD8D3}" srcOrd="4" destOrd="0" parTransId="{35719E2D-569E-477D-9EFA-02174AA44AEB}" sibTransId="{0EB5699C-2CE0-41FD-80F0-6E13662BAD63}"/>
    <dgm:cxn modelId="{0DB9AC8C-620F-4E10-B395-7DF847CFFE82}" type="presOf" srcId="{470CC025-90C2-4EFA-9D71-E4E8881F4D79}" destId="{9376837B-5A06-42D0-91C6-E45EEC42D5CC}" srcOrd="0" destOrd="0" presId="urn:microsoft.com/office/officeart/2005/8/layout/process5"/>
    <dgm:cxn modelId="{3F062830-C8D7-4ED0-93CE-E1D4273650B8}" type="presOf" srcId="{5020674D-F346-4E22-B858-9779DE11B6B8}" destId="{A5BF7425-EAC0-4449-BEAF-0358E0947563}" srcOrd="0" destOrd="0" presId="urn:microsoft.com/office/officeart/2005/8/layout/process5"/>
    <dgm:cxn modelId="{CAC690D7-56D9-4CCC-87B1-A85AC2D0A8ED}" type="presOf" srcId="{EE78455B-6A9C-4C0F-84C2-E123DE67FA22}" destId="{25ED7687-4A3D-4EBE-8F9C-EB010EF48A44}" srcOrd="1" destOrd="0" presId="urn:microsoft.com/office/officeart/2005/8/layout/process5"/>
    <dgm:cxn modelId="{B402F3CD-2745-4083-963E-BDA1712C20F7}" type="presOf" srcId="{2510D263-EA85-4F9D-BD92-8A6EBE54919D}" destId="{8AC148F2-F451-460C-9D26-288BEEE764CB}" srcOrd="0" destOrd="0" presId="urn:microsoft.com/office/officeart/2005/8/layout/process5"/>
    <dgm:cxn modelId="{F7896D69-CA01-4A32-A185-2FEEFD40D3B6}" srcId="{2510D263-EA85-4F9D-BD92-8A6EBE54919D}" destId="{1EDBCA71-5E2A-4E80-85D6-81EBA21DD268}" srcOrd="3" destOrd="0" parTransId="{FB2C25AA-9683-4982-A2C3-B8EC0A4C3452}" sibTransId="{3BA86C55-1BCC-4D5D-A255-BA619C458614}"/>
    <dgm:cxn modelId="{3D28437E-A176-4FD8-9845-BD33CB8C7CFD}" type="presOf" srcId="{3BA86C55-1BCC-4D5D-A255-BA619C458614}" destId="{2814A8B2-F09E-42FB-B25E-534CB663C9C0}" srcOrd="1" destOrd="0" presId="urn:microsoft.com/office/officeart/2005/8/layout/process5"/>
    <dgm:cxn modelId="{FBB0FFEE-FF9A-4566-8531-2F14CF57FA10}" srcId="{2510D263-EA85-4F9D-BD92-8A6EBE54919D}" destId="{5E79505C-E0AE-45EA-993F-B57285B17DF8}" srcOrd="0" destOrd="0" parTransId="{543ED9C2-57D3-4289-95E8-09E420A5F580}" sibTransId="{EE78455B-6A9C-4C0F-84C2-E123DE67FA22}"/>
    <dgm:cxn modelId="{B771C9E3-1D1B-4A5D-B3B1-F7FE06F10856}" type="presOf" srcId="{EE78455B-6A9C-4C0F-84C2-E123DE67FA22}" destId="{0008D320-DE09-4E44-9469-3ED0C63ED5F6}" srcOrd="0" destOrd="0" presId="urn:microsoft.com/office/officeart/2005/8/layout/process5"/>
    <dgm:cxn modelId="{B3F2B243-F19B-4F47-9F36-6638AE4263FA}" type="presOf" srcId="{7DD33077-AA55-4986-AF18-98F5421BD8D3}" destId="{9C15148E-3661-4CB1-BECA-96B3B0F2A885}" srcOrd="0" destOrd="0" presId="urn:microsoft.com/office/officeart/2005/8/layout/process5"/>
    <dgm:cxn modelId="{A8D2A2CD-93BA-49E7-91EB-711B4EADA30B}" type="presOf" srcId="{3BA86C55-1BCC-4D5D-A255-BA619C458614}" destId="{2D4FF983-0315-494E-A0E1-A05F24C2963E}" srcOrd="0" destOrd="0" presId="urn:microsoft.com/office/officeart/2005/8/layout/process5"/>
    <dgm:cxn modelId="{F6A6E8F4-786A-4A90-AC9E-F6B84444E832}" type="presOf" srcId="{5362BEDB-446D-47F4-8774-D3219461C0DC}" destId="{13B48D6F-1C34-499B-A6E2-87D417BDFDB7}" srcOrd="0" destOrd="0" presId="urn:microsoft.com/office/officeart/2005/8/layout/process5"/>
    <dgm:cxn modelId="{70900F9F-CBAE-4E66-A89E-06EAAD32721E}" type="presOf" srcId="{5E79505C-E0AE-45EA-993F-B57285B17DF8}" destId="{D6FA5AF1-8B19-4437-A13D-152546F33405}" srcOrd="0" destOrd="0" presId="urn:microsoft.com/office/officeart/2005/8/layout/process5"/>
    <dgm:cxn modelId="{41502CE3-691D-4A14-A8C7-41B1F52C06F1}" type="presOf" srcId="{D48EBF45-0C01-4D03-9BF2-3A46731F8D25}" destId="{26A6B537-AD6E-40FE-A761-B5A85E940998}" srcOrd="0" destOrd="0" presId="urn:microsoft.com/office/officeart/2005/8/layout/process5"/>
    <dgm:cxn modelId="{A8BB9A77-34B0-4DBB-9F38-5E353E5871AA}" srcId="{2510D263-EA85-4F9D-BD92-8A6EBE54919D}" destId="{BCD5D4B3-9583-490F-A6AE-3D91F0F2AE5D}" srcOrd="2" destOrd="0" parTransId="{9BF29418-CA3D-4BFA-BB8C-2D38D08A2EB1}" sibTransId="{5362BEDB-446D-47F4-8774-D3219461C0DC}"/>
    <dgm:cxn modelId="{07AF9E5E-3066-49A0-909A-42863605D032}" srcId="{2510D263-EA85-4F9D-BD92-8A6EBE54919D}" destId="{5020674D-F346-4E22-B858-9779DE11B6B8}" srcOrd="5" destOrd="0" parTransId="{A9872704-2664-4644-B14E-558FDB0A26D8}" sibTransId="{6904A2D3-6921-469D-9997-CF249C90DADC}"/>
    <dgm:cxn modelId="{235810FD-4D67-4781-A2F2-859D988D4FD7}" type="presOf" srcId="{1EDBCA71-5E2A-4E80-85D6-81EBA21DD268}" destId="{2DEC9F1F-1BC8-4693-88BC-9C9018C16427}" srcOrd="0" destOrd="0" presId="urn:microsoft.com/office/officeart/2005/8/layout/process5"/>
    <dgm:cxn modelId="{BDF60362-1B64-44E5-9F56-B06A0903B50D}" type="presOf" srcId="{470CC025-90C2-4EFA-9D71-E4E8881F4D79}" destId="{0B245475-1127-405E-8E62-4AE6B89AA331}" srcOrd="1" destOrd="0" presId="urn:microsoft.com/office/officeart/2005/8/layout/process5"/>
    <dgm:cxn modelId="{1D632B59-3C4D-4496-91CC-E8FCAB7D290E}" type="presOf" srcId="{BCD5D4B3-9583-490F-A6AE-3D91F0F2AE5D}" destId="{FCD5F235-576E-480A-BDA4-A1656C32E613}" srcOrd="0" destOrd="0" presId="urn:microsoft.com/office/officeart/2005/8/layout/process5"/>
    <dgm:cxn modelId="{B894DE9F-6AF1-43BC-8FA1-B34861CBCCE7}" type="presOf" srcId="{5362BEDB-446D-47F4-8774-D3219461C0DC}" destId="{BA6F2514-91C5-46C2-82BD-5F7773212FFF}" srcOrd="1" destOrd="0" presId="urn:microsoft.com/office/officeart/2005/8/layout/process5"/>
    <dgm:cxn modelId="{04E8C5B7-02FE-4BCF-8642-7262D99F0305}" type="presOf" srcId="{0EB5699C-2CE0-41FD-80F0-6E13662BAD63}" destId="{56D360B1-3B26-47F1-AE19-29B77C40C07B}" srcOrd="0" destOrd="0" presId="urn:microsoft.com/office/officeart/2005/8/layout/process5"/>
    <dgm:cxn modelId="{CE170898-50FD-4826-9F66-CEFD386DBE00}" srcId="{2510D263-EA85-4F9D-BD92-8A6EBE54919D}" destId="{D48EBF45-0C01-4D03-9BF2-3A46731F8D25}" srcOrd="1" destOrd="0" parTransId="{E72536CB-73B4-41CF-B955-94515EA0756D}" sibTransId="{470CC025-90C2-4EFA-9D71-E4E8881F4D79}"/>
    <dgm:cxn modelId="{42FE70A5-19E4-4C16-8C12-B62E763AB3B2}" type="presOf" srcId="{0EB5699C-2CE0-41FD-80F0-6E13662BAD63}" destId="{0C196699-5D34-48D4-AF6D-CD3B34635AF7}" srcOrd="1" destOrd="0" presId="urn:microsoft.com/office/officeart/2005/8/layout/process5"/>
    <dgm:cxn modelId="{098833BF-712F-4859-886F-E75B91AD60AC}" type="presParOf" srcId="{8AC148F2-F451-460C-9D26-288BEEE764CB}" destId="{D6FA5AF1-8B19-4437-A13D-152546F33405}" srcOrd="0" destOrd="0" presId="urn:microsoft.com/office/officeart/2005/8/layout/process5"/>
    <dgm:cxn modelId="{20D291CB-B388-46F4-9959-81E84198EBC9}" type="presParOf" srcId="{8AC148F2-F451-460C-9D26-288BEEE764CB}" destId="{0008D320-DE09-4E44-9469-3ED0C63ED5F6}" srcOrd="1" destOrd="0" presId="urn:microsoft.com/office/officeart/2005/8/layout/process5"/>
    <dgm:cxn modelId="{3E56DF26-0388-48E7-855F-8021DA7E8D46}" type="presParOf" srcId="{0008D320-DE09-4E44-9469-3ED0C63ED5F6}" destId="{25ED7687-4A3D-4EBE-8F9C-EB010EF48A44}" srcOrd="0" destOrd="0" presId="urn:microsoft.com/office/officeart/2005/8/layout/process5"/>
    <dgm:cxn modelId="{9E2E9529-04EA-45FA-8BB6-5D6F6C7C38C1}" type="presParOf" srcId="{8AC148F2-F451-460C-9D26-288BEEE764CB}" destId="{26A6B537-AD6E-40FE-A761-B5A85E940998}" srcOrd="2" destOrd="0" presId="urn:microsoft.com/office/officeart/2005/8/layout/process5"/>
    <dgm:cxn modelId="{58215620-E4DD-4A15-A917-8C8236E8E57A}" type="presParOf" srcId="{8AC148F2-F451-460C-9D26-288BEEE764CB}" destId="{9376837B-5A06-42D0-91C6-E45EEC42D5CC}" srcOrd="3" destOrd="0" presId="urn:microsoft.com/office/officeart/2005/8/layout/process5"/>
    <dgm:cxn modelId="{B27BBA47-3293-4692-BA54-536765D1A967}" type="presParOf" srcId="{9376837B-5A06-42D0-91C6-E45EEC42D5CC}" destId="{0B245475-1127-405E-8E62-4AE6B89AA331}" srcOrd="0" destOrd="0" presId="urn:microsoft.com/office/officeart/2005/8/layout/process5"/>
    <dgm:cxn modelId="{B9B7C692-6D1E-4936-A657-02BC43C1F9DE}" type="presParOf" srcId="{8AC148F2-F451-460C-9D26-288BEEE764CB}" destId="{FCD5F235-576E-480A-BDA4-A1656C32E613}" srcOrd="4" destOrd="0" presId="urn:microsoft.com/office/officeart/2005/8/layout/process5"/>
    <dgm:cxn modelId="{F88E61B1-FC40-4332-9BF9-4197C822D0B0}" type="presParOf" srcId="{8AC148F2-F451-460C-9D26-288BEEE764CB}" destId="{13B48D6F-1C34-499B-A6E2-87D417BDFDB7}" srcOrd="5" destOrd="0" presId="urn:microsoft.com/office/officeart/2005/8/layout/process5"/>
    <dgm:cxn modelId="{3BE2EC8F-B6CE-4F72-BDC5-F1F4ACE1D548}" type="presParOf" srcId="{13B48D6F-1C34-499B-A6E2-87D417BDFDB7}" destId="{BA6F2514-91C5-46C2-82BD-5F7773212FFF}" srcOrd="0" destOrd="0" presId="urn:microsoft.com/office/officeart/2005/8/layout/process5"/>
    <dgm:cxn modelId="{73AE0E11-3850-4496-B0D2-C093186B8840}" type="presParOf" srcId="{8AC148F2-F451-460C-9D26-288BEEE764CB}" destId="{2DEC9F1F-1BC8-4693-88BC-9C9018C16427}" srcOrd="6" destOrd="0" presId="urn:microsoft.com/office/officeart/2005/8/layout/process5"/>
    <dgm:cxn modelId="{C8ABD003-A9F6-4E56-9DD6-92FFFEF87167}" type="presParOf" srcId="{8AC148F2-F451-460C-9D26-288BEEE764CB}" destId="{2D4FF983-0315-494E-A0E1-A05F24C2963E}" srcOrd="7" destOrd="0" presId="urn:microsoft.com/office/officeart/2005/8/layout/process5"/>
    <dgm:cxn modelId="{3B9965CC-2255-441D-B9FB-AF5A7198C8DA}" type="presParOf" srcId="{2D4FF983-0315-494E-A0E1-A05F24C2963E}" destId="{2814A8B2-F09E-42FB-B25E-534CB663C9C0}" srcOrd="0" destOrd="0" presId="urn:microsoft.com/office/officeart/2005/8/layout/process5"/>
    <dgm:cxn modelId="{552403F9-2DEF-4C23-A918-77091623094F}" type="presParOf" srcId="{8AC148F2-F451-460C-9D26-288BEEE764CB}" destId="{9C15148E-3661-4CB1-BECA-96B3B0F2A885}" srcOrd="8" destOrd="0" presId="urn:microsoft.com/office/officeart/2005/8/layout/process5"/>
    <dgm:cxn modelId="{EEDC2B40-36F0-4893-B1BC-D89F6DD2A34D}" type="presParOf" srcId="{8AC148F2-F451-460C-9D26-288BEEE764CB}" destId="{56D360B1-3B26-47F1-AE19-29B77C40C07B}" srcOrd="9" destOrd="0" presId="urn:microsoft.com/office/officeart/2005/8/layout/process5"/>
    <dgm:cxn modelId="{C6BDFBE2-6DA6-471C-AF15-C1C12851FAF4}" type="presParOf" srcId="{56D360B1-3B26-47F1-AE19-29B77C40C07B}" destId="{0C196699-5D34-48D4-AF6D-CD3B34635AF7}" srcOrd="0" destOrd="0" presId="urn:microsoft.com/office/officeart/2005/8/layout/process5"/>
    <dgm:cxn modelId="{70123CFA-C430-41EF-9DF6-7D8C888BC6CA}" type="presParOf" srcId="{8AC148F2-F451-460C-9D26-288BEEE764CB}" destId="{A5BF7425-EAC0-4449-BEAF-0358E0947563}"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268C5B-8492-4149-8BBC-28CC5555F103}" type="doc">
      <dgm:prSet loTypeId="urn:microsoft.com/office/officeart/2005/8/layout/hProcess11" loCatId="process" qsTypeId="urn:microsoft.com/office/officeart/2005/8/quickstyle/simple1" qsCatId="simple" csTypeId="urn:microsoft.com/office/officeart/2005/8/colors/accent1_2" csCatId="accent1" phldr="1"/>
      <dgm:spPr/>
    </dgm:pt>
    <dgm:pt modelId="{35656FB8-4B4D-4328-BEE9-A02083C6BD8F}">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SECRETÁRIO </a:t>
          </a:r>
          <a:r>
            <a:rPr lang="pt-BR" sz="2800" dirty="0" smtClean="0">
              <a:solidFill>
                <a:schemeClr val="tx1"/>
              </a:solidFill>
              <a:latin typeface="Arial" panose="020B0604020202020204" pitchFamily="34" charset="0"/>
              <a:cs typeface="Arial" panose="020B0604020202020204" pitchFamily="34" charset="0"/>
            </a:rPr>
            <a:t>Solicitação de compra</a:t>
          </a:r>
          <a:endParaRPr lang="pt-BR" sz="2800" dirty="0">
            <a:solidFill>
              <a:schemeClr val="tx1"/>
            </a:solidFill>
            <a:latin typeface="Arial" panose="020B0604020202020204" pitchFamily="34" charset="0"/>
            <a:cs typeface="Arial" panose="020B0604020202020204" pitchFamily="34" charset="0"/>
          </a:endParaRPr>
        </a:p>
      </dgm:t>
    </dgm:pt>
    <dgm:pt modelId="{31B34B88-55BD-4508-94DF-CDC86C212E66}" type="parTrans" cxnId="{FF623661-708B-4AFB-8262-D020DF6ABC0F}">
      <dgm:prSet/>
      <dgm:spPr/>
      <dgm:t>
        <a:bodyPr/>
        <a:lstStyle/>
        <a:p>
          <a:endParaRPr lang="pt-BR"/>
        </a:p>
      </dgm:t>
    </dgm:pt>
    <dgm:pt modelId="{E997F1A1-6056-44ED-8399-EC48227F74A8}" type="sibTrans" cxnId="{FF623661-708B-4AFB-8262-D020DF6ABC0F}">
      <dgm:prSet/>
      <dgm:spPr/>
      <dgm:t>
        <a:bodyPr/>
        <a:lstStyle/>
        <a:p>
          <a:endParaRPr lang="pt-BR"/>
        </a:p>
      </dgm:t>
    </dgm:pt>
    <dgm:pt modelId="{659B3ADD-AE58-4DC7-8E25-D6E63E6A8E7F}">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PREFEITO</a:t>
          </a:r>
        </a:p>
        <a:p>
          <a:r>
            <a:rPr lang="pt-BR" sz="2800" dirty="0" smtClean="0">
              <a:solidFill>
                <a:schemeClr val="tx1"/>
              </a:solidFill>
              <a:latin typeface="Arial" panose="020B0604020202020204" pitchFamily="34" charset="0"/>
              <a:cs typeface="Arial" panose="020B0604020202020204" pitchFamily="34" charset="0"/>
            </a:rPr>
            <a:t>Aprovação da solicitação</a:t>
          </a:r>
          <a:endParaRPr lang="pt-BR" sz="2800" dirty="0">
            <a:solidFill>
              <a:schemeClr val="tx1"/>
            </a:solidFill>
            <a:latin typeface="Arial" panose="020B0604020202020204" pitchFamily="34" charset="0"/>
            <a:cs typeface="Arial" panose="020B0604020202020204" pitchFamily="34" charset="0"/>
          </a:endParaRPr>
        </a:p>
      </dgm:t>
    </dgm:pt>
    <dgm:pt modelId="{266118D1-A7D8-466D-850D-B0C86B86AFE3}" type="parTrans" cxnId="{06F73FC8-6923-4D1F-8B2A-95A9D499D2DC}">
      <dgm:prSet/>
      <dgm:spPr/>
      <dgm:t>
        <a:bodyPr/>
        <a:lstStyle/>
        <a:p>
          <a:endParaRPr lang="pt-BR"/>
        </a:p>
      </dgm:t>
    </dgm:pt>
    <dgm:pt modelId="{634CEB42-5FFE-4222-AB8F-D2A95C094372}" type="sibTrans" cxnId="{06F73FC8-6923-4D1F-8B2A-95A9D499D2DC}">
      <dgm:prSet/>
      <dgm:spPr/>
      <dgm:t>
        <a:bodyPr/>
        <a:lstStyle/>
        <a:p>
          <a:endParaRPr lang="pt-BR"/>
        </a:p>
      </dgm:t>
    </dgm:pt>
    <dgm:pt modelId="{09E2E594-5D83-490B-8AAA-6637563B37A7}">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SETOR DE COMPRAS </a:t>
          </a:r>
          <a:r>
            <a:rPr lang="pt-BR" sz="2800" dirty="0" smtClean="0">
              <a:solidFill>
                <a:schemeClr val="tx1"/>
              </a:solidFill>
              <a:latin typeface="Arial" panose="020B0604020202020204" pitchFamily="34" charset="0"/>
              <a:cs typeface="Arial" panose="020B0604020202020204" pitchFamily="34" charset="0"/>
            </a:rPr>
            <a:t>V</a:t>
          </a:r>
          <a:r>
            <a:rPr lang="pt-BR" sz="2800" dirty="0" smtClean="0">
              <a:latin typeface="Arial" panose="020B0604020202020204" pitchFamily="34" charset="0"/>
              <a:cs typeface="Arial" panose="020B0604020202020204" pitchFamily="34" charset="0"/>
            </a:rPr>
            <a:t>erificar procedimentos</a:t>
          </a:r>
          <a:endParaRPr lang="pt-BR" sz="2800" dirty="0">
            <a:latin typeface="Arial" panose="020B0604020202020204" pitchFamily="34" charset="0"/>
            <a:cs typeface="Arial" panose="020B0604020202020204" pitchFamily="34" charset="0"/>
          </a:endParaRPr>
        </a:p>
      </dgm:t>
    </dgm:pt>
    <dgm:pt modelId="{08615E84-B53A-498C-AE9D-E4AEF283BA2C}" type="parTrans" cxnId="{85889153-F94B-4AC4-A684-18A925B976FA}">
      <dgm:prSet/>
      <dgm:spPr/>
      <dgm:t>
        <a:bodyPr/>
        <a:lstStyle/>
        <a:p>
          <a:endParaRPr lang="pt-BR"/>
        </a:p>
      </dgm:t>
    </dgm:pt>
    <dgm:pt modelId="{19DC4727-3942-40F6-A452-8452426B3450}" type="sibTrans" cxnId="{85889153-F94B-4AC4-A684-18A925B976FA}">
      <dgm:prSet/>
      <dgm:spPr/>
      <dgm:t>
        <a:bodyPr/>
        <a:lstStyle/>
        <a:p>
          <a:endParaRPr lang="pt-BR"/>
        </a:p>
      </dgm:t>
    </dgm:pt>
    <dgm:pt modelId="{857226E2-D055-4CDD-954C-50386D0DEEBE}" type="pres">
      <dgm:prSet presAssocID="{29268C5B-8492-4149-8BBC-28CC5555F103}" presName="Name0" presStyleCnt="0">
        <dgm:presLayoutVars>
          <dgm:dir/>
          <dgm:resizeHandles val="exact"/>
        </dgm:presLayoutVars>
      </dgm:prSet>
      <dgm:spPr/>
    </dgm:pt>
    <dgm:pt modelId="{94E3E36B-3798-48C0-A1FB-C9BBD202526C}" type="pres">
      <dgm:prSet presAssocID="{29268C5B-8492-4149-8BBC-28CC5555F103}" presName="arrow" presStyleLbl="bgShp" presStyleIdx="0" presStyleCnt="1"/>
      <dgm:spPr/>
    </dgm:pt>
    <dgm:pt modelId="{0C59BCBE-F2F9-43D9-BF40-CC582B5FACFC}" type="pres">
      <dgm:prSet presAssocID="{29268C5B-8492-4149-8BBC-28CC5555F103}" presName="points" presStyleCnt="0"/>
      <dgm:spPr/>
    </dgm:pt>
    <dgm:pt modelId="{DC63FC9A-C8E9-4149-82D6-DE00097F93E2}" type="pres">
      <dgm:prSet presAssocID="{35656FB8-4B4D-4328-BEE9-A02083C6BD8F}" presName="compositeA" presStyleCnt="0"/>
      <dgm:spPr/>
    </dgm:pt>
    <dgm:pt modelId="{7178C4B0-092E-4C70-85EC-77EA948CA28E}" type="pres">
      <dgm:prSet presAssocID="{35656FB8-4B4D-4328-BEE9-A02083C6BD8F}" presName="textA" presStyleLbl="revTx" presStyleIdx="0" presStyleCnt="3">
        <dgm:presLayoutVars>
          <dgm:bulletEnabled val="1"/>
        </dgm:presLayoutVars>
      </dgm:prSet>
      <dgm:spPr/>
      <dgm:t>
        <a:bodyPr/>
        <a:lstStyle/>
        <a:p>
          <a:endParaRPr lang="pt-BR"/>
        </a:p>
      </dgm:t>
    </dgm:pt>
    <dgm:pt modelId="{9351AAA2-E2BF-426C-B247-B149F5FFC257}" type="pres">
      <dgm:prSet presAssocID="{35656FB8-4B4D-4328-BEE9-A02083C6BD8F}" presName="circleA" presStyleLbl="node1" presStyleIdx="0" presStyleCnt="3"/>
      <dgm:spPr/>
    </dgm:pt>
    <dgm:pt modelId="{CCBD6F52-940C-4E98-9407-44300A32BA34}" type="pres">
      <dgm:prSet presAssocID="{35656FB8-4B4D-4328-BEE9-A02083C6BD8F}" presName="spaceA" presStyleCnt="0"/>
      <dgm:spPr/>
    </dgm:pt>
    <dgm:pt modelId="{3738F286-9F1C-4245-8758-A1BEB4E2E60C}" type="pres">
      <dgm:prSet presAssocID="{E997F1A1-6056-44ED-8399-EC48227F74A8}" presName="space" presStyleCnt="0"/>
      <dgm:spPr/>
    </dgm:pt>
    <dgm:pt modelId="{BB8612E9-EC15-41D2-AF8F-21AB38AC6523}" type="pres">
      <dgm:prSet presAssocID="{659B3ADD-AE58-4DC7-8E25-D6E63E6A8E7F}" presName="compositeB" presStyleCnt="0"/>
      <dgm:spPr/>
    </dgm:pt>
    <dgm:pt modelId="{060EAE6C-DB3C-4F9D-BBCE-D3E7FA191825}" type="pres">
      <dgm:prSet presAssocID="{659B3ADD-AE58-4DC7-8E25-D6E63E6A8E7F}" presName="textB" presStyleLbl="revTx" presStyleIdx="1" presStyleCnt="3">
        <dgm:presLayoutVars>
          <dgm:bulletEnabled val="1"/>
        </dgm:presLayoutVars>
      </dgm:prSet>
      <dgm:spPr/>
      <dgm:t>
        <a:bodyPr/>
        <a:lstStyle/>
        <a:p>
          <a:endParaRPr lang="pt-BR"/>
        </a:p>
      </dgm:t>
    </dgm:pt>
    <dgm:pt modelId="{AE64C86A-AC9D-4D7B-9916-D3096A1AB871}" type="pres">
      <dgm:prSet presAssocID="{659B3ADD-AE58-4DC7-8E25-D6E63E6A8E7F}" presName="circleB" presStyleLbl="node1" presStyleIdx="1" presStyleCnt="3"/>
      <dgm:spPr/>
    </dgm:pt>
    <dgm:pt modelId="{A571CCBA-B112-463B-8B66-56FF4E4713D6}" type="pres">
      <dgm:prSet presAssocID="{659B3ADD-AE58-4DC7-8E25-D6E63E6A8E7F}" presName="spaceB" presStyleCnt="0"/>
      <dgm:spPr/>
    </dgm:pt>
    <dgm:pt modelId="{7047E264-D9E1-4D94-9A6B-14F03B567371}" type="pres">
      <dgm:prSet presAssocID="{634CEB42-5FFE-4222-AB8F-D2A95C094372}" presName="space" presStyleCnt="0"/>
      <dgm:spPr/>
    </dgm:pt>
    <dgm:pt modelId="{E45F4F8D-10F4-4D4B-A277-8EF9723C700E}" type="pres">
      <dgm:prSet presAssocID="{09E2E594-5D83-490B-8AAA-6637563B37A7}" presName="compositeA" presStyleCnt="0"/>
      <dgm:spPr/>
    </dgm:pt>
    <dgm:pt modelId="{468E1102-63F5-4299-839C-FB052C03886A}" type="pres">
      <dgm:prSet presAssocID="{09E2E594-5D83-490B-8AAA-6637563B37A7}" presName="textA" presStyleLbl="revTx" presStyleIdx="2" presStyleCnt="3">
        <dgm:presLayoutVars>
          <dgm:bulletEnabled val="1"/>
        </dgm:presLayoutVars>
      </dgm:prSet>
      <dgm:spPr/>
      <dgm:t>
        <a:bodyPr/>
        <a:lstStyle/>
        <a:p>
          <a:endParaRPr lang="pt-BR"/>
        </a:p>
      </dgm:t>
    </dgm:pt>
    <dgm:pt modelId="{AA63B767-B40C-49CC-92AA-20AE33E91285}" type="pres">
      <dgm:prSet presAssocID="{09E2E594-5D83-490B-8AAA-6637563B37A7}" presName="circleA" presStyleLbl="node1" presStyleIdx="2" presStyleCnt="3"/>
      <dgm:spPr/>
    </dgm:pt>
    <dgm:pt modelId="{037F1C88-E4EE-4639-ADAC-6E6A345E2002}" type="pres">
      <dgm:prSet presAssocID="{09E2E594-5D83-490B-8AAA-6637563B37A7}" presName="spaceA" presStyleCnt="0"/>
      <dgm:spPr/>
    </dgm:pt>
  </dgm:ptLst>
  <dgm:cxnLst>
    <dgm:cxn modelId="{2BF11064-BBA3-4C99-BBEE-FA8C31FC0D34}" type="presOf" srcId="{09E2E594-5D83-490B-8AAA-6637563B37A7}" destId="{468E1102-63F5-4299-839C-FB052C03886A}" srcOrd="0" destOrd="0" presId="urn:microsoft.com/office/officeart/2005/8/layout/hProcess11"/>
    <dgm:cxn modelId="{85889153-F94B-4AC4-A684-18A925B976FA}" srcId="{29268C5B-8492-4149-8BBC-28CC5555F103}" destId="{09E2E594-5D83-490B-8AAA-6637563B37A7}" srcOrd="2" destOrd="0" parTransId="{08615E84-B53A-498C-AE9D-E4AEF283BA2C}" sibTransId="{19DC4727-3942-40F6-A452-8452426B3450}"/>
    <dgm:cxn modelId="{85AB5733-AC4B-4AA0-BCBB-C0612F935B91}" type="presOf" srcId="{35656FB8-4B4D-4328-BEE9-A02083C6BD8F}" destId="{7178C4B0-092E-4C70-85EC-77EA948CA28E}" srcOrd="0" destOrd="0" presId="urn:microsoft.com/office/officeart/2005/8/layout/hProcess11"/>
    <dgm:cxn modelId="{FF623661-708B-4AFB-8262-D020DF6ABC0F}" srcId="{29268C5B-8492-4149-8BBC-28CC5555F103}" destId="{35656FB8-4B4D-4328-BEE9-A02083C6BD8F}" srcOrd="0" destOrd="0" parTransId="{31B34B88-55BD-4508-94DF-CDC86C212E66}" sibTransId="{E997F1A1-6056-44ED-8399-EC48227F74A8}"/>
    <dgm:cxn modelId="{2AF2C527-B608-4AD8-8624-EFF5D5C0FA73}" type="presOf" srcId="{29268C5B-8492-4149-8BBC-28CC5555F103}" destId="{857226E2-D055-4CDD-954C-50386D0DEEBE}" srcOrd="0" destOrd="0" presId="urn:microsoft.com/office/officeart/2005/8/layout/hProcess11"/>
    <dgm:cxn modelId="{06F73FC8-6923-4D1F-8B2A-95A9D499D2DC}" srcId="{29268C5B-8492-4149-8BBC-28CC5555F103}" destId="{659B3ADD-AE58-4DC7-8E25-D6E63E6A8E7F}" srcOrd="1" destOrd="0" parTransId="{266118D1-A7D8-466D-850D-B0C86B86AFE3}" sibTransId="{634CEB42-5FFE-4222-AB8F-D2A95C094372}"/>
    <dgm:cxn modelId="{4275B951-F95F-4DDE-81AD-32B42572A6F3}" type="presOf" srcId="{659B3ADD-AE58-4DC7-8E25-D6E63E6A8E7F}" destId="{060EAE6C-DB3C-4F9D-BBCE-D3E7FA191825}" srcOrd="0" destOrd="0" presId="urn:microsoft.com/office/officeart/2005/8/layout/hProcess11"/>
    <dgm:cxn modelId="{62F2130C-A6A5-4D87-BCA5-A2493325B9B7}" type="presParOf" srcId="{857226E2-D055-4CDD-954C-50386D0DEEBE}" destId="{94E3E36B-3798-48C0-A1FB-C9BBD202526C}" srcOrd="0" destOrd="0" presId="urn:microsoft.com/office/officeart/2005/8/layout/hProcess11"/>
    <dgm:cxn modelId="{AF07929F-B552-4178-8C60-7540F6E202D2}" type="presParOf" srcId="{857226E2-D055-4CDD-954C-50386D0DEEBE}" destId="{0C59BCBE-F2F9-43D9-BF40-CC582B5FACFC}" srcOrd="1" destOrd="0" presId="urn:microsoft.com/office/officeart/2005/8/layout/hProcess11"/>
    <dgm:cxn modelId="{0BC2F259-6EFA-46EF-B1DA-57EF8ECDE677}" type="presParOf" srcId="{0C59BCBE-F2F9-43D9-BF40-CC582B5FACFC}" destId="{DC63FC9A-C8E9-4149-82D6-DE00097F93E2}" srcOrd="0" destOrd="0" presId="urn:microsoft.com/office/officeart/2005/8/layout/hProcess11"/>
    <dgm:cxn modelId="{57D31160-313B-4E12-A987-8A5FA1B7AF2A}" type="presParOf" srcId="{DC63FC9A-C8E9-4149-82D6-DE00097F93E2}" destId="{7178C4B0-092E-4C70-85EC-77EA948CA28E}" srcOrd="0" destOrd="0" presId="urn:microsoft.com/office/officeart/2005/8/layout/hProcess11"/>
    <dgm:cxn modelId="{5C4A6A83-BEF2-402F-8748-642553C962F8}" type="presParOf" srcId="{DC63FC9A-C8E9-4149-82D6-DE00097F93E2}" destId="{9351AAA2-E2BF-426C-B247-B149F5FFC257}" srcOrd="1" destOrd="0" presId="urn:microsoft.com/office/officeart/2005/8/layout/hProcess11"/>
    <dgm:cxn modelId="{80240649-99C6-4670-B0C3-DC998C4760EE}" type="presParOf" srcId="{DC63FC9A-C8E9-4149-82D6-DE00097F93E2}" destId="{CCBD6F52-940C-4E98-9407-44300A32BA34}" srcOrd="2" destOrd="0" presId="urn:microsoft.com/office/officeart/2005/8/layout/hProcess11"/>
    <dgm:cxn modelId="{888A7D3D-C602-44ED-9901-8825BA3D7799}" type="presParOf" srcId="{0C59BCBE-F2F9-43D9-BF40-CC582B5FACFC}" destId="{3738F286-9F1C-4245-8758-A1BEB4E2E60C}" srcOrd="1" destOrd="0" presId="urn:microsoft.com/office/officeart/2005/8/layout/hProcess11"/>
    <dgm:cxn modelId="{61AC8423-4DFB-482B-964C-3133836A2726}" type="presParOf" srcId="{0C59BCBE-F2F9-43D9-BF40-CC582B5FACFC}" destId="{BB8612E9-EC15-41D2-AF8F-21AB38AC6523}" srcOrd="2" destOrd="0" presId="urn:microsoft.com/office/officeart/2005/8/layout/hProcess11"/>
    <dgm:cxn modelId="{C1BD9195-F664-479B-90B9-3882C1DC713D}" type="presParOf" srcId="{BB8612E9-EC15-41D2-AF8F-21AB38AC6523}" destId="{060EAE6C-DB3C-4F9D-BBCE-D3E7FA191825}" srcOrd="0" destOrd="0" presId="urn:microsoft.com/office/officeart/2005/8/layout/hProcess11"/>
    <dgm:cxn modelId="{10DC8016-29A9-47CE-BAB6-F68D9EAEA151}" type="presParOf" srcId="{BB8612E9-EC15-41D2-AF8F-21AB38AC6523}" destId="{AE64C86A-AC9D-4D7B-9916-D3096A1AB871}" srcOrd="1" destOrd="0" presId="urn:microsoft.com/office/officeart/2005/8/layout/hProcess11"/>
    <dgm:cxn modelId="{1BFE0B95-A909-4308-A16D-481CFBD4C510}" type="presParOf" srcId="{BB8612E9-EC15-41D2-AF8F-21AB38AC6523}" destId="{A571CCBA-B112-463B-8B66-56FF4E4713D6}" srcOrd="2" destOrd="0" presId="urn:microsoft.com/office/officeart/2005/8/layout/hProcess11"/>
    <dgm:cxn modelId="{4DB6522C-D7D2-444C-A348-A9FB02233536}" type="presParOf" srcId="{0C59BCBE-F2F9-43D9-BF40-CC582B5FACFC}" destId="{7047E264-D9E1-4D94-9A6B-14F03B567371}" srcOrd="3" destOrd="0" presId="urn:microsoft.com/office/officeart/2005/8/layout/hProcess11"/>
    <dgm:cxn modelId="{03525054-09EA-4568-A35B-A3FE130B3433}" type="presParOf" srcId="{0C59BCBE-F2F9-43D9-BF40-CC582B5FACFC}" destId="{E45F4F8D-10F4-4D4B-A277-8EF9723C700E}" srcOrd="4" destOrd="0" presId="urn:microsoft.com/office/officeart/2005/8/layout/hProcess11"/>
    <dgm:cxn modelId="{EC64A18A-74AD-4177-9F21-EB3C72449EC3}" type="presParOf" srcId="{E45F4F8D-10F4-4D4B-A277-8EF9723C700E}" destId="{468E1102-63F5-4299-839C-FB052C03886A}" srcOrd="0" destOrd="0" presId="urn:microsoft.com/office/officeart/2005/8/layout/hProcess11"/>
    <dgm:cxn modelId="{5D565D23-EB17-4F84-954D-1659097EBFC2}" type="presParOf" srcId="{E45F4F8D-10F4-4D4B-A277-8EF9723C700E}" destId="{AA63B767-B40C-49CC-92AA-20AE33E91285}" srcOrd="1" destOrd="0" presId="urn:microsoft.com/office/officeart/2005/8/layout/hProcess11"/>
    <dgm:cxn modelId="{A91BF9F3-DD84-46A0-82DC-64E272447219}" type="presParOf" srcId="{E45F4F8D-10F4-4D4B-A277-8EF9723C700E}" destId="{037F1C88-E4EE-4639-ADAC-6E6A345E200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268C5B-8492-4149-8BBC-28CC5555F103}" type="doc">
      <dgm:prSet loTypeId="urn:microsoft.com/office/officeart/2005/8/layout/hProcess11" loCatId="process" qsTypeId="urn:microsoft.com/office/officeart/2005/8/quickstyle/simple1" qsCatId="simple" csTypeId="urn:microsoft.com/office/officeart/2005/8/colors/accent1_2" csCatId="accent1" phldr="1"/>
      <dgm:spPr/>
    </dgm:pt>
    <dgm:pt modelId="{35656FB8-4B4D-4328-BEE9-A02083C6BD8F}">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LICITAÇÕES </a:t>
          </a:r>
          <a:r>
            <a:rPr lang="pt-BR" sz="2800" dirty="0" smtClean="0">
              <a:solidFill>
                <a:schemeClr val="tx1"/>
              </a:solidFill>
              <a:latin typeface="Arial" panose="020B0604020202020204" pitchFamily="34" charset="0"/>
              <a:cs typeface="Arial" panose="020B0604020202020204" pitchFamily="34" charset="0"/>
            </a:rPr>
            <a:t>Elaboração do edital</a:t>
          </a:r>
          <a:endParaRPr lang="pt-BR" sz="2800" dirty="0">
            <a:solidFill>
              <a:schemeClr val="tx1"/>
            </a:solidFill>
            <a:latin typeface="Arial" panose="020B0604020202020204" pitchFamily="34" charset="0"/>
            <a:cs typeface="Arial" panose="020B0604020202020204" pitchFamily="34" charset="0"/>
          </a:endParaRPr>
        </a:p>
      </dgm:t>
    </dgm:pt>
    <dgm:pt modelId="{31B34B88-55BD-4508-94DF-CDC86C212E66}" type="parTrans" cxnId="{FF623661-708B-4AFB-8262-D020DF6ABC0F}">
      <dgm:prSet/>
      <dgm:spPr/>
      <dgm:t>
        <a:bodyPr/>
        <a:lstStyle/>
        <a:p>
          <a:endParaRPr lang="pt-BR"/>
        </a:p>
      </dgm:t>
    </dgm:pt>
    <dgm:pt modelId="{E997F1A1-6056-44ED-8399-EC48227F74A8}" type="sibTrans" cxnId="{FF623661-708B-4AFB-8262-D020DF6ABC0F}">
      <dgm:prSet/>
      <dgm:spPr/>
      <dgm:t>
        <a:bodyPr/>
        <a:lstStyle/>
        <a:p>
          <a:endParaRPr lang="pt-BR"/>
        </a:p>
      </dgm:t>
    </dgm:pt>
    <dgm:pt modelId="{659B3ADD-AE58-4DC7-8E25-D6E63E6A8E7F}">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CONTADOR</a:t>
          </a:r>
        </a:p>
        <a:p>
          <a:r>
            <a:rPr lang="pt-BR" sz="2800" dirty="0" smtClean="0">
              <a:solidFill>
                <a:schemeClr val="tx1"/>
              </a:solidFill>
              <a:latin typeface="Arial" panose="020B0604020202020204" pitchFamily="34" charset="0"/>
              <a:cs typeface="Arial" panose="020B0604020202020204" pitchFamily="34" charset="0"/>
            </a:rPr>
            <a:t>Parecer contábil</a:t>
          </a:r>
          <a:endParaRPr lang="pt-BR" sz="2800" dirty="0">
            <a:solidFill>
              <a:schemeClr val="tx1"/>
            </a:solidFill>
            <a:latin typeface="Arial" panose="020B0604020202020204" pitchFamily="34" charset="0"/>
            <a:cs typeface="Arial" panose="020B0604020202020204" pitchFamily="34" charset="0"/>
          </a:endParaRPr>
        </a:p>
      </dgm:t>
    </dgm:pt>
    <dgm:pt modelId="{266118D1-A7D8-466D-850D-B0C86B86AFE3}" type="parTrans" cxnId="{06F73FC8-6923-4D1F-8B2A-95A9D499D2DC}">
      <dgm:prSet/>
      <dgm:spPr/>
      <dgm:t>
        <a:bodyPr/>
        <a:lstStyle/>
        <a:p>
          <a:endParaRPr lang="pt-BR"/>
        </a:p>
      </dgm:t>
    </dgm:pt>
    <dgm:pt modelId="{634CEB42-5FFE-4222-AB8F-D2A95C094372}" type="sibTrans" cxnId="{06F73FC8-6923-4D1F-8B2A-95A9D499D2DC}">
      <dgm:prSet/>
      <dgm:spPr/>
      <dgm:t>
        <a:bodyPr/>
        <a:lstStyle/>
        <a:p>
          <a:endParaRPr lang="pt-BR"/>
        </a:p>
      </dgm:t>
    </dgm:pt>
    <dgm:pt modelId="{09E2E594-5D83-490B-8AAA-6637563B37A7}">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ASSESSOR JURÍDICO</a:t>
          </a:r>
        </a:p>
        <a:p>
          <a:r>
            <a:rPr lang="pt-BR" sz="2800" dirty="0" smtClean="0">
              <a:latin typeface="Arial" panose="020B0604020202020204" pitchFamily="34" charset="0"/>
              <a:cs typeface="Arial" panose="020B0604020202020204" pitchFamily="34" charset="0"/>
            </a:rPr>
            <a:t>Parecer jurídico</a:t>
          </a:r>
          <a:endParaRPr lang="pt-BR" sz="2800" dirty="0">
            <a:latin typeface="Arial" panose="020B0604020202020204" pitchFamily="34" charset="0"/>
            <a:cs typeface="Arial" panose="020B0604020202020204" pitchFamily="34" charset="0"/>
          </a:endParaRPr>
        </a:p>
      </dgm:t>
    </dgm:pt>
    <dgm:pt modelId="{08615E84-B53A-498C-AE9D-E4AEF283BA2C}" type="parTrans" cxnId="{85889153-F94B-4AC4-A684-18A925B976FA}">
      <dgm:prSet/>
      <dgm:spPr/>
      <dgm:t>
        <a:bodyPr/>
        <a:lstStyle/>
        <a:p>
          <a:endParaRPr lang="pt-BR"/>
        </a:p>
      </dgm:t>
    </dgm:pt>
    <dgm:pt modelId="{19DC4727-3942-40F6-A452-8452426B3450}" type="sibTrans" cxnId="{85889153-F94B-4AC4-A684-18A925B976FA}">
      <dgm:prSet/>
      <dgm:spPr/>
      <dgm:t>
        <a:bodyPr/>
        <a:lstStyle/>
        <a:p>
          <a:endParaRPr lang="pt-BR"/>
        </a:p>
      </dgm:t>
    </dgm:pt>
    <dgm:pt modelId="{857226E2-D055-4CDD-954C-50386D0DEEBE}" type="pres">
      <dgm:prSet presAssocID="{29268C5B-8492-4149-8BBC-28CC5555F103}" presName="Name0" presStyleCnt="0">
        <dgm:presLayoutVars>
          <dgm:dir/>
          <dgm:resizeHandles val="exact"/>
        </dgm:presLayoutVars>
      </dgm:prSet>
      <dgm:spPr/>
    </dgm:pt>
    <dgm:pt modelId="{94E3E36B-3798-48C0-A1FB-C9BBD202526C}" type="pres">
      <dgm:prSet presAssocID="{29268C5B-8492-4149-8BBC-28CC5555F103}" presName="arrow" presStyleLbl="bgShp" presStyleIdx="0" presStyleCnt="1"/>
      <dgm:spPr/>
    </dgm:pt>
    <dgm:pt modelId="{0C59BCBE-F2F9-43D9-BF40-CC582B5FACFC}" type="pres">
      <dgm:prSet presAssocID="{29268C5B-8492-4149-8BBC-28CC5555F103}" presName="points" presStyleCnt="0"/>
      <dgm:spPr/>
    </dgm:pt>
    <dgm:pt modelId="{DC63FC9A-C8E9-4149-82D6-DE00097F93E2}" type="pres">
      <dgm:prSet presAssocID="{35656FB8-4B4D-4328-BEE9-A02083C6BD8F}" presName="compositeA" presStyleCnt="0"/>
      <dgm:spPr/>
    </dgm:pt>
    <dgm:pt modelId="{7178C4B0-092E-4C70-85EC-77EA948CA28E}" type="pres">
      <dgm:prSet presAssocID="{35656FB8-4B4D-4328-BEE9-A02083C6BD8F}" presName="textA" presStyleLbl="revTx" presStyleIdx="0" presStyleCnt="3">
        <dgm:presLayoutVars>
          <dgm:bulletEnabled val="1"/>
        </dgm:presLayoutVars>
      </dgm:prSet>
      <dgm:spPr/>
      <dgm:t>
        <a:bodyPr/>
        <a:lstStyle/>
        <a:p>
          <a:endParaRPr lang="pt-BR"/>
        </a:p>
      </dgm:t>
    </dgm:pt>
    <dgm:pt modelId="{9351AAA2-E2BF-426C-B247-B149F5FFC257}" type="pres">
      <dgm:prSet presAssocID="{35656FB8-4B4D-4328-BEE9-A02083C6BD8F}" presName="circleA" presStyleLbl="node1" presStyleIdx="0" presStyleCnt="3"/>
      <dgm:spPr/>
    </dgm:pt>
    <dgm:pt modelId="{CCBD6F52-940C-4E98-9407-44300A32BA34}" type="pres">
      <dgm:prSet presAssocID="{35656FB8-4B4D-4328-BEE9-A02083C6BD8F}" presName="spaceA" presStyleCnt="0"/>
      <dgm:spPr/>
    </dgm:pt>
    <dgm:pt modelId="{3738F286-9F1C-4245-8758-A1BEB4E2E60C}" type="pres">
      <dgm:prSet presAssocID="{E997F1A1-6056-44ED-8399-EC48227F74A8}" presName="space" presStyleCnt="0"/>
      <dgm:spPr/>
    </dgm:pt>
    <dgm:pt modelId="{BB8612E9-EC15-41D2-AF8F-21AB38AC6523}" type="pres">
      <dgm:prSet presAssocID="{659B3ADD-AE58-4DC7-8E25-D6E63E6A8E7F}" presName="compositeB" presStyleCnt="0"/>
      <dgm:spPr/>
    </dgm:pt>
    <dgm:pt modelId="{060EAE6C-DB3C-4F9D-BBCE-D3E7FA191825}" type="pres">
      <dgm:prSet presAssocID="{659B3ADD-AE58-4DC7-8E25-D6E63E6A8E7F}" presName="textB" presStyleLbl="revTx" presStyleIdx="1" presStyleCnt="3">
        <dgm:presLayoutVars>
          <dgm:bulletEnabled val="1"/>
        </dgm:presLayoutVars>
      </dgm:prSet>
      <dgm:spPr/>
      <dgm:t>
        <a:bodyPr/>
        <a:lstStyle/>
        <a:p>
          <a:endParaRPr lang="pt-BR"/>
        </a:p>
      </dgm:t>
    </dgm:pt>
    <dgm:pt modelId="{AE64C86A-AC9D-4D7B-9916-D3096A1AB871}" type="pres">
      <dgm:prSet presAssocID="{659B3ADD-AE58-4DC7-8E25-D6E63E6A8E7F}" presName="circleB" presStyleLbl="node1" presStyleIdx="1" presStyleCnt="3"/>
      <dgm:spPr/>
    </dgm:pt>
    <dgm:pt modelId="{A571CCBA-B112-463B-8B66-56FF4E4713D6}" type="pres">
      <dgm:prSet presAssocID="{659B3ADD-AE58-4DC7-8E25-D6E63E6A8E7F}" presName="spaceB" presStyleCnt="0"/>
      <dgm:spPr/>
    </dgm:pt>
    <dgm:pt modelId="{7047E264-D9E1-4D94-9A6B-14F03B567371}" type="pres">
      <dgm:prSet presAssocID="{634CEB42-5FFE-4222-AB8F-D2A95C094372}" presName="space" presStyleCnt="0"/>
      <dgm:spPr/>
    </dgm:pt>
    <dgm:pt modelId="{E45F4F8D-10F4-4D4B-A277-8EF9723C700E}" type="pres">
      <dgm:prSet presAssocID="{09E2E594-5D83-490B-8AAA-6637563B37A7}" presName="compositeA" presStyleCnt="0"/>
      <dgm:spPr/>
    </dgm:pt>
    <dgm:pt modelId="{468E1102-63F5-4299-839C-FB052C03886A}" type="pres">
      <dgm:prSet presAssocID="{09E2E594-5D83-490B-8AAA-6637563B37A7}" presName="textA" presStyleLbl="revTx" presStyleIdx="2" presStyleCnt="3">
        <dgm:presLayoutVars>
          <dgm:bulletEnabled val="1"/>
        </dgm:presLayoutVars>
      </dgm:prSet>
      <dgm:spPr/>
      <dgm:t>
        <a:bodyPr/>
        <a:lstStyle/>
        <a:p>
          <a:endParaRPr lang="pt-BR"/>
        </a:p>
      </dgm:t>
    </dgm:pt>
    <dgm:pt modelId="{AA63B767-B40C-49CC-92AA-20AE33E91285}" type="pres">
      <dgm:prSet presAssocID="{09E2E594-5D83-490B-8AAA-6637563B37A7}" presName="circleA" presStyleLbl="node1" presStyleIdx="2" presStyleCnt="3"/>
      <dgm:spPr/>
    </dgm:pt>
    <dgm:pt modelId="{037F1C88-E4EE-4639-ADAC-6E6A345E2002}" type="pres">
      <dgm:prSet presAssocID="{09E2E594-5D83-490B-8AAA-6637563B37A7}" presName="spaceA" presStyleCnt="0"/>
      <dgm:spPr/>
    </dgm:pt>
  </dgm:ptLst>
  <dgm:cxnLst>
    <dgm:cxn modelId="{2BF11064-BBA3-4C99-BBEE-FA8C31FC0D34}" type="presOf" srcId="{09E2E594-5D83-490B-8AAA-6637563B37A7}" destId="{468E1102-63F5-4299-839C-FB052C03886A}" srcOrd="0" destOrd="0" presId="urn:microsoft.com/office/officeart/2005/8/layout/hProcess11"/>
    <dgm:cxn modelId="{85889153-F94B-4AC4-A684-18A925B976FA}" srcId="{29268C5B-8492-4149-8BBC-28CC5555F103}" destId="{09E2E594-5D83-490B-8AAA-6637563B37A7}" srcOrd="2" destOrd="0" parTransId="{08615E84-B53A-498C-AE9D-E4AEF283BA2C}" sibTransId="{19DC4727-3942-40F6-A452-8452426B3450}"/>
    <dgm:cxn modelId="{85AB5733-AC4B-4AA0-BCBB-C0612F935B91}" type="presOf" srcId="{35656FB8-4B4D-4328-BEE9-A02083C6BD8F}" destId="{7178C4B0-092E-4C70-85EC-77EA948CA28E}" srcOrd="0" destOrd="0" presId="urn:microsoft.com/office/officeart/2005/8/layout/hProcess11"/>
    <dgm:cxn modelId="{FF623661-708B-4AFB-8262-D020DF6ABC0F}" srcId="{29268C5B-8492-4149-8BBC-28CC5555F103}" destId="{35656FB8-4B4D-4328-BEE9-A02083C6BD8F}" srcOrd="0" destOrd="0" parTransId="{31B34B88-55BD-4508-94DF-CDC86C212E66}" sibTransId="{E997F1A1-6056-44ED-8399-EC48227F74A8}"/>
    <dgm:cxn modelId="{2AF2C527-B608-4AD8-8624-EFF5D5C0FA73}" type="presOf" srcId="{29268C5B-8492-4149-8BBC-28CC5555F103}" destId="{857226E2-D055-4CDD-954C-50386D0DEEBE}" srcOrd="0" destOrd="0" presId="urn:microsoft.com/office/officeart/2005/8/layout/hProcess11"/>
    <dgm:cxn modelId="{06F73FC8-6923-4D1F-8B2A-95A9D499D2DC}" srcId="{29268C5B-8492-4149-8BBC-28CC5555F103}" destId="{659B3ADD-AE58-4DC7-8E25-D6E63E6A8E7F}" srcOrd="1" destOrd="0" parTransId="{266118D1-A7D8-466D-850D-B0C86B86AFE3}" sibTransId="{634CEB42-5FFE-4222-AB8F-D2A95C094372}"/>
    <dgm:cxn modelId="{4275B951-F95F-4DDE-81AD-32B42572A6F3}" type="presOf" srcId="{659B3ADD-AE58-4DC7-8E25-D6E63E6A8E7F}" destId="{060EAE6C-DB3C-4F9D-BBCE-D3E7FA191825}" srcOrd="0" destOrd="0" presId="urn:microsoft.com/office/officeart/2005/8/layout/hProcess11"/>
    <dgm:cxn modelId="{62F2130C-A6A5-4D87-BCA5-A2493325B9B7}" type="presParOf" srcId="{857226E2-D055-4CDD-954C-50386D0DEEBE}" destId="{94E3E36B-3798-48C0-A1FB-C9BBD202526C}" srcOrd="0" destOrd="0" presId="urn:microsoft.com/office/officeart/2005/8/layout/hProcess11"/>
    <dgm:cxn modelId="{AF07929F-B552-4178-8C60-7540F6E202D2}" type="presParOf" srcId="{857226E2-D055-4CDD-954C-50386D0DEEBE}" destId="{0C59BCBE-F2F9-43D9-BF40-CC582B5FACFC}" srcOrd="1" destOrd="0" presId="urn:microsoft.com/office/officeart/2005/8/layout/hProcess11"/>
    <dgm:cxn modelId="{0BC2F259-6EFA-46EF-B1DA-57EF8ECDE677}" type="presParOf" srcId="{0C59BCBE-F2F9-43D9-BF40-CC582B5FACFC}" destId="{DC63FC9A-C8E9-4149-82D6-DE00097F93E2}" srcOrd="0" destOrd="0" presId="urn:microsoft.com/office/officeart/2005/8/layout/hProcess11"/>
    <dgm:cxn modelId="{57D31160-313B-4E12-A987-8A5FA1B7AF2A}" type="presParOf" srcId="{DC63FC9A-C8E9-4149-82D6-DE00097F93E2}" destId="{7178C4B0-092E-4C70-85EC-77EA948CA28E}" srcOrd="0" destOrd="0" presId="urn:microsoft.com/office/officeart/2005/8/layout/hProcess11"/>
    <dgm:cxn modelId="{5C4A6A83-BEF2-402F-8748-642553C962F8}" type="presParOf" srcId="{DC63FC9A-C8E9-4149-82D6-DE00097F93E2}" destId="{9351AAA2-E2BF-426C-B247-B149F5FFC257}" srcOrd="1" destOrd="0" presId="urn:microsoft.com/office/officeart/2005/8/layout/hProcess11"/>
    <dgm:cxn modelId="{80240649-99C6-4670-B0C3-DC998C4760EE}" type="presParOf" srcId="{DC63FC9A-C8E9-4149-82D6-DE00097F93E2}" destId="{CCBD6F52-940C-4E98-9407-44300A32BA34}" srcOrd="2" destOrd="0" presId="urn:microsoft.com/office/officeart/2005/8/layout/hProcess11"/>
    <dgm:cxn modelId="{888A7D3D-C602-44ED-9901-8825BA3D7799}" type="presParOf" srcId="{0C59BCBE-F2F9-43D9-BF40-CC582B5FACFC}" destId="{3738F286-9F1C-4245-8758-A1BEB4E2E60C}" srcOrd="1" destOrd="0" presId="urn:microsoft.com/office/officeart/2005/8/layout/hProcess11"/>
    <dgm:cxn modelId="{61AC8423-4DFB-482B-964C-3133836A2726}" type="presParOf" srcId="{0C59BCBE-F2F9-43D9-BF40-CC582B5FACFC}" destId="{BB8612E9-EC15-41D2-AF8F-21AB38AC6523}" srcOrd="2" destOrd="0" presId="urn:microsoft.com/office/officeart/2005/8/layout/hProcess11"/>
    <dgm:cxn modelId="{C1BD9195-F664-479B-90B9-3882C1DC713D}" type="presParOf" srcId="{BB8612E9-EC15-41D2-AF8F-21AB38AC6523}" destId="{060EAE6C-DB3C-4F9D-BBCE-D3E7FA191825}" srcOrd="0" destOrd="0" presId="urn:microsoft.com/office/officeart/2005/8/layout/hProcess11"/>
    <dgm:cxn modelId="{10DC8016-29A9-47CE-BAB6-F68D9EAEA151}" type="presParOf" srcId="{BB8612E9-EC15-41D2-AF8F-21AB38AC6523}" destId="{AE64C86A-AC9D-4D7B-9916-D3096A1AB871}" srcOrd="1" destOrd="0" presId="urn:microsoft.com/office/officeart/2005/8/layout/hProcess11"/>
    <dgm:cxn modelId="{1BFE0B95-A909-4308-A16D-481CFBD4C510}" type="presParOf" srcId="{BB8612E9-EC15-41D2-AF8F-21AB38AC6523}" destId="{A571CCBA-B112-463B-8B66-56FF4E4713D6}" srcOrd="2" destOrd="0" presId="urn:microsoft.com/office/officeart/2005/8/layout/hProcess11"/>
    <dgm:cxn modelId="{4DB6522C-D7D2-444C-A348-A9FB02233536}" type="presParOf" srcId="{0C59BCBE-F2F9-43D9-BF40-CC582B5FACFC}" destId="{7047E264-D9E1-4D94-9A6B-14F03B567371}" srcOrd="3" destOrd="0" presId="urn:microsoft.com/office/officeart/2005/8/layout/hProcess11"/>
    <dgm:cxn modelId="{03525054-09EA-4568-A35B-A3FE130B3433}" type="presParOf" srcId="{0C59BCBE-F2F9-43D9-BF40-CC582B5FACFC}" destId="{E45F4F8D-10F4-4D4B-A277-8EF9723C700E}" srcOrd="4" destOrd="0" presId="urn:microsoft.com/office/officeart/2005/8/layout/hProcess11"/>
    <dgm:cxn modelId="{EC64A18A-74AD-4177-9F21-EB3C72449EC3}" type="presParOf" srcId="{E45F4F8D-10F4-4D4B-A277-8EF9723C700E}" destId="{468E1102-63F5-4299-839C-FB052C03886A}" srcOrd="0" destOrd="0" presId="urn:microsoft.com/office/officeart/2005/8/layout/hProcess11"/>
    <dgm:cxn modelId="{5D565D23-EB17-4F84-954D-1659097EBFC2}" type="presParOf" srcId="{E45F4F8D-10F4-4D4B-A277-8EF9723C700E}" destId="{AA63B767-B40C-49CC-92AA-20AE33E91285}" srcOrd="1" destOrd="0" presId="urn:microsoft.com/office/officeart/2005/8/layout/hProcess11"/>
    <dgm:cxn modelId="{A91BF9F3-DD84-46A0-82DC-64E272447219}" type="presParOf" srcId="{E45F4F8D-10F4-4D4B-A277-8EF9723C700E}" destId="{037F1C88-E4EE-4639-ADAC-6E6A345E200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268C5B-8492-4149-8BBC-28CC5555F103}" type="doc">
      <dgm:prSet loTypeId="urn:microsoft.com/office/officeart/2005/8/layout/hProcess11" loCatId="process" qsTypeId="urn:microsoft.com/office/officeart/2005/8/quickstyle/simple1" qsCatId="simple" csTypeId="urn:microsoft.com/office/officeart/2005/8/colors/accent1_2" csCatId="accent1" phldr="1"/>
      <dgm:spPr/>
    </dgm:pt>
    <dgm:pt modelId="{35656FB8-4B4D-4328-BEE9-A02083C6BD8F}">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SETOR de divulgação</a:t>
          </a:r>
        </a:p>
        <a:p>
          <a:r>
            <a:rPr lang="pt-BR" sz="2800" dirty="0" smtClean="0">
              <a:solidFill>
                <a:schemeClr val="tx1"/>
              </a:solidFill>
              <a:latin typeface="Arial" panose="020B0604020202020204" pitchFamily="34" charset="0"/>
              <a:cs typeface="Arial" panose="020B0604020202020204" pitchFamily="34" charset="0"/>
            </a:rPr>
            <a:t>Publicação do edital</a:t>
          </a:r>
          <a:endParaRPr lang="pt-BR" sz="2800" dirty="0">
            <a:solidFill>
              <a:schemeClr val="tx1"/>
            </a:solidFill>
            <a:latin typeface="Arial" panose="020B0604020202020204" pitchFamily="34" charset="0"/>
            <a:cs typeface="Arial" panose="020B0604020202020204" pitchFamily="34" charset="0"/>
          </a:endParaRPr>
        </a:p>
      </dgm:t>
    </dgm:pt>
    <dgm:pt modelId="{31B34B88-55BD-4508-94DF-CDC86C212E66}" type="parTrans" cxnId="{FF623661-708B-4AFB-8262-D020DF6ABC0F}">
      <dgm:prSet/>
      <dgm:spPr/>
      <dgm:t>
        <a:bodyPr/>
        <a:lstStyle/>
        <a:p>
          <a:endParaRPr lang="pt-BR"/>
        </a:p>
      </dgm:t>
    </dgm:pt>
    <dgm:pt modelId="{E997F1A1-6056-44ED-8399-EC48227F74A8}" type="sibTrans" cxnId="{FF623661-708B-4AFB-8262-D020DF6ABC0F}">
      <dgm:prSet/>
      <dgm:spPr/>
      <dgm:t>
        <a:bodyPr/>
        <a:lstStyle/>
        <a:p>
          <a:endParaRPr lang="pt-BR"/>
        </a:p>
      </dgm:t>
    </dgm:pt>
    <dgm:pt modelId="{659B3ADD-AE58-4DC7-8E25-D6E63E6A8E7F}">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Comissão/Agente de contratação </a:t>
          </a:r>
        </a:p>
        <a:p>
          <a:r>
            <a:rPr lang="pt-BR" sz="2800" dirty="0" smtClean="0">
              <a:solidFill>
                <a:schemeClr val="tx1"/>
              </a:solidFill>
              <a:latin typeface="Arial" panose="020B0604020202020204" pitchFamily="34" charset="0"/>
              <a:cs typeface="Arial" panose="020B0604020202020204" pitchFamily="34" charset="0"/>
            </a:rPr>
            <a:t>Julgamento do certame</a:t>
          </a:r>
          <a:endParaRPr lang="pt-BR" sz="2800" dirty="0">
            <a:solidFill>
              <a:schemeClr val="tx1"/>
            </a:solidFill>
            <a:latin typeface="Arial" panose="020B0604020202020204" pitchFamily="34" charset="0"/>
            <a:cs typeface="Arial" panose="020B0604020202020204" pitchFamily="34" charset="0"/>
          </a:endParaRPr>
        </a:p>
      </dgm:t>
    </dgm:pt>
    <dgm:pt modelId="{266118D1-A7D8-466D-850D-B0C86B86AFE3}" type="parTrans" cxnId="{06F73FC8-6923-4D1F-8B2A-95A9D499D2DC}">
      <dgm:prSet/>
      <dgm:spPr/>
      <dgm:t>
        <a:bodyPr/>
        <a:lstStyle/>
        <a:p>
          <a:endParaRPr lang="pt-BR"/>
        </a:p>
      </dgm:t>
    </dgm:pt>
    <dgm:pt modelId="{634CEB42-5FFE-4222-AB8F-D2A95C094372}" type="sibTrans" cxnId="{06F73FC8-6923-4D1F-8B2A-95A9D499D2DC}">
      <dgm:prSet/>
      <dgm:spPr/>
      <dgm:t>
        <a:bodyPr/>
        <a:lstStyle/>
        <a:p>
          <a:endParaRPr lang="pt-BR"/>
        </a:p>
      </dgm:t>
    </dgm:pt>
    <dgm:pt modelId="{09E2E594-5D83-490B-8AAA-6637563B37A7}">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PREFEITO </a:t>
          </a:r>
          <a:r>
            <a:rPr lang="pt-BR" sz="2800" dirty="0" smtClean="0">
              <a:latin typeface="Arial" panose="020B0604020202020204" pitchFamily="34" charset="0"/>
              <a:cs typeface="Arial" panose="020B0604020202020204" pitchFamily="34" charset="0"/>
            </a:rPr>
            <a:t>homologação e adjudicação</a:t>
          </a:r>
          <a:endParaRPr lang="pt-BR" sz="2800" dirty="0">
            <a:latin typeface="Arial" panose="020B0604020202020204" pitchFamily="34" charset="0"/>
            <a:cs typeface="Arial" panose="020B0604020202020204" pitchFamily="34" charset="0"/>
          </a:endParaRPr>
        </a:p>
      </dgm:t>
    </dgm:pt>
    <dgm:pt modelId="{08615E84-B53A-498C-AE9D-E4AEF283BA2C}" type="parTrans" cxnId="{85889153-F94B-4AC4-A684-18A925B976FA}">
      <dgm:prSet/>
      <dgm:spPr/>
      <dgm:t>
        <a:bodyPr/>
        <a:lstStyle/>
        <a:p>
          <a:endParaRPr lang="pt-BR"/>
        </a:p>
      </dgm:t>
    </dgm:pt>
    <dgm:pt modelId="{19DC4727-3942-40F6-A452-8452426B3450}" type="sibTrans" cxnId="{85889153-F94B-4AC4-A684-18A925B976FA}">
      <dgm:prSet/>
      <dgm:spPr/>
      <dgm:t>
        <a:bodyPr/>
        <a:lstStyle/>
        <a:p>
          <a:endParaRPr lang="pt-BR"/>
        </a:p>
      </dgm:t>
    </dgm:pt>
    <dgm:pt modelId="{857226E2-D055-4CDD-954C-50386D0DEEBE}" type="pres">
      <dgm:prSet presAssocID="{29268C5B-8492-4149-8BBC-28CC5555F103}" presName="Name0" presStyleCnt="0">
        <dgm:presLayoutVars>
          <dgm:dir/>
          <dgm:resizeHandles val="exact"/>
        </dgm:presLayoutVars>
      </dgm:prSet>
      <dgm:spPr/>
    </dgm:pt>
    <dgm:pt modelId="{94E3E36B-3798-48C0-A1FB-C9BBD202526C}" type="pres">
      <dgm:prSet presAssocID="{29268C5B-8492-4149-8BBC-28CC5555F103}" presName="arrow" presStyleLbl="bgShp" presStyleIdx="0" presStyleCnt="1"/>
      <dgm:spPr/>
    </dgm:pt>
    <dgm:pt modelId="{0C59BCBE-F2F9-43D9-BF40-CC582B5FACFC}" type="pres">
      <dgm:prSet presAssocID="{29268C5B-8492-4149-8BBC-28CC5555F103}" presName="points" presStyleCnt="0"/>
      <dgm:spPr/>
    </dgm:pt>
    <dgm:pt modelId="{DC63FC9A-C8E9-4149-82D6-DE00097F93E2}" type="pres">
      <dgm:prSet presAssocID="{35656FB8-4B4D-4328-BEE9-A02083C6BD8F}" presName="compositeA" presStyleCnt="0"/>
      <dgm:spPr/>
    </dgm:pt>
    <dgm:pt modelId="{7178C4B0-092E-4C70-85EC-77EA948CA28E}" type="pres">
      <dgm:prSet presAssocID="{35656FB8-4B4D-4328-BEE9-A02083C6BD8F}" presName="textA" presStyleLbl="revTx" presStyleIdx="0" presStyleCnt="3">
        <dgm:presLayoutVars>
          <dgm:bulletEnabled val="1"/>
        </dgm:presLayoutVars>
      </dgm:prSet>
      <dgm:spPr/>
      <dgm:t>
        <a:bodyPr/>
        <a:lstStyle/>
        <a:p>
          <a:endParaRPr lang="pt-BR"/>
        </a:p>
      </dgm:t>
    </dgm:pt>
    <dgm:pt modelId="{9351AAA2-E2BF-426C-B247-B149F5FFC257}" type="pres">
      <dgm:prSet presAssocID="{35656FB8-4B4D-4328-BEE9-A02083C6BD8F}" presName="circleA" presStyleLbl="node1" presStyleIdx="0" presStyleCnt="3"/>
      <dgm:spPr/>
    </dgm:pt>
    <dgm:pt modelId="{CCBD6F52-940C-4E98-9407-44300A32BA34}" type="pres">
      <dgm:prSet presAssocID="{35656FB8-4B4D-4328-BEE9-A02083C6BD8F}" presName="spaceA" presStyleCnt="0"/>
      <dgm:spPr/>
    </dgm:pt>
    <dgm:pt modelId="{3738F286-9F1C-4245-8758-A1BEB4E2E60C}" type="pres">
      <dgm:prSet presAssocID="{E997F1A1-6056-44ED-8399-EC48227F74A8}" presName="space" presStyleCnt="0"/>
      <dgm:spPr/>
    </dgm:pt>
    <dgm:pt modelId="{BB8612E9-EC15-41D2-AF8F-21AB38AC6523}" type="pres">
      <dgm:prSet presAssocID="{659B3ADD-AE58-4DC7-8E25-D6E63E6A8E7F}" presName="compositeB" presStyleCnt="0"/>
      <dgm:spPr/>
    </dgm:pt>
    <dgm:pt modelId="{060EAE6C-DB3C-4F9D-BBCE-D3E7FA191825}" type="pres">
      <dgm:prSet presAssocID="{659B3ADD-AE58-4DC7-8E25-D6E63E6A8E7F}" presName="textB" presStyleLbl="revTx" presStyleIdx="1" presStyleCnt="3" custScaleX="119734">
        <dgm:presLayoutVars>
          <dgm:bulletEnabled val="1"/>
        </dgm:presLayoutVars>
      </dgm:prSet>
      <dgm:spPr/>
      <dgm:t>
        <a:bodyPr/>
        <a:lstStyle/>
        <a:p>
          <a:endParaRPr lang="pt-BR"/>
        </a:p>
      </dgm:t>
    </dgm:pt>
    <dgm:pt modelId="{AE64C86A-AC9D-4D7B-9916-D3096A1AB871}" type="pres">
      <dgm:prSet presAssocID="{659B3ADD-AE58-4DC7-8E25-D6E63E6A8E7F}" presName="circleB" presStyleLbl="node1" presStyleIdx="1" presStyleCnt="3"/>
      <dgm:spPr/>
    </dgm:pt>
    <dgm:pt modelId="{A571CCBA-B112-463B-8B66-56FF4E4713D6}" type="pres">
      <dgm:prSet presAssocID="{659B3ADD-AE58-4DC7-8E25-D6E63E6A8E7F}" presName="spaceB" presStyleCnt="0"/>
      <dgm:spPr/>
    </dgm:pt>
    <dgm:pt modelId="{7047E264-D9E1-4D94-9A6B-14F03B567371}" type="pres">
      <dgm:prSet presAssocID="{634CEB42-5FFE-4222-AB8F-D2A95C094372}" presName="space" presStyleCnt="0"/>
      <dgm:spPr/>
    </dgm:pt>
    <dgm:pt modelId="{E45F4F8D-10F4-4D4B-A277-8EF9723C700E}" type="pres">
      <dgm:prSet presAssocID="{09E2E594-5D83-490B-8AAA-6637563B37A7}" presName="compositeA" presStyleCnt="0"/>
      <dgm:spPr/>
    </dgm:pt>
    <dgm:pt modelId="{468E1102-63F5-4299-839C-FB052C03886A}" type="pres">
      <dgm:prSet presAssocID="{09E2E594-5D83-490B-8AAA-6637563B37A7}" presName="textA" presStyleLbl="revTx" presStyleIdx="2" presStyleCnt="3" custLinFactNeighborX="-513" custLinFactNeighborY="-22288">
        <dgm:presLayoutVars>
          <dgm:bulletEnabled val="1"/>
        </dgm:presLayoutVars>
      </dgm:prSet>
      <dgm:spPr/>
      <dgm:t>
        <a:bodyPr/>
        <a:lstStyle/>
        <a:p>
          <a:endParaRPr lang="pt-BR"/>
        </a:p>
      </dgm:t>
    </dgm:pt>
    <dgm:pt modelId="{AA63B767-B40C-49CC-92AA-20AE33E91285}" type="pres">
      <dgm:prSet presAssocID="{09E2E594-5D83-490B-8AAA-6637563B37A7}" presName="circleA" presStyleLbl="node1" presStyleIdx="2" presStyleCnt="3"/>
      <dgm:spPr/>
    </dgm:pt>
    <dgm:pt modelId="{037F1C88-E4EE-4639-ADAC-6E6A345E2002}" type="pres">
      <dgm:prSet presAssocID="{09E2E594-5D83-490B-8AAA-6637563B37A7}" presName="spaceA" presStyleCnt="0"/>
      <dgm:spPr/>
    </dgm:pt>
  </dgm:ptLst>
  <dgm:cxnLst>
    <dgm:cxn modelId="{2BF11064-BBA3-4C99-BBEE-FA8C31FC0D34}" type="presOf" srcId="{09E2E594-5D83-490B-8AAA-6637563B37A7}" destId="{468E1102-63F5-4299-839C-FB052C03886A}" srcOrd="0" destOrd="0" presId="urn:microsoft.com/office/officeart/2005/8/layout/hProcess11"/>
    <dgm:cxn modelId="{85889153-F94B-4AC4-A684-18A925B976FA}" srcId="{29268C5B-8492-4149-8BBC-28CC5555F103}" destId="{09E2E594-5D83-490B-8AAA-6637563B37A7}" srcOrd="2" destOrd="0" parTransId="{08615E84-B53A-498C-AE9D-E4AEF283BA2C}" sibTransId="{19DC4727-3942-40F6-A452-8452426B3450}"/>
    <dgm:cxn modelId="{85AB5733-AC4B-4AA0-BCBB-C0612F935B91}" type="presOf" srcId="{35656FB8-4B4D-4328-BEE9-A02083C6BD8F}" destId="{7178C4B0-092E-4C70-85EC-77EA948CA28E}" srcOrd="0" destOrd="0" presId="urn:microsoft.com/office/officeart/2005/8/layout/hProcess11"/>
    <dgm:cxn modelId="{FF623661-708B-4AFB-8262-D020DF6ABC0F}" srcId="{29268C5B-8492-4149-8BBC-28CC5555F103}" destId="{35656FB8-4B4D-4328-BEE9-A02083C6BD8F}" srcOrd="0" destOrd="0" parTransId="{31B34B88-55BD-4508-94DF-CDC86C212E66}" sibTransId="{E997F1A1-6056-44ED-8399-EC48227F74A8}"/>
    <dgm:cxn modelId="{2AF2C527-B608-4AD8-8624-EFF5D5C0FA73}" type="presOf" srcId="{29268C5B-8492-4149-8BBC-28CC5555F103}" destId="{857226E2-D055-4CDD-954C-50386D0DEEBE}" srcOrd="0" destOrd="0" presId="urn:microsoft.com/office/officeart/2005/8/layout/hProcess11"/>
    <dgm:cxn modelId="{06F73FC8-6923-4D1F-8B2A-95A9D499D2DC}" srcId="{29268C5B-8492-4149-8BBC-28CC5555F103}" destId="{659B3ADD-AE58-4DC7-8E25-D6E63E6A8E7F}" srcOrd="1" destOrd="0" parTransId="{266118D1-A7D8-466D-850D-B0C86B86AFE3}" sibTransId="{634CEB42-5FFE-4222-AB8F-D2A95C094372}"/>
    <dgm:cxn modelId="{4275B951-F95F-4DDE-81AD-32B42572A6F3}" type="presOf" srcId="{659B3ADD-AE58-4DC7-8E25-D6E63E6A8E7F}" destId="{060EAE6C-DB3C-4F9D-BBCE-D3E7FA191825}" srcOrd="0" destOrd="0" presId="urn:microsoft.com/office/officeart/2005/8/layout/hProcess11"/>
    <dgm:cxn modelId="{62F2130C-A6A5-4D87-BCA5-A2493325B9B7}" type="presParOf" srcId="{857226E2-D055-4CDD-954C-50386D0DEEBE}" destId="{94E3E36B-3798-48C0-A1FB-C9BBD202526C}" srcOrd="0" destOrd="0" presId="urn:microsoft.com/office/officeart/2005/8/layout/hProcess11"/>
    <dgm:cxn modelId="{AF07929F-B552-4178-8C60-7540F6E202D2}" type="presParOf" srcId="{857226E2-D055-4CDD-954C-50386D0DEEBE}" destId="{0C59BCBE-F2F9-43D9-BF40-CC582B5FACFC}" srcOrd="1" destOrd="0" presId="urn:microsoft.com/office/officeart/2005/8/layout/hProcess11"/>
    <dgm:cxn modelId="{0BC2F259-6EFA-46EF-B1DA-57EF8ECDE677}" type="presParOf" srcId="{0C59BCBE-F2F9-43D9-BF40-CC582B5FACFC}" destId="{DC63FC9A-C8E9-4149-82D6-DE00097F93E2}" srcOrd="0" destOrd="0" presId="urn:microsoft.com/office/officeart/2005/8/layout/hProcess11"/>
    <dgm:cxn modelId="{57D31160-313B-4E12-A987-8A5FA1B7AF2A}" type="presParOf" srcId="{DC63FC9A-C8E9-4149-82D6-DE00097F93E2}" destId="{7178C4B0-092E-4C70-85EC-77EA948CA28E}" srcOrd="0" destOrd="0" presId="urn:microsoft.com/office/officeart/2005/8/layout/hProcess11"/>
    <dgm:cxn modelId="{5C4A6A83-BEF2-402F-8748-642553C962F8}" type="presParOf" srcId="{DC63FC9A-C8E9-4149-82D6-DE00097F93E2}" destId="{9351AAA2-E2BF-426C-B247-B149F5FFC257}" srcOrd="1" destOrd="0" presId="urn:microsoft.com/office/officeart/2005/8/layout/hProcess11"/>
    <dgm:cxn modelId="{80240649-99C6-4670-B0C3-DC998C4760EE}" type="presParOf" srcId="{DC63FC9A-C8E9-4149-82D6-DE00097F93E2}" destId="{CCBD6F52-940C-4E98-9407-44300A32BA34}" srcOrd="2" destOrd="0" presId="urn:microsoft.com/office/officeart/2005/8/layout/hProcess11"/>
    <dgm:cxn modelId="{888A7D3D-C602-44ED-9901-8825BA3D7799}" type="presParOf" srcId="{0C59BCBE-F2F9-43D9-BF40-CC582B5FACFC}" destId="{3738F286-9F1C-4245-8758-A1BEB4E2E60C}" srcOrd="1" destOrd="0" presId="urn:microsoft.com/office/officeart/2005/8/layout/hProcess11"/>
    <dgm:cxn modelId="{61AC8423-4DFB-482B-964C-3133836A2726}" type="presParOf" srcId="{0C59BCBE-F2F9-43D9-BF40-CC582B5FACFC}" destId="{BB8612E9-EC15-41D2-AF8F-21AB38AC6523}" srcOrd="2" destOrd="0" presId="urn:microsoft.com/office/officeart/2005/8/layout/hProcess11"/>
    <dgm:cxn modelId="{C1BD9195-F664-479B-90B9-3882C1DC713D}" type="presParOf" srcId="{BB8612E9-EC15-41D2-AF8F-21AB38AC6523}" destId="{060EAE6C-DB3C-4F9D-BBCE-D3E7FA191825}" srcOrd="0" destOrd="0" presId="urn:microsoft.com/office/officeart/2005/8/layout/hProcess11"/>
    <dgm:cxn modelId="{10DC8016-29A9-47CE-BAB6-F68D9EAEA151}" type="presParOf" srcId="{BB8612E9-EC15-41D2-AF8F-21AB38AC6523}" destId="{AE64C86A-AC9D-4D7B-9916-D3096A1AB871}" srcOrd="1" destOrd="0" presId="urn:microsoft.com/office/officeart/2005/8/layout/hProcess11"/>
    <dgm:cxn modelId="{1BFE0B95-A909-4308-A16D-481CFBD4C510}" type="presParOf" srcId="{BB8612E9-EC15-41D2-AF8F-21AB38AC6523}" destId="{A571CCBA-B112-463B-8B66-56FF4E4713D6}" srcOrd="2" destOrd="0" presId="urn:microsoft.com/office/officeart/2005/8/layout/hProcess11"/>
    <dgm:cxn modelId="{4DB6522C-D7D2-444C-A348-A9FB02233536}" type="presParOf" srcId="{0C59BCBE-F2F9-43D9-BF40-CC582B5FACFC}" destId="{7047E264-D9E1-4D94-9A6B-14F03B567371}" srcOrd="3" destOrd="0" presId="urn:microsoft.com/office/officeart/2005/8/layout/hProcess11"/>
    <dgm:cxn modelId="{03525054-09EA-4568-A35B-A3FE130B3433}" type="presParOf" srcId="{0C59BCBE-F2F9-43D9-BF40-CC582B5FACFC}" destId="{E45F4F8D-10F4-4D4B-A277-8EF9723C700E}" srcOrd="4" destOrd="0" presId="urn:microsoft.com/office/officeart/2005/8/layout/hProcess11"/>
    <dgm:cxn modelId="{EC64A18A-74AD-4177-9F21-EB3C72449EC3}" type="presParOf" srcId="{E45F4F8D-10F4-4D4B-A277-8EF9723C700E}" destId="{468E1102-63F5-4299-839C-FB052C03886A}" srcOrd="0" destOrd="0" presId="urn:microsoft.com/office/officeart/2005/8/layout/hProcess11"/>
    <dgm:cxn modelId="{5D565D23-EB17-4F84-954D-1659097EBFC2}" type="presParOf" srcId="{E45F4F8D-10F4-4D4B-A277-8EF9723C700E}" destId="{AA63B767-B40C-49CC-92AA-20AE33E91285}" srcOrd="1" destOrd="0" presId="urn:microsoft.com/office/officeart/2005/8/layout/hProcess11"/>
    <dgm:cxn modelId="{A91BF9F3-DD84-46A0-82DC-64E272447219}" type="presParOf" srcId="{E45F4F8D-10F4-4D4B-A277-8EF9723C700E}" destId="{037F1C88-E4EE-4639-ADAC-6E6A345E200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268C5B-8492-4149-8BBC-28CC5555F103}" type="doc">
      <dgm:prSet loTypeId="urn:microsoft.com/office/officeart/2005/8/layout/hProcess11" loCatId="process" qsTypeId="urn:microsoft.com/office/officeart/2005/8/quickstyle/simple1" qsCatId="simple" csTypeId="urn:microsoft.com/office/officeart/2005/8/colors/accent1_2" csCatId="accent1" phldr="1"/>
      <dgm:spPr/>
    </dgm:pt>
    <dgm:pt modelId="{35656FB8-4B4D-4328-BEE9-A02083C6BD8F}">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PREFEITO </a:t>
          </a:r>
          <a:r>
            <a:rPr lang="pt-BR" sz="2800" dirty="0" smtClean="0">
              <a:solidFill>
                <a:schemeClr val="tx1"/>
              </a:solidFill>
              <a:latin typeface="Arial" panose="020B0604020202020204" pitchFamily="34" charset="0"/>
              <a:cs typeface="Arial" panose="020B0604020202020204" pitchFamily="34" charset="0"/>
            </a:rPr>
            <a:t>nomeação do gestor e do fiscal do contrato</a:t>
          </a:r>
          <a:endParaRPr lang="pt-BR" sz="2800" dirty="0">
            <a:solidFill>
              <a:schemeClr val="tx1"/>
            </a:solidFill>
            <a:latin typeface="Arial" panose="020B0604020202020204" pitchFamily="34" charset="0"/>
            <a:cs typeface="Arial" panose="020B0604020202020204" pitchFamily="34" charset="0"/>
          </a:endParaRPr>
        </a:p>
      </dgm:t>
    </dgm:pt>
    <dgm:pt modelId="{31B34B88-55BD-4508-94DF-CDC86C212E66}" type="parTrans" cxnId="{FF623661-708B-4AFB-8262-D020DF6ABC0F}">
      <dgm:prSet/>
      <dgm:spPr/>
      <dgm:t>
        <a:bodyPr/>
        <a:lstStyle/>
        <a:p>
          <a:endParaRPr lang="pt-BR"/>
        </a:p>
      </dgm:t>
    </dgm:pt>
    <dgm:pt modelId="{E997F1A1-6056-44ED-8399-EC48227F74A8}" type="sibTrans" cxnId="{FF623661-708B-4AFB-8262-D020DF6ABC0F}">
      <dgm:prSet/>
      <dgm:spPr/>
      <dgm:t>
        <a:bodyPr/>
        <a:lstStyle/>
        <a:p>
          <a:endParaRPr lang="pt-BR"/>
        </a:p>
      </dgm:t>
    </dgm:pt>
    <dgm:pt modelId="{659B3ADD-AE58-4DC7-8E25-D6E63E6A8E7F}">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CONTADOR</a:t>
          </a:r>
        </a:p>
        <a:p>
          <a:r>
            <a:rPr lang="pt-BR" sz="2800" dirty="0" smtClean="0">
              <a:solidFill>
                <a:schemeClr val="tx1"/>
              </a:solidFill>
              <a:latin typeface="Arial" panose="020B0604020202020204" pitchFamily="34" charset="0"/>
              <a:cs typeface="Arial" panose="020B0604020202020204" pitchFamily="34" charset="0"/>
            </a:rPr>
            <a:t>empenhamento</a:t>
          </a:r>
        </a:p>
        <a:p>
          <a:r>
            <a:rPr lang="pt-BR" sz="2800" dirty="0" smtClean="0">
              <a:solidFill>
                <a:schemeClr val="tx1"/>
              </a:solidFill>
              <a:latin typeface="Arial" panose="020B0604020202020204" pitchFamily="34" charset="0"/>
              <a:cs typeface="Arial" panose="020B0604020202020204" pitchFamily="34" charset="0"/>
            </a:rPr>
            <a:t>da despesa</a:t>
          </a:r>
          <a:endParaRPr lang="pt-BR" sz="2800" dirty="0">
            <a:solidFill>
              <a:schemeClr val="tx1"/>
            </a:solidFill>
            <a:latin typeface="Arial" panose="020B0604020202020204" pitchFamily="34" charset="0"/>
            <a:cs typeface="Arial" panose="020B0604020202020204" pitchFamily="34" charset="0"/>
          </a:endParaRPr>
        </a:p>
      </dgm:t>
    </dgm:pt>
    <dgm:pt modelId="{266118D1-A7D8-466D-850D-B0C86B86AFE3}" type="parTrans" cxnId="{06F73FC8-6923-4D1F-8B2A-95A9D499D2DC}">
      <dgm:prSet/>
      <dgm:spPr/>
      <dgm:t>
        <a:bodyPr/>
        <a:lstStyle/>
        <a:p>
          <a:endParaRPr lang="pt-BR"/>
        </a:p>
      </dgm:t>
    </dgm:pt>
    <dgm:pt modelId="{634CEB42-5FFE-4222-AB8F-D2A95C094372}" type="sibTrans" cxnId="{06F73FC8-6923-4D1F-8B2A-95A9D499D2DC}">
      <dgm:prSet/>
      <dgm:spPr/>
      <dgm:t>
        <a:bodyPr/>
        <a:lstStyle/>
        <a:p>
          <a:endParaRPr lang="pt-BR"/>
        </a:p>
      </dgm:t>
    </dgm:pt>
    <dgm:pt modelId="{09E2E594-5D83-490B-8AAA-6637563B37A7}">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SETOR SOLICITANTE </a:t>
          </a:r>
          <a:r>
            <a:rPr lang="pt-BR" sz="2800" dirty="0" smtClean="0">
              <a:solidFill>
                <a:schemeClr val="tx1"/>
              </a:solidFill>
              <a:latin typeface="Arial" panose="020B0604020202020204" pitchFamily="34" charset="0"/>
              <a:cs typeface="Arial" panose="020B0604020202020204" pitchFamily="34" charset="0"/>
            </a:rPr>
            <a:t>recebimento do objeto-liquidação</a:t>
          </a:r>
          <a:endParaRPr lang="pt-BR" sz="2800" dirty="0">
            <a:latin typeface="Arial" panose="020B0604020202020204" pitchFamily="34" charset="0"/>
            <a:cs typeface="Arial" panose="020B0604020202020204" pitchFamily="34" charset="0"/>
          </a:endParaRPr>
        </a:p>
      </dgm:t>
    </dgm:pt>
    <dgm:pt modelId="{08615E84-B53A-498C-AE9D-E4AEF283BA2C}" type="parTrans" cxnId="{85889153-F94B-4AC4-A684-18A925B976FA}">
      <dgm:prSet/>
      <dgm:spPr/>
      <dgm:t>
        <a:bodyPr/>
        <a:lstStyle/>
        <a:p>
          <a:endParaRPr lang="pt-BR"/>
        </a:p>
      </dgm:t>
    </dgm:pt>
    <dgm:pt modelId="{19DC4727-3942-40F6-A452-8452426B3450}" type="sibTrans" cxnId="{85889153-F94B-4AC4-A684-18A925B976FA}">
      <dgm:prSet/>
      <dgm:spPr/>
      <dgm:t>
        <a:bodyPr/>
        <a:lstStyle/>
        <a:p>
          <a:endParaRPr lang="pt-BR"/>
        </a:p>
      </dgm:t>
    </dgm:pt>
    <dgm:pt modelId="{857226E2-D055-4CDD-954C-50386D0DEEBE}" type="pres">
      <dgm:prSet presAssocID="{29268C5B-8492-4149-8BBC-28CC5555F103}" presName="Name0" presStyleCnt="0">
        <dgm:presLayoutVars>
          <dgm:dir/>
          <dgm:resizeHandles val="exact"/>
        </dgm:presLayoutVars>
      </dgm:prSet>
      <dgm:spPr/>
    </dgm:pt>
    <dgm:pt modelId="{94E3E36B-3798-48C0-A1FB-C9BBD202526C}" type="pres">
      <dgm:prSet presAssocID="{29268C5B-8492-4149-8BBC-28CC5555F103}" presName="arrow" presStyleLbl="bgShp" presStyleIdx="0" presStyleCnt="1"/>
      <dgm:spPr/>
    </dgm:pt>
    <dgm:pt modelId="{0C59BCBE-F2F9-43D9-BF40-CC582B5FACFC}" type="pres">
      <dgm:prSet presAssocID="{29268C5B-8492-4149-8BBC-28CC5555F103}" presName="points" presStyleCnt="0"/>
      <dgm:spPr/>
    </dgm:pt>
    <dgm:pt modelId="{DC63FC9A-C8E9-4149-82D6-DE00097F93E2}" type="pres">
      <dgm:prSet presAssocID="{35656FB8-4B4D-4328-BEE9-A02083C6BD8F}" presName="compositeA" presStyleCnt="0"/>
      <dgm:spPr/>
    </dgm:pt>
    <dgm:pt modelId="{7178C4B0-092E-4C70-85EC-77EA948CA28E}" type="pres">
      <dgm:prSet presAssocID="{35656FB8-4B4D-4328-BEE9-A02083C6BD8F}" presName="textA" presStyleLbl="revTx" presStyleIdx="0" presStyleCnt="3" custScaleX="141331">
        <dgm:presLayoutVars>
          <dgm:bulletEnabled val="1"/>
        </dgm:presLayoutVars>
      </dgm:prSet>
      <dgm:spPr/>
      <dgm:t>
        <a:bodyPr/>
        <a:lstStyle/>
        <a:p>
          <a:endParaRPr lang="pt-BR"/>
        </a:p>
      </dgm:t>
    </dgm:pt>
    <dgm:pt modelId="{9351AAA2-E2BF-426C-B247-B149F5FFC257}" type="pres">
      <dgm:prSet presAssocID="{35656FB8-4B4D-4328-BEE9-A02083C6BD8F}" presName="circleA" presStyleLbl="node1" presStyleIdx="0" presStyleCnt="3"/>
      <dgm:spPr/>
    </dgm:pt>
    <dgm:pt modelId="{CCBD6F52-940C-4E98-9407-44300A32BA34}" type="pres">
      <dgm:prSet presAssocID="{35656FB8-4B4D-4328-BEE9-A02083C6BD8F}" presName="spaceA" presStyleCnt="0"/>
      <dgm:spPr/>
    </dgm:pt>
    <dgm:pt modelId="{3738F286-9F1C-4245-8758-A1BEB4E2E60C}" type="pres">
      <dgm:prSet presAssocID="{E997F1A1-6056-44ED-8399-EC48227F74A8}" presName="space" presStyleCnt="0"/>
      <dgm:spPr/>
    </dgm:pt>
    <dgm:pt modelId="{BB8612E9-EC15-41D2-AF8F-21AB38AC6523}" type="pres">
      <dgm:prSet presAssocID="{659B3ADD-AE58-4DC7-8E25-D6E63E6A8E7F}" presName="compositeB" presStyleCnt="0"/>
      <dgm:spPr/>
    </dgm:pt>
    <dgm:pt modelId="{060EAE6C-DB3C-4F9D-BBCE-D3E7FA191825}" type="pres">
      <dgm:prSet presAssocID="{659B3ADD-AE58-4DC7-8E25-D6E63E6A8E7F}" presName="textB" presStyleLbl="revTx" presStyleIdx="1" presStyleCnt="3" custScaleX="167698">
        <dgm:presLayoutVars>
          <dgm:bulletEnabled val="1"/>
        </dgm:presLayoutVars>
      </dgm:prSet>
      <dgm:spPr/>
      <dgm:t>
        <a:bodyPr/>
        <a:lstStyle/>
        <a:p>
          <a:endParaRPr lang="pt-BR"/>
        </a:p>
      </dgm:t>
    </dgm:pt>
    <dgm:pt modelId="{AE64C86A-AC9D-4D7B-9916-D3096A1AB871}" type="pres">
      <dgm:prSet presAssocID="{659B3ADD-AE58-4DC7-8E25-D6E63E6A8E7F}" presName="circleB" presStyleLbl="node1" presStyleIdx="1" presStyleCnt="3"/>
      <dgm:spPr/>
    </dgm:pt>
    <dgm:pt modelId="{A571CCBA-B112-463B-8B66-56FF4E4713D6}" type="pres">
      <dgm:prSet presAssocID="{659B3ADD-AE58-4DC7-8E25-D6E63E6A8E7F}" presName="spaceB" presStyleCnt="0"/>
      <dgm:spPr/>
    </dgm:pt>
    <dgm:pt modelId="{7047E264-D9E1-4D94-9A6B-14F03B567371}" type="pres">
      <dgm:prSet presAssocID="{634CEB42-5FFE-4222-AB8F-D2A95C094372}" presName="space" presStyleCnt="0"/>
      <dgm:spPr/>
    </dgm:pt>
    <dgm:pt modelId="{E45F4F8D-10F4-4D4B-A277-8EF9723C700E}" type="pres">
      <dgm:prSet presAssocID="{09E2E594-5D83-490B-8AAA-6637563B37A7}" presName="compositeA" presStyleCnt="0"/>
      <dgm:spPr/>
    </dgm:pt>
    <dgm:pt modelId="{468E1102-63F5-4299-839C-FB052C03886A}" type="pres">
      <dgm:prSet presAssocID="{09E2E594-5D83-490B-8AAA-6637563B37A7}" presName="textA" presStyleLbl="revTx" presStyleIdx="2" presStyleCnt="3" custScaleX="146779">
        <dgm:presLayoutVars>
          <dgm:bulletEnabled val="1"/>
        </dgm:presLayoutVars>
      </dgm:prSet>
      <dgm:spPr/>
      <dgm:t>
        <a:bodyPr/>
        <a:lstStyle/>
        <a:p>
          <a:endParaRPr lang="pt-BR"/>
        </a:p>
      </dgm:t>
    </dgm:pt>
    <dgm:pt modelId="{AA63B767-B40C-49CC-92AA-20AE33E91285}" type="pres">
      <dgm:prSet presAssocID="{09E2E594-5D83-490B-8AAA-6637563B37A7}" presName="circleA" presStyleLbl="node1" presStyleIdx="2" presStyleCnt="3"/>
      <dgm:spPr/>
    </dgm:pt>
    <dgm:pt modelId="{037F1C88-E4EE-4639-ADAC-6E6A345E2002}" type="pres">
      <dgm:prSet presAssocID="{09E2E594-5D83-490B-8AAA-6637563B37A7}" presName="spaceA" presStyleCnt="0"/>
      <dgm:spPr/>
    </dgm:pt>
  </dgm:ptLst>
  <dgm:cxnLst>
    <dgm:cxn modelId="{2BF11064-BBA3-4C99-BBEE-FA8C31FC0D34}" type="presOf" srcId="{09E2E594-5D83-490B-8AAA-6637563B37A7}" destId="{468E1102-63F5-4299-839C-FB052C03886A}" srcOrd="0" destOrd="0" presId="urn:microsoft.com/office/officeart/2005/8/layout/hProcess11"/>
    <dgm:cxn modelId="{85889153-F94B-4AC4-A684-18A925B976FA}" srcId="{29268C5B-8492-4149-8BBC-28CC5555F103}" destId="{09E2E594-5D83-490B-8AAA-6637563B37A7}" srcOrd="2" destOrd="0" parTransId="{08615E84-B53A-498C-AE9D-E4AEF283BA2C}" sibTransId="{19DC4727-3942-40F6-A452-8452426B3450}"/>
    <dgm:cxn modelId="{85AB5733-AC4B-4AA0-BCBB-C0612F935B91}" type="presOf" srcId="{35656FB8-4B4D-4328-BEE9-A02083C6BD8F}" destId="{7178C4B0-092E-4C70-85EC-77EA948CA28E}" srcOrd="0" destOrd="0" presId="urn:microsoft.com/office/officeart/2005/8/layout/hProcess11"/>
    <dgm:cxn modelId="{FF623661-708B-4AFB-8262-D020DF6ABC0F}" srcId="{29268C5B-8492-4149-8BBC-28CC5555F103}" destId="{35656FB8-4B4D-4328-BEE9-A02083C6BD8F}" srcOrd="0" destOrd="0" parTransId="{31B34B88-55BD-4508-94DF-CDC86C212E66}" sibTransId="{E997F1A1-6056-44ED-8399-EC48227F74A8}"/>
    <dgm:cxn modelId="{2AF2C527-B608-4AD8-8624-EFF5D5C0FA73}" type="presOf" srcId="{29268C5B-8492-4149-8BBC-28CC5555F103}" destId="{857226E2-D055-4CDD-954C-50386D0DEEBE}" srcOrd="0" destOrd="0" presId="urn:microsoft.com/office/officeart/2005/8/layout/hProcess11"/>
    <dgm:cxn modelId="{06F73FC8-6923-4D1F-8B2A-95A9D499D2DC}" srcId="{29268C5B-8492-4149-8BBC-28CC5555F103}" destId="{659B3ADD-AE58-4DC7-8E25-D6E63E6A8E7F}" srcOrd="1" destOrd="0" parTransId="{266118D1-A7D8-466D-850D-B0C86B86AFE3}" sibTransId="{634CEB42-5FFE-4222-AB8F-D2A95C094372}"/>
    <dgm:cxn modelId="{4275B951-F95F-4DDE-81AD-32B42572A6F3}" type="presOf" srcId="{659B3ADD-AE58-4DC7-8E25-D6E63E6A8E7F}" destId="{060EAE6C-DB3C-4F9D-BBCE-D3E7FA191825}" srcOrd="0" destOrd="0" presId="urn:microsoft.com/office/officeart/2005/8/layout/hProcess11"/>
    <dgm:cxn modelId="{62F2130C-A6A5-4D87-BCA5-A2493325B9B7}" type="presParOf" srcId="{857226E2-D055-4CDD-954C-50386D0DEEBE}" destId="{94E3E36B-3798-48C0-A1FB-C9BBD202526C}" srcOrd="0" destOrd="0" presId="urn:microsoft.com/office/officeart/2005/8/layout/hProcess11"/>
    <dgm:cxn modelId="{AF07929F-B552-4178-8C60-7540F6E202D2}" type="presParOf" srcId="{857226E2-D055-4CDD-954C-50386D0DEEBE}" destId="{0C59BCBE-F2F9-43D9-BF40-CC582B5FACFC}" srcOrd="1" destOrd="0" presId="urn:microsoft.com/office/officeart/2005/8/layout/hProcess11"/>
    <dgm:cxn modelId="{0BC2F259-6EFA-46EF-B1DA-57EF8ECDE677}" type="presParOf" srcId="{0C59BCBE-F2F9-43D9-BF40-CC582B5FACFC}" destId="{DC63FC9A-C8E9-4149-82D6-DE00097F93E2}" srcOrd="0" destOrd="0" presId="urn:microsoft.com/office/officeart/2005/8/layout/hProcess11"/>
    <dgm:cxn modelId="{57D31160-313B-4E12-A987-8A5FA1B7AF2A}" type="presParOf" srcId="{DC63FC9A-C8E9-4149-82D6-DE00097F93E2}" destId="{7178C4B0-092E-4C70-85EC-77EA948CA28E}" srcOrd="0" destOrd="0" presId="urn:microsoft.com/office/officeart/2005/8/layout/hProcess11"/>
    <dgm:cxn modelId="{5C4A6A83-BEF2-402F-8748-642553C962F8}" type="presParOf" srcId="{DC63FC9A-C8E9-4149-82D6-DE00097F93E2}" destId="{9351AAA2-E2BF-426C-B247-B149F5FFC257}" srcOrd="1" destOrd="0" presId="urn:microsoft.com/office/officeart/2005/8/layout/hProcess11"/>
    <dgm:cxn modelId="{80240649-99C6-4670-B0C3-DC998C4760EE}" type="presParOf" srcId="{DC63FC9A-C8E9-4149-82D6-DE00097F93E2}" destId="{CCBD6F52-940C-4E98-9407-44300A32BA34}" srcOrd="2" destOrd="0" presId="urn:microsoft.com/office/officeart/2005/8/layout/hProcess11"/>
    <dgm:cxn modelId="{888A7D3D-C602-44ED-9901-8825BA3D7799}" type="presParOf" srcId="{0C59BCBE-F2F9-43D9-BF40-CC582B5FACFC}" destId="{3738F286-9F1C-4245-8758-A1BEB4E2E60C}" srcOrd="1" destOrd="0" presId="urn:microsoft.com/office/officeart/2005/8/layout/hProcess11"/>
    <dgm:cxn modelId="{61AC8423-4DFB-482B-964C-3133836A2726}" type="presParOf" srcId="{0C59BCBE-F2F9-43D9-BF40-CC582B5FACFC}" destId="{BB8612E9-EC15-41D2-AF8F-21AB38AC6523}" srcOrd="2" destOrd="0" presId="urn:microsoft.com/office/officeart/2005/8/layout/hProcess11"/>
    <dgm:cxn modelId="{C1BD9195-F664-479B-90B9-3882C1DC713D}" type="presParOf" srcId="{BB8612E9-EC15-41D2-AF8F-21AB38AC6523}" destId="{060EAE6C-DB3C-4F9D-BBCE-D3E7FA191825}" srcOrd="0" destOrd="0" presId="urn:microsoft.com/office/officeart/2005/8/layout/hProcess11"/>
    <dgm:cxn modelId="{10DC8016-29A9-47CE-BAB6-F68D9EAEA151}" type="presParOf" srcId="{BB8612E9-EC15-41D2-AF8F-21AB38AC6523}" destId="{AE64C86A-AC9D-4D7B-9916-D3096A1AB871}" srcOrd="1" destOrd="0" presId="urn:microsoft.com/office/officeart/2005/8/layout/hProcess11"/>
    <dgm:cxn modelId="{1BFE0B95-A909-4308-A16D-481CFBD4C510}" type="presParOf" srcId="{BB8612E9-EC15-41D2-AF8F-21AB38AC6523}" destId="{A571CCBA-B112-463B-8B66-56FF4E4713D6}" srcOrd="2" destOrd="0" presId="urn:microsoft.com/office/officeart/2005/8/layout/hProcess11"/>
    <dgm:cxn modelId="{4DB6522C-D7D2-444C-A348-A9FB02233536}" type="presParOf" srcId="{0C59BCBE-F2F9-43D9-BF40-CC582B5FACFC}" destId="{7047E264-D9E1-4D94-9A6B-14F03B567371}" srcOrd="3" destOrd="0" presId="urn:microsoft.com/office/officeart/2005/8/layout/hProcess11"/>
    <dgm:cxn modelId="{03525054-09EA-4568-A35B-A3FE130B3433}" type="presParOf" srcId="{0C59BCBE-F2F9-43D9-BF40-CC582B5FACFC}" destId="{E45F4F8D-10F4-4D4B-A277-8EF9723C700E}" srcOrd="4" destOrd="0" presId="urn:microsoft.com/office/officeart/2005/8/layout/hProcess11"/>
    <dgm:cxn modelId="{EC64A18A-74AD-4177-9F21-EB3C72449EC3}" type="presParOf" srcId="{E45F4F8D-10F4-4D4B-A277-8EF9723C700E}" destId="{468E1102-63F5-4299-839C-FB052C03886A}" srcOrd="0" destOrd="0" presId="urn:microsoft.com/office/officeart/2005/8/layout/hProcess11"/>
    <dgm:cxn modelId="{5D565D23-EB17-4F84-954D-1659097EBFC2}" type="presParOf" srcId="{E45F4F8D-10F4-4D4B-A277-8EF9723C700E}" destId="{AA63B767-B40C-49CC-92AA-20AE33E91285}" srcOrd="1" destOrd="0" presId="urn:microsoft.com/office/officeart/2005/8/layout/hProcess11"/>
    <dgm:cxn modelId="{A91BF9F3-DD84-46A0-82DC-64E272447219}" type="presParOf" srcId="{E45F4F8D-10F4-4D4B-A277-8EF9723C700E}" destId="{037F1C88-E4EE-4639-ADAC-6E6A345E200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A5AF1-8B19-4437-A13D-152546F33405}">
      <dsp:nvSpPr>
        <dsp:cNvPr id="0" name=""/>
        <dsp:cNvSpPr/>
      </dsp:nvSpPr>
      <dsp:spPr>
        <a:xfrm>
          <a:off x="1350978" y="3389"/>
          <a:ext cx="2118203" cy="1270922"/>
        </a:xfrm>
        <a:prstGeom prst="roundRect">
          <a:avLst>
            <a:gd name="adj" fmla="val 10000"/>
          </a:avLst>
        </a:prstGeom>
        <a:gradFill rotWithShape="0">
          <a:gsLst>
            <a:gs pos="0">
              <a:srgbClr val="FF9900"/>
            </a:gs>
            <a:gs pos="80000">
              <a:srgbClr val="FF9900"/>
            </a:gs>
            <a:gs pos="100000">
              <a:srgbClr val="FF9900"/>
            </a:gs>
          </a:gsLst>
        </a:gradFill>
        <a:ln>
          <a:noFill/>
        </a:ln>
        <a:effectLst>
          <a:outerShdw blurRad="38100" dist="254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kern="1200" smtClean="0">
              <a:latin typeface="Calibri" panose="020F0502020204030204" pitchFamily="34" charset="0"/>
            </a:rPr>
            <a:t>Secretário</a:t>
          </a:r>
          <a:endParaRPr lang="pt-BR" sz="2500" b="1" kern="1200" dirty="0">
            <a:latin typeface="Calibri" panose="020F0502020204030204" pitchFamily="34" charset="0"/>
          </a:endParaRPr>
        </a:p>
      </dsp:txBody>
      <dsp:txXfrm>
        <a:off x="1388202" y="40613"/>
        <a:ext cx="2043755" cy="1196474"/>
      </dsp:txXfrm>
    </dsp:sp>
    <dsp:sp modelId="{0008D320-DE09-4E44-9469-3ED0C63ED5F6}">
      <dsp:nvSpPr>
        <dsp:cNvPr id="0" name=""/>
        <dsp:cNvSpPr/>
      </dsp:nvSpPr>
      <dsp:spPr>
        <a:xfrm>
          <a:off x="3655583" y="376193"/>
          <a:ext cx="449059" cy="525314"/>
        </a:xfrm>
        <a:prstGeom prst="rightArrow">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3655583" y="481256"/>
        <a:ext cx="314341" cy="315188"/>
      </dsp:txXfrm>
    </dsp:sp>
    <dsp:sp modelId="{26A6B537-AD6E-40FE-A761-B5A85E940998}">
      <dsp:nvSpPr>
        <dsp:cNvPr id="0" name=""/>
        <dsp:cNvSpPr/>
      </dsp:nvSpPr>
      <dsp:spPr>
        <a:xfrm>
          <a:off x="4316463" y="3389"/>
          <a:ext cx="2118203" cy="1270922"/>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kern="1200" smtClean="0">
              <a:latin typeface="Calibri" panose="020F0502020204030204" pitchFamily="34" charset="0"/>
            </a:rPr>
            <a:t>Prefeito</a:t>
          </a:r>
          <a:endParaRPr lang="pt-BR" sz="2500" b="1" kern="1200" dirty="0">
            <a:latin typeface="Calibri" panose="020F0502020204030204" pitchFamily="34" charset="0"/>
          </a:endParaRPr>
        </a:p>
      </dsp:txBody>
      <dsp:txXfrm>
        <a:off x="4353687" y="40613"/>
        <a:ext cx="2043755" cy="1196474"/>
      </dsp:txXfrm>
    </dsp:sp>
    <dsp:sp modelId="{9376837B-5A06-42D0-91C6-E45EEC42D5CC}">
      <dsp:nvSpPr>
        <dsp:cNvPr id="0" name=""/>
        <dsp:cNvSpPr/>
      </dsp:nvSpPr>
      <dsp:spPr>
        <a:xfrm>
          <a:off x="6591547" y="281111"/>
          <a:ext cx="558943" cy="525314"/>
        </a:xfrm>
        <a:prstGeom prst="rightArrow">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6591547" y="386174"/>
        <a:ext cx="401349" cy="315188"/>
      </dsp:txXfrm>
    </dsp:sp>
    <dsp:sp modelId="{FCD5F235-576E-480A-BDA4-A1656C32E613}">
      <dsp:nvSpPr>
        <dsp:cNvPr id="0" name=""/>
        <dsp:cNvSpPr/>
      </dsp:nvSpPr>
      <dsp:spPr>
        <a:xfrm>
          <a:off x="7281948" y="3389"/>
          <a:ext cx="2118203" cy="1270922"/>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kern="1200" dirty="0" smtClean="0">
              <a:latin typeface="Calibri" panose="020F0502020204030204" pitchFamily="34" charset="0"/>
            </a:rPr>
            <a:t>Setor de Compras</a:t>
          </a:r>
          <a:endParaRPr lang="pt-BR" sz="2500" b="1" kern="1200" dirty="0">
            <a:latin typeface="Calibri" panose="020F0502020204030204" pitchFamily="34" charset="0"/>
          </a:endParaRPr>
        </a:p>
      </dsp:txBody>
      <dsp:txXfrm>
        <a:off x="7319172" y="40613"/>
        <a:ext cx="2043755" cy="1196474"/>
      </dsp:txXfrm>
    </dsp:sp>
    <dsp:sp modelId="{13B48D6F-1C34-499B-A6E2-87D417BDFDB7}">
      <dsp:nvSpPr>
        <dsp:cNvPr id="0" name=""/>
        <dsp:cNvSpPr/>
      </dsp:nvSpPr>
      <dsp:spPr>
        <a:xfrm rot="5400000">
          <a:off x="8116520" y="1422586"/>
          <a:ext cx="449059" cy="525314"/>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5400000">
        <a:off x="8183456" y="1460713"/>
        <a:ext cx="315188" cy="314341"/>
      </dsp:txXfrm>
    </dsp:sp>
    <dsp:sp modelId="{2DEC9F1F-1BC8-4693-88BC-9C9018C16427}">
      <dsp:nvSpPr>
        <dsp:cNvPr id="0" name=""/>
        <dsp:cNvSpPr/>
      </dsp:nvSpPr>
      <dsp:spPr>
        <a:xfrm>
          <a:off x="7281948" y="2121593"/>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Comissão de Licitação</a:t>
          </a:r>
          <a:endParaRPr lang="pt-BR" sz="2500" kern="1200" dirty="0">
            <a:latin typeface="Calibri" panose="020F0502020204030204" pitchFamily="34" charset="0"/>
          </a:endParaRPr>
        </a:p>
      </dsp:txBody>
      <dsp:txXfrm>
        <a:off x="7319172" y="2158817"/>
        <a:ext cx="2043755" cy="1196474"/>
      </dsp:txXfrm>
    </dsp:sp>
    <dsp:sp modelId="{2D4FF983-0315-494E-A0E1-A05F24C2963E}">
      <dsp:nvSpPr>
        <dsp:cNvPr id="0" name=""/>
        <dsp:cNvSpPr/>
      </dsp:nvSpPr>
      <dsp:spPr>
        <a:xfrm rot="10800000">
          <a:off x="6646487" y="2494397"/>
          <a:ext cx="449059" cy="5253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10800000">
        <a:off x="6781205" y="2599460"/>
        <a:ext cx="314341" cy="315188"/>
      </dsp:txXfrm>
    </dsp:sp>
    <dsp:sp modelId="{9C15148E-3661-4CB1-BECA-96B3B0F2A885}">
      <dsp:nvSpPr>
        <dsp:cNvPr id="0" name=""/>
        <dsp:cNvSpPr/>
      </dsp:nvSpPr>
      <dsp:spPr>
        <a:xfrm>
          <a:off x="4316463" y="2121593"/>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Contabilidade</a:t>
          </a:r>
          <a:endParaRPr lang="pt-BR" sz="2500" kern="1200" dirty="0">
            <a:latin typeface="Calibri" panose="020F0502020204030204" pitchFamily="34" charset="0"/>
          </a:endParaRPr>
        </a:p>
      </dsp:txBody>
      <dsp:txXfrm>
        <a:off x="4353687" y="2158817"/>
        <a:ext cx="2043755" cy="1196474"/>
      </dsp:txXfrm>
    </dsp:sp>
    <dsp:sp modelId="{56D360B1-3B26-47F1-AE19-29B77C40C07B}">
      <dsp:nvSpPr>
        <dsp:cNvPr id="0" name=""/>
        <dsp:cNvSpPr/>
      </dsp:nvSpPr>
      <dsp:spPr>
        <a:xfrm rot="10800000">
          <a:off x="3681002" y="2494397"/>
          <a:ext cx="449059" cy="5253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10800000">
        <a:off x="3815720" y="2599460"/>
        <a:ext cx="314341" cy="315188"/>
      </dsp:txXfrm>
    </dsp:sp>
    <dsp:sp modelId="{A5BF7425-EAC0-4449-BEAF-0358E0947563}">
      <dsp:nvSpPr>
        <dsp:cNvPr id="0" name=""/>
        <dsp:cNvSpPr/>
      </dsp:nvSpPr>
      <dsp:spPr>
        <a:xfrm>
          <a:off x="1350978" y="2121593"/>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Assessoria Jurídica</a:t>
          </a:r>
          <a:endParaRPr lang="pt-BR" sz="2500" kern="1200" dirty="0">
            <a:latin typeface="Calibri" panose="020F0502020204030204" pitchFamily="34" charset="0"/>
          </a:endParaRPr>
        </a:p>
      </dsp:txBody>
      <dsp:txXfrm>
        <a:off x="1388202" y="2158817"/>
        <a:ext cx="2043755" cy="1196474"/>
      </dsp:txXfrm>
    </dsp:sp>
    <dsp:sp modelId="{492CED9C-266A-4558-A43B-7195BB9B4C6B}">
      <dsp:nvSpPr>
        <dsp:cNvPr id="0" name=""/>
        <dsp:cNvSpPr/>
      </dsp:nvSpPr>
      <dsp:spPr>
        <a:xfrm rot="5400000">
          <a:off x="2185550" y="3540789"/>
          <a:ext cx="449059" cy="5253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5400000">
        <a:off x="2252486" y="3578916"/>
        <a:ext cx="315188" cy="314341"/>
      </dsp:txXfrm>
    </dsp:sp>
    <dsp:sp modelId="{29D63CC3-78CD-4362-A091-F34DC23B9424}">
      <dsp:nvSpPr>
        <dsp:cNvPr id="0" name=""/>
        <dsp:cNvSpPr/>
      </dsp:nvSpPr>
      <dsp:spPr>
        <a:xfrm>
          <a:off x="1350978" y="4239797"/>
          <a:ext cx="2118203" cy="1270922"/>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Divulgação</a:t>
          </a:r>
          <a:endParaRPr lang="pt-BR" sz="2500" kern="1200" dirty="0">
            <a:latin typeface="Calibri" panose="020F0502020204030204" pitchFamily="34" charset="0"/>
          </a:endParaRPr>
        </a:p>
      </dsp:txBody>
      <dsp:txXfrm>
        <a:off x="1388202" y="4277021"/>
        <a:ext cx="2043755" cy="1196474"/>
      </dsp:txXfrm>
    </dsp:sp>
    <dsp:sp modelId="{23CCD264-9497-4F59-9BF2-CBE981EA68F6}">
      <dsp:nvSpPr>
        <dsp:cNvPr id="0" name=""/>
        <dsp:cNvSpPr/>
      </dsp:nvSpPr>
      <dsp:spPr>
        <a:xfrm>
          <a:off x="3655583" y="4612600"/>
          <a:ext cx="449059" cy="525314"/>
        </a:xfrm>
        <a:prstGeom prst="rightArrow">
          <a:avLst>
            <a:gd name="adj1" fmla="val 60000"/>
            <a:gd name="adj2" fmla="val 5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3655583" y="4717663"/>
        <a:ext cx="314341" cy="315188"/>
      </dsp:txXfrm>
    </dsp:sp>
    <dsp:sp modelId="{4E2C4CB8-2816-4C4D-9478-2D8DABBCFF0F}">
      <dsp:nvSpPr>
        <dsp:cNvPr id="0" name=""/>
        <dsp:cNvSpPr/>
      </dsp:nvSpPr>
      <dsp:spPr>
        <a:xfrm>
          <a:off x="4316463" y="4239797"/>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Comissão de Licitação</a:t>
          </a:r>
          <a:endParaRPr lang="pt-BR" sz="2500" kern="1200" dirty="0">
            <a:latin typeface="Calibri" panose="020F0502020204030204" pitchFamily="34" charset="0"/>
          </a:endParaRPr>
        </a:p>
      </dsp:txBody>
      <dsp:txXfrm>
        <a:off x="4353687" y="4277021"/>
        <a:ext cx="2043755" cy="1196474"/>
      </dsp:txXfrm>
    </dsp:sp>
    <dsp:sp modelId="{E5DC5F98-99B2-4282-8020-73C6B60668D9}">
      <dsp:nvSpPr>
        <dsp:cNvPr id="0" name=""/>
        <dsp:cNvSpPr/>
      </dsp:nvSpPr>
      <dsp:spPr>
        <a:xfrm rot="21544693">
          <a:off x="6654186" y="4587772"/>
          <a:ext cx="528992" cy="525314"/>
        </a:xfrm>
        <a:prstGeom prst="rightArrow">
          <a:avLst>
            <a:gd name="adj1" fmla="val 60000"/>
            <a:gd name="adj2" fmla="val 5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6654196" y="4694103"/>
        <a:ext cx="371398" cy="315188"/>
      </dsp:txXfrm>
    </dsp:sp>
    <dsp:sp modelId="{946AADD5-9543-47E8-BE57-1B6C85384B78}">
      <dsp:nvSpPr>
        <dsp:cNvPr id="0" name=""/>
        <dsp:cNvSpPr/>
      </dsp:nvSpPr>
      <dsp:spPr>
        <a:xfrm>
          <a:off x="7432637" y="4189659"/>
          <a:ext cx="2118203" cy="1270922"/>
        </a:xfrm>
        <a:prstGeom prst="roundRect">
          <a:avLst>
            <a:gd name="adj" fmla="val 10000"/>
          </a:avLst>
        </a:prstGeom>
        <a:solidFill>
          <a:srgbClr val="C00000"/>
        </a:solidFill>
        <a:ln>
          <a:noFill/>
        </a:ln>
        <a:effectLst>
          <a:outerShdw blurRad="38100" dist="25400" dir="5400000" rotWithShape="0">
            <a:srgbClr val="000000">
              <a:alpha val="60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Prefeito</a:t>
          </a:r>
          <a:endParaRPr lang="pt-BR" sz="2500" b="1" kern="1200" dirty="0">
            <a:latin typeface="Calibri" panose="020F0502020204030204" pitchFamily="34" charset="0"/>
          </a:endParaRPr>
        </a:p>
      </dsp:txBody>
      <dsp:txXfrm>
        <a:off x="7469861" y="4226883"/>
        <a:ext cx="2043755" cy="1196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A5AF1-8B19-4437-A13D-152546F33405}">
      <dsp:nvSpPr>
        <dsp:cNvPr id="0" name=""/>
        <dsp:cNvSpPr/>
      </dsp:nvSpPr>
      <dsp:spPr>
        <a:xfrm>
          <a:off x="8609" y="695731"/>
          <a:ext cx="2573143" cy="1543886"/>
        </a:xfrm>
        <a:prstGeom prst="roundRect">
          <a:avLst>
            <a:gd name="adj" fmla="val 10000"/>
          </a:avLst>
        </a:prstGeom>
        <a:gradFill rotWithShape="0">
          <a:gsLst>
            <a:gs pos="0">
              <a:srgbClr val="FF0000"/>
            </a:gs>
            <a:gs pos="80000">
              <a:srgbClr val="FF0000"/>
            </a:gs>
            <a:gs pos="100000">
              <a:srgbClr val="FF0000"/>
            </a:gs>
          </a:gsLst>
        </a:gradFill>
        <a:ln>
          <a:noFill/>
        </a:ln>
        <a:effectLst>
          <a:outerShdw blurRad="38100" dist="254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b="1" kern="1200" dirty="0" smtClean="0">
              <a:latin typeface="Calibri" panose="020F0502020204030204" pitchFamily="34" charset="0"/>
            </a:rPr>
            <a:t>Comissão de licitação</a:t>
          </a:r>
          <a:endParaRPr lang="pt-BR" sz="3000" b="1" kern="1200" dirty="0">
            <a:latin typeface="Calibri" panose="020F0502020204030204" pitchFamily="34" charset="0"/>
          </a:endParaRPr>
        </a:p>
      </dsp:txBody>
      <dsp:txXfrm>
        <a:off x="53828" y="740950"/>
        <a:ext cx="2482705" cy="1453448"/>
      </dsp:txXfrm>
    </dsp:sp>
    <dsp:sp modelId="{0008D320-DE09-4E44-9469-3ED0C63ED5F6}">
      <dsp:nvSpPr>
        <dsp:cNvPr id="0" name=""/>
        <dsp:cNvSpPr/>
      </dsp:nvSpPr>
      <dsp:spPr>
        <a:xfrm rot="10414">
          <a:off x="2826280" y="1154134"/>
          <a:ext cx="589095" cy="638139"/>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solidFill>
              <a:schemeClr val="tx1"/>
            </a:solidFill>
          </a:endParaRPr>
        </a:p>
      </dsp:txBody>
      <dsp:txXfrm>
        <a:off x="2826280" y="1281494"/>
        <a:ext cx="412367" cy="382883"/>
      </dsp:txXfrm>
    </dsp:sp>
    <dsp:sp modelId="{26A6B537-AD6E-40FE-A761-B5A85E940998}">
      <dsp:nvSpPr>
        <dsp:cNvPr id="0" name=""/>
        <dsp:cNvSpPr/>
      </dsp:nvSpPr>
      <dsp:spPr>
        <a:xfrm>
          <a:off x="3693247" y="706893"/>
          <a:ext cx="2573143" cy="1543886"/>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b="1" kern="1200" dirty="0" smtClean="0">
              <a:latin typeface="Calibri" panose="020F0502020204030204" pitchFamily="34" charset="0"/>
            </a:rPr>
            <a:t>Setor de Compras</a:t>
          </a:r>
          <a:endParaRPr lang="pt-BR" sz="3000" b="1" kern="1200" dirty="0">
            <a:latin typeface="Calibri" panose="020F0502020204030204" pitchFamily="34" charset="0"/>
          </a:endParaRPr>
        </a:p>
      </dsp:txBody>
      <dsp:txXfrm>
        <a:off x="3738466" y="752112"/>
        <a:ext cx="2482705" cy="1453448"/>
      </dsp:txXfrm>
    </dsp:sp>
    <dsp:sp modelId="{9376837B-5A06-42D0-91C6-E45EEC42D5CC}">
      <dsp:nvSpPr>
        <dsp:cNvPr id="0" name=""/>
        <dsp:cNvSpPr/>
      </dsp:nvSpPr>
      <dsp:spPr>
        <a:xfrm rot="21589099">
          <a:off x="6362539" y="787411"/>
          <a:ext cx="783140" cy="1140770"/>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a:off x="6362540" y="1015937"/>
        <a:ext cx="548198" cy="684462"/>
      </dsp:txXfrm>
    </dsp:sp>
    <dsp:sp modelId="{FCD5F235-576E-480A-BDA4-A1656C32E613}">
      <dsp:nvSpPr>
        <dsp:cNvPr id="0" name=""/>
        <dsp:cNvSpPr/>
      </dsp:nvSpPr>
      <dsp:spPr>
        <a:xfrm>
          <a:off x="7213411" y="695731"/>
          <a:ext cx="2573143" cy="1543886"/>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b="1" kern="1200" dirty="0" smtClean="0">
              <a:latin typeface="Calibri" panose="020F0502020204030204" pitchFamily="34" charset="0"/>
            </a:rPr>
            <a:t>Contabilidade</a:t>
          </a:r>
          <a:endParaRPr lang="pt-BR" sz="3000" b="1" kern="1200" dirty="0">
            <a:latin typeface="Calibri" panose="020F0502020204030204" pitchFamily="34" charset="0"/>
          </a:endParaRPr>
        </a:p>
      </dsp:txBody>
      <dsp:txXfrm>
        <a:off x="7258630" y="740950"/>
        <a:ext cx="2482705" cy="1453448"/>
      </dsp:txXfrm>
    </dsp:sp>
    <dsp:sp modelId="{13B48D6F-1C34-499B-A6E2-87D417BDFDB7}">
      <dsp:nvSpPr>
        <dsp:cNvPr id="0" name=""/>
        <dsp:cNvSpPr/>
      </dsp:nvSpPr>
      <dsp:spPr>
        <a:xfrm rot="5400000">
          <a:off x="8073838" y="2419737"/>
          <a:ext cx="852288" cy="638139"/>
        </a:xfrm>
        <a:prstGeom prst="rightArrow">
          <a:avLst>
            <a:gd name="adj1" fmla="val 60000"/>
            <a:gd name="adj2" fmla="val 50000"/>
          </a:avLst>
        </a:prstGeom>
        <a:blipFill rotWithShape="0">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rot="-5400000">
        <a:off x="8308540" y="2312663"/>
        <a:ext cx="382883" cy="660846"/>
      </dsp:txXfrm>
    </dsp:sp>
    <dsp:sp modelId="{2DEC9F1F-1BC8-4693-88BC-9C9018C16427}">
      <dsp:nvSpPr>
        <dsp:cNvPr id="0" name=""/>
        <dsp:cNvSpPr/>
      </dsp:nvSpPr>
      <dsp:spPr>
        <a:xfrm>
          <a:off x="7213411" y="3268874"/>
          <a:ext cx="2573143" cy="1543886"/>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i="0" kern="1200" dirty="0" smtClean="0">
              <a:solidFill>
                <a:schemeClr val="bg1"/>
              </a:solidFill>
              <a:latin typeface="Calibri" panose="020F0502020204030204" pitchFamily="34" charset="0"/>
            </a:rPr>
            <a:t>Prefeito</a:t>
          </a:r>
          <a:endParaRPr lang="pt-BR" sz="3000" i="0" kern="1200" dirty="0">
            <a:solidFill>
              <a:schemeClr val="bg1"/>
            </a:solidFill>
            <a:latin typeface="Calibri" panose="020F0502020204030204" pitchFamily="34" charset="0"/>
          </a:endParaRPr>
        </a:p>
      </dsp:txBody>
      <dsp:txXfrm>
        <a:off x="7258630" y="3314093"/>
        <a:ext cx="2482705" cy="1453448"/>
      </dsp:txXfrm>
    </dsp:sp>
    <dsp:sp modelId="{2D4FF983-0315-494E-A0E1-A05F24C2963E}">
      <dsp:nvSpPr>
        <dsp:cNvPr id="0" name=""/>
        <dsp:cNvSpPr/>
      </dsp:nvSpPr>
      <dsp:spPr>
        <a:xfrm rot="10800000">
          <a:off x="6441468" y="3721748"/>
          <a:ext cx="545506" cy="638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rot="10800000">
        <a:off x="6605120" y="3849376"/>
        <a:ext cx="381854" cy="382883"/>
      </dsp:txXfrm>
    </dsp:sp>
    <dsp:sp modelId="{9C15148E-3661-4CB1-BECA-96B3B0F2A885}">
      <dsp:nvSpPr>
        <dsp:cNvPr id="0" name=""/>
        <dsp:cNvSpPr/>
      </dsp:nvSpPr>
      <dsp:spPr>
        <a:xfrm>
          <a:off x="3611010" y="3268874"/>
          <a:ext cx="2573143" cy="1543886"/>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smtClean="0">
              <a:latin typeface="Calibri" panose="020F0502020204030204" pitchFamily="34" charset="0"/>
            </a:rPr>
            <a:t>Gestor do Contrato</a:t>
          </a:r>
          <a:endParaRPr lang="pt-BR" sz="3000" kern="1200" dirty="0">
            <a:latin typeface="Calibri" panose="020F0502020204030204" pitchFamily="34" charset="0"/>
          </a:endParaRPr>
        </a:p>
      </dsp:txBody>
      <dsp:txXfrm>
        <a:off x="3656229" y="3314093"/>
        <a:ext cx="2482705" cy="1453448"/>
      </dsp:txXfrm>
    </dsp:sp>
    <dsp:sp modelId="{56D360B1-3B26-47F1-AE19-29B77C40C07B}">
      <dsp:nvSpPr>
        <dsp:cNvPr id="0" name=""/>
        <dsp:cNvSpPr/>
      </dsp:nvSpPr>
      <dsp:spPr>
        <a:xfrm rot="10800000">
          <a:off x="2839067" y="3721748"/>
          <a:ext cx="545506" cy="638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rot="10800000">
        <a:off x="3002719" y="3849376"/>
        <a:ext cx="381854" cy="382883"/>
      </dsp:txXfrm>
    </dsp:sp>
    <dsp:sp modelId="{A5BF7425-EAC0-4449-BEAF-0358E0947563}">
      <dsp:nvSpPr>
        <dsp:cNvPr id="0" name=""/>
        <dsp:cNvSpPr/>
      </dsp:nvSpPr>
      <dsp:spPr>
        <a:xfrm>
          <a:off x="8609" y="3268874"/>
          <a:ext cx="2573143" cy="1543886"/>
        </a:xfrm>
        <a:prstGeom prst="roundRect">
          <a:avLst>
            <a:gd name="adj" fmla="val 10000"/>
          </a:avLst>
        </a:prstGeom>
        <a:solidFill>
          <a:srgbClr val="FF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smtClean="0">
              <a:latin typeface="Calibri" panose="020F0502020204030204" pitchFamily="34" charset="0"/>
            </a:rPr>
            <a:t>Fiscal do Contrato</a:t>
          </a:r>
          <a:endParaRPr lang="pt-BR" sz="3000" kern="1200" dirty="0">
            <a:latin typeface="Calibri" panose="020F0502020204030204" pitchFamily="34" charset="0"/>
          </a:endParaRPr>
        </a:p>
      </dsp:txBody>
      <dsp:txXfrm>
        <a:off x="53828" y="3314093"/>
        <a:ext cx="2482705" cy="1453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3E36B-3798-48C0-A1FB-C9BBD202526C}">
      <dsp:nvSpPr>
        <dsp:cNvPr id="0" name=""/>
        <dsp:cNvSpPr/>
      </dsp:nvSpPr>
      <dsp:spPr>
        <a:xfrm>
          <a:off x="0" y="979051"/>
          <a:ext cx="9890414" cy="13054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8C4B0-092E-4C70-85EC-77EA948CA28E}">
      <dsp:nvSpPr>
        <dsp:cNvPr id="0" name=""/>
        <dsp:cNvSpPr/>
      </dsp:nvSpPr>
      <dsp:spPr>
        <a:xfrm>
          <a:off x="4346" y="0"/>
          <a:ext cx="28686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SECRETÁRIO </a:t>
          </a:r>
          <a:r>
            <a:rPr lang="pt-BR" sz="2800" kern="1200" dirty="0" smtClean="0">
              <a:solidFill>
                <a:schemeClr val="tx1"/>
              </a:solidFill>
              <a:latin typeface="Arial" panose="020B0604020202020204" pitchFamily="34" charset="0"/>
              <a:cs typeface="Arial" panose="020B0604020202020204" pitchFamily="34" charset="0"/>
            </a:rPr>
            <a:t>Solicitação de compra</a:t>
          </a:r>
          <a:endParaRPr lang="pt-BR" sz="2800" kern="1200" dirty="0">
            <a:solidFill>
              <a:schemeClr val="tx1"/>
            </a:solidFill>
            <a:latin typeface="Arial" panose="020B0604020202020204" pitchFamily="34" charset="0"/>
            <a:cs typeface="Arial" panose="020B0604020202020204" pitchFamily="34" charset="0"/>
          </a:endParaRPr>
        </a:p>
      </dsp:txBody>
      <dsp:txXfrm>
        <a:off x="4346" y="0"/>
        <a:ext cx="2868606" cy="1305401"/>
      </dsp:txXfrm>
    </dsp:sp>
    <dsp:sp modelId="{9351AAA2-E2BF-426C-B247-B149F5FFC257}">
      <dsp:nvSpPr>
        <dsp:cNvPr id="0" name=""/>
        <dsp:cNvSpPr/>
      </dsp:nvSpPr>
      <dsp:spPr>
        <a:xfrm>
          <a:off x="1275474"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0EAE6C-DB3C-4F9D-BBCE-D3E7FA191825}">
      <dsp:nvSpPr>
        <dsp:cNvPr id="0" name=""/>
        <dsp:cNvSpPr/>
      </dsp:nvSpPr>
      <dsp:spPr>
        <a:xfrm>
          <a:off x="3016383" y="1958102"/>
          <a:ext cx="28686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PREFEITO</a:t>
          </a:r>
        </a:p>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Aprovação da solicitação</a:t>
          </a:r>
          <a:endParaRPr lang="pt-BR" sz="2800" kern="1200" dirty="0">
            <a:solidFill>
              <a:schemeClr val="tx1"/>
            </a:solidFill>
            <a:latin typeface="Arial" panose="020B0604020202020204" pitchFamily="34" charset="0"/>
            <a:cs typeface="Arial" panose="020B0604020202020204" pitchFamily="34" charset="0"/>
          </a:endParaRPr>
        </a:p>
      </dsp:txBody>
      <dsp:txXfrm>
        <a:off x="3016383" y="1958102"/>
        <a:ext cx="2868606" cy="1305401"/>
      </dsp:txXfrm>
    </dsp:sp>
    <dsp:sp modelId="{AE64C86A-AC9D-4D7B-9916-D3096A1AB871}">
      <dsp:nvSpPr>
        <dsp:cNvPr id="0" name=""/>
        <dsp:cNvSpPr/>
      </dsp:nvSpPr>
      <dsp:spPr>
        <a:xfrm>
          <a:off x="4287511"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E1102-63F5-4299-839C-FB052C03886A}">
      <dsp:nvSpPr>
        <dsp:cNvPr id="0" name=""/>
        <dsp:cNvSpPr/>
      </dsp:nvSpPr>
      <dsp:spPr>
        <a:xfrm>
          <a:off x="6028419" y="0"/>
          <a:ext cx="28686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SETOR DE COMPRAS </a:t>
          </a:r>
          <a:r>
            <a:rPr lang="pt-BR" sz="2800" kern="1200" dirty="0" smtClean="0">
              <a:solidFill>
                <a:schemeClr val="tx1"/>
              </a:solidFill>
              <a:latin typeface="Arial" panose="020B0604020202020204" pitchFamily="34" charset="0"/>
              <a:cs typeface="Arial" panose="020B0604020202020204" pitchFamily="34" charset="0"/>
            </a:rPr>
            <a:t>V</a:t>
          </a:r>
          <a:r>
            <a:rPr lang="pt-BR" sz="2800" kern="1200" dirty="0" smtClean="0">
              <a:latin typeface="Arial" panose="020B0604020202020204" pitchFamily="34" charset="0"/>
              <a:cs typeface="Arial" panose="020B0604020202020204" pitchFamily="34" charset="0"/>
            </a:rPr>
            <a:t>erificar procedimentos</a:t>
          </a:r>
          <a:endParaRPr lang="pt-BR" sz="2800" kern="1200" dirty="0">
            <a:latin typeface="Arial" panose="020B0604020202020204" pitchFamily="34" charset="0"/>
            <a:cs typeface="Arial" panose="020B0604020202020204" pitchFamily="34" charset="0"/>
          </a:endParaRPr>
        </a:p>
      </dsp:txBody>
      <dsp:txXfrm>
        <a:off x="6028419" y="0"/>
        <a:ext cx="2868606" cy="1305401"/>
      </dsp:txXfrm>
    </dsp:sp>
    <dsp:sp modelId="{AA63B767-B40C-49CC-92AA-20AE33E91285}">
      <dsp:nvSpPr>
        <dsp:cNvPr id="0" name=""/>
        <dsp:cNvSpPr/>
      </dsp:nvSpPr>
      <dsp:spPr>
        <a:xfrm>
          <a:off x="7299547"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3E36B-3798-48C0-A1FB-C9BBD202526C}">
      <dsp:nvSpPr>
        <dsp:cNvPr id="0" name=""/>
        <dsp:cNvSpPr/>
      </dsp:nvSpPr>
      <dsp:spPr>
        <a:xfrm>
          <a:off x="0" y="979051"/>
          <a:ext cx="9890414" cy="13054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8C4B0-092E-4C70-85EC-77EA948CA28E}">
      <dsp:nvSpPr>
        <dsp:cNvPr id="0" name=""/>
        <dsp:cNvSpPr/>
      </dsp:nvSpPr>
      <dsp:spPr>
        <a:xfrm>
          <a:off x="4346" y="0"/>
          <a:ext cx="28686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LICITAÇÕES </a:t>
          </a:r>
          <a:r>
            <a:rPr lang="pt-BR" sz="2800" kern="1200" dirty="0" smtClean="0">
              <a:solidFill>
                <a:schemeClr val="tx1"/>
              </a:solidFill>
              <a:latin typeface="Arial" panose="020B0604020202020204" pitchFamily="34" charset="0"/>
              <a:cs typeface="Arial" panose="020B0604020202020204" pitchFamily="34" charset="0"/>
            </a:rPr>
            <a:t>Elaboração do edital</a:t>
          </a:r>
          <a:endParaRPr lang="pt-BR" sz="2800" kern="1200" dirty="0">
            <a:solidFill>
              <a:schemeClr val="tx1"/>
            </a:solidFill>
            <a:latin typeface="Arial" panose="020B0604020202020204" pitchFamily="34" charset="0"/>
            <a:cs typeface="Arial" panose="020B0604020202020204" pitchFamily="34" charset="0"/>
          </a:endParaRPr>
        </a:p>
      </dsp:txBody>
      <dsp:txXfrm>
        <a:off x="4346" y="0"/>
        <a:ext cx="2868606" cy="1305401"/>
      </dsp:txXfrm>
    </dsp:sp>
    <dsp:sp modelId="{9351AAA2-E2BF-426C-B247-B149F5FFC257}">
      <dsp:nvSpPr>
        <dsp:cNvPr id="0" name=""/>
        <dsp:cNvSpPr/>
      </dsp:nvSpPr>
      <dsp:spPr>
        <a:xfrm>
          <a:off x="1275474"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0EAE6C-DB3C-4F9D-BBCE-D3E7FA191825}">
      <dsp:nvSpPr>
        <dsp:cNvPr id="0" name=""/>
        <dsp:cNvSpPr/>
      </dsp:nvSpPr>
      <dsp:spPr>
        <a:xfrm>
          <a:off x="3016383" y="1958102"/>
          <a:ext cx="28686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CONTADOR</a:t>
          </a:r>
        </a:p>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Parecer contábil</a:t>
          </a:r>
          <a:endParaRPr lang="pt-BR" sz="2800" kern="1200" dirty="0">
            <a:solidFill>
              <a:schemeClr val="tx1"/>
            </a:solidFill>
            <a:latin typeface="Arial" panose="020B0604020202020204" pitchFamily="34" charset="0"/>
            <a:cs typeface="Arial" panose="020B0604020202020204" pitchFamily="34" charset="0"/>
          </a:endParaRPr>
        </a:p>
      </dsp:txBody>
      <dsp:txXfrm>
        <a:off x="3016383" y="1958102"/>
        <a:ext cx="2868606" cy="1305401"/>
      </dsp:txXfrm>
    </dsp:sp>
    <dsp:sp modelId="{AE64C86A-AC9D-4D7B-9916-D3096A1AB871}">
      <dsp:nvSpPr>
        <dsp:cNvPr id="0" name=""/>
        <dsp:cNvSpPr/>
      </dsp:nvSpPr>
      <dsp:spPr>
        <a:xfrm>
          <a:off x="4287511"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E1102-63F5-4299-839C-FB052C03886A}">
      <dsp:nvSpPr>
        <dsp:cNvPr id="0" name=""/>
        <dsp:cNvSpPr/>
      </dsp:nvSpPr>
      <dsp:spPr>
        <a:xfrm>
          <a:off x="6028419" y="0"/>
          <a:ext cx="28686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ASSESSOR JURÍDICO</a:t>
          </a:r>
        </a:p>
        <a:p>
          <a:pPr lvl="0" algn="ctr" defTabSz="1244600">
            <a:lnSpc>
              <a:spcPct val="90000"/>
            </a:lnSpc>
            <a:spcBef>
              <a:spcPct val="0"/>
            </a:spcBef>
            <a:spcAft>
              <a:spcPct val="35000"/>
            </a:spcAft>
          </a:pPr>
          <a:r>
            <a:rPr lang="pt-BR" sz="2800" kern="1200" dirty="0" smtClean="0">
              <a:latin typeface="Arial" panose="020B0604020202020204" pitchFamily="34" charset="0"/>
              <a:cs typeface="Arial" panose="020B0604020202020204" pitchFamily="34" charset="0"/>
            </a:rPr>
            <a:t>Parecer jurídico</a:t>
          </a:r>
          <a:endParaRPr lang="pt-BR" sz="2800" kern="1200" dirty="0">
            <a:latin typeface="Arial" panose="020B0604020202020204" pitchFamily="34" charset="0"/>
            <a:cs typeface="Arial" panose="020B0604020202020204" pitchFamily="34" charset="0"/>
          </a:endParaRPr>
        </a:p>
      </dsp:txBody>
      <dsp:txXfrm>
        <a:off x="6028419" y="0"/>
        <a:ext cx="2868606" cy="1305401"/>
      </dsp:txXfrm>
    </dsp:sp>
    <dsp:sp modelId="{AA63B767-B40C-49CC-92AA-20AE33E91285}">
      <dsp:nvSpPr>
        <dsp:cNvPr id="0" name=""/>
        <dsp:cNvSpPr/>
      </dsp:nvSpPr>
      <dsp:spPr>
        <a:xfrm>
          <a:off x="7299547"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3E36B-3798-48C0-A1FB-C9BBD202526C}">
      <dsp:nvSpPr>
        <dsp:cNvPr id="0" name=""/>
        <dsp:cNvSpPr/>
      </dsp:nvSpPr>
      <dsp:spPr>
        <a:xfrm>
          <a:off x="0" y="979051"/>
          <a:ext cx="9890414" cy="13054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8C4B0-092E-4C70-85EC-77EA948CA28E}">
      <dsp:nvSpPr>
        <dsp:cNvPr id="0" name=""/>
        <dsp:cNvSpPr/>
      </dsp:nvSpPr>
      <dsp:spPr>
        <a:xfrm>
          <a:off x="764" y="0"/>
          <a:ext cx="2699097"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SETOR de divulgação</a:t>
          </a:r>
        </a:p>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Publicação do edital</a:t>
          </a:r>
          <a:endParaRPr lang="pt-BR" sz="2800" kern="1200" dirty="0">
            <a:solidFill>
              <a:schemeClr val="tx1"/>
            </a:solidFill>
            <a:latin typeface="Arial" panose="020B0604020202020204" pitchFamily="34" charset="0"/>
            <a:cs typeface="Arial" panose="020B0604020202020204" pitchFamily="34" charset="0"/>
          </a:endParaRPr>
        </a:p>
      </dsp:txBody>
      <dsp:txXfrm>
        <a:off x="764" y="0"/>
        <a:ext cx="2699097" cy="1305401"/>
      </dsp:txXfrm>
    </dsp:sp>
    <dsp:sp modelId="{9351AAA2-E2BF-426C-B247-B149F5FFC257}">
      <dsp:nvSpPr>
        <dsp:cNvPr id="0" name=""/>
        <dsp:cNvSpPr/>
      </dsp:nvSpPr>
      <dsp:spPr>
        <a:xfrm>
          <a:off x="1187138"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0EAE6C-DB3C-4F9D-BBCE-D3E7FA191825}">
      <dsp:nvSpPr>
        <dsp:cNvPr id="0" name=""/>
        <dsp:cNvSpPr/>
      </dsp:nvSpPr>
      <dsp:spPr>
        <a:xfrm>
          <a:off x="2834817" y="1958102"/>
          <a:ext cx="3231737"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Comissão/Agente de contratação </a:t>
          </a:r>
        </a:p>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Julgamento do certame</a:t>
          </a:r>
          <a:endParaRPr lang="pt-BR" sz="2800" kern="1200" dirty="0">
            <a:solidFill>
              <a:schemeClr val="tx1"/>
            </a:solidFill>
            <a:latin typeface="Arial" panose="020B0604020202020204" pitchFamily="34" charset="0"/>
            <a:cs typeface="Arial" panose="020B0604020202020204" pitchFamily="34" charset="0"/>
          </a:endParaRPr>
        </a:p>
      </dsp:txBody>
      <dsp:txXfrm>
        <a:off x="2834817" y="1958102"/>
        <a:ext cx="3231737" cy="1305401"/>
      </dsp:txXfrm>
    </dsp:sp>
    <dsp:sp modelId="{AE64C86A-AC9D-4D7B-9916-D3096A1AB871}">
      <dsp:nvSpPr>
        <dsp:cNvPr id="0" name=""/>
        <dsp:cNvSpPr/>
      </dsp:nvSpPr>
      <dsp:spPr>
        <a:xfrm>
          <a:off x="4287511"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E1102-63F5-4299-839C-FB052C03886A}">
      <dsp:nvSpPr>
        <dsp:cNvPr id="0" name=""/>
        <dsp:cNvSpPr/>
      </dsp:nvSpPr>
      <dsp:spPr>
        <a:xfrm>
          <a:off x="6187663" y="0"/>
          <a:ext cx="2699097"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PREFEITO </a:t>
          </a:r>
          <a:r>
            <a:rPr lang="pt-BR" sz="2800" kern="1200" dirty="0" smtClean="0">
              <a:latin typeface="Arial" panose="020B0604020202020204" pitchFamily="34" charset="0"/>
              <a:cs typeface="Arial" panose="020B0604020202020204" pitchFamily="34" charset="0"/>
            </a:rPr>
            <a:t>homologação e adjudicação</a:t>
          </a:r>
          <a:endParaRPr lang="pt-BR" sz="2800" kern="1200" dirty="0">
            <a:latin typeface="Arial" panose="020B0604020202020204" pitchFamily="34" charset="0"/>
            <a:cs typeface="Arial" panose="020B0604020202020204" pitchFamily="34" charset="0"/>
          </a:endParaRPr>
        </a:p>
      </dsp:txBody>
      <dsp:txXfrm>
        <a:off x="6187663" y="0"/>
        <a:ext cx="2699097" cy="1305401"/>
      </dsp:txXfrm>
    </dsp:sp>
    <dsp:sp modelId="{AA63B767-B40C-49CC-92AA-20AE33E91285}">
      <dsp:nvSpPr>
        <dsp:cNvPr id="0" name=""/>
        <dsp:cNvSpPr/>
      </dsp:nvSpPr>
      <dsp:spPr>
        <a:xfrm>
          <a:off x="7387883"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3E36B-3798-48C0-A1FB-C9BBD202526C}">
      <dsp:nvSpPr>
        <dsp:cNvPr id="0" name=""/>
        <dsp:cNvSpPr/>
      </dsp:nvSpPr>
      <dsp:spPr>
        <a:xfrm>
          <a:off x="0" y="979051"/>
          <a:ext cx="9890414" cy="13054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8C4B0-092E-4C70-85EC-77EA948CA28E}">
      <dsp:nvSpPr>
        <dsp:cNvPr id="0" name=""/>
        <dsp:cNvSpPr/>
      </dsp:nvSpPr>
      <dsp:spPr>
        <a:xfrm>
          <a:off x="1681" y="0"/>
          <a:ext cx="2699748"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PREFEITO </a:t>
          </a:r>
          <a:r>
            <a:rPr lang="pt-BR" sz="2800" kern="1200" dirty="0" smtClean="0">
              <a:solidFill>
                <a:schemeClr val="tx1"/>
              </a:solidFill>
              <a:latin typeface="Arial" panose="020B0604020202020204" pitchFamily="34" charset="0"/>
              <a:cs typeface="Arial" panose="020B0604020202020204" pitchFamily="34" charset="0"/>
            </a:rPr>
            <a:t>nomeação do gestor e do fiscal do contrato</a:t>
          </a:r>
          <a:endParaRPr lang="pt-BR" sz="2800" kern="1200" dirty="0">
            <a:solidFill>
              <a:schemeClr val="tx1"/>
            </a:solidFill>
            <a:latin typeface="Arial" panose="020B0604020202020204" pitchFamily="34" charset="0"/>
            <a:cs typeface="Arial" panose="020B0604020202020204" pitchFamily="34" charset="0"/>
          </a:endParaRPr>
        </a:p>
      </dsp:txBody>
      <dsp:txXfrm>
        <a:off x="1681" y="0"/>
        <a:ext cx="2699748" cy="1305401"/>
      </dsp:txXfrm>
    </dsp:sp>
    <dsp:sp modelId="{9351AAA2-E2BF-426C-B247-B149F5FFC257}">
      <dsp:nvSpPr>
        <dsp:cNvPr id="0" name=""/>
        <dsp:cNvSpPr/>
      </dsp:nvSpPr>
      <dsp:spPr>
        <a:xfrm>
          <a:off x="1188380"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0EAE6C-DB3C-4F9D-BBCE-D3E7FA191825}">
      <dsp:nvSpPr>
        <dsp:cNvPr id="0" name=""/>
        <dsp:cNvSpPr/>
      </dsp:nvSpPr>
      <dsp:spPr>
        <a:xfrm>
          <a:off x="2796941" y="1958102"/>
          <a:ext cx="3203419"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CONTADOR</a:t>
          </a:r>
        </a:p>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empenhamento</a:t>
          </a:r>
        </a:p>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da despesa</a:t>
          </a:r>
          <a:endParaRPr lang="pt-BR" sz="2800" kern="1200" dirty="0">
            <a:solidFill>
              <a:schemeClr val="tx1"/>
            </a:solidFill>
            <a:latin typeface="Arial" panose="020B0604020202020204" pitchFamily="34" charset="0"/>
            <a:cs typeface="Arial" panose="020B0604020202020204" pitchFamily="34" charset="0"/>
          </a:endParaRPr>
        </a:p>
      </dsp:txBody>
      <dsp:txXfrm>
        <a:off x="2796941" y="1958102"/>
        <a:ext cx="3203419" cy="1305401"/>
      </dsp:txXfrm>
    </dsp:sp>
    <dsp:sp modelId="{AE64C86A-AC9D-4D7B-9916-D3096A1AB871}">
      <dsp:nvSpPr>
        <dsp:cNvPr id="0" name=""/>
        <dsp:cNvSpPr/>
      </dsp:nvSpPr>
      <dsp:spPr>
        <a:xfrm>
          <a:off x="4235476"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E1102-63F5-4299-839C-FB052C03886A}">
      <dsp:nvSpPr>
        <dsp:cNvPr id="0" name=""/>
        <dsp:cNvSpPr/>
      </dsp:nvSpPr>
      <dsp:spPr>
        <a:xfrm>
          <a:off x="6095872" y="0"/>
          <a:ext cx="2803818"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pt-BR" sz="2800" kern="1200" dirty="0" smtClean="0">
              <a:solidFill>
                <a:srgbClr val="FF0000"/>
              </a:solidFill>
              <a:latin typeface="Arial" panose="020B0604020202020204" pitchFamily="34" charset="0"/>
              <a:cs typeface="Arial" panose="020B0604020202020204" pitchFamily="34" charset="0"/>
            </a:rPr>
            <a:t>SETOR SOLICITANTE </a:t>
          </a:r>
          <a:r>
            <a:rPr lang="pt-BR" sz="2800" kern="1200" dirty="0" smtClean="0">
              <a:solidFill>
                <a:schemeClr val="tx1"/>
              </a:solidFill>
              <a:latin typeface="Arial" panose="020B0604020202020204" pitchFamily="34" charset="0"/>
              <a:cs typeface="Arial" panose="020B0604020202020204" pitchFamily="34" charset="0"/>
            </a:rPr>
            <a:t>recebimento do objeto-liquidação</a:t>
          </a:r>
          <a:endParaRPr lang="pt-BR" sz="2800" kern="1200" dirty="0">
            <a:latin typeface="Arial" panose="020B0604020202020204" pitchFamily="34" charset="0"/>
            <a:cs typeface="Arial" panose="020B0604020202020204" pitchFamily="34" charset="0"/>
          </a:endParaRPr>
        </a:p>
      </dsp:txBody>
      <dsp:txXfrm>
        <a:off x="6095872" y="0"/>
        <a:ext cx="2803818" cy="1305401"/>
      </dsp:txXfrm>
    </dsp:sp>
    <dsp:sp modelId="{AA63B767-B40C-49CC-92AA-20AE33E91285}">
      <dsp:nvSpPr>
        <dsp:cNvPr id="0" name=""/>
        <dsp:cNvSpPr/>
      </dsp:nvSpPr>
      <dsp:spPr>
        <a:xfrm>
          <a:off x="7334606" y="1468576"/>
          <a:ext cx="326350" cy="326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88D60-7161-4CB7-89CE-825FA24C1BDF}" type="datetimeFigureOut">
              <a:rPr lang="pt-BR" smtClean="0"/>
              <a:t>16/02/2025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FD96B-02AC-48D0-BDB3-B823103D378B}" type="slidenum">
              <a:rPr lang="pt-BR" smtClean="0"/>
              <a:t>‹nº›</a:t>
            </a:fld>
            <a:endParaRPr lang="pt-BR"/>
          </a:p>
        </p:txBody>
      </p:sp>
    </p:spTree>
    <p:extLst>
      <p:ext uri="{BB962C8B-B14F-4D97-AF65-F5344CB8AC3E}">
        <p14:creationId xmlns:p14="http://schemas.microsoft.com/office/powerpoint/2010/main" val="261923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D6FD96B-02AC-48D0-BDB3-B823103D378B}" type="slidenum">
              <a:rPr lang="pt-BR" smtClean="0"/>
              <a:t>34</a:t>
            </a:fld>
            <a:endParaRPr lang="pt-BR"/>
          </a:p>
        </p:txBody>
      </p:sp>
    </p:spTree>
    <p:extLst>
      <p:ext uri="{BB962C8B-B14F-4D97-AF65-F5344CB8AC3E}">
        <p14:creationId xmlns:p14="http://schemas.microsoft.com/office/powerpoint/2010/main" val="415337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D6FD96B-02AC-48D0-BDB3-B823103D378B}" type="slidenum">
              <a:rPr lang="pt-BR" smtClean="0"/>
              <a:t>49</a:t>
            </a:fld>
            <a:endParaRPr lang="pt-BR"/>
          </a:p>
        </p:txBody>
      </p:sp>
    </p:spTree>
    <p:extLst>
      <p:ext uri="{BB962C8B-B14F-4D97-AF65-F5344CB8AC3E}">
        <p14:creationId xmlns:p14="http://schemas.microsoft.com/office/powerpoint/2010/main" val="351688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D6FD96B-02AC-48D0-BDB3-B823103D378B}" type="slidenum">
              <a:rPr lang="pt-BR" smtClean="0"/>
              <a:t>51</a:t>
            </a:fld>
            <a:endParaRPr lang="pt-BR"/>
          </a:p>
        </p:txBody>
      </p:sp>
    </p:spTree>
    <p:extLst>
      <p:ext uri="{BB962C8B-B14F-4D97-AF65-F5344CB8AC3E}">
        <p14:creationId xmlns:p14="http://schemas.microsoft.com/office/powerpoint/2010/main" val="239052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D6FD96B-02AC-48D0-BDB3-B823103D378B}" type="slidenum">
              <a:rPr lang="pt-BR" smtClean="0"/>
              <a:t>85</a:t>
            </a:fld>
            <a:endParaRPr lang="pt-BR"/>
          </a:p>
        </p:txBody>
      </p:sp>
    </p:spTree>
    <p:extLst>
      <p:ext uri="{BB962C8B-B14F-4D97-AF65-F5344CB8AC3E}">
        <p14:creationId xmlns:p14="http://schemas.microsoft.com/office/powerpoint/2010/main" val="294054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D6FD96B-02AC-48D0-BDB3-B823103D378B}" type="slidenum">
              <a:rPr lang="pt-BR" smtClean="0"/>
              <a:t>137</a:t>
            </a:fld>
            <a:endParaRPr lang="pt-BR"/>
          </a:p>
        </p:txBody>
      </p:sp>
    </p:spTree>
    <p:extLst>
      <p:ext uri="{BB962C8B-B14F-4D97-AF65-F5344CB8AC3E}">
        <p14:creationId xmlns:p14="http://schemas.microsoft.com/office/powerpoint/2010/main" val="755898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F24B690-5486-4975-A7F8-702437596CD4}" type="datetimeFigureOut">
              <a:rPr lang="pt-BR" smtClean="0"/>
              <a:t>16/02/2025</a:t>
            </a:fld>
            <a:endParaRPr lang="pt-BR"/>
          </a:p>
        </p:txBody>
      </p:sp>
      <p:sp>
        <p:nvSpPr>
          <p:cNvPr id="5" name="Footer Placeholder 4"/>
          <p:cNvSpPr>
            <a:spLocks noGrp="1"/>
          </p:cNvSpPr>
          <p:nvPr>
            <p:ph type="ftr" sz="quarter" idx="11"/>
          </p:nvPr>
        </p:nvSpPr>
        <p:spPr>
          <a:xfrm>
            <a:off x="2692397" y="5037663"/>
            <a:ext cx="5214635" cy="279400"/>
          </a:xfrm>
        </p:spPr>
        <p:txBody>
          <a:bodyPr/>
          <a:lstStyle/>
          <a:p>
            <a:endParaRPr lang="pt-BR"/>
          </a:p>
        </p:txBody>
      </p:sp>
      <p:sp>
        <p:nvSpPr>
          <p:cNvPr id="6" name="Slide Number Placeholder 5"/>
          <p:cNvSpPr>
            <a:spLocks noGrp="1"/>
          </p:cNvSpPr>
          <p:nvPr>
            <p:ph type="sldNum" sz="quarter" idx="12"/>
          </p:nvPr>
        </p:nvSpPr>
        <p:spPr>
          <a:xfrm>
            <a:off x="8956900" y="5037663"/>
            <a:ext cx="551167" cy="279400"/>
          </a:xfrm>
        </p:spPr>
        <p:txBody>
          <a:bodyPr/>
          <a:lstStyle/>
          <a:p>
            <a:fld id="{37FF0ACA-21C9-4DCA-A6FE-D4C856457D01}" type="slidenum">
              <a:rPr lang="pt-BR" smtClean="0"/>
              <a:t>‹nº›</a:t>
            </a:fld>
            <a:endParaRPr lang="pt-B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96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F24B690-5486-4975-A7F8-702437596CD4}" type="datetimeFigureOut">
              <a:rPr lang="pt-BR" smtClean="0"/>
              <a:t>16/02/2025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303922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16/02/2025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403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16/02/2025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6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16/02/2025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1452023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16/02/2025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119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16/02/2025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17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16/02/2025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262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16/02/2025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49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16/02/2025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213777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16/02/2025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09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6F24B690-5486-4975-A7F8-702437596CD4}" type="datetimeFigureOut">
              <a:rPr lang="pt-BR" smtClean="0"/>
              <a:t>16/02/2025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38557933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6F24B690-5486-4975-A7F8-702437596CD4}" type="datetimeFigureOut">
              <a:rPr lang="pt-BR" smtClean="0"/>
              <a:t>16/02/2025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7FF0ACA-21C9-4DCA-A6FE-D4C856457D01}" type="slidenum">
              <a:rPr lang="pt-BR" smtClean="0"/>
              <a:t>‹nº›</a:t>
            </a:fld>
            <a:endParaRPr lang="pt-B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15637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6F24B690-5486-4975-A7F8-702437596CD4}" type="datetimeFigureOut">
              <a:rPr lang="pt-BR" smtClean="0"/>
              <a:t>16/02/2025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7FF0ACA-21C9-4DCA-A6FE-D4C856457D01}"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45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4B690-5486-4975-A7F8-702437596CD4}" type="datetimeFigureOut">
              <a:rPr lang="pt-BR" smtClean="0"/>
              <a:t>16/02/2025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146610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F24B690-5486-4975-A7F8-702437596CD4}" type="datetimeFigureOut">
              <a:rPr lang="pt-BR" smtClean="0"/>
              <a:t>16/02/2025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1073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F24B690-5486-4975-A7F8-702437596CD4}" type="datetimeFigureOut">
              <a:rPr lang="pt-BR" smtClean="0"/>
              <a:t>16/02/2025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315443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24B690-5486-4975-A7F8-702437596CD4}" type="datetimeFigureOut">
              <a:rPr lang="pt-BR" smtClean="0"/>
              <a:t>16/02/2025</a:t>
            </a:fld>
            <a:endParaRPr lang="pt-B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FF0ACA-21C9-4DCA-A6FE-D4C856457D01}" type="slidenum">
              <a:rPr lang="pt-BR" smtClean="0"/>
              <a:t>‹nº›</a:t>
            </a:fld>
            <a:endParaRPr lang="pt-BR"/>
          </a:p>
        </p:txBody>
      </p:sp>
    </p:spTree>
    <p:extLst>
      <p:ext uri="{BB962C8B-B14F-4D97-AF65-F5344CB8AC3E}">
        <p14:creationId xmlns:p14="http://schemas.microsoft.com/office/powerpoint/2010/main" val="38407614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hyperlink" Target="http://www.planalto.gov.br/ccivil_03/_ato2019-2022/2021/lei/L14133.htm#art23" TargetMode="Externa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ortal.stf.jus.br/processos/detalhe.asp?incidente=6201037" TargetMode="Externa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hyperlink" Target="https://pesquisa.apps.tcu.gov.br/doc/acordao-completo/2391/2018/Plen%C3%A1rio" TargetMode="Externa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planalto.gov.br/ccivil_03/leis/LCP/Lcp123.htm#art47"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www.planalto.gov.br/ccivil_03/leis/LCP/Lcp123.htm#art12"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hyperlink" Target="http://www.planalto.gov.br/ccivil_03/_ato2019-2022/2021/lei/L14133.htm#art12vii"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legislacao.planalto.gov.br/legisla/legislacao.nsf/Viw_Identificacao/dec%2021.981-1932?OpenDocument"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latin typeface="Arial" panose="020B0604020202020204" pitchFamily="34" charset="0"/>
                <a:cs typeface="Arial" panose="020B0604020202020204" pitchFamily="34" charset="0"/>
              </a:rPr>
              <a:t>LEI 14.133/2021 ETP e TR</a:t>
            </a:r>
            <a:endParaRPr lang="pt-BR"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normAutofit/>
          </a:bodyPr>
          <a:lstStyle/>
          <a:p>
            <a:r>
              <a:rPr lang="pt-BR" sz="3200" b="1" dirty="0" smtClean="0">
                <a:latin typeface="Arial" panose="020B0604020202020204" pitchFamily="34" charset="0"/>
                <a:cs typeface="Arial" panose="020B0604020202020204" pitchFamily="34" charset="0"/>
              </a:rPr>
              <a:t>Geraldo José Gomes</a:t>
            </a:r>
          </a:p>
          <a:p>
            <a:r>
              <a:rPr lang="pt-BR" sz="3200" b="1" dirty="0" smtClean="0">
                <a:latin typeface="Arial" panose="020B0604020202020204" pitchFamily="34" charset="0"/>
                <a:cs typeface="Arial" panose="020B0604020202020204" pitchFamily="34" charset="0"/>
              </a:rPr>
              <a:t>Administrador</a:t>
            </a:r>
            <a:endParaRPr lang="pt-B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043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89708" y="623455"/>
            <a:ext cx="10293927" cy="5262979"/>
          </a:xfrm>
          <a:prstGeom prst="rect">
            <a:avLst/>
          </a:prstGeom>
        </p:spPr>
        <p:txBody>
          <a:bodyPr wrap="square">
            <a:spAutoFit/>
          </a:bodyPr>
          <a:lstStyle/>
          <a:p>
            <a:pPr algn="just"/>
            <a:r>
              <a:rPr lang="pt-BR" sz="2800" dirty="0" smtClean="0">
                <a:latin typeface="Arial" panose="020B0604020202020204" pitchFamily="34" charset="0"/>
                <a:cs typeface="Arial" panose="020B0604020202020204" pitchFamily="34" charset="0"/>
              </a:rPr>
              <a:t>PLANO </a:t>
            </a:r>
            <a:r>
              <a:rPr lang="pt-BR" sz="2800" dirty="0">
                <a:latin typeface="Arial" panose="020B0604020202020204" pitchFamily="34" charset="0"/>
                <a:cs typeface="Arial" panose="020B0604020202020204" pitchFamily="34" charset="0"/>
              </a:rPr>
              <a:t>DE CONTRATAÇÕES ANUAL</a:t>
            </a:r>
            <a:endParaRPr lang="pt-BR" sz="2800" dirty="0" smtClean="0">
              <a:latin typeface="Arial" panose="020B0604020202020204" pitchFamily="34" charset="0"/>
              <a:cs typeface="Arial" panose="020B0604020202020204" pitchFamily="34" charset="0"/>
            </a:endParaRPr>
          </a:p>
          <a:p>
            <a:pPr algn="just"/>
            <a:endParaRPr lang="pt-BR" sz="2800" dirty="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OPCIONAL</a:t>
            </a:r>
          </a:p>
          <a:p>
            <a:pPr algn="just"/>
            <a:endParaRPr lang="pt-BR" sz="2800" dirty="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VANTAGENS DA SUA ELABORAÇÃO</a:t>
            </a:r>
          </a:p>
          <a:p>
            <a:pPr algn="just"/>
            <a:endParaRPr lang="pt-BR" sz="2800" dirty="0">
              <a:latin typeface="Arial" panose="020B0604020202020204" pitchFamily="34" charset="0"/>
              <a:cs typeface="Arial" panose="020B0604020202020204" pitchFamily="34" charset="0"/>
            </a:endParaRPr>
          </a:p>
          <a:p>
            <a:pPr marL="285750" indent="-285750" algn="just">
              <a:buFontTx/>
              <a:buChar char="-"/>
            </a:pPr>
            <a:r>
              <a:rPr lang="pt-BR" sz="2800" dirty="0" smtClean="0">
                <a:latin typeface="Arial" panose="020B0604020202020204" pitchFamily="34" charset="0"/>
                <a:cs typeface="Arial" panose="020B0604020202020204" pitchFamily="34" charset="0"/>
              </a:rPr>
              <a:t>Serve de subsídio para elaboração da Lei Orçamentária</a:t>
            </a:r>
          </a:p>
          <a:p>
            <a:pPr marL="285750" indent="-285750" algn="just">
              <a:buFontTx/>
              <a:buChar char="-"/>
            </a:pPr>
            <a:endParaRPr lang="pt-BR" sz="2800" dirty="0">
              <a:latin typeface="Arial" panose="020B0604020202020204" pitchFamily="34" charset="0"/>
              <a:cs typeface="Arial" panose="020B0604020202020204" pitchFamily="34" charset="0"/>
            </a:endParaRPr>
          </a:p>
          <a:p>
            <a:pPr marL="285750" indent="-285750" algn="just">
              <a:buFontTx/>
              <a:buChar char="-"/>
            </a:pPr>
            <a:r>
              <a:rPr lang="pt-BR" sz="2800" dirty="0" smtClean="0">
                <a:latin typeface="Arial" panose="020B0604020202020204" pitchFamily="34" charset="0"/>
                <a:cs typeface="Arial" panose="020B0604020202020204" pitchFamily="34" charset="0"/>
              </a:rPr>
              <a:t>Caracteriza uma antecipação do planejamento</a:t>
            </a:r>
          </a:p>
          <a:p>
            <a:pPr marL="285750" indent="-285750" algn="just">
              <a:buFontTx/>
              <a:buChar char="-"/>
            </a:pPr>
            <a:endParaRPr lang="pt-BR" sz="2800" dirty="0" smtClean="0">
              <a:latin typeface="Arial" panose="020B0604020202020204" pitchFamily="34" charset="0"/>
              <a:cs typeface="Arial" panose="020B0604020202020204" pitchFamily="34" charset="0"/>
            </a:endParaRPr>
          </a:p>
          <a:p>
            <a:pPr marL="285750" indent="-285750" algn="just">
              <a:buFontTx/>
              <a:buChar char="-"/>
            </a:pPr>
            <a:endParaRPr lang="pt-BR" sz="2800" dirty="0" smtClean="0">
              <a:latin typeface="Arial" panose="020B0604020202020204" pitchFamily="34" charset="0"/>
              <a:cs typeface="Arial" panose="020B0604020202020204" pitchFamily="34" charset="0"/>
            </a:endParaRPr>
          </a:p>
          <a:p>
            <a:pPr algn="just"/>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465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DISPENSA PELO VALOR</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r>
              <a:rPr lang="pt-BR" dirty="0" smtClean="0">
                <a:latin typeface="Arial" panose="020B0604020202020204" pitchFamily="34" charset="0"/>
                <a:cs typeface="Arial" panose="020B0604020202020204" pitchFamily="34" charset="0"/>
              </a:rPr>
              <a:t> ►SOMATÓRIO DO EXERCÍCIO FINANCEIRO</a:t>
            </a:r>
          </a:p>
          <a:p>
            <a:pPr algn="just"/>
            <a:r>
              <a:rPr lang="pt-BR" dirty="0" smtClean="0">
                <a:latin typeface="Arial" panose="020B0604020202020204" pitchFamily="34" charset="0"/>
                <a:cs typeface="Arial" panose="020B0604020202020204" pitchFamily="34" charset="0"/>
              </a:rPr>
              <a:t>► SOMATÓRIO  DA DESPESA COM MESMA NATUREZA E RAMOS DE ATIVIDADE</a:t>
            </a:r>
          </a:p>
          <a:p>
            <a:r>
              <a:rPr lang="pt-BR" dirty="0" smtClean="0">
                <a:latin typeface="Arial" panose="020B0604020202020204" pitchFamily="34" charset="0"/>
                <a:cs typeface="Arial" panose="020B0604020202020204" pitchFamily="34" charset="0"/>
              </a:rPr>
              <a:t>► PRECEDIDAS DE AVISO DIVULGADO POR 3 DIAS</a:t>
            </a:r>
          </a:p>
          <a:p>
            <a:pPr algn="just"/>
            <a:r>
              <a:rPr lang="pt-BR" dirty="0" smtClean="0">
                <a:latin typeface="Arial" panose="020B0604020202020204" pitchFamily="34" charset="0"/>
                <a:cs typeface="Arial" panose="020B0604020202020204" pitchFamily="34" charset="0"/>
              </a:rPr>
              <a:t>► PAGAS ATRAVÉS DE CARTÃO DE PAGAMENTO, COM DIVULGAÇÃO NO PNCP</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7692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568036" y="260350"/>
            <a:ext cx="1085057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dirty="0">
                <a:solidFill>
                  <a:srgbClr val="FF0000"/>
                </a:solidFill>
              </a:rPr>
              <a:t>ARTIGO 90</a:t>
            </a:r>
          </a:p>
          <a:p>
            <a:pPr algn="just"/>
            <a:r>
              <a:rPr lang="pt-BR" altLang="pt-BR" sz="2400" dirty="0"/>
              <a:t>§ 2º Será facultado à Administração, quando o convocado não assinar o termo de contrato ou não aceitar ou retirar o instrumento equivalente no prazo e nas condições estabelecidos, convocar os licitantes remanescentes, na ordem de classificação, para a celebração do contrato nas condições propostas pelo licitante vencedor</a:t>
            </a:r>
            <a:r>
              <a:rPr lang="pt-BR" altLang="pt-BR" dirty="0"/>
              <a:t>. </a:t>
            </a:r>
          </a:p>
        </p:txBody>
      </p:sp>
      <p:sp>
        <p:nvSpPr>
          <p:cNvPr id="3" name="Retângulo 2"/>
          <p:cNvSpPr>
            <a:spLocks noChangeArrowheads="1"/>
          </p:cNvSpPr>
          <p:nvPr/>
        </p:nvSpPr>
        <p:spPr bwMode="auto">
          <a:xfrm>
            <a:off x="573476" y="2938463"/>
            <a:ext cx="1103663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a:t>§ 4º Na hipótese de nenhum dos licitantes aceitar a contratação nos termos do § 2º, a Administração, observado o valor estimado e sua eventual atualização nos termos do edital, poderá: </a:t>
            </a:r>
          </a:p>
          <a:p>
            <a:pPr algn="just"/>
            <a:r>
              <a:rPr lang="pt-BR" altLang="pt-BR" sz="2400"/>
              <a:t>I – convocar os licitantes remanescentes para negociação, na ordem de classificação, visando à obtenção de preço melhor, mesmo que acima do preço do adjudicatário; </a:t>
            </a:r>
          </a:p>
          <a:p>
            <a:pPr algn="just"/>
            <a:r>
              <a:rPr lang="pt-BR" altLang="pt-BR" sz="2400"/>
              <a:t>II – adjudicar e celebrar o contrato nas condições ofertadas pelos licitantes remanescentes, atendida a ordem classificatória, restando frustrada a negociação de melhor condição, </a:t>
            </a:r>
          </a:p>
        </p:txBody>
      </p:sp>
    </p:spTree>
    <p:extLst>
      <p:ext uri="{BB962C8B-B14F-4D97-AF65-F5344CB8AC3E}">
        <p14:creationId xmlns:p14="http://schemas.microsoft.com/office/powerpoint/2010/main" val="20314466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90600" y="1154852"/>
            <a:ext cx="9799317" cy="4438228"/>
          </a:xfrm>
        </p:spPr>
        <p:txBody>
          <a:bodyPr>
            <a:noAutofit/>
          </a:bodyPr>
          <a:lstStyle/>
          <a:p>
            <a:pPr lvl="1" algn="just">
              <a:lnSpc>
                <a:spcPct val="200000"/>
              </a:lnSpc>
            </a:pPr>
            <a:r>
              <a:rPr lang="pt-BR" sz="4000" dirty="0" smtClean="0">
                <a:latin typeface="Arial" panose="020B0604020202020204" pitchFamily="34" charset="0"/>
                <a:cs typeface="Arial" panose="020B0604020202020204" pitchFamily="34" charset="0"/>
              </a:rPr>
              <a:t>QUAIS SÃO AS NOVAS EXIGÊNCIAS PARA ELABORAR O PROCESSO DE CONTRATAÇÃO DIRETA?</a:t>
            </a:r>
          </a:p>
          <a:p>
            <a:endParaRPr lang="pt-B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5858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tângulo 1"/>
          <p:cNvSpPr>
            <a:spLocks noChangeArrowheads="1"/>
          </p:cNvSpPr>
          <p:nvPr/>
        </p:nvSpPr>
        <p:spPr bwMode="auto">
          <a:xfrm>
            <a:off x="789709" y="387927"/>
            <a:ext cx="10598726" cy="600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b="1" dirty="0" smtClean="0"/>
              <a:t>LEI 14.133/2021</a:t>
            </a:r>
          </a:p>
          <a:p>
            <a:pPr algn="just"/>
            <a:endParaRPr lang="pt-BR" altLang="pt-BR" sz="2400" b="1" dirty="0" smtClean="0"/>
          </a:p>
          <a:p>
            <a:pPr algn="just"/>
            <a:r>
              <a:rPr lang="pt-BR" altLang="pt-BR" sz="2000" b="1" dirty="0" smtClean="0"/>
              <a:t>Art</a:t>
            </a:r>
            <a:r>
              <a:rPr lang="pt-BR" altLang="pt-BR" sz="2000" b="1" dirty="0"/>
              <a:t>. 72. </a:t>
            </a:r>
            <a:r>
              <a:rPr lang="pt-BR" altLang="pt-BR" sz="2000" dirty="0"/>
              <a:t>O processo de contratação direta, que compreende os casos de inexigibilidade e de dispensa de licitação, deve ser instruído com os seguintes documentos: </a:t>
            </a:r>
          </a:p>
          <a:p>
            <a:pPr algn="just"/>
            <a:r>
              <a:rPr lang="pt-BR" altLang="pt-BR" sz="2000" dirty="0">
                <a:solidFill>
                  <a:srgbClr val="FF0000"/>
                </a:solidFill>
              </a:rPr>
              <a:t>I – documento de formalização de demanda</a:t>
            </a:r>
            <a:r>
              <a:rPr lang="pt-BR" altLang="pt-BR" sz="2000" dirty="0"/>
              <a:t>, estudo técnico preliminar, análise de riscos, termo de referência e, se for o caso, projeto básico ou projeto executivo; </a:t>
            </a:r>
          </a:p>
          <a:p>
            <a:pPr algn="just"/>
            <a:r>
              <a:rPr lang="pt-BR" altLang="pt-BR" sz="2000" dirty="0">
                <a:solidFill>
                  <a:srgbClr val="FF0000"/>
                </a:solidFill>
              </a:rPr>
              <a:t>II – estimativa de despesa</a:t>
            </a:r>
            <a:r>
              <a:rPr lang="pt-BR" altLang="pt-BR" sz="2000" dirty="0"/>
              <a:t>, que deverá ser calculada na forma estabelecida no art. 23; </a:t>
            </a:r>
          </a:p>
          <a:p>
            <a:pPr algn="just"/>
            <a:r>
              <a:rPr lang="pt-BR" altLang="pt-BR" sz="2000" dirty="0">
                <a:solidFill>
                  <a:srgbClr val="FF0000"/>
                </a:solidFill>
              </a:rPr>
              <a:t>III – parecer jurídico e pareceres técnicos</a:t>
            </a:r>
            <a:r>
              <a:rPr lang="pt-BR" altLang="pt-BR" sz="2000" dirty="0"/>
              <a:t>, se for o caso, demonstrando o atendimento aos requisitos exigidos; </a:t>
            </a:r>
          </a:p>
          <a:p>
            <a:pPr algn="just"/>
            <a:r>
              <a:rPr lang="pt-BR" altLang="pt-BR" sz="2000" dirty="0"/>
              <a:t>IV – demonstração da compatibilidade da previsão de recursos orçamentários com o compromisso a ser assumido; </a:t>
            </a:r>
          </a:p>
          <a:p>
            <a:pPr algn="just"/>
            <a:r>
              <a:rPr lang="pt-BR" altLang="pt-BR" sz="2000" dirty="0"/>
              <a:t>V – comprovação de que o contratado preenche os requisitos de habilitação e  qualificação mínima necessária; </a:t>
            </a:r>
          </a:p>
          <a:p>
            <a:pPr algn="just"/>
            <a:r>
              <a:rPr lang="pt-BR" altLang="pt-BR" sz="2000" dirty="0"/>
              <a:t>VI – razão de escolha do contratado; </a:t>
            </a:r>
          </a:p>
          <a:p>
            <a:pPr algn="just"/>
            <a:r>
              <a:rPr lang="pt-BR" altLang="pt-BR" sz="2000" dirty="0"/>
              <a:t>VII – justificativa de preço; </a:t>
            </a:r>
          </a:p>
          <a:p>
            <a:pPr algn="just"/>
            <a:r>
              <a:rPr lang="pt-BR" altLang="pt-BR" sz="2000" dirty="0"/>
              <a:t>VIII – autorização da autoridade máxima do órgão ou da entidade. </a:t>
            </a:r>
          </a:p>
          <a:p>
            <a:pPr algn="just"/>
            <a:endParaRPr lang="pt-BR" altLang="pt-BR" sz="2000" dirty="0"/>
          </a:p>
          <a:p>
            <a:pPr algn="just"/>
            <a:r>
              <a:rPr lang="pt-BR" altLang="pt-BR" sz="2000" dirty="0"/>
              <a:t>Parágrafo único. O ato que autoriza a contratação direta ou o extrato decorrente do contrato deve ser divulgado e mantido à disposição do público em sítio eletrônico oficial. </a:t>
            </a:r>
          </a:p>
        </p:txBody>
      </p:sp>
    </p:spTree>
    <p:extLst>
      <p:ext uri="{BB962C8B-B14F-4D97-AF65-F5344CB8AC3E}">
        <p14:creationId xmlns:p14="http://schemas.microsoft.com/office/powerpoint/2010/main" val="349754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3318936"/>
          </a:xfrm>
        </p:spPr>
        <p:txBody>
          <a:bodyPr>
            <a:noAutofit/>
          </a:bodyPr>
          <a:lstStyle/>
          <a:p>
            <a:pPr algn="just">
              <a:lnSpc>
                <a:spcPct val="170000"/>
              </a:lnSpc>
            </a:pPr>
            <a:r>
              <a:rPr lang="pt-BR" sz="3600" dirty="0" smtClean="0">
                <a:latin typeface="Arial" panose="020B0604020202020204" pitchFamily="34" charset="0"/>
                <a:cs typeface="Arial" panose="020B0604020202020204" pitchFamily="34" charset="0"/>
              </a:rPr>
              <a:t>COMO DEMONSTRAR O DOCUMENTO DE FORMALIZAÇÃO DE DEMANDA OBRIGATÓRIO PARA FORMALIZAR UMA CONTRATAÇÃO DIRETA POR DISPENSA DE LICITAÇÃO?</a:t>
            </a:r>
          </a:p>
          <a:p>
            <a:pPr>
              <a:lnSpc>
                <a:spcPct val="170000"/>
              </a:lnSpc>
            </a:pPr>
            <a:endParaRPr lang="pt-B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101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54182" y="360218"/>
            <a:ext cx="11028218" cy="4154984"/>
          </a:xfrm>
          <a:prstGeom prst="rect">
            <a:avLst/>
          </a:prstGeom>
        </p:spPr>
        <p:txBody>
          <a:bodyPr wrap="square">
            <a:spAutoFit/>
          </a:bodyPr>
          <a:lstStyle/>
          <a:p>
            <a:pPr algn="just"/>
            <a:r>
              <a:rPr lang="pt-BR" sz="2400" dirty="0" smtClean="0">
                <a:solidFill>
                  <a:srgbClr val="000000"/>
                </a:solidFill>
                <a:latin typeface="Arial" panose="020B0604020202020204" pitchFamily="34" charset="0"/>
              </a:rPr>
              <a:t> PROCESSO DE CONTRATAÇÃO DIRETA, </a:t>
            </a:r>
          </a:p>
          <a:p>
            <a:pPr algn="just"/>
            <a:r>
              <a:rPr lang="pt-BR" sz="2400" b="1" dirty="0" smtClean="0">
                <a:solidFill>
                  <a:srgbClr val="000000"/>
                </a:solidFill>
                <a:latin typeface="Arial" panose="020B0604020202020204" pitchFamily="34" charset="0"/>
              </a:rPr>
              <a:t>I </a:t>
            </a:r>
            <a:r>
              <a:rPr lang="pt-BR" sz="2400" b="1" dirty="0">
                <a:solidFill>
                  <a:srgbClr val="000000"/>
                </a:solidFill>
                <a:latin typeface="Arial" panose="020B0604020202020204" pitchFamily="34" charset="0"/>
              </a:rPr>
              <a:t>- documento de formalização de demanda e, se for o caso, estudo técnico preliminar, análise de riscos, termo de referência, projeto básico ou projeto executivo</a:t>
            </a:r>
            <a:r>
              <a:rPr lang="pt-BR" sz="2400" b="1" dirty="0" smtClean="0">
                <a:solidFill>
                  <a:srgbClr val="000000"/>
                </a:solidFill>
                <a:latin typeface="Arial" panose="020B0604020202020204" pitchFamily="34" charset="0"/>
              </a:rPr>
              <a:t>;</a:t>
            </a:r>
          </a:p>
          <a:p>
            <a:pPr algn="just"/>
            <a:endParaRPr lang="pt-BR" sz="2400" dirty="0">
              <a:solidFill>
                <a:srgbClr val="000000"/>
              </a:solidFill>
              <a:latin typeface="Arial" panose="020B0604020202020204" pitchFamily="34" charset="0"/>
            </a:endParaRPr>
          </a:p>
          <a:p>
            <a:pPr algn="just"/>
            <a:r>
              <a:rPr lang="pt-BR" sz="2400" dirty="0" smtClean="0">
                <a:solidFill>
                  <a:srgbClr val="000000"/>
                </a:solidFill>
                <a:latin typeface="Arial" panose="020B0604020202020204" pitchFamily="34" charset="0"/>
                <a:cs typeface="Arial" panose="020B0604020202020204" pitchFamily="34" charset="0"/>
              </a:rPr>
              <a:t>►Artigo 12 - </a:t>
            </a:r>
            <a:r>
              <a:rPr lang="pt-BR" sz="2400" dirty="0" smtClean="0">
                <a:latin typeface="Arial" panose="020B0604020202020204" pitchFamily="34" charset="0"/>
                <a:cs typeface="Arial" panose="020B0604020202020204" pitchFamily="34" charset="0"/>
              </a:rPr>
              <a:t>VII </a:t>
            </a:r>
            <a:r>
              <a:rPr lang="pt-BR" sz="2400" dirty="0">
                <a:latin typeface="Arial" panose="020B0604020202020204" pitchFamily="34" charset="0"/>
                <a:cs typeface="Arial" panose="020B0604020202020204" pitchFamily="34" charset="0"/>
              </a:rPr>
              <a:t>- a partir de documentos de formalização de demandas, os órgãos responsáveis pelo planejamento de cada ente federativo poderão, na forma de regulamento, elaborar plano de contratações anual, com o objetivo de racionalizar as contratações dos órgãos e entidades sob sua competência, garantir o alinhamento com o seu planejamento estratégico e subsidiar a elaboração das respectivas leis orçamentárias</a:t>
            </a:r>
            <a:r>
              <a:rPr lang="pt-BR" sz="2400" dirty="0" smtClean="0">
                <a:latin typeface="Arial" panose="020B0604020202020204" pitchFamily="34" charset="0"/>
                <a:cs typeface="Arial" panose="020B0604020202020204" pitchFamily="34" charset="0"/>
              </a:rPr>
              <a:t>.</a:t>
            </a:r>
            <a:endParaRPr lang="pt-BR"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7014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49927" y="858982"/>
            <a:ext cx="10432473" cy="4524315"/>
          </a:xfrm>
          <a:prstGeom prst="rect">
            <a:avLst/>
          </a:prstGeom>
        </p:spPr>
        <p:txBody>
          <a:bodyPr wrap="square">
            <a:spAutoFit/>
          </a:bodyPr>
          <a:lstStyle/>
          <a:p>
            <a:pPr algn="just"/>
            <a:r>
              <a:rPr lang="pt-BR" sz="2400" dirty="0" smtClean="0">
                <a:solidFill>
                  <a:srgbClr val="000000"/>
                </a:solidFill>
                <a:latin typeface="Arial" panose="020B0604020202020204" pitchFamily="34" charset="0"/>
              </a:rPr>
              <a:t> </a:t>
            </a:r>
            <a:r>
              <a:rPr lang="pt-BR" sz="4000" b="1" dirty="0" smtClean="0">
                <a:solidFill>
                  <a:srgbClr val="000000"/>
                </a:solidFill>
                <a:latin typeface="Arial" panose="020B0604020202020204" pitchFamily="34" charset="0"/>
              </a:rPr>
              <a:t>PROCESSO DE CONTRATAÇÃO DIRETA</a:t>
            </a:r>
          </a:p>
          <a:p>
            <a:pPr algn="just"/>
            <a:endParaRPr lang="pt-BR" sz="4000" b="1" dirty="0">
              <a:solidFill>
                <a:srgbClr val="000000"/>
              </a:solidFill>
              <a:latin typeface="Arial" panose="020B0604020202020204" pitchFamily="34" charset="0"/>
            </a:endParaRPr>
          </a:p>
          <a:p>
            <a:pPr algn="just"/>
            <a:endParaRPr lang="pt-BR" sz="4000" dirty="0" smtClean="0">
              <a:solidFill>
                <a:srgbClr val="000000"/>
              </a:solidFill>
              <a:latin typeface="Arial" panose="020B0604020202020204" pitchFamily="34" charset="0"/>
            </a:endParaRPr>
          </a:p>
          <a:p>
            <a:pPr algn="just"/>
            <a:r>
              <a:rPr lang="pt-BR" sz="4000" b="1" dirty="0" smtClean="0">
                <a:solidFill>
                  <a:srgbClr val="000000"/>
                </a:solidFill>
                <a:latin typeface="Arial" panose="020B0604020202020204" pitchFamily="34" charset="0"/>
              </a:rPr>
              <a:t>II </a:t>
            </a:r>
            <a:r>
              <a:rPr lang="pt-BR" sz="4000" b="1" dirty="0">
                <a:solidFill>
                  <a:srgbClr val="000000"/>
                </a:solidFill>
                <a:latin typeface="Arial" panose="020B0604020202020204" pitchFamily="34" charset="0"/>
              </a:rPr>
              <a:t>- estimativa de despesa, que deverá ser calculada na forma estabelecida no </a:t>
            </a:r>
            <a:r>
              <a:rPr lang="pt-BR" sz="4000" b="1" dirty="0">
                <a:latin typeface="Arial" panose="020B0604020202020204" pitchFamily="34" charset="0"/>
                <a:hlinkClick r:id="rId2"/>
              </a:rPr>
              <a:t>art. 23 desta Lei</a:t>
            </a:r>
            <a:r>
              <a:rPr lang="pt-BR" sz="4000" b="1" dirty="0" smtClean="0">
                <a:latin typeface="Arial" panose="020B0604020202020204" pitchFamily="34" charset="0"/>
              </a:rPr>
              <a:t>;</a:t>
            </a:r>
          </a:p>
          <a:p>
            <a:pPr algn="just"/>
            <a:endParaRPr lang="pt-BR" sz="2400" dirty="0">
              <a:solidFill>
                <a:srgbClr val="000000"/>
              </a:solidFill>
              <a:latin typeface="Times New Roman" panose="02020603050405020304" pitchFamily="18" charset="0"/>
            </a:endParaRPr>
          </a:p>
          <a:p>
            <a:pPr algn="just"/>
            <a:endParaRPr lang="pt-BR" sz="2400" dirty="0">
              <a:solidFill>
                <a:srgbClr val="000000"/>
              </a:solidFill>
              <a:latin typeface="Arial" panose="020B0604020202020204" pitchFamily="34" charset="0"/>
              <a:cs typeface="Arial" panose="020B0604020202020204" pitchFamily="34" charset="0"/>
            </a:endParaRPr>
          </a:p>
        </p:txBody>
      </p:sp>
      <p:sp>
        <p:nvSpPr>
          <p:cNvPr id="3" name="Retângulo 2"/>
          <p:cNvSpPr/>
          <p:nvPr/>
        </p:nvSpPr>
        <p:spPr>
          <a:xfrm flipH="1">
            <a:off x="8506691" y="4281055"/>
            <a:ext cx="942109" cy="1569660"/>
          </a:xfrm>
          <a:prstGeom prst="rect">
            <a:avLst/>
          </a:prstGeom>
          <a:noFill/>
        </p:spPr>
        <p:txBody>
          <a:bodyPr wrap="square" lIns="91440" tIns="45720" rIns="91440" bIns="45720">
            <a:spAutoFit/>
          </a:bodyPr>
          <a:lstStyle/>
          <a:p>
            <a:pPr algn="ctr"/>
            <a:r>
              <a:rPr lang="pt-BR" sz="9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pt-BR"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1508006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817418" y="720436"/>
            <a:ext cx="10751125"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VALOR ESTIMADO PARA AS CONTRATAÇÕES</a:t>
            </a:r>
          </a:p>
          <a:p>
            <a:pPr algn="just"/>
            <a:endParaRPr lang="pt-BR" altLang="pt-BR" sz="3200" b="1" dirty="0" smtClean="0"/>
          </a:p>
          <a:p>
            <a:pPr algn="just"/>
            <a:r>
              <a:rPr lang="pt-BR" altLang="pt-BR" sz="2400" b="1" dirty="0" smtClean="0"/>
              <a:t>► </a:t>
            </a:r>
            <a:r>
              <a:rPr lang="pt-BR" sz="2400" dirty="0"/>
              <a:t>I - composição de custos unitários menores ou iguais à mediana do item correspondente no painel para consulta de preços ou no banco de preços em saúde disponíveis no Portal Nacional de Contratações Públicas (PNCP</a:t>
            </a:r>
            <a:r>
              <a:rPr lang="pt-BR" sz="2400" dirty="0" smtClean="0"/>
              <a:t>);</a:t>
            </a:r>
          </a:p>
          <a:p>
            <a:pPr algn="just"/>
            <a:endParaRPr lang="pt-BR" sz="2400" dirty="0"/>
          </a:p>
          <a:p>
            <a:pPr algn="just"/>
            <a:r>
              <a:rPr lang="pt-BR" sz="2400" dirty="0" smtClean="0"/>
              <a:t>► II </a:t>
            </a:r>
            <a:r>
              <a:rPr lang="pt-BR" sz="2400" dirty="0"/>
              <a:t>- contratações similares feitas pela Administração Pública, em execução ou concluídas no período de 1 (um) ano anterior à data da pesquisa de </a:t>
            </a:r>
            <a:r>
              <a:rPr lang="pt-BR" sz="2400" dirty="0" smtClean="0"/>
              <a:t>preços;</a:t>
            </a:r>
          </a:p>
          <a:p>
            <a:pPr algn="just"/>
            <a:endParaRPr lang="pt-BR" sz="2400" dirty="0" smtClean="0"/>
          </a:p>
          <a:p>
            <a:pPr algn="just"/>
            <a:r>
              <a:rPr lang="pt-BR" sz="2400" dirty="0" smtClean="0"/>
              <a:t>► III </a:t>
            </a:r>
            <a:r>
              <a:rPr lang="pt-BR" sz="2400" dirty="0"/>
              <a:t>- utilização de dados de pesquisa publicada em mídia especializada, de tabela de referência formalmente aprovada pelo Poder Executivo federal e de sítios eletrônicos especializados ou de domínio amplo, desde que contenham a data e hora de acesso;</a:t>
            </a:r>
          </a:p>
          <a:p>
            <a:pPr algn="just"/>
            <a:endParaRPr lang="pt-BR" altLang="pt-BR" sz="2400" b="1" dirty="0"/>
          </a:p>
        </p:txBody>
      </p:sp>
    </p:spTree>
    <p:extLst>
      <p:ext uri="{BB962C8B-B14F-4D97-AF65-F5344CB8AC3E}">
        <p14:creationId xmlns:p14="http://schemas.microsoft.com/office/powerpoint/2010/main" val="37727347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748145" y="762000"/>
            <a:ext cx="1082039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VALOR ESTIMADO PARA AS CONTRATAÇÕES</a:t>
            </a:r>
          </a:p>
          <a:p>
            <a:pPr algn="just"/>
            <a:endParaRPr lang="pt-BR" altLang="pt-BR" sz="3200" b="1" dirty="0" smtClean="0"/>
          </a:p>
          <a:p>
            <a:pPr algn="just"/>
            <a:r>
              <a:rPr lang="pt-BR" sz="2400" dirty="0" smtClean="0"/>
              <a:t>► IV </a:t>
            </a:r>
            <a:r>
              <a:rPr lang="pt-BR" sz="2400" dirty="0"/>
              <a:t>- pesquisa direta com no mínimo 3 (três) fornecedores, mediante solicitação formal de cotação, desde que seja apresentada justificativa da escolha desses fornecedores e que não tenham sido obtidos os orçamentos com mais de 6 (seis) meses de antecedência da data de divulgação do edital</a:t>
            </a:r>
            <a:r>
              <a:rPr lang="pt-BR" sz="2400" dirty="0" smtClean="0"/>
              <a:t>;</a:t>
            </a:r>
          </a:p>
          <a:p>
            <a:pPr algn="just"/>
            <a:endParaRPr lang="pt-BR" sz="2400" dirty="0"/>
          </a:p>
          <a:p>
            <a:pPr algn="just"/>
            <a:endParaRPr lang="pt-BR" sz="2400" dirty="0"/>
          </a:p>
          <a:p>
            <a:pPr algn="just"/>
            <a:r>
              <a:rPr lang="pt-BR" sz="2400" dirty="0" smtClean="0"/>
              <a:t>► V </a:t>
            </a:r>
            <a:r>
              <a:rPr lang="pt-BR" sz="2400" dirty="0"/>
              <a:t>- pesquisa na base nacional de notas fiscais eletrônicas, na forma de regulamento.</a:t>
            </a:r>
          </a:p>
          <a:p>
            <a:pPr algn="just"/>
            <a:endParaRPr lang="pt-BR" altLang="pt-BR" sz="2400" b="1" dirty="0"/>
          </a:p>
        </p:txBody>
      </p:sp>
    </p:spTree>
    <p:extLst>
      <p:ext uri="{BB962C8B-B14F-4D97-AF65-F5344CB8AC3E}">
        <p14:creationId xmlns:p14="http://schemas.microsoft.com/office/powerpoint/2010/main" val="14890274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748145" y="762000"/>
            <a:ext cx="1082039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sz="3200" dirty="0" smtClean="0"/>
              <a:t>EXEMPLOS ACEITOS PELA UNIÃO: </a:t>
            </a:r>
          </a:p>
          <a:p>
            <a:pPr algn="just"/>
            <a:r>
              <a:rPr lang="pt-BR" sz="3200" dirty="0" smtClean="0"/>
              <a:t>• </a:t>
            </a:r>
            <a:r>
              <a:rPr lang="pt-BR" sz="3200" dirty="0"/>
              <a:t>Site especializado em pesquisa de preço de veículos</a:t>
            </a:r>
            <a:r>
              <a:rPr lang="pt-BR" sz="3200" dirty="0" smtClean="0"/>
              <a:t>:</a:t>
            </a:r>
          </a:p>
          <a:p>
            <a:pPr algn="just"/>
            <a:r>
              <a:rPr lang="pt-BR" sz="3200" dirty="0" smtClean="0"/>
              <a:t> </a:t>
            </a:r>
            <a:r>
              <a:rPr lang="pt-BR" sz="3200" dirty="0"/>
              <a:t>www.webmotors.com.br </a:t>
            </a:r>
            <a:endParaRPr lang="pt-BR" sz="3200" dirty="0" smtClean="0"/>
          </a:p>
          <a:p>
            <a:pPr algn="just"/>
            <a:r>
              <a:rPr lang="pt-BR" sz="3200" dirty="0" smtClean="0"/>
              <a:t>• </a:t>
            </a:r>
            <a:r>
              <a:rPr lang="pt-BR" sz="3200" dirty="0"/>
              <a:t>Site especializado em pesquisa de preço de imóveis: </a:t>
            </a:r>
            <a:r>
              <a:rPr lang="pt-BR" sz="3200" dirty="0" smtClean="0"/>
              <a:t>www.wimoveis.com.br</a:t>
            </a:r>
          </a:p>
          <a:p>
            <a:pPr algn="just"/>
            <a:r>
              <a:rPr lang="pt-BR" sz="3200" dirty="0" smtClean="0"/>
              <a:t> www.imovelweb.com.br</a:t>
            </a:r>
          </a:p>
          <a:p>
            <a:pPr algn="just"/>
            <a:endParaRPr lang="pt-BR" altLang="pt-BR" sz="3200" b="1" dirty="0" smtClean="0"/>
          </a:p>
          <a:p>
            <a:pPr algn="just"/>
            <a:r>
              <a:rPr lang="pt-BR" sz="3200" dirty="0"/>
              <a:t>Site de domínio amplo: </a:t>
            </a:r>
            <a:endParaRPr lang="pt-BR" sz="3200" dirty="0" smtClean="0"/>
          </a:p>
          <a:p>
            <a:pPr algn="just"/>
            <a:r>
              <a:rPr lang="pt-BR" sz="3200" dirty="0" smtClean="0"/>
              <a:t>Exemplo:</a:t>
            </a:r>
          </a:p>
          <a:p>
            <a:pPr algn="just"/>
            <a:r>
              <a:rPr lang="pt-BR" sz="3200" dirty="0" smtClean="0"/>
              <a:t> www.americanas.com.br</a:t>
            </a:r>
          </a:p>
          <a:p>
            <a:pPr algn="just"/>
            <a:r>
              <a:rPr lang="pt-BR" sz="3200" dirty="0" smtClean="0"/>
              <a:t> </a:t>
            </a:r>
            <a:r>
              <a:rPr lang="pt-BR" sz="3200" dirty="0"/>
              <a:t>www.submarino.com.br</a:t>
            </a:r>
            <a:endParaRPr lang="pt-BR" altLang="pt-BR" sz="3200" b="1" dirty="0"/>
          </a:p>
        </p:txBody>
      </p:sp>
    </p:spTree>
    <p:extLst>
      <p:ext uri="{BB962C8B-B14F-4D97-AF65-F5344CB8AC3E}">
        <p14:creationId xmlns:p14="http://schemas.microsoft.com/office/powerpoint/2010/main" val="204154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latin typeface="Arial" panose="020B0604020202020204" pitchFamily="34" charset="0"/>
                <a:cs typeface="Arial" panose="020B0604020202020204" pitchFamily="34" charset="0"/>
              </a:rPr>
              <a:t>PLANO ANUAL DE CONTRATAÇÕES</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295402" y="2465492"/>
            <a:ext cx="9601196" cy="3318936"/>
          </a:xfrm>
        </p:spPr>
        <p:txBody>
          <a:bodyPr>
            <a:normAutofit/>
          </a:bodyPr>
          <a:lstStyle/>
          <a:p>
            <a:r>
              <a:rPr lang="pt-BR" sz="2800" dirty="0" smtClean="0">
                <a:latin typeface="Arial" panose="020B0604020202020204" pitchFamily="34" charset="0"/>
                <a:cs typeface="Arial" panose="020B0604020202020204" pitchFamily="34" charset="0"/>
              </a:rPr>
              <a:t>EXCEÇÕES:</a:t>
            </a:r>
          </a:p>
          <a:p>
            <a:r>
              <a:rPr lang="pt-BR" sz="2800" dirty="0" smtClean="0">
                <a:latin typeface="Arial" panose="020B0604020202020204" pitchFamily="34" charset="0"/>
                <a:cs typeface="Arial" panose="020B0604020202020204" pitchFamily="34" charset="0"/>
              </a:rPr>
              <a:t>► dispensas de licitação – artigo 75, incisos VI, VII e VIII da Lei 14.166/2021</a:t>
            </a:r>
          </a:p>
          <a:p>
            <a:r>
              <a:rPr lang="pt-BR" sz="2800" dirty="0" smtClean="0">
                <a:latin typeface="Arial" panose="020B0604020202020204" pitchFamily="34" charset="0"/>
                <a:cs typeface="Arial" panose="020B0604020202020204" pitchFamily="34" charset="0"/>
              </a:rPr>
              <a:t>► pequenas compras e serviços de pronto pagamento até </a:t>
            </a:r>
            <a:r>
              <a:rPr lang="pt-BR" sz="2800" dirty="0">
                <a:latin typeface="Arial" panose="020B0604020202020204" pitchFamily="34" charset="0"/>
                <a:cs typeface="Arial" panose="020B0604020202020204" pitchFamily="34" charset="0"/>
              </a:rPr>
              <a:t>R$ </a:t>
            </a:r>
            <a:r>
              <a:rPr lang="pt-BR" sz="2800" dirty="0" smtClean="0">
                <a:latin typeface="Arial" panose="020B0604020202020204" pitchFamily="34" charset="0"/>
                <a:cs typeface="Arial" panose="020B0604020202020204" pitchFamily="34" charset="0"/>
              </a:rPr>
              <a:t>12.545,11 (art. 95 § 2º)</a:t>
            </a:r>
          </a:p>
          <a:p>
            <a:r>
              <a:rPr lang="pt-BR" sz="2800" dirty="0" smtClean="0">
                <a:latin typeface="Arial" panose="020B0604020202020204" pitchFamily="34" charset="0"/>
                <a:cs typeface="Arial" panose="020B0604020202020204" pitchFamily="34" charset="0"/>
              </a:rPr>
              <a:t>► informações sigilosas</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6825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14400" y="685800"/>
            <a:ext cx="10515600" cy="5078313"/>
          </a:xfrm>
          <a:prstGeom prst="rect">
            <a:avLst/>
          </a:prstGeom>
        </p:spPr>
        <p:txBody>
          <a:bodyPr wrap="square">
            <a:spAutoFit/>
          </a:bodyPr>
          <a:lstStyle/>
          <a:p>
            <a:r>
              <a:rPr lang="pt-BR" sz="3600" dirty="0" smtClean="0">
                <a:latin typeface="Arial" panose="020B0604020202020204" pitchFamily="34" charset="0"/>
                <a:cs typeface="Arial" panose="020B0604020202020204" pitchFamily="34" charset="0"/>
              </a:rPr>
              <a:t>VEDADOS PELA UNIÃO</a:t>
            </a:r>
          </a:p>
          <a:p>
            <a:r>
              <a:rPr lang="pt-BR" sz="3600" dirty="0" smtClean="0">
                <a:latin typeface="Arial" panose="020B0604020202020204" pitchFamily="34" charset="0"/>
                <a:cs typeface="Arial" panose="020B0604020202020204" pitchFamily="34" charset="0"/>
              </a:rPr>
              <a:t>• </a:t>
            </a:r>
            <a:r>
              <a:rPr lang="pt-BR" sz="3600" dirty="0">
                <a:latin typeface="Arial" panose="020B0604020202020204" pitchFamily="34" charset="0"/>
                <a:cs typeface="Arial" panose="020B0604020202020204" pitchFamily="34" charset="0"/>
              </a:rPr>
              <a:t>Sítios de leilão</a:t>
            </a:r>
            <a:r>
              <a:rPr lang="pt-BR" sz="3600" dirty="0" smtClean="0">
                <a:latin typeface="Arial" panose="020B0604020202020204" pitchFamily="34" charset="0"/>
                <a:cs typeface="Arial" panose="020B0604020202020204" pitchFamily="34" charset="0"/>
              </a:rPr>
              <a:t>:</a:t>
            </a:r>
          </a:p>
          <a:p>
            <a:r>
              <a:rPr lang="pt-BR" sz="3600" dirty="0" smtClean="0">
                <a:latin typeface="Arial" panose="020B0604020202020204" pitchFamily="34" charset="0"/>
                <a:cs typeface="Arial" panose="020B0604020202020204" pitchFamily="34" charset="0"/>
              </a:rPr>
              <a:t> www.superbid.net </a:t>
            </a:r>
          </a:p>
          <a:p>
            <a:r>
              <a:rPr lang="pt-BR" sz="3600" dirty="0" smtClean="0">
                <a:latin typeface="Arial" panose="020B0604020202020204" pitchFamily="34" charset="0"/>
                <a:cs typeface="Arial" panose="020B0604020202020204" pitchFamily="34" charset="0"/>
              </a:rPr>
              <a:t>www.lancehoracerta.com </a:t>
            </a:r>
          </a:p>
          <a:p>
            <a:r>
              <a:rPr lang="pt-BR" sz="3600" dirty="0" smtClean="0">
                <a:latin typeface="Arial" panose="020B0604020202020204" pitchFamily="34" charset="0"/>
                <a:cs typeface="Arial" panose="020B0604020202020204" pitchFamily="34" charset="0"/>
              </a:rPr>
              <a:t>www.sold.com.br </a:t>
            </a:r>
          </a:p>
          <a:p>
            <a:endParaRPr lang="pt-BR" sz="3600" dirty="0" smtClean="0">
              <a:latin typeface="Arial" panose="020B0604020202020204" pitchFamily="34" charset="0"/>
              <a:cs typeface="Arial" panose="020B0604020202020204" pitchFamily="34" charset="0"/>
            </a:endParaRPr>
          </a:p>
          <a:p>
            <a:r>
              <a:rPr lang="pt-BR" sz="3600" dirty="0" smtClean="0">
                <a:latin typeface="Arial" panose="020B0604020202020204" pitchFamily="34" charset="0"/>
                <a:cs typeface="Arial" panose="020B0604020202020204" pitchFamily="34" charset="0"/>
              </a:rPr>
              <a:t>• Intermediação </a:t>
            </a:r>
            <a:r>
              <a:rPr lang="pt-BR" sz="3600" dirty="0">
                <a:latin typeface="Arial" panose="020B0604020202020204" pitchFamily="34" charset="0"/>
                <a:cs typeface="Arial" panose="020B0604020202020204" pitchFamily="34" charset="0"/>
              </a:rPr>
              <a:t>de vendas: </a:t>
            </a:r>
            <a:r>
              <a:rPr lang="pt-BR" sz="3600" dirty="0" smtClean="0">
                <a:latin typeface="Arial" panose="020B0604020202020204" pitchFamily="34" charset="0"/>
                <a:cs typeface="Arial" panose="020B0604020202020204" pitchFamily="34" charset="0"/>
              </a:rPr>
              <a:t>www.mercadolivre.com.br </a:t>
            </a:r>
            <a:r>
              <a:rPr lang="pt-BR" sz="3600" dirty="0">
                <a:latin typeface="Arial" panose="020B0604020202020204" pitchFamily="34" charset="0"/>
                <a:cs typeface="Arial" panose="020B0604020202020204" pitchFamily="34" charset="0"/>
              </a:rPr>
              <a:t>www.ebay.com www.olx.com.br</a:t>
            </a:r>
          </a:p>
        </p:txBody>
      </p:sp>
    </p:spTree>
    <p:extLst>
      <p:ext uri="{BB962C8B-B14F-4D97-AF65-F5344CB8AC3E}">
        <p14:creationId xmlns:p14="http://schemas.microsoft.com/office/powerpoint/2010/main" val="5931631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7720" y="1154852"/>
            <a:ext cx="9982197" cy="4743028"/>
          </a:xfrm>
        </p:spPr>
        <p:txBody>
          <a:bodyPr>
            <a:normAutofit fontScale="92500" lnSpcReduction="20000"/>
          </a:bodyPr>
          <a:lstStyle/>
          <a:p>
            <a:pPr lvl="1" algn="just">
              <a:lnSpc>
                <a:spcPct val="200000"/>
              </a:lnSpc>
            </a:pPr>
            <a:r>
              <a:rPr lang="pt-BR" sz="4300" dirty="0" smtClean="0">
                <a:latin typeface="Arial" panose="020B0604020202020204" pitchFamily="34" charset="0"/>
                <a:cs typeface="Arial" panose="020B0604020202020204" pitchFamily="34" charset="0"/>
              </a:rPr>
              <a:t>NA DEFINIÇÃO DO VALOR DE REFERENCIA DE UMA CONTRATAÇÃO POSSO UTILIZAR MENOS DE 3(três) ORÇAMENTOS?</a:t>
            </a:r>
          </a:p>
          <a:p>
            <a:pPr marL="0" indent="0">
              <a:lnSpc>
                <a:spcPct val="200000"/>
              </a:lnSpc>
              <a:buNone/>
            </a:pPr>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5296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10640" y="617950"/>
            <a:ext cx="9662160" cy="4616648"/>
          </a:xfrm>
          <a:prstGeom prst="rect">
            <a:avLst/>
          </a:prstGeom>
        </p:spPr>
        <p:txBody>
          <a:bodyPr wrap="square">
            <a:spAutoFit/>
          </a:bodyPr>
          <a:lstStyle/>
          <a:p>
            <a:pPr algn="just" fontAlgn="base">
              <a:lnSpc>
                <a:spcPct val="150000"/>
              </a:lnSpc>
              <a:spcAft>
                <a:spcPts val="0"/>
              </a:spcAft>
            </a:pPr>
            <a:r>
              <a:rPr lang="pt-BR"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Excepcionalmente, será admitida a determinação de preço estimado com base em menos de três preços</a:t>
            </a: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desde que devidamente justificada nos autos pelo gestor responsável e aprovada pela autoridade competente.</a:t>
            </a:r>
            <a:endParaRPr lang="pt-BR" sz="28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0"/>
              </a:spcAft>
            </a:pPr>
            <a:r>
              <a:rPr lang="pt-BR" sz="2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 </a:t>
            </a: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comprovação </a:t>
            </a:r>
            <a:r>
              <a:rPr lang="pt-BR" sz="2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poderá </a:t>
            </a: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ser demonstrada através da solicitação de orçamentos para todos os possíveis fornecedores do objeto pretendido</a:t>
            </a:r>
            <a:r>
              <a:rPr lang="pt-B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61871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7720" y="1154852"/>
            <a:ext cx="9982197" cy="4864948"/>
          </a:xfrm>
        </p:spPr>
        <p:txBody>
          <a:bodyPr>
            <a:normAutofit fontScale="77500" lnSpcReduction="20000"/>
          </a:bodyPr>
          <a:lstStyle/>
          <a:p>
            <a:pPr lvl="1" algn="just">
              <a:lnSpc>
                <a:spcPct val="200000"/>
              </a:lnSpc>
            </a:pPr>
            <a:r>
              <a:rPr lang="pt-BR" sz="5200" dirty="0" smtClean="0">
                <a:latin typeface="Arial" panose="020B0604020202020204" pitchFamily="34" charset="0"/>
                <a:cs typeface="Arial" panose="020B0604020202020204" pitchFamily="34" charset="0"/>
              </a:rPr>
              <a:t>PARA DISPENSAS DE LICITAÇÃO AMPARADAS NOS INCISOS I e II DO ARTIGO 75, COMO OBTER O VALOR DE REFERÊNCIA?</a:t>
            </a:r>
          </a:p>
          <a:p>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7135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73481" y="1246292"/>
            <a:ext cx="9601196" cy="4666828"/>
          </a:xfrm>
        </p:spPr>
        <p:txBody>
          <a:bodyPr>
            <a:noAutofit/>
          </a:bodyPr>
          <a:lstStyle/>
          <a:p>
            <a:pPr lvl="1" algn="just">
              <a:lnSpc>
                <a:spcPct val="150000"/>
              </a:lnSpc>
            </a:pPr>
            <a:r>
              <a:rPr lang="pt-BR" sz="4000" dirty="0" smtClean="0">
                <a:latin typeface="Arial" panose="020B0604020202020204" pitchFamily="34" charset="0"/>
                <a:cs typeface="Arial" panose="020B0604020202020204" pitchFamily="34" charset="0"/>
              </a:rPr>
              <a:t>QUAIS AS INFORMAÇÕES NECESSÁRIAS PARA FORMALIZAR A SOLICITAÇÃO DE ORÇAMENTOS?</a:t>
            </a:r>
          </a:p>
          <a:p>
            <a:pPr>
              <a:lnSpc>
                <a:spcPct val="200000"/>
              </a:lnSpc>
            </a:pPr>
            <a:endParaRPr lang="pt-B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13377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22960" y="701040"/>
            <a:ext cx="10850880" cy="6417783"/>
          </a:xfrm>
          <a:prstGeom prst="rect">
            <a:avLst/>
          </a:prstGeom>
        </p:spPr>
        <p:txBody>
          <a:bodyPr wrap="square">
            <a:spAutoFit/>
          </a:bodyPr>
          <a:lstStyle/>
          <a:p>
            <a:pPr algn="just" fontAlgn="base">
              <a:spcAft>
                <a:spcPts val="0"/>
              </a:spcAft>
            </a:pPr>
            <a:r>
              <a:rPr lang="pt-BR"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pesquisa de preços será materializada em documento que conterá, no mínimo</a:t>
            </a:r>
            <a: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algn="just" fontAlgn="base">
              <a:spcAft>
                <a:spcPts val="0"/>
              </a:spcAft>
            </a:pPr>
            <a: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 </a:t>
            </a:r>
            <a:r>
              <a:rPr lang="pt-BR"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descrição do objeto a ser contratado</a:t>
            </a:r>
            <a: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pt-BR" sz="3200" dirty="0" smtClean="0">
              <a:latin typeface="Calibri" panose="020F0502020204030204" pitchFamily="34" charset="0"/>
              <a:ea typeface="Calibri" panose="020F0502020204030204" pitchFamily="34" charset="0"/>
              <a:cs typeface="Times New Roman" panose="02020603050405020304" pitchFamily="18" charset="0"/>
            </a:endParaRPr>
          </a:p>
          <a:p>
            <a:pPr algn="just" fontAlgn="base">
              <a:spcAft>
                <a:spcPts val="0"/>
              </a:spcAft>
            </a:pPr>
            <a: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II - identificação do(s) agente(s) responsável(</a:t>
            </a:r>
            <a:r>
              <a:rPr lang="pt-BR" sz="3200"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is</a:t>
            </a:r>
            <a: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pela pesquisa ou, se for o caso, da equipe de planejamento;</a:t>
            </a:r>
            <a:endParaRPr lang="pt-BR" sz="3200" dirty="0" smtClean="0">
              <a:latin typeface="Calibri" panose="020F0502020204030204" pitchFamily="34" charset="0"/>
              <a:ea typeface="Calibri" panose="020F0502020204030204" pitchFamily="34" charset="0"/>
              <a:cs typeface="Times New Roman" panose="02020603050405020304" pitchFamily="18" charset="0"/>
            </a:endParaRPr>
          </a:p>
          <a:p>
            <a:pPr algn="just" fontAlgn="base">
              <a:spcAft>
                <a:spcPts val="0"/>
              </a:spcAft>
            </a:pPr>
            <a: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III - caracterização das fontes consultadas;</a:t>
            </a:r>
            <a:endParaRPr lang="pt-BR" sz="3200" dirty="0" smtClean="0">
              <a:latin typeface="Calibri" panose="020F0502020204030204" pitchFamily="34" charset="0"/>
              <a:ea typeface="Calibri" panose="020F0502020204030204" pitchFamily="34" charset="0"/>
              <a:cs typeface="Times New Roman" panose="02020603050405020304" pitchFamily="18" charset="0"/>
            </a:endParaRPr>
          </a:p>
          <a:p>
            <a:pPr algn="just" fontAlgn="base">
              <a:spcAft>
                <a:spcPts val="0"/>
              </a:spcAft>
            </a:pPr>
            <a: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IV -  série de preços coletados;</a:t>
            </a:r>
            <a:endParaRPr lang="pt-BR" sz="3200" dirty="0" smtClean="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0"/>
              </a:spcAft>
            </a:pPr>
            <a: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pt-BR" sz="3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62963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05840" y="646004"/>
            <a:ext cx="10500360" cy="5262979"/>
          </a:xfrm>
          <a:prstGeom prst="rect">
            <a:avLst/>
          </a:prstGeom>
        </p:spPr>
        <p:txBody>
          <a:bodyPr wrap="square">
            <a:spAutoFit/>
          </a:bodyPr>
          <a:lstStyle/>
          <a:p>
            <a:pPr algn="just" fontAlgn="base">
              <a:spcAft>
                <a:spcPts val="0"/>
              </a:spcAft>
            </a:pP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 -  método estatístico aplicado para a definição do valor estimado;</a:t>
            </a:r>
            <a:endParaRPr lang="pt-BR" sz="2800" dirty="0">
              <a:latin typeface="Calibri" panose="020F0502020204030204" pitchFamily="34" charset="0"/>
              <a:ea typeface="Calibri" panose="020F0502020204030204" pitchFamily="34" charset="0"/>
              <a:cs typeface="Times New Roman" panose="02020603050405020304" pitchFamily="18" charset="0"/>
            </a:endParaRPr>
          </a:p>
          <a:p>
            <a:pPr algn="just" fontAlgn="base">
              <a:spcAft>
                <a:spcPts val="0"/>
              </a:spcAft>
            </a:pP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 -justificativas para a metodologia utilizada, em especial para a desconsideração de valores inconsistentes, inexequíveis ou excessivamente elevados, se aplicável;</a:t>
            </a:r>
            <a:endParaRPr lang="pt-BR" sz="2800" dirty="0">
              <a:latin typeface="Calibri" panose="020F0502020204030204" pitchFamily="34" charset="0"/>
              <a:ea typeface="Calibri" panose="020F0502020204030204" pitchFamily="34" charset="0"/>
              <a:cs typeface="Times New Roman" panose="02020603050405020304" pitchFamily="18" charset="0"/>
            </a:endParaRPr>
          </a:p>
          <a:p>
            <a:pPr algn="just" fontAlgn="base">
              <a:spcAft>
                <a:spcPts val="0"/>
              </a:spcAft>
            </a:pP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VII - memória de cálculo do valor estimado e documentos que lhe dão suporte; e</a:t>
            </a:r>
            <a:endParaRPr lang="pt-BR" sz="2800" dirty="0">
              <a:latin typeface="Calibri" panose="020F0502020204030204" pitchFamily="34" charset="0"/>
              <a:ea typeface="Calibri" panose="020F0502020204030204" pitchFamily="34" charset="0"/>
              <a:cs typeface="Times New Roman" panose="02020603050405020304" pitchFamily="18" charset="0"/>
            </a:endParaRPr>
          </a:p>
          <a:p>
            <a:pPr algn="just" fontAlgn="base">
              <a:spcAft>
                <a:spcPts val="0"/>
              </a:spcAft>
            </a:pP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VIII - justificativa da escolha dos fornecedores, no caso da pesquisa </a:t>
            </a:r>
            <a:r>
              <a:rPr lang="pt-BR" sz="2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direta.</a:t>
            </a:r>
            <a:endParaRPr lang="pt-BR"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081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3318936"/>
          </a:xfrm>
        </p:spPr>
        <p:txBody>
          <a:bodyPr>
            <a:noAutofit/>
          </a:bodyPr>
          <a:lstStyle/>
          <a:p>
            <a:pPr algn="just">
              <a:lnSpc>
                <a:spcPct val="200000"/>
              </a:lnSpc>
            </a:pPr>
            <a:r>
              <a:rPr lang="pt-BR" sz="4000" dirty="0" smtClean="0">
                <a:latin typeface="Arial" panose="020B0604020202020204" pitchFamily="34" charset="0"/>
                <a:cs typeface="Arial" panose="020B0604020202020204" pitchFamily="34" charset="0"/>
              </a:rPr>
              <a:t>NA CONTRATAÇÃO DIRETA, QUANDO É DISPENSADO O PARECER JURÍDICO?</a:t>
            </a:r>
          </a:p>
          <a:p>
            <a:pPr>
              <a:lnSpc>
                <a:spcPct val="200000"/>
              </a:lnSpc>
            </a:pPr>
            <a:endParaRPr lang="pt-B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5974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DISPENSA DO PARECER JURÍDICO</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143000" y="2404532"/>
            <a:ext cx="10500360" cy="3318936"/>
          </a:xfrm>
        </p:spPr>
        <p:txBody>
          <a:bodyPr/>
          <a:lstStyle/>
          <a:p>
            <a:r>
              <a:rPr lang="pt-BR" sz="3600" dirty="0" smtClean="0">
                <a:latin typeface="Arial" panose="020B0604020202020204" pitchFamily="34" charset="0"/>
                <a:cs typeface="Arial" panose="020B0604020202020204" pitchFamily="34" charset="0"/>
              </a:rPr>
              <a:t>► objetos para pronta entrega</a:t>
            </a:r>
          </a:p>
          <a:p>
            <a:endParaRPr lang="pt-BR" sz="3600" dirty="0" smtClean="0">
              <a:latin typeface="Arial" panose="020B0604020202020204" pitchFamily="34" charset="0"/>
              <a:cs typeface="Arial" panose="020B0604020202020204" pitchFamily="34" charset="0"/>
            </a:endParaRPr>
          </a:p>
          <a:p>
            <a:r>
              <a:rPr lang="pt-BR" sz="3600" dirty="0" smtClean="0">
                <a:latin typeface="Arial" panose="020B0604020202020204" pitchFamily="34" charset="0"/>
                <a:cs typeface="Arial" panose="020B0604020202020204" pitchFamily="34" charset="0"/>
              </a:rPr>
              <a:t>► quando </a:t>
            </a:r>
            <a:r>
              <a:rPr lang="pt-BR" sz="3600" dirty="0">
                <a:latin typeface="Arial" panose="020B0604020202020204" pitchFamily="34" charset="0"/>
                <a:cs typeface="Arial" panose="020B0604020202020204" pitchFamily="34" charset="0"/>
              </a:rPr>
              <a:t>houver minuta de contrato </a:t>
            </a:r>
            <a:r>
              <a:rPr lang="pt-BR" sz="3600" b="1" dirty="0" smtClean="0">
                <a:latin typeface="Arial" panose="020B0604020202020204" pitchFamily="34" charset="0"/>
                <a:cs typeface="Arial" panose="020B0604020202020204" pitchFamily="34" charset="0"/>
              </a:rPr>
              <a:t>padronizada</a:t>
            </a:r>
            <a:endParaRPr lang="pt-BR" sz="3600"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4177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80161" y="1673012"/>
            <a:ext cx="9601196" cy="3318936"/>
          </a:xfrm>
        </p:spPr>
        <p:txBody>
          <a:bodyPr>
            <a:normAutofit/>
          </a:bodyPr>
          <a:lstStyle/>
          <a:p>
            <a:pPr algn="just">
              <a:lnSpc>
                <a:spcPct val="150000"/>
              </a:lnSpc>
            </a:pPr>
            <a:r>
              <a:rPr lang="pt-BR" sz="4400" dirty="0" smtClean="0">
                <a:latin typeface="Arial" panose="020B0604020202020204" pitchFamily="34" charset="0"/>
                <a:cs typeface="Arial" panose="020B0604020202020204" pitchFamily="34" charset="0"/>
              </a:rPr>
              <a:t>QUAL É O PRAZO PARA PUBLICAÇÃO DO PROCESSO DE DISPENSA DE LICITAÇÃO?</a:t>
            </a:r>
          </a:p>
          <a:p>
            <a:pPr>
              <a:lnSpc>
                <a:spcPct val="150000"/>
              </a:lnSpc>
            </a:pPr>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92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6280" y="514201"/>
            <a:ext cx="10759440" cy="5693866"/>
          </a:xfrm>
          <a:prstGeom prst="rect">
            <a:avLst/>
          </a:prstGeom>
        </p:spPr>
        <p:txBody>
          <a:bodyPr wrap="square">
            <a:spAutoFit/>
          </a:bodyPr>
          <a:lstStyle/>
          <a:p>
            <a:pPr algn="just"/>
            <a:endParaRPr lang="pt-BR" sz="2800" dirty="0" smtClean="0">
              <a:solidFill>
                <a:srgbClr val="000000"/>
              </a:solidFill>
              <a:latin typeface="Arial" panose="020B0604020202020204" pitchFamily="34" charset="0"/>
            </a:endParaRPr>
          </a:p>
          <a:p>
            <a:pPr algn="just"/>
            <a:r>
              <a:rPr lang="pt-BR" sz="2800" dirty="0" smtClean="0">
                <a:solidFill>
                  <a:srgbClr val="000000"/>
                </a:solidFill>
                <a:latin typeface="Arial" panose="020B0604020202020204" pitchFamily="34" charset="0"/>
              </a:rPr>
              <a:t>VIII </a:t>
            </a:r>
            <a:r>
              <a:rPr lang="pt-BR" sz="2800" dirty="0">
                <a:solidFill>
                  <a:srgbClr val="000000"/>
                </a:solidFill>
                <a:latin typeface="Arial" panose="020B0604020202020204" pitchFamily="34" charset="0"/>
              </a:rPr>
              <a:t>- nos casos de emergência ou de calamidade pública, quando caracterizada urgência de atendimento de situação que possa ocasionar prejuízo ou comprometer a continuidade dos serviços públicos ou a segurança de pessoas, obras, serviços, equipamentos e outros bens, públicos ou particulares, e somente para aquisição dos bens necessários ao atendimento da situação emergencial ou calamitosa e para as parcelas de obras e serviços que possam ser concluídas no prazo máximo de 1 (um) ano, contado da data de ocorrência da emergência ou da calamidade, vedadas a prorrogação dos respectivos contratos e a </a:t>
            </a:r>
            <a:r>
              <a:rPr lang="pt-BR" sz="2800" b="1" dirty="0">
                <a:solidFill>
                  <a:srgbClr val="000000"/>
                </a:solidFill>
                <a:latin typeface="Arial" panose="020B0604020202020204" pitchFamily="34" charset="0"/>
              </a:rPr>
              <a:t>recontratação de empresa </a:t>
            </a:r>
            <a:r>
              <a:rPr lang="pt-BR" sz="2800" dirty="0">
                <a:solidFill>
                  <a:srgbClr val="000000"/>
                </a:solidFill>
                <a:latin typeface="Arial" panose="020B0604020202020204" pitchFamily="34" charset="0"/>
              </a:rPr>
              <a:t>já contratada com base no disposto neste inciso;  </a:t>
            </a:r>
            <a:r>
              <a:rPr lang="pt-BR" sz="2800" dirty="0">
                <a:latin typeface="Arial" panose="020B0604020202020204" pitchFamily="34" charset="0"/>
                <a:hlinkClick r:id="rId2"/>
              </a:rPr>
              <a:t>(Vide ADI 6890)</a:t>
            </a:r>
            <a:endParaRPr lang="pt-BR" sz="2800" dirty="0"/>
          </a:p>
        </p:txBody>
      </p:sp>
    </p:spTree>
    <p:extLst>
      <p:ext uri="{BB962C8B-B14F-4D97-AF65-F5344CB8AC3E}">
        <p14:creationId xmlns:p14="http://schemas.microsoft.com/office/powerpoint/2010/main" val="31839248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62000" y="685800"/>
            <a:ext cx="10591800" cy="5509200"/>
          </a:xfrm>
          <a:prstGeom prst="rect">
            <a:avLst/>
          </a:prstGeom>
        </p:spPr>
        <p:txBody>
          <a:bodyPr wrap="square">
            <a:spAutoFit/>
          </a:bodyPr>
          <a:lstStyle/>
          <a:p>
            <a:pPr algn="just"/>
            <a:r>
              <a:rPr lang="pt-BR" sz="3200" dirty="0" smtClean="0">
                <a:solidFill>
                  <a:srgbClr val="000000"/>
                </a:solidFill>
                <a:latin typeface="Arial" panose="020B0604020202020204" pitchFamily="34" charset="0"/>
                <a:cs typeface="Arial" panose="020B0604020202020204" pitchFamily="34" charset="0"/>
              </a:rPr>
              <a:t>ARTIGO 72</a:t>
            </a:r>
          </a:p>
          <a:p>
            <a:pPr algn="just"/>
            <a:r>
              <a:rPr lang="pt-BR" sz="3200" dirty="0" smtClean="0">
                <a:solidFill>
                  <a:srgbClr val="000000"/>
                </a:solidFill>
                <a:latin typeface="Arial" panose="020B0604020202020204" pitchFamily="34" charset="0"/>
                <a:cs typeface="Arial" panose="020B0604020202020204" pitchFamily="34" charset="0"/>
              </a:rPr>
              <a:t>Parágrafo </a:t>
            </a:r>
            <a:r>
              <a:rPr lang="pt-BR" sz="3200" dirty="0">
                <a:solidFill>
                  <a:srgbClr val="000000"/>
                </a:solidFill>
                <a:latin typeface="Arial" panose="020B0604020202020204" pitchFamily="34" charset="0"/>
                <a:cs typeface="Arial" panose="020B0604020202020204" pitchFamily="34" charset="0"/>
              </a:rPr>
              <a:t>único. O ato que autoriza a contratação direta ou o extrato decorrente do contrato deverá ser divulgado e mantido à disposição do público em sítio eletrônico oficial</a:t>
            </a:r>
            <a:r>
              <a:rPr lang="pt-BR" sz="3200" dirty="0" smtClean="0">
                <a:solidFill>
                  <a:srgbClr val="000000"/>
                </a:solidFill>
                <a:latin typeface="Arial" panose="020B0604020202020204" pitchFamily="34" charset="0"/>
                <a:cs typeface="Arial" panose="020B0604020202020204" pitchFamily="34" charset="0"/>
              </a:rPr>
              <a:t>.</a:t>
            </a:r>
          </a:p>
          <a:p>
            <a:pPr algn="just"/>
            <a:endParaRPr lang="pt-BR" sz="3200" dirty="0">
              <a:solidFill>
                <a:srgbClr val="000000"/>
              </a:solidFill>
              <a:latin typeface="Arial" panose="020B0604020202020204" pitchFamily="34" charset="0"/>
              <a:cs typeface="Arial" panose="020B0604020202020204" pitchFamily="34" charset="0"/>
            </a:endParaRPr>
          </a:p>
          <a:p>
            <a:pPr algn="just"/>
            <a:r>
              <a:rPr lang="pt-BR" sz="3200" dirty="0">
                <a:solidFill>
                  <a:srgbClr val="000000"/>
                </a:solidFill>
                <a:latin typeface="Arial" panose="020B0604020202020204" pitchFamily="34" charset="0"/>
                <a:cs typeface="Arial" panose="020B0604020202020204" pitchFamily="34" charset="0"/>
              </a:rPr>
              <a:t>Art. 73.</a:t>
            </a:r>
            <a:r>
              <a:rPr lang="pt-BR" sz="3200" b="1" dirty="0">
                <a:solidFill>
                  <a:srgbClr val="000000"/>
                </a:solidFill>
                <a:latin typeface="Arial" panose="020B0604020202020204" pitchFamily="34" charset="0"/>
                <a:cs typeface="Arial" panose="020B0604020202020204" pitchFamily="34" charset="0"/>
              </a:rPr>
              <a:t> </a:t>
            </a:r>
            <a:r>
              <a:rPr lang="pt-BR" sz="3200" dirty="0">
                <a:solidFill>
                  <a:srgbClr val="000000"/>
                </a:solidFill>
                <a:latin typeface="Arial" panose="020B0604020202020204" pitchFamily="34" charset="0"/>
                <a:cs typeface="Arial" panose="020B0604020202020204" pitchFamily="34" charset="0"/>
              </a:rPr>
              <a:t>Na hipótese de contratação direta indevida ocorrida </a:t>
            </a:r>
            <a:r>
              <a:rPr lang="pt-BR" sz="3200" b="1" dirty="0">
                <a:solidFill>
                  <a:srgbClr val="000000"/>
                </a:solidFill>
                <a:latin typeface="Arial" panose="020B0604020202020204" pitchFamily="34" charset="0"/>
                <a:cs typeface="Arial" panose="020B0604020202020204" pitchFamily="34" charset="0"/>
              </a:rPr>
              <a:t>com dolo, fraude ou erro grosseiro</a:t>
            </a:r>
            <a:r>
              <a:rPr lang="pt-BR" sz="3200" dirty="0">
                <a:solidFill>
                  <a:srgbClr val="000000"/>
                </a:solidFill>
                <a:latin typeface="Arial" panose="020B0604020202020204" pitchFamily="34" charset="0"/>
                <a:cs typeface="Arial" panose="020B0604020202020204" pitchFamily="34" charset="0"/>
              </a:rPr>
              <a:t>, </a:t>
            </a:r>
            <a:r>
              <a:rPr lang="pt-BR" sz="3200" b="1" dirty="0">
                <a:solidFill>
                  <a:srgbClr val="000000"/>
                </a:solidFill>
                <a:latin typeface="Arial" panose="020B0604020202020204" pitchFamily="34" charset="0"/>
                <a:cs typeface="Arial" panose="020B0604020202020204" pitchFamily="34" charset="0"/>
              </a:rPr>
              <a:t>o contratado e o agente público responsável responderão solidariamente pelo dano causado ao erário,</a:t>
            </a:r>
            <a:r>
              <a:rPr lang="pt-BR" sz="3200" dirty="0">
                <a:solidFill>
                  <a:srgbClr val="000000"/>
                </a:solidFill>
                <a:latin typeface="Arial" panose="020B0604020202020204" pitchFamily="34" charset="0"/>
                <a:cs typeface="Arial" panose="020B0604020202020204" pitchFamily="34" charset="0"/>
              </a:rPr>
              <a:t> sem prejuízo de outras sanções legais cabíveis</a:t>
            </a:r>
            <a:r>
              <a:rPr lang="pt-BR" dirty="0">
                <a:solidFill>
                  <a:srgbClr val="000000"/>
                </a:solidFill>
                <a:latin typeface="Arial" panose="020B0604020202020204" pitchFamily="34" charset="0"/>
              </a:rPr>
              <a:t>.</a:t>
            </a:r>
            <a:endParaRPr lang="pt-BR"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9688112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60120" y="381000"/>
            <a:ext cx="10591800" cy="5878532"/>
          </a:xfrm>
          <a:prstGeom prst="rect">
            <a:avLst/>
          </a:prstGeom>
        </p:spPr>
        <p:txBody>
          <a:bodyPr wrap="square">
            <a:spAutoFit/>
          </a:bodyPr>
          <a:lstStyle/>
          <a:p>
            <a:pPr algn="just"/>
            <a:r>
              <a:rPr lang="pt-BR" sz="3200" dirty="0" smtClean="0">
                <a:solidFill>
                  <a:srgbClr val="000000"/>
                </a:solidFill>
                <a:latin typeface="Arial" panose="020B0604020202020204" pitchFamily="34" charset="0"/>
                <a:cs typeface="Arial" panose="020B0604020202020204" pitchFamily="34" charset="0"/>
              </a:rPr>
              <a:t>RESPONSABILIDADE DO AGENTE PÚBLICO</a:t>
            </a:r>
          </a:p>
          <a:p>
            <a:pPr algn="just"/>
            <a:endParaRPr lang="pt-BR" sz="3200" b="0" i="0" dirty="0">
              <a:solidFill>
                <a:srgbClr val="000000"/>
              </a:solidFill>
              <a:effectLst/>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Decreto nº 9.830/2019</a:t>
            </a:r>
          </a:p>
          <a:p>
            <a:endParaRPr lang="pt-BR" sz="2400" dirty="0" smtClean="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Art</a:t>
            </a:r>
            <a:r>
              <a:rPr lang="pt-BR" sz="2400" dirty="0">
                <a:latin typeface="Arial" panose="020B0604020202020204" pitchFamily="34" charset="0"/>
                <a:cs typeface="Arial" panose="020B0604020202020204" pitchFamily="34" charset="0"/>
              </a:rPr>
              <a:t>. 12.  O agente público somente poderá ser responsabilizado por suas decisões ou opiniões técnicas se agir ou se omitir com dolo, direto ou eventual, ou cometer erro grosseiro, no desempenho de suas funções</a:t>
            </a:r>
            <a:r>
              <a:rPr lang="pt-BR" sz="2400" dirty="0" smtClean="0">
                <a:latin typeface="Arial" panose="020B0604020202020204" pitchFamily="34" charset="0"/>
                <a:cs typeface="Arial" panose="020B0604020202020204" pitchFamily="34" charset="0"/>
              </a:rPr>
              <a:t>.</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 1º  Considera-se erro grosseiro aquele manifesto, evidente e inescusável praticado com culpa grave, caracterizado por ação ou omissão com elevado grau de negligência, imprudência ou imperícia</a:t>
            </a:r>
            <a:r>
              <a:rPr lang="pt-BR" sz="2400" dirty="0" smtClean="0">
                <a:latin typeface="Arial" panose="020B0604020202020204" pitchFamily="34" charset="0"/>
                <a:cs typeface="Arial" panose="020B0604020202020204" pitchFamily="34" charset="0"/>
              </a:rPr>
              <a:t>.</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 2º  Não será configurado dolo ou erro grosseiro do agente público se não restar comprovada, nos autos do processo de responsabilização, situação ou circunstância fática capaz de caracterizar o dolo ou o erro grosseiro</a:t>
            </a:r>
            <a:r>
              <a:rPr lang="pt-BR" sz="2400" dirty="0" smtClean="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79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14400" y="1135856"/>
            <a:ext cx="10454640" cy="4031873"/>
          </a:xfrm>
          <a:prstGeom prst="rect">
            <a:avLst/>
          </a:prstGeom>
        </p:spPr>
        <p:txBody>
          <a:bodyPr wrap="square">
            <a:spAutoFit/>
          </a:bodyPr>
          <a:lstStyle/>
          <a:p>
            <a:r>
              <a:rPr lang="pt-BR" dirty="0"/>
              <a:t> </a:t>
            </a:r>
            <a:r>
              <a:rPr lang="pt-BR" sz="4000" dirty="0">
                <a:latin typeface="Arial" panose="020B0604020202020204" pitchFamily="34" charset="0"/>
                <a:cs typeface="Arial" panose="020B0604020202020204" pitchFamily="34" charset="0"/>
                <a:hlinkClick r:id="rId2"/>
              </a:rPr>
              <a:t>Acórdão 2391/2018-TCU-Plenário</a:t>
            </a:r>
            <a:r>
              <a:rPr lang="pt-BR" sz="4000" dirty="0">
                <a:latin typeface="Arial" panose="020B0604020202020204" pitchFamily="34" charset="0"/>
                <a:cs typeface="Arial" panose="020B0604020202020204" pitchFamily="34" charset="0"/>
              </a:rPr>
              <a:t>,</a:t>
            </a:r>
            <a:endParaRPr lang="pt-BR" sz="4000" dirty="0" smtClean="0">
              <a:latin typeface="Arial" panose="020B0604020202020204" pitchFamily="34" charset="0"/>
              <a:cs typeface="Arial" panose="020B0604020202020204" pitchFamily="34" charset="0"/>
            </a:endParaRPr>
          </a:p>
          <a:p>
            <a:endParaRPr lang="pt-BR" dirty="0">
              <a:solidFill>
                <a:srgbClr val="424242"/>
              </a:solidFill>
              <a:latin typeface="Libre Franklin"/>
            </a:endParaRPr>
          </a:p>
          <a:p>
            <a:endParaRPr lang="pt-BR" dirty="0" smtClean="0">
              <a:solidFill>
                <a:srgbClr val="424242"/>
              </a:solidFill>
              <a:latin typeface="Libre Franklin"/>
            </a:endParaRPr>
          </a:p>
          <a:p>
            <a:pPr algn="just"/>
            <a:r>
              <a:rPr lang="pt-BR" dirty="0" smtClean="0">
                <a:solidFill>
                  <a:srgbClr val="424242"/>
                </a:solidFill>
                <a:latin typeface="Libre Franklin"/>
              </a:rPr>
              <a:t>"</a:t>
            </a:r>
            <a:r>
              <a:rPr lang="pt-BR" sz="3600" i="1" dirty="0">
                <a:solidFill>
                  <a:srgbClr val="424242"/>
                </a:solidFill>
                <a:latin typeface="Arial" panose="020B0604020202020204" pitchFamily="34" charset="0"/>
                <a:cs typeface="Arial" panose="020B0604020202020204" pitchFamily="34" charset="0"/>
              </a:rPr>
              <a:t>O erro grosseiro, por sua vez, é o que poderia ser percebido por pessoa com diligência abaixo do normal, ou seja, que seria evitado por pessoa com nível de atenção aquém do ordinário, consideradas as circunstâncias do negócio</a:t>
            </a:r>
            <a:r>
              <a:rPr lang="pt-BR" sz="3600" dirty="0">
                <a:solidFill>
                  <a:srgbClr val="424242"/>
                </a:solidFill>
                <a:latin typeface="Arial" panose="020B0604020202020204" pitchFamily="34" charset="0"/>
                <a:cs typeface="Arial" panose="020B0604020202020204" pitchFamily="34" charset="0"/>
              </a:rPr>
              <a:t>"</a:t>
            </a:r>
            <a:endParaRPr lang="pt-B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0112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31520" y="381000"/>
            <a:ext cx="10774680" cy="6186309"/>
          </a:xfrm>
          <a:prstGeom prst="rect">
            <a:avLst/>
          </a:prstGeom>
        </p:spPr>
        <p:txBody>
          <a:bodyPr wrap="square">
            <a:spAutoFit/>
          </a:bodyPr>
          <a:lstStyle/>
          <a:p>
            <a:pPr algn="just"/>
            <a:r>
              <a:rPr lang="pt-BR" sz="3200" dirty="0" smtClean="0">
                <a:solidFill>
                  <a:srgbClr val="000000"/>
                </a:solidFill>
                <a:latin typeface="Arial" panose="020B0604020202020204" pitchFamily="34" charset="0"/>
                <a:cs typeface="Arial" panose="020B0604020202020204" pitchFamily="34" charset="0"/>
              </a:rPr>
              <a:t>RESPONSABILIDADE DO AGENTE PÚBLICO</a:t>
            </a:r>
          </a:p>
          <a:p>
            <a:pPr algn="just"/>
            <a:r>
              <a:rPr lang="pt-BR" sz="2800" dirty="0" smtClean="0">
                <a:latin typeface="Arial" panose="020B0604020202020204" pitchFamily="34" charset="0"/>
                <a:cs typeface="Arial" panose="020B0604020202020204" pitchFamily="34" charset="0"/>
              </a:rPr>
              <a:t>Decreto nº 9.830/2019</a:t>
            </a:r>
          </a:p>
          <a:p>
            <a:pPr algn="just"/>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3º  O mero nexo de causalidade entre a conduta e o resultado danoso não implica responsabilização, exceto se comprovado o dolo ou o erro grosseiro do agente público</a:t>
            </a:r>
            <a:r>
              <a:rPr lang="pt-BR" sz="2800" dirty="0" smtClean="0">
                <a:latin typeface="Arial" panose="020B0604020202020204" pitchFamily="34" charset="0"/>
                <a:cs typeface="Arial" panose="020B0604020202020204" pitchFamily="34" charset="0"/>
              </a:rPr>
              <a:t>.</a:t>
            </a:r>
          </a:p>
          <a:p>
            <a:pPr algn="just"/>
            <a:endParaRPr lang="pt-BR" sz="2800" dirty="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4º  A complexidade da matéria e das atribuições exercidas pelo agente público serão consideradas em eventual responsabilização do agente público</a:t>
            </a:r>
            <a:r>
              <a:rPr lang="pt-BR" sz="2800" dirty="0" smtClean="0">
                <a:latin typeface="Arial" panose="020B0604020202020204" pitchFamily="34" charset="0"/>
                <a:cs typeface="Arial" panose="020B0604020202020204" pitchFamily="34" charset="0"/>
              </a:rPr>
              <a:t>.</a:t>
            </a:r>
          </a:p>
          <a:p>
            <a:pPr algn="just"/>
            <a:endParaRPr lang="pt-BR" sz="2800" dirty="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5º  O montante do dano ao erário, ainda que expressivo, não poderá, por si só, ser elemento para caracterizar o erro grosseiro ou o dolo.</a:t>
            </a:r>
          </a:p>
          <a:p>
            <a:pPr algn="just"/>
            <a:endParaRPr lang="pt-BR" sz="28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14619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3318936"/>
          </a:xfrm>
        </p:spPr>
        <p:txBody>
          <a:bodyPr>
            <a:normAutofit/>
          </a:bodyPr>
          <a:lstStyle/>
          <a:p>
            <a:pPr algn="just">
              <a:lnSpc>
                <a:spcPct val="150000"/>
              </a:lnSpc>
            </a:pPr>
            <a:r>
              <a:rPr lang="pt-BR" sz="5400" dirty="0" smtClean="0">
                <a:latin typeface="Arial" panose="020B0604020202020204" pitchFamily="34" charset="0"/>
                <a:cs typeface="Arial" panose="020B0604020202020204" pitchFamily="34" charset="0"/>
              </a:rPr>
              <a:t>É permitido o pagamento antecipado do objeto?</a:t>
            </a:r>
            <a:endParaRPr lang="pt-BR"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139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07720" y="271582"/>
            <a:ext cx="10667999" cy="6586418"/>
          </a:xfrm>
          <a:prstGeom prst="rect">
            <a:avLst/>
          </a:prstGeom>
        </p:spPr>
        <p:txBody>
          <a:bodyPr wrap="square">
            <a:spAutoFit/>
          </a:bodyPr>
          <a:lstStyle/>
          <a:p>
            <a:pPr algn="just"/>
            <a:endParaRPr lang="pt-BR" dirty="0" smtClean="0">
              <a:solidFill>
                <a:srgbClr val="000000"/>
              </a:solidFill>
              <a:latin typeface="Arial" panose="020B0604020202020204" pitchFamily="34" charset="0"/>
            </a:endParaRPr>
          </a:p>
          <a:p>
            <a:pPr algn="just"/>
            <a:r>
              <a:rPr lang="pt-BR" sz="2400" b="0" i="0" dirty="0" smtClean="0">
                <a:solidFill>
                  <a:srgbClr val="000000"/>
                </a:solidFill>
                <a:effectLst/>
                <a:latin typeface="Arial" panose="020B0604020202020204" pitchFamily="34" charset="0"/>
              </a:rPr>
              <a:t>► </a:t>
            </a:r>
            <a:r>
              <a:rPr lang="pt-BR" sz="2400" b="1" i="0" dirty="0" smtClean="0">
                <a:solidFill>
                  <a:srgbClr val="000000"/>
                </a:solidFill>
                <a:effectLst/>
                <a:latin typeface="Arial" panose="020B0604020202020204" pitchFamily="34" charset="0"/>
              </a:rPr>
              <a:t>SOBREPREÇO E    SUPERFATURAMENTO</a:t>
            </a:r>
          </a:p>
          <a:p>
            <a:pPr algn="just"/>
            <a:endParaRPr lang="pt-BR" sz="2400" b="1" dirty="0">
              <a:solidFill>
                <a:srgbClr val="000000"/>
              </a:solidFill>
              <a:latin typeface="Arial" panose="020B0604020202020204" pitchFamily="34" charset="0"/>
            </a:endParaRPr>
          </a:p>
          <a:p>
            <a:pPr marL="342900" indent="-342900" algn="just">
              <a:buAutoNum type="alphaLcParenR"/>
            </a:pPr>
            <a:r>
              <a:rPr lang="pt-BR" sz="2400" dirty="0" smtClean="0">
                <a:latin typeface="Arial" panose="020B0604020202020204" pitchFamily="34" charset="0"/>
                <a:cs typeface="Arial" panose="020B0604020202020204" pitchFamily="34" charset="0"/>
              </a:rPr>
              <a:t>medição </a:t>
            </a:r>
            <a:r>
              <a:rPr lang="pt-BR" sz="2400" dirty="0">
                <a:latin typeface="Arial" panose="020B0604020202020204" pitchFamily="34" charset="0"/>
                <a:cs typeface="Arial" panose="020B0604020202020204" pitchFamily="34" charset="0"/>
              </a:rPr>
              <a:t>de quantidades superiores às efetivamente executadas ou fornecidas</a:t>
            </a:r>
            <a:r>
              <a:rPr lang="pt-BR" sz="2400" dirty="0" smtClean="0">
                <a:latin typeface="Arial" panose="020B0604020202020204" pitchFamily="34" charset="0"/>
                <a:cs typeface="Arial" panose="020B0604020202020204" pitchFamily="34" charset="0"/>
              </a:rPr>
              <a:t>;</a:t>
            </a:r>
          </a:p>
          <a:p>
            <a:pPr algn="just"/>
            <a:endParaRPr lang="pt-BR" sz="2400" dirty="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b) deficiência na execução de obras e de serviços de engenharia que resulte em diminuição da sua qualidade, vida útil ou segurança</a:t>
            </a:r>
            <a:r>
              <a:rPr lang="pt-BR" sz="2400" dirty="0" smtClean="0">
                <a:latin typeface="Arial" panose="020B0604020202020204" pitchFamily="34" charset="0"/>
                <a:cs typeface="Arial" panose="020B0604020202020204" pitchFamily="34" charset="0"/>
              </a:rPr>
              <a:t>;</a:t>
            </a:r>
          </a:p>
          <a:p>
            <a:pPr algn="just"/>
            <a:endParaRPr lang="pt-BR" sz="2400" dirty="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c) alterações no orçamento de obras e de serviços de engenharia que causem desequilíbrio econômico-financeiro do contrato em favor do contratado</a:t>
            </a:r>
            <a:r>
              <a:rPr lang="pt-BR" sz="2400" dirty="0" smtClean="0">
                <a:latin typeface="Arial" panose="020B0604020202020204" pitchFamily="34" charset="0"/>
                <a:cs typeface="Arial" panose="020B0604020202020204" pitchFamily="34" charset="0"/>
              </a:rPr>
              <a:t>;</a:t>
            </a:r>
          </a:p>
          <a:p>
            <a:pPr algn="just"/>
            <a:endParaRPr lang="pt-BR" sz="2400" dirty="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d) outras alterações de cláusulas financeiras que gerem </a:t>
            </a:r>
            <a:r>
              <a:rPr lang="pt-BR" sz="2400" b="1" dirty="0">
                <a:latin typeface="Arial" panose="020B0604020202020204" pitchFamily="34" charset="0"/>
                <a:cs typeface="Arial" panose="020B0604020202020204" pitchFamily="34" charset="0"/>
              </a:rPr>
              <a:t>recebimentos contratuais antecipados</a:t>
            </a:r>
            <a:r>
              <a:rPr lang="pt-BR" sz="2400" dirty="0">
                <a:latin typeface="Arial" panose="020B0604020202020204" pitchFamily="34" charset="0"/>
                <a:cs typeface="Arial" panose="020B0604020202020204" pitchFamily="34" charset="0"/>
              </a:rPr>
              <a:t>, distorção do cronograma físico-financeiro, prorrogação injustificada do prazo contratual com custos adicionais para a Administração ou reajuste irregular de preços;</a:t>
            </a:r>
          </a:p>
          <a:p>
            <a:pPr algn="just"/>
            <a:endParaRPr lang="pt-BR" sz="2000" b="1" i="0" dirty="0">
              <a:solidFill>
                <a:srgbClr val="000000"/>
              </a:solidFill>
              <a:effectLst/>
              <a:latin typeface="Times New Roman" panose="02020603050405020304" pitchFamily="18" charset="0"/>
            </a:endParaRPr>
          </a:p>
        </p:txBody>
      </p:sp>
      <p:sp>
        <p:nvSpPr>
          <p:cNvPr id="3" name="Seta em Forma de U 2"/>
          <p:cNvSpPr/>
          <p:nvPr/>
        </p:nvSpPr>
        <p:spPr>
          <a:xfrm>
            <a:off x="7786255" y="619299"/>
            <a:ext cx="900822" cy="678872"/>
          </a:xfrm>
          <a:prstGeom prst="uturnArrow">
            <a:avLst>
              <a:gd name="adj1" fmla="val 25000"/>
              <a:gd name="adj2" fmla="val 25000"/>
              <a:gd name="adj3" fmla="val 25000"/>
              <a:gd name="adj4" fmla="val 37437"/>
              <a:gd name="adj5" fmla="val 7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400255375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955964" y="836613"/>
            <a:ext cx="1044632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b="1" dirty="0"/>
              <a:t>Art. 145. </a:t>
            </a:r>
            <a:r>
              <a:rPr lang="pt-BR" altLang="pt-BR" sz="2800" dirty="0"/>
              <a:t>Não será permitido pagamento antecipado, parcial ou total, relativo a parcelas contratuais vinculadas ao fornecimento de bens, à execução de obras ou à prestação de serviços. </a:t>
            </a:r>
          </a:p>
          <a:p>
            <a:pPr algn="just"/>
            <a:endParaRPr lang="pt-BR" altLang="pt-BR" sz="2800" dirty="0"/>
          </a:p>
          <a:p>
            <a:pPr algn="just"/>
            <a:r>
              <a:rPr lang="pt-BR" altLang="pt-BR" sz="2800" dirty="0"/>
              <a:t>§ 1º </a:t>
            </a:r>
            <a:r>
              <a:rPr lang="pt-BR" altLang="pt-BR" sz="2800" b="1" dirty="0"/>
              <a:t>Somente será permitida a antecipação de pagamento se propiciar sensível economia de recursos ou se representar condição indispensável para a obtenção do bem ou para a prestação do serviço</a:t>
            </a:r>
            <a:r>
              <a:rPr lang="pt-BR" altLang="pt-BR" sz="2800" dirty="0"/>
              <a:t>, hipótese em que deverá ser previamente justificado no processo licitatório e expressamente previsto no edital de licitação ou instrumento formal de contratação direta. </a:t>
            </a:r>
          </a:p>
        </p:txBody>
      </p:sp>
    </p:spTree>
    <p:extLst>
      <p:ext uri="{BB962C8B-B14F-4D97-AF65-F5344CB8AC3E}">
        <p14:creationId xmlns:p14="http://schemas.microsoft.com/office/powerpoint/2010/main" val="317957198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0"/>
            <a:ext cx="9601196" cy="1303867"/>
          </a:xfrm>
        </p:spPr>
        <p:txBody>
          <a:bodyPr/>
          <a:lstStyle/>
          <a:p>
            <a:pPr algn="just"/>
            <a:r>
              <a:rPr lang="pt-BR" dirty="0" smtClean="0">
                <a:latin typeface="Arial" panose="020B0604020202020204" pitchFamily="34" charset="0"/>
                <a:cs typeface="Arial" panose="020B0604020202020204" pitchFamily="34" charset="0"/>
              </a:rPr>
              <a:t>       PREJULGADO Nº 2370</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62000" y="983827"/>
            <a:ext cx="10668000" cy="3318936"/>
          </a:xfrm>
        </p:spPr>
        <p:txBody>
          <a:bodyPr>
            <a:noAutofit/>
          </a:bodyPr>
          <a:lstStyle/>
          <a:p>
            <a:pPr algn="just"/>
            <a:r>
              <a:rPr lang="pt-BR" dirty="0">
                <a:latin typeface="Arial" panose="020B0604020202020204" pitchFamily="34" charset="0"/>
                <a:cs typeface="Arial" panose="020B0604020202020204" pitchFamily="34" charset="0"/>
              </a:rPr>
              <a:t>1. O ordenamento jurídico não trata especificamente da aquisição pública por meio do comércio eletrônico tradicional, sendo, portanto, excepcionalidade. Primeiro, por ser meio de contratação direta, afastando-se, consequentemente, do dever de licitar; segundo, por inverter o procedimento para a realização do pagamento, normalmente executado após a devida liquidação</a:t>
            </a:r>
            <a:r>
              <a:rPr lang="pt-BR" dirty="0" smtClean="0">
                <a:latin typeface="Arial" panose="020B0604020202020204" pitchFamily="34" charset="0"/>
                <a:cs typeface="Arial" panose="020B0604020202020204" pitchFamily="34" charset="0"/>
              </a:rPr>
              <a:t>.</a:t>
            </a:r>
          </a:p>
          <a:p>
            <a:pPr algn="just"/>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2. Nos excepcionalíssimos casos em que a Administração entender que a contratação por meio da internet se mostra a mais benéfica ao interesse público, deverá atentar para fazer constar no processo administrativo as exigências legais e jurisprudências, em especial o seguinte</a:t>
            </a:r>
            <a:r>
              <a:rPr lang="pt-BR" dirty="0" smtClean="0">
                <a:latin typeface="Arial" panose="020B0604020202020204" pitchFamily="34" charset="0"/>
                <a:cs typeface="Arial" panose="020B0604020202020204" pitchFamily="34" charset="0"/>
              </a:rPr>
              <a:t>:</a:t>
            </a:r>
          </a:p>
          <a:p>
            <a:pPr algn="just"/>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2.1. Justificativa da dispensa de licitação</a:t>
            </a:r>
            <a:r>
              <a:rPr lang="pt-BR" dirty="0" smtClean="0">
                <a:latin typeface="Arial" panose="020B0604020202020204" pitchFamily="34" charset="0"/>
                <a:cs typeface="Arial" panose="020B0604020202020204" pitchFamily="34" charset="0"/>
              </a:rPr>
              <a:t>;</a:t>
            </a:r>
          </a:p>
          <a:p>
            <a:pPr algn="just"/>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2.2. Estudo fundamentado sobre a necessidade e economicidade da antecipação do pagamento; </a:t>
            </a:r>
            <a:endParaRPr lang="pt-B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4997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182880"/>
            <a:ext cx="9601196" cy="1303867"/>
          </a:xfrm>
        </p:spPr>
        <p:txBody>
          <a:bodyPr/>
          <a:lstStyle/>
          <a:p>
            <a:r>
              <a:rPr lang="pt-BR" dirty="0" smtClean="0">
                <a:latin typeface="Arial" panose="020B0604020202020204" pitchFamily="34" charset="0"/>
                <a:cs typeface="Arial" panose="020B0604020202020204" pitchFamily="34" charset="0"/>
              </a:rPr>
              <a:t>PREJULGADO Nº 2370</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16280" y="602827"/>
            <a:ext cx="10759440" cy="3318936"/>
          </a:xfrm>
        </p:spPr>
        <p:txBody>
          <a:bodyPr>
            <a:noAutofit/>
          </a:bodyPr>
          <a:lstStyle/>
          <a:p>
            <a:pPr algn="just"/>
            <a:r>
              <a:rPr lang="pt-BR" dirty="0" smtClean="0">
                <a:latin typeface="Arial" panose="020B0604020202020204" pitchFamily="34" charset="0"/>
                <a:cs typeface="Arial" panose="020B0604020202020204" pitchFamily="34" charset="0"/>
              </a:rPr>
              <a:t>2.3</a:t>
            </a:r>
            <a:r>
              <a:rPr lang="pt-BR" dirty="0">
                <a:latin typeface="Arial" panose="020B0604020202020204" pitchFamily="34" charset="0"/>
                <a:cs typeface="Arial" panose="020B0604020202020204" pitchFamily="34" charset="0"/>
              </a:rPr>
              <a:t>. Cotação Eletrônica de Preços ou justificativa para sua dispensa (art. 75, §3º, da Lei n. 14.133/21</a:t>
            </a:r>
            <a:r>
              <a:rPr lang="pt-BR" dirty="0" smtClean="0">
                <a:latin typeface="Arial" panose="020B0604020202020204" pitchFamily="34" charset="0"/>
                <a:cs typeface="Arial" panose="020B0604020202020204" pitchFamily="34" charset="0"/>
              </a:rPr>
              <a:t>);</a:t>
            </a:r>
          </a:p>
          <a:p>
            <a:pPr algn="just"/>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2.4. Justificativa de preço (art. 72, VII, da Lei n. 14.133/21</a:t>
            </a:r>
            <a:r>
              <a:rPr lang="pt-BR" dirty="0" smtClean="0">
                <a:latin typeface="Arial" panose="020B0604020202020204" pitchFamily="34" charset="0"/>
                <a:cs typeface="Arial" panose="020B0604020202020204" pitchFamily="34" charset="0"/>
              </a:rPr>
              <a:t>);</a:t>
            </a:r>
          </a:p>
          <a:p>
            <a:pPr algn="just"/>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2.5. Comprovação de que o contratado preenche os requisitos de habilitação e qualificação mínima necessária (art. 72, V, da Lei n. 14.133/21</a:t>
            </a:r>
            <a:r>
              <a:rPr lang="pt-BR" dirty="0" smtClean="0">
                <a:latin typeface="Arial" panose="020B0604020202020204" pitchFamily="34" charset="0"/>
                <a:cs typeface="Arial" panose="020B0604020202020204" pitchFamily="34" charset="0"/>
              </a:rPr>
              <a:t>);</a:t>
            </a:r>
          </a:p>
          <a:p>
            <a:pPr algn="just"/>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2.6. Exigência de garantias pelo contratado ou a justificativa de sua dispensa (art. 145, 2º, da Lei n. 14.133/21 (Processo n. @CON-20/00523735</a:t>
            </a:r>
            <a:r>
              <a:rPr lang="pt-BR" dirty="0" smtClean="0">
                <a:latin typeface="Arial" panose="020B0604020202020204" pitchFamily="34" charset="0"/>
                <a:cs typeface="Arial" panose="020B0604020202020204" pitchFamily="34" charset="0"/>
              </a:rPr>
              <a:t>);</a:t>
            </a:r>
          </a:p>
          <a:p>
            <a:pPr algn="just"/>
            <a:r>
              <a:rPr lang="pt-BR" dirty="0">
                <a:latin typeface="Arial" panose="020B0604020202020204" pitchFamily="34" charset="0"/>
                <a:cs typeface="Arial" panose="020B0604020202020204" pitchFamily="34" charset="0"/>
              </a:rPr>
              <a:t>2.7. Em qualquer caso, o pagamento precedido da devida diligência para se determinar, de forma objetiva, a idoneidade e capacidade das empresas “beneficiadas” por essa antecipação, preferencialmente, realizado por comitê de gerenciamento de risco do órgão/entidade, respeitado o princípio da segregação das funções (art. 72, I, da Lei n. 14.133/21); </a:t>
            </a:r>
          </a:p>
        </p:txBody>
      </p:sp>
    </p:spTree>
    <p:extLst>
      <p:ext uri="{BB962C8B-B14F-4D97-AF65-F5344CB8AC3E}">
        <p14:creationId xmlns:p14="http://schemas.microsoft.com/office/powerpoint/2010/main" val="35977173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335280"/>
            <a:ext cx="9601196" cy="1303867"/>
          </a:xfrm>
        </p:spPr>
        <p:txBody>
          <a:bodyPr/>
          <a:lstStyle/>
          <a:p>
            <a:r>
              <a:rPr lang="pt-BR" dirty="0" smtClean="0">
                <a:latin typeface="Arial" panose="020B0604020202020204" pitchFamily="34" charset="0"/>
                <a:cs typeface="Arial" panose="020B0604020202020204" pitchFamily="34" charset="0"/>
              </a:rPr>
              <a:t>PREJULGADO Nº 2370</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62000" y="1639147"/>
            <a:ext cx="10668000" cy="3318936"/>
          </a:xfrm>
        </p:spPr>
        <p:txBody>
          <a:bodyPr>
            <a:noAutofit/>
          </a:bodyPr>
          <a:lstStyle/>
          <a:p>
            <a:pPr algn="just"/>
            <a:r>
              <a:rPr lang="pt-BR" sz="2800" dirty="0">
                <a:latin typeface="Arial" panose="020B0604020202020204" pitchFamily="34" charset="0"/>
                <a:cs typeface="Arial" panose="020B0604020202020204" pitchFamily="34" charset="0"/>
              </a:rPr>
              <a:t>2.8. Pagamento efetuado, preferencialmente, por meio de cartão de pagamento, cujo extrato deverá ser divulgado e mantido à disposição do público no Portal Nacional de Contratações Públicas (PNCP) - art. 75, §4º, da Lei n. 14.133/21; 3. Por fim, é recomendado que tal procedimento excepcional se limite às hipóteses de contratação direta de pequenas compras de pronto pagamento, em situações nas quais o benefício advindo da sensível economia supere os riscos, segundo a prudente avaliação do gestor, amparada, se possível, em normativa do ente.</a:t>
            </a:r>
          </a:p>
        </p:txBody>
      </p:sp>
    </p:spTree>
    <p:extLst>
      <p:ext uri="{BB962C8B-B14F-4D97-AF65-F5344CB8AC3E}">
        <p14:creationId xmlns:p14="http://schemas.microsoft.com/office/powerpoint/2010/main" val="3502918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281092"/>
            <a:ext cx="9601196" cy="1303867"/>
          </a:xfrm>
        </p:spPr>
        <p:txBody>
          <a:bodyPr/>
          <a:lstStyle/>
          <a:p>
            <a:r>
              <a:rPr lang="pt-BR" dirty="0" smtClean="0">
                <a:latin typeface="Arial" panose="020B0604020202020204" pitchFamily="34" charset="0"/>
                <a:cs typeface="Arial" panose="020B0604020202020204" pitchFamily="34" charset="0"/>
              </a:rPr>
              <a:t>ALTERAÇÕES PCA</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112520" y="1310639"/>
            <a:ext cx="10027920" cy="3318936"/>
          </a:xfrm>
        </p:spPr>
        <p:txBody>
          <a:bodyPr>
            <a:noAutofit/>
          </a:bodyPr>
          <a:lstStyle/>
          <a:p>
            <a:pPr algn="just"/>
            <a:r>
              <a:rPr lang="pt-BR" sz="2800" dirty="0">
                <a:latin typeface="Arial" panose="020B0604020202020204" pitchFamily="34" charset="0"/>
                <a:cs typeface="Arial" panose="020B0604020202020204" pitchFamily="34" charset="0"/>
              </a:rPr>
              <a:t>VII - a partir de documentos de formalização de demandas, os órgãos responsáveis pelo planejamento de cada ente federativo poderão, na forma de regulamento, elaborar plano de contratações anual, com o objetivo de racionalizar as contratações dos órgãos e entidades sob sua competência, garantir o alinhamento com o seu planejamento estratégico e subsidiar a elaboração das respectivas leis orçamentárias.</a:t>
            </a:r>
            <a:endParaRPr lang="pt-BR" sz="2800" dirty="0" smtClean="0">
              <a:latin typeface="Arial" panose="020B0604020202020204" pitchFamily="34" charset="0"/>
              <a:cs typeface="Arial" panose="020B0604020202020204" pitchFamily="34" charset="0"/>
            </a:endParaRPr>
          </a:p>
          <a:p>
            <a:r>
              <a:rPr lang="pt-BR" sz="2800" b="1" dirty="0" smtClean="0">
                <a:latin typeface="Arial" panose="020B0604020202020204" pitchFamily="34" charset="0"/>
                <a:cs typeface="Arial" panose="020B0604020202020204" pitchFamily="34" charset="0"/>
              </a:rPr>
              <a:t>►demanda superveniente </a:t>
            </a:r>
          </a:p>
          <a:p>
            <a:r>
              <a:rPr lang="pt-BR" sz="2800" b="1" dirty="0" smtClean="0">
                <a:latin typeface="Arial" panose="020B0604020202020204" pitchFamily="34" charset="0"/>
                <a:cs typeface="Arial" panose="020B0604020202020204" pitchFamily="34" charset="0"/>
              </a:rPr>
              <a:t>►demanda insuficiente </a:t>
            </a:r>
            <a:endParaRPr lang="pt-B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48580"/>
      </p:ext>
    </p:extLst>
  </p:cSld>
  <p:clrMapOvr>
    <a:masterClrMapping/>
  </p:clrMapOvr>
  <p:transition spd="med">
    <p:pull/>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840" y="1556792"/>
            <a:ext cx="9057649" cy="4395044"/>
          </a:xfrm>
          <a:prstGeom prst="rect">
            <a:avLst/>
          </a:prstGeom>
        </p:spPr>
      </p:pic>
      <p:sp>
        <p:nvSpPr>
          <p:cNvPr id="2" name="Retângulo de cantos arredondados 1"/>
          <p:cNvSpPr/>
          <p:nvPr/>
        </p:nvSpPr>
        <p:spPr>
          <a:xfrm>
            <a:off x="1610062" y="1083898"/>
            <a:ext cx="8878427" cy="5069888"/>
          </a:xfrm>
          <a:prstGeom prst="roundRect">
            <a:avLst/>
          </a:prstGeom>
          <a:solidFill>
            <a:schemeClr val="bg1">
              <a:alpha val="84000"/>
            </a:schemeClr>
          </a:solidFill>
          <a:ln>
            <a:noFill/>
          </a:ln>
          <a:effectLst>
            <a:outerShdw blurRad="850900" dir="5400000" algn="ctr" rotWithShape="0">
              <a:schemeClr val="bg1">
                <a:alpha val="67000"/>
              </a:schemeClr>
            </a:outerShdw>
            <a:reflection endPos="0" dir="5400000" sy="-100000" algn="bl" rotWithShape="0"/>
          </a:effectLst>
          <a:scene3d>
            <a:camera prst="orthographicFront">
              <a:rot lat="0" lon="0" rev="0"/>
            </a:camera>
            <a:lightRig rig="chilly" dir="t">
              <a:rot lat="0" lon="0" rev="21594000"/>
            </a:lightRig>
          </a:scene3d>
          <a:sp3d contourW="12700" prstMaterial="clear">
            <a:bevelT h="63500" prst="relaxedInset"/>
            <a:bevelB/>
            <a:contourClr>
              <a:schemeClr val="bg1"/>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100">
              <a:solidFill>
                <a:schemeClr val="tx1"/>
              </a:solidFill>
            </a:endParaRPr>
          </a:p>
        </p:txBody>
      </p:sp>
      <p:sp>
        <p:nvSpPr>
          <p:cNvPr id="3" name="Título 2"/>
          <p:cNvSpPr>
            <a:spLocks noGrp="1"/>
          </p:cNvSpPr>
          <p:nvPr>
            <p:ph type="title"/>
          </p:nvPr>
        </p:nvSpPr>
        <p:spPr>
          <a:xfrm>
            <a:off x="853440" y="906164"/>
            <a:ext cx="10485120" cy="846436"/>
          </a:xfrm>
        </p:spPr>
        <p:txBody>
          <a:bodyPr>
            <a:noAutofit/>
          </a:bodyPr>
          <a:lstStyle/>
          <a:p>
            <a:r>
              <a:rPr lang="pt-BR"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pt-BR" sz="4000" b="1" dirty="0">
                <a:solidFill>
                  <a:srgbClr val="FF0000"/>
                </a:solidFill>
                <a:latin typeface="Arial" panose="020B0604020202020204" pitchFamily="34" charset="0"/>
                <a:ea typeface="Verdana" panose="020B0604030504040204" pitchFamily="34" charset="0"/>
                <a:cs typeface="Arial" panose="020B0604020202020204" pitchFamily="34" charset="0"/>
              </a:rPr>
              <a:t>Principais alterações promovidas pela LC 147/14 nas contratações públicas</a:t>
            </a:r>
            <a:r>
              <a:rPr lang="pt-BR" sz="40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pt-BR" sz="4000"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pt-BR" sz="4000" dirty="0">
              <a:solidFill>
                <a:schemeClr val="tx1"/>
              </a:solidFill>
            </a:endParaRPr>
          </a:p>
        </p:txBody>
      </p:sp>
      <p:sp>
        <p:nvSpPr>
          <p:cNvPr id="5" name="Espaço Reservado para Conteúdo 4"/>
          <p:cNvSpPr>
            <a:spLocks noGrp="1"/>
          </p:cNvSpPr>
          <p:nvPr>
            <p:ph idx="1"/>
          </p:nvPr>
        </p:nvSpPr>
        <p:spPr>
          <a:xfrm>
            <a:off x="716280" y="1556792"/>
            <a:ext cx="10622280" cy="3318936"/>
          </a:xfrm>
        </p:spPr>
        <p:txBody>
          <a:bodyPr>
            <a:noAutofit/>
          </a:bodyPr>
          <a:lstStyle/>
          <a:p>
            <a:pPr marL="0" indent="0" algn="just">
              <a:spcBef>
                <a:spcPts val="0"/>
              </a:spcBef>
              <a:buNone/>
            </a:pPr>
            <a:r>
              <a:rPr lang="pt-BR" u="sng" dirty="0">
                <a:solidFill>
                  <a:schemeClr val="tx1"/>
                </a:solidFill>
                <a:latin typeface="Arial" panose="020B0604020202020204" pitchFamily="34" charset="0"/>
                <a:cs typeface="Arial" panose="020B0604020202020204" pitchFamily="34" charset="0"/>
              </a:rPr>
              <a:t>CF, 88</a:t>
            </a:r>
          </a:p>
          <a:p>
            <a:pPr marL="0" indent="0" algn="just">
              <a:spcBef>
                <a:spcPts val="0"/>
              </a:spcBef>
              <a:buNone/>
            </a:pPr>
            <a:r>
              <a:rPr lang="pt-BR" dirty="0" smtClean="0">
                <a:solidFill>
                  <a:schemeClr val="tx1"/>
                </a:solidFill>
                <a:latin typeface="Arial" panose="020B0604020202020204" pitchFamily="34" charset="0"/>
                <a:cs typeface="Arial" panose="020B0604020202020204" pitchFamily="34" charset="0"/>
              </a:rPr>
              <a:t>Art</a:t>
            </a:r>
            <a:r>
              <a:rPr lang="pt-BR" dirty="0">
                <a:solidFill>
                  <a:schemeClr val="tx1"/>
                </a:solidFill>
                <a:latin typeface="Arial" panose="020B0604020202020204" pitchFamily="34" charset="0"/>
                <a:cs typeface="Arial" panose="020B0604020202020204" pitchFamily="34" charset="0"/>
              </a:rPr>
              <a:t>. 170. A ordem econômica, fundada na valorização do trabalho humano e na livre iniciativa, tem por fim assegurar a todos existência digna, conforme os ditames da justiça social, observados os seguintes princípios:</a:t>
            </a:r>
          </a:p>
          <a:p>
            <a:pPr marL="0" indent="0" algn="just">
              <a:spcBef>
                <a:spcPts val="0"/>
              </a:spcBef>
              <a:buNone/>
            </a:pPr>
            <a:r>
              <a:rPr lang="pt-BR" b="1" dirty="0">
                <a:solidFill>
                  <a:schemeClr val="tx1"/>
                </a:solidFill>
                <a:latin typeface="Arial" panose="020B0604020202020204" pitchFamily="34" charset="0"/>
                <a:cs typeface="Arial" panose="020B0604020202020204" pitchFamily="34" charset="0"/>
              </a:rPr>
              <a:t>IX - tratamento favorecido para as empresas de pequeno porte constituídas sob as leis brasileiras e que tenham sua sede e administração no País. </a:t>
            </a:r>
            <a:endParaRPr lang="pt-BR" dirty="0">
              <a:solidFill>
                <a:schemeClr val="tx1"/>
              </a:solidFill>
              <a:latin typeface="Arial" panose="020B0604020202020204" pitchFamily="34" charset="0"/>
              <a:cs typeface="Arial" panose="020B0604020202020204" pitchFamily="34" charset="0"/>
            </a:endParaRPr>
          </a:p>
          <a:p>
            <a:pPr marL="0" indent="0" algn="just">
              <a:spcBef>
                <a:spcPts val="0"/>
              </a:spcBef>
              <a:buNone/>
            </a:pPr>
            <a:r>
              <a:rPr lang="pt-BR" dirty="0">
                <a:solidFill>
                  <a:schemeClr val="tx1"/>
                </a:solidFill>
                <a:latin typeface="Arial" panose="020B0604020202020204" pitchFamily="34" charset="0"/>
                <a:cs typeface="Arial" panose="020B0604020202020204" pitchFamily="34" charset="0"/>
              </a:rPr>
              <a:t>Art. 179. </a:t>
            </a:r>
            <a:r>
              <a:rPr lang="pt-BR" b="1" dirty="0">
                <a:solidFill>
                  <a:schemeClr val="tx1"/>
                </a:solidFill>
                <a:latin typeface="Arial" panose="020B0604020202020204" pitchFamily="34" charset="0"/>
                <a:cs typeface="Arial" panose="020B0604020202020204" pitchFamily="34" charset="0"/>
              </a:rPr>
              <a:t>A União, os Estados, o Distrito Federal e os Municípios dispensarão às microempresas e às empresas de pequeno porte, assim definidas em lei, tratamento jurídico diferenciado</a:t>
            </a:r>
            <a:r>
              <a:rPr lang="pt-BR" dirty="0">
                <a:solidFill>
                  <a:schemeClr val="tx1"/>
                </a:solidFill>
                <a:latin typeface="Arial" panose="020B0604020202020204" pitchFamily="34" charset="0"/>
                <a:cs typeface="Arial" panose="020B0604020202020204" pitchFamily="34" charset="0"/>
              </a:rPr>
              <a:t>, visando a incentivá-las pela simplificação de suas obrigações administrativas, tributárias, previdenciárias e creditícias, ou pela eliminação ou redução destas por meio de lei.</a:t>
            </a:r>
          </a:p>
          <a:p>
            <a:endParaRPr lang="pt-BR" dirty="0">
              <a:solidFill>
                <a:schemeClr val="tx1"/>
              </a:solidFill>
            </a:endParaRPr>
          </a:p>
        </p:txBody>
      </p:sp>
    </p:spTree>
    <p:extLst>
      <p:ext uri="{BB962C8B-B14F-4D97-AF65-F5344CB8AC3E}">
        <p14:creationId xmlns:p14="http://schemas.microsoft.com/office/powerpoint/2010/main" val="75932293"/>
      </p:ext>
    </p:extLst>
  </p:cSld>
  <p:clrMapOvr>
    <a:masterClrMapping/>
  </p:clrMapOvr>
  <p:transition spd="slow">
    <p:comb/>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280162" y="326812"/>
            <a:ext cx="9601196" cy="1303867"/>
          </a:xfrm>
        </p:spPr>
        <p:txBody>
          <a:bodyPr>
            <a:noAutofit/>
          </a:bodyPr>
          <a:lstStyle/>
          <a:p>
            <a:r>
              <a:rPr lang="pt-BR"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pt-BR" sz="2800" b="1" dirty="0">
                <a:solidFill>
                  <a:schemeClr val="tx1"/>
                </a:solidFill>
                <a:latin typeface="Arial" panose="020B0604020202020204" pitchFamily="34" charset="0"/>
                <a:ea typeface="Verdana" panose="020B0604030504040204" pitchFamily="34" charset="0"/>
                <a:cs typeface="Arial" panose="020B0604020202020204" pitchFamily="34" charset="0"/>
              </a:rPr>
              <a:t>Participação exclusiva e cotas reservadas</a:t>
            </a:r>
            <a:endParaRPr lang="pt-BR" sz="2800" b="1" dirty="0">
              <a:solidFill>
                <a:schemeClr val="tx1"/>
              </a:solidFill>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685800" y="1264920"/>
            <a:ext cx="10637520" cy="5273391"/>
          </a:xfrm>
        </p:spPr>
        <p:txBody>
          <a:bodyPr>
            <a:noAutofit/>
          </a:bodyPr>
          <a:lstStyle/>
          <a:p>
            <a:pPr marL="0" indent="0" algn="just">
              <a:buNone/>
            </a:pPr>
            <a:r>
              <a:rPr lang="pt-BR" dirty="0" smtClean="0">
                <a:solidFill>
                  <a:schemeClr val="tx1"/>
                </a:solidFill>
                <a:latin typeface="Arial" panose="020B0604020202020204" pitchFamily="34" charset="0"/>
                <a:ea typeface="Verdana" panose="020B0604030504040204" pitchFamily="34" charset="0"/>
                <a:cs typeface="Arial" panose="020B0604020202020204" pitchFamily="34" charset="0"/>
              </a:rPr>
              <a:t>Art</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48.  Para o cumprimento do disposto no art. 47 desta Lei Complementar, a administração pública: </a:t>
            </a:r>
          </a:p>
          <a:p>
            <a:pPr marL="0" indent="0" algn="just">
              <a:buNone/>
            </a:pP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pt-BR"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I - deverá realizar processo licitatório destinado exclusivamente à participação de microempresas e empresas de pequeno porte nos itens de contratação cujo valor seja de até R$ 80.000,00 (oitenta mil reais)</a:t>
            </a:r>
          </a:p>
          <a:p>
            <a:pPr marL="0" indent="0" algn="just">
              <a:buNone/>
            </a:pPr>
            <a:endParaRPr lang="pt-BR"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lgn="just">
              <a:buNone/>
            </a:pPr>
            <a:r>
              <a:rPr lang="pt-BR" b="1" i="1" dirty="0">
                <a:solidFill>
                  <a:schemeClr val="tx1"/>
                </a:solidFill>
                <a:latin typeface="Arial" panose="020B0604020202020204" pitchFamily="34" charset="0"/>
                <a:ea typeface="Verdana" panose="020B0604030504040204" pitchFamily="34" charset="0"/>
                <a:cs typeface="Arial" panose="020B0604020202020204" pitchFamily="34" charset="0"/>
              </a:rPr>
              <a:t>►Se cada item ou lote for de valor igual ou inferior a R$ 80.000,00, será necessário destiná-lo à disputa exclusiva entre microempresas e empresas de pequeno porte, conforme estabelece o art. 48, I, da Lei Complementar nº 123/2006</a:t>
            </a:r>
          </a:p>
          <a:p>
            <a:pPr marL="0" indent="0" algn="just">
              <a:buNone/>
            </a:pPr>
            <a:r>
              <a:rPr lang="pt-BR" b="1" i="1" dirty="0">
                <a:solidFill>
                  <a:schemeClr val="tx1"/>
                </a:solidFill>
                <a:latin typeface="Arial" panose="020B0604020202020204" pitchFamily="34" charset="0"/>
                <a:ea typeface="Verdana" panose="020B0604030504040204" pitchFamily="34" charset="0"/>
                <a:cs typeface="Arial" panose="020B0604020202020204" pitchFamily="34" charset="0"/>
              </a:rPr>
              <a:t>►Serviços contínuos (até 60 meses): os primeiros doze meses dentro de R$ 80.000,00-licitação exclusiva</a:t>
            </a:r>
          </a:p>
          <a:p>
            <a:endParaRPr lang="pt-BR" dirty="0">
              <a:solidFill>
                <a:schemeClr val="tx1"/>
              </a:solidFill>
            </a:endParaRPr>
          </a:p>
        </p:txBody>
      </p:sp>
    </p:spTree>
    <p:extLst>
      <p:ext uri="{BB962C8B-B14F-4D97-AF65-F5344CB8AC3E}">
        <p14:creationId xmlns:p14="http://schemas.microsoft.com/office/powerpoint/2010/main" val="100479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5">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5">
                                            <p:txEl>
                                              <p:pRg st="3" end="3"/>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494211" y="935916"/>
            <a:ext cx="8971877" cy="5922085"/>
          </a:xfrm>
          <a:prstGeom prst="roundRect">
            <a:avLst>
              <a:gd name="adj" fmla="val 16179"/>
            </a:avLst>
          </a:prstGeom>
          <a:solidFill>
            <a:schemeClr val="bg1">
              <a:alpha val="84000"/>
            </a:schemeClr>
          </a:solidFill>
          <a:ln>
            <a:noFill/>
          </a:ln>
          <a:effectLst>
            <a:outerShdw blurRad="850900" dir="5400000" algn="ctr" rotWithShape="0">
              <a:schemeClr val="bg1">
                <a:alpha val="67000"/>
              </a:schemeClr>
            </a:outerShdw>
            <a:reflection endPos="0" dir="5400000" sy="-100000" algn="bl" rotWithShape="0"/>
          </a:effectLst>
          <a:scene3d>
            <a:camera prst="orthographicFront">
              <a:rot lat="0" lon="0" rev="0"/>
            </a:camera>
            <a:lightRig rig="chilly" dir="t">
              <a:rot lat="0" lon="0" rev="21594000"/>
            </a:lightRig>
          </a:scene3d>
          <a:sp3d contourW="12700" prstMaterial="clear">
            <a:bevelT h="63500" prst="relaxedInset"/>
            <a:bevelB/>
            <a:contourClr>
              <a:schemeClr val="bg1"/>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100">
              <a:solidFill>
                <a:schemeClr val="tx1"/>
              </a:solidFill>
              <a:latin typeface="Arial" panose="020B0604020202020204" pitchFamily="34" charset="0"/>
              <a:cs typeface="Arial" panose="020B0604020202020204" pitchFamily="34" charset="0"/>
            </a:endParaRPr>
          </a:p>
        </p:txBody>
      </p:sp>
      <p:sp>
        <p:nvSpPr>
          <p:cNvPr id="3" name="Título 2"/>
          <p:cNvSpPr>
            <a:spLocks noGrp="1"/>
          </p:cNvSpPr>
          <p:nvPr>
            <p:ph type="title"/>
          </p:nvPr>
        </p:nvSpPr>
        <p:spPr>
          <a:xfrm>
            <a:off x="914400" y="982132"/>
            <a:ext cx="10469880" cy="1303867"/>
          </a:xfrm>
        </p:spPr>
        <p:txBody>
          <a:bodyPr>
            <a:noAutofit/>
          </a:bodyPr>
          <a:lstStyle/>
          <a:p>
            <a:r>
              <a:rPr lang="pt-BR" sz="240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pt-BR" sz="4000" b="1" dirty="0">
                <a:solidFill>
                  <a:srgbClr val="FF0000"/>
                </a:solidFill>
                <a:latin typeface="Arial" panose="020B0604020202020204" pitchFamily="34" charset="0"/>
                <a:ea typeface="Verdana" panose="020B0604030504040204" pitchFamily="34" charset="0"/>
                <a:cs typeface="Arial" panose="020B0604020202020204" pitchFamily="34" charset="0"/>
              </a:rPr>
              <a:t>Participação exclusiva e cotas reservadas</a:t>
            </a:r>
            <a:endParaRPr lang="pt-BR" sz="4000" b="1" dirty="0">
              <a:solidFill>
                <a:srgbClr val="FF0000"/>
              </a:solidFill>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807720" y="2102023"/>
            <a:ext cx="10576560" cy="3589869"/>
          </a:xfrm>
        </p:spPr>
        <p:txBody>
          <a:bodyPr>
            <a:normAutofit fontScale="25000" lnSpcReduction="20000"/>
          </a:bodyPr>
          <a:lstStyle/>
          <a:p>
            <a:pPr marL="0" indent="0" algn="just">
              <a:buNone/>
            </a:pPr>
            <a:r>
              <a:rPr lang="pt-BR" sz="9800" u="sng" dirty="0">
                <a:solidFill>
                  <a:schemeClr val="tx1"/>
                </a:solidFill>
                <a:latin typeface="Arial" panose="020B0604020202020204" pitchFamily="34" charset="0"/>
                <a:ea typeface="Verdana" panose="020B0604030504040204" pitchFamily="34" charset="0"/>
                <a:cs typeface="Arial" panose="020B0604020202020204" pitchFamily="34" charset="0"/>
              </a:rPr>
              <a:t>Subcontratação</a:t>
            </a:r>
          </a:p>
          <a:p>
            <a:pPr marL="0" indent="0" algn="just">
              <a:buNone/>
            </a:pPr>
            <a:r>
              <a:rPr lang="pt-BR" sz="9800" dirty="0" smtClean="0">
                <a:solidFill>
                  <a:schemeClr val="tx1"/>
                </a:solidFill>
                <a:latin typeface="Arial" panose="020B0604020202020204" pitchFamily="34" charset="0"/>
                <a:ea typeface="Verdana" panose="020B0604030504040204" pitchFamily="34" charset="0"/>
                <a:cs typeface="Arial" panose="020B0604020202020204" pitchFamily="34" charset="0"/>
              </a:rPr>
              <a:t>Art</a:t>
            </a:r>
            <a:r>
              <a:rPr lang="pt-BR" sz="9800" dirty="0">
                <a:solidFill>
                  <a:schemeClr val="tx1"/>
                </a:solidFill>
                <a:latin typeface="Arial" panose="020B0604020202020204" pitchFamily="34" charset="0"/>
                <a:ea typeface="Verdana" panose="020B0604030504040204" pitchFamily="34" charset="0"/>
                <a:cs typeface="Arial" panose="020B0604020202020204" pitchFamily="34" charset="0"/>
              </a:rPr>
              <a:t>. 48. </a:t>
            </a:r>
          </a:p>
          <a:p>
            <a:pPr marL="0" indent="0" algn="just">
              <a:buNone/>
            </a:pPr>
            <a:r>
              <a:rPr lang="pt-BR" sz="9800" dirty="0">
                <a:solidFill>
                  <a:schemeClr val="tx1"/>
                </a:solidFill>
                <a:latin typeface="Arial" panose="020B0604020202020204" pitchFamily="34" charset="0"/>
                <a:ea typeface="Verdana" panose="020B0604030504040204" pitchFamily="34" charset="0"/>
                <a:cs typeface="Arial" panose="020B0604020202020204" pitchFamily="34" charset="0"/>
              </a:rPr>
              <a:t>II - poderá, em relação aos processos licitatórios destinados à aquisição de obras e serviços, exigir dos licitantes a subcontratação de microempresa ou empresa de pequeno porte;        </a:t>
            </a:r>
          </a:p>
          <a:p>
            <a:pPr marL="0" indent="0" algn="just">
              <a:buNone/>
            </a:pPr>
            <a:endParaRPr lang="pt-BR" sz="98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lgn="just">
              <a:buNone/>
            </a:pPr>
            <a:r>
              <a:rPr lang="pt-BR" sz="9800" dirty="0">
                <a:solidFill>
                  <a:schemeClr val="tx1"/>
                </a:solidFill>
                <a:latin typeface="Arial" panose="020B0604020202020204" pitchFamily="34" charset="0"/>
                <a:ea typeface="Verdana" panose="020B0604030504040204" pitchFamily="34" charset="0"/>
                <a:cs typeface="Arial" panose="020B0604020202020204" pitchFamily="34" charset="0"/>
              </a:rPr>
              <a:t>-aumenta o risco na execução contratual</a:t>
            </a:r>
          </a:p>
          <a:p>
            <a:pPr marL="0" indent="0" algn="just">
              <a:buNone/>
            </a:pPr>
            <a:r>
              <a:rPr lang="pt-BR" sz="9800" dirty="0">
                <a:solidFill>
                  <a:schemeClr val="tx1"/>
                </a:solidFill>
                <a:latin typeface="Arial" panose="020B0604020202020204" pitchFamily="34" charset="0"/>
                <a:ea typeface="Verdana" panose="020B0604030504040204" pitchFamily="34" charset="0"/>
                <a:cs typeface="Arial" panose="020B0604020202020204" pitchFamily="34" charset="0"/>
              </a:rPr>
              <a:t>-subcontratação de acessório</a:t>
            </a:r>
          </a:p>
          <a:p>
            <a:pPr marL="0" indent="0" algn="just">
              <a:buNone/>
            </a:pPr>
            <a:r>
              <a:rPr lang="pt-BR" sz="9800" dirty="0">
                <a:solidFill>
                  <a:schemeClr val="tx1"/>
                </a:solidFill>
                <a:latin typeface="Arial" panose="020B0604020202020204" pitchFamily="34" charset="0"/>
                <a:ea typeface="Verdana" panose="020B0604030504040204" pitchFamily="34" charset="0"/>
                <a:cs typeface="Arial" panose="020B0604020202020204" pitchFamily="34" charset="0"/>
              </a:rPr>
              <a:t>-fiscalização do contratado e do subcontratado</a:t>
            </a:r>
          </a:p>
          <a:p>
            <a:pPr marL="0" indent="0" algn="just">
              <a:buNone/>
            </a:pPr>
            <a:r>
              <a:rPr lang="pt-BR" sz="9800" dirty="0">
                <a:solidFill>
                  <a:schemeClr val="tx1"/>
                </a:solidFill>
                <a:latin typeface="Arial" panose="020B0604020202020204" pitchFamily="34" charset="0"/>
                <a:ea typeface="Verdana" panose="020B0604030504040204" pitchFamily="34" charset="0"/>
                <a:cs typeface="Arial" panose="020B0604020202020204" pitchFamily="34" charset="0"/>
              </a:rPr>
              <a:t>-não se admite a subcontratação para aquisição de bens</a:t>
            </a:r>
          </a:p>
          <a:p>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060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2433022" y="935915"/>
            <a:ext cx="8971877" cy="5922085"/>
          </a:xfrm>
          <a:prstGeom prst="roundRect">
            <a:avLst/>
          </a:prstGeom>
          <a:solidFill>
            <a:schemeClr val="bg1">
              <a:alpha val="84000"/>
            </a:schemeClr>
          </a:solidFill>
          <a:ln>
            <a:noFill/>
          </a:ln>
          <a:effectLst>
            <a:outerShdw blurRad="850900" dir="5400000" algn="ctr" rotWithShape="0">
              <a:schemeClr val="bg1">
                <a:alpha val="67000"/>
              </a:schemeClr>
            </a:outerShdw>
            <a:reflection endPos="0" dir="5400000" sy="-100000" algn="bl" rotWithShape="0"/>
          </a:effectLst>
          <a:scene3d>
            <a:camera prst="orthographicFront">
              <a:rot lat="0" lon="0" rev="0"/>
            </a:camera>
            <a:lightRig rig="chilly" dir="t">
              <a:rot lat="0" lon="0" rev="21594000"/>
            </a:lightRig>
          </a:scene3d>
          <a:sp3d contourW="12700" prstMaterial="clear">
            <a:bevelT h="63500" prst="relaxedInset"/>
            <a:bevelB/>
            <a:contourClr>
              <a:schemeClr val="bg1"/>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100">
              <a:solidFill>
                <a:schemeClr val="tx1"/>
              </a:solidFill>
              <a:latin typeface="Arial" panose="020B0604020202020204" pitchFamily="34" charset="0"/>
              <a:cs typeface="Arial" panose="020B0604020202020204" pitchFamily="34" charset="0"/>
            </a:endParaRPr>
          </a:p>
        </p:txBody>
      </p:sp>
      <p:sp>
        <p:nvSpPr>
          <p:cNvPr id="3" name="Título 2"/>
          <p:cNvSpPr>
            <a:spLocks noGrp="1"/>
          </p:cNvSpPr>
          <p:nvPr>
            <p:ph type="title"/>
          </p:nvPr>
        </p:nvSpPr>
        <p:spPr>
          <a:xfrm>
            <a:off x="609600" y="609600"/>
            <a:ext cx="10668000" cy="1143000"/>
          </a:xfrm>
        </p:spPr>
        <p:txBody>
          <a:bodyPr>
            <a:noAutofit/>
          </a:bodyPr>
          <a:lstStyle/>
          <a:p>
            <a:r>
              <a:rPr lang="pt-BR" sz="240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pt-BR" sz="4000" dirty="0">
                <a:solidFill>
                  <a:srgbClr val="FF0000"/>
                </a:solidFill>
                <a:latin typeface="Arial" panose="020B0604020202020204" pitchFamily="34" charset="0"/>
                <a:ea typeface="Verdana" panose="020B0604030504040204" pitchFamily="34" charset="0"/>
                <a:cs typeface="Arial" panose="020B0604020202020204" pitchFamily="34" charset="0"/>
              </a:rPr>
              <a:t>Participação exclusiva e cotas reservadas</a:t>
            </a:r>
            <a:endParaRPr lang="pt-BR" sz="4000" dirty="0">
              <a:solidFill>
                <a:srgbClr val="FF0000"/>
              </a:solidFill>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944881" y="1747759"/>
            <a:ext cx="10332719" cy="3318936"/>
          </a:xfrm>
        </p:spPr>
        <p:txBody>
          <a:bodyPr>
            <a:normAutofit fontScale="25000" lnSpcReduction="20000"/>
          </a:bodyPr>
          <a:lstStyle/>
          <a:p>
            <a:pPr marL="0" indent="0" algn="just">
              <a:buNone/>
            </a:pPr>
            <a:r>
              <a:rPr lang="pt-BR" sz="11200" u="sng" dirty="0">
                <a:solidFill>
                  <a:schemeClr val="tx1"/>
                </a:solidFill>
                <a:latin typeface="Arial" panose="020B0604020202020204" pitchFamily="34" charset="0"/>
                <a:ea typeface="Verdana" panose="020B0604030504040204" pitchFamily="34" charset="0"/>
                <a:cs typeface="Arial" panose="020B0604020202020204" pitchFamily="34" charset="0"/>
              </a:rPr>
              <a:t>Cota de até 25%</a:t>
            </a:r>
          </a:p>
          <a:p>
            <a:pPr marL="0" indent="0" algn="just">
              <a:buNone/>
            </a:pPr>
            <a:r>
              <a:rPr lang="pt-BR" sz="11200" dirty="0">
                <a:solidFill>
                  <a:schemeClr val="tx1"/>
                </a:solidFill>
                <a:latin typeface="Arial" panose="020B0604020202020204" pitchFamily="34" charset="0"/>
                <a:ea typeface="Verdana" panose="020B0604030504040204" pitchFamily="34" charset="0"/>
                <a:cs typeface="Arial" panose="020B0604020202020204" pitchFamily="34" charset="0"/>
              </a:rPr>
              <a:t>Art. 48.  </a:t>
            </a:r>
          </a:p>
          <a:p>
            <a:pPr marL="0" indent="0" algn="just">
              <a:buNone/>
            </a:pPr>
            <a:r>
              <a:rPr lang="pt-BR" sz="11200" dirty="0">
                <a:solidFill>
                  <a:schemeClr val="tx1"/>
                </a:solidFill>
                <a:latin typeface="Arial" panose="020B0604020202020204" pitchFamily="34" charset="0"/>
                <a:ea typeface="Verdana" panose="020B0604030504040204" pitchFamily="34" charset="0"/>
                <a:cs typeface="Arial" panose="020B0604020202020204" pitchFamily="34" charset="0"/>
              </a:rPr>
              <a:t>III - deverá estabelecer, em certames para aquisição de bens de natureza divisível, cota de </a:t>
            </a:r>
            <a:r>
              <a:rPr lang="pt-BR" sz="11200" b="1" dirty="0">
                <a:solidFill>
                  <a:schemeClr val="tx1"/>
                </a:solidFill>
                <a:latin typeface="Arial" panose="020B0604020202020204" pitchFamily="34" charset="0"/>
                <a:ea typeface="Verdana" panose="020B0604030504040204" pitchFamily="34" charset="0"/>
                <a:cs typeface="Arial" panose="020B0604020202020204" pitchFamily="34" charset="0"/>
              </a:rPr>
              <a:t>até 25% </a:t>
            </a:r>
            <a:r>
              <a:rPr lang="pt-BR" sz="11200" dirty="0">
                <a:solidFill>
                  <a:schemeClr val="tx1"/>
                </a:solidFill>
                <a:latin typeface="Arial" panose="020B0604020202020204" pitchFamily="34" charset="0"/>
                <a:ea typeface="Verdana" panose="020B0604030504040204" pitchFamily="34" charset="0"/>
                <a:cs typeface="Arial" panose="020B0604020202020204" pitchFamily="34" charset="0"/>
              </a:rPr>
              <a:t>(vinte e cinco por cento) do objeto para a contratação de microempresas e empresas de pequeno porte.   </a:t>
            </a:r>
          </a:p>
          <a:p>
            <a:endParaRPr lang="pt-BR" sz="112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r>
              <a:rPr lang="pt-BR" sz="11200" dirty="0">
                <a:solidFill>
                  <a:schemeClr val="tx1"/>
                </a:solidFill>
                <a:latin typeface="Arial" panose="020B0604020202020204" pitchFamily="34" charset="0"/>
                <a:ea typeface="Verdana" panose="020B0604030504040204" pitchFamily="34" charset="0"/>
                <a:cs typeface="Arial" panose="020B0604020202020204" pitchFamily="34" charset="0"/>
              </a:rPr>
              <a:t>Contrato de fornecimento</a:t>
            </a:r>
          </a:p>
          <a:p>
            <a:pPr algn="just"/>
            <a:r>
              <a:rPr lang="pt-BR" sz="11200" dirty="0">
                <a:solidFill>
                  <a:schemeClr val="tx1"/>
                </a:solidFill>
                <a:latin typeface="Arial" panose="020B0604020202020204" pitchFamily="34" charset="0"/>
                <a:ea typeface="Verdana" panose="020B0604030504040204" pitchFamily="34" charset="0"/>
                <a:cs typeface="Arial" panose="020B0604020202020204" pitchFamily="34" charset="0"/>
              </a:rPr>
              <a:t>Contrato que permite essa divisibilidade</a:t>
            </a:r>
          </a:p>
          <a:p>
            <a:pPr algn="just"/>
            <a:r>
              <a:rPr lang="pt-BR" sz="11200" dirty="0">
                <a:solidFill>
                  <a:schemeClr val="tx1"/>
                </a:solidFill>
                <a:latin typeface="Arial" panose="020B0604020202020204" pitchFamily="34" charset="0"/>
                <a:ea typeface="Verdana" panose="020B0604030504040204" pitchFamily="34" charset="0"/>
                <a:cs typeface="Arial" panose="020B0604020202020204" pitchFamily="34" charset="0"/>
              </a:rPr>
              <a:t>Até 25%</a:t>
            </a:r>
          </a:p>
          <a:p>
            <a:endParaRPr lang="pt-BR" dirty="0">
              <a:solidFill>
                <a:schemeClr val="tx1"/>
              </a:solidFill>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CEE81A3F-47D2-4EAA-995E-8F4314396BB9}"/>
              </a:ext>
            </a:extLst>
          </p:cNvPr>
          <p:cNvSpPr/>
          <p:nvPr/>
        </p:nvSpPr>
        <p:spPr>
          <a:xfrm rot="10800000" flipV="1">
            <a:off x="2711624" y="5608404"/>
            <a:ext cx="7870314" cy="707886"/>
          </a:xfrm>
          <a:prstGeom prst="rect">
            <a:avLst/>
          </a:prstGeom>
          <a:noFill/>
        </p:spPr>
        <p:txBody>
          <a:bodyPr wrap="square" lIns="91440" tIns="45720" rIns="91440" bIns="45720">
            <a:spAutoFit/>
          </a:bodyPr>
          <a:lstStyle/>
          <a:p>
            <a:pPr algn="ctr"/>
            <a:r>
              <a:rPr lang="pt-BR" sz="4000" b="1" dirty="0">
                <a:ln w="6600">
                  <a:solidFill>
                    <a:schemeClr val="accent2"/>
                  </a:solidFill>
                  <a:prstDash val="solid"/>
                </a:ln>
                <a:solidFill>
                  <a:srgbClr val="FFFFFF"/>
                </a:solidFill>
                <a:effectLst>
                  <a:outerShdw dist="38100" dir="2700000" algn="tl" rotWithShape="0">
                    <a:schemeClr val="accent2"/>
                  </a:outerShdw>
                </a:effectLst>
              </a:rPr>
              <a:t>Qual será contratado primeiro?</a:t>
            </a:r>
          </a:p>
        </p:txBody>
      </p:sp>
    </p:spTree>
    <p:extLst>
      <p:ext uri="{BB962C8B-B14F-4D97-AF65-F5344CB8AC3E}">
        <p14:creationId xmlns:p14="http://schemas.microsoft.com/office/powerpoint/2010/main" val="239332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178435" y="849728"/>
            <a:ext cx="9974478" cy="5251877"/>
          </a:xfrm>
          <a:prstGeom prst="roundRect">
            <a:avLst/>
          </a:prstGeom>
          <a:solidFill>
            <a:schemeClr val="bg1">
              <a:alpha val="84000"/>
            </a:schemeClr>
          </a:solidFill>
          <a:ln>
            <a:noFill/>
          </a:ln>
          <a:effectLst>
            <a:outerShdw blurRad="850900" dir="5400000" algn="ctr" rotWithShape="0">
              <a:schemeClr val="bg1">
                <a:alpha val="67000"/>
              </a:schemeClr>
            </a:outerShdw>
            <a:reflection endPos="0" dir="5400000" sy="-100000" algn="bl" rotWithShape="0"/>
          </a:effectLst>
          <a:scene3d>
            <a:camera prst="orthographicFront">
              <a:rot lat="0" lon="0" rev="0"/>
            </a:camera>
            <a:lightRig rig="chilly" dir="t">
              <a:rot lat="0" lon="0" rev="21594000"/>
            </a:lightRig>
          </a:scene3d>
          <a:sp3d contourW="12700" prstMaterial="clear">
            <a:bevelT h="63500" prst="relaxedInset"/>
            <a:bevelB/>
            <a:contourClr>
              <a:schemeClr val="bg1"/>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t-BR">
              <a:blipFill>
                <a:blip r:embed="rId2"/>
                <a:tile tx="0" ty="0" sx="100000" sy="100000" flip="none" algn="tl"/>
              </a:blipFill>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777240" y="596672"/>
            <a:ext cx="10591800" cy="4680520"/>
          </a:xfrm>
        </p:spPr>
        <p:txBody>
          <a:bodyPr>
            <a:noAutofit/>
          </a:bodyPr>
          <a:lstStyle/>
          <a:p>
            <a:pPr marL="0" indent="0">
              <a:buNone/>
            </a:pPr>
            <a:r>
              <a:rPr lang="pt-BR" u="sng" dirty="0" smtClean="0">
                <a:solidFill>
                  <a:srgbClr val="FF0000"/>
                </a:solidFill>
                <a:latin typeface="Arial" panose="020B0604020202020204" pitchFamily="34" charset="0"/>
                <a:ea typeface="Verdana" panose="020B0604030504040204" pitchFamily="34" charset="0"/>
                <a:cs typeface="Arial" panose="020B0604020202020204" pitchFamily="34" charset="0"/>
              </a:rPr>
              <a:t>EXCEÇÕES:</a:t>
            </a:r>
          </a:p>
          <a:p>
            <a:pPr marL="0" indent="0" algn="just">
              <a:buNone/>
            </a:pPr>
            <a:r>
              <a:rPr lang="pt-BR" dirty="0" smtClean="0">
                <a:solidFill>
                  <a:schemeClr val="tx1"/>
                </a:solidFill>
                <a:latin typeface="Arial" panose="020B0604020202020204" pitchFamily="34" charset="0"/>
                <a:ea typeface="Verdana" panose="020B0604030504040204" pitchFamily="34" charset="0"/>
                <a:cs typeface="Arial" panose="020B0604020202020204" pitchFamily="34" charset="0"/>
              </a:rPr>
              <a:t>Art</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49. Não se aplica o disposto nos </a:t>
            </a:r>
            <a:r>
              <a:rPr lang="pt-BR" dirty="0" err="1">
                <a:solidFill>
                  <a:schemeClr val="tx1"/>
                </a:solidFill>
                <a:latin typeface="Arial" panose="020B0604020202020204" pitchFamily="34" charset="0"/>
                <a:ea typeface="Verdana" panose="020B060403050404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arts</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 47 e 48 desta Lei Complementar</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quando:</a:t>
            </a:r>
          </a:p>
          <a:p>
            <a:pPr marL="0" indent="0" algn="just">
              <a:buNone/>
            </a:pP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II - não houver um mínimo de 3 (três) fornecedores competitivos enquadrados como microempresas ou empresas de pequeno porte </a:t>
            </a:r>
            <a:r>
              <a:rPr lang="pt-BR" b="1" dirty="0">
                <a:solidFill>
                  <a:srgbClr val="FF0000"/>
                </a:solidFill>
                <a:latin typeface="Arial" panose="020B0604020202020204" pitchFamily="34" charset="0"/>
                <a:ea typeface="Verdana" panose="020B0604030504040204" pitchFamily="34" charset="0"/>
                <a:cs typeface="Arial" panose="020B0604020202020204" pitchFamily="34" charset="0"/>
              </a:rPr>
              <a:t>sediados local ou regionalmente </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e capazes de cumprir as exigências estabelecidas no instrumento convocatório;</a:t>
            </a:r>
          </a:p>
          <a:p>
            <a:pPr marL="0" indent="0" algn="just">
              <a:buNone/>
            </a:pP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III - o tratamento diferenciado e simplificado para as microempresas e empresas de pequeno porte </a:t>
            </a:r>
            <a:r>
              <a:rPr lang="pt-BR" dirty="0">
                <a:solidFill>
                  <a:srgbClr val="FF0000"/>
                </a:solidFill>
                <a:latin typeface="Arial" panose="020B0604020202020204" pitchFamily="34" charset="0"/>
                <a:ea typeface="Verdana" panose="020B0604030504040204" pitchFamily="34" charset="0"/>
                <a:cs typeface="Arial" panose="020B0604020202020204" pitchFamily="34" charset="0"/>
              </a:rPr>
              <a:t>não for vantajoso para a administração pública </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ou representar prejuízo ao conjunto ou complexo do objeto a ser contratado;</a:t>
            </a:r>
          </a:p>
          <a:p>
            <a:pPr marL="0" indent="0" algn="just">
              <a:buNone/>
            </a:pP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-Para deixar de realizar a licitação exclusiva ou com reserva de cota a situação deve ser prévia e devidamente justificada no processo administrativo.</a:t>
            </a: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98485"/>
      </p:ext>
    </p:extLst>
  </p:cSld>
  <p:clrMapOvr>
    <a:masterClrMapping/>
  </p:clrMapOvr>
  <p:transition spd="slow">
    <p:cove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36320" y="723037"/>
            <a:ext cx="10226040" cy="5632311"/>
          </a:xfrm>
          <a:prstGeom prst="rect">
            <a:avLst/>
          </a:prstGeom>
        </p:spPr>
        <p:txBody>
          <a:bodyPr wrap="square">
            <a:spAutoFit/>
          </a:bodyPr>
          <a:lstStyle/>
          <a:p>
            <a:pPr algn="just"/>
            <a:r>
              <a:rPr lang="pt-BR" sz="3600" dirty="0" smtClean="0">
                <a:latin typeface="Arial" panose="020B0604020202020204" pitchFamily="34" charset="0"/>
                <a:cs typeface="Arial" panose="020B0604020202020204" pitchFamily="34" charset="0"/>
              </a:rPr>
              <a:t>PREJULGADO TCE – SC Nº 2205</a:t>
            </a:r>
          </a:p>
          <a:p>
            <a:pPr algn="just"/>
            <a:endParaRPr lang="pt-BR" sz="3600" dirty="0">
              <a:latin typeface="Arial" panose="020B0604020202020204" pitchFamily="34" charset="0"/>
              <a:cs typeface="Arial" panose="020B0604020202020204" pitchFamily="34" charset="0"/>
            </a:endParaRPr>
          </a:p>
          <a:p>
            <a:pPr algn="just"/>
            <a:r>
              <a:rPr lang="pt-BR" sz="3600" dirty="0" smtClean="0">
                <a:latin typeface="Arial" panose="020B0604020202020204" pitchFamily="34" charset="0"/>
                <a:cs typeface="Arial" panose="020B0604020202020204" pitchFamily="34" charset="0"/>
              </a:rPr>
              <a:t>5</a:t>
            </a:r>
            <a:r>
              <a:rPr lang="pt-BR" sz="3600" dirty="0">
                <a:latin typeface="Arial" panose="020B0604020202020204" pitchFamily="34" charset="0"/>
                <a:cs typeface="Arial" panose="020B0604020202020204" pitchFamily="34" charset="0"/>
              </a:rPr>
              <a:t>. Para efeitos do art. 49, II, da Lei Complementar n. 123/2006, entende-se por fornecedor competitivo o prestador de serviço ou fornecedor de bens que, além de se enquadrar legalmente no conceito de ME/EPP, também possua condições de efetivamente participar do certame licitatório, nos termos do disposto no edital.</a:t>
            </a:r>
          </a:p>
        </p:txBody>
      </p:sp>
    </p:spTree>
    <p:extLst>
      <p:ext uri="{BB962C8B-B14F-4D97-AF65-F5344CB8AC3E}">
        <p14:creationId xmlns:p14="http://schemas.microsoft.com/office/powerpoint/2010/main" val="38875556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524000" y="1514166"/>
            <a:ext cx="8967490" cy="5048868"/>
          </a:xfrm>
          <a:prstGeom prst="roundRect">
            <a:avLst/>
          </a:prstGeom>
          <a:solidFill>
            <a:schemeClr val="bg1">
              <a:alpha val="84000"/>
            </a:schemeClr>
          </a:solidFill>
          <a:ln>
            <a:noFill/>
          </a:ln>
          <a:effectLst>
            <a:outerShdw blurRad="850900" dir="5400000" algn="ctr" rotWithShape="0">
              <a:schemeClr val="bg1">
                <a:alpha val="67000"/>
              </a:schemeClr>
            </a:outerShdw>
            <a:reflection endPos="0" dir="5400000" sy="-100000" algn="bl" rotWithShape="0"/>
          </a:effectLst>
          <a:scene3d>
            <a:camera prst="orthographicFront">
              <a:rot lat="0" lon="0" rev="0"/>
            </a:camera>
            <a:lightRig rig="chilly" dir="t">
              <a:rot lat="0" lon="0" rev="21594000"/>
            </a:lightRig>
          </a:scene3d>
          <a:sp3d contourW="12700" prstMaterial="clear">
            <a:bevelT h="63500" prst="relaxedInset"/>
            <a:bevelB/>
            <a:contourClr>
              <a:schemeClr val="bg1"/>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100">
              <a:blipFill>
                <a:blip r:embed="rId2"/>
                <a:tile tx="0" ty="0" sx="100000" sy="100000" flip="none" algn="tl"/>
              </a:blipFill>
              <a:latin typeface="Arial" panose="020B0604020202020204" pitchFamily="34" charset="0"/>
              <a:cs typeface="Arial" panose="020B0604020202020204" pitchFamily="34" charset="0"/>
            </a:endParaRPr>
          </a:p>
        </p:txBody>
      </p:sp>
      <p:sp>
        <p:nvSpPr>
          <p:cNvPr id="3" name="Título 2"/>
          <p:cNvSpPr>
            <a:spLocks noGrp="1"/>
          </p:cNvSpPr>
          <p:nvPr>
            <p:ph type="title"/>
          </p:nvPr>
        </p:nvSpPr>
        <p:spPr>
          <a:xfrm>
            <a:off x="838200" y="908720"/>
            <a:ext cx="10317480" cy="843880"/>
          </a:xfrm>
        </p:spPr>
        <p:txBody>
          <a:bodyPr>
            <a:noAutofit/>
          </a:bodyPr>
          <a:lstStyle/>
          <a:p>
            <a:r>
              <a:rPr lang="pt-BR" sz="2400" dirty="0">
                <a:latin typeface="Arial" panose="020B0604020202020204" pitchFamily="34" charset="0"/>
                <a:ea typeface="Verdana" panose="020B0604030504040204" pitchFamily="34" charset="0"/>
                <a:cs typeface="Arial" panose="020B0604020202020204" pitchFamily="34" charset="0"/>
              </a:rPr>
              <a:t> </a:t>
            </a:r>
            <a:r>
              <a:rPr lang="pt-BR" sz="3200" b="1" dirty="0">
                <a:solidFill>
                  <a:srgbClr val="FF0000"/>
                </a:solidFill>
                <a:latin typeface="Arial" panose="020B0604020202020204" pitchFamily="34" charset="0"/>
                <a:ea typeface="Verdana" panose="020B0604030504040204" pitchFamily="34" charset="0"/>
                <a:cs typeface="Arial" panose="020B0604020202020204" pitchFamily="34" charset="0"/>
              </a:rPr>
              <a:t>Conceito de local ou regionalmente para fins de aplicação do art. 49 da LC 123/06</a:t>
            </a:r>
            <a:br>
              <a:rPr lang="pt-BR" sz="3200" b="1" dirty="0">
                <a:solidFill>
                  <a:srgbClr val="FF0000"/>
                </a:solidFill>
                <a:latin typeface="Arial" panose="020B0604020202020204" pitchFamily="34" charset="0"/>
                <a:ea typeface="Verdana" panose="020B0604030504040204" pitchFamily="34" charset="0"/>
                <a:cs typeface="Arial" panose="020B0604020202020204" pitchFamily="34" charset="0"/>
              </a:rPr>
            </a:br>
            <a:endParaRPr lang="pt-BR" sz="3200" b="1" dirty="0">
              <a:solidFill>
                <a:srgbClr val="FF0000"/>
              </a:solidFill>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838200" y="1645920"/>
            <a:ext cx="10515600" cy="3318936"/>
          </a:xfrm>
        </p:spPr>
        <p:txBody>
          <a:bodyPr>
            <a:noAutofit/>
          </a:bodyPr>
          <a:lstStyle/>
          <a:p>
            <a:pPr marL="0" indent="0" algn="just">
              <a:buNone/>
            </a:pPr>
            <a:r>
              <a:rPr lang="pt-BR" sz="3200" dirty="0">
                <a:solidFill>
                  <a:schemeClr val="tx1"/>
                </a:solidFill>
                <a:latin typeface="Arial" panose="020B0604020202020204" pitchFamily="34" charset="0"/>
                <a:ea typeface="Verdana" panose="020B0604030504040204" pitchFamily="34" charset="0"/>
                <a:cs typeface="Arial" panose="020B0604020202020204" pitchFamily="34" charset="0"/>
              </a:rPr>
              <a:t>►Local- Município</a:t>
            </a:r>
          </a:p>
          <a:p>
            <a:pPr marL="0" indent="0" algn="just">
              <a:buNone/>
            </a:pPr>
            <a:r>
              <a:rPr lang="pt-BR" sz="3200" dirty="0">
                <a:solidFill>
                  <a:schemeClr val="tx1"/>
                </a:solidFill>
                <a:latin typeface="Arial" panose="020B0604020202020204" pitchFamily="34" charset="0"/>
                <a:ea typeface="Verdana" panose="020B0604030504040204" pitchFamily="34" charset="0"/>
                <a:cs typeface="Arial" panose="020B0604020202020204" pitchFamily="34" charset="0"/>
              </a:rPr>
              <a:t>Estabelecer ato normativo estabelecendo o que se entende por local.</a:t>
            </a:r>
          </a:p>
          <a:p>
            <a:pPr marL="0" indent="0" algn="just">
              <a:buNone/>
            </a:pPr>
            <a:r>
              <a:rPr lang="pt-BR" sz="3200" dirty="0">
                <a:solidFill>
                  <a:schemeClr val="tx1"/>
                </a:solidFill>
                <a:latin typeface="Arial" panose="020B0604020202020204" pitchFamily="34" charset="0"/>
                <a:ea typeface="Verdana" panose="020B0604030504040204" pitchFamily="34" charset="0"/>
                <a:cs typeface="Arial" panose="020B0604020202020204" pitchFamily="34" charset="0"/>
              </a:rPr>
              <a:t>► o termo “regionalmente”, em vista da finalidade legal, parece se relacionar com uma base territorial mais ampla do que o município (local) no qual ocorre a licitação, dentro da qual se verifica a habitual atuação de um conjunto de fornecedores enquadrados na condição de microempresas e empresas de pequeno porte.</a:t>
            </a:r>
          </a:p>
          <a:p>
            <a:pPr marL="0" indent="0" algn="just">
              <a:buNone/>
            </a:pPr>
            <a:endParaRPr lang="pt-BR" sz="32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buNone/>
            </a:pPr>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131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631504" y="1484784"/>
            <a:ext cx="8936988" cy="4587502"/>
          </a:xfrm>
          <a:prstGeom prst="roundRect">
            <a:avLst>
              <a:gd name="adj" fmla="val 17062"/>
            </a:avLst>
          </a:prstGeom>
          <a:solidFill>
            <a:schemeClr val="bg1">
              <a:alpha val="84000"/>
            </a:schemeClr>
          </a:solidFill>
          <a:ln>
            <a:noFill/>
          </a:ln>
          <a:effectLst>
            <a:outerShdw blurRad="850900" dir="5400000" algn="ctr" rotWithShape="0">
              <a:schemeClr val="bg1">
                <a:alpha val="67000"/>
              </a:schemeClr>
            </a:outerShdw>
            <a:reflection endPos="0" dir="5400000" sy="-100000" algn="bl" rotWithShape="0"/>
          </a:effectLst>
          <a:scene3d>
            <a:camera prst="orthographicFront">
              <a:rot lat="0" lon="0" rev="0"/>
            </a:camera>
            <a:lightRig rig="chilly" dir="t">
              <a:rot lat="0" lon="0" rev="21594000"/>
            </a:lightRig>
          </a:scene3d>
          <a:sp3d contourW="12700" prstMaterial="clear">
            <a:bevelT h="63500" prst="relaxedInset"/>
            <a:bevelB/>
            <a:contourClr>
              <a:schemeClr val="bg1"/>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800">
              <a:blipFill>
                <a:blip r:embed="rId3"/>
                <a:tile tx="0" ty="0" sx="100000" sy="100000" flip="none" algn="tl"/>
              </a:blipFill>
              <a:latin typeface="Arial" panose="020B0604020202020204" pitchFamily="34" charset="0"/>
              <a:cs typeface="Arial" panose="020B0604020202020204" pitchFamily="34" charset="0"/>
            </a:endParaRPr>
          </a:p>
        </p:txBody>
      </p:sp>
      <p:sp>
        <p:nvSpPr>
          <p:cNvPr id="3" name="Título 2"/>
          <p:cNvSpPr>
            <a:spLocks noGrp="1"/>
          </p:cNvSpPr>
          <p:nvPr>
            <p:ph type="title"/>
          </p:nvPr>
        </p:nvSpPr>
        <p:spPr>
          <a:xfrm>
            <a:off x="1295401" y="433492"/>
            <a:ext cx="9601196" cy="1303867"/>
          </a:xfrm>
        </p:spPr>
        <p:txBody>
          <a:bodyPr>
            <a:noAutofit/>
          </a:bodyPr>
          <a:lstStyle/>
          <a:p>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pt-BR" sz="2800" b="1" dirty="0">
                <a:solidFill>
                  <a:schemeClr val="tx1"/>
                </a:solidFill>
                <a:latin typeface="Arial" panose="020B0604020202020204" pitchFamily="34" charset="0"/>
                <a:ea typeface="Verdana" panose="020B0604030504040204" pitchFamily="34" charset="0"/>
                <a:cs typeface="Arial" panose="020B0604020202020204" pitchFamily="34" charset="0"/>
              </a:rPr>
              <a:t>MARGEM DE PREFERÊNCIA</a:t>
            </a:r>
            <a:endParaRPr lang="pt-BR" sz="2800" b="1" dirty="0">
              <a:solidFill>
                <a:schemeClr val="tx1"/>
              </a:solidFill>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1097280" y="1484784"/>
            <a:ext cx="10165079" cy="3318936"/>
          </a:xfrm>
        </p:spPr>
        <p:txBody>
          <a:bodyPr>
            <a:noAutofit/>
          </a:bodyPr>
          <a:lstStyle/>
          <a:p>
            <a:pPr marL="0" indent="0" algn="just">
              <a:buNone/>
            </a:pP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Art. 48</a:t>
            </a:r>
          </a:p>
          <a:p>
            <a:pPr marL="0" indent="0" algn="just">
              <a:buNone/>
            </a:pP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3</a:t>
            </a:r>
            <a:r>
              <a:rPr lang="pt-BR" sz="2800" u="sng" baseline="30000" dirty="0">
                <a:solidFill>
                  <a:schemeClr val="tx1"/>
                </a:solidFill>
                <a:latin typeface="Arial" panose="020B0604020202020204" pitchFamily="34" charset="0"/>
                <a:ea typeface="Verdana" panose="020B0604030504040204" pitchFamily="34" charset="0"/>
                <a:cs typeface="Arial" panose="020B0604020202020204" pitchFamily="34" charset="0"/>
              </a:rPr>
              <a:t>o</a:t>
            </a: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  Os benefícios referidos no </a:t>
            </a:r>
            <a:r>
              <a:rPr lang="pt-BR" sz="2800" b="1" dirty="0">
                <a:solidFill>
                  <a:schemeClr val="tx1"/>
                </a:solidFill>
                <a:latin typeface="Arial" panose="020B0604020202020204" pitchFamily="34" charset="0"/>
                <a:ea typeface="Verdana" panose="020B0604030504040204" pitchFamily="34" charset="0"/>
                <a:cs typeface="Arial" panose="020B0604020202020204" pitchFamily="34" charset="0"/>
              </a:rPr>
              <a:t>caput</a:t>
            </a: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 deste artigo poderão, justificadamente, estabelecer a prioridade de contratação para as microempresas e empresas de pequeno porte sediadas local ou regionalmente, até o limite de 10% (dez por cento) do melhor preço válido.        </a:t>
            </a:r>
          </a:p>
          <a:p>
            <a:pPr marL="0" indent="0">
              <a:buNone/>
            </a:pPr>
            <a:r>
              <a:rPr lang="pt-BR" sz="2800" dirty="0" smtClean="0">
                <a:solidFill>
                  <a:schemeClr val="tx1"/>
                </a:solidFill>
                <a:latin typeface="Arial" panose="020B0604020202020204" pitchFamily="34" charset="0"/>
                <a:ea typeface="Verdana" panose="020B0604030504040204" pitchFamily="34" charset="0"/>
                <a:cs typeface="Arial" panose="020B0604020202020204" pitchFamily="34" charset="0"/>
              </a:rPr>
              <a:t>Decreto </a:t>
            </a: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Federal 8.538/2015- apenas no âmbito da Adm. Federal.</a:t>
            </a:r>
          </a:p>
          <a:p>
            <a:pPr marL="0" indent="0">
              <a:buNone/>
            </a:pP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Estados e Municípios: emprego de recursos federais</a:t>
            </a:r>
          </a:p>
          <a:p>
            <a:pPr marL="0" indent="0">
              <a:buNone/>
            </a:pPr>
            <a:endParaRPr lang="pt-BR" sz="28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buNone/>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031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42442-AB14-414C-B8EA-2B15942C0620}"/>
              </a:ext>
            </a:extLst>
          </p:cNvPr>
          <p:cNvSpPr>
            <a:spLocks noGrp="1"/>
          </p:cNvSpPr>
          <p:nvPr>
            <p:ph type="title"/>
          </p:nvPr>
        </p:nvSpPr>
        <p:spPr/>
        <p:txBody>
          <a:bodyPr/>
          <a:lstStyle/>
          <a:p>
            <a:r>
              <a:rPr lang="pt-BR" dirty="0">
                <a:solidFill>
                  <a:srgbClr val="FF0000"/>
                </a:solidFill>
                <a:latin typeface="Arial" panose="020B0604020202020204" pitchFamily="34" charset="0"/>
                <a:cs typeface="Arial" panose="020B0604020202020204" pitchFamily="34" charset="0"/>
              </a:rPr>
              <a:t>LOCAL OU REGIONAL</a:t>
            </a:r>
          </a:p>
        </p:txBody>
      </p:sp>
      <p:sp>
        <p:nvSpPr>
          <p:cNvPr id="3" name="Espaço Reservado para Conteúdo 2">
            <a:extLst>
              <a:ext uri="{FF2B5EF4-FFF2-40B4-BE49-F238E27FC236}">
                <a16:creationId xmlns:a16="http://schemas.microsoft.com/office/drawing/2014/main" id="{70BB5582-68F0-40C5-80EB-DE2EF0C8B241}"/>
              </a:ext>
            </a:extLst>
          </p:cNvPr>
          <p:cNvSpPr>
            <a:spLocks noGrp="1"/>
          </p:cNvSpPr>
          <p:nvPr>
            <p:ph idx="1"/>
          </p:nvPr>
        </p:nvSpPr>
        <p:spPr>
          <a:xfrm>
            <a:off x="1005840" y="1981200"/>
            <a:ext cx="10149840" cy="4114800"/>
          </a:xfrm>
        </p:spPr>
        <p:txBody>
          <a:bodyPr>
            <a:normAutofit/>
          </a:bodyPr>
          <a:lstStyle/>
          <a:p>
            <a:r>
              <a:rPr lang="pt-BR" sz="3600" dirty="0">
                <a:solidFill>
                  <a:schemeClr val="tx1"/>
                </a:solidFill>
                <a:latin typeface="Arial" panose="020B0604020202020204" pitchFamily="34" charset="0"/>
                <a:cs typeface="Arial" panose="020B0604020202020204" pitchFamily="34" charset="0"/>
              </a:rPr>
              <a:t>não é possível realizar licitação exclusiva para </a:t>
            </a:r>
            <a:r>
              <a:rPr lang="pt-BR" sz="3600" dirty="0" err="1">
                <a:solidFill>
                  <a:schemeClr val="tx1"/>
                </a:solidFill>
                <a:latin typeface="Arial" panose="020B0604020202020204" pitchFamily="34" charset="0"/>
                <a:cs typeface="Arial" panose="020B0604020202020204" pitchFamily="34" charset="0"/>
              </a:rPr>
              <a:t>MEs</a:t>
            </a:r>
            <a:r>
              <a:rPr lang="pt-BR" sz="3600" dirty="0">
                <a:solidFill>
                  <a:schemeClr val="tx1"/>
                </a:solidFill>
                <a:latin typeface="Arial" panose="020B0604020202020204" pitchFamily="34" charset="0"/>
                <a:cs typeface="Arial" panose="020B0604020202020204" pitchFamily="34" charset="0"/>
              </a:rPr>
              <a:t> e </a:t>
            </a:r>
            <a:r>
              <a:rPr lang="pt-BR" sz="3600" dirty="0" err="1">
                <a:solidFill>
                  <a:schemeClr val="tx1"/>
                </a:solidFill>
                <a:latin typeface="Arial" panose="020B0604020202020204" pitchFamily="34" charset="0"/>
                <a:cs typeface="Arial" panose="020B0604020202020204" pitchFamily="34" charset="0"/>
              </a:rPr>
              <a:t>EPPs</a:t>
            </a:r>
            <a:r>
              <a:rPr lang="pt-BR" sz="3600" dirty="0">
                <a:solidFill>
                  <a:schemeClr val="tx1"/>
                </a:solidFill>
                <a:latin typeface="Arial" panose="020B0604020202020204" pitchFamily="34" charset="0"/>
                <a:cs typeface="Arial" panose="020B0604020202020204" pitchFamily="34" charset="0"/>
              </a:rPr>
              <a:t> sediadas local ou regionalmente.</a:t>
            </a:r>
          </a:p>
          <a:p>
            <a:r>
              <a:rPr lang="pt-BR" sz="3600" dirty="0">
                <a:solidFill>
                  <a:schemeClr val="tx1"/>
                </a:solidFill>
                <a:latin typeface="Arial" panose="020B0604020202020204" pitchFamily="34" charset="0"/>
                <a:cs typeface="Arial" panose="020B0604020202020204" pitchFamily="34" charset="0"/>
              </a:rPr>
              <a:t>Processo REP 1800269258</a:t>
            </a:r>
          </a:p>
          <a:p>
            <a:r>
              <a:rPr lang="pt-BR" sz="3600" dirty="0">
                <a:solidFill>
                  <a:schemeClr val="tx1"/>
                </a:solidFill>
                <a:latin typeface="Arial" panose="020B0604020202020204" pitchFamily="34" charset="0"/>
                <a:cs typeface="Arial" panose="020B0604020202020204" pitchFamily="34" charset="0"/>
              </a:rPr>
              <a:t>NÃO É OBRIGATÓRIA  a participação de 3 empresas.</a:t>
            </a:r>
          </a:p>
        </p:txBody>
      </p:sp>
    </p:spTree>
    <p:extLst>
      <p:ext uri="{BB962C8B-B14F-4D97-AF65-F5344CB8AC3E}">
        <p14:creationId xmlns:p14="http://schemas.microsoft.com/office/powerpoint/2010/main" val="1267136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42442-AB14-414C-B8EA-2B15942C0620}"/>
              </a:ext>
            </a:extLst>
          </p:cNvPr>
          <p:cNvSpPr>
            <a:spLocks noGrp="1"/>
          </p:cNvSpPr>
          <p:nvPr>
            <p:ph type="title"/>
          </p:nvPr>
        </p:nvSpPr>
        <p:spPr>
          <a:xfrm>
            <a:off x="1348742" y="677333"/>
            <a:ext cx="9601196" cy="1303867"/>
          </a:xfrm>
        </p:spPr>
        <p:txBody>
          <a:bodyPr/>
          <a:lstStyle/>
          <a:p>
            <a:r>
              <a:rPr lang="pt-BR" dirty="0">
                <a:solidFill>
                  <a:srgbClr val="FF0000"/>
                </a:solidFill>
                <a:latin typeface="Arial" panose="020B0604020202020204" pitchFamily="34" charset="0"/>
                <a:cs typeface="Arial" panose="020B0604020202020204" pitchFamily="34" charset="0"/>
              </a:rPr>
              <a:t>LOCAL OU REGIONAL</a:t>
            </a:r>
          </a:p>
        </p:txBody>
      </p:sp>
      <p:sp>
        <p:nvSpPr>
          <p:cNvPr id="3" name="Espaço Reservado para Conteúdo 2">
            <a:extLst>
              <a:ext uri="{FF2B5EF4-FFF2-40B4-BE49-F238E27FC236}">
                <a16:creationId xmlns:a16="http://schemas.microsoft.com/office/drawing/2014/main" id="{70BB5582-68F0-40C5-80EB-DE2EF0C8B241}"/>
              </a:ext>
            </a:extLst>
          </p:cNvPr>
          <p:cNvSpPr>
            <a:spLocks noGrp="1"/>
          </p:cNvSpPr>
          <p:nvPr>
            <p:ph idx="1"/>
          </p:nvPr>
        </p:nvSpPr>
        <p:spPr>
          <a:xfrm>
            <a:off x="1051560" y="1981200"/>
            <a:ext cx="10195560" cy="4114800"/>
          </a:xfrm>
        </p:spPr>
        <p:txBody>
          <a:bodyPr>
            <a:noAutofit/>
          </a:bodyPr>
          <a:lstStyle/>
          <a:p>
            <a:pPr algn="just"/>
            <a:r>
              <a:rPr lang="pt-BR" sz="3600" dirty="0" err="1">
                <a:solidFill>
                  <a:schemeClr val="tx1"/>
                </a:solidFill>
                <a:latin typeface="Arial" panose="020B0604020202020204" pitchFamily="34" charset="0"/>
                <a:cs typeface="Arial" panose="020B0604020202020204" pitchFamily="34" charset="0"/>
              </a:rPr>
              <a:t>MEs</a:t>
            </a:r>
            <a:r>
              <a:rPr lang="pt-BR" sz="3600" dirty="0">
                <a:solidFill>
                  <a:schemeClr val="tx1"/>
                </a:solidFill>
                <a:latin typeface="Arial" panose="020B0604020202020204" pitchFamily="34" charset="0"/>
                <a:cs typeface="Arial" panose="020B0604020202020204" pitchFamily="34" charset="0"/>
              </a:rPr>
              <a:t> e </a:t>
            </a:r>
            <a:r>
              <a:rPr lang="pt-BR" sz="3600" dirty="0" err="1">
                <a:solidFill>
                  <a:schemeClr val="tx1"/>
                </a:solidFill>
                <a:latin typeface="Arial" panose="020B0604020202020204" pitchFamily="34" charset="0"/>
                <a:cs typeface="Arial" panose="020B0604020202020204" pitchFamily="34" charset="0"/>
              </a:rPr>
              <a:t>EPPs</a:t>
            </a:r>
            <a:r>
              <a:rPr lang="pt-BR" sz="3600" dirty="0">
                <a:solidFill>
                  <a:schemeClr val="tx1"/>
                </a:solidFill>
                <a:latin typeface="Arial" panose="020B0604020202020204" pitchFamily="34" charset="0"/>
                <a:cs typeface="Arial" panose="020B0604020202020204" pitchFamily="34" charset="0"/>
              </a:rPr>
              <a:t> locais ou regionais possuem o beneficio do empate ficto até 10% do menor valor do certame. ► artigo 48 – L.C. 123/2006</a:t>
            </a:r>
          </a:p>
          <a:p>
            <a:pPr algn="just"/>
            <a:endParaRPr lang="pt-BR" sz="3600" dirty="0">
              <a:solidFill>
                <a:schemeClr val="tx1"/>
              </a:solidFill>
              <a:latin typeface="Arial" panose="020B0604020202020204" pitchFamily="34" charset="0"/>
              <a:cs typeface="Arial" panose="020B0604020202020204" pitchFamily="34" charset="0"/>
            </a:endParaRPr>
          </a:p>
          <a:p>
            <a:pPr algn="just"/>
            <a:r>
              <a:rPr lang="pt-BR" sz="3600" dirty="0">
                <a:solidFill>
                  <a:schemeClr val="tx1"/>
                </a:solidFill>
                <a:latin typeface="Arial" panose="020B0604020202020204" pitchFamily="34" charset="0"/>
                <a:cs typeface="Arial" panose="020B0604020202020204" pitchFamily="34" charset="0"/>
              </a:rPr>
              <a:t>Deverá oferecer novo lance para a cobrir o menor valor</a:t>
            </a:r>
          </a:p>
        </p:txBody>
      </p:sp>
    </p:spTree>
    <p:extLst>
      <p:ext uri="{BB962C8B-B14F-4D97-AF65-F5344CB8AC3E}">
        <p14:creationId xmlns:p14="http://schemas.microsoft.com/office/powerpoint/2010/main" val="3868408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265852"/>
            <a:ext cx="9601196" cy="1303867"/>
          </a:xfrm>
        </p:spPr>
        <p:txBody>
          <a:bodyPr/>
          <a:lstStyle/>
          <a:p>
            <a:r>
              <a:rPr lang="pt-BR" dirty="0" smtClean="0">
                <a:latin typeface="Arial" panose="020B0604020202020204" pitchFamily="34" charset="0"/>
                <a:cs typeface="Arial" panose="020B0604020202020204" pitchFamily="34" charset="0"/>
              </a:rPr>
              <a:t>ESTUDO TÉCNICO PRELIMINAR</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295401" y="1569719"/>
            <a:ext cx="9601196" cy="3318936"/>
          </a:xfrm>
        </p:spPr>
        <p:txBody>
          <a:bodyPr>
            <a:noAutofit/>
          </a:bodyPr>
          <a:lstStyle/>
          <a:p>
            <a:pPr algn="just"/>
            <a:r>
              <a:rPr lang="pt-BR" sz="3200" dirty="0" smtClean="0">
                <a:latin typeface="Arial" panose="020B0604020202020204" pitchFamily="34" charset="0"/>
                <a:cs typeface="Arial" panose="020B0604020202020204" pitchFamily="34" charset="0"/>
              </a:rPr>
              <a:t>ARTIGO 6º</a:t>
            </a:r>
          </a:p>
          <a:p>
            <a:pPr algn="just"/>
            <a:r>
              <a:rPr lang="pt-BR" sz="3200" dirty="0" smtClean="0">
                <a:latin typeface="Arial" panose="020B0604020202020204" pitchFamily="34" charset="0"/>
                <a:cs typeface="Arial" panose="020B0604020202020204" pitchFamily="34" charset="0"/>
              </a:rPr>
              <a:t>XX </a:t>
            </a:r>
            <a:r>
              <a:rPr lang="pt-BR" sz="3200" dirty="0">
                <a:latin typeface="Arial" panose="020B0604020202020204" pitchFamily="34" charset="0"/>
                <a:cs typeface="Arial" panose="020B0604020202020204" pitchFamily="34" charset="0"/>
              </a:rPr>
              <a:t>- estudo técnico preliminar: documento constitutivo da primeira etapa do planejamento de uma contratação que caracteriza o interesse público envolvido e a sua melhor solução e </a:t>
            </a:r>
            <a:r>
              <a:rPr lang="pt-BR" sz="3200" b="1" dirty="0">
                <a:latin typeface="Arial" panose="020B0604020202020204" pitchFamily="34" charset="0"/>
                <a:cs typeface="Arial" panose="020B0604020202020204" pitchFamily="34" charset="0"/>
              </a:rPr>
              <a:t>dá base ao anteprojeto, ao termo de referência ou ao projeto básico </a:t>
            </a:r>
            <a:r>
              <a:rPr lang="pt-BR" sz="3200" dirty="0">
                <a:latin typeface="Arial" panose="020B0604020202020204" pitchFamily="34" charset="0"/>
                <a:cs typeface="Arial" panose="020B0604020202020204" pitchFamily="34" charset="0"/>
              </a:rPr>
              <a:t>a serem elaborados caso se conclua pela viabilidade da contratação;</a:t>
            </a:r>
          </a:p>
        </p:txBody>
      </p:sp>
    </p:spTree>
    <p:extLst>
      <p:ext uri="{BB962C8B-B14F-4D97-AF65-F5344CB8AC3E}">
        <p14:creationId xmlns:p14="http://schemas.microsoft.com/office/powerpoint/2010/main" val="2473993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775520" y="1556792"/>
            <a:ext cx="8792972" cy="4515494"/>
          </a:xfrm>
          <a:prstGeom prst="roundRect">
            <a:avLst/>
          </a:prstGeom>
          <a:solidFill>
            <a:schemeClr val="bg1">
              <a:alpha val="84000"/>
            </a:schemeClr>
          </a:solidFill>
          <a:ln>
            <a:noFill/>
          </a:ln>
          <a:effectLst>
            <a:outerShdw blurRad="850900" dir="5400000" algn="ctr" rotWithShape="0">
              <a:schemeClr val="bg1">
                <a:alpha val="67000"/>
              </a:schemeClr>
            </a:outerShdw>
            <a:reflection endPos="0" dir="5400000" sy="-100000" algn="bl" rotWithShape="0"/>
          </a:effectLst>
          <a:scene3d>
            <a:camera prst="orthographicFront">
              <a:rot lat="0" lon="0" rev="0"/>
            </a:camera>
            <a:lightRig rig="chilly" dir="t">
              <a:rot lat="0" lon="0" rev="21594000"/>
            </a:lightRig>
          </a:scene3d>
          <a:sp3d contourW="12700" prstMaterial="clear">
            <a:bevelT h="63500" prst="relaxedInset"/>
            <a:bevelB/>
            <a:contourClr>
              <a:schemeClr val="bg1"/>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t-BR">
              <a:blipFill>
                <a:blip r:embed="rId2"/>
                <a:tile tx="0" ty="0" sx="100000" sy="100000" flip="none" algn="tl"/>
              </a:blipFill>
              <a:latin typeface="Arial" panose="020B0604020202020204" pitchFamily="34" charset="0"/>
              <a:cs typeface="Arial" panose="020B0604020202020204" pitchFamily="34" charset="0"/>
            </a:endParaRPr>
          </a:p>
        </p:txBody>
      </p:sp>
      <p:sp>
        <p:nvSpPr>
          <p:cNvPr id="3" name="Título 2"/>
          <p:cNvSpPr>
            <a:spLocks noGrp="1"/>
          </p:cNvSpPr>
          <p:nvPr>
            <p:ph type="title"/>
          </p:nvPr>
        </p:nvSpPr>
        <p:spPr>
          <a:xfrm>
            <a:off x="2203376" y="373882"/>
            <a:ext cx="7702624" cy="966886"/>
          </a:xfrm>
        </p:spPr>
        <p:txBody>
          <a:bodyPr>
            <a:noAutofit/>
          </a:bodyPr>
          <a:lstStyle/>
          <a:p>
            <a:r>
              <a:rPr lang="pt-BR" sz="2800" b="1" dirty="0">
                <a:solidFill>
                  <a:schemeClr val="tx1"/>
                </a:solidFill>
                <a:latin typeface="Arial" panose="020B0604020202020204" pitchFamily="34" charset="0"/>
                <a:ea typeface="Verdana" panose="020B0604030504040204" pitchFamily="34" charset="0"/>
                <a:cs typeface="Arial" panose="020B0604020202020204" pitchFamily="34" charset="0"/>
              </a:rPr>
              <a:t> Critério para enquadramento de ME e EPP</a:t>
            </a:r>
            <a:r>
              <a:rPr lang="pt-BR" sz="1800" dirty="0">
                <a:solidFill>
                  <a:schemeClr val="tx1"/>
                </a:solidFill>
                <a:latin typeface="Arial" panose="020B0604020202020204" pitchFamily="34" charset="0"/>
                <a:ea typeface="Verdana" panose="020B0604030504040204" pitchFamily="34" charset="0"/>
                <a:cs typeface="Arial" panose="020B0604020202020204" pitchFamily="34" charset="0"/>
              </a:rPr>
              <a:t/>
            </a:r>
            <a:br>
              <a:rPr lang="pt-BR" sz="1800" dirty="0">
                <a:solidFill>
                  <a:schemeClr val="tx1"/>
                </a:solidFill>
                <a:latin typeface="Arial" panose="020B0604020202020204" pitchFamily="34" charset="0"/>
                <a:ea typeface="Verdana" panose="020B0604030504040204" pitchFamily="34" charset="0"/>
                <a:cs typeface="Arial" panose="020B0604020202020204" pitchFamily="34" charset="0"/>
              </a:rPr>
            </a:br>
            <a:endParaRPr lang="pt-BR" sz="1800" dirty="0">
              <a:solidFill>
                <a:schemeClr val="tx1"/>
              </a:solidFill>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888328" y="491213"/>
            <a:ext cx="10332720" cy="4755232"/>
          </a:xfrm>
        </p:spPr>
        <p:txBody>
          <a:bodyPr>
            <a:noAutofit/>
          </a:bodyPr>
          <a:lstStyle/>
          <a:p>
            <a:pPr marL="0" indent="0">
              <a:buNone/>
            </a:pPr>
            <a:endParaRPr lang="pt-BR" sz="18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buNone/>
            </a:pP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LC 123/06</a:t>
            </a:r>
          </a:p>
          <a:p>
            <a:pPr marL="0" indent="0" algn="just">
              <a:buNone/>
            </a:pP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Art. 3</a:t>
            </a:r>
            <a:r>
              <a:rPr lang="pt-BR" strike="sngStrike" dirty="0">
                <a:solidFill>
                  <a:schemeClr val="tx1"/>
                </a:solidFill>
                <a:latin typeface="Arial" panose="020B0604020202020204" pitchFamily="34" charset="0"/>
                <a:ea typeface="Verdana" panose="020B0604030504040204" pitchFamily="34" charset="0"/>
                <a:cs typeface="Arial" panose="020B0604020202020204" pitchFamily="34" charset="0"/>
              </a:rPr>
              <a:t>º</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Para os efeitos desta Lei Complementar, consideram-se microempresas ou empresas de pequeno porte, a sociedade empresária, a sociedade simples, a empresa individual de responsabilidade limitada e o empresário a que se refere o devidamente registrados no Registro de Empresas Mercantis ou no Registro Civil de Pessoas Jurídicas, conforme o caso, desde que:</a:t>
            </a:r>
          </a:p>
          <a:p>
            <a:pPr marL="0" indent="0" algn="just">
              <a:buNone/>
            </a:pP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I - no caso da microempresa, aufira, em cada ano-calendário, receita bruta igual ou inferior a </a:t>
            </a:r>
            <a:r>
              <a:rPr lang="pt-BR" b="1" dirty="0">
                <a:solidFill>
                  <a:schemeClr val="tx1"/>
                </a:solidFill>
                <a:latin typeface="Arial" panose="020B0604020202020204" pitchFamily="34" charset="0"/>
                <a:ea typeface="Verdana" panose="020B0604030504040204" pitchFamily="34" charset="0"/>
                <a:cs typeface="Arial" panose="020B0604020202020204" pitchFamily="34" charset="0"/>
              </a:rPr>
              <a:t>R$ 360.000,00 </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(trezentos e sessenta mil reais); e</a:t>
            </a:r>
          </a:p>
          <a:p>
            <a:pPr marL="0" indent="0" algn="just">
              <a:buNone/>
            </a:pP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II - no caso de empresa de pequeno porte, aufira, em cada ano-calendário, receita bruta superior a R$ 360.000,00 (trezentos e sessenta mil reais) e igual ou inferior a R$ </a:t>
            </a:r>
            <a:r>
              <a:rPr lang="pt-BR" b="1" dirty="0">
                <a:solidFill>
                  <a:schemeClr val="tx1"/>
                </a:solidFill>
                <a:latin typeface="Arial" panose="020B0604020202020204" pitchFamily="34" charset="0"/>
                <a:ea typeface="Verdana" panose="020B0604030504040204" pitchFamily="34" charset="0"/>
                <a:cs typeface="Arial" panose="020B0604020202020204" pitchFamily="34" charset="0"/>
              </a:rPr>
              <a:t>4.800.000,00</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(quatro milhões e oitocentos mil reais)  a partir de 1</a:t>
            </a:r>
            <a:r>
              <a:rPr lang="pt-BR" u="sng" baseline="30000" dirty="0">
                <a:solidFill>
                  <a:schemeClr val="tx1"/>
                </a:solidFill>
                <a:latin typeface="Arial" panose="020B0604020202020204" pitchFamily="34" charset="0"/>
                <a:ea typeface="Verdana" panose="020B0604030504040204" pitchFamily="34" charset="0"/>
                <a:cs typeface="Arial" panose="020B0604020202020204" pitchFamily="34" charset="0"/>
              </a:rPr>
              <a:t>o</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de janeiro de 2018</a:t>
            </a: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646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295401" y="427896"/>
            <a:ext cx="8971877" cy="5019550"/>
          </a:xfrm>
          <a:prstGeom prst="roundRect">
            <a:avLst/>
          </a:prstGeom>
          <a:solidFill>
            <a:schemeClr val="bg1">
              <a:alpha val="84000"/>
            </a:schemeClr>
          </a:solidFill>
          <a:ln>
            <a:noFill/>
          </a:ln>
          <a:effectLst>
            <a:outerShdw blurRad="850900" dir="5400000" algn="ctr" rotWithShape="0">
              <a:schemeClr val="bg1">
                <a:alpha val="67000"/>
              </a:schemeClr>
            </a:outerShdw>
            <a:reflection endPos="0" dir="5400000" sy="-100000" algn="bl" rotWithShape="0"/>
          </a:effectLst>
          <a:scene3d>
            <a:camera prst="orthographicFront">
              <a:rot lat="0" lon="0" rev="0"/>
            </a:camera>
            <a:lightRig rig="chilly" dir="t">
              <a:rot lat="0" lon="0" rev="21594000"/>
            </a:lightRig>
          </a:scene3d>
          <a:sp3d contourW="12700" prstMaterial="clear">
            <a:bevelT h="63500" prst="relaxedInset"/>
            <a:bevelB/>
            <a:contourClr>
              <a:schemeClr val="bg1"/>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800">
              <a:blipFill>
                <a:blip r:embed="rId2"/>
                <a:tile tx="0" ty="0" sx="100000" sy="100000" flip="none" algn="tl"/>
              </a:blipFill>
              <a:latin typeface="Arial" panose="020B0604020202020204" pitchFamily="34" charset="0"/>
              <a:cs typeface="Arial" panose="020B0604020202020204" pitchFamily="34" charset="0"/>
            </a:endParaRPr>
          </a:p>
        </p:txBody>
      </p:sp>
      <p:sp>
        <p:nvSpPr>
          <p:cNvPr id="3" name="Título 2"/>
          <p:cNvSpPr>
            <a:spLocks noGrp="1"/>
          </p:cNvSpPr>
          <p:nvPr>
            <p:ph type="title"/>
          </p:nvPr>
        </p:nvSpPr>
        <p:spPr>
          <a:xfrm>
            <a:off x="1295401" y="0"/>
            <a:ext cx="9601196" cy="1303867"/>
          </a:xfrm>
        </p:spPr>
        <p:txBody>
          <a:bodyPr>
            <a:noAutofit/>
          </a:bodyPr>
          <a:lstStyle/>
          <a:p>
            <a:r>
              <a:rPr lang="pt-BR" sz="2800" b="1" dirty="0">
                <a:solidFill>
                  <a:schemeClr val="tx1"/>
                </a:solidFill>
                <a:latin typeface="Arial" panose="020B0604020202020204" pitchFamily="34" charset="0"/>
                <a:ea typeface="Verdana" panose="020B0604030504040204" pitchFamily="34" charset="0"/>
                <a:cs typeface="Arial" panose="020B0604020202020204" pitchFamily="34" charset="0"/>
              </a:rPr>
              <a:t>FORMA DE COMPROVAÇÃO DE ME E EPP</a:t>
            </a:r>
            <a:endParaRPr lang="pt-BR" sz="2800" b="1" dirty="0">
              <a:solidFill>
                <a:schemeClr val="tx1"/>
              </a:solidFill>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899159" y="973403"/>
            <a:ext cx="10393679" cy="3318936"/>
          </a:xfrm>
        </p:spPr>
        <p:txBody>
          <a:bodyPr>
            <a:noAutofit/>
          </a:bodyPr>
          <a:lstStyle/>
          <a:p>
            <a:pPr marL="0" indent="0" algn="just">
              <a:buNone/>
            </a:pP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A LC 123/2006 não estabelece a forma de comprovação pelos licitantes da condição de microempresa ou empresa de pequeno porte no processo licitatório.</a:t>
            </a:r>
          </a:p>
          <a:p>
            <a:pPr marL="0" indent="0" algn="just">
              <a:buNone/>
            </a:pPr>
            <a:endParaRPr lang="pt-BR" sz="28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lgn="just">
              <a:buNone/>
            </a:pP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Para fins legais basta declaração firmada pelo representante legal atestando o preenchimento dos requisitos legais da condição de microempresa ou empresa de pequeno porte, não sendo necessário outro documento emitido pela Junta Comercial</a:t>
            </a:r>
          </a:p>
          <a:p>
            <a:pPr marL="0" indent="0" algn="just">
              <a:buNone/>
            </a:pPr>
            <a:r>
              <a:rPr lang="pt-BR" sz="2800" dirty="0" smtClean="0">
                <a:solidFill>
                  <a:schemeClr val="tx1"/>
                </a:solidFill>
                <a:latin typeface="Arial" panose="020B0604020202020204" pitchFamily="34" charset="0"/>
                <a:ea typeface="Verdana" panose="020B0604030504040204" pitchFamily="34" charset="0"/>
                <a:cs typeface="Arial" panose="020B0604020202020204" pitchFamily="34" charset="0"/>
              </a:rPr>
              <a:t>Se </a:t>
            </a: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houver dúvida da condição declarada, poderá ser realizada diligência visando o esclarecimento.</a:t>
            </a:r>
          </a:p>
          <a:p>
            <a:pPr marL="0" indent="0">
              <a:buNone/>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375153"/>
      </p:ext>
    </p:extLst>
  </p:cSld>
  <p:clrMapOvr>
    <a:masterClrMapping/>
  </p:clrMapOvr>
  <p:transition spd="slow">
    <p:randomBar dir="vert"/>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596616" y="980728"/>
            <a:ext cx="8971877" cy="5091558"/>
          </a:xfrm>
          <a:prstGeom prst="roundRect">
            <a:avLst/>
          </a:prstGeom>
          <a:solidFill>
            <a:schemeClr val="bg1">
              <a:alpha val="84000"/>
            </a:schemeClr>
          </a:solidFill>
          <a:ln>
            <a:noFill/>
          </a:ln>
          <a:effectLst>
            <a:outerShdw blurRad="850900" dir="5400000" algn="ctr" rotWithShape="0">
              <a:schemeClr val="bg1">
                <a:alpha val="67000"/>
              </a:schemeClr>
            </a:outerShdw>
            <a:reflection endPos="0" dir="5400000" sy="-100000" algn="bl" rotWithShape="0"/>
          </a:effectLst>
          <a:scene3d>
            <a:camera prst="orthographicFront">
              <a:rot lat="0" lon="0" rev="0"/>
            </a:camera>
            <a:lightRig rig="chilly" dir="t">
              <a:rot lat="0" lon="0" rev="21594000"/>
            </a:lightRig>
          </a:scene3d>
          <a:sp3d contourW="12700" prstMaterial="clear">
            <a:bevelT h="63500" prst="relaxedInset"/>
            <a:bevelB/>
            <a:contourClr>
              <a:schemeClr val="bg1"/>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400">
              <a:blipFill>
                <a:blip r:embed="rId2"/>
                <a:tile tx="0" ty="0" sx="100000" sy="100000" flip="none" algn="tl"/>
              </a:blipFill>
              <a:latin typeface="Arial" panose="020B0604020202020204" pitchFamily="34" charset="0"/>
              <a:cs typeface="Arial" panose="020B0604020202020204" pitchFamily="34" charset="0"/>
            </a:endParaRPr>
          </a:p>
        </p:txBody>
      </p:sp>
      <p:sp>
        <p:nvSpPr>
          <p:cNvPr id="3" name="Título 2"/>
          <p:cNvSpPr>
            <a:spLocks noGrp="1"/>
          </p:cNvSpPr>
          <p:nvPr>
            <p:ph type="title"/>
          </p:nvPr>
        </p:nvSpPr>
        <p:spPr>
          <a:xfrm>
            <a:off x="1158242" y="328794"/>
            <a:ext cx="9601196" cy="1303867"/>
          </a:xfrm>
        </p:spPr>
        <p:txBody>
          <a:bodyPr>
            <a:noAutofit/>
          </a:bodyPr>
          <a:lstStyle/>
          <a:p>
            <a:r>
              <a:rPr lang="pt-BR" sz="240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pt-BR" sz="2400" b="1" dirty="0">
                <a:solidFill>
                  <a:schemeClr val="tx1"/>
                </a:solidFill>
                <a:latin typeface="Arial" panose="020B0604020202020204" pitchFamily="34" charset="0"/>
                <a:ea typeface="Verdana" panose="020B0604030504040204" pitchFamily="34" charset="0"/>
                <a:cs typeface="Arial" panose="020B0604020202020204" pitchFamily="34" charset="0"/>
              </a:rPr>
              <a:t>FORMA DE COMPROVAÇÃO DE ME E EPP</a:t>
            </a:r>
            <a:endParaRPr lang="pt-BR" sz="2400" b="1" dirty="0">
              <a:solidFill>
                <a:schemeClr val="tx1"/>
              </a:solidFill>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883920" y="1352972"/>
            <a:ext cx="9999232" cy="3318936"/>
          </a:xfrm>
        </p:spPr>
        <p:txBody>
          <a:bodyPr>
            <a:noAutofit/>
          </a:bodyPr>
          <a:lstStyle/>
          <a:p>
            <a:pPr marL="0" indent="0">
              <a:buNone/>
            </a:pPr>
            <a:r>
              <a:rPr lang="pt-BR" u="sng" dirty="0">
                <a:solidFill>
                  <a:schemeClr val="tx1"/>
                </a:solidFill>
                <a:latin typeface="Arial" panose="020B0604020202020204" pitchFamily="34" charset="0"/>
                <a:ea typeface="Verdana" panose="020B0604030504040204" pitchFamily="34" charset="0"/>
                <a:cs typeface="Arial" panose="020B0604020202020204" pitchFamily="34" charset="0"/>
              </a:rPr>
              <a:t>LC 123/06, Art. 3º</a:t>
            </a:r>
          </a:p>
          <a:p>
            <a:pPr marL="0" indent="0" algn="just">
              <a:buNone/>
            </a:pP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9</a:t>
            </a:r>
            <a:r>
              <a:rPr lang="pt-BR" strike="sngStrike" dirty="0">
                <a:solidFill>
                  <a:schemeClr val="tx1"/>
                </a:solidFill>
                <a:latin typeface="Arial" panose="020B0604020202020204" pitchFamily="34" charset="0"/>
                <a:ea typeface="Verdana" panose="020B0604030504040204" pitchFamily="34" charset="0"/>
                <a:cs typeface="Arial" panose="020B0604020202020204" pitchFamily="34" charset="0"/>
              </a:rPr>
              <a:t>º</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A empresa de pequeno porte que, no ano-calendário, exceder o limite de receita bruta anual previsto no inciso II do </a:t>
            </a:r>
            <a:r>
              <a:rPr lang="pt-BR" b="1" dirty="0">
                <a:solidFill>
                  <a:schemeClr val="tx1"/>
                </a:solidFill>
                <a:latin typeface="Arial" panose="020B0604020202020204" pitchFamily="34" charset="0"/>
                <a:ea typeface="Verdana" panose="020B0604030504040204" pitchFamily="34" charset="0"/>
                <a:cs typeface="Arial" panose="020B0604020202020204" pitchFamily="34" charset="0"/>
              </a:rPr>
              <a:t>caput </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deste artigo fica excluída, no mês subsequente à ocorrência do excesso, do tratamento jurídico diferenciado previsto nesta Lei Complementar, incluído o regime de que trata o </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art. 12</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para todos os efeitos legais, ressalvado o disposto nos §§ 9</a:t>
            </a:r>
            <a:r>
              <a:rPr lang="pt-BR" u="sng" baseline="30000" dirty="0">
                <a:solidFill>
                  <a:schemeClr val="tx1"/>
                </a:solidFill>
                <a:latin typeface="Arial" panose="020B0604020202020204" pitchFamily="34" charset="0"/>
                <a:ea typeface="Verdana" panose="020B0604030504040204" pitchFamily="34" charset="0"/>
                <a:cs typeface="Arial" panose="020B0604020202020204" pitchFamily="34" charset="0"/>
              </a:rPr>
              <a:t>o</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-A, 10 e 12.</a:t>
            </a:r>
          </a:p>
          <a:p>
            <a:pPr marL="0" indent="0" algn="just">
              <a:buNone/>
            </a:pPr>
            <a:endParaRPr lang="pt-BR"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lgn="just">
              <a:buNone/>
            </a:pP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9</a:t>
            </a:r>
            <a:r>
              <a:rPr lang="pt-BR" u="sng" baseline="30000" dirty="0">
                <a:solidFill>
                  <a:schemeClr val="tx1"/>
                </a:solidFill>
                <a:latin typeface="Arial" panose="020B0604020202020204" pitchFamily="34" charset="0"/>
                <a:ea typeface="Verdana" panose="020B0604030504040204" pitchFamily="34" charset="0"/>
                <a:cs typeface="Arial" panose="020B0604020202020204" pitchFamily="34" charset="0"/>
              </a:rPr>
              <a:t>o</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-A.  Os efeitos da exclusão prevista no § 9</a:t>
            </a:r>
            <a:r>
              <a:rPr lang="pt-BR" u="sng" baseline="30000" dirty="0">
                <a:solidFill>
                  <a:schemeClr val="tx1"/>
                </a:solidFill>
                <a:latin typeface="Arial" panose="020B0604020202020204" pitchFamily="34" charset="0"/>
                <a:ea typeface="Verdana" panose="020B0604030504040204" pitchFamily="34" charset="0"/>
                <a:cs typeface="Arial" panose="020B0604020202020204" pitchFamily="34" charset="0"/>
              </a:rPr>
              <a:t>o</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 dar-se-ão no ano-calendário subsequente se o excesso verificado em relação à receita bruta não for superior a 20% (vinte por cento) do limite referido no inciso II do </a:t>
            </a:r>
            <a:r>
              <a:rPr lang="pt-BR" b="1" dirty="0">
                <a:solidFill>
                  <a:schemeClr val="tx1"/>
                </a:solidFill>
                <a:latin typeface="Arial" panose="020B0604020202020204" pitchFamily="34" charset="0"/>
                <a:ea typeface="Verdana" panose="020B0604030504040204" pitchFamily="34" charset="0"/>
                <a:cs typeface="Arial" panose="020B0604020202020204" pitchFamily="34" charset="0"/>
              </a:rPr>
              <a:t>caput</a:t>
            </a:r>
            <a:r>
              <a:rPr lang="pt-BR" dirty="0">
                <a:solidFill>
                  <a:schemeClr val="tx1"/>
                </a:solidFill>
                <a:latin typeface="Arial" panose="020B0604020202020204" pitchFamily="34" charset="0"/>
                <a:ea typeface="Verdana" panose="020B0604030504040204" pitchFamily="34" charset="0"/>
                <a:cs typeface="Arial" panose="020B0604020202020204" pitchFamily="34" charset="0"/>
              </a:rPr>
              <a:t>.</a:t>
            </a: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6134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631504" y="1628800"/>
            <a:ext cx="8936988" cy="4443486"/>
          </a:xfrm>
          <a:prstGeom prst="roundRect">
            <a:avLst/>
          </a:prstGeom>
          <a:solidFill>
            <a:schemeClr val="bg1">
              <a:alpha val="84000"/>
            </a:schemeClr>
          </a:solidFill>
          <a:ln>
            <a:noFill/>
          </a:ln>
          <a:effectLst>
            <a:outerShdw blurRad="850900" dir="5400000" algn="ctr" rotWithShape="0">
              <a:schemeClr val="bg1">
                <a:alpha val="67000"/>
              </a:schemeClr>
            </a:outerShdw>
            <a:reflection endPos="0" dir="5400000" sy="-100000" algn="bl" rotWithShape="0"/>
          </a:effectLst>
          <a:scene3d>
            <a:camera prst="orthographicFront">
              <a:rot lat="0" lon="0" rev="0"/>
            </a:camera>
            <a:lightRig rig="chilly" dir="t">
              <a:rot lat="0" lon="0" rev="21594000"/>
            </a:lightRig>
          </a:scene3d>
          <a:sp3d contourW="12700" prstMaterial="clear">
            <a:bevelT h="63500" prst="relaxedInset"/>
            <a:bevelB/>
            <a:contourClr>
              <a:schemeClr val="bg1"/>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100">
              <a:blipFill>
                <a:blip r:embed="rId2"/>
                <a:tile tx="0" ty="0" sx="100000" sy="100000" flip="none" algn="tl"/>
              </a:blipFill>
              <a:latin typeface="Arial" panose="020B0604020202020204" pitchFamily="34" charset="0"/>
              <a:cs typeface="Arial" panose="020B0604020202020204" pitchFamily="34" charset="0"/>
            </a:endParaRPr>
          </a:p>
        </p:txBody>
      </p:sp>
      <p:sp>
        <p:nvSpPr>
          <p:cNvPr id="3" name="Título 2"/>
          <p:cNvSpPr>
            <a:spLocks noGrp="1"/>
          </p:cNvSpPr>
          <p:nvPr>
            <p:ph type="title"/>
          </p:nvPr>
        </p:nvSpPr>
        <p:spPr>
          <a:xfrm>
            <a:off x="1295401" y="616372"/>
            <a:ext cx="9601196" cy="1303867"/>
          </a:xfrm>
        </p:spPr>
        <p:txBody>
          <a:bodyPr>
            <a:noAutofit/>
          </a:bodyPr>
          <a:lstStyle/>
          <a:p>
            <a:r>
              <a:rPr lang="pt-BR" sz="240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pt-BR" sz="2400" b="1" dirty="0">
                <a:solidFill>
                  <a:schemeClr val="tx1"/>
                </a:solidFill>
                <a:latin typeface="Arial" panose="020B0604020202020204" pitchFamily="34" charset="0"/>
                <a:ea typeface="Verdana" panose="020B0604030504040204" pitchFamily="34" charset="0"/>
                <a:cs typeface="Arial" panose="020B0604020202020204" pitchFamily="34" charset="0"/>
              </a:rPr>
              <a:t>DESEMPATE E REGULARIZAÇÃO FISCAL</a:t>
            </a:r>
            <a:endParaRPr lang="pt-BR" sz="2400" b="1" dirty="0">
              <a:solidFill>
                <a:schemeClr val="tx1"/>
              </a:solidFill>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868680" y="2069252"/>
            <a:ext cx="10424160" cy="3737188"/>
          </a:xfrm>
        </p:spPr>
        <p:txBody>
          <a:bodyPr>
            <a:normAutofit fontScale="32500" lnSpcReduction="20000"/>
          </a:bodyPr>
          <a:lstStyle/>
          <a:p>
            <a:pPr algn="just"/>
            <a:r>
              <a:rPr lang="pt-BR" sz="7000" dirty="0">
                <a:solidFill>
                  <a:schemeClr val="tx1"/>
                </a:solidFill>
                <a:latin typeface="Arial" panose="020B0604020202020204" pitchFamily="34" charset="0"/>
                <a:ea typeface="Verdana" panose="020B0604030504040204" pitchFamily="34" charset="0"/>
                <a:cs typeface="Arial" panose="020B0604020202020204" pitchFamily="34" charset="0"/>
              </a:rPr>
              <a:t>Benefícios: Empate ficto e a regularidade fiscal são autoaplicáveis.</a:t>
            </a:r>
          </a:p>
          <a:p>
            <a:pPr marL="0" indent="0" algn="just">
              <a:buNone/>
            </a:pPr>
            <a:endParaRPr lang="pt-BR" sz="70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lgn="just">
              <a:buNone/>
            </a:pPr>
            <a:r>
              <a:rPr lang="pt-BR" sz="7000" dirty="0">
                <a:solidFill>
                  <a:schemeClr val="tx1"/>
                </a:solidFill>
                <a:latin typeface="Arial" panose="020B0604020202020204" pitchFamily="34" charset="0"/>
                <a:ea typeface="Verdana" panose="020B0604030504040204" pitchFamily="34" charset="0"/>
                <a:cs typeface="Arial" panose="020B0604020202020204" pitchFamily="34" charset="0"/>
              </a:rPr>
              <a:t>Acórdão nº 1191/2011 TCE/SC</a:t>
            </a:r>
          </a:p>
          <a:p>
            <a:pPr marL="0" indent="0" algn="just">
              <a:buNone/>
            </a:pPr>
            <a:r>
              <a:rPr lang="pt-BR" sz="7000" b="1" dirty="0">
                <a:solidFill>
                  <a:schemeClr val="tx1"/>
                </a:solidFill>
                <a:latin typeface="Arial" panose="020B0604020202020204" pitchFamily="34" charset="0"/>
                <a:ea typeface="Verdana" panose="020B0604030504040204" pitchFamily="34" charset="0"/>
                <a:cs typeface="Arial" panose="020B0604020202020204" pitchFamily="34" charset="0"/>
              </a:rPr>
              <a:t>REPRESENTAÇÃO DE LICITANTE. PRIVILÉGIOS ESTABELECIDOS PELO ESTATUTO DA MICROEMPRESA E DE PEQUENO PORTE. AUSÊNCIA DE COMPROVAÇÃO DA PUBLICAÇÃO DO JULGAMENTO DAS PROPOSTAS. IRREGULARIDADES. MULTAS. DETERMINAÇÃO.</a:t>
            </a:r>
            <a:endParaRPr lang="pt-BR" sz="70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lgn="just">
              <a:buNone/>
            </a:pPr>
            <a:r>
              <a:rPr lang="pt-BR" sz="7000" i="1" dirty="0">
                <a:solidFill>
                  <a:schemeClr val="tx1"/>
                </a:solidFill>
                <a:latin typeface="Arial" panose="020B0604020202020204" pitchFamily="34" charset="0"/>
                <a:ea typeface="Verdana" panose="020B0604030504040204" pitchFamily="34" charset="0"/>
                <a:cs typeface="Arial" panose="020B0604020202020204" pitchFamily="34" charset="0"/>
              </a:rPr>
              <a:t>1. Os privilégios concedidos às microempresas e empresas de pequeno porte pelos </a:t>
            </a:r>
            <a:r>
              <a:rPr lang="pt-BR" sz="7000" i="1" dirty="0" err="1">
                <a:solidFill>
                  <a:schemeClr val="tx1"/>
                </a:solidFill>
                <a:latin typeface="Arial" panose="020B0604020202020204" pitchFamily="34" charset="0"/>
                <a:ea typeface="Verdana" panose="020B0604030504040204" pitchFamily="34" charset="0"/>
                <a:cs typeface="Arial" panose="020B0604020202020204" pitchFamily="34" charset="0"/>
              </a:rPr>
              <a:t>arts</a:t>
            </a:r>
            <a:r>
              <a:rPr lang="pt-BR" sz="7000" i="1" dirty="0">
                <a:solidFill>
                  <a:schemeClr val="tx1"/>
                </a:solidFill>
                <a:latin typeface="Arial" panose="020B0604020202020204" pitchFamily="34" charset="0"/>
                <a:ea typeface="Verdana" panose="020B0604030504040204" pitchFamily="34" charset="0"/>
                <a:cs typeface="Arial" panose="020B0604020202020204" pitchFamily="34" charset="0"/>
              </a:rPr>
              <a:t>. 44 e 45 da Lei Complementar nº 123/2006 (direito de preferência de </a:t>
            </a:r>
            <a:r>
              <a:rPr lang="pt-BR" sz="7000" i="1" dirty="0" err="1">
                <a:solidFill>
                  <a:schemeClr val="tx1"/>
                </a:solidFill>
                <a:latin typeface="Arial" panose="020B0604020202020204" pitchFamily="34" charset="0"/>
                <a:ea typeface="Verdana" panose="020B0604030504040204" pitchFamily="34" charset="0"/>
                <a:cs typeface="Arial" panose="020B0604020202020204" pitchFamily="34" charset="0"/>
              </a:rPr>
              <a:t>contratração</a:t>
            </a:r>
            <a:r>
              <a:rPr lang="pt-BR" sz="7000" i="1" dirty="0">
                <a:solidFill>
                  <a:schemeClr val="tx1"/>
                </a:solidFill>
                <a:latin typeface="Arial" panose="020B0604020202020204" pitchFamily="34" charset="0"/>
                <a:ea typeface="Verdana" panose="020B0604030504040204" pitchFamily="34" charset="0"/>
                <a:cs typeface="Arial" panose="020B0604020202020204" pitchFamily="34" charset="0"/>
              </a:rPr>
              <a:t>) independem da existência de previsão </a:t>
            </a:r>
            <a:r>
              <a:rPr lang="pt-BR" sz="7000" i="1" dirty="0" err="1">
                <a:solidFill>
                  <a:schemeClr val="tx1"/>
                </a:solidFill>
                <a:latin typeface="Arial" panose="020B0604020202020204" pitchFamily="34" charset="0"/>
                <a:ea typeface="Verdana" panose="020B0604030504040204" pitchFamily="34" charset="0"/>
                <a:cs typeface="Arial" panose="020B0604020202020204" pitchFamily="34" charset="0"/>
              </a:rPr>
              <a:t>editalícia</a:t>
            </a:r>
            <a:r>
              <a:rPr lang="pt-BR" sz="7000" i="1"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pt-BR" sz="70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buNone/>
            </a:pPr>
            <a:endParaRPr lang="pt-BR" sz="70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5014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596616" y="1340768"/>
            <a:ext cx="8971877" cy="4731518"/>
          </a:xfrm>
          <a:prstGeom prst="roundRect">
            <a:avLst/>
          </a:prstGeom>
          <a:solidFill>
            <a:schemeClr val="bg1">
              <a:alpha val="84000"/>
            </a:schemeClr>
          </a:solidFill>
          <a:ln>
            <a:noFill/>
          </a:ln>
          <a:effectLst>
            <a:outerShdw blurRad="850900" dir="5400000" algn="ctr" rotWithShape="0">
              <a:schemeClr val="bg1">
                <a:alpha val="67000"/>
              </a:schemeClr>
            </a:outerShdw>
            <a:reflection endPos="0" dir="5400000" sy="-100000" algn="bl" rotWithShape="0"/>
          </a:effectLst>
          <a:scene3d>
            <a:camera prst="orthographicFront">
              <a:rot lat="0" lon="0" rev="0"/>
            </a:camera>
            <a:lightRig rig="chilly" dir="t">
              <a:rot lat="0" lon="0" rev="21594000"/>
            </a:lightRig>
          </a:scene3d>
          <a:sp3d contourW="12700" prstMaterial="clear">
            <a:bevelT h="63500" prst="relaxedInset"/>
            <a:bevelB/>
            <a:contourClr>
              <a:schemeClr val="bg1"/>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100">
              <a:blipFill>
                <a:blip r:embed="rId2"/>
                <a:tile tx="0" ty="0" sx="100000" sy="100000" flip="none" algn="tl"/>
              </a:blipFill>
            </a:endParaRPr>
          </a:p>
        </p:txBody>
      </p:sp>
      <p:sp>
        <p:nvSpPr>
          <p:cNvPr id="3" name="Título 2"/>
          <p:cNvSpPr>
            <a:spLocks noGrp="1"/>
          </p:cNvSpPr>
          <p:nvPr>
            <p:ph type="title"/>
          </p:nvPr>
        </p:nvSpPr>
        <p:spPr>
          <a:xfrm>
            <a:off x="1188720" y="982132"/>
            <a:ext cx="9707878" cy="50277"/>
          </a:xfrm>
        </p:spPr>
        <p:txBody>
          <a:bodyPr>
            <a:noAutofit/>
          </a:bodyPr>
          <a:lstStyle/>
          <a:p>
            <a:r>
              <a:rPr lang="pt-BR" sz="2400" b="1" dirty="0">
                <a:latin typeface="Arial" panose="020B0604020202020204" pitchFamily="34" charset="0"/>
                <a:ea typeface="Verdana" panose="020B0604030504040204" pitchFamily="34" charset="0"/>
                <a:cs typeface="Arial" panose="020B0604020202020204" pitchFamily="34" charset="0"/>
              </a:rPr>
              <a:t> </a:t>
            </a:r>
            <a:r>
              <a:rPr lang="pt-BR" sz="2400" b="1" dirty="0">
                <a:solidFill>
                  <a:schemeClr val="tx1"/>
                </a:solidFill>
                <a:latin typeface="Arial" panose="020B0604020202020204" pitchFamily="34" charset="0"/>
                <a:ea typeface="Verdana" panose="020B0604030504040204" pitchFamily="34" charset="0"/>
                <a:cs typeface="Arial" panose="020B0604020202020204" pitchFamily="34" charset="0"/>
              </a:rPr>
              <a:t>DESEMPATE E REGULARIZAÇÃO FISCAL</a:t>
            </a:r>
            <a:endParaRPr lang="pt-BR" sz="2400" b="1" dirty="0">
              <a:solidFill>
                <a:schemeClr val="tx1"/>
              </a:solidFill>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1066799" y="1340768"/>
            <a:ext cx="9951720" cy="4114800"/>
          </a:xfrm>
        </p:spPr>
        <p:txBody>
          <a:bodyPr>
            <a:noAutofit/>
          </a:bodyPr>
          <a:lstStyle/>
          <a:p>
            <a:pPr marL="0" indent="0" algn="just">
              <a:buNone/>
            </a:pP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LC 123/06</a:t>
            </a:r>
          </a:p>
          <a:p>
            <a:pPr marL="0" indent="0" algn="just">
              <a:buNone/>
            </a:pP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Regularização fiscal</a:t>
            </a:r>
          </a:p>
          <a:p>
            <a:pPr marL="0" indent="0" algn="just">
              <a:buNone/>
            </a:pPr>
            <a:endParaRPr lang="pt-BR" sz="28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buFontTx/>
              <a:buChar char="-"/>
            </a:pP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deve ser concedido o prazo de cinco dias úteis prorrogáveis por igual período, a critério da Administração para a regularização da documentação</a:t>
            </a:r>
          </a:p>
          <a:p>
            <a:pPr algn="just">
              <a:buFontTx/>
              <a:buChar char="-"/>
            </a:pP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O benefício para regularização se restringe à documentação de </a:t>
            </a:r>
            <a:r>
              <a:rPr lang="pt-BR" sz="2800" dirty="0">
                <a:solidFill>
                  <a:srgbClr val="FF0000"/>
                </a:solidFill>
                <a:latin typeface="Arial" panose="020B0604020202020204" pitchFamily="34" charset="0"/>
                <a:ea typeface="Verdana" panose="020B0604030504040204" pitchFamily="34" charset="0"/>
                <a:cs typeface="Arial" panose="020B0604020202020204" pitchFamily="34" charset="0"/>
              </a:rPr>
              <a:t>regularidade fiscal e trabalhista</a:t>
            </a:r>
            <a:r>
              <a:rPr lang="pt-BR" sz="2800" dirty="0">
                <a:solidFill>
                  <a:schemeClr val="tx1"/>
                </a:solidFill>
                <a:latin typeface="Arial" panose="020B0604020202020204" pitchFamily="34" charset="0"/>
                <a:ea typeface="Verdana" panose="020B0604030504040204" pitchFamily="34" charset="0"/>
                <a:cs typeface="Arial" panose="020B0604020202020204" pitchFamily="34" charset="0"/>
              </a:rPr>
              <a:t>, não aos demais documentos relativos à habilitação jurídica, qualificação técnica e qualificação econômico-financeira</a:t>
            </a:r>
          </a:p>
          <a:p>
            <a:pPr marL="0" indent="0">
              <a:buNone/>
            </a:pPr>
            <a:endParaRPr lang="pt-BR" dirty="0"/>
          </a:p>
        </p:txBody>
      </p:sp>
    </p:spTree>
    <p:extLst>
      <p:ext uri="{BB962C8B-B14F-4D97-AF65-F5344CB8AC3E}">
        <p14:creationId xmlns:p14="http://schemas.microsoft.com/office/powerpoint/2010/main" val="858701490"/>
      </p:ext>
    </p:extLst>
  </p:cSld>
  <p:clrMapOvr>
    <a:masterClrMapping/>
  </p:clrMapOvr>
  <p:transition spd="slow">
    <p:randomBar dir="vert"/>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latin typeface="Arial" panose="020B0604020202020204" pitchFamily="34" charset="0"/>
                <a:cs typeface="Arial" panose="020B0604020202020204" pitchFamily="34" charset="0"/>
              </a:rPr>
              <a:t>OBRIGADO PELA ATENÇÃO</a:t>
            </a:r>
            <a:endParaRPr lang="pt-BR"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normAutofit/>
          </a:bodyPr>
          <a:lstStyle/>
          <a:p>
            <a:r>
              <a:rPr lang="pt-BR" sz="2400" dirty="0">
                <a:latin typeface="Arial Black" panose="020B0A04020102020204" pitchFamily="34" charset="0"/>
              </a:rPr>
              <a:t>g</a:t>
            </a:r>
            <a:r>
              <a:rPr lang="pt-BR" sz="2400" dirty="0" smtClean="0">
                <a:latin typeface="Arial Black" panose="020B0A04020102020204" pitchFamily="34" charset="0"/>
              </a:rPr>
              <a:t>eraldojose.gomes@bol.com.br</a:t>
            </a:r>
            <a:endParaRPr lang="pt-BR" sz="2400" dirty="0">
              <a:latin typeface="Arial Black" panose="020B0A04020102020204" pitchFamily="34" charset="0"/>
            </a:endParaRPr>
          </a:p>
        </p:txBody>
      </p:sp>
    </p:spTree>
    <p:extLst>
      <p:ext uri="{BB962C8B-B14F-4D97-AF65-F5344CB8AC3E}">
        <p14:creationId xmlns:p14="http://schemas.microsoft.com/office/powerpoint/2010/main" val="1244517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7322" y="-179495"/>
            <a:ext cx="9601196" cy="1303867"/>
          </a:xfrm>
        </p:spPr>
        <p:txBody>
          <a:bodyPr/>
          <a:lstStyle/>
          <a:p>
            <a:r>
              <a:rPr lang="pt-BR" dirty="0" smtClean="0">
                <a:latin typeface="Arial" panose="020B0604020202020204" pitchFamily="34" charset="0"/>
                <a:cs typeface="Arial" panose="020B0604020202020204" pitchFamily="34" charset="0"/>
              </a:rPr>
              <a:t>ESTUDO TÉCNICO PRELIMINAR</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24840" y="895772"/>
            <a:ext cx="10896600" cy="3318936"/>
          </a:xfrm>
        </p:spPr>
        <p:txBody>
          <a:bodyPr>
            <a:noAutofit/>
          </a:bodyPr>
          <a:lstStyle/>
          <a:p>
            <a:pPr algn="just"/>
            <a:r>
              <a:rPr lang="pt-BR" sz="2000" dirty="0">
                <a:latin typeface="Arial" panose="020B0604020202020204" pitchFamily="34" charset="0"/>
                <a:cs typeface="Arial" panose="020B0604020202020204" pitchFamily="34" charset="0"/>
              </a:rPr>
              <a:t>Art. 18. A fase preparatória do processo licitatório é caracterizada pelo planejamento e deve compatibilizar-se com o plano de contratações anual de que trata o </a:t>
            </a:r>
            <a:r>
              <a:rPr lang="pt-BR" sz="2000" dirty="0" smtClean="0">
                <a:latin typeface="Arial" panose="020B0604020202020204" pitchFamily="34" charset="0"/>
                <a:cs typeface="Arial" panose="020B0604020202020204" pitchFamily="34" charset="0"/>
              </a:rPr>
              <a:t>inciso </a:t>
            </a:r>
            <a:r>
              <a:rPr lang="pt-BR" sz="2000" dirty="0" err="1" smtClean="0">
                <a:latin typeface="Arial" panose="020B0604020202020204" pitchFamily="34" charset="0"/>
                <a:cs typeface="Arial" panose="020B0604020202020204" pitchFamily="34" charset="0"/>
              </a:rPr>
              <a:t>VIIdo</a:t>
            </a:r>
            <a:r>
              <a:rPr lang="pt-BR" sz="2000" dirty="0" smtClean="0">
                <a:latin typeface="Arial" panose="020B0604020202020204" pitchFamily="34" charset="0"/>
                <a:cs typeface="Arial" panose="020B0604020202020204" pitchFamily="34" charset="0"/>
              </a:rPr>
              <a:t> caput do art.12 desta Lei</a:t>
            </a:r>
            <a:r>
              <a:rPr lang="pt-BR" sz="2000" dirty="0" smtClean="0">
                <a:solidFill>
                  <a:schemeClr val="tx1"/>
                </a:solidFill>
                <a:latin typeface="Arial" panose="020B0604020202020204" pitchFamily="34" charset="0"/>
                <a:cs typeface="Arial" panose="020B0604020202020204" pitchFamily="34" charset="0"/>
              </a:rPr>
              <a:t>, </a:t>
            </a:r>
            <a:r>
              <a:rPr lang="pt-BR" sz="2000" dirty="0">
                <a:solidFill>
                  <a:schemeClr val="tx1"/>
                </a:solidFill>
                <a:latin typeface="Arial" panose="020B0604020202020204" pitchFamily="34" charset="0"/>
                <a:cs typeface="Arial" panose="020B0604020202020204" pitchFamily="34" charset="0"/>
              </a:rPr>
              <a:t>sempre que elaborado, e com as leis orçamentárias, bem </a:t>
            </a:r>
            <a:r>
              <a:rPr lang="pt-BR" sz="2000" dirty="0">
                <a:latin typeface="Arial" panose="020B0604020202020204" pitchFamily="34" charset="0"/>
                <a:cs typeface="Arial" panose="020B0604020202020204" pitchFamily="34" charset="0"/>
              </a:rPr>
              <a:t>como abordar todas as considerações técnicas, mercadológicas e de gestão que podem interferir na contratação, compreendidos:</a:t>
            </a:r>
          </a:p>
          <a:p>
            <a:pPr algn="just"/>
            <a:r>
              <a:rPr lang="pt-BR" sz="2000" b="1" dirty="0">
                <a:latin typeface="Arial" panose="020B0604020202020204" pitchFamily="34" charset="0"/>
                <a:cs typeface="Arial" panose="020B0604020202020204" pitchFamily="34" charset="0"/>
              </a:rPr>
              <a:t>I - a descrição da necessidade da contratação fundamentada em estudo técnico preliminar que caracterize o interesse público envolvido;</a:t>
            </a:r>
          </a:p>
          <a:p>
            <a:pPr algn="just"/>
            <a:r>
              <a:rPr lang="pt-BR" sz="2000" b="1" dirty="0">
                <a:latin typeface="Arial" panose="020B0604020202020204" pitchFamily="34" charset="0"/>
                <a:cs typeface="Arial" panose="020B0604020202020204" pitchFamily="34" charset="0"/>
              </a:rPr>
              <a:t>II - a definição do objeto para o atendimento da necessidade, por meio de termo de referência, anteprojeto, projeto básico ou projeto executivo, conforme o caso;</a:t>
            </a:r>
          </a:p>
          <a:p>
            <a:pPr algn="just"/>
            <a:r>
              <a:rPr lang="pt-BR" sz="2000" dirty="0">
                <a:latin typeface="Arial" panose="020B0604020202020204" pitchFamily="34" charset="0"/>
                <a:cs typeface="Arial" panose="020B0604020202020204" pitchFamily="34" charset="0"/>
              </a:rPr>
              <a:t>III - a definição das condições de execução e pagamento, das garantias exigidas e ofertadas e das condições de recebimento;</a:t>
            </a:r>
          </a:p>
          <a:p>
            <a:pPr algn="just"/>
            <a:r>
              <a:rPr lang="pt-BR" sz="2000" dirty="0">
                <a:latin typeface="Arial" panose="020B0604020202020204" pitchFamily="34" charset="0"/>
                <a:cs typeface="Arial" panose="020B0604020202020204" pitchFamily="34" charset="0"/>
              </a:rPr>
              <a:t>IV - o orçamento estimado, com as composições dos preços utilizados para sua formação;</a:t>
            </a:r>
          </a:p>
          <a:p>
            <a:pPr algn="just"/>
            <a:r>
              <a:rPr lang="pt-BR" sz="2000" dirty="0">
                <a:latin typeface="Arial" panose="020B0604020202020204" pitchFamily="34" charset="0"/>
                <a:cs typeface="Arial" panose="020B0604020202020204" pitchFamily="34" charset="0"/>
              </a:rPr>
              <a:t>V - a elaboração do edital de licitação;</a:t>
            </a:r>
          </a:p>
          <a:p>
            <a:pPr algn="just"/>
            <a:r>
              <a:rPr lang="pt-BR" sz="2000" dirty="0">
                <a:latin typeface="Arial" panose="020B0604020202020204" pitchFamily="34" charset="0"/>
                <a:cs typeface="Arial" panose="020B0604020202020204" pitchFamily="34" charset="0"/>
              </a:rPr>
              <a:t>VI - a elaboração de minuta de contrato, quando necessária, que constará obrigatoriamente como anexo do edital de licitação</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036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7322" y="-179495"/>
            <a:ext cx="9601196" cy="1303867"/>
          </a:xfrm>
        </p:spPr>
        <p:txBody>
          <a:bodyPr/>
          <a:lstStyle/>
          <a:p>
            <a:r>
              <a:rPr lang="pt-BR" dirty="0" smtClean="0">
                <a:latin typeface="Arial" panose="020B0604020202020204" pitchFamily="34" charset="0"/>
                <a:cs typeface="Arial" panose="020B0604020202020204" pitchFamily="34" charset="0"/>
              </a:rPr>
              <a:t>ESTUDO TÉCNICO PRELIMINAR</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63880" y="789092"/>
            <a:ext cx="11018520" cy="3318936"/>
          </a:xfrm>
        </p:spPr>
        <p:txBody>
          <a:bodyPr>
            <a:noAutofit/>
          </a:bodyPr>
          <a:lstStyle/>
          <a:p>
            <a:pPr algn="just"/>
            <a:r>
              <a:rPr lang="pt-BR" sz="2000" dirty="0">
                <a:latin typeface="Arial" panose="020B0604020202020204" pitchFamily="34" charset="0"/>
                <a:cs typeface="Arial" panose="020B0604020202020204" pitchFamily="34" charset="0"/>
              </a:rPr>
              <a:t>VII - o regime de fornecimento de bens, de prestação de serviços ou de execução de obras e serviços de engenharia, observados os potenciais de economia de escala;</a:t>
            </a:r>
          </a:p>
          <a:p>
            <a:pPr algn="just"/>
            <a:r>
              <a:rPr lang="pt-BR" sz="2000" dirty="0">
                <a:latin typeface="Arial" panose="020B0604020202020204" pitchFamily="34" charset="0"/>
                <a:cs typeface="Arial" panose="020B0604020202020204" pitchFamily="34" charset="0"/>
              </a:rPr>
              <a:t>VIII - a modalidade de licitação, o critério de julgamento, o modo de disputa e a adequação e eficiência da forma de combinação desses parâmetros, para os fins de seleção da proposta apta a gerar o resultado de contratação mais vantajoso para a Administração Pública, considerado todo o ciclo de vida do objeto;</a:t>
            </a:r>
          </a:p>
          <a:p>
            <a:pPr algn="just"/>
            <a:r>
              <a:rPr lang="pt-BR" sz="2000" dirty="0">
                <a:latin typeface="Arial" panose="020B0604020202020204" pitchFamily="34" charset="0"/>
                <a:cs typeface="Arial" panose="020B0604020202020204" pitchFamily="34" charset="0"/>
              </a:rPr>
              <a:t>IX - a motivação circunstanciada das condições do edital, tais como justificativa de exigências de qualificação técnica, mediante indicação das parcelas de maior relevância técnica ou valor significativo do objeto, e de qualificação econômico-financeira, justificativa dos critérios de pontuação e julgamento das propostas técnicas, nas licitações com julgamento por melhor técnica ou técnica e preço, e justificativa das regras pertinentes à participação de empresas em consórcio;</a:t>
            </a:r>
          </a:p>
          <a:p>
            <a:pPr algn="just"/>
            <a:r>
              <a:rPr lang="pt-BR" sz="2000" dirty="0">
                <a:latin typeface="Arial" panose="020B0604020202020204" pitchFamily="34" charset="0"/>
                <a:cs typeface="Arial" panose="020B0604020202020204" pitchFamily="34" charset="0"/>
              </a:rPr>
              <a:t>X - a análise dos riscos que possam comprometer o sucesso da licitação e a boa execução contratual;</a:t>
            </a:r>
          </a:p>
          <a:p>
            <a:pPr algn="just"/>
            <a:r>
              <a:rPr lang="pt-BR" sz="2000" dirty="0">
                <a:latin typeface="Arial" panose="020B0604020202020204" pitchFamily="34" charset="0"/>
                <a:cs typeface="Arial" panose="020B0604020202020204" pitchFamily="34" charset="0"/>
              </a:rPr>
              <a:t>XI - a motivação sobre o momento da divulgação do orçamento da licitação, observado o </a:t>
            </a:r>
            <a:r>
              <a:rPr lang="pt-BR" sz="2000" dirty="0" smtClean="0">
                <a:latin typeface="Arial" panose="020B0604020202020204" pitchFamily="34" charset="0"/>
                <a:cs typeface="Arial" panose="020B0604020202020204" pitchFamily="34" charset="0"/>
              </a:rPr>
              <a:t>art. 24 deste Lei.</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759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1121" y="265852"/>
            <a:ext cx="9601196" cy="1303867"/>
          </a:xfrm>
        </p:spPr>
        <p:txBody>
          <a:bodyPr/>
          <a:lstStyle/>
          <a:p>
            <a:r>
              <a:rPr lang="pt-BR" dirty="0" smtClean="0">
                <a:latin typeface="Arial" panose="020B0604020202020204" pitchFamily="34" charset="0"/>
                <a:cs typeface="Arial" panose="020B0604020202020204" pitchFamily="34" charset="0"/>
              </a:rPr>
              <a:t>PREJULGADO Nº 2446 – TCE - SC </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960119" y="1246292"/>
            <a:ext cx="10363199" cy="3318936"/>
          </a:xfrm>
        </p:spPr>
        <p:txBody>
          <a:bodyPr>
            <a:noAutofit/>
          </a:bodyPr>
          <a:lstStyle/>
          <a:p>
            <a:pPr algn="just"/>
            <a:r>
              <a:rPr lang="pt-BR" sz="3600" dirty="0" smtClean="0">
                <a:latin typeface="Arial" panose="020B0604020202020204" pitchFamily="34" charset="0"/>
                <a:cs typeface="Arial" panose="020B0604020202020204" pitchFamily="34" charset="0"/>
              </a:rPr>
              <a:t>...11. No </a:t>
            </a:r>
            <a:r>
              <a:rPr lang="pt-BR" sz="3600" dirty="0">
                <a:latin typeface="Arial" panose="020B0604020202020204" pitchFamily="34" charset="0"/>
                <a:cs typeface="Arial" panose="020B0604020202020204" pitchFamily="34" charset="0"/>
              </a:rPr>
              <a:t>estudo técnico preliminar – ETP – é identificado o problema a ser resolvido, são descritas as necessidades da contratação e apresentadas as soluções disponíveis no mercado, visando à tomada de decisão da autoridade competente acerca da melhor solução para atender ao interesse público, consideradas as questões técnicas, mercadológicas e de gestão;</a:t>
            </a:r>
          </a:p>
        </p:txBody>
      </p:sp>
    </p:spTree>
    <p:extLst>
      <p:ext uri="{BB962C8B-B14F-4D97-AF65-F5344CB8AC3E}">
        <p14:creationId xmlns:p14="http://schemas.microsoft.com/office/powerpoint/2010/main" val="4264068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3920" y="982132"/>
            <a:ext cx="10607040" cy="1303867"/>
          </a:xfrm>
        </p:spPr>
        <p:txBody>
          <a:bodyPr>
            <a:normAutofit/>
          </a:bodyPr>
          <a:lstStyle/>
          <a:p>
            <a:r>
              <a:rPr lang="pt-BR" dirty="0" smtClean="0">
                <a:latin typeface="Arial" panose="020B0604020202020204" pitchFamily="34" charset="0"/>
                <a:cs typeface="Arial" panose="020B0604020202020204" pitchFamily="34" charset="0"/>
              </a:rPr>
              <a:t>ESTUDO TÉCNICO PRELIMINAR</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pPr algn="just"/>
            <a:r>
              <a:rPr lang="pt-BR" sz="2800" dirty="0" smtClean="0">
                <a:latin typeface="Arial" panose="020B0604020202020204" pitchFamily="34" charset="0"/>
                <a:cs typeface="Arial" panose="020B0604020202020204" pitchFamily="34" charset="0"/>
              </a:rPr>
              <a:t>ARTIGO 18 </a:t>
            </a:r>
          </a:p>
          <a:p>
            <a:pPr algn="just"/>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1º O estudo técnico preliminar a que se refere o inciso I do </a:t>
            </a:r>
            <a:r>
              <a:rPr lang="pt-BR" sz="2800" b="1" dirty="0">
                <a:latin typeface="Arial" panose="020B0604020202020204" pitchFamily="34" charset="0"/>
                <a:cs typeface="Arial" panose="020B0604020202020204" pitchFamily="34" charset="0"/>
              </a:rPr>
              <a:t>caput</a:t>
            </a:r>
            <a:r>
              <a:rPr lang="pt-BR" sz="2800" dirty="0">
                <a:latin typeface="Arial" panose="020B0604020202020204" pitchFamily="34" charset="0"/>
                <a:cs typeface="Arial" panose="020B0604020202020204" pitchFamily="34" charset="0"/>
              </a:rPr>
              <a:t> deste artigo deverá evidenciar o problema a ser resolvido e a sua melhor solução, de modo a permitir a avaliação da viabilidade técnica e econômica da contratação, e conterá os seguintes elementos:</a:t>
            </a:r>
          </a:p>
        </p:txBody>
      </p:sp>
    </p:spTree>
    <p:extLst>
      <p:ext uri="{BB962C8B-B14F-4D97-AF65-F5344CB8AC3E}">
        <p14:creationId xmlns:p14="http://schemas.microsoft.com/office/powerpoint/2010/main" val="802853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143932"/>
            <a:ext cx="10713720" cy="1303867"/>
          </a:xfrm>
        </p:spPr>
        <p:txBody>
          <a:bodyPr>
            <a:normAutofit/>
          </a:bodyPr>
          <a:lstStyle/>
          <a:p>
            <a:r>
              <a:rPr lang="pt-BR" sz="3600" dirty="0" smtClean="0">
                <a:latin typeface="Arial" panose="020B0604020202020204" pitchFamily="34" charset="0"/>
                <a:cs typeface="Arial" panose="020B0604020202020204" pitchFamily="34" charset="0"/>
              </a:rPr>
              <a:t>REQUISITOS ESTUDO TÉCNICO PRELIMINAR</a:t>
            </a:r>
            <a:endParaRPr lang="pt-BR" sz="3600" dirty="0">
              <a:latin typeface="Arial" panose="020B0604020202020204" pitchFamily="34" charset="0"/>
              <a:cs typeface="Arial" panose="020B0604020202020204" pitchFamily="34"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273930255"/>
              </p:ext>
            </p:extLst>
          </p:nvPr>
        </p:nvGraphicFramePr>
        <p:xfrm>
          <a:off x="762000" y="1005834"/>
          <a:ext cx="10713720" cy="5394960"/>
        </p:xfrm>
        <a:graphic>
          <a:graphicData uri="http://schemas.openxmlformats.org/drawingml/2006/table">
            <a:tbl>
              <a:tblPr firstRow="1" bandRow="1">
                <a:tableStyleId>{5C22544A-7EE6-4342-B048-85BDC9FD1C3A}</a:tableStyleId>
              </a:tblPr>
              <a:tblGrid>
                <a:gridCol w="6640806">
                  <a:extLst>
                    <a:ext uri="{9D8B030D-6E8A-4147-A177-3AD203B41FA5}">
                      <a16:colId xmlns:a16="http://schemas.microsoft.com/office/drawing/2014/main" val="512811576"/>
                    </a:ext>
                  </a:extLst>
                </a:gridCol>
                <a:gridCol w="4072914">
                  <a:extLst>
                    <a:ext uri="{9D8B030D-6E8A-4147-A177-3AD203B41FA5}">
                      <a16:colId xmlns:a16="http://schemas.microsoft.com/office/drawing/2014/main" val="2869248241"/>
                    </a:ext>
                  </a:extLst>
                </a:gridCol>
              </a:tblGrid>
              <a:tr h="402273">
                <a:tc>
                  <a:txBody>
                    <a:bodyPr/>
                    <a:lstStyle/>
                    <a:p>
                      <a:r>
                        <a:rPr lang="pt-BR" sz="2400" b="1" dirty="0" smtClean="0">
                          <a:solidFill>
                            <a:schemeClr val="tx1"/>
                          </a:solidFill>
                          <a:latin typeface="Arial" panose="020B0604020202020204" pitchFamily="34" charset="0"/>
                          <a:cs typeface="Arial" panose="020B0604020202020204" pitchFamily="34" charset="0"/>
                        </a:rPr>
                        <a:t>Descrição da necessidade</a:t>
                      </a:r>
                      <a:endParaRPr lang="pt-BR" sz="2400" b="1" dirty="0">
                        <a:solidFill>
                          <a:schemeClr val="tx1"/>
                        </a:solidFill>
                        <a:latin typeface="Arial" panose="020B0604020202020204" pitchFamily="34" charset="0"/>
                        <a:cs typeface="Arial" panose="020B0604020202020204" pitchFamily="34" charset="0"/>
                      </a:endParaRPr>
                    </a:p>
                  </a:txBody>
                  <a:tcPr/>
                </a:tc>
                <a:tc>
                  <a:txBody>
                    <a:bodyPr/>
                    <a:lstStyle/>
                    <a:p>
                      <a:endParaRPr lang="pt-BR" sz="24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2070172"/>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Previsão no Plano Anual de Contratações</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latin typeface="Arial" panose="020B0604020202020204" pitchFamily="34" charset="0"/>
                          <a:cs typeface="Arial" panose="020B0604020202020204" pitchFamily="34" charset="0"/>
                        </a:rPr>
                        <a:t>Obrigatório</a:t>
                      </a:r>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38138045"/>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Requisitos</a:t>
                      </a:r>
                      <a:r>
                        <a:rPr lang="pt-BR" sz="2400" baseline="0" dirty="0" smtClean="0">
                          <a:solidFill>
                            <a:schemeClr val="tx1"/>
                          </a:solidFill>
                          <a:latin typeface="Arial" panose="020B0604020202020204" pitchFamily="34" charset="0"/>
                          <a:cs typeface="Arial" panose="020B0604020202020204" pitchFamily="34" charset="0"/>
                        </a:rPr>
                        <a:t> da contratação </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latin typeface="Arial" panose="020B0604020202020204" pitchFamily="34" charset="0"/>
                          <a:cs typeface="Arial" panose="020B0604020202020204" pitchFamily="34" charset="0"/>
                        </a:rPr>
                        <a:t>Não é habilitação</a:t>
                      </a:r>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959982"/>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Quantidades estimadas</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latin typeface="Arial" panose="020B0604020202020204" pitchFamily="34" charset="0"/>
                          <a:cs typeface="Arial" panose="020B0604020202020204" pitchFamily="34" charset="0"/>
                        </a:rPr>
                        <a:t>Por item ou lote?</a:t>
                      </a:r>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9469806"/>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Levantamento de mercado </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latin typeface="Arial" panose="020B0604020202020204" pitchFamily="34" charset="0"/>
                          <a:cs typeface="Arial" panose="020B0604020202020204" pitchFamily="34" charset="0"/>
                        </a:rPr>
                        <a:t>Justificativa</a:t>
                      </a:r>
                      <a:r>
                        <a:rPr lang="pt-BR" sz="2400" baseline="0" dirty="0" smtClean="0">
                          <a:solidFill>
                            <a:schemeClr val="tx1"/>
                          </a:solidFill>
                          <a:latin typeface="Arial" panose="020B0604020202020204" pitchFamily="34" charset="0"/>
                          <a:cs typeface="Arial" panose="020B0604020202020204" pitchFamily="34" charset="0"/>
                        </a:rPr>
                        <a:t> técnica econômica</a:t>
                      </a:r>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7263167"/>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Estimativa de valor</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latin typeface="Arial" panose="020B0604020202020204" pitchFamily="34" charset="0"/>
                          <a:cs typeface="Arial" panose="020B0604020202020204" pitchFamily="34" charset="0"/>
                        </a:rPr>
                        <a:t>Não é o artigo 23 da NLL</a:t>
                      </a:r>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1700253"/>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Descrição da solução</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4535760"/>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Justificativa de parcelamento</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1922000"/>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Resultados pretendidos</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9889747"/>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Necessidades prévias</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latin typeface="Arial" panose="020B0604020202020204" pitchFamily="34" charset="0"/>
                          <a:cs typeface="Arial" panose="020B0604020202020204" pitchFamily="34" charset="0"/>
                        </a:rPr>
                        <a:t>Capacitar fiscais</a:t>
                      </a:r>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0971667"/>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Impactos ambientais</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latin typeface="Arial" panose="020B0604020202020204" pitchFamily="34" charset="0"/>
                          <a:cs typeface="Arial" panose="020B0604020202020204" pitchFamily="34" charset="0"/>
                        </a:rPr>
                        <a:t>Energia e bens recicláveis </a:t>
                      </a:r>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73344150"/>
                  </a:ext>
                </a:extLst>
              </a:tr>
            </a:tbl>
          </a:graphicData>
        </a:graphic>
      </p:graphicFrame>
    </p:spTree>
    <p:extLst>
      <p:ext uri="{BB962C8B-B14F-4D97-AF65-F5344CB8AC3E}">
        <p14:creationId xmlns:p14="http://schemas.microsoft.com/office/powerpoint/2010/main" val="187054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92480" y="777240"/>
            <a:ext cx="10668000" cy="5262979"/>
          </a:xfrm>
          <a:prstGeom prst="rect">
            <a:avLst/>
          </a:prstGeom>
        </p:spPr>
        <p:txBody>
          <a:bodyPr wrap="square">
            <a:spAutoFit/>
          </a:bodyPr>
          <a:lstStyle/>
          <a:p>
            <a:pPr algn="just"/>
            <a:r>
              <a:rPr lang="pt-BR" sz="2800" dirty="0" smtClean="0">
                <a:solidFill>
                  <a:srgbClr val="000000"/>
                </a:solidFill>
                <a:latin typeface="Arial" panose="020B0604020202020204" pitchFamily="34" charset="0"/>
              </a:rPr>
              <a:t>LEI Nº 14.133/2021</a:t>
            </a:r>
          </a:p>
          <a:p>
            <a:pPr algn="just"/>
            <a:endParaRPr lang="pt-BR" sz="2800" dirty="0">
              <a:solidFill>
                <a:srgbClr val="000000"/>
              </a:solidFill>
              <a:latin typeface="Arial" panose="020B0604020202020204" pitchFamily="34" charset="0"/>
            </a:endParaRPr>
          </a:p>
          <a:p>
            <a:pPr algn="just"/>
            <a:r>
              <a:rPr lang="pt-BR" sz="2800" dirty="0">
                <a:latin typeface="Arial" panose="020B0604020202020204" pitchFamily="34" charset="0"/>
                <a:cs typeface="Arial" panose="020B0604020202020204" pitchFamily="34" charset="0"/>
              </a:rPr>
              <a:t>Art. 86. O órgão ou entidade gerenciadora deverá, na fase preparatória do processo licitatório, para fins de registro de preços, realizar procedimento público de intenção de registro de preços para, nos termos de regulamento, possibilitar, pelo prazo mínimo de 8 (oito) dias úteis, a participação de outros órgãos ou entidades na respectiva ata e determinar a estimativa total de quantidades da contratação.</a:t>
            </a:r>
          </a:p>
          <a:p>
            <a:pPr algn="just"/>
            <a:r>
              <a:rPr lang="pt-BR" sz="2800" dirty="0">
                <a:latin typeface="Arial" panose="020B0604020202020204" pitchFamily="34" charset="0"/>
                <a:cs typeface="Arial" panose="020B0604020202020204" pitchFamily="34" charset="0"/>
              </a:rPr>
              <a:t>§ 1º O procedimento previsto no </a:t>
            </a:r>
            <a:r>
              <a:rPr lang="pt-BR" sz="2800" b="1" dirty="0">
                <a:latin typeface="Arial" panose="020B0604020202020204" pitchFamily="34" charset="0"/>
                <a:cs typeface="Arial" panose="020B0604020202020204" pitchFamily="34" charset="0"/>
              </a:rPr>
              <a:t>caput</a:t>
            </a:r>
            <a:r>
              <a:rPr lang="pt-BR" sz="2800" dirty="0">
                <a:latin typeface="Arial" panose="020B0604020202020204" pitchFamily="34" charset="0"/>
                <a:cs typeface="Arial" panose="020B0604020202020204" pitchFamily="34" charset="0"/>
              </a:rPr>
              <a:t> deste artigo será dispensável quando o órgão ou entidade gerenciadora for o único contratante</a:t>
            </a:r>
            <a:r>
              <a:rPr lang="pt-BR" sz="2800" dirty="0" smtClean="0">
                <a:latin typeface="Arial" panose="020B0604020202020204" pitchFamily="34" charset="0"/>
                <a:cs typeface="Arial" panose="020B0604020202020204" pitchFamily="34" charset="0"/>
              </a:rPr>
              <a:t>.</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858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265852"/>
            <a:ext cx="9601196" cy="1303867"/>
          </a:xfrm>
        </p:spPr>
        <p:txBody>
          <a:bodyPr/>
          <a:lstStyle/>
          <a:p>
            <a:r>
              <a:rPr lang="pt-BR" dirty="0" smtClean="0">
                <a:latin typeface="Arial" panose="020B0604020202020204" pitchFamily="34" charset="0"/>
                <a:cs typeface="Arial" panose="020B0604020202020204" pitchFamily="34" charset="0"/>
              </a:rPr>
              <a:t>Formalização da Demanda</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83921" y="1569719"/>
            <a:ext cx="10332720" cy="3870961"/>
          </a:xfrm>
        </p:spPr>
        <p:txBody>
          <a:bodyPr>
            <a:noAutofit/>
          </a:bodyPr>
          <a:lstStyle/>
          <a:p>
            <a:r>
              <a:rPr lang="pt-BR" sz="2800" b="1" dirty="0" smtClean="0">
                <a:latin typeface="Arial Black" panose="020B0A04020102020204" pitchFamily="34" charset="0"/>
                <a:cs typeface="Arial" panose="020B0604020202020204" pitchFamily="34" charset="0"/>
              </a:rPr>
              <a:t>A FORMULA DO SUCESSO NAS CONTRATAÇÕES</a:t>
            </a:r>
          </a:p>
          <a:p>
            <a:r>
              <a:rPr lang="pt-BR" sz="2800" b="1" dirty="0" smtClean="0">
                <a:latin typeface="Arial Black" panose="020B0A04020102020204" pitchFamily="34" charset="0"/>
                <a:cs typeface="Arial" panose="020B0604020202020204" pitchFamily="34" charset="0"/>
              </a:rPr>
              <a:t>MQMR</a:t>
            </a:r>
          </a:p>
          <a:p>
            <a:r>
              <a:rPr lang="pt-BR" sz="2800" b="1" dirty="0" smtClean="0">
                <a:latin typeface="Arial Black" panose="020B0A04020102020204" pitchFamily="34" charset="0"/>
                <a:cs typeface="Arial" panose="020B0604020202020204" pitchFamily="34" charset="0"/>
              </a:rPr>
              <a:t>► </a:t>
            </a:r>
            <a:r>
              <a:rPr lang="pt-BR" sz="2800" dirty="0" smtClean="0">
                <a:latin typeface="Arial" panose="020B0604020202020204" pitchFamily="34" charset="0"/>
                <a:cs typeface="Arial" panose="020B0604020202020204" pitchFamily="34" charset="0"/>
              </a:rPr>
              <a:t>os motivos determinantes da contratação</a:t>
            </a:r>
          </a:p>
          <a:p>
            <a:r>
              <a:rPr lang="pt-BR" sz="2800" dirty="0" smtClean="0">
                <a:latin typeface="Arial" panose="020B0604020202020204" pitchFamily="34" charset="0"/>
                <a:cs typeface="Arial" panose="020B0604020202020204" pitchFamily="34" charset="0"/>
              </a:rPr>
              <a:t>► a quantidade necessária para satisfazer a necessidade</a:t>
            </a:r>
          </a:p>
          <a:p>
            <a:r>
              <a:rPr lang="pt-BR" sz="2800" dirty="0" smtClean="0">
                <a:latin typeface="Arial" panose="020B0604020202020204" pitchFamily="34" charset="0"/>
                <a:cs typeface="Arial" panose="020B0604020202020204" pitchFamily="34" charset="0"/>
              </a:rPr>
              <a:t>► o momento em que o objeto será necessário e</a:t>
            </a:r>
          </a:p>
          <a:p>
            <a:r>
              <a:rPr lang="pt-BR" sz="2800" dirty="0" smtClean="0">
                <a:latin typeface="Arial" panose="020B0604020202020204" pitchFamily="34" charset="0"/>
                <a:cs typeface="Arial" panose="020B0604020202020204" pitchFamily="34" charset="0"/>
              </a:rPr>
              <a:t>► quem devem ser os responsáveis pelo planejamento e pela fiscalização da contratação da execução do objeto</a:t>
            </a:r>
            <a:endParaRPr lang="pt-BR" sz="2800" dirty="0">
              <a:latin typeface="Arial" panose="020B0604020202020204" pitchFamily="34" charset="0"/>
              <a:cs typeface="Arial" panose="020B0604020202020204" pitchFamily="34" charset="0"/>
            </a:endParaRPr>
          </a:p>
        </p:txBody>
      </p:sp>
      <p:sp>
        <p:nvSpPr>
          <p:cNvPr id="4" name="Retângulo 3"/>
          <p:cNvSpPr/>
          <p:nvPr/>
        </p:nvSpPr>
        <p:spPr>
          <a:xfrm>
            <a:off x="2569866" y="5440680"/>
            <a:ext cx="7357079" cy="923330"/>
          </a:xfrm>
          <a:prstGeom prst="rect">
            <a:avLst/>
          </a:prstGeom>
          <a:noFill/>
        </p:spPr>
        <p:txBody>
          <a:bodyPr wrap="none" lIns="91440" tIns="45720" rIns="91440" bIns="45720">
            <a:spAutoFit/>
          </a:bodyPr>
          <a:lstStyle/>
          <a:p>
            <a:pPr algn="ctr"/>
            <a:r>
              <a:rPr lang="pt-BR"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 Nº 05/2017, artigo 21</a:t>
            </a:r>
            <a:endParaRPr lang="pt-B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753649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560923222"/>
              </p:ext>
            </p:extLst>
          </p:nvPr>
        </p:nvGraphicFramePr>
        <p:xfrm>
          <a:off x="1158240" y="1231583"/>
          <a:ext cx="9601200" cy="4458456"/>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317234482"/>
                    </a:ext>
                  </a:extLst>
                </a:gridCol>
                <a:gridCol w="2240280">
                  <a:extLst>
                    <a:ext uri="{9D8B030D-6E8A-4147-A177-3AD203B41FA5}">
                      <a16:colId xmlns:a16="http://schemas.microsoft.com/office/drawing/2014/main" val="3833653745"/>
                    </a:ext>
                  </a:extLst>
                </a:gridCol>
                <a:gridCol w="1600200">
                  <a:extLst>
                    <a:ext uri="{9D8B030D-6E8A-4147-A177-3AD203B41FA5}">
                      <a16:colId xmlns:a16="http://schemas.microsoft.com/office/drawing/2014/main" val="1382520280"/>
                    </a:ext>
                  </a:extLst>
                </a:gridCol>
                <a:gridCol w="1920240">
                  <a:extLst>
                    <a:ext uri="{9D8B030D-6E8A-4147-A177-3AD203B41FA5}">
                      <a16:colId xmlns:a16="http://schemas.microsoft.com/office/drawing/2014/main" val="767612430"/>
                    </a:ext>
                  </a:extLst>
                </a:gridCol>
                <a:gridCol w="1920240">
                  <a:extLst>
                    <a:ext uri="{9D8B030D-6E8A-4147-A177-3AD203B41FA5}">
                      <a16:colId xmlns:a16="http://schemas.microsoft.com/office/drawing/2014/main" val="3073314004"/>
                    </a:ext>
                  </a:extLst>
                </a:gridCol>
              </a:tblGrid>
              <a:tr h="1166616">
                <a:tc>
                  <a:txBody>
                    <a:bodyPr/>
                    <a:lstStyle/>
                    <a:p>
                      <a:r>
                        <a:rPr lang="pt-BR" sz="2400" dirty="0" smtClean="0">
                          <a:latin typeface="Arial" panose="020B0604020202020204" pitchFamily="34" charset="0"/>
                          <a:cs typeface="Arial" panose="020B0604020202020204" pitchFamily="34" charset="0"/>
                        </a:rPr>
                        <a:t>objetos</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motivo</a:t>
                      </a:r>
                      <a:endParaRPr lang="pt-BR" sz="2400" dirty="0">
                        <a:latin typeface="Arial" panose="020B0604020202020204" pitchFamily="34" charset="0"/>
                        <a:cs typeface="Arial" panose="020B0604020202020204" pitchFamily="34" charset="0"/>
                      </a:endParaRPr>
                    </a:p>
                  </a:txBody>
                  <a:tcPr/>
                </a:tc>
                <a:tc>
                  <a:txBody>
                    <a:bodyPr/>
                    <a:lstStyle/>
                    <a:p>
                      <a:r>
                        <a:rPr lang="pt-BR" sz="2000" dirty="0" smtClean="0">
                          <a:latin typeface="Arial" panose="020B0604020202020204" pitchFamily="34" charset="0"/>
                          <a:cs typeface="Arial" panose="020B0604020202020204" pitchFamily="34" charset="0"/>
                        </a:rPr>
                        <a:t>quantidade</a:t>
                      </a:r>
                      <a:endParaRPr lang="pt-BR" sz="20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momento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Planej. E fiscalização</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8149566"/>
                  </a:ext>
                </a:extLst>
              </a:tr>
              <a:tr h="648120">
                <a:tc>
                  <a:txBody>
                    <a:bodyPr/>
                    <a:lstStyle/>
                    <a:p>
                      <a:r>
                        <a:rPr lang="pt-BR" sz="2400" dirty="0" smtClean="0">
                          <a:latin typeface="Arial" panose="020B0604020202020204" pitchFamily="34" charset="0"/>
                          <a:cs typeface="Arial" panose="020B0604020202020204" pitchFamily="34" charset="0"/>
                        </a:rPr>
                        <a:t>combustível</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Abastecer</a:t>
                      </a:r>
                      <a:r>
                        <a:rPr lang="pt-BR" sz="2400" baseline="0" dirty="0" smtClean="0">
                          <a:latin typeface="Arial" panose="020B0604020202020204" pitchFamily="34" charset="0"/>
                          <a:cs typeface="Arial" panose="020B0604020202020204" pitchFamily="34" charset="0"/>
                        </a:rPr>
                        <a:t> frota</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X litros</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Janeiro a dezembro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PCA</a:t>
                      </a:r>
                      <a:r>
                        <a:rPr lang="pt-BR" sz="2400" baseline="0" dirty="0" smtClean="0">
                          <a:latin typeface="Arial" panose="020B0604020202020204" pitchFamily="34" charset="0"/>
                          <a:cs typeface="Arial" panose="020B0604020202020204" pitchFamily="34" charset="0"/>
                        </a:rPr>
                        <a:t> e indicar fiscal</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338763"/>
                  </a:ext>
                </a:extLst>
              </a:tr>
              <a:tr h="648120">
                <a:tc>
                  <a:txBody>
                    <a:bodyPr/>
                    <a:lstStyle/>
                    <a:p>
                      <a:r>
                        <a:rPr lang="pt-BR" sz="2400" dirty="0" smtClean="0">
                          <a:latin typeface="Arial" panose="020B0604020202020204" pitchFamily="34" charset="0"/>
                          <a:cs typeface="Arial" panose="020B0604020202020204" pitchFamily="34" charset="0"/>
                        </a:rPr>
                        <a:t>notebooks</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Utilizar em escolas</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55</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Abril e maio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PCA e indicar fiscal</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6444836"/>
                  </a:ext>
                </a:extLst>
              </a:tr>
              <a:tr h="648120">
                <a:tc>
                  <a:txBody>
                    <a:bodyPr/>
                    <a:lstStyle/>
                    <a:p>
                      <a:r>
                        <a:rPr lang="pt-BR" sz="2400" dirty="0" smtClean="0">
                          <a:latin typeface="Arial" panose="020B0604020202020204" pitchFamily="34" charset="0"/>
                          <a:cs typeface="Arial" panose="020B0604020202020204" pitchFamily="34" charset="0"/>
                        </a:rPr>
                        <a:t>ambulância</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Atendimentos de emergência</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1</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março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PCA e indicar fiscal</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926197"/>
                  </a:ext>
                </a:extLst>
              </a:tr>
              <a:tr h="648120">
                <a:tc>
                  <a:txBody>
                    <a:bodyPr/>
                    <a:lstStyle/>
                    <a:p>
                      <a:r>
                        <a:rPr lang="pt-BR" sz="2400" dirty="0" smtClean="0">
                          <a:latin typeface="Arial" panose="020B0604020202020204" pitchFamily="34" charset="0"/>
                          <a:cs typeface="Arial" panose="020B0604020202020204" pitchFamily="34" charset="0"/>
                        </a:rPr>
                        <a:t>uniformes</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Entregar p/ alunos</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650</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fevereiro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PCA e indicar fiscal</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3009897"/>
                  </a:ext>
                </a:extLst>
              </a:tr>
            </a:tbl>
          </a:graphicData>
        </a:graphic>
      </p:graphicFrame>
    </p:spTree>
    <p:extLst>
      <p:ext uri="{BB962C8B-B14F-4D97-AF65-F5344CB8AC3E}">
        <p14:creationId xmlns:p14="http://schemas.microsoft.com/office/powerpoint/2010/main" val="1666237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99160" y="502920"/>
            <a:ext cx="10469880" cy="4524315"/>
          </a:xfrm>
          <a:prstGeom prst="rect">
            <a:avLst/>
          </a:prstGeom>
        </p:spPr>
        <p:txBody>
          <a:bodyPr wrap="square">
            <a:spAutoFit/>
          </a:bodyPr>
          <a:lstStyle/>
          <a:p>
            <a:pPr algn="just"/>
            <a:r>
              <a:rPr lang="pt-BR" sz="3200" dirty="0" smtClean="0">
                <a:solidFill>
                  <a:srgbClr val="000000"/>
                </a:solidFill>
                <a:latin typeface="Arial" panose="020B0604020202020204" pitchFamily="34" charset="0"/>
              </a:rPr>
              <a:t>Artigo 18</a:t>
            </a:r>
          </a:p>
          <a:p>
            <a:pPr algn="just"/>
            <a:endParaRPr lang="pt-BR" sz="3200" dirty="0">
              <a:solidFill>
                <a:srgbClr val="000000"/>
              </a:solidFill>
              <a:latin typeface="Arial" panose="020B0604020202020204" pitchFamily="34" charset="0"/>
            </a:endParaRPr>
          </a:p>
          <a:p>
            <a:pPr algn="just"/>
            <a:r>
              <a:rPr lang="pt-BR" sz="3200" dirty="0" smtClean="0">
                <a:solidFill>
                  <a:srgbClr val="000000"/>
                </a:solidFill>
                <a:latin typeface="Arial" panose="020B0604020202020204" pitchFamily="34" charset="0"/>
              </a:rPr>
              <a:t>§ </a:t>
            </a:r>
            <a:r>
              <a:rPr lang="pt-BR" sz="3200" dirty="0">
                <a:solidFill>
                  <a:srgbClr val="000000"/>
                </a:solidFill>
                <a:latin typeface="Arial" panose="020B0604020202020204" pitchFamily="34" charset="0"/>
              </a:rPr>
              <a:t>3º Em se tratando de estudo técnico preliminar para contratação de obras e serviços comuns de engenharia, se demonstrada a inexistência de prejuízo para a aferição dos </a:t>
            </a:r>
            <a:r>
              <a:rPr lang="pt-BR" sz="3200" dirty="0" smtClean="0">
                <a:solidFill>
                  <a:srgbClr val="000000"/>
                </a:solidFill>
                <a:latin typeface="Arial" panose="020B0604020202020204" pitchFamily="34" charset="0"/>
              </a:rPr>
              <a:t>padrões </a:t>
            </a:r>
            <a:r>
              <a:rPr lang="pt-BR" sz="3200" dirty="0">
                <a:solidFill>
                  <a:srgbClr val="000000"/>
                </a:solidFill>
                <a:latin typeface="Arial" panose="020B0604020202020204" pitchFamily="34" charset="0"/>
              </a:rPr>
              <a:t>de desempenho e qualidade almejados, a </a:t>
            </a:r>
            <a:r>
              <a:rPr lang="pt-BR" sz="3200" dirty="0" smtClean="0">
                <a:solidFill>
                  <a:srgbClr val="000000"/>
                </a:solidFill>
                <a:latin typeface="Arial" panose="020B0604020202020204" pitchFamily="34" charset="0"/>
              </a:rPr>
              <a:t>especificação do </a:t>
            </a:r>
            <a:r>
              <a:rPr lang="pt-BR" sz="3200" dirty="0">
                <a:solidFill>
                  <a:srgbClr val="000000"/>
                </a:solidFill>
                <a:latin typeface="Arial" panose="020B0604020202020204" pitchFamily="34" charset="0"/>
              </a:rPr>
              <a:t>objeto poderá ser realizada apenas em termo de referência ou em projeto básico, dispensada a elaboração de projetos.</a:t>
            </a:r>
            <a:endParaRPr lang="pt-BR" sz="3200" dirty="0"/>
          </a:p>
        </p:txBody>
      </p:sp>
    </p:spTree>
    <p:extLst>
      <p:ext uri="{BB962C8B-B14F-4D97-AF65-F5344CB8AC3E}">
        <p14:creationId xmlns:p14="http://schemas.microsoft.com/office/powerpoint/2010/main" val="2634619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93520" y="1087458"/>
            <a:ext cx="9083040" cy="3970318"/>
          </a:xfrm>
          <a:prstGeom prst="rect">
            <a:avLst/>
          </a:prstGeom>
        </p:spPr>
        <p:txBody>
          <a:bodyPr wrap="square">
            <a:spAutoFit/>
          </a:bodyPr>
          <a:lstStyle/>
          <a:p>
            <a:pPr algn="just"/>
            <a:r>
              <a:rPr lang="pt-BR" sz="2800" dirty="0" smtClean="0">
                <a:solidFill>
                  <a:srgbClr val="424242"/>
                </a:solidFill>
                <a:latin typeface="Arial" panose="020B0604020202020204" pitchFamily="34" charset="0"/>
                <a:cs typeface="Arial" panose="020B0604020202020204" pitchFamily="34" charset="0"/>
              </a:rPr>
              <a:t>ACORDÃO DO TCU Nº 2.595/2021</a:t>
            </a:r>
          </a:p>
          <a:p>
            <a:pPr algn="just"/>
            <a:endParaRPr lang="pt-BR" sz="2800" dirty="0" smtClean="0">
              <a:solidFill>
                <a:srgbClr val="424242"/>
              </a:solidFill>
              <a:latin typeface="Arial" panose="020B0604020202020204" pitchFamily="34" charset="0"/>
              <a:cs typeface="Arial" panose="020B0604020202020204" pitchFamily="34" charset="0"/>
            </a:endParaRPr>
          </a:p>
          <a:p>
            <a:pPr algn="just"/>
            <a:r>
              <a:rPr lang="pt-BR" sz="2800" dirty="0" smtClean="0">
                <a:solidFill>
                  <a:srgbClr val="424242"/>
                </a:solidFill>
                <a:latin typeface="Arial" panose="020B0604020202020204" pitchFamily="34" charset="0"/>
                <a:cs typeface="Arial" panose="020B0604020202020204" pitchFamily="34" charset="0"/>
              </a:rPr>
              <a:t>9.1.2</a:t>
            </a:r>
            <a:r>
              <a:rPr lang="pt-BR" sz="2800" dirty="0">
                <a:solidFill>
                  <a:srgbClr val="424242"/>
                </a:solidFill>
                <a:latin typeface="Arial" panose="020B0604020202020204" pitchFamily="34" charset="0"/>
                <a:cs typeface="Arial" panose="020B0604020202020204" pitchFamily="34" charset="0"/>
              </a:rPr>
              <a:t>. a exigência de comprovante de qualificação técnica contendo quantitativos superiores a 50% do previsto para a execução, sem motivação específica, constitui restrição indevida à competitividade, estando em contrariedade com a jurisprudência do TCU, a exemplo dos Acórdãos 2.781/2017, 637/2017, 872/2016, 1.931/2016, todos do Plenário;</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213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44880" y="899160"/>
            <a:ext cx="10165080" cy="3970318"/>
          </a:xfrm>
          <a:prstGeom prst="rect">
            <a:avLst/>
          </a:prstGeom>
        </p:spPr>
        <p:txBody>
          <a:bodyPr wrap="square">
            <a:spAutoFit/>
          </a:bodyPr>
          <a:lstStyle/>
          <a:p>
            <a:pPr algn="just"/>
            <a:r>
              <a:rPr lang="pt-BR" sz="3600" b="1" dirty="0" smtClean="0">
                <a:solidFill>
                  <a:srgbClr val="424242"/>
                </a:solidFill>
                <a:latin typeface="Arial" panose="020B0604020202020204" pitchFamily="34" charset="0"/>
                <a:cs typeface="Arial" panose="020B0604020202020204" pitchFamily="34" charset="0"/>
              </a:rPr>
              <a:t>TJ-SP Remessa Necessária Civil nº 1000627-47.2023.8.26.0077</a:t>
            </a:r>
          </a:p>
          <a:p>
            <a:pPr algn="just"/>
            <a:endParaRPr lang="pt-BR" sz="3600" dirty="0" smtClean="0">
              <a:solidFill>
                <a:srgbClr val="424242"/>
              </a:solidFill>
              <a:latin typeface="Arial" panose="020B0604020202020204" pitchFamily="34" charset="0"/>
              <a:cs typeface="Arial" panose="020B0604020202020204" pitchFamily="34" charset="0"/>
            </a:endParaRPr>
          </a:p>
          <a:p>
            <a:pPr algn="just"/>
            <a:r>
              <a:rPr lang="pt-BR" sz="3600" dirty="0" smtClean="0">
                <a:solidFill>
                  <a:srgbClr val="424242"/>
                </a:solidFill>
                <a:latin typeface="Arial" panose="020B0604020202020204" pitchFamily="34" charset="0"/>
                <a:cs typeface="Arial" panose="020B0604020202020204" pitchFamily="34" charset="0"/>
              </a:rPr>
              <a:t>A exigência de comprovação de propriedade do veículo destinado a realização do serviço de transporte escolar impõe restrição indevida à ampla concorrência da licitação.</a:t>
            </a:r>
            <a:endParaRPr lang="pt-B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403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96332"/>
            <a:ext cx="9601196" cy="1303867"/>
          </a:xfrm>
        </p:spPr>
        <p:txBody>
          <a:bodyPr/>
          <a:lstStyle/>
          <a:p>
            <a:r>
              <a:rPr lang="pt-BR" dirty="0" smtClean="0">
                <a:latin typeface="Arial" panose="020B0604020202020204" pitchFamily="34" charset="0"/>
                <a:cs typeface="Arial" panose="020B0604020202020204" pitchFamily="34" charset="0"/>
              </a:rPr>
              <a:t>DIVIDIR OU NÃO O OBJETO</a:t>
            </a:r>
            <a:endParaRPr lang="pt-BR" dirty="0">
              <a:latin typeface="Arial" panose="020B0604020202020204" pitchFamily="34" charset="0"/>
              <a:cs typeface="Arial" panose="020B0604020202020204" pitchFamily="34" charset="0"/>
            </a:endParaRP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630997416"/>
              </p:ext>
            </p:extLst>
          </p:nvPr>
        </p:nvGraphicFramePr>
        <p:xfrm>
          <a:off x="853440" y="1409384"/>
          <a:ext cx="10424160" cy="4320855"/>
        </p:xfrm>
        <a:graphic>
          <a:graphicData uri="http://schemas.openxmlformats.org/drawingml/2006/table">
            <a:tbl>
              <a:tblPr firstRow="1" bandRow="1">
                <a:tableStyleId>{5C22544A-7EE6-4342-B048-85BDC9FD1C3A}</a:tableStyleId>
              </a:tblPr>
              <a:tblGrid>
                <a:gridCol w="10043160">
                  <a:extLst>
                    <a:ext uri="{9D8B030D-6E8A-4147-A177-3AD203B41FA5}">
                      <a16:colId xmlns:a16="http://schemas.microsoft.com/office/drawing/2014/main" val="2947570189"/>
                    </a:ext>
                  </a:extLst>
                </a:gridCol>
                <a:gridCol w="381000">
                  <a:extLst>
                    <a:ext uri="{9D8B030D-6E8A-4147-A177-3AD203B41FA5}">
                      <a16:colId xmlns:a16="http://schemas.microsoft.com/office/drawing/2014/main" val="2106416338"/>
                    </a:ext>
                  </a:extLst>
                </a:gridCol>
              </a:tblGrid>
              <a:tr h="864171">
                <a:tc>
                  <a:txBody>
                    <a:bodyPr/>
                    <a:lstStyle/>
                    <a:p>
                      <a:r>
                        <a:rPr lang="pt-BR" sz="3200" b="0" dirty="0" smtClean="0">
                          <a:solidFill>
                            <a:schemeClr val="tx1"/>
                          </a:solidFill>
                          <a:latin typeface="Arial" panose="020B0604020202020204" pitchFamily="34" charset="0"/>
                          <a:cs typeface="Arial" panose="020B0604020202020204" pitchFamily="34" charset="0"/>
                        </a:rPr>
                        <a:t>Verificar</a:t>
                      </a:r>
                      <a:r>
                        <a:rPr lang="pt-BR" sz="3200" b="0" baseline="0" dirty="0" smtClean="0">
                          <a:solidFill>
                            <a:schemeClr val="tx1"/>
                          </a:solidFill>
                          <a:latin typeface="Arial" panose="020B0604020202020204" pitchFamily="34" charset="0"/>
                          <a:cs typeface="Arial" panose="020B0604020202020204" pitchFamily="34" charset="0"/>
                        </a:rPr>
                        <a:t> se não há direcionamento</a:t>
                      </a:r>
                      <a:endParaRPr lang="pt-BR" sz="3200" b="0" dirty="0">
                        <a:solidFill>
                          <a:schemeClr val="tx1"/>
                        </a:solidFill>
                        <a:latin typeface="Arial" panose="020B0604020202020204" pitchFamily="34" charset="0"/>
                        <a:cs typeface="Arial" panose="020B0604020202020204" pitchFamily="34" charset="0"/>
                      </a:endParaRPr>
                    </a:p>
                  </a:txBody>
                  <a:tcPr/>
                </a:tc>
                <a:tc>
                  <a:txBody>
                    <a:bodyPr/>
                    <a:lstStyle/>
                    <a:p>
                      <a:endParaRPr lang="pt-BR"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73116962"/>
                  </a:ext>
                </a:extLst>
              </a:tr>
              <a:tr h="864171">
                <a:tc>
                  <a:txBody>
                    <a:bodyPr/>
                    <a:lstStyle/>
                    <a:p>
                      <a:r>
                        <a:rPr lang="pt-BR" sz="3200" dirty="0" smtClean="0">
                          <a:latin typeface="Arial" panose="020B0604020202020204" pitchFamily="34" charset="0"/>
                          <a:cs typeface="Arial" panose="020B0604020202020204" pitchFamily="34" charset="0"/>
                        </a:rPr>
                        <a:t>Aproveitar</a:t>
                      </a:r>
                      <a:r>
                        <a:rPr lang="pt-BR" sz="3200" baseline="0" dirty="0" smtClean="0">
                          <a:latin typeface="Arial" panose="020B0604020202020204" pitchFamily="34" charset="0"/>
                          <a:cs typeface="Arial" panose="020B0604020202020204" pitchFamily="34" charset="0"/>
                        </a:rPr>
                        <a:t> a disponibilidade do mercado</a:t>
                      </a:r>
                      <a:endParaRPr lang="pt-BR" sz="3200" dirty="0">
                        <a:latin typeface="Arial" panose="020B0604020202020204" pitchFamily="34" charset="0"/>
                        <a:cs typeface="Arial" panose="020B0604020202020204" pitchFamily="34" charset="0"/>
                      </a:endParaRPr>
                    </a:p>
                  </a:txBody>
                  <a:tcPr/>
                </a:tc>
                <a:tc>
                  <a:txBody>
                    <a:bodyPr/>
                    <a:lstStyle/>
                    <a:p>
                      <a:endParaRPr lang="pt-BR" sz="3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5285309"/>
                  </a:ext>
                </a:extLst>
              </a:tr>
              <a:tr h="864171">
                <a:tc>
                  <a:txBody>
                    <a:bodyPr/>
                    <a:lstStyle/>
                    <a:p>
                      <a:r>
                        <a:rPr lang="pt-BR" sz="3200" dirty="0" smtClean="0">
                          <a:latin typeface="Arial" panose="020B0604020202020204" pitchFamily="34" charset="0"/>
                          <a:cs typeface="Arial" panose="020B0604020202020204" pitchFamily="34" charset="0"/>
                        </a:rPr>
                        <a:t>Aumento da competitividade</a:t>
                      </a:r>
                      <a:endParaRPr lang="pt-BR" sz="3200" dirty="0">
                        <a:latin typeface="Arial" panose="020B0604020202020204" pitchFamily="34" charset="0"/>
                        <a:cs typeface="Arial" panose="020B0604020202020204" pitchFamily="34" charset="0"/>
                      </a:endParaRPr>
                    </a:p>
                  </a:txBody>
                  <a:tcPr/>
                </a:tc>
                <a:tc>
                  <a:txBody>
                    <a:bodyPr/>
                    <a:lstStyle/>
                    <a:p>
                      <a:endParaRPr lang="pt-BR" sz="3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1022276"/>
                  </a:ext>
                </a:extLst>
              </a:tr>
              <a:tr h="864171">
                <a:tc>
                  <a:txBody>
                    <a:bodyPr/>
                    <a:lstStyle/>
                    <a:p>
                      <a:r>
                        <a:rPr lang="pt-BR" sz="3200" dirty="0" smtClean="0">
                          <a:latin typeface="Arial" panose="020B0604020202020204" pitchFamily="34" charset="0"/>
                          <a:cs typeface="Arial" panose="020B0604020202020204" pitchFamily="34" charset="0"/>
                        </a:rPr>
                        <a:t>Preservação da economia de</a:t>
                      </a:r>
                      <a:r>
                        <a:rPr lang="pt-BR" sz="3200" baseline="0" dirty="0" smtClean="0">
                          <a:latin typeface="Arial" panose="020B0604020202020204" pitchFamily="34" charset="0"/>
                          <a:cs typeface="Arial" panose="020B0604020202020204" pitchFamily="34" charset="0"/>
                        </a:rPr>
                        <a:t> escala</a:t>
                      </a:r>
                      <a:endParaRPr lang="pt-BR" sz="3200" dirty="0">
                        <a:latin typeface="Arial" panose="020B0604020202020204" pitchFamily="34" charset="0"/>
                        <a:cs typeface="Arial" panose="020B0604020202020204" pitchFamily="34" charset="0"/>
                      </a:endParaRPr>
                    </a:p>
                  </a:txBody>
                  <a:tcPr/>
                </a:tc>
                <a:tc>
                  <a:txBody>
                    <a:bodyPr/>
                    <a:lstStyle/>
                    <a:p>
                      <a:endParaRPr lang="pt-BR" sz="3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48775598"/>
                  </a:ext>
                </a:extLst>
              </a:tr>
              <a:tr h="864171">
                <a:tc>
                  <a:txBody>
                    <a:bodyPr/>
                    <a:lstStyle/>
                    <a:p>
                      <a:r>
                        <a:rPr lang="pt-BR" sz="3200" dirty="0" smtClean="0">
                          <a:latin typeface="Arial" panose="020B0604020202020204" pitchFamily="34" charset="0"/>
                          <a:cs typeface="Arial" panose="020B0604020202020204" pitchFamily="34" charset="0"/>
                        </a:rPr>
                        <a:t>Viabilidade técnica</a:t>
                      </a:r>
                      <a:endParaRPr lang="pt-BR" sz="3200" dirty="0">
                        <a:latin typeface="Arial" panose="020B0604020202020204" pitchFamily="34" charset="0"/>
                        <a:cs typeface="Arial" panose="020B0604020202020204" pitchFamily="34" charset="0"/>
                      </a:endParaRPr>
                    </a:p>
                  </a:txBody>
                  <a:tcPr/>
                </a:tc>
                <a:tc>
                  <a:txBody>
                    <a:bodyPr/>
                    <a:lstStyle/>
                    <a:p>
                      <a:endParaRPr lang="pt-BR"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16811720"/>
                  </a:ext>
                </a:extLst>
              </a:tr>
            </a:tbl>
          </a:graphicData>
        </a:graphic>
      </p:graphicFrame>
    </p:spTree>
    <p:extLst>
      <p:ext uri="{BB962C8B-B14F-4D97-AF65-F5344CB8AC3E}">
        <p14:creationId xmlns:p14="http://schemas.microsoft.com/office/powerpoint/2010/main" val="295319742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4301068"/>
          </a:xfrm>
        </p:spPr>
        <p:txBody>
          <a:bodyPr>
            <a:normAutofit/>
          </a:bodyPr>
          <a:lstStyle/>
          <a:p>
            <a:pPr algn="just">
              <a:lnSpc>
                <a:spcPct val="150000"/>
              </a:lnSpc>
            </a:pPr>
            <a:r>
              <a:rPr lang="pt-BR" sz="4400" dirty="0" smtClean="0">
                <a:latin typeface="Arial" panose="020B0604020202020204" pitchFamily="34" charset="0"/>
                <a:cs typeface="Arial" panose="020B0604020202020204" pitchFamily="34" charset="0"/>
              </a:rPr>
              <a:t>COMO AVALIAR A PERTINÊNCIA DE CONTRATAR POR 5 ANOS UMA AQUISIÇÃO PERMANENTE DE MATERIAL DE CONSUMO?</a:t>
            </a:r>
          </a:p>
          <a:p>
            <a:pPr>
              <a:lnSpc>
                <a:spcPct val="150000"/>
              </a:lnSpc>
            </a:pPr>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846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sz="quarter" idx="3"/>
          </p:nvPr>
        </p:nvSpPr>
        <p:spPr>
          <a:xfrm>
            <a:off x="2910840" y="883920"/>
            <a:ext cx="7165174" cy="924911"/>
          </a:xfrm>
        </p:spPr>
        <p:txBody>
          <a:bodyPr/>
          <a:lstStyle/>
          <a:p>
            <a:r>
              <a:rPr lang="pt-BR" sz="4000" dirty="0" smtClean="0">
                <a:solidFill>
                  <a:srgbClr val="FF0000"/>
                </a:solidFill>
                <a:latin typeface="Arial" panose="020B0604020202020204" pitchFamily="34" charset="0"/>
                <a:cs typeface="Arial" panose="020B0604020202020204" pitchFamily="34" charset="0"/>
              </a:rPr>
              <a:t>LEI 14.133/2021</a:t>
            </a:r>
            <a:endParaRPr lang="pt-BR" sz="4000"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1417320" y="2423730"/>
            <a:ext cx="9481654" cy="3452137"/>
          </a:xfrm>
        </p:spPr>
        <p:txBody>
          <a:bodyPr>
            <a:normAutofit fontScale="92500" lnSpcReduction="10000"/>
          </a:bodyPr>
          <a:lstStyle/>
          <a:p>
            <a:pPr algn="just"/>
            <a:r>
              <a:rPr lang="pt-BR" altLang="pt-BR" sz="4000" dirty="0">
                <a:solidFill>
                  <a:srgbClr val="FF0000"/>
                </a:solidFill>
                <a:latin typeface="Arial" panose="020B0604020202020204" pitchFamily="34" charset="0"/>
                <a:cs typeface="Arial" panose="020B0604020202020204" pitchFamily="34" charset="0"/>
              </a:rPr>
              <a:t>serviços e fornecimentos contínuos</a:t>
            </a:r>
            <a:r>
              <a:rPr lang="pt-BR" altLang="pt-BR" sz="4000" dirty="0">
                <a:latin typeface="Arial" panose="020B0604020202020204" pitchFamily="34" charset="0"/>
                <a:cs typeface="Arial" panose="020B0604020202020204" pitchFamily="34" charset="0"/>
              </a:rPr>
              <a:t>: serviços contratados e compras realizadas pela Administração Pública para a manutenção da atividade administrativa, decorrentes de necessidades permanentes ou prolongadas; </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132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8137" y="457199"/>
            <a:ext cx="9596647" cy="2299853"/>
          </a:xfrm>
        </p:spPr>
        <p:txBody>
          <a:bodyPr>
            <a:normAutofit/>
          </a:bodyPr>
          <a:lstStyle/>
          <a:p>
            <a:r>
              <a:rPr lang="pt-BR" sz="4800" dirty="0">
                <a:solidFill>
                  <a:srgbClr val="FF0000"/>
                </a:solidFill>
                <a:latin typeface="Arial" panose="020B0604020202020204" pitchFamily="34" charset="0"/>
                <a:cs typeface="Arial" panose="020B0604020202020204" pitchFamily="34" charset="0"/>
              </a:rPr>
              <a:t>LEI 14.133/2021</a:t>
            </a:r>
            <a:br>
              <a:rPr lang="pt-BR" sz="4800" dirty="0">
                <a:solidFill>
                  <a:srgbClr val="FF0000"/>
                </a:solidFill>
                <a:latin typeface="Arial" panose="020B0604020202020204" pitchFamily="34" charset="0"/>
                <a:cs typeface="Arial" panose="020B0604020202020204" pitchFamily="34" charset="0"/>
              </a:rPr>
            </a:br>
            <a:endParaRPr lang="pt-BR" sz="4800" dirty="0">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1051561" y="2757052"/>
            <a:ext cx="10134600" cy="4670522"/>
          </a:xfrm>
        </p:spPr>
        <p:txBody>
          <a:bodyPr>
            <a:noAutofit/>
          </a:bodyPr>
          <a:lstStyle/>
          <a:p>
            <a:pPr algn="just"/>
            <a:r>
              <a:rPr lang="pt-BR" altLang="pt-BR" sz="4400" b="1" dirty="0">
                <a:latin typeface="Arial" panose="020B0604020202020204" pitchFamily="34" charset="0"/>
                <a:cs typeface="Arial" panose="020B0604020202020204" pitchFamily="34" charset="0"/>
              </a:rPr>
              <a:t>Art. 106. </a:t>
            </a:r>
            <a:r>
              <a:rPr lang="pt-BR" altLang="pt-BR" sz="4400" dirty="0">
                <a:latin typeface="Arial" panose="020B0604020202020204" pitchFamily="34" charset="0"/>
                <a:cs typeface="Arial" panose="020B0604020202020204" pitchFamily="34" charset="0"/>
              </a:rPr>
              <a:t>A Administração poderá celebrar contratos com prazo </a:t>
            </a:r>
            <a:r>
              <a:rPr lang="pt-BR" altLang="pt-BR" sz="4400" b="1" dirty="0">
                <a:solidFill>
                  <a:srgbClr val="FF0000"/>
                </a:solidFill>
                <a:latin typeface="Arial" panose="020B0604020202020204" pitchFamily="34" charset="0"/>
                <a:cs typeface="Arial" panose="020B0604020202020204" pitchFamily="34" charset="0"/>
              </a:rPr>
              <a:t>de até 5 (cinco) anos,</a:t>
            </a:r>
            <a:r>
              <a:rPr lang="pt-BR" altLang="pt-BR" sz="4400" dirty="0">
                <a:latin typeface="Arial" panose="020B0604020202020204" pitchFamily="34" charset="0"/>
                <a:cs typeface="Arial" panose="020B0604020202020204" pitchFamily="34" charset="0"/>
              </a:rPr>
              <a:t> nas hipóteses de serviços e </a:t>
            </a:r>
            <a:r>
              <a:rPr lang="pt-BR" altLang="pt-BR" sz="4400" b="1" dirty="0">
                <a:solidFill>
                  <a:srgbClr val="FF0000"/>
                </a:solidFill>
                <a:latin typeface="Arial" panose="020B0604020202020204" pitchFamily="34" charset="0"/>
                <a:cs typeface="Arial" panose="020B0604020202020204" pitchFamily="34" charset="0"/>
              </a:rPr>
              <a:t>fornecimentos</a:t>
            </a:r>
            <a:r>
              <a:rPr lang="pt-BR" altLang="pt-BR" sz="4400" dirty="0">
                <a:latin typeface="Arial" panose="020B0604020202020204" pitchFamily="34" charset="0"/>
                <a:cs typeface="Arial" panose="020B0604020202020204" pitchFamily="34" charset="0"/>
              </a:rPr>
              <a:t> contínuos, observadas as seguintes diretrizes: </a:t>
            </a:r>
          </a:p>
          <a:p>
            <a:pPr algn="just"/>
            <a:endParaRPr lang="pt-BR" alt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391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dirty="0" smtClean="0">
                <a:latin typeface="Arial" panose="020B0604020202020204" pitchFamily="34" charset="0"/>
                <a:cs typeface="Arial" panose="020B0604020202020204" pitchFamily="34" charset="0"/>
              </a:rPr>
              <a:t>Fornecimentos contínuos</a:t>
            </a:r>
            <a:endParaRPr lang="pt-BR" sz="54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r>
              <a:rPr lang="pt-BR" sz="3200" dirty="0" smtClean="0">
                <a:latin typeface="Arial" panose="020B0604020202020204" pitchFamily="34" charset="0"/>
                <a:cs typeface="Arial" panose="020B0604020202020204" pitchFamily="34" charset="0"/>
              </a:rPr>
              <a:t>COMBUSTÍVEL</a:t>
            </a:r>
          </a:p>
          <a:p>
            <a:r>
              <a:rPr lang="pt-BR" sz="3200" dirty="0" smtClean="0">
                <a:latin typeface="Arial" panose="020B0604020202020204" pitchFamily="34" charset="0"/>
                <a:cs typeface="Arial" panose="020B0604020202020204" pitchFamily="34" charset="0"/>
              </a:rPr>
              <a:t>MERENDA ESCOLAR</a:t>
            </a:r>
          </a:p>
          <a:p>
            <a:r>
              <a:rPr lang="pt-BR" sz="3200" dirty="0" smtClean="0">
                <a:latin typeface="Arial" panose="020B0604020202020204" pitchFamily="34" charset="0"/>
                <a:cs typeface="Arial" panose="020B0604020202020204" pitchFamily="34" charset="0"/>
              </a:rPr>
              <a:t>MATERIAL PEDAGÓGICO</a:t>
            </a:r>
          </a:p>
          <a:p>
            <a:r>
              <a:rPr lang="pt-BR" sz="3200" dirty="0" smtClean="0">
                <a:latin typeface="Arial" panose="020B0604020202020204" pitchFamily="34" charset="0"/>
                <a:cs typeface="Arial" panose="020B0604020202020204" pitchFamily="34" charset="0"/>
              </a:rPr>
              <a:t>MATERIAL DE LIMPEZA</a:t>
            </a:r>
          </a:p>
          <a:p>
            <a:r>
              <a:rPr lang="pt-BR" sz="3200" dirty="0" smtClean="0">
                <a:latin typeface="Arial" panose="020B0604020202020204" pitchFamily="34" charset="0"/>
                <a:cs typeface="Arial" panose="020B0604020202020204" pitchFamily="34" charset="0"/>
              </a:rPr>
              <a:t>MEDICAMENTOS</a:t>
            </a:r>
          </a:p>
          <a:p>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166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05840" y="522238"/>
            <a:ext cx="10043160" cy="5693866"/>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2º Se não participarem do procedimento previsto no </a:t>
            </a:r>
            <a:r>
              <a:rPr lang="pt-BR" sz="2800" b="1" dirty="0">
                <a:latin typeface="Arial" panose="020B0604020202020204" pitchFamily="34" charset="0"/>
                <a:cs typeface="Arial" panose="020B0604020202020204" pitchFamily="34" charset="0"/>
              </a:rPr>
              <a:t>caput</a:t>
            </a:r>
            <a:r>
              <a:rPr lang="pt-BR" sz="2800" dirty="0">
                <a:latin typeface="Arial" panose="020B0604020202020204" pitchFamily="34" charset="0"/>
                <a:cs typeface="Arial" panose="020B0604020202020204" pitchFamily="34" charset="0"/>
              </a:rPr>
              <a:t> deste artigo, os órgãos e entidades poderão aderir à ata de registro de preços na condição de não participantes, observados os seguintes requisitos:</a:t>
            </a:r>
          </a:p>
          <a:p>
            <a:pPr algn="just"/>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I </a:t>
            </a:r>
            <a:r>
              <a:rPr lang="pt-BR" sz="2800" dirty="0">
                <a:latin typeface="Arial" panose="020B0604020202020204" pitchFamily="34" charset="0"/>
                <a:cs typeface="Arial" panose="020B0604020202020204" pitchFamily="34" charset="0"/>
              </a:rPr>
              <a:t>- apresentação de justificativa da vantagem da adesão, inclusive em situações de provável desabastecimento ou descontinuidade de serviço público;</a:t>
            </a:r>
          </a:p>
          <a:p>
            <a:pPr algn="just"/>
            <a:r>
              <a:rPr lang="pt-BR" sz="2800" dirty="0">
                <a:latin typeface="Arial" panose="020B0604020202020204" pitchFamily="34" charset="0"/>
                <a:cs typeface="Arial" panose="020B0604020202020204" pitchFamily="34" charset="0"/>
              </a:rPr>
              <a:t>II - demonstração de que os valores registrados estão compatíveis com os valores praticados pelo mercado na forma do </a:t>
            </a:r>
            <a:r>
              <a:rPr lang="pt-BR" sz="2800" dirty="0" smtClean="0">
                <a:latin typeface="Arial" panose="020B0604020202020204" pitchFamily="34" charset="0"/>
                <a:cs typeface="Arial" panose="020B0604020202020204" pitchFamily="34" charset="0"/>
              </a:rPr>
              <a:t>art. 23 desta Lei </a:t>
            </a:r>
          </a:p>
          <a:p>
            <a:pPr algn="just"/>
            <a:r>
              <a:rPr lang="pt-BR" sz="2800" dirty="0" smtClean="0">
                <a:latin typeface="Arial" panose="020B0604020202020204" pitchFamily="34" charset="0"/>
                <a:cs typeface="Arial" panose="020B0604020202020204" pitchFamily="34" charset="0"/>
              </a:rPr>
              <a:t>III </a:t>
            </a:r>
            <a:r>
              <a:rPr lang="pt-BR" sz="2800" dirty="0">
                <a:latin typeface="Arial" panose="020B0604020202020204" pitchFamily="34" charset="0"/>
                <a:cs typeface="Arial" panose="020B0604020202020204" pitchFamily="34" charset="0"/>
              </a:rPr>
              <a:t>- prévias consulta e aceitação do órgão ou entidade gerenciadora e do fornecedor.</a:t>
            </a:r>
          </a:p>
        </p:txBody>
      </p:sp>
    </p:spTree>
    <p:extLst>
      <p:ext uri="{BB962C8B-B14F-4D97-AF65-F5344CB8AC3E}">
        <p14:creationId xmlns:p14="http://schemas.microsoft.com/office/powerpoint/2010/main" val="1473819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6000" dirty="0" smtClean="0">
                <a:latin typeface="Arial" panose="020B0604020202020204" pitchFamily="34" charset="0"/>
                <a:cs typeface="Arial" panose="020B0604020202020204" pitchFamily="34" charset="0"/>
              </a:rPr>
              <a:t>DIRECIONAMENTO</a:t>
            </a:r>
            <a:endParaRPr lang="pt-BR" sz="60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r>
              <a:rPr lang="pt-BR" sz="5400" dirty="0" smtClean="0">
                <a:latin typeface="Arial" panose="020B0604020202020204" pitchFamily="34" charset="0"/>
                <a:cs typeface="Arial" panose="020B0604020202020204" pitchFamily="34" charset="0"/>
              </a:rPr>
              <a:t>EXEMPLOS</a:t>
            </a:r>
            <a:endParaRPr lang="pt-BR"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08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38200" y="577840"/>
            <a:ext cx="10546080" cy="5693866"/>
          </a:xfrm>
          <a:prstGeom prst="rect">
            <a:avLst/>
          </a:prstGeom>
        </p:spPr>
        <p:txBody>
          <a:bodyPr wrap="square">
            <a:spAutoFit/>
          </a:bodyPr>
          <a:lstStyle/>
          <a:p>
            <a:pPr algn="just"/>
            <a:r>
              <a:rPr lang="pt-BR" sz="2800" dirty="0" smtClean="0">
                <a:solidFill>
                  <a:srgbClr val="000000"/>
                </a:solidFill>
                <a:latin typeface="Arial" panose="020B0604020202020204" pitchFamily="34" charset="0"/>
                <a:cs typeface="Arial" panose="020B0604020202020204" pitchFamily="34" charset="0"/>
              </a:rPr>
              <a:t>COLORADO OESTE – RO</a:t>
            </a:r>
          </a:p>
          <a:p>
            <a:pPr algn="just"/>
            <a:endParaRPr lang="pt-BR" sz="2800" dirty="0" smtClean="0">
              <a:solidFill>
                <a:srgbClr val="000000"/>
              </a:solidFill>
              <a:latin typeface="Arial" panose="020B0604020202020204" pitchFamily="34" charset="0"/>
              <a:cs typeface="Arial" panose="020B0604020202020204" pitchFamily="34" charset="0"/>
            </a:endParaRPr>
          </a:p>
          <a:p>
            <a:pPr algn="just"/>
            <a:r>
              <a:rPr lang="pt-BR" sz="2800" dirty="0" smtClean="0">
                <a:solidFill>
                  <a:srgbClr val="000000"/>
                </a:solidFill>
                <a:latin typeface="Arial" panose="020B0604020202020204" pitchFamily="34" charset="0"/>
                <a:cs typeface="Arial" panose="020B0604020202020204" pitchFamily="34" charset="0"/>
              </a:rPr>
              <a:t>Consta </a:t>
            </a:r>
            <a:r>
              <a:rPr lang="pt-BR" sz="2800" dirty="0">
                <a:solidFill>
                  <a:srgbClr val="000000"/>
                </a:solidFill>
                <a:latin typeface="Arial" panose="020B0604020202020204" pitchFamily="34" charset="0"/>
                <a:cs typeface="Arial" panose="020B0604020202020204" pitchFamily="34" charset="0"/>
              </a:rPr>
              <a:t>no voto do relator, desembargador Hiram Marques, que o empresário, juntamente com a sua representante, Fernanda, para afastar o seu concorrente de permanecer dando lances vantajosos para o Município, propôs a divisão de lotes com os seguintes dizeres: </a:t>
            </a:r>
            <a:r>
              <a:rPr lang="pt-BR" sz="2800" b="1" dirty="0">
                <a:solidFill>
                  <a:srgbClr val="000000"/>
                </a:solidFill>
                <a:latin typeface="Arial" panose="020B0604020202020204" pitchFamily="34" charset="0"/>
                <a:cs typeface="Arial" panose="020B0604020202020204" pitchFamily="34" charset="0"/>
              </a:rPr>
              <a:t>“Licitante concorrente, estamos em 2 concorrentes. Vamos fazer acordo, você fica com todas as peças e ficamos com a mão de obra. A aquisição das peças são superiores à mão de obra. Assim, nem um dos concorrentes tem de abaixar tanto, gerando prejuízos para ambos. Se concordar me envia OK no chat (do pregão) e paro de dar lances. Desde já agradeço”</a:t>
            </a:r>
            <a:r>
              <a:rPr lang="pt-BR" sz="2800" dirty="0">
                <a:solidFill>
                  <a:srgbClr val="000000"/>
                </a:solidFill>
                <a:latin typeface="Arial" panose="020B0604020202020204" pitchFamily="34" charset="0"/>
                <a:cs typeface="Arial" panose="020B0604020202020204" pitchFamily="34" charset="0"/>
              </a:rPr>
              <a:t>.</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232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22960" y="448717"/>
            <a:ext cx="10287000" cy="4154984"/>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PROCESSO N.: @REP 21/00750407 UNIDADE GESTORA</a:t>
            </a:r>
            <a:r>
              <a:rPr lang="pt-BR" sz="2400" dirty="0" smtClean="0">
                <a:latin typeface="Arial" panose="020B0604020202020204" pitchFamily="34" charset="0"/>
                <a:cs typeface="Arial" panose="020B0604020202020204" pitchFamily="34" charset="0"/>
              </a:rPr>
              <a:t>:</a:t>
            </a:r>
          </a:p>
          <a:p>
            <a:pPr algn="just"/>
            <a:r>
              <a:rPr lang="pt-BR" sz="2400" b="1" dirty="0">
                <a:latin typeface="Arial" panose="020B0604020202020204" pitchFamily="34" charset="0"/>
                <a:cs typeface="Arial" panose="020B0604020202020204" pitchFamily="34" charset="0"/>
              </a:rPr>
              <a:t>concessão de uso oneroso de espaços públicos para publicidade em vias urbanas e painel de transparência com exploração comercial de publicidade privada em vias e praças, da </a:t>
            </a:r>
            <a:r>
              <a:rPr lang="pt-BR" sz="2400" b="1" dirty="0" smtClean="0">
                <a:latin typeface="Arial" panose="020B0604020202020204" pitchFamily="34" charset="0"/>
                <a:cs typeface="Arial" panose="020B0604020202020204" pitchFamily="34" charset="0"/>
              </a:rPr>
              <a:t>Prefeitura</a:t>
            </a:r>
          </a:p>
          <a:p>
            <a:pPr algn="just"/>
            <a:endParaRPr 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4.1.1</a:t>
            </a:r>
            <a:r>
              <a:rPr lang="pt-BR" sz="2400" dirty="0">
                <a:latin typeface="Arial" panose="020B0604020202020204" pitchFamily="34" charset="0"/>
                <a:cs typeface="Arial" panose="020B0604020202020204" pitchFamily="34" charset="0"/>
              </a:rPr>
              <a:t>. Direcionamento do edital de Concorrência n. 01/2020 (Contrato de Concessão de Uso n. 70/2020), uma vez que estabeleceu especificações técnicas retiradas de catálogo de produtos comercializados pela empresa </a:t>
            </a:r>
            <a:r>
              <a:rPr lang="pt-BR" sz="2400" dirty="0" err="1">
                <a:latin typeface="Arial" panose="020B0604020202020204" pitchFamily="34" charset="0"/>
                <a:cs typeface="Arial" panose="020B0604020202020204" pitchFamily="34" charset="0"/>
              </a:rPr>
              <a:t>Dygi</a:t>
            </a:r>
            <a:r>
              <a:rPr lang="pt-BR" sz="2400" dirty="0">
                <a:latin typeface="Arial" panose="020B0604020202020204" pitchFamily="34" charset="0"/>
                <a:cs typeface="Arial" panose="020B0604020202020204" pitchFamily="34" charset="0"/>
              </a:rPr>
              <a:t> Comunicação Ltda. (Sinal Rota do Brasil), atual concessionária, em violação ao disposto no §5º do art. 7º da Lei (federal) n. 8.666/93</a:t>
            </a:r>
            <a:r>
              <a:rPr lang="pt-BR" sz="2400" dirty="0" smtClean="0">
                <a:latin typeface="Arial" panose="020B0604020202020204" pitchFamily="34" charset="0"/>
                <a:cs typeface="Arial" panose="020B0604020202020204" pitchFamily="34" charset="0"/>
              </a:rPr>
              <a:t>.</a:t>
            </a:r>
          </a:p>
          <a:p>
            <a:pPr algn="just"/>
            <a:endParaRPr lang="pt-BR" sz="2400" dirty="0">
              <a:latin typeface="Arial" panose="020B0604020202020204" pitchFamily="34" charset="0"/>
              <a:cs typeface="Arial" panose="020B0604020202020204" pitchFamily="34" charset="0"/>
            </a:endParaRPr>
          </a:p>
        </p:txBody>
      </p:sp>
      <p:sp>
        <p:nvSpPr>
          <p:cNvPr id="3" name="Retângulo 2"/>
          <p:cNvSpPr/>
          <p:nvPr/>
        </p:nvSpPr>
        <p:spPr>
          <a:xfrm>
            <a:off x="685800" y="4535716"/>
            <a:ext cx="10713720" cy="1569660"/>
          </a:xfrm>
          <a:prstGeom prst="rect">
            <a:avLst/>
          </a:prstGeom>
        </p:spPr>
        <p:txBody>
          <a:bodyPr wrap="square">
            <a:spAutoFit/>
          </a:bodyPr>
          <a:lstStyle/>
          <a:p>
            <a:pPr algn="just"/>
            <a:r>
              <a:rPr lang="pt-BR" sz="2400" dirty="0" smtClean="0">
                <a:latin typeface="Arial" panose="020B0604020202020204" pitchFamily="34" charset="0"/>
                <a:cs typeface="Arial" panose="020B0604020202020204" pitchFamily="34" charset="0"/>
              </a:rPr>
              <a:t>4.1.2</a:t>
            </a:r>
            <a:r>
              <a:rPr lang="pt-BR" sz="2400" dirty="0">
                <a:latin typeface="Arial" panose="020B0604020202020204" pitchFamily="34" charset="0"/>
                <a:cs typeface="Arial" panose="020B0604020202020204" pitchFamily="34" charset="0"/>
              </a:rPr>
              <a:t>. Instalação de painéis digitais em decorrência do Contrato de Concessão de Uso n. 70/2020 com veiculação de publicidade comercial e institucional junto à sinalização semafórica, em violação ao art. 82 do Código de Trânsito Brasileiro.</a:t>
            </a:r>
          </a:p>
        </p:txBody>
      </p:sp>
    </p:spTree>
    <p:extLst>
      <p:ext uri="{BB962C8B-B14F-4D97-AF65-F5344CB8AC3E}">
        <p14:creationId xmlns:p14="http://schemas.microsoft.com/office/powerpoint/2010/main" val="2766382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irbag que protege o joelho do motorista é um 'quebra-galh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2" name="Picture 4" descr="Airbag que protege o joelho do motorista é um 'quebra-gal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280" y="1158240"/>
            <a:ext cx="774192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09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68680" y="673805"/>
            <a:ext cx="10728960" cy="5262979"/>
          </a:xfrm>
          <a:prstGeom prst="rect">
            <a:avLst/>
          </a:prstGeom>
        </p:spPr>
        <p:txBody>
          <a:bodyPr wrap="square">
            <a:spAutoFit/>
          </a:bodyPr>
          <a:lstStyle/>
          <a:p>
            <a:pPr algn="just"/>
            <a:r>
              <a:rPr lang="pt-BR" sz="2400" dirty="0" smtClean="0">
                <a:latin typeface="Arial" panose="020B0604020202020204" pitchFamily="34" charset="0"/>
                <a:cs typeface="Arial" panose="020B0604020202020204" pitchFamily="34" charset="0"/>
              </a:rPr>
              <a:t>	PROCESSO Nº @REC </a:t>
            </a:r>
            <a:r>
              <a:rPr lang="pt-BR" sz="2400" dirty="0">
                <a:latin typeface="Arial" panose="020B0604020202020204" pitchFamily="34" charset="0"/>
                <a:cs typeface="Arial" panose="020B0604020202020204" pitchFamily="34" charset="0"/>
              </a:rPr>
              <a:t>19/00713460</a:t>
            </a:r>
            <a:endParaRPr lang="pt-BR" sz="2400" dirty="0" smtClean="0">
              <a:latin typeface="Arial" panose="020B0604020202020204" pitchFamily="34" charset="0"/>
              <a:cs typeface="Arial" panose="020B0604020202020204" pitchFamily="34" charset="0"/>
            </a:endParaRPr>
          </a:p>
          <a:p>
            <a:pPr algn="just"/>
            <a:endParaRPr lang="pt-BR" sz="2400" dirty="0" smtClean="0">
              <a:latin typeface="Arial" panose="020B0604020202020204" pitchFamily="34" charset="0"/>
              <a:cs typeface="Arial" panose="020B0604020202020204" pitchFamily="34" charset="0"/>
            </a:endParaRPr>
          </a:p>
          <a:p>
            <a:pPr marL="457200" indent="-457200" algn="just">
              <a:buAutoNum type="arabicPeriod"/>
            </a:pPr>
            <a:r>
              <a:rPr lang="pt-BR" sz="2400" dirty="0" smtClean="0">
                <a:latin typeface="Arial" panose="020B0604020202020204" pitchFamily="34" charset="0"/>
                <a:cs typeface="Arial" panose="020B0604020202020204" pitchFamily="34" charset="0"/>
              </a:rPr>
              <a:t>cometimento </a:t>
            </a:r>
            <a:r>
              <a:rPr lang="pt-BR" sz="2400" dirty="0">
                <a:latin typeface="Arial" panose="020B0604020202020204" pitchFamily="34" charset="0"/>
                <a:cs typeface="Arial" panose="020B0604020202020204" pitchFamily="34" charset="0"/>
              </a:rPr>
              <a:t>de irregularidade que reside no direcionamento do resultado da licitação a um modelo de veículo exclusivo, tendo em vista uma das características exigidas no termo de referência do respectivo edital. Das características exigidas no termo de referência do edital constava a de que o veículo deveria ter 5 </a:t>
            </a:r>
            <a:r>
              <a:rPr lang="pt-BR" sz="2400" dirty="0" err="1">
                <a:latin typeface="Arial" panose="020B0604020202020204" pitchFamily="34" charset="0"/>
                <a:cs typeface="Arial" panose="020B0604020202020204" pitchFamily="34" charset="0"/>
              </a:rPr>
              <a:t>airbags</a:t>
            </a:r>
            <a:r>
              <a:rPr lang="pt-BR" sz="2400" dirty="0">
                <a:latin typeface="Arial" panose="020B0604020202020204" pitchFamily="34" charset="0"/>
                <a:cs typeface="Arial" panose="020B0604020202020204" pitchFamily="34" charset="0"/>
              </a:rPr>
              <a:t>, sendo um de joelho, de modo que, após pesquisa em sites de concessionárias, o Relator pode verificar que alguns veículos que concorrem com o Toyota Corolla (vencedor do certame), como o Honda Civic, Hyundai </a:t>
            </a:r>
            <a:r>
              <a:rPr lang="pt-BR" sz="2400" dirty="0" err="1">
                <a:latin typeface="Arial" panose="020B0604020202020204" pitchFamily="34" charset="0"/>
                <a:cs typeface="Arial" panose="020B0604020202020204" pitchFamily="34" charset="0"/>
              </a:rPr>
              <a:t>Elantra</a:t>
            </a:r>
            <a:r>
              <a:rPr lang="pt-BR" sz="2400" dirty="0">
                <a:latin typeface="Arial" panose="020B0604020202020204" pitchFamily="34" charset="0"/>
                <a:cs typeface="Arial" panose="020B0604020202020204" pitchFamily="34" charset="0"/>
              </a:rPr>
              <a:t>, Renault </a:t>
            </a:r>
            <a:r>
              <a:rPr lang="pt-BR" sz="2400" dirty="0" err="1">
                <a:latin typeface="Arial" panose="020B0604020202020204" pitchFamily="34" charset="0"/>
                <a:cs typeface="Arial" panose="020B0604020202020204" pitchFamily="34" charset="0"/>
              </a:rPr>
              <a:t>Fluence</a:t>
            </a:r>
            <a:r>
              <a:rPr lang="pt-BR" sz="2400" dirty="0">
                <a:latin typeface="Arial" panose="020B0604020202020204" pitchFamily="34" charset="0"/>
                <a:cs typeface="Arial" panose="020B0604020202020204" pitchFamily="34" charset="0"/>
              </a:rPr>
              <a:t>, Volkswagen </a:t>
            </a:r>
            <a:r>
              <a:rPr lang="pt-BR" sz="2400" dirty="0" err="1">
                <a:latin typeface="Arial" panose="020B0604020202020204" pitchFamily="34" charset="0"/>
                <a:cs typeface="Arial" panose="020B0604020202020204" pitchFamily="34" charset="0"/>
              </a:rPr>
              <a:t>Jetta</a:t>
            </a:r>
            <a:r>
              <a:rPr lang="pt-BR" sz="2400" dirty="0">
                <a:latin typeface="Arial" panose="020B0604020202020204" pitchFamily="34" charset="0"/>
                <a:cs typeface="Arial" panose="020B0604020202020204" pitchFamily="34" charset="0"/>
              </a:rPr>
              <a:t>, Nissan </a:t>
            </a:r>
            <a:r>
              <a:rPr lang="pt-BR" sz="2400" dirty="0" err="1">
                <a:latin typeface="Arial" panose="020B0604020202020204" pitchFamily="34" charset="0"/>
                <a:cs typeface="Arial" panose="020B0604020202020204" pitchFamily="34" charset="0"/>
              </a:rPr>
              <a:t>Sentra</a:t>
            </a:r>
            <a:r>
              <a:rPr lang="pt-BR" sz="2400" dirty="0">
                <a:latin typeface="Arial" panose="020B0604020202020204" pitchFamily="34" charset="0"/>
                <a:cs typeface="Arial" panose="020B0604020202020204" pitchFamily="34" charset="0"/>
              </a:rPr>
              <a:t>, Kia </a:t>
            </a:r>
            <a:r>
              <a:rPr lang="pt-BR" sz="2400" dirty="0" err="1">
                <a:latin typeface="Arial" panose="020B0604020202020204" pitchFamily="34" charset="0"/>
                <a:cs typeface="Arial" panose="020B0604020202020204" pitchFamily="34" charset="0"/>
              </a:rPr>
              <a:t>Cerato</a:t>
            </a:r>
            <a:r>
              <a:rPr lang="pt-BR" sz="2400" dirty="0">
                <a:latin typeface="Arial" panose="020B0604020202020204" pitchFamily="34" charset="0"/>
                <a:cs typeface="Arial" panose="020B0604020202020204" pitchFamily="34" charset="0"/>
              </a:rPr>
              <a:t>, Peugeot 408, Citroën C4 </a:t>
            </a:r>
            <a:r>
              <a:rPr lang="pt-BR" sz="2400" dirty="0" err="1">
                <a:latin typeface="Arial" panose="020B0604020202020204" pitchFamily="34" charset="0"/>
                <a:cs typeface="Arial" panose="020B0604020202020204" pitchFamily="34" charset="0"/>
              </a:rPr>
              <a:t>Lounge</a:t>
            </a:r>
            <a:r>
              <a:rPr lang="pt-BR" sz="2400" dirty="0">
                <a:latin typeface="Arial" panose="020B0604020202020204" pitchFamily="34" charset="0"/>
                <a:cs typeface="Arial" panose="020B0604020202020204" pitchFamily="34" charset="0"/>
              </a:rPr>
              <a:t>, Ford Focus Sedan e Mitsubishi </a:t>
            </a:r>
            <a:r>
              <a:rPr lang="pt-BR" sz="2400" dirty="0" err="1">
                <a:latin typeface="Arial" panose="020B0604020202020204" pitchFamily="34" charset="0"/>
                <a:cs typeface="Arial" panose="020B0604020202020204" pitchFamily="34" charset="0"/>
              </a:rPr>
              <a:t>Lancer</a:t>
            </a:r>
            <a:r>
              <a:rPr lang="pt-BR" sz="2400" dirty="0">
                <a:latin typeface="Arial" panose="020B0604020202020204" pitchFamily="34" charset="0"/>
                <a:cs typeface="Arial" panose="020B0604020202020204" pitchFamily="34" charset="0"/>
              </a:rPr>
              <a:t>, mesmo em suas versões mais completas, não cumpririam os requisitos do certame, pois não possuem o </a:t>
            </a:r>
            <a:r>
              <a:rPr lang="pt-BR" sz="2400" dirty="0" err="1">
                <a:latin typeface="Arial" panose="020B0604020202020204" pitchFamily="34" charset="0"/>
                <a:cs typeface="Arial" panose="020B0604020202020204" pitchFamily="34" charset="0"/>
              </a:rPr>
              <a:t>airbag</a:t>
            </a:r>
            <a:r>
              <a:rPr lang="pt-BR" sz="2400" dirty="0">
                <a:latin typeface="Arial" panose="020B0604020202020204" pitchFamily="34" charset="0"/>
                <a:cs typeface="Arial" panose="020B0604020202020204" pitchFamily="34" charset="0"/>
              </a:rPr>
              <a:t> de joelho. </a:t>
            </a:r>
            <a:endParaRPr lang="pt-BR" sz="2400" dirty="0" smtClean="0">
              <a:latin typeface="Arial" panose="020B0604020202020204" pitchFamily="34" charset="0"/>
              <a:cs typeface="Arial" panose="020B0604020202020204" pitchFamily="34" charset="0"/>
            </a:endParaRPr>
          </a:p>
        </p:txBody>
      </p:sp>
      <p:sp>
        <p:nvSpPr>
          <p:cNvPr id="3" name="Pentágono 2"/>
          <p:cNvSpPr/>
          <p:nvPr/>
        </p:nvSpPr>
        <p:spPr>
          <a:xfrm>
            <a:off x="10454640" y="5452152"/>
            <a:ext cx="9784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44135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05840" y="1039565"/>
            <a:ext cx="10363200" cy="3908762"/>
          </a:xfrm>
          <a:prstGeom prst="rect">
            <a:avLst/>
          </a:prstGeom>
        </p:spPr>
        <p:txBody>
          <a:bodyPr wrap="square">
            <a:spAutoFit/>
          </a:bodyPr>
          <a:lstStyle/>
          <a:p>
            <a:pPr algn="just"/>
            <a:endParaRPr lang="pt-BR" sz="24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2</a:t>
            </a:r>
            <a:r>
              <a:rPr lang="pt-BR" sz="2800" dirty="0">
                <a:latin typeface="Arial" panose="020B0604020202020204" pitchFamily="34" charset="0"/>
                <a:cs typeface="Arial" panose="020B0604020202020204" pitchFamily="34" charset="0"/>
              </a:rPr>
              <a:t>. que houve direcionamento da licitação, pois tal característica reduziu o espectro de marcas e modelos possíveis a um veículo. Tanto é assim que, como resultado dessas exigências, apenas uma empresa participou da licitação, com a apresentação de proposta de venda de veículo da marca Toyota, modelo Corolla XEI </a:t>
            </a:r>
            <a:r>
              <a:rPr lang="pt-BR" sz="2800" dirty="0" err="1">
                <a:latin typeface="Arial" panose="020B0604020202020204" pitchFamily="34" charset="0"/>
                <a:cs typeface="Arial" panose="020B0604020202020204" pitchFamily="34" charset="0"/>
              </a:rPr>
              <a:t>Dinamic</a:t>
            </a:r>
            <a:r>
              <a:rPr lang="pt-BR" sz="2800" dirty="0">
                <a:latin typeface="Arial" panose="020B0604020202020204" pitchFamily="34" charset="0"/>
                <a:cs typeface="Arial" panose="020B0604020202020204" pitchFamily="34" charset="0"/>
              </a:rPr>
              <a:t> (fl. 101), que restou adjudicado pelo valor de R$ 94.000,00 (fl. 107 dos autos originários).</a:t>
            </a:r>
          </a:p>
        </p:txBody>
      </p:sp>
    </p:spTree>
    <p:extLst>
      <p:ext uri="{BB962C8B-B14F-4D97-AF65-F5344CB8AC3E}">
        <p14:creationId xmlns:p14="http://schemas.microsoft.com/office/powerpoint/2010/main" val="3033201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nda CR-V EXL 2.0 16v 4x4 FlexOne (Aut) 2016 | AutoPa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841" y="1554480"/>
            <a:ext cx="585216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19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36320" y="1079421"/>
            <a:ext cx="10302240" cy="4893647"/>
          </a:xfrm>
          <a:prstGeom prst="rect">
            <a:avLst/>
          </a:prstGeom>
        </p:spPr>
        <p:txBody>
          <a:bodyPr wrap="square">
            <a:spAutoFit/>
          </a:bodyPr>
          <a:lstStyle/>
          <a:p>
            <a:pPr algn="just"/>
            <a:r>
              <a:rPr lang="pt-BR" sz="2400" dirty="0" smtClean="0">
                <a:latin typeface="Arial" panose="020B0604020202020204" pitchFamily="34" charset="0"/>
                <a:cs typeface="Arial" panose="020B0604020202020204" pitchFamily="34" charset="0"/>
              </a:rPr>
              <a:t>PROCESSO Nº </a:t>
            </a:r>
            <a:r>
              <a:rPr lang="pt-BR" sz="2400" dirty="0">
                <a:latin typeface="Arial" panose="020B0604020202020204" pitchFamily="34" charset="0"/>
                <a:cs typeface="Arial" panose="020B0604020202020204" pitchFamily="34" charset="0"/>
              </a:rPr>
              <a:t>@REP 17/00120007</a:t>
            </a:r>
            <a:endParaRPr lang="pt-BR" sz="2400" dirty="0" smtClean="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Na </a:t>
            </a:r>
            <a:r>
              <a:rPr lang="pt-BR" sz="2400" dirty="0">
                <a:latin typeface="Arial" panose="020B0604020202020204" pitchFamily="34" charset="0"/>
                <a:cs typeface="Arial" panose="020B0604020202020204" pitchFamily="34" charset="0"/>
              </a:rPr>
              <a:t>fase interna da licitação, a Unidade recebeu as seguintes propostas de modelo de veículos: 1) New IX35 Top catalogo 9999P modelo 2016/2017 (fls. 129-130) 2) CR-V ELX 4x4 (fl. 131); e </a:t>
            </a:r>
            <a:r>
              <a:rPr lang="pt-BR" sz="2400" dirty="0" err="1">
                <a:latin typeface="Arial" panose="020B0604020202020204" pitchFamily="34" charset="0"/>
                <a:cs typeface="Arial" panose="020B0604020202020204" pitchFamily="34" charset="0"/>
              </a:rPr>
              <a:t>Tiguan</a:t>
            </a:r>
            <a:r>
              <a:rPr lang="pt-BR" sz="2400" dirty="0">
                <a:latin typeface="Arial" panose="020B0604020202020204" pitchFamily="34" charset="0"/>
                <a:cs typeface="Arial" panose="020B0604020202020204" pitchFamily="34" charset="0"/>
              </a:rPr>
              <a:t> TSI 150CV (fls. 132-135). Com base na proposta e no prospecto contendo as especificações técnicas do veículo </a:t>
            </a:r>
            <a:r>
              <a:rPr lang="pt-BR" sz="2400" dirty="0" err="1">
                <a:latin typeface="Arial" panose="020B0604020202020204" pitchFamily="34" charset="0"/>
                <a:cs typeface="Arial" panose="020B0604020202020204" pitchFamily="34" charset="0"/>
              </a:rPr>
              <a:t>Tiguan</a:t>
            </a:r>
            <a:r>
              <a:rPr lang="pt-BR" sz="2400" dirty="0">
                <a:latin typeface="Arial" panose="020B0604020202020204" pitchFamily="34" charset="0"/>
                <a:cs typeface="Arial" panose="020B0604020202020204" pitchFamily="34" charset="0"/>
              </a:rPr>
              <a:t> TSI 150 CV constante dos autos, a área técnica elaborou um quadro comparativo entre as especificações exigidas no Edital do PP 10/17 da Prefeitura de </a:t>
            </a:r>
            <a:r>
              <a:rPr lang="pt-BR" sz="2400" dirty="0" smtClean="0">
                <a:latin typeface="Arial" panose="020B0604020202020204" pitchFamily="34" charset="0"/>
                <a:cs typeface="Arial" panose="020B0604020202020204" pitchFamily="34" charset="0"/>
              </a:rPr>
              <a:t>XXXXX e </a:t>
            </a:r>
            <a:r>
              <a:rPr lang="pt-BR" sz="2400" dirty="0">
                <a:latin typeface="Arial" panose="020B0604020202020204" pitchFamily="34" charset="0"/>
                <a:cs typeface="Arial" panose="020B0604020202020204" pitchFamily="34" charset="0"/>
              </a:rPr>
              <a:t>a proposta do veículo </a:t>
            </a:r>
            <a:r>
              <a:rPr lang="pt-BR" sz="2400" dirty="0" err="1">
                <a:latin typeface="Arial" panose="020B0604020202020204" pitchFamily="34" charset="0"/>
                <a:cs typeface="Arial" panose="020B0604020202020204" pitchFamily="34" charset="0"/>
              </a:rPr>
              <a:t>Tiguan</a:t>
            </a:r>
            <a:r>
              <a:rPr lang="pt-BR" sz="2400" dirty="0">
                <a:latin typeface="Arial" panose="020B0604020202020204" pitchFamily="34" charset="0"/>
                <a:cs typeface="Arial" panose="020B0604020202020204" pitchFamily="34" charset="0"/>
              </a:rPr>
              <a:t> TSI 150 </a:t>
            </a:r>
            <a:r>
              <a:rPr lang="pt-BR" sz="2400" dirty="0" err="1">
                <a:latin typeface="Arial" panose="020B0604020202020204" pitchFamily="34" charset="0"/>
                <a:cs typeface="Arial" panose="020B0604020202020204" pitchFamily="34" charset="0"/>
              </a:rPr>
              <a:t>CVs</a:t>
            </a:r>
            <a:r>
              <a:rPr lang="pt-BR" sz="2400" dirty="0">
                <a:latin typeface="Arial" panose="020B0604020202020204" pitchFamily="34" charset="0"/>
                <a:cs typeface="Arial" panose="020B0604020202020204" pitchFamily="34" charset="0"/>
              </a:rPr>
              <a:t>, onde resta demonstrado que o modelo não atende as especificações mínimas do termo do referência, pois não atende aos requisitos de motor (o mínimo é 1.8 e o veículo da Volks é 1.4 TSI), e também à tração, pois se exigiu tração 4x4 e esse veículo é tração 4x2.</a:t>
            </a:r>
          </a:p>
        </p:txBody>
      </p:sp>
    </p:spTree>
    <p:extLst>
      <p:ext uri="{BB962C8B-B14F-4D97-AF65-F5344CB8AC3E}">
        <p14:creationId xmlns:p14="http://schemas.microsoft.com/office/powerpoint/2010/main" val="3818559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29640" y="617696"/>
            <a:ext cx="10271760" cy="2677656"/>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Disso conclui-se que o modelo juntado na fase interna do processo pela Unidade com a finalidade de elaborar o termo de referência, assim como fixar o valor máximo previsto, não atendeu a dois requisitos exigidos no edital. O mesmo ocorre com o IX35 ano2016, cuja versão top tem tração dianteira, isto é, não é 4x4.</a:t>
            </a:r>
          </a:p>
        </p:txBody>
      </p:sp>
      <p:sp>
        <p:nvSpPr>
          <p:cNvPr id="3" name="Retângulo 2"/>
          <p:cNvSpPr/>
          <p:nvPr/>
        </p:nvSpPr>
        <p:spPr>
          <a:xfrm>
            <a:off x="929640" y="3622655"/>
            <a:ext cx="10271760" cy="1384995"/>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Assim, as especificações técnicas trazidas no instrumento convocatório conduziam a vitória da disputa em benefício de apenas um automóvel: veículo Honda CRV 2016/2016</a:t>
            </a:r>
          </a:p>
        </p:txBody>
      </p:sp>
    </p:spTree>
    <p:extLst>
      <p:ext uri="{BB962C8B-B14F-4D97-AF65-F5344CB8AC3E}">
        <p14:creationId xmlns:p14="http://schemas.microsoft.com/office/powerpoint/2010/main" val="49661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99160" y="599450"/>
            <a:ext cx="10408920" cy="5632311"/>
          </a:xfrm>
          <a:prstGeom prst="rect">
            <a:avLst/>
          </a:prstGeom>
        </p:spPr>
        <p:txBody>
          <a:bodyPr wrap="square">
            <a:spAutoFit/>
          </a:bodyPr>
          <a:lstStyle/>
          <a:p>
            <a:pPr algn="just"/>
            <a:r>
              <a:rPr lang="pt-BR" b="1" dirty="0">
                <a:solidFill>
                  <a:srgbClr val="000000"/>
                </a:solidFill>
                <a:latin typeface="Arial" panose="020B0604020202020204" pitchFamily="34" charset="0"/>
              </a:rPr>
              <a:t>termo de referência</a:t>
            </a:r>
            <a:r>
              <a:rPr lang="pt-BR" dirty="0">
                <a:solidFill>
                  <a:srgbClr val="000000"/>
                </a:solidFill>
                <a:latin typeface="Arial" panose="020B0604020202020204" pitchFamily="34" charset="0"/>
              </a:rPr>
              <a:t>: documento necessário para a contratação de bens e serviços, que deve conter os seguintes parâmetros e elementos descritivos:</a:t>
            </a:r>
            <a:endParaRPr lang="pt-BR" dirty="0">
              <a:solidFill>
                <a:srgbClr val="000000"/>
              </a:solidFill>
              <a:latin typeface="Times New Roman" panose="02020603050405020304" pitchFamily="18" charset="0"/>
            </a:endParaRPr>
          </a:p>
          <a:p>
            <a:pPr algn="just"/>
            <a:r>
              <a:rPr lang="pt-BR" dirty="0">
                <a:solidFill>
                  <a:srgbClr val="000000"/>
                </a:solidFill>
                <a:latin typeface="Arial" panose="020B0604020202020204" pitchFamily="34" charset="0"/>
              </a:rPr>
              <a:t>a) definição do objeto, incluídos sua natureza, os quantitativos, o prazo do contrato e, se for o caso, a possibilidade de sua prorrogação;</a:t>
            </a:r>
            <a:endParaRPr lang="pt-BR" dirty="0">
              <a:solidFill>
                <a:srgbClr val="000000"/>
              </a:solidFill>
              <a:latin typeface="Times New Roman" panose="02020603050405020304" pitchFamily="18" charset="0"/>
            </a:endParaRPr>
          </a:p>
          <a:p>
            <a:pPr algn="just"/>
            <a:r>
              <a:rPr lang="pt-BR" dirty="0">
                <a:solidFill>
                  <a:srgbClr val="000000"/>
                </a:solidFill>
                <a:latin typeface="Arial" panose="020B0604020202020204" pitchFamily="34" charset="0"/>
              </a:rPr>
              <a:t>b) fundamentação da contratação, que consiste na referência aos estudos técnicos preliminares correspondentes ou, quando não for possível divulgar esses estudos, no extrato das partes que não contiverem informações sigilosas;</a:t>
            </a:r>
            <a:endParaRPr lang="pt-BR" dirty="0">
              <a:solidFill>
                <a:srgbClr val="000000"/>
              </a:solidFill>
              <a:latin typeface="Times New Roman" panose="02020603050405020304" pitchFamily="18" charset="0"/>
            </a:endParaRPr>
          </a:p>
          <a:p>
            <a:pPr algn="just"/>
            <a:r>
              <a:rPr lang="pt-BR" dirty="0">
                <a:solidFill>
                  <a:srgbClr val="000000"/>
                </a:solidFill>
                <a:latin typeface="Arial" panose="020B0604020202020204" pitchFamily="34" charset="0"/>
              </a:rPr>
              <a:t>c) descrição da solução como um todo, considerado todo o ciclo de vida do objeto;</a:t>
            </a:r>
            <a:endParaRPr lang="pt-BR" dirty="0">
              <a:solidFill>
                <a:srgbClr val="000000"/>
              </a:solidFill>
              <a:latin typeface="Times New Roman" panose="02020603050405020304" pitchFamily="18" charset="0"/>
            </a:endParaRPr>
          </a:p>
          <a:p>
            <a:pPr algn="just"/>
            <a:r>
              <a:rPr lang="pt-BR" dirty="0">
                <a:solidFill>
                  <a:srgbClr val="000000"/>
                </a:solidFill>
                <a:latin typeface="Arial" panose="020B0604020202020204" pitchFamily="34" charset="0"/>
              </a:rPr>
              <a:t>d) requisitos da contratação;</a:t>
            </a:r>
            <a:endParaRPr lang="pt-BR" dirty="0">
              <a:solidFill>
                <a:srgbClr val="000000"/>
              </a:solidFill>
              <a:latin typeface="Times New Roman" panose="02020603050405020304" pitchFamily="18" charset="0"/>
            </a:endParaRPr>
          </a:p>
          <a:p>
            <a:pPr algn="just"/>
            <a:r>
              <a:rPr lang="pt-BR" dirty="0">
                <a:solidFill>
                  <a:srgbClr val="000000"/>
                </a:solidFill>
                <a:latin typeface="Arial" panose="020B0604020202020204" pitchFamily="34" charset="0"/>
              </a:rPr>
              <a:t>e) modelo de execução do objeto, que consiste na definição de como o contrato deverá produzir os resultados pretendidos desde o seu início até o seu encerramento;</a:t>
            </a:r>
            <a:endParaRPr lang="pt-BR" dirty="0">
              <a:solidFill>
                <a:srgbClr val="000000"/>
              </a:solidFill>
              <a:latin typeface="Times New Roman" panose="02020603050405020304" pitchFamily="18" charset="0"/>
            </a:endParaRPr>
          </a:p>
          <a:p>
            <a:pPr algn="just"/>
            <a:r>
              <a:rPr lang="pt-BR" dirty="0">
                <a:solidFill>
                  <a:srgbClr val="000000"/>
                </a:solidFill>
                <a:latin typeface="Arial" panose="020B0604020202020204" pitchFamily="34" charset="0"/>
              </a:rPr>
              <a:t>f) modelo de gestão do contrato, que descreve como a execução do objeto será acompanhada e fiscalizada pelo órgão ou entidade;</a:t>
            </a:r>
            <a:endParaRPr lang="pt-BR" dirty="0">
              <a:solidFill>
                <a:srgbClr val="000000"/>
              </a:solidFill>
              <a:latin typeface="Times New Roman" panose="02020603050405020304" pitchFamily="18" charset="0"/>
            </a:endParaRPr>
          </a:p>
          <a:p>
            <a:pPr algn="just"/>
            <a:r>
              <a:rPr lang="pt-BR" dirty="0">
                <a:solidFill>
                  <a:srgbClr val="000000"/>
                </a:solidFill>
                <a:latin typeface="Arial" panose="020B0604020202020204" pitchFamily="34" charset="0"/>
              </a:rPr>
              <a:t>g) critérios de medição e de pagamento;</a:t>
            </a:r>
            <a:endParaRPr lang="pt-BR" dirty="0">
              <a:solidFill>
                <a:srgbClr val="000000"/>
              </a:solidFill>
              <a:latin typeface="Times New Roman" panose="02020603050405020304" pitchFamily="18" charset="0"/>
            </a:endParaRPr>
          </a:p>
          <a:p>
            <a:pPr algn="just"/>
            <a:r>
              <a:rPr lang="pt-BR" dirty="0">
                <a:solidFill>
                  <a:srgbClr val="000000"/>
                </a:solidFill>
                <a:latin typeface="Arial" panose="020B0604020202020204" pitchFamily="34" charset="0"/>
              </a:rPr>
              <a:t>h) forma e critérios de seleção do fornecedor;</a:t>
            </a:r>
            <a:endParaRPr lang="pt-BR" dirty="0">
              <a:solidFill>
                <a:srgbClr val="000000"/>
              </a:solidFill>
              <a:latin typeface="Times New Roman" panose="02020603050405020304" pitchFamily="18" charset="0"/>
            </a:endParaRPr>
          </a:p>
          <a:p>
            <a:pPr algn="just"/>
            <a:r>
              <a:rPr lang="pt-BR" dirty="0">
                <a:solidFill>
                  <a:srgbClr val="000000"/>
                </a:solidFill>
                <a:latin typeface="Arial" panose="020B0604020202020204" pitchFamily="34" charset="0"/>
              </a:rPr>
              <a:t>i) estimativas do valor da contratação, acompanhadas dos preços unitários referenciais, das memórias de cálculo e dos documentos que lhe dão suporte, com os parâmetros utilizados para a obtenção dos preços e para os respectivos cálculos, que devem constar de documento separado e classificado;</a:t>
            </a:r>
            <a:endParaRPr lang="pt-BR" dirty="0">
              <a:solidFill>
                <a:srgbClr val="000000"/>
              </a:solidFill>
              <a:latin typeface="Times New Roman" panose="02020603050405020304" pitchFamily="18" charset="0"/>
            </a:endParaRPr>
          </a:p>
          <a:p>
            <a:pPr algn="just"/>
            <a:r>
              <a:rPr lang="pt-BR" dirty="0">
                <a:solidFill>
                  <a:srgbClr val="000000"/>
                </a:solidFill>
                <a:latin typeface="Arial" panose="020B0604020202020204" pitchFamily="34" charset="0"/>
              </a:rPr>
              <a:t>j) adequação orçamentária;</a:t>
            </a:r>
            <a:endParaRPr lang="pt-BR"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7702897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789709" y="263236"/>
            <a:ext cx="10654145" cy="963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REGISTRO DE PREÇOS</a:t>
            </a:r>
          </a:p>
          <a:p>
            <a:pPr algn="just"/>
            <a:endParaRPr lang="pt-BR" altLang="pt-BR" sz="2800" dirty="0" smtClean="0"/>
          </a:p>
          <a:p>
            <a:pPr algn="just"/>
            <a:r>
              <a:rPr lang="pt-BR" altLang="pt-BR" sz="2800" dirty="0">
                <a:solidFill>
                  <a:srgbClr val="FF0000"/>
                </a:solidFill>
              </a:rPr>
              <a:t>NÃO PARTICIPANTE </a:t>
            </a:r>
            <a:endParaRPr lang="pt-BR" altLang="pt-BR" sz="2800" dirty="0" smtClean="0">
              <a:solidFill>
                <a:srgbClr val="FF0000"/>
              </a:solidFill>
            </a:endParaRPr>
          </a:p>
          <a:p>
            <a:pPr algn="just"/>
            <a:r>
              <a:rPr lang="pt-BR" altLang="pt-BR" sz="2800" dirty="0" smtClean="0"/>
              <a:t>► </a:t>
            </a:r>
            <a:r>
              <a:rPr lang="pt-BR" altLang="pt-BR" sz="2800" dirty="0"/>
              <a:t>justificativa e preços de </a:t>
            </a:r>
            <a:r>
              <a:rPr lang="pt-BR" altLang="pt-BR" sz="2800" dirty="0" smtClean="0"/>
              <a:t>mercado</a:t>
            </a:r>
          </a:p>
          <a:p>
            <a:pPr algn="just"/>
            <a:r>
              <a:rPr lang="pt-BR" altLang="pt-BR" sz="2800" dirty="0" smtClean="0"/>
              <a:t>► </a:t>
            </a:r>
            <a:r>
              <a:rPr lang="pt-BR" altLang="pt-BR" sz="2800" strike="sngStrike" dirty="0" smtClean="0"/>
              <a:t>vedado aderir a ata de municípios </a:t>
            </a:r>
            <a:r>
              <a:rPr lang="pt-BR" altLang="pt-BR" sz="2800" dirty="0" smtClean="0">
                <a:solidFill>
                  <a:srgbClr val="FF0000"/>
                </a:solidFill>
              </a:rPr>
              <a:t>(alterado)</a:t>
            </a:r>
          </a:p>
          <a:p>
            <a:pPr algn="just"/>
            <a:r>
              <a:rPr lang="pt-BR" altLang="pt-BR" sz="2800" dirty="0" smtClean="0"/>
              <a:t>► Limites:</a:t>
            </a:r>
          </a:p>
          <a:p>
            <a:pPr marL="457200" indent="-457200" algn="just">
              <a:buFontTx/>
              <a:buChar char="-"/>
            </a:pPr>
            <a:r>
              <a:rPr lang="pt-BR" altLang="pt-BR" sz="2800" dirty="0" smtClean="0"/>
              <a:t>Aquisições de no máximo 50% dos quantitativos de cada item por órgão ou entidade (exceto emergências da saúde)</a:t>
            </a:r>
          </a:p>
          <a:p>
            <a:pPr marL="457200" indent="-457200" algn="just">
              <a:buFontTx/>
              <a:buChar char="-"/>
            </a:pPr>
            <a:r>
              <a:rPr lang="pt-BR" altLang="pt-BR" sz="2800" dirty="0" smtClean="0"/>
              <a:t>Dobro dos quantitativos de cada item</a:t>
            </a:r>
          </a:p>
          <a:p>
            <a:pPr algn="just"/>
            <a:r>
              <a:rPr lang="pt-BR" sz="2800" dirty="0">
                <a:solidFill>
                  <a:srgbClr val="000000"/>
                </a:solidFill>
              </a:rPr>
              <a:t>Art. 84. .......</a:t>
            </a:r>
            <a:endParaRPr lang="pt-BR" sz="2800" dirty="0">
              <a:solidFill>
                <a:srgbClr val="000000"/>
              </a:solidFill>
              <a:latin typeface="Times New Roman" panose="02020603050405020304" pitchFamily="18" charset="0"/>
            </a:endParaRPr>
          </a:p>
          <a:p>
            <a:pPr algn="just"/>
            <a:r>
              <a:rPr lang="pt-BR" sz="2800" dirty="0">
                <a:solidFill>
                  <a:srgbClr val="000000"/>
                </a:solidFill>
              </a:rPr>
              <a:t>Parágrafo único. </a:t>
            </a:r>
            <a:r>
              <a:rPr lang="pt-BR" sz="2800" b="1" dirty="0">
                <a:solidFill>
                  <a:srgbClr val="000000"/>
                </a:solidFill>
              </a:rPr>
              <a:t>O contrato decorrente da ata de registro de preços </a:t>
            </a:r>
            <a:r>
              <a:rPr lang="pt-BR" sz="2800" dirty="0">
                <a:solidFill>
                  <a:srgbClr val="000000"/>
                </a:solidFill>
              </a:rPr>
              <a:t>terá sua vigência estabelecida em conformidade com as disposições nela contidas.</a:t>
            </a:r>
          </a:p>
          <a:p>
            <a:pPr algn="just"/>
            <a:endParaRPr lang="pt-BR" sz="2800" dirty="0">
              <a:solidFill>
                <a:srgbClr val="000000"/>
              </a:solidFill>
            </a:endParaRPr>
          </a:p>
          <a:p>
            <a:pPr algn="just"/>
            <a:endParaRPr lang="pt-BR" sz="2800" dirty="0">
              <a:solidFill>
                <a:srgbClr val="000000"/>
              </a:solidFill>
            </a:endParaRPr>
          </a:p>
          <a:p>
            <a:pPr marL="457200" indent="-457200" algn="just">
              <a:buFontTx/>
              <a:buChar char="-"/>
            </a:pPr>
            <a:endParaRPr lang="pt-BR" altLang="pt-BR" sz="2800" dirty="0" smtClean="0"/>
          </a:p>
          <a:p>
            <a:pPr algn="just"/>
            <a:endParaRPr lang="pt-BR" altLang="pt-BR" sz="2800" dirty="0" smtClean="0"/>
          </a:p>
          <a:p>
            <a:pPr marL="457200" indent="-457200" algn="just">
              <a:buFontTx/>
              <a:buChar char="-"/>
            </a:pPr>
            <a:endParaRPr lang="pt-BR" altLang="pt-BR" sz="2800" dirty="0"/>
          </a:p>
          <a:p>
            <a:pPr algn="just"/>
            <a:endParaRPr lang="pt-BR" altLang="pt-BR" sz="2800" dirty="0" smtClean="0"/>
          </a:p>
          <a:p>
            <a:pPr algn="just"/>
            <a:endParaRPr lang="pt-BR" altLang="pt-BR" sz="2800" dirty="0" smtClean="0"/>
          </a:p>
          <a:p>
            <a:pPr algn="just"/>
            <a:endParaRPr lang="pt-BR" altLang="pt-BR" sz="2800" dirty="0"/>
          </a:p>
          <a:p>
            <a:pPr algn="just"/>
            <a:endParaRPr lang="pt-BR" altLang="pt-BR" sz="2800" dirty="0"/>
          </a:p>
        </p:txBody>
      </p:sp>
    </p:spTree>
    <p:extLst>
      <p:ext uri="{BB962C8B-B14F-4D97-AF65-F5344CB8AC3E}">
        <p14:creationId xmlns:p14="http://schemas.microsoft.com/office/powerpoint/2010/main" val="2409835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143932"/>
            <a:ext cx="10713720" cy="1303867"/>
          </a:xfrm>
        </p:spPr>
        <p:txBody>
          <a:bodyPr>
            <a:normAutofit/>
          </a:bodyPr>
          <a:lstStyle/>
          <a:p>
            <a:r>
              <a:rPr lang="pt-BR" sz="3600" dirty="0" smtClean="0">
                <a:latin typeface="Arial" panose="020B0604020202020204" pitchFamily="34" charset="0"/>
                <a:cs typeface="Arial" panose="020B0604020202020204" pitchFamily="34" charset="0"/>
              </a:rPr>
              <a:t>REQUISITOS 	TERMO DE REFERÊNCIA - TR</a:t>
            </a:r>
            <a:endParaRPr lang="pt-BR" sz="3600" dirty="0">
              <a:latin typeface="Arial" panose="020B0604020202020204" pitchFamily="34" charset="0"/>
              <a:cs typeface="Arial" panose="020B0604020202020204" pitchFamily="34"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310338760"/>
              </p:ext>
            </p:extLst>
          </p:nvPr>
        </p:nvGraphicFramePr>
        <p:xfrm>
          <a:off x="762000" y="1447799"/>
          <a:ext cx="10713720" cy="4572000"/>
        </p:xfrm>
        <a:graphic>
          <a:graphicData uri="http://schemas.openxmlformats.org/drawingml/2006/table">
            <a:tbl>
              <a:tblPr firstRow="1" bandRow="1">
                <a:tableStyleId>{5C22544A-7EE6-4342-B048-85BDC9FD1C3A}</a:tableStyleId>
              </a:tblPr>
              <a:tblGrid>
                <a:gridCol w="6640806">
                  <a:extLst>
                    <a:ext uri="{9D8B030D-6E8A-4147-A177-3AD203B41FA5}">
                      <a16:colId xmlns:a16="http://schemas.microsoft.com/office/drawing/2014/main" val="512811576"/>
                    </a:ext>
                  </a:extLst>
                </a:gridCol>
                <a:gridCol w="4072914">
                  <a:extLst>
                    <a:ext uri="{9D8B030D-6E8A-4147-A177-3AD203B41FA5}">
                      <a16:colId xmlns:a16="http://schemas.microsoft.com/office/drawing/2014/main" val="2869248241"/>
                    </a:ext>
                  </a:extLst>
                </a:gridCol>
              </a:tblGrid>
              <a:tr h="402273">
                <a:tc>
                  <a:txBody>
                    <a:bodyPr/>
                    <a:lstStyle/>
                    <a:p>
                      <a:r>
                        <a:rPr lang="pt-BR" sz="2400" b="1" dirty="0" smtClean="0">
                          <a:solidFill>
                            <a:schemeClr val="tx1"/>
                          </a:solidFill>
                          <a:latin typeface="Arial" panose="020B0604020202020204" pitchFamily="34" charset="0"/>
                          <a:cs typeface="Arial" panose="020B0604020202020204" pitchFamily="34" charset="0"/>
                        </a:rPr>
                        <a:t>Definição do objeto</a:t>
                      </a:r>
                      <a:endParaRPr lang="pt-BR" sz="2400" b="1"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latin typeface="Arial" panose="020B0604020202020204" pitchFamily="34" charset="0"/>
                          <a:cs typeface="Arial" panose="020B0604020202020204" pitchFamily="34" charset="0"/>
                        </a:rPr>
                        <a:t>Quantidade</a:t>
                      </a:r>
                      <a:r>
                        <a:rPr lang="pt-BR" sz="2400" baseline="0" dirty="0" smtClean="0">
                          <a:solidFill>
                            <a:schemeClr val="tx1"/>
                          </a:solidFill>
                          <a:latin typeface="Arial" panose="020B0604020202020204" pitchFamily="34" charset="0"/>
                          <a:cs typeface="Arial" panose="020B0604020202020204" pitchFamily="34" charset="0"/>
                        </a:rPr>
                        <a:t> e prazos</a:t>
                      </a:r>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2070172"/>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Fundamentação da contratação</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38138045"/>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Descrição da solução como um todo</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959982"/>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Requisito da contratação</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9469806"/>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Modelo de execução do objeto</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latin typeface="Arial" panose="020B0604020202020204" pitchFamily="34" charset="0"/>
                          <a:cs typeface="Arial" panose="020B0604020202020204" pitchFamily="34" charset="0"/>
                        </a:rPr>
                        <a:t>Prazos, locais e cronograma</a:t>
                      </a:r>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7263167"/>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Modelo de gestão do contrato</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latin typeface="Arial" panose="020B0604020202020204" pitchFamily="34" charset="0"/>
                          <a:cs typeface="Arial" panose="020B0604020202020204" pitchFamily="34" charset="0"/>
                        </a:rPr>
                        <a:t>Minuta do</a:t>
                      </a:r>
                      <a:r>
                        <a:rPr lang="pt-BR" sz="2400" baseline="0" dirty="0" smtClean="0">
                          <a:solidFill>
                            <a:schemeClr val="tx1"/>
                          </a:solidFill>
                          <a:latin typeface="Arial" panose="020B0604020202020204" pitchFamily="34" charset="0"/>
                          <a:cs typeface="Arial" panose="020B0604020202020204" pitchFamily="34" charset="0"/>
                        </a:rPr>
                        <a:t> instrumento</a:t>
                      </a:r>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1700253"/>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Critérios de medição e pagamento</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4535760"/>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Forma de seleção do contratado</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1922000"/>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Estimativas de preços</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latin typeface="Arial" panose="020B0604020202020204" pitchFamily="34" charset="0"/>
                          <a:cs typeface="Arial" panose="020B0604020202020204" pitchFamily="34" charset="0"/>
                        </a:rPr>
                        <a:t>Definir normas de obtenção</a:t>
                      </a:r>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9889747"/>
                  </a:ext>
                </a:extLst>
              </a:tr>
              <a:tr h="402273">
                <a:tc>
                  <a:txBody>
                    <a:bodyPr/>
                    <a:lstStyle/>
                    <a:p>
                      <a:r>
                        <a:rPr lang="pt-BR" sz="2400" dirty="0" smtClean="0">
                          <a:solidFill>
                            <a:schemeClr val="tx1"/>
                          </a:solidFill>
                          <a:latin typeface="Arial" panose="020B0604020202020204" pitchFamily="34" charset="0"/>
                          <a:cs typeface="Arial" panose="020B0604020202020204" pitchFamily="34" charset="0"/>
                        </a:rPr>
                        <a:t>Existência de previsão orçamentária </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endParaRPr lang="pt-BR"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0971667"/>
                  </a:ext>
                </a:extLst>
              </a:tr>
            </a:tbl>
          </a:graphicData>
        </a:graphic>
      </p:graphicFrame>
    </p:spTree>
    <p:extLst>
      <p:ext uri="{BB962C8B-B14F-4D97-AF65-F5344CB8AC3E}">
        <p14:creationId xmlns:p14="http://schemas.microsoft.com/office/powerpoint/2010/main" val="785248712"/>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latin typeface="Arial" panose="020B0604020202020204" pitchFamily="34" charset="0"/>
                <a:cs typeface="Arial" panose="020B0604020202020204" pitchFamily="34" charset="0"/>
              </a:rPr>
              <a:t>DISPENSA DO TR</a:t>
            </a:r>
            <a:endParaRPr lang="pt-BR" sz="36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r>
              <a:rPr lang="pt-BR" sz="3600" dirty="0" smtClean="0">
                <a:latin typeface="Arial" panose="020B0604020202020204" pitchFamily="34" charset="0"/>
                <a:cs typeface="Arial" panose="020B0604020202020204" pitchFamily="34" charset="0"/>
              </a:rPr>
              <a:t>► adesão a ata de registro de preços</a:t>
            </a:r>
          </a:p>
          <a:p>
            <a:r>
              <a:rPr lang="pt-BR" sz="3600" dirty="0" smtClean="0">
                <a:latin typeface="Arial" panose="020B0604020202020204" pitchFamily="34" charset="0"/>
                <a:cs typeface="Arial" panose="020B0604020202020204" pitchFamily="34" charset="0"/>
              </a:rPr>
              <a:t>► prorrogações contratuais</a:t>
            </a:r>
          </a:p>
          <a:p>
            <a:r>
              <a:rPr lang="pt-BR" sz="3600" dirty="0" smtClean="0">
                <a:latin typeface="Arial" panose="020B0604020202020204" pitchFamily="34" charset="0"/>
                <a:cs typeface="Arial" panose="020B0604020202020204" pitchFamily="34" charset="0"/>
              </a:rPr>
              <a:t>ATENÇÃO o ETP não é dispensado</a:t>
            </a:r>
            <a:endParaRPr lang="pt-B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628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SOLUÇÃO MAIS ADEQUADA</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lnSpcReduction="10000"/>
          </a:bodyPr>
          <a:lstStyle/>
          <a:p>
            <a:r>
              <a:rPr lang="pt-BR" sz="3200" dirty="0" smtClean="0">
                <a:latin typeface="Arial" panose="020B0604020202020204" pitchFamily="34" charset="0"/>
                <a:cs typeface="Arial" panose="020B0604020202020204" pitchFamily="34" charset="0"/>
              </a:rPr>
              <a:t>Contratação de transporte para fiscais ambientais em locais de grande extensão territorial e de difícil acesso via terrestre</a:t>
            </a:r>
          </a:p>
          <a:p>
            <a:r>
              <a:rPr lang="pt-BR" sz="3200" dirty="0" smtClean="0">
                <a:latin typeface="Arial" panose="020B0604020202020204" pitchFamily="34" charset="0"/>
                <a:cs typeface="Arial" panose="020B0604020202020204" pitchFamily="34" charset="0"/>
              </a:rPr>
              <a:t>► AVIÃO</a:t>
            </a:r>
            <a:endParaRPr lang="pt-BR" sz="3200" b="1" dirty="0">
              <a:ln w="22225">
                <a:solidFill>
                  <a:schemeClr val="accent2"/>
                </a:solidFill>
                <a:prstDash val="solid"/>
              </a:ln>
              <a:solidFill>
                <a:schemeClr val="accent2">
                  <a:lumMod val="40000"/>
                  <a:lumOff val="60000"/>
                </a:schemeClr>
              </a:solidFill>
            </a:endParaRPr>
          </a:p>
          <a:p>
            <a:endParaRPr lang="pt-BR" sz="3200" dirty="0" smtClean="0">
              <a:latin typeface="Arial" panose="020B0604020202020204" pitchFamily="34" charset="0"/>
              <a:cs typeface="Arial" panose="020B0604020202020204" pitchFamily="34" charset="0"/>
            </a:endParaRPr>
          </a:p>
          <a:p>
            <a:r>
              <a:rPr lang="pt-BR" sz="3200" dirty="0" smtClean="0">
                <a:latin typeface="Arial" panose="020B0604020202020204" pitchFamily="34" charset="0"/>
                <a:cs typeface="Arial" panose="020B0604020202020204" pitchFamily="34" charset="0"/>
              </a:rPr>
              <a:t>► BARCO</a:t>
            </a:r>
          </a:p>
        </p:txBody>
      </p:sp>
      <p:sp>
        <p:nvSpPr>
          <p:cNvPr id="5" name="Retângulo 4"/>
          <p:cNvSpPr/>
          <p:nvPr/>
        </p:nvSpPr>
        <p:spPr>
          <a:xfrm>
            <a:off x="5171735" y="4415135"/>
            <a:ext cx="4043094" cy="923330"/>
          </a:xfrm>
          <a:prstGeom prst="rect">
            <a:avLst/>
          </a:prstGeom>
          <a:noFill/>
        </p:spPr>
        <p:txBody>
          <a:bodyPr wrap="none" lIns="91440" tIns="45720" rIns="91440" bIns="45720">
            <a:spAutoFit/>
          </a:bodyPr>
          <a:lstStyle/>
          <a:p>
            <a:pPr algn="ctr"/>
            <a:r>
              <a:rPr lang="pt-BR" sz="5400" b="1" cap="none" spc="0" dirty="0" smtClean="0">
                <a:ln w="22225">
                  <a:solidFill>
                    <a:schemeClr val="accent2"/>
                  </a:solidFill>
                  <a:prstDash val="solid"/>
                </a:ln>
                <a:solidFill>
                  <a:schemeClr val="accent2">
                    <a:lumMod val="40000"/>
                    <a:lumOff val="60000"/>
                  </a:schemeClr>
                </a:solidFill>
                <a:effectLst/>
              </a:rPr>
              <a:t>EXEMPLOS</a:t>
            </a:r>
            <a:endParaRPr lang="pt-B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1034611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SOLUÇÃO MAIS ADEQUADA</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r>
              <a:rPr lang="pt-BR" sz="2800" dirty="0" smtClean="0">
                <a:latin typeface="Arial" panose="020B0604020202020204" pitchFamily="34" charset="0"/>
                <a:cs typeface="Arial" panose="020B0604020202020204" pitchFamily="34" charset="0"/>
              </a:rPr>
              <a:t>OBJETO: </a:t>
            </a:r>
          </a:p>
          <a:p>
            <a:r>
              <a:rPr lang="pt-BR" sz="2800" dirty="0" smtClean="0">
                <a:latin typeface="Arial" panose="020B0604020202020204" pitchFamily="34" charset="0"/>
                <a:cs typeface="Arial" panose="020B0604020202020204" pitchFamily="34" charset="0"/>
              </a:rPr>
              <a:t>Conserto de eixos de caminhões pertencentes a frota municipal.</a:t>
            </a:r>
          </a:p>
          <a:p>
            <a:r>
              <a:rPr lang="pt-BR" sz="2800" dirty="0" smtClean="0">
                <a:latin typeface="Arial" panose="020B0604020202020204" pitchFamily="34" charset="0"/>
                <a:cs typeface="Arial" panose="020B0604020202020204" pitchFamily="34" charset="0"/>
              </a:rPr>
              <a:t>► licitação?</a:t>
            </a:r>
          </a:p>
          <a:p>
            <a:r>
              <a:rPr lang="pt-BR" sz="2800" dirty="0" smtClean="0">
                <a:latin typeface="Arial" panose="020B0604020202020204" pitchFamily="34" charset="0"/>
                <a:cs typeface="Arial" panose="020B0604020202020204" pitchFamily="34" charset="0"/>
              </a:rPr>
              <a:t>► dispensa de licitação?</a:t>
            </a:r>
          </a:p>
        </p:txBody>
      </p:sp>
      <p:sp>
        <p:nvSpPr>
          <p:cNvPr id="4" name="Retângulo 3"/>
          <p:cNvSpPr/>
          <p:nvPr/>
        </p:nvSpPr>
        <p:spPr>
          <a:xfrm>
            <a:off x="6095999" y="5109403"/>
            <a:ext cx="4043094" cy="923330"/>
          </a:xfrm>
          <a:prstGeom prst="rect">
            <a:avLst/>
          </a:prstGeom>
          <a:noFill/>
        </p:spPr>
        <p:txBody>
          <a:bodyPr wrap="none" lIns="91440" tIns="45720" rIns="91440" bIns="45720">
            <a:spAutoFit/>
          </a:bodyPr>
          <a:lstStyle/>
          <a:p>
            <a:pPr algn="ctr"/>
            <a:r>
              <a:rPr lang="pt-BR" sz="5400" b="1" cap="none" spc="0" dirty="0" smtClean="0">
                <a:ln w="22225">
                  <a:solidFill>
                    <a:schemeClr val="accent2"/>
                  </a:solidFill>
                  <a:prstDash val="solid"/>
                </a:ln>
                <a:solidFill>
                  <a:schemeClr val="accent2">
                    <a:lumMod val="40000"/>
                    <a:lumOff val="60000"/>
                  </a:schemeClr>
                </a:solidFill>
                <a:effectLst/>
              </a:rPr>
              <a:t>EXEMPLOS</a:t>
            </a:r>
            <a:endParaRPr lang="pt-B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9929403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570652"/>
            <a:ext cx="9601196" cy="1303867"/>
          </a:xfrm>
        </p:spPr>
        <p:txBody>
          <a:bodyPr/>
          <a:lstStyle/>
          <a:p>
            <a:r>
              <a:rPr lang="pt-BR" b="1" dirty="0" smtClean="0">
                <a:latin typeface="Arial" panose="020B0604020202020204" pitchFamily="34" charset="0"/>
                <a:cs typeface="Arial" panose="020B0604020202020204" pitchFamily="34" charset="0"/>
              </a:rPr>
              <a:t>PREÇOS INEXEQUIVEIS</a:t>
            </a:r>
            <a:endParaRPr lang="pt-BR"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975360" y="1874519"/>
            <a:ext cx="10302240" cy="3318936"/>
          </a:xfrm>
        </p:spPr>
        <p:txBody>
          <a:bodyPr>
            <a:noAutofit/>
          </a:bodyPr>
          <a:lstStyle/>
          <a:p>
            <a:pPr algn="just"/>
            <a:r>
              <a:rPr lang="pt-BR" sz="2800" b="1" dirty="0" smtClean="0">
                <a:latin typeface="Arial" panose="020B0604020202020204" pitchFamily="34" charset="0"/>
                <a:cs typeface="Arial" panose="020B0604020202020204" pitchFamily="34" charset="0"/>
              </a:rPr>
              <a:t>Obras e serviços de engenharia </a:t>
            </a:r>
          </a:p>
          <a:p>
            <a:pPr algn="just"/>
            <a:r>
              <a:rPr lang="pt-BR" sz="2800" dirty="0" smtClean="0">
                <a:latin typeface="Arial" panose="020B0604020202020204" pitchFamily="34" charset="0"/>
                <a:cs typeface="Arial" panose="020B0604020202020204" pitchFamily="34" charset="0"/>
              </a:rPr>
              <a:t>► 75% do valor orçado pela administração  Art. 59, § 4º Lei 14.133/2021</a:t>
            </a:r>
          </a:p>
          <a:p>
            <a:pPr algn="just"/>
            <a:r>
              <a:rPr lang="pt-BR" sz="2800" b="1" dirty="0" smtClean="0">
                <a:latin typeface="Arial" panose="020B0604020202020204" pitchFamily="34" charset="0"/>
                <a:cs typeface="Arial" panose="020B0604020202020204" pitchFamily="34" charset="0"/>
              </a:rPr>
              <a:t>Compras e serviços</a:t>
            </a:r>
          </a:p>
          <a:p>
            <a:pPr algn="just"/>
            <a:r>
              <a:rPr lang="pt-BR" sz="2800" dirty="0" smtClean="0">
                <a:latin typeface="Arial" panose="020B0604020202020204" pitchFamily="34" charset="0"/>
                <a:cs typeface="Arial" panose="020B0604020202020204" pitchFamily="34" charset="0"/>
              </a:rPr>
              <a:t>► 50% do valor orçado pela Administração </a:t>
            </a:r>
          </a:p>
          <a:p>
            <a:pPr algn="just"/>
            <a:r>
              <a:rPr lang="pt-BR" sz="2800" dirty="0" smtClean="0">
                <a:latin typeface="Arial" panose="020B0604020202020204" pitchFamily="34" charset="0"/>
                <a:cs typeface="Arial" panose="020B0604020202020204" pitchFamily="34" charset="0"/>
              </a:rPr>
              <a:t>Nesta situação deverá ser dada oportunidade de defesa ao licitante  - IN SEGES nº 73/2022</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5058"/>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204892"/>
            <a:ext cx="9601196" cy="1303867"/>
          </a:xfrm>
        </p:spPr>
        <p:txBody>
          <a:bodyPr/>
          <a:lstStyle/>
          <a:p>
            <a:r>
              <a:rPr lang="pt-BR" dirty="0" smtClean="0">
                <a:latin typeface="Arial" panose="020B0604020202020204" pitchFamily="34" charset="0"/>
                <a:cs typeface="Arial" panose="020B0604020202020204" pitchFamily="34" charset="0"/>
              </a:rPr>
              <a:t>SUMULA 247 -  TCU</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929640" y="1508759"/>
            <a:ext cx="10302239" cy="3318936"/>
          </a:xfrm>
        </p:spPr>
        <p:txBody>
          <a:bodyPr>
            <a:noAutofit/>
          </a:bodyPr>
          <a:lstStyle/>
          <a:p>
            <a:pPr algn="just"/>
            <a:r>
              <a:rPr lang="pt-BR" sz="2800" dirty="0" smtClean="0">
                <a:latin typeface="Arial" panose="020B0604020202020204" pitchFamily="34" charset="0"/>
                <a:cs typeface="Arial" panose="020B0604020202020204" pitchFamily="34" charset="0"/>
              </a:rPr>
              <a:t>É obrigatória a admissão da adjudicação por item e não por preço global, nos editais das licitações para contratação de obras, serviços, compras e alienações, cujo objeto seja divisível, desde que não haja prejuízo para o conjunto ou complexo ou perda de economia de escala, tendo em vista o objetivo de propiciar a ampla participação de licitantes que, embora não dispondo de capacidade para a execução, fornecimento ou aquisição da totalidade do objeto, possam fazê-lo com relação a itens ou unidades autônomas, devendo as exigências de habilitação adequar-se a essa divisibilidade</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423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5882" y="555412"/>
            <a:ext cx="9601196" cy="1303867"/>
          </a:xfrm>
        </p:spPr>
        <p:txBody>
          <a:bodyPr/>
          <a:lstStyle/>
          <a:p>
            <a:r>
              <a:rPr lang="pt-BR" dirty="0" smtClean="0">
                <a:latin typeface="Arial" panose="020B0604020202020204" pitchFamily="34" charset="0"/>
                <a:cs typeface="Arial" panose="020B0604020202020204" pitchFamily="34" charset="0"/>
              </a:rPr>
              <a:t>PREJULGADO Nº 2401 – TCE - SC</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83920" y="1977812"/>
            <a:ext cx="10744200" cy="3318936"/>
          </a:xfrm>
        </p:spPr>
        <p:txBody>
          <a:bodyPr>
            <a:noAutofit/>
          </a:bodyPr>
          <a:lstStyle/>
          <a:p>
            <a:r>
              <a:rPr lang="pt-BR" dirty="0">
                <a:latin typeface="Arial" panose="020B0604020202020204" pitchFamily="34" charset="0"/>
                <a:cs typeface="Arial" panose="020B0604020202020204" pitchFamily="34" charset="0"/>
              </a:rPr>
              <a:t>6. É possível a formação de ata de registro de preços para aquisição de peças destinadas à manutenção da frota de veículos, utilizando-se tabelas de preços da montadora ou de outros sistemas, a exemplo da AUDATEX, CILIA, ORION ou outra similar. </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7</a:t>
            </a:r>
            <a:r>
              <a:rPr lang="pt-BR" dirty="0">
                <a:latin typeface="Arial" panose="020B0604020202020204" pitchFamily="34" charset="0"/>
                <a:cs typeface="Arial" panose="020B0604020202020204" pitchFamily="34" charset="0"/>
              </a:rPr>
              <a:t>. Para reduzir o risco de eventual </a:t>
            </a:r>
            <a:r>
              <a:rPr lang="pt-BR" dirty="0" err="1">
                <a:latin typeface="Arial" panose="020B0604020202020204" pitchFamily="34" charset="0"/>
                <a:cs typeface="Arial" panose="020B0604020202020204" pitchFamily="34" charset="0"/>
              </a:rPr>
              <a:t>sobrepreço</a:t>
            </a:r>
            <a:r>
              <a:rPr lang="pt-BR" dirty="0">
                <a:latin typeface="Arial" panose="020B0604020202020204" pitchFamily="34" charset="0"/>
                <a:cs typeface="Arial" panose="020B0604020202020204" pitchFamily="34" charset="0"/>
              </a:rPr>
              <a:t>, recomenda-se prever no edital um desconto inicial mínimo sobre as tabelas; adotando-se tal medida quando se constatar assimetria entre os preços previstos nas tabelas e os preços de mercado praticados no tempo e local da contratação, obtidos mediante prévia pesquisa</a:t>
            </a:r>
            <a:r>
              <a:rPr lang="pt-BR" dirty="0" smtClean="0">
                <a:latin typeface="Arial" panose="020B0604020202020204" pitchFamily="34" charset="0"/>
                <a:cs typeface="Arial" panose="020B0604020202020204" pitchFamily="34" charset="0"/>
              </a:rPr>
              <a:t>.</a:t>
            </a: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687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689185"/>
            <a:ext cx="9601196" cy="1303867"/>
          </a:xfrm>
        </p:spPr>
        <p:txBody>
          <a:bodyPr/>
          <a:lstStyle/>
          <a:p>
            <a:r>
              <a:rPr lang="pt-BR" dirty="0" smtClean="0">
                <a:latin typeface="Arial" panose="020B0604020202020204" pitchFamily="34" charset="0"/>
                <a:cs typeface="Arial" panose="020B0604020202020204" pitchFamily="34" charset="0"/>
              </a:rPr>
              <a:t>PREJULGADO Nº 2401</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23900" y="2054012"/>
            <a:ext cx="10744200" cy="3318936"/>
          </a:xfrm>
        </p:spPr>
        <p:txBody>
          <a:bodyPr>
            <a:noAutofit/>
          </a:bodyPr>
          <a:lstStyle/>
          <a:p>
            <a:r>
              <a:rPr lang="pt-BR" dirty="0" smtClean="0">
                <a:latin typeface="Arial" panose="020B0604020202020204" pitchFamily="34" charset="0"/>
                <a:cs typeface="Arial" panose="020B0604020202020204" pitchFamily="34" charset="0"/>
              </a:rPr>
              <a:t>12</a:t>
            </a:r>
            <a:r>
              <a:rPr lang="pt-BR" dirty="0">
                <a:latin typeface="Arial" panose="020B0604020202020204" pitchFamily="34" charset="0"/>
                <a:cs typeface="Arial" panose="020B0604020202020204" pitchFamily="34" charset="0"/>
              </a:rPr>
              <a:t>. As contratações diretas realizadas para a manutenção de veículos automotores, incluindo o fornecimento de peças, cujos valores individualmente considerados não ultrapassarem o limite previsto no § 7º do art. 75 da Lei de Licitações, não serão considerados para fins de somatório das despesas anualmente despendidas pela Unidade Gestora, conforme previsto nos incisos I e II do art. 75 da Lei n. 14.133/2021, sendo irregular o fracionamento da despesa (parcelamento da execução dos serviços ou fornecimentos de peças) para fins de enquadramento nas hipóteses do § 1º, I e II, e do § 7º do art. 75 da Lei n. 14.133/2021.</a:t>
            </a:r>
          </a:p>
        </p:txBody>
      </p:sp>
    </p:spTree>
    <p:extLst>
      <p:ext uri="{BB962C8B-B14F-4D97-AF65-F5344CB8AC3E}">
        <p14:creationId xmlns:p14="http://schemas.microsoft.com/office/powerpoint/2010/main" val="836448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125539"/>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995559"/>
      </p:ext>
    </p:extLst>
  </p:cSld>
  <p:clrMapOvr>
    <a:masterClrMapping/>
  </p:clrMapOvr>
  <p:transition spd="med">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p:cNvPr>
          <p:cNvSpPr txBox="1">
            <a:spLocks/>
          </p:cNvSpPr>
          <p:nvPr/>
        </p:nvSpPr>
        <p:spPr>
          <a:xfrm>
            <a:off x="670560" y="908051"/>
            <a:ext cx="10805159" cy="504825"/>
          </a:xfrm>
          <a:prstGeom prst="rect">
            <a:avLst/>
          </a:prstGeom>
        </p:spPr>
        <p:txBody>
          <a:bodyPr/>
          <a:lstStyle/>
          <a:p>
            <a:pPr algn="ctr">
              <a:spcBef>
                <a:spcPct val="20000"/>
              </a:spcBef>
              <a:buFontTx/>
              <a:buChar char="•"/>
              <a:defRPr/>
            </a:pPr>
            <a:r>
              <a:rPr lang="pt-BR" sz="3200" b="1" dirty="0">
                <a:latin typeface="Arial" panose="020B0604020202020204" pitchFamily="34" charset="0"/>
                <a:ea typeface="Verdana" pitchFamily="34" charset="0"/>
                <a:cs typeface="Arial" panose="020B0604020202020204" pitchFamily="34" charset="0"/>
              </a:rPr>
              <a:t>REQUISITOS PARA FINS DE EXIGÊNCIA DE VISITA TÉCNICA</a:t>
            </a:r>
            <a:endParaRPr lang="pt-BR" sz="3200" b="1" kern="0" dirty="0">
              <a:latin typeface="Arial" panose="020B0604020202020204" pitchFamily="34" charset="0"/>
              <a:ea typeface="Verdana" pitchFamily="34" charset="0"/>
              <a:cs typeface="Arial" panose="020B0604020202020204" pitchFamily="34" charset="0"/>
            </a:endParaRPr>
          </a:p>
        </p:txBody>
      </p:sp>
      <p:sp>
        <p:nvSpPr>
          <p:cNvPr id="3" name="Espaço Reservado para Conteúdo 3">
            <a:extLst/>
          </p:cNvPr>
          <p:cNvSpPr txBox="1">
            <a:spLocks/>
          </p:cNvSpPr>
          <p:nvPr/>
        </p:nvSpPr>
        <p:spPr bwMode="auto">
          <a:xfrm>
            <a:off x="883919" y="1862455"/>
            <a:ext cx="10378440" cy="4248150"/>
          </a:xfrm>
          <a:prstGeom prst="rect">
            <a:avLst/>
          </a:prstGeom>
          <a:noFill/>
          <a:ln w="12700">
            <a:solidFill>
              <a:schemeClr val="tx1"/>
            </a:solidFill>
            <a:miter lim="800000"/>
            <a:headEnd/>
            <a:tailEnd/>
          </a:ln>
        </p:spPr>
        <p:txBody>
          <a:bodyPr/>
          <a:lstStyle/>
          <a:p>
            <a:pPr algn="just">
              <a:defRPr/>
            </a:pPr>
            <a:r>
              <a:rPr lang="pt-BR" sz="36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ARTIGO 62 – Lei </a:t>
            </a:r>
            <a:r>
              <a:rPr lang="pt-BR" sz="2800" dirty="0" smtClean="0">
                <a:latin typeface="Arial" panose="020B0604020202020204" pitchFamily="34" charset="0"/>
                <a:cs typeface="Arial" panose="020B0604020202020204" pitchFamily="34" charset="0"/>
              </a:rPr>
              <a:t>14.133/2021</a:t>
            </a:r>
          </a:p>
          <a:p>
            <a:pPr algn="just">
              <a:defRPr/>
            </a:pPr>
            <a:endParaRPr lang="pt-BR" sz="2800" dirty="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 2º Quando a avaliação prévia do local de execução for imprescindível para o conhecimento pleno das condições e peculiaridades do objeto a ser contratado, o edital de licitação poderá prever, sob pena de inabilitação, a necessidade de o licitante atestar que conhece o local e as condições de realização da obra ou serviço, assegurado a ele o direito de realização de vistoria prévia.</a:t>
            </a:r>
          </a:p>
          <a:p>
            <a:pPr algn="just" eaLnBrk="1" hangingPunct="1">
              <a:spcBef>
                <a:spcPct val="20000"/>
              </a:spcBef>
              <a:buFontTx/>
              <a:buChar char="•"/>
              <a:defRPr/>
            </a:pPr>
            <a:endParaRPr lang="pt-BR" sz="2800"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992372520"/>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22960" y="683181"/>
            <a:ext cx="10287000" cy="5262979"/>
          </a:xfrm>
          <a:prstGeom prst="rect">
            <a:avLst/>
          </a:prstGeom>
        </p:spPr>
        <p:txBody>
          <a:bodyPr wrap="square">
            <a:spAutoFit/>
          </a:bodyPr>
          <a:lstStyle/>
          <a:p>
            <a:pPr algn="just"/>
            <a:r>
              <a:rPr lang="pt-BR" sz="2800" dirty="0">
                <a:solidFill>
                  <a:srgbClr val="000000"/>
                </a:solidFill>
                <a:latin typeface="Arial" panose="020B0604020202020204" pitchFamily="34" charset="0"/>
                <a:cs typeface="Arial" panose="020B0604020202020204" pitchFamily="34" charset="0"/>
              </a:rPr>
              <a:t>§ 3º A faculdade de aderir à ata de registro de preços na condição de não participante poderá ser exercida:   </a:t>
            </a:r>
            <a:endParaRPr lang="pt-BR" sz="2800" dirty="0" smtClean="0">
              <a:solidFill>
                <a:srgbClr val="000000"/>
              </a:solidFill>
              <a:latin typeface="Arial" panose="020B0604020202020204" pitchFamily="34" charset="0"/>
              <a:cs typeface="Arial" panose="020B0604020202020204" pitchFamily="34" charset="0"/>
            </a:endParaRPr>
          </a:p>
          <a:p>
            <a:pPr algn="just"/>
            <a:endParaRPr lang="pt-BR" sz="2800" dirty="0">
              <a:solidFill>
                <a:srgbClr val="000000"/>
              </a:solidFill>
              <a:latin typeface="Arial" panose="020B0604020202020204" pitchFamily="34" charset="0"/>
              <a:cs typeface="Arial" panose="020B0604020202020204" pitchFamily="34" charset="0"/>
            </a:endParaRPr>
          </a:p>
          <a:p>
            <a:pPr algn="just"/>
            <a:r>
              <a:rPr lang="pt-BR" sz="2800" dirty="0">
                <a:solidFill>
                  <a:srgbClr val="000000"/>
                </a:solidFill>
                <a:latin typeface="Arial" panose="020B0604020202020204" pitchFamily="34" charset="0"/>
                <a:cs typeface="Arial" panose="020B0604020202020204" pitchFamily="34" charset="0"/>
              </a:rPr>
              <a:t>I - por órgãos e entidades da Administração Pública federal, estadual, distrital e municipal, relativamente a ata de registro de preços de órgão ou entidade gerenciadora federal, estadual ou distrital; </a:t>
            </a:r>
            <a:r>
              <a:rPr lang="pt-BR" sz="2800" dirty="0" smtClean="0">
                <a:solidFill>
                  <a:srgbClr val="000000"/>
                </a:solidFill>
                <a:latin typeface="Arial" panose="020B0604020202020204" pitchFamily="34" charset="0"/>
                <a:cs typeface="Arial" panose="020B0604020202020204" pitchFamily="34" charset="0"/>
              </a:rPr>
              <a:t>ou</a:t>
            </a:r>
          </a:p>
          <a:p>
            <a:pPr algn="just"/>
            <a:r>
              <a:rPr lang="pt-BR" sz="2800" dirty="0">
                <a:solidFill>
                  <a:srgbClr val="000000"/>
                </a:solidFill>
                <a:latin typeface="Arial" panose="020B0604020202020204" pitchFamily="34" charset="0"/>
                <a:cs typeface="Arial" panose="020B0604020202020204" pitchFamily="34" charset="0"/>
              </a:rPr>
              <a:t> </a:t>
            </a:r>
            <a:r>
              <a:rPr lang="pt-BR" sz="2800" b="1" dirty="0" smtClean="0">
                <a:solidFill>
                  <a:srgbClr val="000000"/>
                </a:solidFill>
                <a:latin typeface="Arial" panose="020B0604020202020204" pitchFamily="34" charset="0"/>
                <a:cs typeface="Arial" panose="020B0604020202020204" pitchFamily="34" charset="0"/>
              </a:rPr>
              <a:t>II </a:t>
            </a:r>
            <a:r>
              <a:rPr lang="pt-BR" sz="2800" b="1" dirty="0">
                <a:solidFill>
                  <a:srgbClr val="000000"/>
                </a:solidFill>
                <a:latin typeface="Arial" panose="020B0604020202020204" pitchFamily="34" charset="0"/>
                <a:cs typeface="Arial" panose="020B0604020202020204" pitchFamily="34" charset="0"/>
              </a:rPr>
              <a:t>- por órgãos e entidades da Administração Pública municipal, relativamente a ata de registro de preços de órgão ou entidade gerenciadora municipal, desde que o sistema de registro de preços tenha sido formalizado mediante licitação.  </a:t>
            </a:r>
            <a:endParaRPr lang="pt-BR" sz="2800" b="1"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9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p:cNvSpPr>
          <p:nvPr/>
        </p:nvSpPr>
        <p:spPr>
          <a:xfrm>
            <a:off x="1718628" y="862331"/>
            <a:ext cx="8785225" cy="504825"/>
          </a:xfrm>
          <a:prstGeom prst="rect">
            <a:avLst/>
          </a:prstGeom>
        </p:spPr>
        <p:txBody>
          <a:bodyPr/>
          <a:lstStyle/>
          <a:p>
            <a:pPr algn="ctr">
              <a:defRPr/>
            </a:pPr>
            <a:r>
              <a:rPr lang="pt-BR" sz="3200" b="1" dirty="0">
                <a:latin typeface="Arial" panose="020B0604020202020204" pitchFamily="34" charset="0"/>
                <a:ea typeface="Verdana" pitchFamily="34" charset="0"/>
                <a:cs typeface="Arial" panose="020B0604020202020204" pitchFamily="34" charset="0"/>
              </a:rPr>
              <a:t>EXIGÊNCIA DE VISITA TÉCNICA</a:t>
            </a:r>
            <a:endParaRPr lang="pt-BR" sz="3200" b="1" kern="0" dirty="0">
              <a:latin typeface="Arial" panose="020B0604020202020204" pitchFamily="34" charset="0"/>
              <a:ea typeface="Verdana" pitchFamily="34" charset="0"/>
              <a:cs typeface="Arial" panose="020B0604020202020204" pitchFamily="34" charset="0"/>
            </a:endParaRPr>
          </a:p>
        </p:txBody>
      </p:sp>
      <p:sp>
        <p:nvSpPr>
          <p:cNvPr id="3" name="Espaço Reservado para Conteúdo 3"/>
          <p:cNvSpPr txBox="1">
            <a:spLocks/>
          </p:cNvSpPr>
          <p:nvPr/>
        </p:nvSpPr>
        <p:spPr bwMode="auto">
          <a:xfrm>
            <a:off x="655320" y="1778636"/>
            <a:ext cx="10652760" cy="4248150"/>
          </a:xfrm>
          <a:prstGeom prst="rect">
            <a:avLst/>
          </a:prstGeom>
          <a:noFill/>
          <a:ln w="12700">
            <a:solidFill>
              <a:schemeClr val="tx1"/>
            </a:solidFill>
            <a:miter lim="800000"/>
            <a:headEnd/>
            <a:tailEnd/>
          </a:ln>
        </p:spPr>
        <p:txBody>
          <a:bodyPr/>
          <a:lstStyle/>
          <a:p>
            <a:pPr algn="just"/>
            <a:endParaRPr lang="pt-BR" sz="2400" dirty="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 3º Para os fins previstos no § 2º deste artigo, o edital de licitação sempre deverá prever a possibilidade de substituição da vistoria por declaração formal assinada pelo responsável técnico do licitante acerca do conhecimento pleno das condições e peculiaridades da contratação</a:t>
            </a:r>
            <a:r>
              <a:rPr lang="pt-BR" sz="2400" dirty="0" smtClean="0">
                <a:latin typeface="Arial" panose="020B0604020202020204" pitchFamily="34" charset="0"/>
                <a:cs typeface="Arial" panose="020B0604020202020204" pitchFamily="34" charset="0"/>
              </a:rPr>
              <a:t>.</a:t>
            </a:r>
          </a:p>
          <a:p>
            <a:pPr algn="just"/>
            <a:endParaRPr lang="pt-BR" sz="2400" dirty="0">
              <a:latin typeface="Arial" panose="020B0604020202020204" pitchFamily="34" charset="0"/>
              <a:cs typeface="Arial" panose="020B0604020202020204" pitchFamily="34" charset="0"/>
            </a:endParaRPr>
          </a:p>
          <a:p>
            <a:pPr algn="just">
              <a:defRPr/>
            </a:pPr>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4º Para os fins previstos no § 2º deste artigo, se os licitantes optarem por realizar vistoria prévia, a Administração deverá disponibilizar data e horário diferentes para os eventuais interessados.</a:t>
            </a:r>
            <a:endParaRPr lang="pt-BR" sz="24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75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52613" y="-162518"/>
            <a:ext cx="12561529" cy="141505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ltLang="pt-BR" smtClean="0"/>
              <a:t>Princípios da licitação</a:t>
            </a:r>
          </a:p>
        </p:txBody>
      </p:sp>
      <p:sp>
        <p:nvSpPr>
          <p:cNvPr id="3" name="Espaço Reservado para Conteúdo 2"/>
          <p:cNvSpPr txBox="1">
            <a:spLocks/>
          </p:cNvSpPr>
          <p:nvPr/>
        </p:nvSpPr>
        <p:spPr>
          <a:xfrm>
            <a:off x="1149927" y="415636"/>
            <a:ext cx="6484307" cy="488185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defRPr/>
            </a:pPr>
            <a:r>
              <a:rPr lang="pt-BR" smtClean="0">
                <a:latin typeface="Arial" pitchFamily="34" charset="0"/>
                <a:cs typeface="Arial" pitchFamily="34" charset="0"/>
              </a:rPr>
              <a:t> legalidade</a:t>
            </a:r>
          </a:p>
          <a:p>
            <a:pPr>
              <a:defRPr/>
            </a:pPr>
            <a:r>
              <a:rPr lang="pt-BR" smtClean="0">
                <a:latin typeface="Arial" pitchFamily="34" charset="0"/>
                <a:cs typeface="Arial" pitchFamily="34" charset="0"/>
              </a:rPr>
              <a:t> impessoalidade                                                        </a:t>
            </a:r>
          </a:p>
          <a:p>
            <a:pPr>
              <a:defRPr/>
            </a:pPr>
            <a:r>
              <a:rPr lang="pt-BR" smtClean="0">
                <a:latin typeface="Arial" pitchFamily="34" charset="0"/>
                <a:cs typeface="Arial" pitchFamily="34" charset="0"/>
              </a:rPr>
              <a:t> moralidade</a:t>
            </a:r>
          </a:p>
          <a:p>
            <a:pPr>
              <a:defRPr/>
            </a:pPr>
            <a:r>
              <a:rPr lang="pt-BR" smtClean="0">
                <a:latin typeface="Arial" pitchFamily="34" charset="0"/>
                <a:cs typeface="Arial" pitchFamily="34" charset="0"/>
              </a:rPr>
              <a:t>Publicidade</a:t>
            </a:r>
          </a:p>
          <a:p>
            <a:pPr>
              <a:defRPr/>
            </a:pPr>
            <a:r>
              <a:rPr lang="pt-BR" smtClean="0">
                <a:latin typeface="Arial" pitchFamily="34" charset="0"/>
                <a:cs typeface="Arial" pitchFamily="34" charset="0"/>
              </a:rPr>
              <a:t>eficiência</a:t>
            </a:r>
          </a:p>
          <a:p>
            <a:pPr>
              <a:defRPr/>
            </a:pPr>
            <a:r>
              <a:rPr lang="pt-BR" smtClean="0">
                <a:latin typeface="Arial" pitchFamily="34" charset="0"/>
                <a:cs typeface="Arial" pitchFamily="34" charset="0"/>
              </a:rPr>
              <a:t>probidade administrativa</a:t>
            </a:r>
          </a:p>
          <a:p>
            <a:pPr>
              <a:defRPr/>
            </a:pPr>
            <a:r>
              <a:rPr lang="pt-BR" smtClean="0">
                <a:latin typeface="Arial" pitchFamily="34" charset="0"/>
                <a:cs typeface="Arial" pitchFamily="34" charset="0"/>
              </a:rPr>
              <a:t> igualdade</a:t>
            </a:r>
          </a:p>
          <a:p>
            <a:pPr>
              <a:defRPr/>
            </a:pPr>
            <a:r>
              <a:rPr lang="pt-BR" smtClean="0">
                <a:latin typeface="Arial" pitchFamily="34" charset="0"/>
                <a:cs typeface="Arial" pitchFamily="34" charset="0"/>
              </a:rPr>
              <a:t> ►</a:t>
            </a:r>
            <a:r>
              <a:rPr lang="pt-BR" b="1" smtClean="0">
                <a:latin typeface="Arial" pitchFamily="34" charset="0"/>
                <a:cs typeface="Arial" pitchFamily="34" charset="0"/>
              </a:rPr>
              <a:t>planejamento      </a:t>
            </a:r>
            <a:r>
              <a:rPr lang="pt-BR" smtClean="0">
                <a:latin typeface="Arial" pitchFamily="34" charset="0"/>
                <a:cs typeface="Arial" pitchFamily="34" charset="0"/>
              </a:rPr>
              <a:t>                                             </a:t>
            </a:r>
          </a:p>
          <a:p>
            <a:pPr>
              <a:defRPr/>
            </a:pPr>
            <a:r>
              <a:rPr lang="pt-BR" smtClean="0">
                <a:latin typeface="Arial" pitchFamily="34" charset="0"/>
                <a:cs typeface="Arial" pitchFamily="34" charset="0"/>
              </a:rPr>
              <a:t> transparência</a:t>
            </a:r>
          </a:p>
          <a:p>
            <a:pPr>
              <a:defRPr/>
            </a:pPr>
            <a:r>
              <a:rPr lang="pt-BR" smtClean="0">
                <a:latin typeface="Arial" pitchFamily="34" charset="0"/>
                <a:cs typeface="Arial" pitchFamily="34" charset="0"/>
              </a:rPr>
              <a:t>eficácia</a:t>
            </a:r>
          </a:p>
          <a:p>
            <a:pPr>
              <a:defRPr/>
            </a:pPr>
            <a:r>
              <a:rPr lang="pt-BR" smtClean="0">
                <a:latin typeface="Arial" pitchFamily="34" charset="0"/>
                <a:cs typeface="Arial" pitchFamily="34" charset="0"/>
              </a:rPr>
              <a:t>► </a:t>
            </a:r>
            <a:r>
              <a:rPr lang="pt-BR" b="1" smtClean="0">
                <a:latin typeface="Arial" pitchFamily="34" charset="0"/>
                <a:cs typeface="Arial" pitchFamily="34" charset="0"/>
              </a:rPr>
              <a:t>segregação de funções</a:t>
            </a:r>
          </a:p>
          <a:p>
            <a:pPr>
              <a:defRPr/>
            </a:pPr>
            <a:r>
              <a:rPr lang="pt-BR" smtClean="0">
                <a:latin typeface="Arial" pitchFamily="34" charset="0"/>
                <a:cs typeface="Arial" pitchFamily="34" charset="0"/>
              </a:rPr>
              <a:t>  ►</a:t>
            </a:r>
            <a:r>
              <a:rPr lang="pt-BR" b="1" smtClean="0">
                <a:latin typeface="Arial" pitchFamily="34" charset="0"/>
                <a:cs typeface="Arial" pitchFamily="34" charset="0"/>
              </a:rPr>
              <a:t>motivação</a:t>
            </a:r>
            <a:endParaRPr lang="pt-BR" smtClean="0">
              <a:latin typeface="Arial" pitchFamily="34" charset="0"/>
              <a:cs typeface="Arial" pitchFamily="34" charset="0"/>
            </a:endParaRPr>
          </a:p>
          <a:p>
            <a:pPr marL="0" indent="0">
              <a:buFont typeface="Symbol" panose="05050102010706020507" pitchFamily="18" charset="2"/>
              <a:buNone/>
              <a:defRPr/>
            </a:pPr>
            <a:endParaRPr lang="pt-BR" dirty="0" smtClean="0">
              <a:latin typeface="Arial" pitchFamily="34" charset="0"/>
              <a:cs typeface="Arial" pitchFamily="34" charset="0"/>
            </a:endParaRPr>
          </a:p>
        </p:txBody>
      </p:sp>
      <p:sp>
        <p:nvSpPr>
          <p:cNvPr id="4" name="Espaço Reservado para Conteúdo 3"/>
          <p:cNvSpPr txBox="1">
            <a:spLocks/>
          </p:cNvSpPr>
          <p:nvPr/>
        </p:nvSpPr>
        <p:spPr>
          <a:xfrm>
            <a:off x="5581237" y="442830"/>
            <a:ext cx="5834907" cy="488005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pt-BR" altLang="pt-BR" smtClean="0">
                <a:latin typeface="Arial" panose="020B0604020202020204" pitchFamily="34" charset="0"/>
                <a:cs typeface="Arial" panose="020B0604020202020204" pitchFamily="34" charset="0"/>
              </a:rPr>
              <a:t> vinculação ao edital,</a:t>
            </a:r>
          </a:p>
          <a:p>
            <a:r>
              <a:rPr lang="pt-BR" altLang="pt-BR" smtClean="0">
                <a:latin typeface="Arial" panose="020B0604020202020204" pitchFamily="34" charset="0"/>
                <a:cs typeface="Arial" panose="020B0604020202020204" pitchFamily="34" charset="0"/>
              </a:rPr>
              <a:t>  julgamento objetivo,</a:t>
            </a:r>
          </a:p>
          <a:p>
            <a:r>
              <a:rPr lang="pt-BR" altLang="pt-BR" smtClean="0">
                <a:latin typeface="Arial" panose="020B0604020202020204" pitchFamily="34" charset="0"/>
                <a:cs typeface="Arial" panose="020B0604020202020204" pitchFamily="34" charset="0"/>
              </a:rPr>
              <a:t>  ►</a:t>
            </a:r>
            <a:r>
              <a:rPr lang="pt-BR" altLang="pt-BR" b="1" smtClean="0">
                <a:latin typeface="Arial" panose="020B0604020202020204" pitchFamily="34" charset="0"/>
                <a:cs typeface="Arial" panose="020B0604020202020204" pitchFamily="34" charset="0"/>
              </a:rPr>
              <a:t>segurança jurídica</a:t>
            </a:r>
          </a:p>
          <a:p>
            <a:r>
              <a:rPr lang="pt-BR" altLang="pt-BR" b="1" smtClean="0">
                <a:latin typeface="Arial" panose="020B0604020202020204" pitchFamily="34" charset="0"/>
                <a:cs typeface="Arial" panose="020B0604020202020204" pitchFamily="34" charset="0"/>
              </a:rPr>
              <a:t>  ►razoabilidade</a:t>
            </a:r>
          </a:p>
          <a:p>
            <a:r>
              <a:rPr lang="pt-BR" altLang="pt-BR" b="1" smtClean="0">
                <a:latin typeface="Arial" panose="020B0604020202020204" pitchFamily="34" charset="0"/>
                <a:cs typeface="Arial" panose="020B0604020202020204" pitchFamily="34" charset="0"/>
              </a:rPr>
              <a:t> ►competitividade</a:t>
            </a:r>
          </a:p>
          <a:p>
            <a:r>
              <a:rPr lang="pt-BR" altLang="pt-BR" b="1" smtClean="0">
                <a:latin typeface="Arial" panose="020B0604020202020204" pitchFamily="34" charset="0"/>
                <a:cs typeface="Arial" panose="020B0604020202020204" pitchFamily="34" charset="0"/>
              </a:rPr>
              <a:t> ►proporcionalidade </a:t>
            </a:r>
          </a:p>
          <a:p>
            <a:r>
              <a:rPr lang="pt-BR" altLang="pt-BR" b="1" smtClean="0">
                <a:latin typeface="Arial" panose="020B0604020202020204" pitchFamily="34" charset="0"/>
                <a:cs typeface="Arial" panose="020B0604020202020204" pitchFamily="34" charset="0"/>
              </a:rPr>
              <a:t> ►celeridade</a:t>
            </a:r>
          </a:p>
          <a:p>
            <a:r>
              <a:rPr lang="pt-BR" altLang="pt-BR" b="1" smtClean="0">
                <a:latin typeface="Arial" panose="020B0604020202020204" pitchFamily="34" charset="0"/>
                <a:cs typeface="Arial" panose="020B0604020202020204" pitchFamily="34" charset="0"/>
              </a:rPr>
              <a:t>Interesse público</a:t>
            </a:r>
          </a:p>
          <a:p>
            <a:r>
              <a:rPr lang="pt-BR" altLang="pt-BR" smtClean="0">
                <a:latin typeface="Arial" panose="020B0604020202020204" pitchFamily="34" charset="0"/>
                <a:cs typeface="Arial" panose="020B0604020202020204" pitchFamily="34" charset="0"/>
              </a:rPr>
              <a:t>  economicidade</a:t>
            </a:r>
          </a:p>
          <a:p>
            <a:r>
              <a:rPr lang="pt-BR" altLang="pt-BR" smtClean="0">
                <a:latin typeface="Arial" panose="020B0604020202020204" pitchFamily="34" charset="0"/>
                <a:cs typeface="Arial" panose="020B0604020202020204" pitchFamily="34" charset="0"/>
              </a:rPr>
              <a:t>  desenvolvimento  nacional sustentável</a:t>
            </a:r>
            <a:r>
              <a:rPr lang="pt-BR" altLang="pt-BR" smtClean="0"/>
              <a:t>.</a:t>
            </a:r>
          </a:p>
        </p:txBody>
      </p:sp>
    </p:spTree>
    <p:extLst>
      <p:ext uri="{BB962C8B-B14F-4D97-AF65-F5344CB8AC3E}">
        <p14:creationId xmlns:p14="http://schemas.microsoft.com/office/powerpoint/2010/main" val="2247270265"/>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00545" y="1083117"/>
            <a:ext cx="10238510" cy="4524315"/>
          </a:xfrm>
          <a:prstGeom prst="rect">
            <a:avLst/>
          </a:prstGeom>
        </p:spPr>
        <p:txBody>
          <a:bodyPr wrap="square">
            <a:spAutoFit/>
          </a:bodyPr>
          <a:lstStyle/>
          <a:p>
            <a:pPr algn="just"/>
            <a:r>
              <a:rPr lang="pt-BR" sz="3600" dirty="0" smtClean="0">
                <a:solidFill>
                  <a:srgbClr val="000000"/>
                </a:solidFill>
                <a:latin typeface="Arial" panose="020B0604020202020204" pitchFamily="34" charset="0"/>
                <a:cs typeface="Arial" panose="020B0604020202020204" pitchFamily="34" charset="0"/>
              </a:rPr>
              <a:t>CONSTITUIÇÃO FEDERAL</a:t>
            </a:r>
          </a:p>
          <a:p>
            <a:pPr algn="just"/>
            <a:r>
              <a:rPr lang="pt-BR" sz="3600" dirty="0" smtClean="0">
                <a:solidFill>
                  <a:srgbClr val="000000"/>
                </a:solidFill>
                <a:latin typeface="Arial" panose="020B0604020202020204" pitchFamily="34" charset="0"/>
                <a:cs typeface="Arial" panose="020B0604020202020204" pitchFamily="34" charset="0"/>
              </a:rPr>
              <a:t> </a:t>
            </a:r>
          </a:p>
          <a:p>
            <a:pPr algn="just"/>
            <a:r>
              <a:rPr lang="pt-BR" sz="3600" dirty="0">
                <a:solidFill>
                  <a:srgbClr val="000000"/>
                </a:solidFill>
                <a:latin typeface="Arial" panose="020B0604020202020204" pitchFamily="34" charset="0"/>
                <a:cs typeface="Arial" panose="020B0604020202020204" pitchFamily="34" charset="0"/>
              </a:rPr>
              <a:t>A</a:t>
            </a:r>
            <a:r>
              <a:rPr lang="pt-BR" sz="3600" dirty="0" smtClean="0">
                <a:solidFill>
                  <a:srgbClr val="000000"/>
                </a:solidFill>
                <a:latin typeface="Arial" panose="020B0604020202020204" pitchFamily="34" charset="0"/>
                <a:cs typeface="Arial" panose="020B0604020202020204" pitchFamily="34" charset="0"/>
              </a:rPr>
              <a:t>rtigo 5º</a:t>
            </a:r>
          </a:p>
          <a:p>
            <a:pPr algn="just"/>
            <a:endParaRPr lang="pt-BR" sz="3600" dirty="0" smtClean="0">
              <a:solidFill>
                <a:srgbClr val="000000"/>
              </a:solidFill>
              <a:latin typeface="Arial" panose="020B0604020202020204" pitchFamily="34" charset="0"/>
              <a:cs typeface="Arial" panose="020B0604020202020204" pitchFamily="34" charset="0"/>
            </a:endParaRPr>
          </a:p>
          <a:p>
            <a:pPr algn="just"/>
            <a:r>
              <a:rPr lang="pt-BR" sz="3600" dirty="0" smtClean="0">
                <a:solidFill>
                  <a:srgbClr val="000000"/>
                </a:solidFill>
                <a:latin typeface="Arial" panose="020B0604020202020204" pitchFamily="34" charset="0"/>
                <a:cs typeface="Arial" panose="020B0604020202020204" pitchFamily="34" charset="0"/>
              </a:rPr>
              <a:t>LXXVIII </a:t>
            </a:r>
            <a:r>
              <a:rPr lang="pt-BR" sz="3600" dirty="0">
                <a:solidFill>
                  <a:srgbClr val="000000"/>
                </a:solidFill>
                <a:latin typeface="Arial" panose="020B0604020202020204" pitchFamily="34" charset="0"/>
                <a:cs typeface="Arial" panose="020B0604020202020204" pitchFamily="34" charset="0"/>
              </a:rPr>
              <a:t>- a todos, no âmbito judicial e administrativo, são assegurados a razoável duração do processo e os meios que garantam a </a:t>
            </a:r>
            <a:r>
              <a:rPr lang="pt-BR" sz="3600" b="1" dirty="0">
                <a:solidFill>
                  <a:srgbClr val="FF0000"/>
                </a:solidFill>
                <a:latin typeface="Arial" panose="020B0604020202020204" pitchFamily="34" charset="0"/>
                <a:cs typeface="Arial" panose="020B0604020202020204" pitchFamily="34" charset="0"/>
              </a:rPr>
              <a:t>celeridade</a:t>
            </a:r>
            <a:r>
              <a:rPr lang="pt-BR" sz="3600" dirty="0">
                <a:solidFill>
                  <a:srgbClr val="000000"/>
                </a:solidFill>
                <a:latin typeface="Arial" panose="020B0604020202020204" pitchFamily="34" charset="0"/>
                <a:cs typeface="Arial" panose="020B0604020202020204" pitchFamily="34" charset="0"/>
              </a:rPr>
              <a:t> de sua tramitação.  </a:t>
            </a:r>
            <a:endParaRPr lang="pt-B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7733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5c61070e-bca4-498d-a553-6ff554399c5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lob:https://web.whatsapp.com/5c61070e-bca4-498d-a553-6ff554399c59"/>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626" y="7938"/>
            <a:ext cx="10405356" cy="6697662"/>
          </a:xfrm>
          <a:prstGeom prst="rect">
            <a:avLst/>
          </a:prstGeom>
        </p:spPr>
      </p:pic>
    </p:spTree>
    <p:extLst>
      <p:ext uri="{BB962C8B-B14F-4D97-AF65-F5344CB8AC3E}">
        <p14:creationId xmlns:p14="http://schemas.microsoft.com/office/powerpoint/2010/main" val="34171607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75854" y="626009"/>
            <a:ext cx="10612581" cy="5016758"/>
          </a:xfrm>
          <a:prstGeom prst="rect">
            <a:avLst/>
          </a:prstGeom>
        </p:spPr>
        <p:txBody>
          <a:bodyPr wrap="square">
            <a:spAutoFit/>
          </a:bodyPr>
          <a:lstStyle/>
          <a:p>
            <a:pPr algn="just"/>
            <a:r>
              <a:rPr lang="pt-BR" sz="4000" dirty="0" smtClean="0">
                <a:solidFill>
                  <a:srgbClr val="000000"/>
                </a:solidFill>
                <a:latin typeface="Arial" panose="020B0604020202020204" pitchFamily="34" charset="0"/>
              </a:rPr>
              <a:t>LEI Nº 9784/99</a:t>
            </a:r>
          </a:p>
          <a:p>
            <a:pPr algn="just"/>
            <a:endParaRPr lang="pt-BR" sz="4000" dirty="0">
              <a:solidFill>
                <a:srgbClr val="000000"/>
              </a:solidFill>
              <a:latin typeface="Arial" panose="020B0604020202020204" pitchFamily="34" charset="0"/>
            </a:endParaRPr>
          </a:p>
          <a:p>
            <a:pPr algn="just"/>
            <a:r>
              <a:rPr lang="pt-BR" sz="4000" dirty="0" smtClean="0">
                <a:solidFill>
                  <a:srgbClr val="000000"/>
                </a:solidFill>
                <a:latin typeface="Arial" panose="020B0604020202020204" pitchFamily="34" charset="0"/>
              </a:rPr>
              <a:t>Art</a:t>
            </a:r>
            <a:r>
              <a:rPr lang="pt-BR" sz="4000" dirty="0">
                <a:solidFill>
                  <a:srgbClr val="000000"/>
                </a:solidFill>
                <a:latin typeface="Arial" panose="020B0604020202020204" pitchFamily="34" charset="0"/>
              </a:rPr>
              <a:t>. 2</a:t>
            </a:r>
            <a:r>
              <a:rPr lang="pt-BR" sz="4000" u="sng" baseline="30000" dirty="0">
                <a:solidFill>
                  <a:srgbClr val="000000"/>
                </a:solidFill>
                <a:latin typeface="Arial" panose="020B0604020202020204" pitchFamily="34" charset="0"/>
              </a:rPr>
              <a:t>o</a:t>
            </a:r>
            <a:r>
              <a:rPr lang="pt-BR" sz="4000" dirty="0">
                <a:solidFill>
                  <a:srgbClr val="000000"/>
                </a:solidFill>
                <a:latin typeface="Arial" panose="020B0604020202020204" pitchFamily="34" charset="0"/>
              </a:rPr>
              <a:t> A Administração Pública obedecerá, dentre outros, aos princípios da legalidade, finalidade, motivação, razoabilidade, </a:t>
            </a:r>
            <a:r>
              <a:rPr lang="pt-BR" sz="4000" dirty="0">
                <a:solidFill>
                  <a:srgbClr val="FF0000"/>
                </a:solidFill>
                <a:latin typeface="Arial" panose="020B0604020202020204" pitchFamily="34" charset="0"/>
              </a:rPr>
              <a:t>proporcionalidade</a:t>
            </a:r>
            <a:r>
              <a:rPr lang="pt-BR" sz="4000" dirty="0">
                <a:solidFill>
                  <a:srgbClr val="000000"/>
                </a:solidFill>
                <a:latin typeface="Arial" panose="020B0604020202020204" pitchFamily="34" charset="0"/>
              </a:rPr>
              <a:t>, moralidade, ampla defesa, contraditório, segurança jurídica, interesse público e eficiência.</a:t>
            </a:r>
            <a:endParaRPr lang="pt-BR" sz="4000" dirty="0"/>
          </a:p>
        </p:txBody>
      </p:sp>
    </p:spTree>
    <p:extLst>
      <p:ext uri="{BB962C8B-B14F-4D97-AF65-F5344CB8AC3E}">
        <p14:creationId xmlns:p14="http://schemas.microsoft.com/office/powerpoint/2010/main" val="30211637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73481" y="1612052"/>
            <a:ext cx="9601196" cy="3318936"/>
          </a:xfrm>
        </p:spPr>
        <p:txBody>
          <a:bodyPr>
            <a:normAutofit fontScale="70000" lnSpcReduction="20000"/>
          </a:bodyPr>
          <a:lstStyle/>
          <a:p>
            <a:pPr algn="just">
              <a:lnSpc>
                <a:spcPct val="160000"/>
              </a:lnSpc>
            </a:pPr>
            <a:r>
              <a:rPr lang="pt-BR" sz="5200" dirty="0" smtClean="0">
                <a:latin typeface="Arial" panose="020B0604020202020204" pitchFamily="34" charset="0"/>
                <a:cs typeface="Arial" panose="020B0604020202020204" pitchFamily="34" charset="0"/>
              </a:rPr>
              <a:t>COMO AVALIAR SE UMA ACUMULAÇÃO DE FUNÇÕES NÃO ESTÁ DESCUMPRINDO O PRINCÍPIO DA SEGREGAÇÃO DE FUNÇÕES?</a:t>
            </a:r>
          </a:p>
          <a:p>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634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83672" y="955964"/>
            <a:ext cx="10196946" cy="5386090"/>
          </a:xfrm>
          <a:prstGeom prst="rect">
            <a:avLst/>
          </a:prstGeom>
        </p:spPr>
        <p:txBody>
          <a:bodyPr wrap="square">
            <a:spAutoFit/>
          </a:bodyPr>
          <a:lstStyle/>
          <a:p>
            <a:pPr algn="just"/>
            <a:r>
              <a:rPr lang="pt-BR" sz="3600" dirty="0" smtClean="0">
                <a:solidFill>
                  <a:srgbClr val="000000"/>
                </a:solidFill>
                <a:latin typeface="Arial" panose="020B0604020202020204" pitchFamily="34" charset="0"/>
              </a:rPr>
              <a:t>ARTIGO 7º § </a:t>
            </a:r>
            <a:r>
              <a:rPr lang="pt-BR" sz="3600" dirty="0">
                <a:solidFill>
                  <a:srgbClr val="000000"/>
                </a:solidFill>
                <a:latin typeface="Arial" panose="020B0604020202020204" pitchFamily="34" charset="0"/>
              </a:rPr>
              <a:t>1º A autoridade referida no </a:t>
            </a:r>
            <a:r>
              <a:rPr lang="pt-BR" sz="3600" b="1" dirty="0">
                <a:solidFill>
                  <a:srgbClr val="000000"/>
                </a:solidFill>
                <a:latin typeface="Arial" panose="020B0604020202020204" pitchFamily="34" charset="0"/>
              </a:rPr>
              <a:t>caput</a:t>
            </a:r>
            <a:r>
              <a:rPr lang="pt-BR" sz="3600" dirty="0">
                <a:solidFill>
                  <a:srgbClr val="000000"/>
                </a:solidFill>
                <a:latin typeface="Arial" panose="020B0604020202020204" pitchFamily="34" charset="0"/>
              </a:rPr>
              <a:t> deste artigo deverá observar o princípio da segregação de funções, vedada a designação do mesmo agente público para atuação simultânea em funções mais suscetíveis a riscos, de modo a reduzir a possibilidade de ocultação de erros e de ocorrência de fraudes na respectiva </a:t>
            </a:r>
            <a:r>
              <a:rPr lang="pt-BR" sz="3600" dirty="0" smtClean="0">
                <a:solidFill>
                  <a:srgbClr val="000000"/>
                </a:solidFill>
                <a:latin typeface="Arial" panose="020B0604020202020204" pitchFamily="34" charset="0"/>
              </a:rPr>
              <a:t>contratação.</a:t>
            </a:r>
          </a:p>
          <a:p>
            <a:pPr algn="just"/>
            <a:r>
              <a:rPr lang="pt-BR" sz="2000" dirty="0" smtClean="0">
                <a:solidFill>
                  <a:srgbClr val="000000"/>
                </a:solidFill>
                <a:latin typeface="Arial" panose="020B0604020202020204" pitchFamily="34" charset="0"/>
              </a:rPr>
              <a:t>TCU 686/2011</a:t>
            </a:r>
            <a:endParaRPr lang="pt-BR" sz="2000" dirty="0">
              <a:solidFill>
                <a:srgbClr val="000000"/>
              </a:solidFill>
              <a:latin typeface="Arial" panose="020B0604020202020204" pitchFamily="34" charset="0"/>
            </a:endParaRPr>
          </a:p>
          <a:p>
            <a:pPr algn="just"/>
            <a:endParaRPr lang="pt-BR" sz="3600" dirty="0"/>
          </a:p>
        </p:txBody>
      </p:sp>
    </p:spTree>
    <p:extLst>
      <p:ext uri="{BB962C8B-B14F-4D97-AF65-F5344CB8AC3E}">
        <p14:creationId xmlns:p14="http://schemas.microsoft.com/office/powerpoint/2010/main" val="3450814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357292"/>
            <a:ext cx="9601196" cy="1303867"/>
          </a:xfrm>
        </p:spPr>
        <p:txBody>
          <a:bodyPr/>
          <a:lstStyle/>
          <a:p>
            <a:r>
              <a:rPr lang="pt-BR" dirty="0" smtClean="0">
                <a:latin typeface="Arial" panose="020B0604020202020204" pitchFamily="34" charset="0"/>
                <a:cs typeface="Arial" panose="020B0604020202020204" pitchFamily="34" charset="0"/>
              </a:rPr>
              <a:t>PREJULGADO Nº 2440</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07719" y="1341119"/>
            <a:ext cx="10576559" cy="3318936"/>
          </a:xfrm>
        </p:spPr>
        <p:txBody>
          <a:bodyPr>
            <a:noAutofit/>
          </a:bodyPr>
          <a:lstStyle/>
          <a:p>
            <a:pPr algn="just"/>
            <a:r>
              <a:rPr lang="pt-BR" dirty="0">
                <a:latin typeface="Arial" panose="020B0604020202020204" pitchFamily="34" charset="0"/>
                <a:cs typeface="Arial" panose="020B0604020202020204" pitchFamily="34" charset="0"/>
              </a:rPr>
              <a:t>11. Não fere o princípio da segregação de funções previsto nos </a:t>
            </a:r>
            <a:r>
              <a:rPr lang="pt-BR" dirty="0" err="1">
                <a:latin typeface="Arial" panose="020B0604020202020204" pitchFamily="34" charset="0"/>
                <a:cs typeface="Arial" panose="020B0604020202020204" pitchFamily="34" charset="0"/>
              </a:rPr>
              <a:t>arts</a:t>
            </a:r>
            <a:r>
              <a:rPr lang="pt-BR" dirty="0">
                <a:latin typeface="Arial" panose="020B0604020202020204" pitchFamily="34" charset="0"/>
                <a:cs typeface="Arial" panose="020B0604020202020204" pitchFamily="34" charset="0"/>
              </a:rPr>
              <a:t>. 5º e 7º, § 1º, da Lei n. 14.133/2021, a designação de um mesmo agente público para as funções de agente de contratação e pregoeiro. Permite-se também que essas funções sejam atribuídas a agentes públicos específicos, observados em ambos os casos a regra geral do art. 8º, caput, da Lei n. 14.133/2021. </a:t>
            </a:r>
            <a:endParaRPr lang="pt-BR" dirty="0" smtClean="0">
              <a:latin typeface="Arial" panose="020B0604020202020204" pitchFamily="34" charset="0"/>
              <a:cs typeface="Arial" panose="020B0604020202020204" pitchFamily="34" charset="0"/>
            </a:endParaRPr>
          </a:p>
          <a:p>
            <a:pPr algn="just"/>
            <a:r>
              <a:rPr lang="pt-BR" dirty="0" smtClean="0">
                <a:latin typeface="Arial" panose="020B0604020202020204" pitchFamily="34" charset="0"/>
                <a:cs typeface="Arial" panose="020B0604020202020204" pitchFamily="34" charset="0"/>
              </a:rPr>
              <a:t>12</a:t>
            </a:r>
            <a:r>
              <a:rPr lang="pt-BR" dirty="0">
                <a:latin typeface="Arial" panose="020B0604020202020204" pitchFamily="34" charset="0"/>
                <a:cs typeface="Arial" panose="020B0604020202020204" pitchFamily="34" charset="0"/>
              </a:rPr>
              <a:t>. É vedada a designação simultânea de controlador interno ou de contador para a função de agente de contratação ou pregoeiro, bem como para qualquer outra função considerada essencial à execução da Nova Lei de Licitações, por ofensa ao princípio da segregação de funções previsto nos </a:t>
            </a:r>
            <a:r>
              <a:rPr lang="pt-BR" dirty="0" err="1">
                <a:latin typeface="Arial" panose="020B0604020202020204" pitchFamily="34" charset="0"/>
                <a:cs typeface="Arial" panose="020B0604020202020204" pitchFamily="34" charset="0"/>
              </a:rPr>
              <a:t>arts</a:t>
            </a:r>
            <a:r>
              <a:rPr lang="pt-BR" dirty="0">
                <a:latin typeface="Arial" panose="020B0604020202020204" pitchFamily="34" charset="0"/>
                <a:cs typeface="Arial" panose="020B0604020202020204" pitchFamily="34" charset="0"/>
              </a:rPr>
              <a:t>. 5º e 7º, § 1º, bem como ao controle das contratações disposto no art. 169, todos da Lei n. 14.133/2021.</a:t>
            </a:r>
          </a:p>
        </p:txBody>
      </p:sp>
    </p:spTree>
    <p:extLst>
      <p:ext uri="{BB962C8B-B14F-4D97-AF65-F5344CB8AC3E}">
        <p14:creationId xmlns:p14="http://schemas.microsoft.com/office/powerpoint/2010/main" val="34728795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3318936"/>
          </a:xfrm>
        </p:spPr>
        <p:txBody>
          <a:bodyPr>
            <a:noAutofit/>
          </a:bodyPr>
          <a:lstStyle/>
          <a:p>
            <a:pPr algn="just">
              <a:lnSpc>
                <a:spcPct val="150000"/>
              </a:lnSpc>
            </a:pPr>
            <a:r>
              <a:rPr lang="pt-BR" sz="4000" dirty="0" smtClean="0">
                <a:latin typeface="Arial" panose="020B0604020202020204" pitchFamily="34" charset="0"/>
                <a:cs typeface="Arial" panose="020B0604020202020204" pitchFamily="34" charset="0"/>
              </a:rPr>
              <a:t>NA AUSÊNCIA DO AGENTE DE CONTRATAÇÃO QUEM PODERÁ CONDUZIR UM CERTAME LICITATÓRIO?</a:t>
            </a:r>
          </a:p>
          <a:p>
            <a:pPr>
              <a:lnSpc>
                <a:spcPct val="150000"/>
              </a:lnSpc>
            </a:pPr>
            <a:endParaRPr lang="pt-B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027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Servidores nas licitações</a:t>
            </a:r>
            <a:endParaRPr lang="pt-BR" dirty="0"/>
          </a:p>
        </p:txBody>
      </p:sp>
      <p:sp>
        <p:nvSpPr>
          <p:cNvPr id="3" name="Espaço Reservado para Texto 2"/>
          <p:cNvSpPr>
            <a:spLocks noGrp="1"/>
          </p:cNvSpPr>
          <p:nvPr>
            <p:ph type="body" idx="1"/>
          </p:nvPr>
        </p:nvSpPr>
        <p:spPr/>
        <p:txBody>
          <a:bodyPr/>
          <a:lstStyle/>
          <a:p>
            <a:r>
              <a:rPr lang="pt-BR" dirty="0" smtClean="0"/>
              <a:t>Lei 8666/93</a:t>
            </a:r>
            <a:endParaRPr lang="pt-BR" dirty="0"/>
          </a:p>
        </p:txBody>
      </p:sp>
      <p:sp>
        <p:nvSpPr>
          <p:cNvPr id="4" name="Espaço Reservado para Conteúdo 3"/>
          <p:cNvSpPr>
            <a:spLocks noGrp="1"/>
          </p:cNvSpPr>
          <p:nvPr>
            <p:ph sz="half" idx="2"/>
          </p:nvPr>
        </p:nvSpPr>
        <p:spPr/>
        <p:txBody>
          <a:bodyPr/>
          <a:lstStyle/>
          <a:p>
            <a:r>
              <a:rPr lang="pt-BR" dirty="0" smtClean="0"/>
              <a:t>Comissão de licitações</a:t>
            </a:r>
          </a:p>
          <a:p>
            <a:r>
              <a:rPr lang="pt-BR" dirty="0" smtClean="0"/>
              <a:t>Presidente da Comissão</a:t>
            </a:r>
          </a:p>
          <a:p>
            <a:r>
              <a:rPr lang="pt-BR" dirty="0" smtClean="0"/>
              <a:t>Pregoeiro</a:t>
            </a:r>
            <a:endParaRPr lang="pt-BR" dirty="0"/>
          </a:p>
        </p:txBody>
      </p:sp>
      <p:sp>
        <p:nvSpPr>
          <p:cNvPr id="5" name="Espaço Reservado para Texto 4"/>
          <p:cNvSpPr>
            <a:spLocks noGrp="1"/>
          </p:cNvSpPr>
          <p:nvPr>
            <p:ph type="body" sz="quarter" idx="3"/>
          </p:nvPr>
        </p:nvSpPr>
        <p:spPr/>
        <p:txBody>
          <a:bodyPr/>
          <a:lstStyle/>
          <a:p>
            <a:r>
              <a:rPr lang="pt-BR" dirty="0" smtClean="0"/>
              <a:t>Lei 14.133/21</a:t>
            </a:r>
            <a:endParaRPr lang="pt-BR" dirty="0"/>
          </a:p>
        </p:txBody>
      </p:sp>
      <p:sp>
        <p:nvSpPr>
          <p:cNvPr id="6" name="Espaço Reservado para Conteúdo 5"/>
          <p:cNvSpPr>
            <a:spLocks noGrp="1"/>
          </p:cNvSpPr>
          <p:nvPr>
            <p:ph sz="quarter" idx="4"/>
          </p:nvPr>
        </p:nvSpPr>
        <p:spPr/>
        <p:txBody>
          <a:bodyPr/>
          <a:lstStyle/>
          <a:p>
            <a:r>
              <a:rPr lang="pt-BR" dirty="0" smtClean="0"/>
              <a:t>Comissão de Contratação</a:t>
            </a:r>
          </a:p>
          <a:p>
            <a:r>
              <a:rPr lang="pt-BR" dirty="0" smtClean="0"/>
              <a:t>Agente de Contratação</a:t>
            </a:r>
          </a:p>
          <a:p>
            <a:r>
              <a:rPr lang="pt-BR" dirty="0" smtClean="0"/>
              <a:t>Equipe de apoio</a:t>
            </a:r>
          </a:p>
          <a:p>
            <a:r>
              <a:rPr lang="pt-BR" dirty="0" smtClean="0"/>
              <a:t>Pregoeiro</a:t>
            </a:r>
            <a:endParaRPr lang="pt-BR" dirty="0"/>
          </a:p>
        </p:txBody>
      </p:sp>
    </p:spTree>
    <p:extLst>
      <p:ext uri="{BB962C8B-B14F-4D97-AF65-F5344CB8AC3E}">
        <p14:creationId xmlns:p14="http://schemas.microsoft.com/office/powerpoint/2010/main" val="3518739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950714130"/>
              </p:ext>
            </p:extLst>
          </p:nvPr>
        </p:nvGraphicFramePr>
        <p:xfrm>
          <a:off x="957348" y="2377440"/>
          <a:ext cx="10390909" cy="2133600"/>
        </p:xfrm>
        <a:graphic>
          <a:graphicData uri="http://schemas.openxmlformats.org/drawingml/2006/table">
            <a:tbl>
              <a:tblPr firstRow="1" bandRow="1">
                <a:tableStyleId>{93296810-A885-4BE3-A3E7-6D5BEEA58F35}</a:tableStyleId>
              </a:tblPr>
              <a:tblGrid>
                <a:gridCol w="2279607">
                  <a:extLst>
                    <a:ext uri="{9D8B030D-6E8A-4147-A177-3AD203B41FA5}">
                      <a16:colId xmlns:a16="http://schemas.microsoft.com/office/drawing/2014/main" val="1526611330"/>
                    </a:ext>
                  </a:extLst>
                </a:gridCol>
                <a:gridCol w="2406253">
                  <a:extLst>
                    <a:ext uri="{9D8B030D-6E8A-4147-A177-3AD203B41FA5}">
                      <a16:colId xmlns:a16="http://schemas.microsoft.com/office/drawing/2014/main" val="2237716560"/>
                    </a:ext>
                  </a:extLst>
                </a:gridCol>
                <a:gridCol w="2731910">
                  <a:extLst>
                    <a:ext uri="{9D8B030D-6E8A-4147-A177-3AD203B41FA5}">
                      <a16:colId xmlns:a16="http://schemas.microsoft.com/office/drawing/2014/main" val="2214634767"/>
                    </a:ext>
                  </a:extLst>
                </a:gridCol>
                <a:gridCol w="2973139">
                  <a:extLst>
                    <a:ext uri="{9D8B030D-6E8A-4147-A177-3AD203B41FA5}">
                      <a16:colId xmlns:a16="http://schemas.microsoft.com/office/drawing/2014/main" val="1710271196"/>
                    </a:ext>
                  </a:extLst>
                </a:gridCol>
              </a:tblGrid>
              <a:tr h="131657">
                <a:tc>
                  <a:txBody>
                    <a:bodyPr/>
                    <a:lstStyle/>
                    <a:p>
                      <a:r>
                        <a:rPr lang="pt-BR" sz="2400" dirty="0" smtClean="0">
                          <a:solidFill>
                            <a:schemeClr val="tx1"/>
                          </a:solidFill>
                          <a:latin typeface="Arial" panose="020B0604020202020204" pitchFamily="34" charset="0"/>
                          <a:cs typeface="Arial" panose="020B0604020202020204" pitchFamily="34" charset="0"/>
                        </a:rPr>
                        <a:t>ITEM DO RP</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rPr>
                        <a:t>QUANTIDADE REGISTRADA</a:t>
                      </a:r>
                      <a:endParaRPr lang="pt-BR" sz="2400" dirty="0">
                        <a:solidFill>
                          <a:schemeClr val="tx1"/>
                        </a:solidFill>
                      </a:endParaRPr>
                    </a:p>
                  </a:txBody>
                  <a:tcPr/>
                </a:tc>
                <a:tc>
                  <a:txBody>
                    <a:bodyPr/>
                    <a:lstStyle/>
                    <a:p>
                      <a:r>
                        <a:rPr lang="pt-BR" sz="2400" dirty="0" smtClean="0">
                          <a:solidFill>
                            <a:schemeClr val="tx1"/>
                          </a:solidFill>
                        </a:rPr>
                        <a:t>LIMITE PARA</a:t>
                      </a:r>
                      <a:r>
                        <a:rPr lang="pt-BR" sz="2400" baseline="0" dirty="0" smtClean="0">
                          <a:solidFill>
                            <a:schemeClr val="tx1"/>
                          </a:solidFill>
                        </a:rPr>
                        <a:t> CADA NÃO PARTICIPANTE</a:t>
                      </a:r>
                      <a:endParaRPr lang="pt-BR" sz="2400" dirty="0">
                        <a:solidFill>
                          <a:schemeClr val="tx1"/>
                        </a:solidFill>
                      </a:endParaRPr>
                    </a:p>
                  </a:txBody>
                  <a:tcPr/>
                </a:tc>
                <a:tc>
                  <a:txBody>
                    <a:bodyPr/>
                    <a:lstStyle/>
                    <a:p>
                      <a:r>
                        <a:rPr lang="pt-BR" sz="2400" dirty="0" smtClean="0">
                          <a:solidFill>
                            <a:schemeClr val="tx1"/>
                          </a:solidFill>
                        </a:rPr>
                        <a:t>LIMITE TOTAL</a:t>
                      </a:r>
                      <a:r>
                        <a:rPr lang="pt-BR" sz="2400" baseline="0" dirty="0" smtClean="0">
                          <a:solidFill>
                            <a:schemeClr val="tx1"/>
                          </a:solidFill>
                        </a:rPr>
                        <a:t> PARA NÃO PARTICIPANTES</a:t>
                      </a:r>
                      <a:endParaRPr lang="pt-BR" sz="2400" dirty="0">
                        <a:solidFill>
                          <a:schemeClr val="tx1"/>
                        </a:solidFill>
                      </a:endParaRPr>
                    </a:p>
                  </a:txBody>
                  <a:tcPr/>
                </a:tc>
                <a:extLst>
                  <a:ext uri="{0D108BD9-81ED-4DB2-BD59-A6C34878D82A}">
                    <a16:rowId xmlns:a16="http://schemas.microsoft.com/office/drawing/2014/main" val="6566860"/>
                  </a:ext>
                </a:extLst>
              </a:tr>
              <a:tr h="131657">
                <a:tc>
                  <a:txBody>
                    <a:bodyPr/>
                    <a:lstStyle/>
                    <a:p>
                      <a:r>
                        <a:rPr lang="pt-BR" sz="2800" dirty="0" smtClean="0"/>
                        <a:t>PNEUS</a:t>
                      </a:r>
                      <a:r>
                        <a:rPr lang="pt-BR" sz="2800" baseline="0" dirty="0" smtClean="0"/>
                        <a:t> ARO 15</a:t>
                      </a:r>
                      <a:endParaRPr lang="pt-BR" sz="2800" dirty="0"/>
                    </a:p>
                  </a:txBody>
                  <a:tcPr/>
                </a:tc>
                <a:tc>
                  <a:txBody>
                    <a:bodyPr/>
                    <a:lstStyle/>
                    <a:p>
                      <a:r>
                        <a:rPr lang="pt-BR" sz="2800" dirty="0" smtClean="0"/>
                        <a:t>120</a:t>
                      </a:r>
                      <a:endParaRPr lang="pt-BR" sz="2800" dirty="0"/>
                    </a:p>
                  </a:txBody>
                  <a:tcPr/>
                </a:tc>
                <a:tc>
                  <a:txBody>
                    <a:bodyPr/>
                    <a:lstStyle/>
                    <a:p>
                      <a:r>
                        <a:rPr lang="pt-BR" sz="2800" dirty="0" smtClean="0"/>
                        <a:t>60</a:t>
                      </a:r>
                      <a:endParaRPr lang="pt-BR" sz="2800" dirty="0"/>
                    </a:p>
                  </a:txBody>
                  <a:tcPr/>
                </a:tc>
                <a:tc>
                  <a:txBody>
                    <a:bodyPr/>
                    <a:lstStyle/>
                    <a:p>
                      <a:r>
                        <a:rPr lang="pt-BR" sz="2800" dirty="0" smtClean="0"/>
                        <a:t>240</a:t>
                      </a:r>
                      <a:endParaRPr lang="pt-BR" sz="2800" dirty="0"/>
                    </a:p>
                  </a:txBody>
                  <a:tcPr/>
                </a:tc>
                <a:extLst>
                  <a:ext uri="{0D108BD9-81ED-4DB2-BD59-A6C34878D82A}">
                    <a16:rowId xmlns:a16="http://schemas.microsoft.com/office/drawing/2014/main" val="3420223144"/>
                  </a:ext>
                </a:extLst>
              </a:tr>
            </a:tbl>
          </a:graphicData>
        </a:graphic>
      </p:graphicFrame>
    </p:spTree>
    <p:extLst>
      <p:ext uri="{BB962C8B-B14F-4D97-AF65-F5344CB8AC3E}">
        <p14:creationId xmlns:p14="http://schemas.microsoft.com/office/powerpoint/2010/main" val="39559871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09600" y="484909"/>
            <a:ext cx="11152910" cy="6140189"/>
          </a:xfrm>
          <a:prstGeom prst="rect">
            <a:avLst/>
          </a:prstGeom>
        </p:spPr>
        <p:txBody>
          <a:bodyPr wrap="square">
            <a:spAutoFit/>
          </a:bodyPr>
          <a:lstStyle/>
          <a:p>
            <a:pPr algn="just"/>
            <a:r>
              <a:rPr lang="pt-BR" sz="2400" b="1" dirty="0">
                <a:latin typeface="Arial" panose="020B0604020202020204" pitchFamily="34" charset="0"/>
                <a:cs typeface="Arial" panose="020B0604020202020204" pitchFamily="34" charset="0"/>
              </a:rPr>
              <a:t>AGENTE DE CONTRATAÇÃO: </a:t>
            </a:r>
            <a:r>
              <a:rPr lang="pt-BR" sz="2400" dirty="0">
                <a:latin typeface="Arial" panose="020B0604020202020204" pitchFamily="34" charset="0"/>
                <a:cs typeface="Arial" panose="020B0604020202020204" pitchFamily="34" charset="0"/>
              </a:rPr>
              <a:t>pessoa designada pela autoridade competente, entre servidores efetivos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r>
              <a:rPr lang="pt-BR" sz="2400" dirty="0" smtClean="0">
                <a:latin typeface="Arial" panose="020B0604020202020204" pitchFamily="34" charset="0"/>
                <a:cs typeface="Arial" panose="020B0604020202020204" pitchFamily="34" charset="0"/>
              </a:rPr>
              <a:t>.</a:t>
            </a:r>
          </a:p>
          <a:p>
            <a:pPr algn="just"/>
            <a:r>
              <a:rPr lang="pt-BR" sz="2400" dirty="0" smtClean="0">
                <a:latin typeface="Arial" panose="020B0604020202020204" pitchFamily="34" charset="0"/>
                <a:cs typeface="Arial" panose="020B0604020202020204" pitchFamily="34" charset="0"/>
              </a:rPr>
              <a:t> </a:t>
            </a:r>
            <a:r>
              <a:rPr lang="pt-BR" altLang="pt-BR" sz="2400" dirty="0" smtClean="0">
                <a:latin typeface="Arial" panose="020B0604020202020204" pitchFamily="34" charset="0"/>
                <a:cs typeface="Arial" panose="020B0604020202020204" pitchFamily="34" charset="0"/>
              </a:rPr>
              <a:t> </a:t>
            </a:r>
            <a:endParaRPr lang="pt-BR" alt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Artigo 7º § </a:t>
            </a:r>
            <a:r>
              <a:rPr lang="pt-BR" sz="2400" dirty="0">
                <a:latin typeface="Arial" panose="020B0604020202020204" pitchFamily="34" charset="0"/>
                <a:cs typeface="Arial" panose="020B0604020202020204" pitchFamily="34" charset="0"/>
              </a:rPr>
              <a:t>3º As regras relativas à atuação do agente de contratação e da equipe de apoio, ao funcionamento da comissão de contratação e à atuação de fiscais e gestores de contratos de que trata esta Lei </a:t>
            </a:r>
            <a:r>
              <a:rPr lang="pt-BR" sz="2400" b="1" dirty="0">
                <a:latin typeface="Arial" panose="020B0604020202020204" pitchFamily="34" charset="0"/>
                <a:cs typeface="Arial" panose="020B0604020202020204" pitchFamily="34" charset="0"/>
              </a:rPr>
              <a:t>serão estabelecidas em regulamento</a:t>
            </a:r>
            <a:r>
              <a:rPr lang="pt-BR" sz="2400" dirty="0">
                <a:latin typeface="Arial" panose="020B0604020202020204" pitchFamily="34" charset="0"/>
                <a:cs typeface="Arial" panose="020B0604020202020204" pitchFamily="34" charset="0"/>
              </a:rPr>
              <a:t>, e deverá ser prevista a possibilidade de eles contarem com o apoio dos órgãos de assessoramento jurídico e de controle interno para o desempenho das funções essenciais à execução do disposto nesta Lei</a:t>
            </a:r>
            <a:r>
              <a:rPr lang="pt-BR" sz="2400" dirty="0" smtClean="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r>
              <a:rPr lang="pt-BR" sz="2400" b="1" dirty="0">
                <a:latin typeface="Arial" panose="020B0604020202020204" pitchFamily="34" charset="0"/>
                <a:cs typeface="Arial" panose="020B0604020202020204" pitchFamily="34" charset="0"/>
              </a:rPr>
              <a:t>EQUIPE DE APOIO</a:t>
            </a:r>
          </a:p>
          <a:p>
            <a:pPr algn="just"/>
            <a:endParaRPr lang="pt-BR" sz="2400" dirty="0">
              <a:latin typeface="Arial" panose="020B0604020202020204" pitchFamily="34" charset="0"/>
              <a:cs typeface="Arial" panose="020B0604020202020204" pitchFamily="34" charset="0"/>
            </a:endParaRPr>
          </a:p>
          <a:p>
            <a:pPr algn="just"/>
            <a:r>
              <a:rPr lang="pt-BR" sz="2400" b="1" dirty="0">
                <a:latin typeface="Arial" panose="020B0604020202020204" pitchFamily="34" charset="0"/>
                <a:cs typeface="Arial" panose="020B0604020202020204" pitchFamily="34" charset="0"/>
              </a:rPr>
              <a:t>PREGOIEIRO</a:t>
            </a:r>
          </a:p>
        </p:txBody>
      </p:sp>
    </p:spTree>
    <p:extLst>
      <p:ext uri="{BB962C8B-B14F-4D97-AF65-F5344CB8AC3E}">
        <p14:creationId xmlns:p14="http://schemas.microsoft.com/office/powerpoint/2010/main" val="32475785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78873" y="609600"/>
            <a:ext cx="10667999" cy="5447645"/>
          </a:xfrm>
          <a:prstGeom prst="rect">
            <a:avLst/>
          </a:prstGeom>
        </p:spPr>
        <p:txBody>
          <a:bodyPr wrap="square">
            <a:spAutoFit/>
          </a:bodyPr>
          <a:lstStyle/>
          <a:p>
            <a:pPr algn="just"/>
            <a:r>
              <a:rPr lang="pt-BR" b="1" dirty="0">
                <a:solidFill>
                  <a:srgbClr val="000000"/>
                </a:solidFill>
                <a:latin typeface="Arial" panose="020B0604020202020204" pitchFamily="34" charset="0"/>
              </a:rPr>
              <a:t> </a:t>
            </a:r>
            <a:r>
              <a:rPr lang="pt-BR" sz="2400" b="1" dirty="0" smtClean="0">
                <a:solidFill>
                  <a:srgbClr val="000000"/>
                </a:solidFill>
                <a:latin typeface="Arial" panose="020B0604020202020204" pitchFamily="34" charset="0"/>
                <a:cs typeface="Arial" panose="020B0604020202020204" pitchFamily="34" charset="0"/>
              </a:rPr>
              <a:t>COMISSÃO DE CONTRATAÇÃO</a:t>
            </a:r>
            <a:r>
              <a:rPr lang="pt-BR" sz="2400" dirty="0" smtClean="0">
                <a:solidFill>
                  <a:srgbClr val="000000"/>
                </a:solidFill>
                <a:latin typeface="Arial" panose="020B0604020202020204" pitchFamily="34" charset="0"/>
                <a:cs typeface="Arial" panose="020B0604020202020204" pitchFamily="34" charset="0"/>
              </a:rPr>
              <a:t>: </a:t>
            </a:r>
            <a:r>
              <a:rPr lang="pt-BR" sz="2400" dirty="0">
                <a:solidFill>
                  <a:srgbClr val="000000"/>
                </a:solidFill>
                <a:latin typeface="Arial" panose="020B0604020202020204" pitchFamily="34" charset="0"/>
                <a:cs typeface="Arial" panose="020B0604020202020204" pitchFamily="34" charset="0"/>
              </a:rPr>
              <a:t>conjunto de agentes públicos indicados pela Administração, em caráter </a:t>
            </a:r>
            <a:r>
              <a:rPr lang="pt-BR" sz="2400" dirty="0">
                <a:solidFill>
                  <a:srgbClr val="FF0000"/>
                </a:solidFill>
                <a:latin typeface="Arial" panose="020B0604020202020204" pitchFamily="34" charset="0"/>
                <a:cs typeface="Arial" panose="020B0604020202020204" pitchFamily="34" charset="0"/>
              </a:rPr>
              <a:t>permanente ou especial</a:t>
            </a:r>
            <a:r>
              <a:rPr lang="pt-BR" sz="2400" dirty="0">
                <a:solidFill>
                  <a:srgbClr val="000000"/>
                </a:solidFill>
                <a:latin typeface="Arial" panose="020B0604020202020204" pitchFamily="34" charset="0"/>
                <a:cs typeface="Arial" panose="020B0604020202020204" pitchFamily="34" charset="0"/>
              </a:rPr>
              <a:t>, com a função de receber, examinar e julgar documentos relativos às licitações e aos procedimentos auxiliares</a:t>
            </a:r>
            <a:r>
              <a:rPr lang="pt-BR" sz="2400" dirty="0" smtClean="0">
                <a:solidFill>
                  <a:srgbClr val="000000"/>
                </a:solidFill>
                <a:latin typeface="Arial" panose="020B0604020202020204" pitchFamily="34" charset="0"/>
                <a:cs typeface="Arial" panose="020B0604020202020204" pitchFamily="34" charset="0"/>
              </a:rPr>
              <a:t>;</a:t>
            </a:r>
          </a:p>
          <a:p>
            <a:pPr algn="just"/>
            <a:endParaRPr lang="pt-BR" sz="2400" dirty="0">
              <a:solidFill>
                <a:srgbClr val="000000"/>
              </a:solidFill>
              <a:latin typeface="Arial" panose="020B0604020202020204" pitchFamily="34" charset="0"/>
              <a:cs typeface="Arial" panose="020B0604020202020204" pitchFamily="34" charset="0"/>
            </a:endParaRPr>
          </a:p>
          <a:p>
            <a:pPr algn="just"/>
            <a:r>
              <a:rPr lang="pt-BR" altLang="pt-BR" sz="2400" dirty="0">
                <a:latin typeface="Arial" panose="020B0604020202020204" pitchFamily="34" charset="0"/>
                <a:cs typeface="Arial" panose="020B0604020202020204" pitchFamily="34" charset="0"/>
              </a:rPr>
              <a:t> II - </a:t>
            </a:r>
            <a:r>
              <a:rPr lang="pt-BR" altLang="pt-BR" sz="2400" dirty="0">
                <a:solidFill>
                  <a:srgbClr val="FF0000"/>
                </a:solidFill>
                <a:latin typeface="Arial" panose="020B0604020202020204" pitchFamily="34" charset="0"/>
                <a:cs typeface="Arial" panose="020B0604020202020204" pitchFamily="34" charset="0"/>
              </a:rPr>
              <a:t>tenham atribuições relacionadas a licitações e contratos </a:t>
            </a:r>
            <a:r>
              <a:rPr lang="pt-BR" altLang="pt-BR" sz="2400" dirty="0">
                <a:latin typeface="Arial" panose="020B0604020202020204" pitchFamily="34" charset="0"/>
                <a:cs typeface="Arial" panose="020B0604020202020204" pitchFamily="34" charset="0"/>
              </a:rPr>
              <a:t>ou possuam formação compatível ou </a:t>
            </a:r>
            <a:r>
              <a:rPr lang="pt-BR" altLang="pt-BR" sz="2400" dirty="0">
                <a:solidFill>
                  <a:srgbClr val="FF0000"/>
                </a:solidFill>
                <a:latin typeface="Arial" panose="020B0604020202020204" pitchFamily="34" charset="0"/>
                <a:cs typeface="Arial" panose="020B0604020202020204" pitchFamily="34" charset="0"/>
              </a:rPr>
              <a:t>qualificação atestada por certificação profissional emitida por escola de governo criada e mantida pelo Poder Público</a:t>
            </a:r>
            <a:r>
              <a:rPr lang="pt-BR" altLang="pt-BR" sz="2400" dirty="0">
                <a:latin typeface="Arial" panose="020B0604020202020204" pitchFamily="34" charset="0"/>
                <a:cs typeface="Arial" panose="020B0604020202020204" pitchFamily="34" charset="0"/>
              </a:rPr>
              <a:t>; e </a:t>
            </a:r>
          </a:p>
          <a:p>
            <a:pPr algn="just"/>
            <a:endParaRPr lang="pt-BR" altLang="pt-BR" sz="2400" dirty="0">
              <a:latin typeface="Arial" panose="020B0604020202020204" pitchFamily="34" charset="0"/>
              <a:cs typeface="Arial" panose="020B0604020202020204" pitchFamily="34" charset="0"/>
            </a:endParaRPr>
          </a:p>
          <a:p>
            <a:pPr algn="just"/>
            <a:r>
              <a:rPr lang="pt-BR" altLang="pt-BR" sz="2400" dirty="0">
                <a:latin typeface="Arial" panose="020B0604020202020204" pitchFamily="34" charset="0"/>
                <a:cs typeface="Arial" panose="020B0604020202020204" pitchFamily="34" charset="0"/>
              </a:rPr>
              <a:t>III – não sejam cônjuges ou companheiros ou tenham vínculos de parentesco, colateral ou por afinidade, até o terceiro grau, ou de natureza técnica, comercial, econômica, financeira, trabalhista e civil com licitantes ou contratados habituais da Administração. </a:t>
            </a:r>
          </a:p>
          <a:p>
            <a:pPr algn="just"/>
            <a:endParaRPr lang="pt-BR" dirty="0">
              <a:solidFill>
                <a:srgbClr val="000000"/>
              </a:solidFill>
              <a:latin typeface="Arial" panose="020B0604020202020204" pitchFamily="34" charset="0"/>
            </a:endParaRPr>
          </a:p>
          <a:p>
            <a:pPr algn="just"/>
            <a:endParaRPr lang="pt-BR" dirty="0">
              <a:solidFill>
                <a:srgbClr val="000000"/>
              </a:solidFill>
              <a:latin typeface="Arial" panose="020B0604020202020204" pitchFamily="34" charset="0"/>
            </a:endParaRPr>
          </a:p>
        </p:txBody>
      </p:sp>
    </p:spTree>
    <p:extLst>
      <p:ext uri="{BB962C8B-B14F-4D97-AF65-F5344CB8AC3E}">
        <p14:creationId xmlns:p14="http://schemas.microsoft.com/office/powerpoint/2010/main" val="23414187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609597" y="692728"/>
          <a:ext cx="10751130" cy="5514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ta para baixo 1"/>
          <p:cNvSpPr/>
          <p:nvPr/>
        </p:nvSpPr>
        <p:spPr>
          <a:xfrm>
            <a:off x="8409710" y="1246910"/>
            <a:ext cx="1510146" cy="1385454"/>
          </a:xfrm>
          <a:prstGeom prst="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41769406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385454" y="872836"/>
          <a:ext cx="9795164" cy="5508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otão de ação: Avançar ou Próximo 2">
            <a:hlinkClick r:id="" action="ppaction://hlinkshowjump?jump=nextslide" highlightClick="1"/>
          </p:cNvPr>
          <p:cNvSpPr/>
          <p:nvPr/>
        </p:nvSpPr>
        <p:spPr>
          <a:xfrm>
            <a:off x="4003963" y="1787237"/>
            <a:ext cx="1011381" cy="13877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3426522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4346788"/>
          </a:xfrm>
        </p:spPr>
        <p:txBody>
          <a:bodyPr>
            <a:normAutofit/>
          </a:bodyPr>
          <a:lstStyle/>
          <a:p>
            <a:pPr algn="just">
              <a:lnSpc>
                <a:spcPct val="150000"/>
              </a:lnSpc>
            </a:pPr>
            <a:r>
              <a:rPr lang="pt-BR" sz="4400" dirty="0" smtClean="0">
                <a:latin typeface="Arial" panose="020B0604020202020204" pitchFamily="34" charset="0"/>
                <a:cs typeface="Arial" panose="020B0604020202020204" pitchFamily="34" charset="0"/>
              </a:rPr>
              <a:t>QUAL É A RESPONSABILIDADE DE CADA AGENTE PÚBLICO ENVOLVIDO NO CERTAME LICITATÓRIO?</a:t>
            </a:r>
          </a:p>
          <a:p>
            <a:pPr>
              <a:lnSpc>
                <a:spcPct val="150000"/>
              </a:lnSpc>
            </a:pPr>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199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58982" y="484909"/>
            <a:ext cx="10363200" cy="110576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ltLang="pt-BR" dirty="0" smtClean="0">
                <a:solidFill>
                  <a:schemeClr val="tx1"/>
                </a:solidFill>
                <a:latin typeface="Arial" panose="020B0604020202020204" pitchFamily="34" charset="0"/>
                <a:cs typeface="Arial" panose="020B0604020202020204" pitchFamily="34" charset="0"/>
              </a:rPr>
              <a:t>FLUXOGRAMA dos PROCESSOS LICITATÓRIOS</a:t>
            </a:r>
          </a:p>
        </p:txBody>
      </p:sp>
      <p:graphicFrame>
        <p:nvGraphicFramePr>
          <p:cNvPr id="3" name="Espaço Reservado para Conteúdo 3">
            <a:extLst>
              <a:ext uri="{FF2B5EF4-FFF2-40B4-BE49-F238E27FC236}">
                <a16:creationId xmlns:a16="http://schemas.microsoft.com/office/drawing/2014/main" id="{70A2ABB2-B286-42A5-8300-5AC41BC219C4}"/>
              </a:ext>
            </a:extLst>
          </p:cNvPr>
          <p:cNvGraphicFramePr>
            <a:graphicFrameLocks/>
          </p:cNvGraphicFramePr>
          <p:nvPr>
            <p:extLst/>
          </p:nvPr>
        </p:nvGraphicFramePr>
        <p:xfrm>
          <a:off x="1026968" y="2255345"/>
          <a:ext cx="989041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9563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58982" y="484909"/>
            <a:ext cx="10363200" cy="110576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ltLang="pt-BR" dirty="0" smtClean="0">
                <a:solidFill>
                  <a:schemeClr val="tx1"/>
                </a:solidFill>
                <a:latin typeface="Arial" panose="020B0604020202020204" pitchFamily="34" charset="0"/>
                <a:cs typeface="Arial" panose="020B0604020202020204" pitchFamily="34" charset="0"/>
              </a:rPr>
              <a:t>FLUXOGRAMA dos PROCESSOS LICITATÓRIOS</a:t>
            </a:r>
          </a:p>
        </p:txBody>
      </p:sp>
      <p:graphicFrame>
        <p:nvGraphicFramePr>
          <p:cNvPr id="3" name="Espaço Reservado para Conteúdo 3">
            <a:extLst>
              <a:ext uri="{FF2B5EF4-FFF2-40B4-BE49-F238E27FC236}">
                <a16:creationId xmlns:a16="http://schemas.microsoft.com/office/drawing/2014/main" id="{70A2ABB2-B286-42A5-8300-5AC41BC219C4}"/>
              </a:ext>
            </a:extLst>
          </p:cNvPr>
          <p:cNvGraphicFramePr>
            <a:graphicFrameLocks/>
          </p:cNvGraphicFramePr>
          <p:nvPr>
            <p:extLst/>
          </p:nvPr>
        </p:nvGraphicFramePr>
        <p:xfrm>
          <a:off x="1026968" y="2255345"/>
          <a:ext cx="989041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3170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58982" y="484909"/>
            <a:ext cx="10363200" cy="110576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ltLang="pt-BR" dirty="0" smtClean="0">
                <a:solidFill>
                  <a:schemeClr val="tx1"/>
                </a:solidFill>
                <a:latin typeface="Arial" panose="020B0604020202020204" pitchFamily="34" charset="0"/>
                <a:cs typeface="Arial" panose="020B0604020202020204" pitchFamily="34" charset="0"/>
              </a:rPr>
              <a:t>FLUXOGRAMA dos PROCESSOS LICITATÓRIOS</a:t>
            </a:r>
          </a:p>
        </p:txBody>
      </p:sp>
      <p:graphicFrame>
        <p:nvGraphicFramePr>
          <p:cNvPr id="3" name="Espaço Reservado para Conteúdo 3">
            <a:extLst>
              <a:ext uri="{FF2B5EF4-FFF2-40B4-BE49-F238E27FC236}">
                <a16:creationId xmlns:a16="http://schemas.microsoft.com/office/drawing/2014/main" id="{70A2ABB2-B286-42A5-8300-5AC41BC219C4}"/>
              </a:ext>
            </a:extLst>
          </p:cNvPr>
          <p:cNvGraphicFramePr>
            <a:graphicFrameLocks/>
          </p:cNvGraphicFramePr>
          <p:nvPr>
            <p:extLst/>
          </p:nvPr>
        </p:nvGraphicFramePr>
        <p:xfrm>
          <a:off x="985404" y="2560145"/>
          <a:ext cx="989041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58463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00546" y="277091"/>
            <a:ext cx="10363200" cy="110576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ltLang="pt-BR" dirty="0" smtClean="0">
                <a:solidFill>
                  <a:schemeClr val="tx1"/>
                </a:solidFill>
                <a:latin typeface="Arial" panose="020B0604020202020204" pitchFamily="34" charset="0"/>
                <a:cs typeface="Arial" panose="020B0604020202020204" pitchFamily="34" charset="0"/>
              </a:rPr>
              <a:t>FLUXOGRAMA dos PROCESSOS LICITATÓRIOS</a:t>
            </a:r>
          </a:p>
        </p:txBody>
      </p:sp>
      <p:graphicFrame>
        <p:nvGraphicFramePr>
          <p:cNvPr id="3" name="Espaço Reservado para Conteúdo 3">
            <a:extLst>
              <a:ext uri="{FF2B5EF4-FFF2-40B4-BE49-F238E27FC236}">
                <a16:creationId xmlns:a16="http://schemas.microsoft.com/office/drawing/2014/main" id="{70A2ABB2-B286-42A5-8300-5AC41BC219C4}"/>
              </a:ext>
            </a:extLst>
          </p:cNvPr>
          <p:cNvGraphicFramePr>
            <a:graphicFrameLocks/>
          </p:cNvGraphicFramePr>
          <p:nvPr>
            <p:extLst/>
          </p:nvPr>
        </p:nvGraphicFramePr>
        <p:xfrm>
          <a:off x="1026968" y="2310763"/>
          <a:ext cx="989041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59664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392852"/>
            <a:ext cx="9601196" cy="3318936"/>
          </a:xfrm>
        </p:spPr>
        <p:txBody>
          <a:bodyPr>
            <a:normAutofit fontScale="25000" lnSpcReduction="20000"/>
          </a:bodyPr>
          <a:lstStyle/>
          <a:p>
            <a:pPr algn="just">
              <a:lnSpc>
                <a:spcPct val="160000"/>
              </a:lnSpc>
            </a:pPr>
            <a:r>
              <a:rPr lang="pt-BR" sz="16000" dirty="0" smtClean="0">
                <a:latin typeface="Arial" panose="020B0604020202020204" pitchFamily="34" charset="0"/>
                <a:cs typeface="Arial" panose="020B0604020202020204" pitchFamily="34" charset="0"/>
              </a:rPr>
              <a:t>COM A NOVA REDAÇÃO QUANTO AOS IMPEDIMENTOS PARA CONTRATAR COM O MUNICÍPIO, PREVISTOS NA LEI Nº 14.133/2021, COMO INTERPRETAR OS DISPOSITIVOS DA LOM SOBRE O TEMA?</a:t>
            </a:r>
          </a:p>
          <a:p>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036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55321" y="363915"/>
            <a:ext cx="10834254"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CARONA – REQUISITOS:</a:t>
            </a:r>
          </a:p>
          <a:p>
            <a:pPr algn="just"/>
            <a:r>
              <a:rPr lang="pt-BR" sz="2400" b="1" dirty="0" smtClean="0"/>
              <a:t>1) </a:t>
            </a:r>
            <a:r>
              <a:rPr lang="pt-BR" sz="2400" dirty="0" smtClean="0"/>
              <a:t>Justificativa </a:t>
            </a:r>
            <a:r>
              <a:rPr lang="pt-BR" sz="2400" dirty="0"/>
              <a:t>da vantagem da adesão pelo órgão que pretende pegar </a:t>
            </a:r>
            <a:r>
              <a:rPr lang="pt-BR" sz="2400" dirty="0" smtClean="0"/>
              <a:t>carona</a:t>
            </a:r>
            <a:endParaRPr lang="pt-BR" sz="2400" dirty="0"/>
          </a:p>
          <a:p>
            <a:pPr algn="just"/>
            <a:r>
              <a:rPr lang="pt-BR" sz="2400" b="1" dirty="0" smtClean="0"/>
              <a:t>2</a:t>
            </a:r>
            <a:r>
              <a:rPr lang="pt-BR" sz="2400" b="1" dirty="0"/>
              <a:t>)</a:t>
            </a:r>
            <a:r>
              <a:rPr lang="pt-BR" sz="2400" dirty="0"/>
              <a:t> O órgão não participante precisa fazer a solicitação ao responsável pela ata para ver se ele concorda ou não com a adesão </a:t>
            </a:r>
            <a:endParaRPr lang="pt-BR" sz="2400" dirty="0" smtClean="0"/>
          </a:p>
          <a:p>
            <a:pPr algn="just"/>
            <a:r>
              <a:rPr lang="pt-BR" sz="2400" b="1" dirty="0" smtClean="0"/>
              <a:t>3)</a:t>
            </a:r>
            <a:r>
              <a:rPr lang="pt-BR" sz="2400" dirty="0"/>
              <a:t> O fornecedor que tem os preços registrados na Ata precisa concordar com a adesão e ele poderá aceitar somente se com a adesão não houver prejuízo às obrigações presentes e futuras decorrentes da ata, assumidas com o órgão gerenciador e órgãos participantes </a:t>
            </a:r>
            <a:endParaRPr lang="pt-BR" sz="2400" dirty="0" smtClean="0"/>
          </a:p>
          <a:p>
            <a:pPr algn="just"/>
            <a:r>
              <a:rPr lang="pt-BR" sz="2400" b="1" dirty="0" smtClean="0"/>
              <a:t>4)</a:t>
            </a:r>
            <a:r>
              <a:rPr lang="pt-BR" sz="2400" dirty="0"/>
              <a:t> O quantitativo solicitado pelo carona não pode ultrapassar 50% dos quantitativos dos itens do instrumento convocatório e registrados na ata de registro de </a:t>
            </a:r>
            <a:r>
              <a:rPr lang="pt-BR" sz="2400" dirty="0" smtClean="0"/>
              <a:t>preços</a:t>
            </a:r>
          </a:p>
          <a:p>
            <a:pPr algn="just"/>
            <a:r>
              <a:rPr lang="pt-BR" sz="2400" b="1" dirty="0" smtClean="0"/>
              <a:t>5)</a:t>
            </a:r>
            <a:r>
              <a:rPr lang="pt-BR" sz="2400" dirty="0"/>
              <a:t> O quantitativo decorrente das adesões à ata de registro de preços não poderá exceder, </a:t>
            </a:r>
            <a:r>
              <a:rPr lang="pt-BR" sz="2400" b="1" dirty="0"/>
              <a:t>na totalidade</a:t>
            </a:r>
            <a:r>
              <a:rPr lang="pt-BR" sz="2400" dirty="0"/>
              <a:t>, ao </a:t>
            </a:r>
            <a:r>
              <a:rPr lang="pt-BR" sz="2400" b="1" dirty="0"/>
              <a:t>dobro do quantitativo</a:t>
            </a:r>
            <a:r>
              <a:rPr lang="pt-BR" sz="2400" dirty="0"/>
              <a:t> de cada item registrado na ata de registro de preços para o órgão gerenciador e para os órgãos </a:t>
            </a:r>
            <a:r>
              <a:rPr lang="pt-BR" sz="2400" dirty="0" smtClean="0"/>
              <a:t>participantes.       </a:t>
            </a:r>
            <a:endParaRPr lang="pt-BR" altLang="pt-BR" sz="2400" dirty="0"/>
          </a:p>
        </p:txBody>
      </p:sp>
      <p:sp>
        <p:nvSpPr>
          <p:cNvPr id="3" name="Retângulo 2"/>
          <p:cNvSpPr/>
          <p:nvPr/>
        </p:nvSpPr>
        <p:spPr>
          <a:xfrm>
            <a:off x="4338951" y="5527655"/>
            <a:ext cx="5647700" cy="923330"/>
          </a:xfrm>
          <a:prstGeom prst="rect">
            <a:avLst/>
          </a:prstGeom>
          <a:noFill/>
        </p:spPr>
        <p:txBody>
          <a:bodyPr wrap="none" lIns="91440" tIns="45720" rIns="91440" bIns="45720">
            <a:spAutoFit/>
          </a:bodyPr>
          <a:lstStyle/>
          <a:p>
            <a:pPr algn="ctr"/>
            <a:r>
              <a:rPr lang="pt-BR" sz="5400" b="1" dirty="0">
                <a:ln w="0"/>
                <a:gradFill>
                  <a:gsLst>
                    <a:gs pos="21000">
                      <a:srgbClr val="53575C"/>
                    </a:gs>
                    <a:gs pos="88000">
                      <a:srgbClr val="C5C7CA"/>
                    </a:gs>
                  </a:gsLst>
                  <a:lin ang="5400000"/>
                </a:gradFill>
                <a:latin typeface="Arial" panose="020B0604020202020204" pitchFamily="34" charset="0"/>
                <a:cs typeface="Arial" panose="020B0604020202020204" pitchFamily="34" charset="0"/>
              </a:rPr>
              <a:t>Decreto 7.892/13</a:t>
            </a:r>
            <a:endParaRPr lang="pt-BR" sz="5400" b="1" cap="none" spc="0" dirty="0">
              <a:ln w="0"/>
              <a:gradFill>
                <a:gsLst>
                  <a:gs pos="21000">
                    <a:srgbClr val="53575C"/>
                  </a:gs>
                  <a:gs pos="88000">
                    <a:srgbClr val="C5C7CA"/>
                  </a:gs>
                </a:gsLst>
                <a:lin ang="5400000"/>
              </a:gra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86489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66800" y="1676400"/>
            <a:ext cx="10141528" cy="4401205"/>
          </a:xfrm>
          <a:prstGeom prst="rect">
            <a:avLst/>
          </a:prstGeom>
        </p:spPr>
        <p:txBody>
          <a:bodyPr wrap="square">
            <a:spAutoFit/>
          </a:bodyPr>
          <a:lstStyle/>
          <a:p>
            <a:pPr algn="just"/>
            <a:endParaRPr lang="pt-BR" altLang="pt-BR" sz="2800" dirty="0" smtClean="0">
              <a:latin typeface="Arial" panose="020B0604020202020204" pitchFamily="34" charset="0"/>
              <a:cs typeface="Arial" panose="020B0604020202020204" pitchFamily="34" charset="0"/>
            </a:endParaRPr>
          </a:p>
          <a:p>
            <a:pPr algn="just"/>
            <a:endParaRPr lang="pt-BR" altLang="pt-BR" sz="2800" dirty="0" smtClean="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aquele que mantiver vínculo de natureza técnica, comercial, econômica, financeira, trabalhista ou civil, ou seja cônjuge, companheiro ou parente em linha reta, colateral ou por afinidade, até o terceiro grau, de dirigente do órgão ou entidade contratante ou </a:t>
            </a:r>
            <a:r>
              <a:rPr lang="pt-BR" altLang="pt-BR" sz="2800" dirty="0" smtClean="0">
                <a:solidFill>
                  <a:srgbClr val="FF0000"/>
                </a:solidFill>
                <a:latin typeface="Arial" panose="020B0604020202020204" pitchFamily="34" charset="0"/>
                <a:cs typeface="Arial" panose="020B0604020202020204" pitchFamily="34" charset="0"/>
              </a:rPr>
              <a:t>agente público que desempenhe função na licitação ou que atue na fiscalização ou na gestão do contrato, devendo esta proibição constar expressamente no edital de licitação</a:t>
            </a:r>
            <a:r>
              <a:rPr lang="pt-BR" altLang="pt-BR" sz="2800" dirty="0" smtClean="0">
                <a:latin typeface="Arial" panose="020B0604020202020204" pitchFamily="34" charset="0"/>
                <a:cs typeface="Arial" panose="020B0604020202020204" pitchFamily="34" charset="0"/>
              </a:rPr>
              <a:t>; </a:t>
            </a:r>
            <a:endParaRPr lang="pt-BR" altLang="pt-BR" sz="2800" dirty="0">
              <a:latin typeface="Arial" panose="020B0604020202020204" pitchFamily="34" charset="0"/>
              <a:cs typeface="Arial" panose="020B0604020202020204" pitchFamily="34" charset="0"/>
            </a:endParaRPr>
          </a:p>
        </p:txBody>
      </p:sp>
      <p:sp>
        <p:nvSpPr>
          <p:cNvPr id="3" name="Retângulo 2"/>
          <p:cNvSpPr/>
          <p:nvPr/>
        </p:nvSpPr>
        <p:spPr>
          <a:xfrm>
            <a:off x="1066800" y="762001"/>
            <a:ext cx="10141528" cy="2000548"/>
          </a:xfrm>
          <a:prstGeom prst="rect">
            <a:avLst/>
          </a:prstGeom>
        </p:spPr>
        <p:txBody>
          <a:bodyPr wrap="square">
            <a:spAutoFit/>
          </a:bodyPr>
          <a:lstStyle/>
          <a:p>
            <a:pPr algn="ctr"/>
            <a:r>
              <a:rPr lang="pt-BR" altLang="pt-BR" sz="4000" b="1" dirty="0" smtClean="0">
                <a:latin typeface="Arial" panose="020B0604020202020204" pitchFamily="34" charset="0"/>
                <a:cs typeface="Arial" panose="020B0604020202020204" pitchFamily="34" charset="0"/>
              </a:rPr>
              <a:t>LEI 14.133/2021</a:t>
            </a:r>
          </a:p>
          <a:p>
            <a:pPr algn="just"/>
            <a:r>
              <a:rPr lang="pt-BR" altLang="pt-BR" sz="2800" b="1" dirty="0" smtClean="0">
                <a:latin typeface="Arial" panose="020B0604020202020204" pitchFamily="34" charset="0"/>
                <a:cs typeface="Arial" panose="020B0604020202020204" pitchFamily="34" charset="0"/>
              </a:rPr>
              <a:t>Art</a:t>
            </a:r>
            <a:r>
              <a:rPr lang="pt-BR" altLang="pt-BR" sz="2800" b="1" dirty="0">
                <a:latin typeface="Arial" panose="020B0604020202020204" pitchFamily="34" charset="0"/>
                <a:cs typeface="Arial" panose="020B0604020202020204" pitchFamily="34" charset="0"/>
              </a:rPr>
              <a:t>. 14. </a:t>
            </a:r>
            <a:r>
              <a:rPr lang="pt-BR" altLang="pt-BR" sz="2800" dirty="0">
                <a:latin typeface="Arial" panose="020B0604020202020204" pitchFamily="34" charset="0"/>
                <a:cs typeface="Arial" panose="020B0604020202020204" pitchFamily="34" charset="0"/>
              </a:rPr>
              <a:t>Não poderão disputar licitação ou participar da execução de contrato, direta ou indiretamente: </a:t>
            </a:r>
            <a:endParaRPr lang="pt-BR" altLang="pt-BR" sz="2800" dirty="0" smtClean="0">
              <a:latin typeface="Arial" panose="020B0604020202020204" pitchFamily="34" charset="0"/>
              <a:cs typeface="Arial" panose="020B0604020202020204" pitchFamily="34" charset="0"/>
            </a:endParaRPr>
          </a:p>
          <a:p>
            <a:pPr algn="just"/>
            <a:endParaRPr lang="pt-BR" altLang="pt-BR" sz="2800" dirty="0">
              <a:latin typeface="Arial" panose="020B0604020202020204" pitchFamily="34" charset="0"/>
              <a:cs typeface="Arial" panose="020B0604020202020204" pitchFamily="34" charset="0"/>
            </a:endParaRPr>
          </a:p>
        </p:txBody>
      </p:sp>
      <p:sp>
        <p:nvSpPr>
          <p:cNvPr id="4" name="Retângulo 3"/>
          <p:cNvSpPr/>
          <p:nvPr/>
        </p:nvSpPr>
        <p:spPr>
          <a:xfrm>
            <a:off x="3934691" y="5644990"/>
            <a:ext cx="7273637" cy="923330"/>
          </a:xfrm>
          <a:prstGeom prst="rect">
            <a:avLst/>
          </a:prstGeom>
          <a:noFill/>
        </p:spPr>
        <p:txBody>
          <a:bodyPr wrap="square" lIns="91440" tIns="45720" rIns="91440" bIns="45720">
            <a:spAutoFit/>
          </a:bodyPr>
          <a:lstStyle/>
          <a:p>
            <a:pPr algn="ctr"/>
            <a:r>
              <a:rPr lang="pt-BR"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gency FB" panose="020B0503020202020204" pitchFamily="34" charset="0"/>
              </a:rPr>
              <a:t>RE STF Nº 910552 - MG</a:t>
            </a:r>
            <a:endParaRPr lang="pt-B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gency FB" panose="020B0503020202020204" pitchFamily="34" charset="0"/>
            </a:endParaRPr>
          </a:p>
        </p:txBody>
      </p:sp>
    </p:spTree>
    <p:extLst>
      <p:ext uri="{BB962C8B-B14F-4D97-AF65-F5344CB8AC3E}">
        <p14:creationId xmlns:p14="http://schemas.microsoft.com/office/powerpoint/2010/main" val="25690694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p:cNvPr>
          <p:cNvGraphicFramePr>
            <a:graphicFrameLocks noGrp="1"/>
          </p:cNvGraphicFramePr>
          <p:nvPr>
            <p:extLst>
              <p:ext uri="{D42A27DB-BD31-4B8C-83A1-F6EECF244321}">
                <p14:modId xmlns:p14="http://schemas.microsoft.com/office/powerpoint/2010/main" val="3910350438"/>
              </p:ext>
            </p:extLst>
          </p:nvPr>
        </p:nvGraphicFramePr>
        <p:xfrm>
          <a:off x="838200" y="549275"/>
          <a:ext cx="10408921" cy="5705834"/>
        </p:xfrm>
        <a:graphic>
          <a:graphicData uri="http://schemas.openxmlformats.org/drawingml/2006/table">
            <a:tbl>
              <a:tblPr/>
              <a:tblGrid>
                <a:gridCol w="3331571">
                  <a:extLst>
                    <a:ext uri="{9D8B030D-6E8A-4147-A177-3AD203B41FA5}">
                      <a16:colId xmlns:a16="http://schemas.microsoft.com/office/drawing/2014/main" val="20000"/>
                    </a:ext>
                  </a:extLst>
                </a:gridCol>
                <a:gridCol w="4684015">
                  <a:extLst>
                    <a:ext uri="{9D8B030D-6E8A-4147-A177-3AD203B41FA5}">
                      <a16:colId xmlns:a16="http://schemas.microsoft.com/office/drawing/2014/main" val="20001"/>
                    </a:ext>
                  </a:extLst>
                </a:gridCol>
                <a:gridCol w="2393335">
                  <a:extLst>
                    <a:ext uri="{9D8B030D-6E8A-4147-A177-3AD203B41FA5}">
                      <a16:colId xmlns:a16="http://schemas.microsoft.com/office/drawing/2014/main" val="20002"/>
                    </a:ext>
                  </a:extLst>
                </a:gridCol>
              </a:tblGrid>
              <a:tr h="689251">
                <a:tc>
                  <a:txBody>
                    <a:bodyPr/>
                    <a:lstStyle/>
                    <a:p>
                      <a:pPr hangingPunct="0">
                        <a:lnSpc>
                          <a:spcPts val="1380"/>
                        </a:lnSpc>
                        <a:spcAft>
                          <a:spcPts val="0"/>
                        </a:spcAft>
                      </a:pPr>
                      <a:endParaRPr lang="pt-BR" sz="1800" b="1" dirty="0">
                        <a:solidFill>
                          <a:srgbClr val="FF0000"/>
                        </a:solidFill>
                        <a:latin typeface="Arial" pitchFamily="34" charset="0"/>
                        <a:ea typeface="Times New Roman"/>
                        <a:cs typeface="Arial" pitchFamily="34" charset="0"/>
                      </a:endParaRPr>
                    </a:p>
                    <a:p>
                      <a:pPr hangingPunct="0">
                        <a:lnSpc>
                          <a:spcPts val="1380"/>
                        </a:lnSpc>
                        <a:spcAft>
                          <a:spcPts val="0"/>
                        </a:spcAft>
                      </a:pPr>
                      <a:r>
                        <a:rPr lang="pt-BR" sz="1800" b="1" dirty="0">
                          <a:solidFill>
                            <a:srgbClr val="FF0000"/>
                          </a:solidFill>
                          <a:latin typeface="Arial" pitchFamily="34" charset="0"/>
                          <a:ea typeface="Times New Roman"/>
                          <a:cs typeface="Arial" pitchFamily="34" charset="0"/>
                        </a:rPr>
                        <a:t>PARENTESCO </a:t>
                      </a:r>
                    </a:p>
                    <a:p>
                      <a:pPr hangingPunct="0">
                        <a:lnSpc>
                          <a:spcPts val="1380"/>
                        </a:lnSpc>
                        <a:spcAft>
                          <a:spcPts val="0"/>
                        </a:spcAft>
                      </a:pPr>
                      <a:endParaRPr lang="pt-BR" sz="1800" b="1" dirty="0">
                        <a:solidFill>
                          <a:srgbClr val="FF0000"/>
                        </a:solidFill>
                        <a:latin typeface="Arial" pitchFamily="34" charset="0"/>
                        <a:ea typeface="Times New Roman"/>
                        <a:cs typeface="Arial" pitchFamily="34" charset="0"/>
                      </a:endParaRPr>
                    </a:p>
                    <a:p>
                      <a:pPr hangingPunct="0">
                        <a:lnSpc>
                          <a:spcPts val="1380"/>
                        </a:lnSpc>
                        <a:spcAft>
                          <a:spcPts val="0"/>
                        </a:spcAft>
                      </a:pPr>
                      <a:r>
                        <a:rPr lang="pt-BR" sz="1800" b="1" dirty="0">
                          <a:solidFill>
                            <a:srgbClr val="FF0000"/>
                          </a:solidFill>
                          <a:latin typeface="Arial" pitchFamily="34" charset="0"/>
                          <a:ea typeface="Times New Roman"/>
                          <a:cs typeface="Arial" pitchFamily="34" charset="0"/>
                        </a:rPr>
                        <a:t>CONSANGÜÍNEO</a:t>
                      </a:r>
                      <a:endParaRPr lang="pt-BR" sz="1800"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b="1" dirty="0">
                        <a:solidFill>
                          <a:srgbClr val="FF0000"/>
                        </a:solidFill>
                        <a:latin typeface="Arial" pitchFamily="34" charset="0"/>
                        <a:ea typeface="Times New Roman"/>
                        <a:cs typeface="Arial" pitchFamily="34" charset="0"/>
                      </a:endParaRPr>
                    </a:p>
                    <a:p>
                      <a:pPr hangingPunct="0">
                        <a:lnSpc>
                          <a:spcPts val="1380"/>
                        </a:lnSpc>
                        <a:spcAft>
                          <a:spcPts val="0"/>
                        </a:spcAft>
                      </a:pPr>
                      <a:r>
                        <a:rPr lang="pt-BR" sz="1800" b="1" dirty="0">
                          <a:solidFill>
                            <a:srgbClr val="FF0000"/>
                          </a:solidFill>
                          <a:latin typeface="Arial" pitchFamily="34" charset="0"/>
                          <a:ea typeface="Times New Roman"/>
                          <a:cs typeface="Arial" pitchFamily="34" charset="0"/>
                        </a:rPr>
                        <a:t>PARENTESCO POR AFINIDADE</a:t>
                      </a:r>
                      <a:endParaRPr lang="pt-BR" sz="1800"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2017">
                <a:tc>
                  <a:txBody>
                    <a:bodyPr/>
                    <a:lstStyle/>
                    <a:p>
                      <a:pPr hangingPunct="0">
                        <a:lnSpc>
                          <a:spcPts val="1380"/>
                        </a:lnSpc>
                        <a:spcAft>
                          <a:spcPts val="0"/>
                        </a:spcAft>
                      </a:pPr>
                      <a:endParaRPr lang="pt-BR" sz="1800" b="1" dirty="0">
                        <a:solidFill>
                          <a:srgbClr val="000000"/>
                        </a:solidFill>
                        <a:latin typeface="Arial" pitchFamily="34" charset="0"/>
                        <a:ea typeface="Times New Roman"/>
                        <a:cs typeface="Arial" pitchFamily="34" charset="0"/>
                      </a:endParaRPr>
                    </a:p>
                    <a:p>
                      <a:pPr hangingPunct="0">
                        <a:lnSpc>
                          <a:spcPts val="1380"/>
                        </a:lnSpc>
                        <a:spcAft>
                          <a:spcPts val="0"/>
                        </a:spcAft>
                      </a:pPr>
                      <a:r>
                        <a:rPr lang="pt-BR" sz="1800" b="1" dirty="0">
                          <a:solidFill>
                            <a:srgbClr val="000000"/>
                          </a:solidFill>
                          <a:latin typeface="Arial" pitchFamily="34" charset="0"/>
                          <a:ea typeface="Times New Roman"/>
                          <a:cs typeface="Arial" pitchFamily="34" charset="0"/>
                        </a:rPr>
                        <a:t>LINHA RETA</a:t>
                      </a:r>
                      <a:endParaRPr lang="pt-BR"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b="1" dirty="0">
                        <a:solidFill>
                          <a:srgbClr val="000000"/>
                        </a:solidFill>
                        <a:latin typeface="Arial" pitchFamily="34" charset="0"/>
                        <a:ea typeface="Times New Roman"/>
                        <a:cs typeface="Arial" pitchFamily="34" charset="0"/>
                      </a:endParaRPr>
                    </a:p>
                    <a:p>
                      <a:pPr hangingPunct="0">
                        <a:lnSpc>
                          <a:spcPts val="1380"/>
                        </a:lnSpc>
                        <a:spcAft>
                          <a:spcPts val="0"/>
                        </a:spcAft>
                      </a:pPr>
                      <a:r>
                        <a:rPr lang="pt-BR" sz="1800" b="1" dirty="0">
                          <a:solidFill>
                            <a:srgbClr val="000000"/>
                          </a:solidFill>
                          <a:latin typeface="Arial" pitchFamily="34" charset="0"/>
                          <a:ea typeface="Times New Roman"/>
                          <a:cs typeface="Arial" pitchFamily="34" charset="0"/>
                        </a:rPr>
                        <a:t>LINHA COLATERAL</a:t>
                      </a:r>
                      <a:endParaRPr lang="pt-BR"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4032">
                <a:tc>
                  <a:txBody>
                    <a:bodyPr/>
                    <a:lstStyle/>
                    <a:p>
                      <a:pPr hangingPunct="0">
                        <a:lnSpc>
                          <a:spcPts val="1380"/>
                        </a:lnSpc>
                        <a:spcAft>
                          <a:spcPts val="0"/>
                        </a:spcAft>
                      </a:pPr>
                      <a:endParaRPr lang="pt-BR" sz="1800" b="1" u="none" dirty="0">
                        <a:solidFill>
                          <a:schemeClr val="accent1">
                            <a:lumMod val="75000"/>
                          </a:schemeClr>
                        </a:solidFill>
                        <a:latin typeface="Arial" pitchFamily="34" charset="0"/>
                        <a:ea typeface="Times New Roman"/>
                        <a:cs typeface="Arial" pitchFamily="34" charset="0"/>
                      </a:endParaRPr>
                    </a:p>
                    <a:p>
                      <a:pPr hangingPunct="0">
                        <a:lnSpc>
                          <a:spcPts val="1380"/>
                        </a:lnSpc>
                        <a:spcAft>
                          <a:spcPts val="0"/>
                        </a:spcAft>
                      </a:pPr>
                      <a:r>
                        <a:rPr lang="pt-BR" sz="1800" b="1" u="none" dirty="0">
                          <a:solidFill>
                            <a:schemeClr val="accent1">
                              <a:lumMod val="75000"/>
                            </a:schemeClr>
                          </a:solidFill>
                          <a:latin typeface="Arial" pitchFamily="34" charset="0"/>
                          <a:ea typeface="Times New Roman"/>
                          <a:cs typeface="Arial" pitchFamily="34" charset="0"/>
                        </a:rPr>
                        <a:t>Bisavô (3º grau)</a:t>
                      </a:r>
                      <a:endParaRPr lang="pt-BR" sz="1800" u="none" dirty="0">
                        <a:solidFill>
                          <a:schemeClr val="accent1">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b="1" u="none" dirty="0">
                        <a:solidFill>
                          <a:srgbClr val="000000"/>
                        </a:solidFill>
                        <a:latin typeface="Arial" pitchFamily="34" charset="0"/>
                        <a:ea typeface="Times New Roman"/>
                        <a:cs typeface="Arial" pitchFamily="34" charset="0"/>
                      </a:endParaRPr>
                    </a:p>
                    <a:p>
                      <a:pPr hangingPunct="0">
                        <a:lnSpc>
                          <a:spcPts val="1380"/>
                        </a:lnSpc>
                        <a:spcAft>
                          <a:spcPts val="0"/>
                        </a:spcAft>
                      </a:pPr>
                      <a:r>
                        <a:rPr lang="pt-BR" sz="1800" b="1" u="none" dirty="0">
                          <a:solidFill>
                            <a:srgbClr val="000000"/>
                          </a:solidFill>
                          <a:latin typeface="Arial" pitchFamily="34" charset="0"/>
                          <a:ea typeface="Times New Roman"/>
                          <a:cs typeface="Arial" pitchFamily="34" charset="0"/>
                        </a:rPr>
                        <a:t>Tio (3º grau)</a:t>
                      </a:r>
                      <a:endParaRPr lang="pt-BR" sz="1800" u="none"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b="1" u="none" dirty="0">
                        <a:solidFill>
                          <a:schemeClr val="accent2">
                            <a:lumMod val="75000"/>
                          </a:schemeClr>
                        </a:solidFill>
                        <a:latin typeface="Arial" pitchFamily="34" charset="0"/>
                        <a:ea typeface="Times New Roman"/>
                        <a:cs typeface="Arial" pitchFamily="34" charset="0"/>
                      </a:endParaRPr>
                    </a:p>
                    <a:p>
                      <a:pPr hangingPunct="0">
                        <a:lnSpc>
                          <a:spcPts val="1380"/>
                        </a:lnSpc>
                        <a:spcAft>
                          <a:spcPts val="0"/>
                        </a:spcAft>
                      </a:pPr>
                      <a:r>
                        <a:rPr lang="pt-BR" sz="1800" b="1" u="none" dirty="0">
                          <a:solidFill>
                            <a:schemeClr val="accent2">
                              <a:lumMod val="75000"/>
                            </a:schemeClr>
                          </a:solidFill>
                          <a:latin typeface="Arial" pitchFamily="34" charset="0"/>
                          <a:ea typeface="Times New Roman"/>
                          <a:cs typeface="Arial" pitchFamily="34" charset="0"/>
                        </a:rPr>
                        <a:t>Tio do cônjuge (3º grau)</a:t>
                      </a:r>
                      <a:endParaRPr lang="pt-BR" sz="1800" u="none" dirty="0">
                        <a:solidFill>
                          <a:schemeClr val="accent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9738">
                <a:tc>
                  <a:txBody>
                    <a:bodyPr/>
                    <a:lstStyle/>
                    <a:p>
                      <a:pPr hangingPunct="0">
                        <a:lnSpc>
                          <a:spcPts val="1380"/>
                        </a:lnSpc>
                        <a:spcAft>
                          <a:spcPts val="0"/>
                        </a:spcAft>
                      </a:pPr>
                      <a:endParaRPr lang="pt-BR" sz="1800" b="1" u="none" dirty="0">
                        <a:solidFill>
                          <a:schemeClr val="accent1">
                            <a:lumMod val="75000"/>
                          </a:schemeClr>
                        </a:solidFill>
                        <a:latin typeface="Arial" pitchFamily="34" charset="0"/>
                        <a:ea typeface="Times New Roman"/>
                        <a:cs typeface="Arial" pitchFamily="34" charset="0"/>
                      </a:endParaRPr>
                    </a:p>
                    <a:p>
                      <a:pPr hangingPunct="0">
                        <a:lnSpc>
                          <a:spcPts val="1380"/>
                        </a:lnSpc>
                        <a:spcAft>
                          <a:spcPts val="0"/>
                        </a:spcAft>
                      </a:pPr>
                      <a:r>
                        <a:rPr lang="pt-BR" sz="1800" b="1" u="none" dirty="0">
                          <a:solidFill>
                            <a:schemeClr val="accent1">
                              <a:lumMod val="75000"/>
                            </a:schemeClr>
                          </a:solidFill>
                          <a:latin typeface="Arial" pitchFamily="34" charset="0"/>
                          <a:ea typeface="Times New Roman"/>
                          <a:cs typeface="Arial" pitchFamily="34" charset="0"/>
                        </a:rPr>
                        <a:t>Avô (2º grau)</a:t>
                      </a:r>
                      <a:endParaRPr lang="pt-BR" sz="1800" u="none" dirty="0">
                        <a:solidFill>
                          <a:schemeClr val="accent1">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b="1" u="none" dirty="0">
                        <a:solidFill>
                          <a:srgbClr val="000000"/>
                        </a:solidFill>
                        <a:latin typeface="Arial" pitchFamily="34" charset="0"/>
                        <a:ea typeface="Times New Roman"/>
                        <a:cs typeface="Arial" pitchFamily="34" charset="0"/>
                      </a:endParaRPr>
                    </a:p>
                    <a:p>
                      <a:pPr hangingPunct="0">
                        <a:lnSpc>
                          <a:spcPts val="1380"/>
                        </a:lnSpc>
                        <a:spcAft>
                          <a:spcPts val="0"/>
                        </a:spcAft>
                      </a:pPr>
                      <a:r>
                        <a:rPr lang="pt-BR" sz="1800" b="1" u="none" dirty="0">
                          <a:solidFill>
                            <a:srgbClr val="000000"/>
                          </a:solidFill>
                          <a:latin typeface="Arial" pitchFamily="34" charset="0"/>
                          <a:ea typeface="Times New Roman"/>
                          <a:cs typeface="Arial" pitchFamily="34" charset="0"/>
                        </a:rPr>
                        <a:t>Irmão (2º grau)</a:t>
                      </a:r>
                      <a:endParaRPr lang="pt-BR" sz="1800" u="none"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b="1" u="none" dirty="0">
                        <a:solidFill>
                          <a:schemeClr val="accent2">
                            <a:lumMod val="75000"/>
                          </a:schemeClr>
                        </a:solidFill>
                        <a:latin typeface="Arial" pitchFamily="34" charset="0"/>
                        <a:ea typeface="Times New Roman"/>
                        <a:cs typeface="Arial" pitchFamily="34" charset="0"/>
                      </a:endParaRPr>
                    </a:p>
                    <a:p>
                      <a:pPr hangingPunct="0">
                        <a:lnSpc>
                          <a:spcPts val="1380"/>
                        </a:lnSpc>
                        <a:spcAft>
                          <a:spcPts val="0"/>
                        </a:spcAft>
                      </a:pPr>
                      <a:r>
                        <a:rPr lang="pt-BR" sz="1800" b="1" u="none" dirty="0">
                          <a:solidFill>
                            <a:schemeClr val="accent2">
                              <a:lumMod val="75000"/>
                            </a:schemeClr>
                          </a:solidFill>
                          <a:latin typeface="Arial" pitchFamily="34" charset="0"/>
                          <a:ea typeface="Times New Roman"/>
                          <a:cs typeface="Arial" pitchFamily="34" charset="0"/>
                        </a:rPr>
                        <a:t>Sogro(a) (1º grau)</a:t>
                      </a:r>
                      <a:endParaRPr lang="pt-BR" sz="1800" u="none" dirty="0">
                        <a:solidFill>
                          <a:schemeClr val="accent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8765">
                <a:tc>
                  <a:txBody>
                    <a:bodyPr/>
                    <a:lstStyle/>
                    <a:p>
                      <a:pPr hangingPunct="0">
                        <a:lnSpc>
                          <a:spcPts val="1380"/>
                        </a:lnSpc>
                        <a:spcAft>
                          <a:spcPts val="0"/>
                        </a:spcAft>
                      </a:pPr>
                      <a:endParaRPr lang="pt-BR" sz="1800" b="1" u="none" dirty="0">
                        <a:solidFill>
                          <a:schemeClr val="accent1">
                            <a:lumMod val="75000"/>
                          </a:schemeClr>
                        </a:solidFill>
                        <a:latin typeface="Arial" pitchFamily="34" charset="0"/>
                        <a:ea typeface="Times New Roman"/>
                        <a:cs typeface="Arial" pitchFamily="34" charset="0"/>
                      </a:endParaRPr>
                    </a:p>
                    <a:p>
                      <a:pPr hangingPunct="0">
                        <a:lnSpc>
                          <a:spcPts val="1380"/>
                        </a:lnSpc>
                        <a:spcAft>
                          <a:spcPts val="0"/>
                        </a:spcAft>
                      </a:pPr>
                      <a:r>
                        <a:rPr lang="pt-BR" sz="1800" b="1" u="none" dirty="0">
                          <a:solidFill>
                            <a:schemeClr val="accent1">
                              <a:lumMod val="75000"/>
                            </a:schemeClr>
                          </a:solidFill>
                          <a:latin typeface="Arial" pitchFamily="34" charset="0"/>
                          <a:ea typeface="Times New Roman"/>
                          <a:cs typeface="Arial" pitchFamily="34" charset="0"/>
                        </a:rPr>
                        <a:t>Pai (1º grau)</a:t>
                      </a:r>
                      <a:endParaRPr lang="pt-BR" sz="1800" u="none" dirty="0">
                        <a:solidFill>
                          <a:schemeClr val="accent1">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b="1" u="none" dirty="0">
                        <a:solidFill>
                          <a:srgbClr val="000000"/>
                        </a:solidFill>
                        <a:latin typeface="Arial" pitchFamily="34" charset="0"/>
                        <a:ea typeface="Times New Roman"/>
                        <a:cs typeface="Arial" pitchFamily="34" charset="0"/>
                      </a:endParaRPr>
                    </a:p>
                    <a:p>
                      <a:pPr hangingPunct="0">
                        <a:lnSpc>
                          <a:spcPts val="1380"/>
                        </a:lnSpc>
                        <a:spcAft>
                          <a:spcPts val="0"/>
                        </a:spcAft>
                      </a:pPr>
                      <a:r>
                        <a:rPr lang="pt-BR" sz="1800" b="1" u="none" dirty="0">
                          <a:solidFill>
                            <a:srgbClr val="000000"/>
                          </a:solidFill>
                          <a:latin typeface="Arial" pitchFamily="34" charset="0"/>
                          <a:ea typeface="Times New Roman"/>
                          <a:cs typeface="Arial" pitchFamily="34" charset="0"/>
                        </a:rPr>
                        <a:t>Sobrinho (3º grau)</a:t>
                      </a:r>
                      <a:endParaRPr lang="pt-BR" sz="1800" u="none"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b="1" u="none" dirty="0">
                        <a:solidFill>
                          <a:schemeClr val="accent2">
                            <a:lumMod val="75000"/>
                          </a:schemeClr>
                        </a:solidFill>
                        <a:latin typeface="Arial" pitchFamily="34" charset="0"/>
                        <a:ea typeface="Times New Roman"/>
                        <a:cs typeface="Arial" pitchFamily="34" charset="0"/>
                      </a:endParaRPr>
                    </a:p>
                    <a:p>
                      <a:pPr hangingPunct="0">
                        <a:lnSpc>
                          <a:spcPts val="1380"/>
                        </a:lnSpc>
                        <a:spcAft>
                          <a:spcPts val="0"/>
                        </a:spcAft>
                      </a:pPr>
                      <a:r>
                        <a:rPr lang="pt-BR" sz="1800" b="1" u="none" dirty="0">
                          <a:solidFill>
                            <a:schemeClr val="accent2">
                              <a:lumMod val="75000"/>
                            </a:schemeClr>
                          </a:solidFill>
                          <a:latin typeface="Arial" pitchFamily="34" charset="0"/>
                          <a:ea typeface="Times New Roman"/>
                          <a:cs typeface="Arial" pitchFamily="34" charset="0"/>
                        </a:rPr>
                        <a:t>Genro/Nora (1º grau)</a:t>
                      </a:r>
                      <a:endParaRPr lang="pt-BR" sz="1800" u="none" dirty="0">
                        <a:solidFill>
                          <a:schemeClr val="accent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2017">
                <a:tc>
                  <a:txBody>
                    <a:bodyPr/>
                    <a:lstStyle/>
                    <a:p>
                      <a:pPr hangingPunct="0">
                        <a:lnSpc>
                          <a:spcPts val="1380"/>
                        </a:lnSpc>
                        <a:spcAft>
                          <a:spcPts val="0"/>
                        </a:spcAft>
                      </a:pPr>
                      <a:endParaRPr lang="pt-BR" sz="1800" b="1" u="none" dirty="0">
                        <a:solidFill>
                          <a:schemeClr val="accent1">
                            <a:lumMod val="75000"/>
                          </a:schemeClr>
                        </a:solidFill>
                        <a:latin typeface="Arial" pitchFamily="34" charset="0"/>
                        <a:ea typeface="Times New Roman"/>
                        <a:cs typeface="Arial" pitchFamily="34" charset="0"/>
                      </a:endParaRPr>
                    </a:p>
                    <a:p>
                      <a:pPr hangingPunct="0">
                        <a:lnSpc>
                          <a:spcPts val="1380"/>
                        </a:lnSpc>
                        <a:spcAft>
                          <a:spcPts val="0"/>
                        </a:spcAft>
                      </a:pPr>
                      <a:r>
                        <a:rPr lang="pt-BR" sz="1800" b="1" u="none" dirty="0">
                          <a:solidFill>
                            <a:schemeClr val="accent1">
                              <a:lumMod val="75000"/>
                            </a:schemeClr>
                          </a:solidFill>
                          <a:latin typeface="Arial" pitchFamily="34" charset="0"/>
                          <a:ea typeface="Times New Roman"/>
                          <a:cs typeface="Arial" pitchFamily="34" charset="0"/>
                        </a:rPr>
                        <a:t>Filho (1º grau)</a:t>
                      </a:r>
                      <a:endParaRPr lang="pt-BR" sz="1800" u="none" dirty="0">
                        <a:solidFill>
                          <a:schemeClr val="accent1">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b="1" u="none" dirty="0">
                        <a:solidFill>
                          <a:srgbClr val="000000"/>
                        </a:solidFill>
                        <a:latin typeface="Arial" pitchFamily="34" charset="0"/>
                        <a:ea typeface="Times New Roman"/>
                        <a:cs typeface="Arial" pitchFamily="34" charset="0"/>
                      </a:endParaRPr>
                    </a:p>
                    <a:p>
                      <a:pPr hangingPunct="0">
                        <a:lnSpc>
                          <a:spcPts val="1380"/>
                        </a:lnSpc>
                        <a:spcAft>
                          <a:spcPts val="0"/>
                        </a:spcAft>
                      </a:pPr>
                      <a:r>
                        <a:rPr lang="pt-BR" sz="1800" b="1" u="none" dirty="0">
                          <a:solidFill>
                            <a:srgbClr val="000000"/>
                          </a:solidFill>
                          <a:latin typeface="Arial" pitchFamily="34" charset="0"/>
                          <a:ea typeface="Times New Roman"/>
                          <a:cs typeface="Arial" pitchFamily="34" charset="0"/>
                        </a:rPr>
                        <a:t>Cunhado(a) (2º grau)</a:t>
                      </a:r>
                      <a:endParaRPr lang="pt-BR" sz="1800" u="none"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2017">
                <a:tc>
                  <a:txBody>
                    <a:bodyPr/>
                    <a:lstStyle/>
                    <a:p>
                      <a:pPr hangingPunct="0">
                        <a:lnSpc>
                          <a:spcPts val="1380"/>
                        </a:lnSpc>
                        <a:spcAft>
                          <a:spcPts val="0"/>
                        </a:spcAft>
                      </a:pPr>
                      <a:endParaRPr lang="pt-BR" sz="1800" b="1" u="none" dirty="0">
                        <a:solidFill>
                          <a:schemeClr val="accent1">
                            <a:lumMod val="75000"/>
                          </a:schemeClr>
                        </a:solidFill>
                        <a:latin typeface="Arial" pitchFamily="34" charset="0"/>
                        <a:ea typeface="Times New Roman"/>
                        <a:cs typeface="Arial" pitchFamily="34" charset="0"/>
                      </a:endParaRPr>
                    </a:p>
                    <a:p>
                      <a:pPr hangingPunct="0">
                        <a:lnSpc>
                          <a:spcPts val="1380"/>
                        </a:lnSpc>
                        <a:spcAft>
                          <a:spcPts val="0"/>
                        </a:spcAft>
                      </a:pPr>
                      <a:r>
                        <a:rPr lang="pt-BR" sz="1800" b="1" u="none" dirty="0">
                          <a:solidFill>
                            <a:schemeClr val="accent1">
                              <a:lumMod val="75000"/>
                            </a:schemeClr>
                          </a:solidFill>
                          <a:latin typeface="Arial" pitchFamily="34" charset="0"/>
                          <a:ea typeface="Times New Roman"/>
                          <a:cs typeface="Arial" pitchFamily="34" charset="0"/>
                        </a:rPr>
                        <a:t>Neto (2º grau)</a:t>
                      </a:r>
                      <a:endParaRPr lang="pt-BR" sz="1800" u="none" dirty="0">
                        <a:solidFill>
                          <a:schemeClr val="accent1">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b="1" u="none" dirty="0">
                        <a:solidFill>
                          <a:srgbClr val="000000"/>
                        </a:solidFill>
                        <a:latin typeface="Arial" pitchFamily="34" charset="0"/>
                        <a:ea typeface="Times New Roman"/>
                        <a:cs typeface="Arial" pitchFamily="34" charset="0"/>
                      </a:endParaRPr>
                    </a:p>
                    <a:p>
                      <a:pPr hangingPunct="0">
                        <a:lnSpc>
                          <a:spcPts val="1380"/>
                        </a:lnSpc>
                        <a:spcAft>
                          <a:spcPts val="0"/>
                        </a:spcAft>
                      </a:pPr>
                      <a:r>
                        <a:rPr lang="pt-BR" sz="1800" b="1" u="none" dirty="0">
                          <a:solidFill>
                            <a:srgbClr val="000000"/>
                          </a:solidFill>
                          <a:latin typeface="Arial" pitchFamily="34" charset="0"/>
                          <a:ea typeface="Times New Roman"/>
                          <a:cs typeface="Arial" pitchFamily="34" charset="0"/>
                        </a:rPr>
                        <a:t>Filho do cônjuge (1º grau)</a:t>
                      </a:r>
                      <a:endParaRPr lang="pt-BR" sz="1800" u="none"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6048">
                <a:tc>
                  <a:txBody>
                    <a:bodyPr/>
                    <a:lstStyle/>
                    <a:p>
                      <a:pPr hangingPunct="0">
                        <a:lnSpc>
                          <a:spcPts val="1380"/>
                        </a:lnSpc>
                        <a:spcAft>
                          <a:spcPts val="0"/>
                        </a:spcAft>
                      </a:pPr>
                      <a:endParaRPr lang="pt-BR" sz="1800" b="1" u="none" dirty="0">
                        <a:solidFill>
                          <a:schemeClr val="accent1">
                            <a:lumMod val="75000"/>
                          </a:schemeClr>
                        </a:solidFill>
                        <a:latin typeface="Arial" pitchFamily="34" charset="0"/>
                        <a:ea typeface="Times New Roman"/>
                        <a:cs typeface="Arial" pitchFamily="34" charset="0"/>
                      </a:endParaRPr>
                    </a:p>
                    <a:p>
                      <a:pPr hangingPunct="0">
                        <a:lnSpc>
                          <a:spcPts val="1380"/>
                        </a:lnSpc>
                        <a:spcAft>
                          <a:spcPts val="0"/>
                        </a:spcAft>
                      </a:pPr>
                      <a:r>
                        <a:rPr lang="pt-BR" sz="1800" b="1" u="none" dirty="0">
                          <a:solidFill>
                            <a:schemeClr val="accent1">
                              <a:lumMod val="75000"/>
                            </a:schemeClr>
                          </a:solidFill>
                          <a:latin typeface="Arial" pitchFamily="34" charset="0"/>
                          <a:ea typeface="Times New Roman"/>
                          <a:cs typeface="Arial" pitchFamily="34" charset="0"/>
                        </a:rPr>
                        <a:t>Bisneto(3º grau)</a:t>
                      </a:r>
                      <a:endParaRPr lang="pt-BR" sz="1800" u="none" dirty="0">
                        <a:solidFill>
                          <a:schemeClr val="accent1">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b="1" u="none" dirty="0">
                        <a:solidFill>
                          <a:srgbClr val="000000"/>
                        </a:solidFill>
                        <a:latin typeface="Arial" pitchFamily="34" charset="0"/>
                        <a:ea typeface="Times New Roman"/>
                        <a:cs typeface="Arial" pitchFamily="34" charset="0"/>
                      </a:endParaRPr>
                    </a:p>
                    <a:p>
                      <a:pPr hangingPunct="0">
                        <a:lnSpc>
                          <a:spcPts val="1380"/>
                        </a:lnSpc>
                        <a:spcAft>
                          <a:spcPts val="0"/>
                        </a:spcAft>
                      </a:pPr>
                      <a:r>
                        <a:rPr lang="pt-BR" sz="1800" b="1" u="none" dirty="0">
                          <a:solidFill>
                            <a:srgbClr val="000000"/>
                          </a:solidFill>
                          <a:latin typeface="Arial" pitchFamily="34" charset="0"/>
                          <a:ea typeface="Times New Roman"/>
                          <a:cs typeface="Arial" pitchFamily="34" charset="0"/>
                        </a:rPr>
                        <a:t>Neto do cônjuge (2º grau) </a:t>
                      </a:r>
                    </a:p>
                    <a:p>
                      <a:pPr hangingPunct="0">
                        <a:lnSpc>
                          <a:spcPts val="1380"/>
                        </a:lnSpc>
                        <a:spcAft>
                          <a:spcPts val="0"/>
                        </a:spcAft>
                      </a:pPr>
                      <a:endParaRPr lang="pt-BR" sz="1800" b="1" u="none" spc="-10" dirty="0">
                        <a:solidFill>
                          <a:srgbClr val="000000"/>
                        </a:solidFill>
                        <a:latin typeface="Arial" pitchFamily="34" charset="0"/>
                        <a:ea typeface="Times New Roman"/>
                        <a:cs typeface="Arial" pitchFamily="34" charset="0"/>
                      </a:endParaRPr>
                    </a:p>
                    <a:p>
                      <a:pPr hangingPunct="0">
                        <a:lnSpc>
                          <a:spcPts val="1380"/>
                        </a:lnSpc>
                        <a:spcAft>
                          <a:spcPts val="0"/>
                        </a:spcAft>
                      </a:pPr>
                      <a:r>
                        <a:rPr lang="pt-BR" sz="1800" b="1" u="none" spc="-10" dirty="0">
                          <a:solidFill>
                            <a:srgbClr val="000000"/>
                          </a:solidFill>
                          <a:latin typeface="Arial" pitchFamily="34" charset="0"/>
                          <a:ea typeface="Times New Roman"/>
                          <a:cs typeface="Arial" pitchFamily="34" charset="0"/>
                        </a:rPr>
                        <a:t>Bisneto do cônjuge (3º grau)</a:t>
                      </a:r>
                    </a:p>
                    <a:p>
                      <a:pPr hangingPunct="0">
                        <a:lnSpc>
                          <a:spcPts val="1380"/>
                        </a:lnSpc>
                        <a:spcAft>
                          <a:spcPts val="0"/>
                        </a:spcAft>
                      </a:pPr>
                      <a:endParaRPr lang="pt-BR" sz="1800" b="1" u="none" spc="-10" dirty="0">
                        <a:solidFill>
                          <a:srgbClr val="000000"/>
                        </a:solidFill>
                        <a:latin typeface="Arial" pitchFamily="34" charset="0"/>
                        <a:ea typeface="Times New Roman"/>
                        <a:cs typeface="Arial" pitchFamily="34" charset="0"/>
                      </a:endParaRPr>
                    </a:p>
                    <a:p>
                      <a:pPr hangingPunct="0">
                        <a:lnSpc>
                          <a:spcPts val="1380"/>
                        </a:lnSpc>
                        <a:spcAft>
                          <a:spcPts val="0"/>
                        </a:spcAft>
                      </a:pPr>
                      <a:r>
                        <a:rPr lang="pt-BR" sz="1800" b="1" u="none" spc="-10" dirty="0">
                          <a:solidFill>
                            <a:srgbClr val="000000"/>
                          </a:solidFill>
                          <a:latin typeface="Arial" pitchFamily="34" charset="0"/>
                          <a:ea typeface="Times New Roman"/>
                          <a:cs typeface="Arial" pitchFamily="34" charset="0"/>
                        </a:rPr>
                        <a:t>Sobrinho do cônjuge (3º grau)</a:t>
                      </a:r>
                      <a:endParaRPr lang="pt-BR" sz="1800" u="none"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1380"/>
                        </a:lnSpc>
                        <a:spcAft>
                          <a:spcPts val="0"/>
                        </a:spcAft>
                      </a:pPr>
                      <a:endParaRPr lang="pt-BR"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507844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83920" y="301412"/>
            <a:ext cx="9905997" cy="3318936"/>
          </a:xfrm>
        </p:spPr>
        <p:txBody>
          <a:bodyPr>
            <a:noAutofit/>
          </a:bodyPr>
          <a:lstStyle/>
          <a:p>
            <a:pPr algn="just">
              <a:lnSpc>
                <a:spcPct val="150000"/>
              </a:lnSpc>
            </a:pPr>
            <a:r>
              <a:rPr lang="pt-BR" sz="4400" dirty="0" smtClean="0">
                <a:latin typeface="Arial" panose="020B0604020202020204" pitchFamily="34" charset="0"/>
                <a:cs typeface="Arial" panose="020B0604020202020204" pitchFamily="34" charset="0"/>
              </a:rPr>
              <a:t>COMO UTILIZAR O “CICLO DE VIDA DO OBJETO”, PERMITIDO AGORA PELA LEI 14.133/2021 PARA DEFINIR A PROPOSTA MAIS VANTAJOSA PARA A ADMINISTRAÇÃO?</a:t>
            </a:r>
          </a:p>
          <a:p>
            <a:pPr marL="0" indent="0">
              <a:buNone/>
            </a:pPr>
            <a:endParaRPr lang="pt-BR"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296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1808" y="531859"/>
            <a:ext cx="9601196" cy="1303867"/>
          </a:xfrm>
        </p:spPr>
        <p:txBody>
          <a:bodyPr/>
          <a:lstStyle/>
          <a:p>
            <a:r>
              <a:rPr lang="pt-BR" dirty="0">
                <a:solidFill>
                  <a:srgbClr val="FF0000"/>
                </a:solidFill>
                <a:latin typeface="Arial" panose="020B0604020202020204" pitchFamily="34" charset="0"/>
                <a:cs typeface="Arial" panose="020B0604020202020204" pitchFamily="34" charset="0"/>
              </a:rPr>
              <a:t>LEI 14.133/2021</a:t>
            </a:r>
          </a:p>
        </p:txBody>
      </p:sp>
      <p:sp>
        <p:nvSpPr>
          <p:cNvPr id="6" name="Espaço Reservado para Conteúdo 5"/>
          <p:cNvSpPr>
            <a:spLocks noGrp="1"/>
          </p:cNvSpPr>
          <p:nvPr>
            <p:ph sz="quarter" idx="4"/>
          </p:nvPr>
        </p:nvSpPr>
        <p:spPr>
          <a:xfrm>
            <a:off x="944880" y="2026920"/>
            <a:ext cx="9954093" cy="4306148"/>
          </a:xfrm>
        </p:spPr>
        <p:txBody>
          <a:bodyPr>
            <a:noAutofit/>
          </a:bodyPr>
          <a:lstStyle/>
          <a:p>
            <a:pPr algn="just"/>
            <a:r>
              <a:rPr lang="pt-BR" altLang="pt-BR" sz="3200" dirty="0">
                <a:latin typeface="Arial" panose="020B0604020202020204" pitchFamily="34" charset="0"/>
                <a:cs typeface="Arial" panose="020B0604020202020204" pitchFamily="34" charset="0"/>
              </a:rPr>
              <a:t>Art. 11. O processo licitatório tem por objetivos: </a:t>
            </a:r>
          </a:p>
          <a:p>
            <a:pPr algn="just"/>
            <a:r>
              <a:rPr lang="pt-BR" altLang="pt-BR" sz="3200" dirty="0">
                <a:latin typeface="Arial" panose="020B0604020202020204" pitchFamily="34" charset="0"/>
                <a:cs typeface="Arial" panose="020B0604020202020204" pitchFamily="34" charset="0"/>
              </a:rPr>
              <a:t>I – assegurar a seleção da proposta apta a gerar o resultado de contratação mais vantajoso para a Administração Pública, inclusive </a:t>
            </a:r>
            <a:r>
              <a:rPr lang="pt-BR" altLang="pt-BR" sz="3200" dirty="0">
                <a:solidFill>
                  <a:srgbClr val="FF0000"/>
                </a:solidFill>
                <a:latin typeface="Arial" panose="020B0604020202020204" pitchFamily="34" charset="0"/>
                <a:cs typeface="Arial" panose="020B0604020202020204" pitchFamily="34" charset="0"/>
              </a:rPr>
              <a:t>no que se refere ao ciclo de vida do objeto;</a:t>
            </a:r>
          </a:p>
        </p:txBody>
      </p:sp>
    </p:spTree>
    <p:extLst>
      <p:ext uri="{BB962C8B-B14F-4D97-AF65-F5344CB8AC3E}">
        <p14:creationId xmlns:p14="http://schemas.microsoft.com/office/powerpoint/2010/main" val="568750185"/>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99160" y="1116211"/>
            <a:ext cx="10393680" cy="4832092"/>
          </a:xfrm>
          <a:prstGeom prst="rect">
            <a:avLst/>
          </a:prstGeom>
        </p:spPr>
        <p:txBody>
          <a:bodyPr wrap="square">
            <a:spAutoFit/>
          </a:bodyPr>
          <a:lstStyle/>
          <a:p>
            <a:pPr algn="just"/>
            <a:r>
              <a:rPr lang="pt-BR" sz="2800" dirty="0">
                <a:solidFill>
                  <a:srgbClr val="000000"/>
                </a:solidFill>
                <a:latin typeface="Arial" panose="020B0604020202020204" pitchFamily="34" charset="0"/>
                <a:cs typeface="Arial" panose="020B0604020202020204" pitchFamily="34" charset="0"/>
              </a:rPr>
              <a:t>Art. 34. O julgamento por menor preço ou maior desconto e, quando couber, por técnica e preço considerará o menor dispêndio para a Administração, atendidos os parâmetros mínimos de qualidade definidos no edital de licitação</a:t>
            </a:r>
            <a:r>
              <a:rPr lang="pt-BR" sz="2800" dirty="0" smtClean="0">
                <a:solidFill>
                  <a:srgbClr val="000000"/>
                </a:solidFill>
                <a:latin typeface="Arial" panose="020B0604020202020204" pitchFamily="34" charset="0"/>
                <a:cs typeface="Arial" panose="020B0604020202020204" pitchFamily="34" charset="0"/>
              </a:rPr>
              <a:t>.</a:t>
            </a:r>
          </a:p>
          <a:p>
            <a:pPr algn="just"/>
            <a:endParaRPr lang="pt-BR" sz="2800" dirty="0">
              <a:solidFill>
                <a:srgbClr val="000000"/>
              </a:solidFill>
              <a:latin typeface="Arial" panose="020B0604020202020204" pitchFamily="34" charset="0"/>
              <a:cs typeface="Arial" panose="020B0604020202020204" pitchFamily="34" charset="0"/>
            </a:endParaRPr>
          </a:p>
          <a:p>
            <a:pPr algn="just"/>
            <a:r>
              <a:rPr lang="pt-BR" sz="2800" dirty="0">
                <a:solidFill>
                  <a:srgbClr val="000000"/>
                </a:solidFill>
                <a:latin typeface="Arial" panose="020B0604020202020204" pitchFamily="34" charset="0"/>
                <a:cs typeface="Arial" panose="020B0604020202020204" pitchFamily="34" charset="0"/>
              </a:rPr>
              <a:t>§ 1º Os custos indiretos, relacionados com as despesas de manutenção, utilização, reposição, depreciação e impacto ambiental do objeto licitado, entre outros fatores vinculados ao </a:t>
            </a:r>
            <a:r>
              <a:rPr lang="pt-BR" sz="2800" b="1" dirty="0">
                <a:solidFill>
                  <a:srgbClr val="000000"/>
                </a:solidFill>
                <a:latin typeface="Arial" panose="020B0604020202020204" pitchFamily="34" charset="0"/>
                <a:cs typeface="Arial" panose="020B0604020202020204" pitchFamily="34" charset="0"/>
              </a:rPr>
              <a:t>seu ciclo de vida</a:t>
            </a:r>
            <a:r>
              <a:rPr lang="pt-BR" sz="2800" dirty="0">
                <a:solidFill>
                  <a:srgbClr val="000000"/>
                </a:solidFill>
                <a:latin typeface="Arial" panose="020B0604020202020204" pitchFamily="34" charset="0"/>
                <a:cs typeface="Arial" panose="020B0604020202020204" pitchFamily="34" charset="0"/>
              </a:rPr>
              <a:t>, poderão ser considerados para a definição do menor dispêndio, sempre que objetivamente mensuráveis, conforme disposto em regulamento.</a:t>
            </a:r>
          </a:p>
        </p:txBody>
      </p:sp>
    </p:spTree>
    <p:extLst>
      <p:ext uri="{BB962C8B-B14F-4D97-AF65-F5344CB8AC3E}">
        <p14:creationId xmlns:p14="http://schemas.microsoft.com/office/powerpoint/2010/main" val="2113681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46760" y="0"/>
            <a:ext cx="10515600" cy="6555641"/>
          </a:xfrm>
          <a:prstGeom prst="rect">
            <a:avLst/>
          </a:prstGeom>
        </p:spPr>
        <p:txBody>
          <a:bodyPr wrap="square">
            <a:spAutoFit/>
          </a:bodyPr>
          <a:lstStyle/>
          <a:p>
            <a:pPr algn="just"/>
            <a:r>
              <a:rPr lang="pt-BR" sz="2800" dirty="0" smtClean="0">
                <a:solidFill>
                  <a:srgbClr val="000000"/>
                </a:solidFill>
                <a:latin typeface="Arial" panose="020B0604020202020204" pitchFamily="34" charset="0"/>
              </a:rPr>
              <a:t>LEI 14.133/2021 </a:t>
            </a:r>
          </a:p>
          <a:p>
            <a:pPr algn="just"/>
            <a:r>
              <a:rPr lang="pt-BR" sz="2800" dirty="0" smtClean="0">
                <a:solidFill>
                  <a:srgbClr val="000000"/>
                </a:solidFill>
                <a:latin typeface="Arial" panose="020B0604020202020204" pitchFamily="34" charset="0"/>
              </a:rPr>
              <a:t>ARTIGO 18 - </a:t>
            </a:r>
            <a:r>
              <a:rPr lang="pt-BR" sz="2800" dirty="0"/>
              <a:t> </a:t>
            </a:r>
            <a:r>
              <a:rPr lang="pt-BR" sz="2800" dirty="0">
                <a:latin typeface="Arial" panose="020B0604020202020204" pitchFamily="34" charset="0"/>
                <a:cs typeface="Arial" panose="020B0604020202020204" pitchFamily="34" charset="0"/>
              </a:rPr>
              <a:t>A fase preparatória do processo licitatório é caracterizada pelo planejamento e deve compatibilizar-se com o plano de contratações anual de que trata o </a:t>
            </a:r>
            <a:r>
              <a:rPr lang="pt-BR" sz="2800" dirty="0">
                <a:latin typeface="Arial" panose="020B0604020202020204" pitchFamily="34" charset="0"/>
                <a:cs typeface="Arial" panose="020B0604020202020204" pitchFamily="34" charset="0"/>
                <a:hlinkClick r:id="rId2"/>
              </a:rPr>
              <a:t>inciso VII do </a:t>
            </a:r>
            <a:r>
              <a:rPr lang="pt-BR" sz="2800" b="1" dirty="0">
                <a:latin typeface="Arial" panose="020B0604020202020204" pitchFamily="34" charset="0"/>
                <a:cs typeface="Arial" panose="020B0604020202020204" pitchFamily="34" charset="0"/>
                <a:hlinkClick r:id="rId2"/>
              </a:rPr>
              <a:t>caput</a:t>
            </a:r>
            <a:r>
              <a:rPr lang="pt-BR" sz="2800" dirty="0">
                <a:latin typeface="Arial" panose="020B0604020202020204" pitchFamily="34" charset="0"/>
                <a:cs typeface="Arial" panose="020B0604020202020204" pitchFamily="34" charset="0"/>
                <a:hlinkClick r:id="rId2"/>
              </a:rPr>
              <a:t> do art. 12 desta Lei</a:t>
            </a:r>
            <a:r>
              <a:rPr lang="pt-BR" sz="2800" dirty="0">
                <a:latin typeface="Arial" panose="020B0604020202020204" pitchFamily="34" charset="0"/>
                <a:cs typeface="Arial" panose="020B0604020202020204" pitchFamily="34" charset="0"/>
              </a:rPr>
              <a:t>, sempre que elaborado, e com as leis orçamentárias, bem como abordar todas as considerações técnicas, mercadológicas e de gestão que podem interferir na contratação, compreendidos:</a:t>
            </a:r>
            <a:endParaRPr lang="pt-BR" sz="2800" dirty="0" smtClean="0">
              <a:solidFill>
                <a:srgbClr val="000000"/>
              </a:solidFill>
              <a:latin typeface="Arial" panose="020B0604020202020204" pitchFamily="34" charset="0"/>
              <a:cs typeface="Arial" panose="020B0604020202020204" pitchFamily="34" charset="0"/>
            </a:endParaRPr>
          </a:p>
          <a:p>
            <a:pPr algn="just"/>
            <a:endParaRPr lang="pt-BR" sz="2800" dirty="0">
              <a:solidFill>
                <a:srgbClr val="000000"/>
              </a:solidFill>
              <a:latin typeface="Arial" panose="020B0604020202020204" pitchFamily="34" charset="0"/>
            </a:endParaRPr>
          </a:p>
          <a:p>
            <a:pPr algn="just"/>
            <a:r>
              <a:rPr lang="pt-BR" sz="2800" b="1" dirty="0" smtClean="0">
                <a:latin typeface="Arial" panose="020B0604020202020204" pitchFamily="34" charset="0"/>
              </a:rPr>
              <a:t>VIII </a:t>
            </a:r>
            <a:r>
              <a:rPr lang="pt-BR" sz="2800" b="1" dirty="0">
                <a:latin typeface="Arial" panose="020B0604020202020204" pitchFamily="34" charset="0"/>
              </a:rPr>
              <a:t>- a modalidade de licitação, o critério de julgamento, o modo de disputa e a adequação e eficiência da forma de combinação desses parâmetros, para os fins de seleção da proposta apta a gerar o resultado de contratação mais vantajoso para a Administração Pública, considerado todo o ciclo de vida do objeto;</a:t>
            </a:r>
            <a:endParaRPr lang="pt-BR" sz="2800" b="1" dirty="0"/>
          </a:p>
        </p:txBody>
      </p:sp>
    </p:spTree>
    <p:extLst>
      <p:ext uri="{BB962C8B-B14F-4D97-AF65-F5344CB8AC3E}">
        <p14:creationId xmlns:p14="http://schemas.microsoft.com/office/powerpoint/2010/main" val="23985213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6086" y="0"/>
            <a:ext cx="9596647" cy="2299853"/>
          </a:xfrm>
        </p:spPr>
        <p:txBody>
          <a:bodyPr/>
          <a:lstStyle/>
          <a:p>
            <a:r>
              <a:rPr lang="pt-BR" dirty="0">
                <a:solidFill>
                  <a:srgbClr val="FF0000"/>
                </a:solidFill>
                <a:latin typeface="Arial" panose="020B0604020202020204" pitchFamily="34" charset="0"/>
                <a:cs typeface="Arial" panose="020B0604020202020204" pitchFamily="34" charset="0"/>
              </a:rPr>
              <a:t>LEI 14.133/2021</a:t>
            </a:r>
          </a:p>
        </p:txBody>
      </p:sp>
      <p:sp>
        <p:nvSpPr>
          <p:cNvPr id="6" name="Espaço Reservado para Conteúdo 5"/>
          <p:cNvSpPr>
            <a:spLocks noGrp="1"/>
          </p:cNvSpPr>
          <p:nvPr>
            <p:ph sz="quarter" idx="4"/>
          </p:nvPr>
        </p:nvSpPr>
        <p:spPr>
          <a:xfrm>
            <a:off x="1302326" y="2076796"/>
            <a:ext cx="9856125" cy="4670522"/>
          </a:xfrm>
        </p:spPr>
        <p:txBody>
          <a:bodyPr>
            <a:noAutofit/>
          </a:bodyPr>
          <a:lstStyle/>
          <a:p>
            <a:r>
              <a:rPr lang="pt-BR" altLang="pt-BR" sz="3200" b="1" dirty="0">
                <a:latin typeface="Arial" panose="020B0604020202020204" pitchFamily="34" charset="0"/>
                <a:cs typeface="Arial" panose="020B0604020202020204" pitchFamily="34" charset="0"/>
              </a:rPr>
              <a:t>Art. 28. </a:t>
            </a:r>
            <a:r>
              <a:rPr lang="pt-BR" altLang="pt-BR" sz="3200" dirty="0">
                <a:latin typeface="Arial" panose="020B0604020202020204" pitchFamily="34" charset="0"/>
                <a:cs typeface="Arial" panose="020B0604020202020204" pitchFamily="34" charset="0"/>
              </a:rPr>
              <a:t>São modalidades de licitação: </a:t>
            </a:r>
          </a:p>
          <a:p>
            <a:r>
              <a:rPr lang="pt-BR" altLang="pt-BR" sz="3200" dirty="0">
                <a:latin typeface="Arial" panose="020B0604020202020204" pitchFamily="34" charset="0"/>
                <a:cs typeface="Arial" panose="020B0604020202020204" pitchFamily="34" charset="0"/>
              </a:rPr>
              <a:t>I – pregão; </a:t>
            </a:r>
          </a:p>
          <a:p>
            <a:r>
              <a:rPr lang="pt-BR" altLang="pt-BR" sz="3200" dirty="0">
                <a:latin typeface="Arial" panose="020B0604020202020204" pitchFamily="34" charset="0"/>
                <a:cs typeface="Arial" panose="020B0604020202020204" pitchFamily="34" charset="0"/>
              </a:rPr>
              <a:t>II – concorrência; </a:t>
            </a:r>
          </a:p>
          <a:p>
            <a:r>
              <a:rPr lang="pt-BR" altLang="pt-BR" sz="3200" dirty="0">
                <a:latin typeface="Arial" panose="020B0604020202020204" pitchFamily="34" charset="0"/>
                <a:cs typeface="Arial" panose="020B0604020202020204" pitchFamily="34" charset="0"/>
              </a:rPr>
              <a:t>III – concurso; </a:t>
            </a:r>
          </a:p>
          <a:p>
            <a:r>
              <a:rPr lang="pt-BR" altLang="pt-BR" sz="3200" dirty="0">
                <a:latin typeface="Arial" panose="020B0604020202020204" pitchFamily="34" charset="0"/>
                <a:cs typeface="Arial" panose="020B0604020202020204" pitchFamily="34" charset="0"/>
              </a:rPr>
              <a:t>IV – leilão; </a:t>
            </a:r>
          </a:p>
          <a:p>
            <a:r>
              <a:rPr lang="pt-BR" altLang="pt-BR" sz="3200" dirty="0">
                <a:latin typeface="Arial" panose="020B0604020202020204" pitchFamily="34" charset="0"/>
                <a:cs typeface="Arial" panose="020B0604020202020204" pitchFamily="34" charset="0"/>
              </a:rPr>
              <a:t>V – diálogo competitivo. </a:t>
            </a:r>
          </a:p>
        </p:txBody>
      </p:sp>
    </p:spTree>
    <p:extLst>
      <p:ext uri="{BB962C8B-B14F-4D97-AF65-F5344CB8AC3E}">
        <p14:creationId xmlns:p14="http://schemas.microsoft.com/office/powerpoint/2010/main" val="23695654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3318936"/>
          </a:xfrm>
        </p:spPr>
        <p:txBody>
          <a:bodyPr>
            <a:noAutofit/>
          </a:bodyPr>
          <a:lstStyle/>
          <a:p>
            <a:pPr algn="just">
              <a:lnSpc>
                <a:spcPct val="150000"/>
              </a:lnSpc>
            </a:pPr>
            <a:r>
              <a:rPr lang="pt-BR" sz="4400" dirty="0" smtClean="0">
                <a:latin typeface="Arial" panose="020B0604020202020204" pitchFamily="34" charset="0"/>
                <a:cs typeface="Arial" panose="020B0604020202020204" pitchFamily="34" charset="0"/>
              </a:rPr>
              <a:t>NA ALIENAÇÃO DE BENS INSERVÍVEIS, AS PLATAFORMAS PODEM SER UTILIZADAS PARA SUBSTITUIR O LEILOEIRO?</a:t>
            </a:r>
          </a:p>
          <a:p>
            <a:pPr algn="just">
              <a:lnSpc>
                <a:spcPct val="150000"/>
              </a:lnSpc>
            </a:pPr>
            <a:r>
              <a:rPr lang="pt-BR" sz="4400" dirty="0" smtClean="0">
                <a:latin typeface="Arial" panose="020B0604020202020204" pitchFamily="34" charset="0"/>
                <a:cs typeface="Arial" panose="020B0604020202020204" pitchFamily="34" charset="0"/>
              </a:rPr>
              <a:t>Resposta:  NÃO</a:t>
            </a:r>
          </a:p>
          <a:p>
            <a:pPr>
              <a:lnSpc>
                <a:spcPct val="150000"/>
              </a:lnSpc>
            </a:pPr>
            <a:endParaRPr lang="pt-BR"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10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43891" y="1163783"/>
            <a:ext cx="9545781" cy="4770537"/>
          </a:xfrm>
          <a:prstGeom prst="rect">
            <a:avLst/>
          </a:prstGeom>
        </p:spPr>
        <p:txBody>
          <a:bodyPr wrap="square">
            <a:spAutoFit/>
          </a:bodyPr>
          <a:lstStyle/>
          <a:p>
            <a:pPr algn="just"/>
            <a:r>
              <a:rPr lang="pt-BR" sz="2800" b="1" dirty="0" smtClean="0">
                <a:solidFill>
                  <a:srgbClr val="000000"/>
                </a:solidFill>
                <a:latin typeface="Arial" panose="020B0604020202020204" pitchFamily="34" charset="0"/>
              </a:rPr>
              <a:t>LEILÃO</a:t>
            </a:r>
          </a:p>
          <a:p>
            <a:pPr algn="just"/>
            <a:endParaRPr lang="pt-BR" sz="2800" dirty="0">
              <a:solidFill>
                <a:srgbClr val="000000"/>
              </a:solidFill>
              <a:latin typeface="Arial" panose="020B0604020202020204" pitchFamily="34" charset="0"/>
            </a:endParaRPr>
          </a:p>
          <a:p>
            <a:pPr algn="just"/>
            <a:r>
              <a:rPr lang="pt-BR" sz="2800" dirty="0" smtClean="0">
                <a:solidFill>
                  <a:srgbClr val="000000"/>
                </a:solidFill>
                <a:latin typeface="Arial" panose="020B0604020202020204" pitchFamily="34" charset="0"/>
              </a:rPr>
              <a:t>►modalidade pregão para escolher o leiloeiro</a:t>
            </a:r>
          </a:p>
          <a:p>
            <a:pPr algn="just"/>
            <a:endParaRPr lang="pt-BR" sz="2800" dirty="0" smtClean="0">
              <a:solidFill>
                <a:srgbClr val="000000"/>
              </a:solidFill>
              <a:latin typeface="Arial" panose="020B0604020202020204" pitchFamily="34" charset="0"/>
            </a:endParaRPr>
          </a:p>
          <a:p>
            <a:pPr algn="just"/>
            <a:r>
              <a:rPr lang="pt-BR" sz="2800" dirty="0" smtClean="0">
                <a:solidFill>
                  <a:srgbClr val="000000"/>
                </a:solidFill>
                <a:latin typeface="Arial" panose="020B0604020202020204" pitchFamily="34" charset="0"/>
              </a:rPr>
              <a:t>►critério </a:t>
            </a:r>
            <a:r>
              <a:rPr lang="pt-BR" sz="2800" dirty="0">
                <a:solidFill>
                  <a:srgbClr val="000000"/>
                </a:solidFill>
                <a:latin typeface="Arial" panose="020B0604020202020204" pitchFamily="34" charset="0"/>
              </a:rPr>
              <a:t>de julgamento de maior desconto para as comissões a serem cobradas, utilizados como parâmetro máximo os percentuais definidos na lei que regula a referida profissão e observados os valores dos bens a serem leiloados</a:t>
            </a:r>
            <a:r>
              <a:rPr lang="pt-BR" sz="2800" dirty="0" smtClean="0">
                <a:solidFill>
                  <a:srgbClr val="000000"/>
                </a:solidFill>
                <a:latin typeface="Arial" panose="020B0604020202020204" pitchFamily="34" charset="0"/>
              </a:rPr>
              <a:t>.</a:t>
            </a:r>
          </a:p>
          <a:p>
            <a:pPr algn="just"/>
            <a:endParaRPr lang="pt-BR" sz="2800" dirty="0">
              <a:solidFill>
                <a:srgbClr val="000000"/>
              </a:solidFill>
              <a:latin typeface="Arial" panose="020B0604020202020204" pitchFamily="34" charset="0"/>
            </a:endParaRPr>
          </a:p>
          <a:p>
            <a:pPr algn="just"/>
            <a:r>
              <a:rPr lang="pt-BR" sz="2400" b="1" dirty="0">
                <a:solidFill>
                  <a:srgbClr val="FF0000"/>
                </a:solidFill>
                <a:latin typeface="Arial" panose="020B0604020202020204" pitchFamily="34" charset="0"/>
                <a:cs typeface="Arial" panose="020B0604020202020204" pitchFamily="34" charset="0"/>
                <a:hlinkClick r:id="rId2"/>
              </a:rPr>
              <a:t>DECRETO Nº 21.981 DE 19 DE OUTUBRO DE 1932.</a:t>
            </a:r>
            <a:endParaRPr lang="pt-BR"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1644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3252" y="4322322"/>
            <a:ext cx="10484285" cy="1822514"/>
          </a:xfrm>
        </p:spPr>
        <p:txBody>
          <a:bodyPr>
            <a:noAutofit/>
          </a:bodyPr>
          <a:lstStyle/>
          <a:p>
            <a:r>
              <a:rPr lang="pt-BR" sz="6000" dirty="0" smtClean="0">
                <a:latin typeface="Arial" panose="020B0604020202020204" pitchFamily="34" charset="0"/>
                <a:cs typeface="Arial" panose="020B0604020202020204" pitchFamily="34" charset="0"/>
              </a:rPr>
              <a:t>PLATAFORMAS PARA LEILÃO</a:t>
            </a:r>
            <a:br>
              <a:rPr lang="pt-BR" sz="6000" dirty="0" smtClean="0">
                <a:latin typeface="Arial" panose="020B0604020202020204" pitchFamily="34" charset="0"/>
                <a:cs typeface="Arial" panose="020B0604020202020204" pitchFamily="34" charset="0"/>
              </a:rPr>
            </a:br>
            <a:r>
              <a:rPr lang="pt-BR" sz="6000" dirty="0" smtClean="0">
                <a:latin typeface="Arial" panose="020B0604020202020204" pitchFamily="34" charset="0"/>
                <a:cs typeface="Arial" panose="020B0604020202020204" pitchFamily="34" charset="0"/>
              </a:rPr>
              <a:t>podem ser utilizadas?</a:t>
            </a:r>
            <a:br>
              <a:rPr lang="pt-BR" sz="6000" dirty="0" smtClean="0">
                <a:latin typeface="Arial" panose="020B0604020202020204" pitchFamily="34" charset="0"/>
                <a:cs typeface="Arial" panose="020B0604020202020204" pitchFamily="34" charset="0"/>
              </a:rPr>
            </a:br>
            <a:r>
              <a:rPr lang="pt-BR" sz="6000" dirty="0">
                <a:latin typeface="Arial" panose="020B0604020202020204" pitchFamily="34" charset="0"/>
                <a:cs typeface="Arial" panose="020B0604020202020204" pitchFamily="34" charset="0"/>
              </a:rPr>
              <a:t/>
            </a:r>
            <a:br>
              <a:rPr lang="pt-BR" sz="6000" dirty="0">
                <a:latin typeface="Arial" panose="020B0604020202020204" pitchFamily="34" charset="0"/>
                <a:cs typeface="Arial" panose="020B0604020202020204" pitchFamily="34" charset="0"/>
              </a:rPr>
            </a:br>
            <a:r>
              <a:rPr lang="pt-BR" sz="6000" dirty="0" smtClean="0">
                <a:latin typeface="Arial" panose="020B0604020202020204" pitchFamily="34" charset="0"/>
                <a:cs typeface="Arial" panose="020B0604020202020204" pitchFamily="34" charset="0"/>
              </a:rPr>
              <a:t>Sim, mas não substituem o leiloeiro</a:t>
            </a:r>
            <a:endParaRPr lang="pt-BR"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767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4" y="0"/>
            <a:ext cx="9601196" cy="1303867"/>
          </a:xfrm>
        </p:spPr>
        <p:txBody>
          <a:bodyPr/>
          <a:lstStyle/>
          <a:p>
            <a:r>
              <a:rPr lang="pt-BR" dirty="0" smtClean="0">
                <a:latin typeface="Arial" panose="020B0604020202020204" pitchFamily="34" charset="0"/>
                <a:cs typeface="Arial" panose="020B0604020202020204" pitchFamily="34" charset="0"/>
              </a:rPr>
              <a:t>DADOS PUBLICADOS NO PNCP</a:t>
            </a:r>
            <a:endParaRPr lang="pt-BR" dirty="0">
              <a:latin typeface="Arial" panose="020B0604020202020204" pitchFamily="34" charset="0"/>
              <a:cs typeface="Arial" panose="020B0604020202020204" pitchFamily="34"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673013832"/>
              </p:ext>
            </p:extLst>
          </p:nvPr>
        </p:nvGraphicFramePr>
        <p:xfrm>
          <a:off x="960122" y="929639"/>
          <a:ext cx="10271760" cy="5486400"/>
        </p:xfrm>
        <a:graphic>
          <a:graphicData uri="http://schemas.openxmlformats.org/drawingml/2006/table">
            <a:tbl>
              <a:tblPr firstRow="1" bandRow="1">
                <a:tableStyleId>{5C22544A-7EE6-4342-B048-85BDC9FD1C3A}</a:tableStyleId>
              </a:tblPr>
              <a:tblGrid>
                <a:gridCol w="6644640">
                  <a:extLst>
                    <a:ext uri="{9D8B030D-6E8A-4147-A177-3AD203B41FA5}">
                      <a16:colId xmlns:a16="http://schemas.microsoft.com/office/drawing/2014/main" val="994788399"/>
                    </a:ext>
                  </a:extLst>
                </a:gridCol>
                <a:gridCol w="3627120">
                  <a:extLst>
                    <a:ext uri="{9D8B030D-6E8A-4147-A177-3AD203B41FA5}">
                      <a16:colId xmlns:a16="http://schemas.microsoft.com/office/drawing/2014/main" val="3827916058"/>
                    </a:ext>
                  </a:extLst>
                </a:gridCol>
              </a:tblGrid>
              <a:tr h="370840">
                <a:tc>
                  <a:txBody>
                    <a:bodyPr/>
                    <a:lstStyle/>
                    <a:p>
                      <a:r>
                        <a:rPr lang="pt-BR" sz="2400" dirty="0" smtClean="0">
                          <a:latin typeface="Arial" panose="020B0604020202020204" pitchFamily="34" charset="0"/>
                          <a:cs typeface="Arial" panose="020B0604020202020204" pitchFamily="34" charset="0"/>
                        </a:rPr>
                        <a:t>MODALIDADE</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QUANTIDADE</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5572481"/>
                  </a:ext>
                </a:extLst>
              </a:tr>
              <a:tr h="370840">
                <a:tc>
                  <a:txBody>
                    <a:bodyPr/>
                    <a:lstStyle/>
                    <a:p>
                      <a:r>
                        <a:rPr lang="pt-BR" sz="2400" dirty="0" smtClean="0">
                          <a:latin typeface="Arial" panose="020B0604020202020204" pitchFamily="34" charset="0"/>
                          <a:cs typeface="Arial" panose="020B0604020202020204" pitchFamily="34" charset="0"/>
                        </a:rPr>
                        <a:t>CONCORRENCIA</a:t>
                      </a:r>
                      <a:r>
                        <a:rPr lang="pt-BR" sz="2400" baseline="0" dirty="0" smtClean="0">
                          <a:latin typeface="Arial" panose="020B0604020202020204" pitchFamily="34" charset="0"/>
                          <a:cs typeface="Arial" panose="020B0604020202020204" pitchFamily="34" charset="0"/>
                        </a:rPr>
                        <a:t> ELETRÔNICA</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48.226</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0997848"/>
                  </a:ext>
                </a:extLst>
              </a:tr>
              <a:tr h="370840">
                <a:tc>
                  <a:txBody>
                    <a:bodyPr/>
                    <a:lstStyle/>
                    <a:p>
                      <a:r>
                        <a:rPr lang="pt-BR" sz="2400" dirty="0" smtClean="0">
                          <a:latin typeface="Arial" panose="020B0604020202020204" pitchFamily="34" charset="0"/>
                          <a:cs typeface="Arial" panose="020B0604020202020204" pitchFamily="34" charset="0"/>
                        </a:rPr>
                        <a:t>CONCORRENCIA PRESENCIAL</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3.845</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8912549"/>
                  </a:ext>
                </a:extLst>
              </a:tr>
              <a:tr h="370840">
                <a:tc>
                  <a:txBody>
                    <a:bodyPr/>
                    <a:lstStyle/>
                    <a:p>
                      <a:r>
                        <a:rPr lang="pt-BR" sz="2400" dirty="0" smtClean="0">
                          <a:latin typeface="Arial" panose="020B0604020202020204" pitchFamily="34" charset="0"/>
                          <a:cs typeface="Arial" panose="020B0604020202020204" pitchFamily="34" charset="0"/>
                        </a:rPr>
                        <a:t>CREDENCIAMENTO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14.913</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547141"/>
                  </a:ext>
                </a:extLst>
              </a:tr>
              <a:tr h="370840">
                <a:tc>
                  <a:txBody>
                    <a:bodyPr/>
                    <a:lstStyle/>
                    <a:p>
                      <a:r>
                        <a:rPr lang="pt-BR" sz="2400" dirty="0" smtClean="0">
                          <a:latin typeface="Arial" panose="020B0604020202020204" pitchFamily="34" charset="0"/>
                          <a:cs typeface="Arial" panose="020B0604020202020204" pitchFamily="34" charset="0"/>
                        </a:rPr>
                        <a:t>DISPENSA DE LICITAÇÃO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937.160</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4330176"/>
                  </a:ext>
                </a:extLst>
              </a:tr>
              <a:tr h="370840">
                <a:tc>
                  <a:txBody>
                    <a:bodyPr/>
                    <a:lstStyle/>
                    <a:p>
                      <a:r>
                        <a:rPr lang="pt-BR" sz="2400" dirty="0" smtClean="0">
                          <a:latin typeface="Arial" panose="020B0604020202020204" pitchFamily="34" charset="0"/>
                          <a:cs typeface="Arial" panose="020B0604020202020204" pitchFamily="34" charset="0"/>
                        </a:rPr>
                        <a:t>INEXIGIBILIDADE DE LICITAÇÃO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234.731</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214877"/>
                  </a:ext>
                </a:extLst>
              </a:tr>
              <a:tr h="370840">
                <a:tc>
                  <a:txBody>
                    <a:bodyPr/>
                    <a:lstStyle/>
                    <a:p>
                      <a:r>
                        <a:rPr lang="pt-BR" sz="2400" dirty="0" smtClean="0">
                          <a:latin typeface="Arial" panose="020B0604020202020204" pitchFamily="34" charset="0"/>
                          <a:cs typeface="Arial" panose="020B0604020202020204" pitchFamily="34" charset="0"/>
                        </a:rPr>
                        <a:t>LEILÃO ELETRÔNICO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1.330</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1916263"/>
                  </a:ext>
                </a:extLst>
              </a:tr>
              <a:tr h="370840">
                <a:tc>
                  <a:txBody>
                    <a:bodyPr/>
                    <a:lstStyle/>
                    <a:p>
                      <a:r>
                        <a:rPr lang="pt-BR" sz="2400" dirty="0" smtClean="0">
                          <a:latin typeface="Arial" panose="020B0604020202020204" pitchFamily="34" charset="0"/>
                          <a:cs typeface="Arial" panose="020B0604020202020204" pitchFamily="34" charset="0"/>
                        </a:rPr>
                        <a:t>MANIFESTAÇÃO</a:t>
                      </a:r>
                      <a:r>
                        <a:rPr lang="pt-BR" sz="2400" baseline="0" dirty="0" smtClean="0">
                          <a:latin typeface="Arial" panose="020B0604020202020204" pitchFamily="34" charset="0"/>
                          <a:cs typeface="Arial" panose="020B0604020202020204" pitchFamily="34" charset="0"/>
                        </a:rPr>
                        <a:t> DE INTERESSE</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243</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3958749"/>
                  </a:ext>
                </a:extLst>
              </a:tr>
              <a:tr h="370840">
                <a:tc>
                  <a:txBody>
                    <a:bodyPr/>
                    <a:lstStyle/>
                    <a:p>
                      <a:r>
                        <a:rPr lang="pt-BR" sz="2400" dirty="0" smtClean="0">
                          <a:latin typeface="Arial" panose="020B0604020202020204" pitchFamily="34" charset="0"/>
                          <a:cs typeface="Arial" panose="020B0604020202020204" pitchFamily="34" charset="0"/>
                        </a:rPr>
                        <a:t>PRE-QUALIFICAÇÃO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127</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450338"/>
                  </a:ext>
                </a:extLst>
              </a:tr>
              <a:tr h="370840">
                <a:tc>
                  <a:txBody>
                    <a:bodyPr/>
                    <a:lstStyle/>
                    <a:p>
                      <a:r>
                        <a:rPr lang="pt-BR" sz="2400" dirty="0" smtClean="0">
                          <a:latin typeface="Arial" panose="020B0604020202020204" pitchFamily="34" charset="0"/>
                          <a:cs typeface="Arial" panose="020B0604020202020204" pitchFamily="34" charset="0"/>
                        </a:rPr>
                        <a:t>PREGÃO ELETRÔNICO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     431.037</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7916514"/>
                  </a:ext>
                </a:extLst>
              </a:tr>
              <a:tr h="370840">
                <a:tc>
                  <a:txBody>
                    <a:bodyPr/>
                    <a:lstStyle/>
                    <a:p>
                      <a:r>
                        <a:rPr lang="pt-BR" sz="2400" dirty="0" smtClean="0">
                          <a:latin typeface="Arial" panose="020B0604020202020204" pitchFamily="34" charset="0"/>
                          <a:cs typeface="Arial" panose="020B0604020202020204" pitchFamily="34" charset="0"/>
                        </a:rPr>
                        <a:t>PREGÃO PRESENCIAL</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10.888</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9925875"/>
                  </a:ext>
                </a:extLst>
              </a:tr>
              <a:tr h="370840">
                <a:tc>
                  <a:txBody>
                    <a:bodyPr/>
                    <a:lstStyle/>
                    <a:p>
                      <a:r>
                        <a:rPr lang="pt-BR" sz="2400" dirty="0" smtClean="0">
                          <a:latin typeface="Arial" panose="020B0604020202020204" pitchFamily="34" charset="0"/>
                          <a:cs typeface="Arial" panose="020B0604020202020204" pitchFamily="34" charset="0"/>
                        </a:rPr>
                        <a:t>DIALOGO</a:t>
                      </a:r>
                      <a:r>
                        <a:rPr lang="pt-BR" sz="2400" baseline="0" dirty="0" smtClean="0">
                          <a:latin typeface="Arial" panose="020B0604020202020204" pitchFamily="34" charset="0"/>
                          <a:cs typeface="Arial" panose="020B0604020202020204" pitchFamily="34" charset="0"/>
                        </a:rPr>
                        <a:t> COMPETITIVO</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                5</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35922"/>
                  </a:ext>
                </a:extLst>
              </a:tr>
            </a:tbl>
          </a:graphicData>
        </a:graphic>
      </p:graphicFrame>
    </p:spTree>
    <p:extLst>
      <p:ext uri="{BB962C8B-B14F-4D97-AF65-F5344CB8AC3E}">
        <p14:creationId xmlns:p14="http://schemas.microsoft.com/office/powerpoint/2010/main" val="25466979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3318936"/>
          </a:xfrm>
        </p:spPr>
        <p:txBody>
          <a:bodyPr>
            <a:normAutofit/>
          </a:bodyPr>
          <a:lstStyle/>
          <a:p>
            <a:pPr algn="just">
              <a:lnSpc>
                <a:spcPct val="150000"/>
              </a:lnSpc>
            </a:pPr>
            <a:r>
              <a:rPr lang="pt-BR" sz="4400" dirty="0" smtClean="0">
                <a:latin typeface="Arial" panose="020B0604020202020204" pitchFamily="34" charset="0"/>
                <a:cs typeface="Arial" panose="020B0604020202020204" pitchFamily="34" charset="0"/>
              </a:rPr>
              <a:t>COMO UTILIZAR O CRITÉRIO DE JULGAMENTO MAIOR RETORNO ECONÔMICO?</a:t>
            </a:r>
          </a:p>
          <a:p>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286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554038" y="0"/>
            <a:ext cx="1059887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b="1" dirty="0" smtClean="0"/>
              <a:t>LEI 14.133/2021</a:t>
            </a:r>
          </a:p>
          <a:p>
            <a:pPr algn="just"/>
            <a:r>
              <a:rPr lang="pt-BR" altLang="pt-BR" sz="2400" b="1" dirty="0" smtClean="0"/>
              <a:t>Art</a:t>
            </a:r>
            <a:r>
              <a:rPr lang="pt-BR" altLang="pt-BR" sz="2400" b="1" dirty="0"/>
              <a:t>. 33. </a:t>
            </a:r>
            <a:r>
              <a:rPr lang="pt-BR" altLang="pt-BR" sz="2400" dirty="0"/>
              <a:t>O julgamento das propostas será realizado de acordo com os seguintes critérios: </a:t>
            </a:r>
          </a:p>
          <a:p>
            <a:pPr algn="just"/>
            <a:r>
              <a:rPr lang="pt-BR" altLang="pt-BR" sz="2400" dirty="0"/>
              <a:t>I – menor preço</a:t>
            </a:r>
            <a:r>
              <a:rPr lang="pt-BR" altLang="pt-BR" sz="2400" dirty="0" smtClean="0"/>
              <a:t>;</a:t>
            </a:r>
          </a:p>
          <a:p>
            <a:pPr algn="just"/>
            <a:r>
              <a:rPr lang="pt-BR" altLang="pt-BR" sz="2400" dirty="0" smtClean="0"/>
              <a:t> </a:t>
            </a:r>
            <a:endParaRPr lang="pt-BR" altLang="pt-BR" sz="2400" dirty="0"/>
          </a:p>
          <a:p>
            <a:pPr algn="just"/>
            <a:r>
              <a:rPr lang="pt-BR" altLang="pt-BR" sz="2400" dirty="0"/>
              <a:t>II – </a:t>
            </a:r>
            <a:r>
              <a:rPr lang="pt-BR" altLang="pt-BR" sz="2400" b="1" dirty="0"/>
              <a:t>maior desconto</a:t>
            </a:r>
            <a:r>
              <a:rPr lang="pt-BR" altLang="pt-BR" sz="2400" dirty="0"/>
              <a:t>; </a:t>
            </a:r>
            <a:r>
              <a:rPr lang="pt-BR" altLang="pt-BR" sz="2400" dirty="0" smtClean="0"/>
              <a:t>►</a:t>
            </a:r>
            <a:r>
              <a:rPr lang="pt-BR" altLang="pt-BR" sz="2400" dirty="0"/>
              <a:t>O julgamento por maior desconto terá como referência o preço global fixado no edital de licitação, e o desconto será estendido aos eventuais termos aditivos. </a:t>
            </a:r>
          </a:p>
          <a:p>
            <a:pPr algn="just"/>
            <a:endParaRPr lang="pt-BR" altLang="pt-BR" sz="2400" dirty="0"/>
          </a:p>
          <a:p>
            <a:pPr algn="just"/>
            <a:r>
              <a:rPr lang="pt-BR" altLang="pt-BR" sz="2400" dirty="0"/>
              <a:t>III – </a:t>
            </a:r>
            <a:r>
              <a:rPr lang="pt-BR" altLang="pt-BR" sz="2400" b="1" dirty="0"/>
              <a:t>melhor técnica ou conteúdo artístico</a:t>
            </a:r>
            <a:r>
              <a:rPr lang="pt-BR" altLang="pt-BR" sz="2400" dirty="0"/>
              <a:t>; </a:t>
            </a:r>
          </a:p>
          <a:p>
            <a:pPr algn="just"/>
            <a:endParaRPr lang="pt-BR" altLang="pt-BR" sz="2400" dirty="0"/>
          </a:p>
          <a:p>
            <a:pPr algn="just"/>
            <a:r>
              <a:rPr lang="pt-BR" altLang="pt-BR" sz="2400" dirty="0"/>
              <a:t>IV – </a:t>
            </a:r>
            <a:r>
              <a:rPr lang="pt-BR" altLang="pt-BR" sz="2400" b="1" dirty="0"/>
              <a:t>técnica e preço</a:t>
            </a:r>
            <a:r>
              <a:rPr lang="pt-BR" altLang="pt-BR" sz="2400" dirty="0"/>
              <a:t>; </a:t>
            </a:r>
            <a:r>
              <a:rPr lang="pt-BR" altLang="pt-BR" sz="2400" dirty="0" smtClean="0"/>
              <a:t>► máximo 70%  para a proposta técnica</a:t>
            </a:r>
          </a:p>
          <a:p>
            <a:pPr algn="just"/>
            <a:endParaRPr lang="pt-BR" altLang="pt-BR" sz="2400" dirty="0"/>
          </a:p>
          <a:p>
            <a:pPr algn="just"/>
            <a:r>
              <a:rPr lang="pt-BR" altLang="pt-BR" sz="2400" dirty="0"/>
              <a:t>V – </a:t>
            </a:r>
            <a:r>
              <a:rPr lang="pt-BR" altLang="pt-BR" sz="2400" b="1" dirty="0"/>
              <a:t>maior lance, no caso de leilão</a:t>
            </a:r>
            <a:r>
              <a:rPr lang="pt-BR" altLang="pt-BR" sz="2400" dirty="0"/>
              <a:t>; </a:t>
            </a:r>
            <a:endParaRPr lang="pt-BR" altLang="pt-BR" sz="2400" dirty="0" smtClean="0"/>
          </a:p>
          <a:p>
            <a:pPr algn="just"/>
            <a:endParaRPr lang="pt-BR" altLang="pt-BR" sz="2400" dirty="0" smtClean="0"/>
          </a:p>
          <a:p>
            <a:pPr algn="just"/>
            <a:r>
              <a:rPr lang="pt-BR" altLang="pt-BR" sz="2400" dirty="0"/>
              <a:t>VI – </a:t>
            </a:r>
            <a:r>
              <a:rPr lang="pt-BR" altLang="pt-BR" sz="2400" b="1" dirty="0"/>
              <a:t>maior retorno econômico</a:t>
            </a:r>
            <a:r>
              <a:rPr lang="pt-BR" altLang="pt-BR" sz="2400" dirty="0" smtClean="0"/>
              <a:t>.► </a:t>
            </a:r>
            <a:r>
              <a:rPr lang="pt-BR" altLang="pt-BR" sz="2400" dirty="0"/>
              <a:t>percentual sobre a economia que se estima gerar durante determinado período, expressa em unidade monetária. </a:t>
            </a:r>
          </a:p>
          <a:p>
            <a:pPr algn="just"/>
            <a:endParaRPr lang="pt-BR" altLang="pt-BR" sz="2000" dirty="0"/>
          </a:p>
          <a:p>
            <a:pPr algn="just"/>
            <a:endParaRPr lang="pt-BR" altLang="pt-BR" sz="2000" dirty="0"/>
          </a:p>
        </p:txBody>
      </p:sp>
      <p:sp>
        <p:nvSpPr>
          <p:cNvPr id="3" name="Retângulo 2"/>
          <p:cNvSpPr>
            <a:spLocks noChangeArrowheads="1"/>
          </p:cNvSpPr>
          <p:nvPr/>
        </p:nvSpPr>
        <p:spPr bwMode="auto">
          <a:xfrm>
            <a:off x="554038" y="5516563"/>
            <a:ext cx="47571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2000" dirty="0" smtClean="0"/>
              <a:t> </a:t>
            </a:r>
            <a:endParaRPr lang="pt-BR" altLang="pt-BR" sz="2000" dirty="0"/>
          </a:p>
        </p:txBody>
      </p:sp>
    </p:spTree>
    <p:extLst>
      <p:ext uri="{BB962C8B-B14F-4D97-AF65-F5344CB8AC3E}">
        <p14:creationId xmlns:p14="http://schemas.microsoft.com/office/powerpoint/2010/main" val="30815351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00545" y="748145"/>
            <a:ext cx="10099964" cy="4401205"/>
          </a:xfrm>
          <a:prstGeom prst="rect">
            <a:avLst/>
          </a:prstGeom>
        </p:spPr>
        <p:txBody>
          <a:bodyPr wrap="square">
            <a:spAutoFit/>
          </a:bodyPr>
          <a:lstStyle/>
          <a:p>
            <a:pPr algn="just"/>
            <a:r>
              <a:rPr lang="pt-BR" sz="2800" b="1" dirty="0" smtClean="0">
                <a:solidFill>
                  <a:srgbClr val="000000"/>
                </a:solidFill>
                <a:latin typeface="Arial" panose="020B0604020202020204" pitchFamily="34" charset="0"/>
                <a:cs typeface="Arial" panose="020B0604020202020204" pitchFamily="34" charset="0"/>
              </a:rPr>
              <a:t>MAIOR RETORNO ECONÔMICO</a:t>
            </a:r>
          </a:p>
          <a:p>
            <a:pPr algn="just"/>
            <a:endParaRPr lang="pt-BR" sz="2800" b="1" dirty="0">
              <a:solidFill>
                <a:srgbClr val="000000"/>
              </a:solidFill>
              <a:latin typeface="Arial" panose="020B0604020202020204" pitchFamily="34" charset="0"/>
              <a:cs typeface="Arial" panose="020B0604020202020204" pitchFamily="34" charset="0"/>
            </a:endParaRPr>
          </a:p>
          <a:p>
            <a:pPr algn="just"/>
            <a:r>
              <a:rPr lang="pt-BR" sz="2800" b="1" dirty="0" smtClean="0">
                <a:solidFill>
                  <a:srgbClr val="000000"/>
                </a:solidFill>
                <a:latin typeface="Arial" panose="020B0604020202020204" pitchFamily="34" charset="0"/>
                <a:cs typeface="Arial" panose="020B0604020202020204" pitchFamily="34" charset="0"/>
              </a:rPr>
              <a:t>► </a:t>
            </a:r>
            <a:r>
              <a:rPr lang="pt-BR" sz="2800" dirty="0" smtClean="0">
                <a:solidFill>
                  <a:srgbClr val="000000"/>
                </a:solidFill>
                <a:latin typeface="Arial" panose="020B0604020202020204" pitchFamily="34" charset="0"/>
                <a:cs typeface="Arial" panose="020B0604020202020204" pitchFamily="34" charset="0"/>
              </a:rPr>
              <a:t>contratos eficiência ou de risco</a:t>
            </a:r>
          </a:p>
          <a:p>
            <a:pPr algn="just"/>
            <a:endParaRPr lang="pt-BR" sz="2800" dirty="0">
              <a:solidFill>
                <a:srgbClr val="000000"/>
              </a:solidFill>
              <a:latin typeface="Arial" panose="020B0604020202020204" pitchFamily="34" charset="0"/>
              <a:cs typeface="Arial" panose="020B0604020202020204" pitchFamily="34" charset="0"/>
            </a:endParaRPr>
          </a:p>
          <a:p>
            <a:pPr algn="just"/>
            <a:r>
              <a:rPr lang="pt-BR" sz="2800" dirty="0" smtClean="0">
                <a:solidFill>
                  <a:srgbClr val="000000"/>
                </a:solidFill>
                <a:latin typeface="Arial" panose="020B0604020202020204" pitchFamily="34" charset="0"/>
                <a:cs typeface="Arial" panose="020B0604020202020204" pitchFamily="34" charset="0"/>
              </a:rPr>
              <a:t>► prazo para avaliar o ganho da administração pública</a:t>
            </a:r>
          </a:p>
          <a:p>
            <a:pPr algn="just"/>
            <a:endParaRPr lang="pt-BR" sz="2800" dirty="0">
              <a:solidFill>
                <a:srgbClr val="000000"/>
              </a:solidFill>
              <a:latin typeface="Arial" panose="020B0604020202020204" pitchFamily="34" charset="0"/>
              <a:cs typeface="Arial" panose="020B0604020202020204" pitchFamily="34" charset="0"/>
            </a:endParaRPr>
          </a:p>
          <a:p>
            <a:pPr algn="just"/>
            <a:r>
              <a:rPr lang="pt-BR" sz="2800" dirty="0" smtClean="0">
                <a:solidFill>
                  <a:srgbClr val="000000"/>
                </a:solidFill>
                <a:latin typeface="Arial" panose="020B0604020202020204" pitchFamily="34" charset="0"/>
                <a:cs typeface="Arial" panose="020B0604020202020204" pitchFamily="34" charset="0"/>
              </a:rPr>
              <a:t>► proposta em valores e percentual que a proponente pretende sobre a economia gerada.</a:t>
            </a:r>
          </a:p>
          <a:p>
            <a:pPr algn="just"/>
            <a:endParaRPr lang="pt-BR" sz="2800" dirty="0" smtClean="0">
              <a:solidFill>
                <a:srgbClr val="000000"/>
              </a:solidFill>
              <a:latin typeface="Arial" panose="020B0604020202020204" pitchFamily="34" charset="0"/>
              <a:cs typeface="Arial" panose="020B0604020202020204" pitchFamily="34" charset="0"/>
            </a:endParaRPr>
          </a:p>
          <a:p>
            <a:pPr algn="just"/>
            <a:endParaRPr lang="pt-BR"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2117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982132"/>
            <a:ext cx="10557164" cy="1303867"/>
          </a:xfrm>
        </p:spPr>
        <p:txBody>
          <a:bodyPr>
            <a:normAutofit fontScale="90000"/>
          </a:bodyPr>
          <a:lstStyle/>
          <a:p>
            <a:r>
              <a:rPr lang="pt-BR" dirty="0" smtClean="0">
                <a:latin typeface="Arial" panose="020B0604020202020204" pitchFamily="34" charset="0"/>
                <a:cs typeface="Arial" panose="020B0604020202020204" pitchFamily="34" charset="0"/>
              </a:rPr>
              <a:t>Valor mensal da tarifa de energia elétrica = </a:t>
            </a:r>
            <a:br>
              <a:rPr lang="pt-BR" dirty="0" smtClean="0">
                <a:latin typeface="Arial" panose="020B0604020202020204" pitchFamily="34" charset="0"/>
                <a:cs typeface="Arial" panose="020B0604020202020204" pitchFamily="34" charset="0"/>
              </a:rPr>
            </a:br>
            <a:r>
              <a:rPr lang="pt-BR" dirty="0" smtClean="0">
                <a:latin typeface="Arial" panose="020B0604020202020204" pitchFamily="34" charset="0"/>
                <a:cs typeface="Arial" panose="020B0604020202020204" pitchFamily="34" charset="0"/>
              </a:rPr>
              <a:t>R$ 500.000,00</a:t>
            </a:r>
            <a:endParaRPr lang="pt-BR" dirty="0">
              <a:latin typeface="Arial" panose="020B0604020202020204" pitchFamily="34" charset="0"/>
              <a:cs typeface="Arial" panose="020B0604020202020204" pitchFamily="34"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995391579"/>
              </p:ext>
            </p:extLst>
          </p:nvPr>
        </p:nvGraphicFramePr>
        <p:xfrm>
          <a:off x="1295400" y="2557463"/>
          <a:ext cx="9601200" cy="3275300"/>
        </p:xfrm>
        <a:graphic>
          <a:graphicData uri="http://schemas.openxmlformats.org/drawingml/2006/table">
            <a:tbl>
              <a:tblPr firstRow="1" bandRow="1">
                <a:tableStyleId>{5C22544A-7EE6-4342-B048-85BDC9FD1C3A}</a:tableStyleId>
              </a:tblPr>
              <a:tblGrid>
                <a:gridCol w="1974273">
                  <a:extLst>
                    <a:ext uri="{9D8B030D-6E8A-4147-A177-3AD203B41FA5}">
                      <a16:colId xmlns:a16="http://schemas.microsoft.com/office/drawing/2014/main" val="494200150"/>
                    </a:ext>
                  </a:extLst>
                </a:gridCol>
                <a:gridCol w="1524000">
                  <a:extLst>
                    <a:ext uri="{9D8B030D-6E8A-4147-A177-3AD203B41FA5}">
                      <a16:colId xmlns:a16="http://schemas.microsoft.com/office/drawing/2014/main" val="2024859111"/>
                    </a:ext>
                  </a:extLst>
                </a:gridCol>
                <a:gridCol w="2008909">
                  <a:extLst>
                    <a:ext uri="{9D8B030D-6E8A-4147-A177-3AD203B41FA5}">
                      <a16:colId xmlns:a16="http://schemas.microsoft.com/office/drawing/2014/main" val="3400410389"/>
                    </a:ext>
                  </a:extLst>
                </a:gridCol>
                <a:gridCol w="1967345">
                  <a:extLst>
                    <a:ext uri="{9D8B030D-6E8A-4147-A177-3AD203B41FA5}">
                      <a16:colId xmlns:a16="http://schemas.microsoft.com/office/drawing/2014/main" val="1540772560"/>
                    </a:ext>
                  </a:extLst>
                </a:gridCol>
                <a:gridCol w="2126673">
                  <a:extLst>
                    <a:ext uri="{9D8B030D-6E8A-4147-A177-3AD203B41FA5}">
                      <a16:colId xmlns:a16="http://schemas.microsoft.com/office/drawing/2014/main" val="3855955836"/>
                    </a:ext>
                  </a:extLst>
                </a:gridCol>
              </a:tblGrid>
              <a:tr h="655060">
                <a:tc>
                  <a:txBody>
                    <a:bodyPr/>
                    <a:lstStyle/>
                    <a:p>
                      <a:r>
                        <a:rPr lang="pt-BR" sz="1600" dirty="0" smtClean="0">
                          <a:solidFill>
                            <a:schemeClr val="tx1"/>
                          </a:solidFill>
                          <a:latin typeface="Arial" panose="020B0604020202020204" pitchFamily="34" charset="0"/>
                          <a:cs typeface="Arial" panose="020B0604020202020204" pitchFamily="34" charset="0"/>
                        </a:rPr>
                        <a:t>PROPONENTES</a:t>
                      </a:r>
                      <a:endParaRPr lang="pt-BR" sz="1600" dirty="0">
                        <a:solidFill>
                          <a:schemeClr val="tx1"/>
                        </a:solidFill>
                        <a:latin typeface="Arial" panose="020B0604020202020204" pitchFamily="34" charset="0"/>
                        <a:cs typeface="Arial" panose="020B0604020202020204" pitchFamily="34" charset="0"/>
                      </a:endParaRPr>
                    </a:p>
                  </a:txBody>
                  <a:tcPr/>
                </a:tc>
                <a:tc>
                  <a:txBody>
                    <a:bodyPr/>
                    <a:lstStyle/>
                    <a:p>
                      <a:r>
                        <a:rPr lang="pt-BR" sz="1600" dirty="0" smtClean="0">
                          <a:solidFill>
                            <a:schemeClr val="tx1"/>
                          </a:solidFill>
                          <a:latin typeface="Arial" panose="020B0604020202020204" pitchFamily="34" charset="0"/>
                          <a:cs typeface="Arial" panose="020B0604020202020204" pitchFamily="34" charset="0"/>
                        </a:rPr>
                        <a:t>PREÇOS </a:t>
                      </a:r>
                      <a:endParaRPr lang="pt-BR" sz="1600" dirty="0">
                        <a:solidFill>
                          <a:schemeClr val="tx1"/>
                        </a:solidFill>
                        <a:latin typeface="Arial" panose="020B0604020202020204" pitchFamily="34" charset="0"/>
                        <a:cs typeface="Arial" panose="020B0604020202020204" pitchFamily="34" charset="0"/>
                      </a:endParaRPr>
                    </a:p>
                  </a:txBody>
                  <a:tcPr/>
                </a:tc>
                <a:tc>
                  <a:txBody>
                    <a:bodyPr/>
                    <a:lstStyle/>
                    <a:p>
                      <a:r>
                        <a:rPr lang="pt-BR" sz="1600" dirty="0" smtClean="0">
                          <a:solidFill>
                            <a:schemeClr val="tx1"/>
                          </a:solidFill>
                          <a:latin typeface="Arial" panose="020B0604020202020204" pitchFamily="34" charset="0"/>
                          <a:cs typeface="Arial" panose="020B0604020202020204" pitchFamily="34" charset="0"/>
                        </a:rPr>
                        <a:t>REMUNNERAÇÃO</a:t>
                      </a:r>
                      <a:r>
                        <a:rPr lang="pt-BR" sz="1600" baseline="0" dirty="0" smtClean="0">
                          <a:solidFill>
                            <a:schemeClr val="tx1"/>
                          </a:solidFill>
                          <a:latin typeface="Arial" panose="020B0604020202020204" pitchFamily="34" charset="0"/>
                          <a:cs typeface="Arial" panose="020B0604020202020204" pitchFamily="34" charset="0"/>
                        </a:rPr>
                        <a:t> DO RISCO</a:t>
                      </a:r>
                      <a:endParaRPr lang="pt-BR" sz="1600" dirty="0">
                        <a:solidFill>
                          <a:schemeClr val="tx1"/>
                        </a:solidFill>
                        <a:latin typeface="Arial" panose="020B0604020202020204" pitchFamily="34" charset="0"/>
                        <a:cs typeface="Arial" panose="020B0604020202020204" pitchFamily="34" charset="0"/>
                      </a:endParaRPr>
                    </a:p>
                  </a:txBody>
                  <a:tcPr/>
                </a:tc>
                <a:tc>
                  <a:txBody>
                    <a:bodyPr/>
                    <a:lstStyle/>
                    <a:p>
                      <a:r>
                        <a:rPr lang="pt-BR" sz="1600" dirty="0" smtClean="0">
                          <a:solidFill>
                            <a:schemeClr val="tx1"/>
                          </a:solidFill>
                          <a:latin typeface="Arial" panose="020B0604020202020204" pitchFamily="34" charset="0"/>
                          <a:cs typeface="Arial" panose="020B0604020202020204" pitchFamily="34" charset="0"/>
                        </a:rPr>
                        <a:t>VALOR DA REMUNERAÇÃO</a:t>
                      </a:r>
                      <a:endParaRPr lang="pt-BR" sz="1600" dirty="0">
                        <a:solidFill>
                          <a:schemeClr val="tx1"/>
                        </a:solidFill>
                        <a:latin typeface="Arial" panose="020B0604020202020204" pitchFamily="34" charset="0"/>
                        <a:cs typeface="Arial" panose="020B0604020202020204" pitchFamily="34" charset="0"/>
                      </a:endParaRPr>
                    </a:p>
                  </a:txBody>
                  <a:tcPr/>
                </a:tc>
                <a:tc>
                  <a:txBody>
                    <a:bodyPr/>
                    <a:lstStyle/>
                    <a:p>
                      <a:r>
                        <a:rPr lang="pt-BR" dirty="0" smtClean="0">
                          <a:solidFill>
                            <a:schemeClr val="tx1"/>
                          </a:solidFill>
                          <a:latin typeface="Arial" panose="020B0604020202020204" pitchFamily="34" charset="0"/>
                          <a:cs typeface="Arial" panose="020B0604020202020204" pitchFamily="34" charset="0"/>
                        </a:rPr>
                        <a:t>DESEMBOLSO FINAL</a:t>
                      </a:r>
                      <a:endParaRPr lang="pt-BR"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1899053"/>
                  </a:ext>
                </a:extLst>
              </a:tr>
              <a:tr h="655060">
                <a:tc>
                  <a:txBody>
                    <a:bodyPr/>
                    <a:lstStyle/>
                    <a:p>
                      <a:r>
                        <a:rPr lang="pt-BR" sz="2400" dirty="0" smtClean="0">
                          <a:latin typeface="Arial" panose="020B0604020202020204" pitchFamily="34" charset="0"/>
                          <a:cs typeface="Arial" panose="020B0604020202020204" pitchFamily="34" charset="0"/>
                        </a:rPr>
                        <a:t>VENUS</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120.000</a:t>
                      </a:r>
                      <a:endParaRPr lang="pt-BR" sz="2400" dirty="0">
                        <a:latin typeface="Arial" panose="020B0604020202020204" pitchFamily="34" charset="0"/>
                        <a:cs typeface="Arial" panose="020B0604020202020204" pitchFamily="34" charset="0"/>
                      </a:endParaRPr>
                    </a:p>
                  </a:txBody>
                  <a:tcPr/>
                </a:tc>
                <a:tc>
                  <a:txBody>
                    <a:bodyPr/>
                    <a:lstStyle/>
                    <a:p>
                      <a:pPr algn="ctr"/>
                      <a:r>
                        <a:rPr lang="pt-BR" sz="2400" dirty="0" smtClean="0">
                          <a:latin typeface="Arial" panose="020B0604020202020204" pitchFamily="34" charset="0"/>
                          <a:cs typeface="Arial" panose="020B0604020202020204" pitchFamily="34" charset="0"/>
                        </a:rPr>
                        <a:t>10%</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12.000</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392.000</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7551633"/>
                  </a:ext>
                </a:extLst>
              </a:tr>
              <a:tr h="655060">
                <a:tc>
                  <a:txBody>
                    <a:bodyPr/>
                    <a:lstStyle/>
                    <a:p>
                      <a:r>
                        <a:rPr lang="pt-BR" sz="2400" dirty="0" smtClean="0">
                          <a:latin typeface="Arial" panose="020B0604020202020204" pitchFamily="34" charset="0"/>
                          <a:cs typeface="Arial" panose="020B0604020202020204" pitchFamily="34" charset="0"/>
                        </a:rPr>
                        <a:t>MARTE </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155.000</a:t>
                      </a:r>
                      <a:endParaRPr lang="pt-BR" sz="2400" dirty="0">
                        <a:latin typeface="Arial" panose="020B0604020202020204" pitchFamily="34" charset="0"/>
                        <a:cs typeface="Arial" panose="020B0604020202020204" pitchFamily="34" charset="0"/>
                      </a:endParaRPr>
                    </a:p>
                  </a:txBody>
                  <a:tcPr/>
                </a:tc>
                <a:tc>
                  <a:txBody>
                    <a:bodyPr/>
                    <a:lstStyle/>
                    <a:p>
                      <a:pPr algn="ctr"/>
                      <a:r>
                        <a:rPr lang="pt-BR" sz="2400" dirty="0" smtClean="0">
                          <a:latin typeface="Arial" panose="020B0604020202020204" pitchFamily="34" charset="0"/>
                          <a:cs typeface="Arial" panose="020B0604020202020204" pitchFamily="34" charset="0"/>
                        </a:rPr>
                        <a:t>17%</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26.350</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371.350 </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9978573"/>
                  </a:ext>
                </a:extLst>
              </a:tr>
              <a:tr h="655060">
                <a:tc>
                  <a:txBody>
                    <a:bodyPr/>
                    <a:lstStyle/>
                    <a:p>
                      <a:r>
                        <a:rPr lang="pt-BR" sz="2400" dirty="0" smtClean="0">
                          <a:latin typeface="Arial" panose="020B0604020202020204" pitchFamily="34" charset="0"/>
                          <a:cs typeface="Arial" panose="020B0604020202020204" pitchFamily="34" charset="0"/>
                        </a:rPr>
                        <a:t>JUPTER</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160.000</a:t>
                      </a:r>
                      <a:endParaRPr lang="pt-BR" sz="2400" dirty="0">
                        <a:latin typeface="Arial" panose="020B0604020202020204" pitchFamily="34" charset="0"/>
                        <a:cs typeface="Arial" panose="020B0604020202020204" pitchFamily="34" charset="0"/>
                      </a:endParaRPr>
                    </a:p>
                  </a:txBody>
                  <a:tcPr/>
                </a:tc>
                <a:tc>
                  <a:txBody>
                    <a:bodyPr/>
                    <a:lstStyle/>
                    <a:p>
                      <a:pPr algn="ctr"/>
                      <a:r>
                        <a:rPr lang="pt-BR" sz="2400" dirty="0" smtClean="0">
                          <a:latin typeface="Arial" panose="020B0604020202020204" pitchFamily="34" charset="0"/>
                          <a:cs typeface="Arial" panose="020B0604020202020204" pitchFamily="34" charset="0"/>
                        </a:rPr>
                        <a:t>20%</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32.000</a:t>
                      </a:r>
                      <a:endParaRPr lang="pt-BR" sz="2400"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372.000</a:t>
                      </a:r>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85776306"/>
                  </a:ext>
                </a:extLst>
              </a:tr>
              <a:tr h="655060">
                <a:tc>
                  <a:txBody>
                    <a:bodyPr/>
                    <a:lstStyle/>
                    <a:p>
                      <a:endParaRPr lang="pt-BR" sz="2400">
                        <a:latin typeface="Arial" panose="020B0604020202020204" pitchFamily="34" charset="0"/>
                        <a:cs typeface="Arial" panose="020B0604020202020204" pitchFamily="34" charset="0"/>
                      </a:endParaRPr>
                    </a:p>
                  </a:txBody>
                  <a:tcPr/>
                </a:tc>
                <a:tc>
                  <a:txBody>
                    <a:bodyPr/>
                    <a:lstStyle/>
                    <a:p>
                      <a:endParaRPr lang="pt-BR" sz="2400">
                        <a:latin typeface="Arial" panose="020B0604020202020204" pitchFamily="34" charset="0"/>
                        <a:cs typeface="Arial" panose="020B0604020202020204" pitchFamily="34" charset="0"/>
                      </a:endParaRPr>
                    </a:p>
                  </a:txBody>
                  <a:tcPr/>
                </a:tc>
                <a:tc>
                  <a:txBody>
                    <a:bodyPr/>
                    <a:lstStyle/>
                    <a:p>
                      <a:endParaRPr lang="pt-BR" sz="2400">
                        <a:latin typeface="Arial" panose="020B0604020202020204" pitchFamily="34" charset="0"/>
                        <a:cs typeface="Arial" panose="020B0604020202020204" pitchFamily="34" charset="0"/>
                      </a:endParaRPr>
                    </a:p>
                  </a:txBody>
                  <a:tcPr/>
                </a:tc>
                <a:tc>
                  <a:txBody>
                    <a:bodyPr/>
                    <a:lstStyle/>
                    <a:p>
                      <a:endParaRPr lang="pt-BR" sz="2400" dirty="0">
                        <a:latin typeface="Arial" panose="020B0604020202020204" pitchFamily="34" charset="0"/>
                        <a:cs typeface="Arial" panose="020B0604020202020204" pitchFamily="34" charset="0"/>
                      </a:endParaRPr>
                    </a:p>
                  </a:txBody>
                  <a:tcPr/>
                </a:tc>
                <a:tc>
                  <a:txBody>
                    <a:bodyPr/>
                    <a:lstStyle/>
                    <a:p>
                      <a:endParaRPr lang="pt-B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5269324"/>
                  </a:ext>
                </a:extLst>
              </a:tr>
            </a:tbl>
          </a:graphicData>
        </a:graphic>
      </p:graphicFrame>
      <p:sp>
        <p:nvSpPr>
          <p:cNvPr id="5" name="Seta para a Esquerda 4"/>
          <p:cNvSpPr/>
          <p:nvPr/>
        </p:nvSpPr>
        <p:spPr>
          <a:xfrm>
            <a:off x="10196945" y="3793330"/>
            <a:ext cx="1122219" cy="58189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567417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3318936"/>
          </a:xfrm>
        </p:spPr>
        <p:txBody>
          <a:bodyPr>
            <a:noAutofit/>
          </a:bodyPr>
          <a:lstStyle/>
          <a:p>
            <a:pPr algn="just">
              <a:lnSpc>
                <a:spcPct val="150000"/>
              </a:lnSpc>
            </a:pPr>
            <a:r>
              <a:rPr lang="pt-BR" sz="4400" dirty="0" smtClean="0">
                <a:latin typeface="Arial" panose="020B0604020202020204" pitchFamily="34" charset="0"/>
                <a:cs typeface="Arial" panose="020B0604020202020204" pitchFamily="34" charset="0"/>
              </a:rPr>
              <a:t>QUAL O LIMITE PARA DISPENSAR A DOCUMENTAÇÃO DE HABILITAÇÃO NAS CONTRATAÇÕES REALIZADAS?</a:t>
            </a:r>
          </a:p>
          <a:p>
            <a:pPr>
              <a:lnSpc>
                <a:spcPct val="150000"/>
              </a:lnSpc>
            </a:pPr>
            <a:endParaRPr lang="pt-BR"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890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4" y="145473"/>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963863" y="2430086"/>
            <a:ext cx="10433614" cy="4670522"/>
          </a:xfrm>
        </p:spPr>
        <p:txBody>
          <a:bodyPr>
            <a:noAutofit/>
          </a:bodyPr>
          <a:lstStyle/>
          <a:p>
            <a:r>
              <a:rPr lang="pt-BR" altLang="pt-BR" sz="3200" dirty="0">
                <a:latin typeface="Arial" panose="020B0604020202020204" pitchFamily="34" charset="0"/>
                <a:cs typeface="Arial" panose="020B0604020202020204" pitchFamily="34" charset="0"/>
              </a:rPr>
              <a:t>Artigo 70 – Documentação dispensada</a:t>
            </a:r>
            <a:r>
              <a:rPr lang="pt-BR" altLang="pt-BR" sz="3200" dirty="0" smtClean="0">
                <a:latin typeface="Arial" panose="020B0604020202020204" pitchFamily="34" charset="0"/>
                <a:cs typeface="Arial" panose="020B0604020202020204" pitchFamily="34" charset="0"/>
              </a:rPr>
              <a:t>:</a:t>
            </a:r>
          </a:p>
          <a:p>
            <a:endParaRPr lang="pt-BR" altLang="pt-BR" sz="3200" dirty="0">
              <a:latin typeface="Arial" panose="020B0604020202020204" pitchFamily="34" charset="0"/>
              <a:cs typeface="Arial" panose="020B0604020202020204" pitchFamily="34" charset="0"/>
            </a:endParaRPr>
          </a:p>
          <a:p>
            <a:pPr algn="just"/>
            <a:r>
              <a:rPr lang="pt-BR" altLang="pt-BR" sz="3200" dirty="0" smtClean="0">
                <a:latin typeface="Arial" panose="020B0604020202020204" pitchFamily="34" charset="0"/>
                <a:cs typeface="Arial" panose="020B0604020202020204" pitchFamily="34" charset="0"/>
              </a:rPr>
              <a:t>III </a:t>
            </a:r>
            <a:r>
              <a:rPr lang="pt-BR" altLang="pt-BR" sz="3200" dirty="0">
                <a:latin typeface="Arial" panose="020B0604020202020204" pitchFamily="34" charset="0"/>
                <a:cs typeface="Arial" panose="020B0604020202020204" pitchFamily="34" charset="0"/>
              </a:rPr>
              <a:t>– dispensada total ou parcialmente nas contratações para entrega imediata e nas contratações em valores inferiores a 1/4 (um quarto) do limite para dispensa de licitação para compras em </a:t>
            </a:r>
            <a:r>
              <a:rPr lang="pt-BR" altLang="pt-BR" sz="3200" dirty="0" smtClean="0">
                <a:latin typeface="Arial" panose="020B0604020202020204" pitchFamily="34" charset="0"/>
                <a:cs typeface="Arial" panose="020B0604020202020204" pitchFamily="34" charset="0"/>
              </a:rPr>
              <a:t>geral...   </a:t>
            </a:r>
            <a:r>
              <a:rPr lang="pt-BR" altLang="pt-BR" sz="4400" b="1" dirty="0" smtClean="0">
                <a:latin typeface="Arial" panose="020B0604020202020204" pitchFamily="34" charset="0"/>
                <a:cs typeface="Arial" panose="020B0604020202020204" pitchFamily="34" charset="0"/>
              </a:rPr>
              <a:t>15.681,39</a:t>
            </a:r>
            <a:endParaRPr lang="pt-BR" altLang="pt-BR"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6839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5" y="175953"/>
            <a:ext cx="9596647" cy="2299853"/>
          </a:xfrm>
        </p:spPr>
        <p:txBody>
          <a:bodyPr/>
          <a:lstStyle/>
          <a:p>
            <a:r>
              <a:rPr lang="pt-BR" dirty="0" smtClean="0">
                <a:latin typeface="Arial" panose="020B0604020202020204" pitchFamily="34" charset="0"/>
                <a:cs typeface="Arial" panose="020B0604020202020204" pitchFamily="34" charset="0"/>
              </a:rPr>
              <a:t>ATESTADOS</a:t>
            </a:r>
            <a:endParaRPr lang="pt-BR" dirty="0">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937525" y="1767840"/>
            <a:ext cx="10326248" cy="4670522"/>
          </a:xfrm>
        </p:spPr>
        <p:txBody>
          <a:bodyPr>
            <a:noAutofit/>
          </a:bodyPr>
          <a:lstStyle/>
          <a:p>
            <a:pPr algn="just"/>
            <a:r>
              <a:rPr lang="pt-BR" altLang="pt-BR" sz="2800" dirty="0">
                <a:latin typeface="Arial" panose="020B0604020202020204" pitchFamily="34" charset="0"/>
                <a:cs typeface="Arial" panose="020B0604020202020204" pitchFamily="34" charset="0"/>
              </a:rPr>
              <a:t>Artigo 67 – </a:t>
            </a:r>
            <a:endParaRPr lang="pt-BR" altLang="pt-BR" sz="2800" dirty="0" smtClean="0">
              <a:latin typeface="Arial" panose="020B0604020202020204" pitchFamily="34" charset="0"/>
              <a:cs typeface="Arial" panose="020B0604020202020204" pitchFamily="34" charset="0"/>
            </a:endParaRPr>
          </a:p>
          <a:p>
            <a:pPr algn="just"/>
            <a:endParaRPr lang="pt-BR" altLang="pt-BR" sz="2800" dirty="0">
              <a:latin typeface="Arial" panose="020B0604020202020204" pitchFamily="34" charset="0"/>
              <a:cs typeface="Arial" panose="020B0604020202020204" pitchFamily="34" charset="0"/>
            </a:endParaRPr>
          </a:p>
          <a:p>
            <a:pPr algn="just"/>
            <a:endParaRPr lang="pt-BR" altLang="pt-BR" sz="2800" dirty="0">
              <a:latin typeface="Arial" panose="020B0604020202020204" pitchFamily="34" charset="0"/>
              <a:cs typeface="Arial" panose="020B0604020202020204" pitchFamily="34" charset="0"/>
            </a:endParaRPr>
          </a:p>
          <a:p>
            <a:pPr algn="just"/>
            <a:r>
              <a:rPr lang="pt-BR" altLang="pt-BR" sz="2800" dirty="0">
                <a:latin typeface="Arial" panose="020B0604020202020204" pitchFamily="34" charset="0"/>
                <a:cs typeface="Arial" panose="020B0604020202020204" pitchFamily="34" charset="0"/>
              </a:rPr>
              <a:t>§ 1º A exigência de atestados restringir-se-á às parcelas de maior relevância ou valor significativo do objeto da licitação, assim consideradas aquelas que tenham valor individual igual ou superior a </a:t>
            </a:r>
            <a:r>
              <a:rPr lang="pt-BR" altLang="pt-BR" sz="2800" b="1" dirty="0">
                <a:solidFill>
                  <a:srgbClr val="FF0000"/>
                </a:solidFill>
                <a:latin typeface="Arial" panose="020B0604020202020204" pitchFamily="34" charset="0"/>
                <a:cs typeface="Arial" panose="020B0604020202020204" pitchFamily="34" charset="0"/>
              </a:rPr>
              <a:t>4% (quatro por cento) do valor total estimado da contratação.</a:t>
            </a:r>
          </a:p>
          <a:p>
            <a:pPr algn="just"/>
            <a:r>
              <a:rPr lang="pt-BR" altLang="pt-BR" sz="3200" dirty="0"/>
              <a:t> </a:t>
            </a:r>
          </a:p>
        </p:txBody>
      </p:sp>
    </p:spTree>
    <p:extLst>
      <p:ext uri="{BB962C8B-B14F-4D97-AF65-F5344CB8AC3E}">
        <p14:creationId xmlns:p14="http://schemas.microsoft.com/office/powerpoint/2010/main" val="22662977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3318936"/>
          </a:xfrm>
        </p:spPr>
        <p:txBody>
          <a:bodyPr>
            <a:normAutofit/>
          </a:bodyPr>
          <a:lstStyle/>
          <a:p>
            <a:pPr algn="just">
              <a:lnSpc>
                <a:spcPct val="150000"/>
              </a:lnSpc>
            </a:pPr>
            <a:r>
              <a:rPr lang="pt-BR" sz="4400" dirty="0" smtClean="0">
                <a:latin typeface="Arial" panose="020B0604020202020204" pitchFamily="34" charset="0"/>
                <a:cs typeface="Arial" panose="020B0604020202020204" pitchFamily="34" charset="0"/>
              </a:rPr>
              <a:t>O INSTRUMENTO CONTRATUAL PODERÁ SER DISPENSADO EM QUE SITUAÇÕES?</a:t>
            </a:r>
          </a:p>
          <a:p>
            <a:pPr>
              <a:lnSpc>
                <a:spcPct val="150000"/>
              </a:lnSpc>
            </a:pPr>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9446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7" y="358680"/>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947807" y="2658533"/>
            <a:ext cx="10465725" cy="4670522"/>
          </a:xfrm>
        </p:spPr>
        <p:txBody>
          <a:bodyPr>
            <a:noAutofit/>
          </a:bodyPr>
          <a:lstStyle/>
          <a:p>
            <a:pPr algn="just"/>
            <a:r>
              <a:rPr lang="pt-BR" altLang="pt-BR" sz="2800" dirty="0" smtClean="0">
                <a:latin typeface="Arial" panose="020B0604020202020204" pitchFamily="34" charset="0"/>
                <a:cs typeface="Arial" panose="020B0604020202020204" pitchFamily="34" charset="0"/>
              </a:rPr>
              <a:t>Artigo 95 </a:t>
            </a:r>
          </a:p>
          <a:p>
            <a:pPr algn="just"/>
            <a:r>
              <a:rPr lang="pt-BR" altLang="pt-BR" sz="2800" dirty="0" smtClean="0">
                <a:latin typeface="Arial" panose="020B0604020202020204" pitchFamily="34" charset="0"/>
                <a:cs typeface="Arial" panose="020B0604020202020204" pitchFamily="34" charset="0"/>
              </a:rPr>
              <a:t>§ </a:t>
            </a:r>
            <a:r>
              <a:rPr lang="pt-BR" altLang="pt-BR" sz="2800" dirty="0">
                <a:latin typeface="Arial" panose="020B0604020202020204" pitchFamily="34" charset="0"/>
                <a:cs typeface="Arial" panose="020B0604020202020204" pitchFamily="34" charset="0"/>
              </a:rPr>
              <a:t>2º É nulo e de nenhum efeito o contrato verbal com a Administração, salvo o de pequenas compras de pronto pagamento, assim entendidas aquelas de valor não superior a </a:t>
            </a:r>
            <a:r>
              <a:rPr lang="pt-BR" sz="3200" dirty="0">
                <a:solidFill>
                  <a:srgbClr val="FF0000"/>
                </a:solidFill>
                <a:latin typeface="Arial" panose="020B0604020202020204" pitchFamily="34" charset="0"/>
                <a:cs typeface="Arial" panose="020B0604020202020204" pitchFamily="34" charset="0"/>
              </a:rPr>
              <a:t>R$ 12.545,11 (doze mil quinhentos e quarenta e cinco reais e onze centavos</a:t>
            </a:r>
            <a:r>
              <a:rPr lang="pt-BR" sz="3200" dirty="0" smtClean="0">
                <a:solidFill>
                  <a:srgbClr val="FF0000"/>
                </a:solidFill>
                <a:latin typeface="Arial" panose="020B0604020202020204" pitchFamily="34" charset="0"/>
                <a:cs typeface="Arial" panose="020B0604020202020204" pitchFamily="34" charset="0"/>
              </a:rPr>
              <a:t>).</a:t>
            </a:r>
            <a:endParaRPr lang="pt-BR" altLang="pt-BR"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38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28255" y="928255"/>
            <a:ext cx="10390909" cy="5016758"/>
          </a:xfrm>
          <a:prstGeom prst="rect">
            <a:avLst/>
          </a:prstGeom>
        </p:spPr>
        <p:txBody>
          <a:bodyPr wrap="square">
            <a:spAutoFit/>
          </a:bodyPr>
          <a:lstStyle/>
          <a:p>
            <a:r>
              <a:rPr lang="pt-BR" sz="3200" b="1" dirty="0" smtClean="0">
                <a:solidFill>
                  <a:srgbClr val="4D5156"/>
                </a:solidFill>
                <a:latin typeface="arial" panose="020B0604020202020204" pitchFamily="34" charset="0"/>
              </a:rPr>
              <a:t>Contrato verbal:</a:t>
            </a:r>
          </a:p>
          <a:p>
            <a:endParaRPr lang="pt-BR" sz="3200" b="1" dirty="0" smtClean="0">
              <a:solidFill>
                <a:srgbClr val="4D5156"/>
              </a:solidFill>
              <a:latin typeface="arial" panose="020B0604020202020204" pitchFamily="34" charset="0"/>
            </a:endParaRPr>
          </a:p>
          <a:p>
            <a:r>
              <a:rPr lang="pt-BR" sz="3200" dirty="0" smtClean="0">
                <a:solidFill>
                  <a:srgbClr val="4D5156"/>
                </a:solidFill>
                <a:latin typeface="arial" panose="020B0604020202020204" pitchFamily="34" charset="0"/>
              </a:rPr>
              <a:t>►possua </a:t>
            </a:r>
            <a:r>
              <a:rPr lang="pt-BR" sz="3200" dirty="0">
                <a:solidFill>
                  <a:srgbClr val="4D5156"/>
                </a:solidFill>
                <a:latin typeface="arial" panose="020B0604020202020204" pitchFamily="34" charset="0"/>
              </a:rPr>
              <a:t>agente capaz; </a:t>
            </a:r>
            <a:endParaRPr lang="pt-BR" sz="3200" dirty="0" smtClean="0">
              <a:solidFill>
                <a:srgbClr val="4D5156"/>
              </a:solidFill>
              <a:latin typeface="arial" panose="020B0604020202020204" pitchFamily="34" charset="0"/>
            </a:endParaRPr>
          </a:p>
          <a:p>
            <a:endParaRPr lang="pt-BR" sz="3200" dirty="0" smtClean="0">
              <a:solidFill>
                <a:srgbClr val="4D5156"/>
              </a:solidFill>
              <a:latin typeface="arial" panose="020B0604020202020204" pitchFamily="34" charset="0"/>
            </a:endParaRPr>
          </a:p>
          <a:p>
            <a:r>
              <a:rPr lang="pt-BR" sz="3200" dirty="0">
                <a:solidFill>
                  <a:srgbClr val="4D5156"/>
                </a:solidFill>
                <a:latin typeface="arial" panose="020B0604020202020204" pitchFamily="34" charset="0"/>
              </a:rPr>
              <a:t>►</a:t>
            </a:r>
            <a:r>
              <a:rPr lang="pt-BR" sz="3200" dirty="0" smtClean="0">
                <a:solidFill>
                  <a:srgbClr val="4D5156"/>
                </a:solidFill>
                <a:latin typeface="arial" panose="020B0604020202020204" pitchFamily="34" charset="0"/>
              </a:rPr>
              <a:t>objeto </a:t>
            </a:r>
            <a:r>
              <a:rPr lang="pt-BR" sz="3200" dirty="0">
                <a:solidFill>
                  <a:srgbClr val="4D5156"/>
                </a:solidFill>
                <a:latin typeface="arial" panose="020B0604020202020204" pitchFamily="34" charset="0"/>
              </a:rPr>
              <a:t>lícito e possível</a:t>
            </a:r>
            <a:r>
              <a:rPr lang="pt-BR" sz="3200" dirty="0" smtClean="0">
                <a:solidFill>
                  <a:srgbClr val="4D5156"/>
                </a:solidFill>
                <a:latin typeface="arial" panose="020B0604020202020204" pitchFamily="34" charset="0"/>
              </a:rPr>
              <a:t>,</a:t>
            </a:r>
          </a:p>
          <a:p>
            <a:r>
              <a:rPr lang="pt-BR" sz="3200" dirty="0" smtClean="0">
                <a:solidFill>
                  <a:srgbClr val="4D5156"/>
                </a:solidFill>
                <a:latin typeface="arial" panose="020B0604020202020204" pitchFamily="34" charset="0"/>
              </a:rPr>
              <a:t> </a:t>
            </a:r>
          </a:p>
          <a:p>
            <a:r>
              <a:rPr lang="pt-BR" sz="3200" dirty="0" smtClean="0">
                <a:solidFill>
                  <a:srgbClr val="4D5156"/>
                </a:solidFill>
                <a:latin typeface="arial" panose="020B0604020202020204" pitchFamily="34" charset="0"/>
              </a:rPr>
              <a:t>►determinado </a:t>
            </a:r>
            <a:r>
              <a:rPr lang="pt-BR" sz="3200" dirty="0">
                <a:solidFill>
                  <a:srgbClr val="4D5156"/>
                </a:solidFill>
                <a:latin typeface="arial" panose="020B0604020202020204" pitchFamily="34" charset="0"/>
              </a:rPr>
              <a:t>ou </a:t>
            </a:r>
            <a:r>
              <a:rPr lang="pt-BR" sz="3200" dirty="0" smtClean="0">
                <a:solidFill>
                  <a:srgbClr val="4D5156"/>
                </a:solidFill>
                <a:latin typeface="arial" panose="020B0604020202020204" pitchFamily="34" charset="0"/>
              </a:rPr>
              <a:t>determinável</a:t>
            </a:r>
          </a:p>
          <a:p>
            <a:endParaRPr lang="pt-BR" sz="3200" dirty="0">
              <a:solidFill>
                <a:srgbClr val="4D5156"/>
              </a:solidFill>
              <a:latin typeface="arial" panose="020B0604020202020204" pitchFamily="34" charset="0"/>
            </a:endParaRPr>
          </a:p>
          <a:p>
            <a:r>
              <a:rPr lang="pt-BR" sz="3200" dirty="0" smtClean="0">
                <a:solidFill>
                  <a:srgbClr val="4D5156"/>
                </a:solidFill>
                <a:latin typeface="arial" panose="020B0604020202020204" pitchFamily="34" charset="0"/>
              </a:rPr>
              <a:t>► inexistência de direitos e deveres futuros para as partes</a:t>
            </a:r>
            <a:endParaRPr lang="pt-BR" sz="3200" dirty="0"/>
          </a:p>
        </p:txBody>
      </p:sp>
    </p:spTree>
    <p:extLst>
      <p:ext uri="{BB962C8B-B14F-4D97-AF65-F5344CB8AC3E}">
        <p14:creationId xmlns:p14="http://schemas.microsoft.com/office/powerpoint/2010/main" val="3079419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latin typeface="Arial" panose="020B0604020202020204" pitchFamily="34" charset="0"/>
                <a:cs typeface="Arial" panose="020B0604020202020204" pitchFamily="34" charset="0"/>
              </a:rPr>
              <a:t>PLANO ANUAL DE CONTRATAÇÕES</a:t>
            </a:r>
            <a:endParaRPr lang="pt-BR" dirty="0">
              <a:latin typeface="Arial" panose="020B0604020202020204" pitchFamily="34" charset="0"/>
              <a:cs typeface="Arial" panose="020B0604020202020204" pitchFamily="34"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038128627"/>
              </p:ext>
            </p:extLst>
          </p:nvPr>
        </p:nvGraphicFramePr>
        <p:xfrm>
          <a:off x="1295398" y="2659063"/>
          <a:ext cx="9601200" cy="33528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830963296"/>
                    </a:ext>
                  </a:extLst>
                </a:gridCol>
                <a:gridCol w="3200400">
                  <a:extLst>
                    <a:ext uri="{9D8B030D-6E8A-4147-A177-3AD203B41FA5}">
                      <a16:colId xmlns:a16="http://schemas.microsoft.com/office/drawing/2014/main" val="3878309699"/>
                    </a:ext>
                  </a:extLst>
                </a:gridCol>
                <a:gridCol w="3200400">
                  <a:extLst>
                    <a:ext uri="{9D8B030D-6E8A-4147-A177-3AD203B41FA5}">
                      <a16:colId xmlns:a16="http://schemas.microsoft.com/office/drawing/2014/main" val="2614686013"/>
                    </a:ext>
                  </a:extLst>
                </a:gridCol>
              </a:tblGrid>
              <a:tr h="0">
                <a:tc>
                  <a:txBody>
                    <a:bodyPr/>
                    <a:lstStyle/>
                    <a:p>
                      <a:r>
                        <a:rPr lang="pt-BR" sz="2800" dirty="0" smtClean="0">
                          <a:solidFill>
                            <a:schemeClr val="bg2"/>
                          </a:solidFill>
                          <a:latin typeface="Arial" panose="020B0604020202020204" pitchFamily="34" charset="0"/>
                          <a:cs typeface="Arial" panose="020B0604020202020204" pitchFamily="34" charset="0"/>
                        </a:rPr>
                        <a:t>PRAZO</a:t>
                      </a:r>
                      <a:endParaRPr lang="pt-BR" sz="2800" dirty="0">
                        <a:solidFill>
                          <a:schemeClr val="bg2"/>
                        </a:solidFill>
                        <a:latin typeface="Arial" panose="020B0604020202020204" pitchFamily="34" charset="0"/>
                        <a:cs typeface="Arial" panose="020B0604020202020204" pitchFamily="34" charset="0"/>
                      </a:endParaRPr>
                    </a:p>
                  </a:txBody>
                  <a:tcPr/>
                </a:tc>
                <a:tc>
                  <a:txBody>
                    <a:bodyPr/>
                    <a:lstStyle/>
                    <a:p>
                      <a:r>
                        <a:rPr lang="pt-BR" sz="2800" dirty="0" smtClean="0">
                          <a:solidFill>
                            <a:schemeClr val="bg2"/>
                          </a:solidFill>
                          <a:latin typeface="Arial" panose="020B0604020202020204" pitchFamily="34" charset="0"/>
                          <a:cs typeface="Arial" panose="020B0604020202020204" pitchFamily="34" charset="0"/>
                        </a:rPr>
                        <a:t>ETAPAS</a:t>
                      </a:r>
                      <a:endParaRPr lang="pt-BR" sz="2800" dirty="0">
                        <a:solidFill>
                          <a:schemeClr val="bg2"/>
                        </a:solidFill>
                        <a:latin typeface="Arial" panose="020B0604020202020204" pitchFamily="34" charset="0"/>
                        <a:cs typeface="Arial" panose="020B0604020202020204" pitchFamily="34" charset="0"/>
                      </a:endParaRPr>
                    </a:p>
                  </a:txBody>
                  <a:tcPr/>
                </a:tc>
                <a:tc>
                  <a:txBody>
                    <a:bodyPr/>
                    <a:lstStyle/>
                    <a:p>
                      <a:r>
                        <a:rPr lang="pt-BR" sz="2800" dirty="0" smtClean="0">
                          <a:solidFill>
                            <a:schemeClr val="bg2"/>
                          </a:solidFill>
                          <a:latin typeface="Arial" panose="020B0604020202020204" pitchFamily="34" charset="0"/>
                          <a:cs typeface="Arial" panose="020B0604020202020204" pitchFamily="34" charset="0"/>
                        </a:rPr>
                        <a:t>OBSERVAÇÃO</a:t>
                      </a:r>
                      <a:endParaRPr lang="pt-BR" sz="2800" dirty="0">
                        <a:solidFill>
                          <a:schemeClr val="bg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9872318"/>
                  </a:ext>
                </a:extLst>
              </a:tr>
              <a:tr h="370840">
                <a:tc>
                  <a:txBody>
                    <a:bodyPr/>
                    <a:lstStyle/>
                    <a:p>
                      <a:r>
                        <a:rPr lang="pt-BR" sz="2800" dirty="0" smtClean="0">
                          <a:solidFill>
                            <a:schemeClr val="tx1"/>
                          </a:solidFill>
                          <a:latin typeface="Arial" panose="020B0604020202020204" pitchFamily="34" charset="0"/>
                          <a:cs typeface="Arial" panose="020B0604020202020204" pitchFamily="34" charset="0"/>
                        </a:rPr>
                        <a:t>Até</a:t>
                      </a:r>
                      <a:r>
                        <a:rPr lang="pt-BR" sz="2800" baseline="0" dirty="0" smtClean="0">
                          <a:solidFill>
                            <a:schemeClr val="tx1"/>
                          </a:solidFill>
                          <a:latin typeface="Arial" panose="020B0604020202020204" pitchFamily="34" charset="0"/>
                          <a:cs typeface="Arial" panose="020B0604020202020204" pitchFamily="34" charset="0"/>
                        </a:rPr>
                        <a:t> 1º de abril</a:t>
                      </a:r>
                      <a:endParaRPr lang="pt-BR" sz="2800" dirty="0">
                        <a:solidFill>
                          <a:schemeClr val="tx1"/>
                        </a:solidFill>
                        <a:latin typeface="Arial" panose="020B0604020202020204" pitchFamily="34" charset="0"/>
                        <a:cs typeface="Arial" panose="020B0604020202020204" pitchFamily="34" charset="0"/>
                      </a:endParaRPr>
                    </a:p>
                  </a:txBody>
                  <a:tcPr/>
                </a:tc>
                <a:tc>
                  <a:txBody>
                    <a:bodyPr/>
                    <a:lstStyle/>
                    <a:p>
                      <a:r>
                        <a:rPr lang="pt-BR" sz="2800" dirty="0" smtClean="0">
                          <a:solidFill>
                            <a:schemeClr val="tx1"/>
                          </a:solidFill>
                          <a:latin typeface="Arial" panose="020B0604020202020204" pitchFamily="34" charset="0"/>
                          <a:cs typeface="Arial" panose="020B0604020202020204" pitchFamily="34" charset="0"/>
                        </a:rPr>
                        <a:t>Definição</a:t>
                      </a:r>
                      <a:r>
                        <a:rPr lang="pt-BR" sz="2800" baseline="0" dirty="0" smtClean="0">
                          <a:solidFill>
                            <a:schemeClr val="tx1"/>
                          </a:solidFill>
                          <a:latin typeface="Arial" panose="020B0604020202020204" pitchFamily="34" charset="0"/>
                          <a:cs typeface="Arial" panose="020B0604020202020204" pitchFamily="34" charset="0"/>
                        </a:rPr>
                        <a:t> das demandas</a:t>
                      </a:r>
                      <a:endParaRPr lang="pt-BR" sz="2800" dirty="0">
                        <a:solidFill>
                          <a:schemeClr val="tx1"/>
                        </a:solidFill>
                        <a:latin typeface="Arial" panose="020B0604020202020204" pitchFamily="34" charset="0"/>
                        <a:cs typeface="Arial" panose="020B0604020202020204" pitchFamily="34" charset="0"/>
                      </a:endParaRPr>
                    </a:p>
                  </a:txBody>
                  <a:tcPr/>
                </a:tc>
                <a:tc>
                  <a:txBody>
                    <a:bodyPr/>
                    <a:lstStyle/>
                    <a:p>
                      <a:r>
                        <a:rPr lang="pt-BR" sz="2800" dirty="0" smtClean="0">
                          <a:solidFill>
                            <a:schemeClr val="tx1"/>
                          </a:solidFill>
                          <a:latin typeface="Arial" panose="020B0604020202020204" pitchFamily="34" charset="0"/>
                          <a:cs typeface="Arial" panose="020B0604020202020204" pitchFamily="34" charset="0"/>
                        </a:rPr>
                        <a:t>Cada setor </a:t>
                      </a:r>
                      <a:endParaRPr lang="pt-BR" sz="2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9449129"/>
                  </a:ext>
                </a:extLst>
              </a:tr>
              <a:tr h="370840">
                <a:tc>
                  <a:txBody>
                    <a:bodyPr/>
                    <a:lstStyle/>
                    <a:p>
                      <a:r>
                        <a:rPr lang="pt-BR" sz="2800" dirty="0" smtClean="0">
                          <a:solidFill>
                            <a:schemeClr val="tx1"/>
                          </a:solidFill>
                          <a:latin typeface="Arial" panose="020B0604020202020204" pitchFamily="34" charset="0"/>
                          <a:cs typeface="Arial" panose="020B0604020202020204" pitchFamily="34" charset="0"/>
                        </a:rPr>
                        <a:t>Até 30 de abril</a:t>
                      </a:r>
                      <a:endParaRPr lang="pt-BR" sz="2800" dirty="0">
                        <a:solidFill>
                          <a:schemeClr val="tx1"/>
                        </a:solidFill>
                        <a:latin typeface="Arial" panose="020B0604020202020204" pitchFamily="34" charset="0"/>
                        <a:cs typeface="Arial" panose="020B0604020202020204" pitchFamily="34" charset="0"/>
                      </a:endParaRPr>
                    </a:p>
                  </a:txBody>
                  <a:tcPr/>
                </a:tc>
                <a:tc>
                  <a:txBody>
                    <a:bodyPr/>
                    <a:lstStyle/>
                    <a:p>
                      <a:r>
                        <a:rPr lang="pt-BR" sz="2800" dirty="0" smtClean="0">
                          <a:solidFill>
                            <a:schemeClr val="tx1"/>
                          </a:solidFill>
                          <a:latin typeface="Arial" panose="020B0604020202020204" pitchFamily="34" charset="0"/>
                          <a:cs typeface="Arial" panose="020B0604020202020204" pitchFamily="34" charset="0"/>
                        </a:rPr>
                        <a:t>Consolidação das demandas</a:t>
                      </a:r>
                      <a:endParaRPr lang="pt-BR" sz="2800" dirty="0">
                        <a:solidFill>
                          <a:schemeClr val="tx1"/>
                        </a:solidFill>
                        <a:latin typeface="Arial" panose="020B0604020202020204" pitchFamily="34" charset="0"/>
                        <a:cs typeface="Arial" panose="020B0604020202020204" pitchFamily="34" charset="0"/>
                      </a:endParaRPr>
                    </a:p>
                  </a:txBody>
                  <a:tcPr/>
                </a:tc>
                <a:tc>
                  <a:txBody>
                    <a:bodyPr/>
                    <a:lstStyle/>
                    <a:p>
                      <a:r>
                        <a:rPr lang="pt-BR" sz="2800" dirty="0" smtClean="0">
                          <a:solidFill>
                            <a:schemeClr val="tx1"/>
                          </a:solidFill>
                          <a:latin typeface="Arial" panose="020B0604020202020204" pitchFamily="34" charset="0"/>
                          <a:cs typeface="Arial" panose="020B0604020202020204" pitchFamily="34" charset="0"/>
                        </a:rPr>
                        <a:t>Responsável pelo planejamento</a:t>
                      </a:r>
                      <a:endParaRPr lang="pt-BR" sz="2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3037381"/>
                  </a:ext>
                </a:extLst>
              </a:tr>
              <a:tr h="370840">
                <a:tc>
                  <a:txBody>
                    <a:bodyPr/>
                    <a:lstStyle/>
                    <a:p>
                      <a:r>
                        <a:rPr lang="pt-BR" sz="2800" dirty="0" smtClean="0">
                          <a:solidFill>
                            <a:schemeClr val="tx1"/>
                          </a:solidFill>
                          <a:latin typeface="Arial" panose="020B0604020202020204" pitchFamily="34" charset="0"/>
                          <a:cs typeface="Arial" panose="020B0604020202020204" pitchFamily="34" charset="0"/>
                        </a:rPr>
                        <a:t>Até 15</a:t>
                      </a:r>
                      <a:r>
                        <a:rPr lang="pt-BR" sz="2800" baseline="0" dirty="0" smtClean="0">
                          <a:solidFill>
                            <a:schemeClr val="tx1"/>
                          </a:solidFill>
                          <a:latin typeface="Arial" panose="020B0604020202020204" pitchFamily="34" charset="0"/>
                          <a:cs typeface="Arial" panose="020B0604020202020204" pitchFamily="34" charset="0"/>
                        </a:rPr>
                        <a:t> de maio</a:t>
                      </a:r>
                      <a:endParaRPr lang="pt-BR" sz="2800" dirty="0">
                        <a:solidFill>
                          <a:schemeClr val="tx1"/>
                        </a:solidFill>
                        <a:latin typeface="Arial" panose="020B0604020202020204" pitchFamily="34" charset="0"/>
                        <a:cs typeface="Arial" panose="020B0604020202020204" pitchFamily="34" charset="0"/>
                      </a:endParaRPr>
                    </a:p>
                  </a:txBody>
                  <a:tcPr/>
                </a:tc>
                <a:tc>
                  <a:txBody>
                    <a:bodyPr/>
                    <a:lstStyle/>
                    <a:p>
                      <a:r>
                        <a:rPr lang="pt-BR" sz="2800" dirty="0" smtClean="0">
                          <a:solidFill>
                            <a:schemeClr val="tx1"/>
                          </a:solidFill>
                          <a:latin typeface="Arial" panose="020B0604020202020204" pitchFamily="34" charset="0"/>
                          <a:cs typeface="Arial" panose="020B0604020202020204" pitchFamily="34" charset="0"/>
                        </a:rPr>
                        <a:t>Aprovação</a:t>
                      </a:r>
                      <a:r>
                        <a:rPr lang="pt-BR" sz="2800" baseline="0" dirty="0" smtClean="0">
                          <a:solidFill>
                            <a:schemeClr val="tx1"/>
                          </a:solidFill>
                          <a:latin typeface="Arial" panose="020B0604020202020204" pitchFamily="34" charset="0"/>
                          <a:cs typeface="Arial" panose="020B0604020202020204" pitchFamily="34" charset="0"/>
                        </a:rPr>
                        <a:t> </a:t>
                      </a:r>
                      <a:endParaRPr lang="pt-BR" sz="2800" dirty="0">
                        <a:solidFill>
                          <a:schemeClr val="tx1"/>
                        </a:solidFill>
                        <a:latin typeface="Arial" panose="020B0604020202020204" pitchFamily="34" charset="0"/>
                        <a:cs typeface="Arial" panose="020B0604020202020204" pitchFamily="34" charset="0"/>
                      </a:endParaRPr>
                    </a:p>
                  </a:txBody>
                  <a:tcPr/>
                </a:tc>
                <a:tc>
                  <a:txBody>
                    <a:bodyPr/>
                    <a:lstStyle/>
                    <a:p>
                      <a:r>
                        <a:rPr lang="pt-BR" sz="2800" dirty="0" smtClean="0">
                          <a:solidFill>
                            <a:schemeClr val="tx1"/>
                          </a:solidFill>
                          <a:latin typeface="Arial" panose="020B0604020202020204" pitchFamily="34" charset="0"/>
                          <a:cs typeface="Arial" panose="020B0604020202020204" pitchFamily="34" charset="0"/>
                        </a:rPr>
                        <a:t>Autoridade Superior</a:t>
                      </a:r>
                      <a:endParaRPr lang="pt-BR" sz="2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4578303"/>
                  </a:ext>
                </a:extLst>
              </a:tr>
            </a:tbl>
          </a:graphicData>
        </a:graphic>
      </p:graphicFrame>
    </p:spTree>
    <p:extLst>
      <p:ext uri="{BB962C8B-B14F-4D97-AF65-F5344CB8AC3E}">
        <p14:creationId xmlns:p14="http://schemas.microsoft.com/office/powerpoint/2010/main" val="3921462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latin typeface="Arial" panose="020B0604020202020204" pitchFamily="34" charset="0"/>
                <a:cs typeface="Arial" panose="020B0604020202020204" pitchFamily="34" charset="0"/>
              </a:rPr>
              <a:t>INEXIGIBILIDADE DE LICITAÇÃO</a:t>
            </a:r>
            <a:endParaRPr lang="pt-BR"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r>
              <a:rPr lang="pt-BR" dirty="0" smtClean="0">
                <a:latin typeface="Arial" panose="020B0604020202020204" pitchFamily="34" charset="0"/>
                <a:cs typeface="Arial" panose="020B0604020202020204" pitchFamily="34" charset="0"/>
              </a:rPr>
              <a:t>FORNECEDOR EXCLUSIVO</a:t>
            </a:r>
          </a:p>
          <a:p>
            <a:r>
              <a:rPr lang="pt-BR" dirty="0" smtClean="0">
                <a:latin typeface="Arial" panose="020B0604020202020204" pitchFamily="34" charset="0"/>
                <a:cs typeface="Arial" panose="020B0604020202020204" pitchFamily="34" charset="0"/>
              </a:rPr>
              <a:t>CONTRATAÇÃO DE PROFISSIONAL DO SETOR ARTISTICO</a:t>
            </a:r>
          </a:p>
          <a:p>
            <a:r>
              <a:rPr lang="pt-BR" dirty="0" smtClean="0">
                <a:latin typeface="Arial" panose="020B0604020202020204" pitchFamily="34" charset="0"/>
                <a:cs typeface="Arial" panose="020B0604020202020204" pitchFamily="34" charset="0"/>
              </a:rPr>
              <a:t>NOTÓRIA ESPECIALIZAÇÃO</a:t>
            </a:r>
          </a:p>
          <a:p>
            <a:r>
              <a:rPr lang="pt-BR" dirty="0" smtClean="0">
                <a:latin typeface="Arial" panose="020B0604020202020204" pitchFamily="34" charset="0"/>
                <a:cs typeface="Arial" panose="020B0604020202020204" pitchFamily="34" charset="0"/>
              </a:rPr>
              <a:t>CREDENCIAMENTO – nova ◄</a:t>
            </a:r>
          </a:p>
          <a:p>
            <a:r>
              <a:rPr lang="pt-BR" dirty="0" smtClean="0">
                <a:latin typeface="Arial" panose="020B0604020202020204" pitchFamily="34" charset="0"/>
                <a:cs typeface="Arial" panose="020B0604020202020204" pitchFamily="34" charset="0"/>
              </a:rPr>
              <a:t>AQUISIÇÃO OU LOCAÇÃO DE IMÓVEL – nova◄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8528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3318936"/>
          </a:xfrm>
        </p:spPr>
        <p:txBody>
          <a:bodyPr>
            <a:normAutofit fontScale="32500" lnSpcReduction="20000"/>
          </a:bodyPr>
          <a:lstStyle/>
          <a:p>
            <a:pPr algn="just">
              <a:lnSpc>
                <a:spcPct val="210000"/>
              </a:lnSpc>
            </a:pPr>
            <a:r>
              <a:rPr lang="pt-BR" sz="11100" dirty="0" smtClean="0">
                <a:latin typeface="Arial" panose="020B0604020202020204" pitchFamily="34" charset="0"/>
                <a:cs typeface="Arial" panose="020B0604020202020204" pitchFamily="34" charset="0"/>
              </a:rPr>
              <a:t>COMO COMPROVAR A LEGALIDADE E A LEGITIMIDADE NA CONTRATAÇÃO DE SHOWS ARTISTICOS?</a:t>
            </a:r>
          </a:p>
          <a:p>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3725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914400" y="734291"/>
            <a:ext cx="1011381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dirty="0" smtClean="0"/>
              <a:t>SETOR ARTISTICO</a:t>
            </a:r>
            <a:endParaRPr lang="pt-BR" altLang="pt-BR" sz="2400" dirty="0"/>
          </a:p>
          <a:p>
            <a:pPr algn="just"/>
            <a:endParaRPr lang="pt-BR" altLang="pt-BR" sz="2400" dirty="0"/>
          </a:p>
          <a:p>
            <a:pPr algn="just"/>
            <a:r>
              <a:rPr lang="pt-BR" altLang="pt-BR" sz="2400" dirty="0"/>
              <a:t>II – contratação de profissional do setor artístico, diretamente ou por meio </a:t>
            </a:r>
            <a:r>
              <a:rPr lang="pt-BR" altLang="pt-BR" sz="2400" dirty="0">
                <a:solidFill>
                  <a:srgbClr val="FF0000"/>
                </a:solidFill>
              </a:rPr>
              <a:t>de empresário exclusivo</a:t>
            </a:r>
            <a:r>
              <a:rPr lang="pt-BR" altLang="pt-BR" sz="2400" dirty="0"/>
              <a:t>, desde que consagrado pela crítica especializada ou pela opinião pública; </a:t>
            </a:r>
          </a:p>
          <a:p>
            <a:pPr algn="just"/>
            <a:r>
              <a:rPr lang="pt-BR" altLang="pt-BR" sz="2400" dirty="0"/>
              <a:t> </a:t>
            </a:r>
          </a:p>
          <a:p>
            <a:pPr algn="just"/>
            <a:r>
              <a:rPr lang="pt-BR" altLang="pt-BR" sz="2400" dirty="0"/>
              <a:t>§ 2º Para fins do disposto no inciso II do </a:t>
            </a:r>
            <a:r>
              <a:rPr lang="pt-BR" altLang="pt-BR" sz="2400" i="1" dirty="0"/>
              <a:t>caput </a:t>
            </a:r>
            <a:r>
              <a:rPr lang="pt-BR" altLang="pt-BR" sz="2400" dirty="0"/>
              <a:t>deste artigo, considera-se empresário exclusivo a pessoa física ou jurídica que possua contrato, declaração, carta ou outro documento que ateste a exclusividade permanente e contínua de representação, no País ou em Estado específico, do profissional do setor artístico</a:t>
            </a:r>
            <a:r>
              <a:rPr lang="pt-BR" altLang="pt-BR" sz="2400" dirty="0">
                <a:solidFill>
                  <a:srgbClr val="FF0000"/>
                </a:solidFill>
              </a:rPr>
              <a:t>, afastada a possibilidade de contratação direta por inexigibilidade por meio de empresário com representação restrita a evento ou local específico. </a:t>
            </a:r>
            <a:endParaRPr lang="pt-BR" altLang="pt-BR" sz="2400" dirty="0" smtClean="0">
              <a:solidFill>
                <a:srgbClr val="FF0000"/>
              </a:solidFill>
            </a:endParaRPr>
          </a:p>
        </p:txBody>
      </p:sp>
    </p:spTree>
    <p:extLst>
      <p:ext uri="{BB962C8B-B14F-4D97-AF65-F5344CB8AC3E}">
        <p14:creationId xmlns:p14="http://schemas.microsoft.com/office/powerpoint/2010/main" val="16193904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77637" y="651164"/>
            <a:ext cx="9989128" cy="5262979"/>
          </a:xfrm>
          <a:prstGeom prst="rect">
            <a:avLst/>
          </a:prstGeom>
        </p:spPr>
        <p:txBody>
          <a:bodyPr wrap="square">
            <a:spAutoFit/>
          </a:bodyPr>
          <a:lstStyle/>
          <a:p>
            <a:pPr algn="just"/>
            <a:r>
              <a:rPr lang="pt-BR" sz="2800" b="1" dirty="0" smtClean="0">
                <a:latin typeface="Arial" panose="020B0604020202020204" pitchFamily="34" charset="0"/>
                <a:cs typeface="Arial" panose="020B0604020202020204" pitchFamily="34" charset="0"/>
              </a:rPr>
              <a:t>PORTAL NACIONAL DE CONTRATAÇÕES PÚBLICAS</a:t>
            </a:r>
          </a:p>
          <a:p>
            <a:pPr algn="just"/>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2º A divulgação de que trata o </a:t>
            </a:r>
            <a:r>
              <a:rPr lang="pt-BR" sz="2800" b="1" dirty="0">
                <a:latin typeface="Arial" panose="020B0604020202020204" pitchFamily="34" charset="0"/>
                <a:cs typeface="Arial" panose="020B0604020202020204" pitchFamily="34" charset="0"/>
              </a:rPr>
              <a:t>caput</a:t>
            </a:r>
            <a:r>
              <a:rPr lang="pt-BR" sz="2800" dirty="0">
                <a:latin typeface="Arial" panose="020B0604020202020204" pitchFamily="34" charset="0"/>
                <a:cs typeface="Arial" panose="020B0604020202020204" pitchFamily="34" charset="0"/>
              </a:rPr>
              <a:t> deste artigo, quando referente à contratação de profissional do setor artístico por inexigibilidade, deverá </a:t>
            </a:r>
            <a:r>
              <a:rPr lang="pt-BR" sz="2800" dirty="0" smtClean="0">
                <a:latin typeface="Arial" panose="020B0604020202020204" pitchFamily="34" charset="0"/>
                <a:cs typeface="Arial" panose="020B0604020202020204" pitchFamily="34" charset="0"/>
              </a:rPr>
              <a:t>identificar</a:t>
            </a:r>
          </a:p>
          <a:p>
            <a:pPr algn="just"/>
            <a:r>
              <a:rPr lang="pt-BR" sz="2800" dirty="0">
                <a:latin typeface="Arial" panose="020B0604020202020204" pitchFamily="34" charset="0"/>
                <a:cs typeface="Arial" panose="020B0604020202020204" pitchFamily="34" charset="0"/>
              </a:rPr>
              <a:t>►</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os custos do cachê do artista, dos músicos ou da banda, quando </a:t>
            </a:r>
            <a:r>
              <a:rPr lang="pt-BR" sz="2800" dirty="0" smtClean="0">
                <a:latin typeface="Arial" panose="020B0604020202020204" pitchFamily="34" charset="0"/>
                <a:cs typeface="Arial" panose="020B0604020202020204" pitchFamily="34" charset="0"/>
              </a:rPr>
              <a:t>houver: </a:t>
            </a:r>
          </a:p>
          <a:p>
            <a:pPr algn="just"/>
            <a:r>
              <a:rPr lang="pt-BR" sz="2800" dirty="0" smtClean="0">
                <a:latin typeface="Arial" panose="020B0604020202020204" pitchFamily="34" charset="0"/>
                <a:cs typeface="Arial" panose="020B0604020202020204" pitchFamily="34" charset="0"/>
              </a:rPr>
              <a:t>► do </a:t>
            </a:r>
            <a:r>
              <a:rPr lang="pt-BR" sz="2800" dirty="0">
                <a:latin typeface="Arial" panose="020B0604020202020204" pitchFamily="34" charset="0"/>
                <a:cs typeface="Arial" panose="020B0604020202020204" pitchFamily="34" charset="0"/>
              </a:rPr>
              <a:t>transporte</a:t>
            </a:r>
            <a:r>
              <a:rPr lang="pt-BR" sz="2800" dirty="0" smtClean="0">
                <a:latin typeface="Arial" panose="020B0604020202020204" pitchFamily="34" charset="0"/>
                <a:cs typeface="Arial" panose="020B0604020202020204" pitchFamily="34" charset="0"/>
              </a:rPr>
              <a:t>,</a:t>
            </a:r>
          </a:p>
          <a:p>
            <a:pPr algn="just"/>
            <a:r>
              <a:rPr lang="pt-BR" sz="2800" dirty="0">
                <a:latin typeface="Arial" panose="020B0604020202020204" pitchFamily="34" charset="0"/>
                <a:cs typeface="Arial" panose="020B0604020202020204" pitchFamily="34" charset="0"/>
              </a:rPr>
              <a:t>►</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da hospedagem, </a:t>
            </a:r>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da </a:t>
            </a:r>
            <a:r>
              <a:rPr lang="pt-BR" sz="2800" dirty="0">
                <a:latin typeface="Arial" panose="020B0604020202020204" pitchFamily="34" charset="0"/>
                <a:cs typeface="Arial" panose="020B0604020202020204" pitchFamily="34" charset="0"/>
              </a:rPr>
              <a:t>infraestrutura</a:t>
            </a:r>
            <a:r>
              <a:rPr lang="pt-BR" sz="2800" dirty="0" smtClean="0">
                <a:latin typeface="Arial" panose="020B0604020202020204" pitchFamily="34" charset="0"/>
                <a:cs typeface="Arial" panose="020B0604020202020204" pitchFamily="34" charset="0"/>
              </a:rPr>
              <a:t>,</a:t>
            </a:r>
          </a:p>
          <a:p>
            <a:pPr algn="just"/>
            <a:r>
              <a:rPr lang="pt-BR" sz="2800" dirty="0">
                <a:latin typeface="Arial" panose="020B0604020202020204" pitchFamily="34" charset="0"/>
                <a:cs typeface="Arial" panose="020B0604020202020204" pitchFamily="34" charset="0"/>
              </a:rPr>
              <a:t>►</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da logística do evento e </a:t>
            </a:r>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das </a:t>
            </a:r>
            <a:r>
              <a:rPr lang="pt-BR" sz="2800" dirty="0">
                <a:latin typeface="Arial" panose="020B0604020202020204" pitchFamily="34" charset="0"/>
                <a:cs typeface="Arial" panose="020B0604020202020204" pitchFamily="34" charset="0"/>
              </a:rPr>
              <a:t>demais despesas específicas.</a:t>
            </a:r>
            <a:endParaRPr lang="pt-BR" altLang="pt-BR" sz="2800" dirty="0">
              <a:solidFill>
                <a:srgbClr val="FF0000"/>
              </a:solidFill>
              <a:latin typeface="Arial" panose="020B0604020202020204" pitchFamily="34" charset="0"/>
              <a:cs typeface="Arial" panose="020B0604020202020204" pitchFamily="34" charset="0"/>
            </a:endParaRPr>
          </a:p>
        </p:txBody>
      </p:sp>
      <p:sp>
        <p:nvSpPr>
          <p:cNvPr id="3" name="Retângulo 2"/>
          <p:cNvSpPr/>
          <p:nvPr/>
        </p:nvSpPr>
        <p:spPr>
          <a:xfrm>
            <a:off x="7218218" y="4003964"/>
            <a:ext cx="2784763" cy="1200329"/>
          </a:xfrm>
          <a:prstGeom prst="rect">
            <a:avLst/>
          </a:prstGeom>
          <a:noFill/>
        </p:spPr>
        <p:txBody>
          <a:bodyPr wrap="square" lIns="91440" tIns="45720" rIns="91440" bIns="45720">
            <a:spAutoFit/>
          </a:bodyPr>
          <a:lstStyle/>
          <a:p>
            <a:pPr algn="ctr"/>
            <a:r>
              <a:rPr lang="pt-BR" sz="2400" dirty="0">
                <a:solidFill>
                  <a:srgbClr val="FF0000"/>
                </a:solidFill>
                <a:latin typeface="Arial Black" panose="020B0A04020102020204" pitchFamily="34" charset="0"/>
              </a:rPr>
              <a:t>No Acórdão nº 2.458/2021 – </a:t>
            </a:r>
            <a:r>
              <a:rPr lang="pt-BR" sz="2400" dirty="0" smtClean="0">
                <a:solidFill>
                  <a:srgbClr val="FF0000"/>
                </a:solidFill>
                <a:latin typeface="Arial Black" panose="020B0A04020102020204" pitchFamily="34" charset="0"/>
              </a:rPr>
              <a:t> do </a:t>
            </a:r>
            <a:r>
              <a:rPr lang="pt-BR" sz="2400" dirty="0">
                <a:solidFill>
                  <a:srgbClr val="FF0000"/>
                </a:solidFill>
                <a:latin typeface="Arial Black" panose="020B0A04020102020204" pitchFamily="34" charset="0"/>
              </a:rPr>
              <a:t>TCU </a:t>
            </a:r>
            <a:endParaRPr lang="pt-BR" sz="2400" b="1" cap="none" spc="0" dirty="0">
              <a:ln w="6600">
                <a:solidFill>
                  <a:schemeClr val="accent2"/>
                </a:solidFill>
                <a:prstDash val="solid"/>
              </a:ln>
              <a:solidFill>
                <a:srgbClr val="FF0000"/>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24342668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22960" y="483524"/>
            <a:ext cx="10374285" cy="6124754"/>
          </a:xfrm>
          <a:prstGeom prst="rect">
            <a:avLst/>
          </a:prstGeom>
        </p:spPr>
        <p:txBody>
          <a:bodyPr wrap="square">
            <a:spAutoFit/>
          </a:bodyPr>
          <a:lstStyle/>
          <a:p>
            <a:pPr algn="just"/>
            <a:r>
              <a:rPr lang="pt-BR" sz="2800" b="1" dirty="0" smtClean="0">
                <a:latin typeface="Arial" panose="020B0604020202020204" pitchFamily="34" charset="0"/>
                <a:cs typeface="Arial" panose="020B0604020202020204" pitchFamily="34" charset="0"/>
              </a:rPr>
              <a:t>COMO CONTRATAR SHOWS ARTISTICOS</a:t>
            </a:r>
          </a:p>
          <a:p>
            <a:pPr algn="just"/>
            <a:endParaRPr lang="pt-BR" sz="2800" b="1" dirty="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ATENDER O DISPOSTO NO ARTIGO 74 DA LEI 14.133/2022</a:t>
            </a:r>
          </a:p>
          <a:p>
            <a:pPr algn="just"/>
            <a:endParaRPr lang="pt-BR" sz="2800" dirty="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COMPROVAR QUE O VALOR É DE MERCADO</a:t>
            </a:r>
          </a:p>
          <a:p>
            <a:pPr algn="just"/>
            <a:endParaRPr lang="pt-BR" sz="2800" dirty="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DEMONSTRAR O BENEFICIO DO EVENTO PARA O MUNICÍPIO</a:t>
            </a:r>
          </a:p>
          <a:p>
            <a:pPr algn="just"/>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DEMONSTRAR QUE OS RECURSOS NÃO SÃO DESTINADOS PARA OUTRAS ÁREAS COMO SAÚDE E EDUCAÇÃO, POR EXEMPLO</a:t>
            </a:r>
          </a:p>
          <a:p>
            <a:pPr algn="just"/>
            <a:endParaRPr lang="pt-BR"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67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8721" y="1154852"/>
            <a:ext cx="9601196" cy="3318936"/>
          </a:xfrm>
        </p:spPr>
        <p:txBody>
          <a:bodyPr>
            <a:normAutofit fontScale="70000" lnSpcReduction="20000"/>
          </a:bodyPr>
          <a:lstStyle/>
          <a:p>
            <a:pPr algn="just">
              <a:lnSpc>
                <a:spcPct val="160000"/>
              </a:lnSpc>
            </a:pPr>
            <a:r>
              <a:rPr lang="pt-BR" sz="5200" dirty="0" smtClean="0">
                <a:latin typeface="Arial" panose="020B0604020202020204" pitchFamily="34" charset="0"/>
                <a:cs typeface="Arial" panose="020B0604020202020204" pitchFamily="34" charset="0"/>
              </a:rPr>
              <a:t>EM QUE TIPOS DE SERVIÇOS PODERÁ SER VERIFICADA A NOTÓRIA ESPECIALIZAÇÃO PARA EFEITOS DE INEXIGIBILIDADE DE LICITAÇÃO?</a:t>
            </a:r>
          </a:p>
          <a:p>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1863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77637" y="651164"/>
            <a:ext cx="9989128" cy="5693866"/>
          </a:xfrm>
          <a:prstGeom prst="rect">
            <a:avLst/>
          </a:prstGeom>
        </p:spPr>
        <p:txBody>
          <a:bodyPr wrap="square">
            <a:spAutoFit/>
          </a:bodyPr>
          <a:lstStyle/>
          <a:p>
            <a:pPr algn="just"/>
            <a:r>
              <a:rPr lang="pt-BR" sz="2800" dirty="0" smtClean="0">
                <a:latin typeface="Arial" panose="020B0604020202020204" pitchFamily="34" charset="0"/>
                <a:cs typeface="Arial" panose="020B0604020202020204" pitchFamily="34" charset="0"/>
              </a:rPr>
              <a:t>NOTÓRIA ESPECIALIZAÇÃO</a:t>
            </a:r>
          </a:p>
          <a:p>
            <a:pPr algn="just"/>
            <a:r>
              <a:rPr lang="pt-BR" sz="2800" dirty="0" smtClean="0">
                <a:latin typeface="Arial" panose="020B0604020202020204" pitchFamily="34" charset="0"/>
                <a:cs typeface="Arial" panose="020B0604020202020204" pitchFamily="34" charset="0"/>
              </a:rPr>
              <a:t>► avaliação do conceito  da empresa física ou jurídica que o seu trabalho é essencial e adequado a plena satisfação do objeto</a:t>
            </a:r>
          </a:p>
          <a:p>
            <a:pPr algn="just"/>
            <a:endParaRPr lang="pt-BR" altLang="pt-BR" sz="2800" dirty="0" smtClean="0">
              <a:solidFill>
                <a:srgbClr val="FF0000"/>
              </a:solidFill>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C</a:t>
            </a:r>
            <a:r>
              <a:rPr lang="pt-BR" sz="2800" dirty="0" smtClean="0">
                <a:latin typeface="Arial" panose="020B0604020202020204" pitchFamily="34" charset="0"/>
                <a:cs typeface="Arial" panose="020B0604020202020204" pitchFamily="34" charset="0"/>
              </a:rPr>
              <a:t>omo </a:t>
            </a:r>
            <a:r>
              <a:rPr lang="pt-BR" sz="2800" dirty="0">
                <a:latin typeface="Arial" panose="020B0604020202020204" pitchFamily="34" charset="0"/>
                <a:cs typeface="Arial" panose="020B0604020202020204" pitchFamily="34" charset="0"/>
              </a:rPr>
              <a:t>comprovar?</a:t>
            </a:r>
          </a:p>
          <a:p>
            <a:pPr algn="just"/>
            <a:endParaRPr lang="pt-BR" altLang="pt-BR" sz="2800" dirty="0">
              <a:solidFill>
                <a:srgbClr val="FF0000"/>
              </a:solidFill>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através de: estudos, experiência, publicações, organização, aparelhamento e equipe técnica.</a:t>
            </a:r>
          </a:p>
          <a:p>
            <a:pPr algn="just"/>
            <a:r>
              <a:rPr lang="pt-BR" altLang="pt-BR" sz="2800" dirty="0" smtClean="0">
                <a:latin typeface="Arial" panose="020B0604020202020204" pitchFamily="34" charset="0"/>
                <a:cs typeface="Arial" panose="020B0604020202020204" pitchFamily="34" charset="0"/>
              </a:rPr>
              <a:t>► vedada a subcontratação </a:t>
            </a:r>
          </a:p>
          <a:p>
            <a:pPr algn="just"/>
            <a:endParaRPr lang="pt-BR" altLang="pt-BR" sz="2800" dirty="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contratar por Dispensa de Licitação, profissionais para compor comissão de avaliação – artigo 75, XIII</a:t>
            </a:r>
            <a:endParaRPr lang="pt-BR" alt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8053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731521" y="-144959"/>
            <a:ext cx="1089660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sz="4400" dirty="0" smtClean="0"/>
              <a:t>ARTIGO 74</a:t>
            </a:r>
          </a:p>
          <a:p>
            <a:pPr algn="just"/>
            <a:r>
              <a:rPr lang="pt-BR" sz="2400" dirty="0"/>
              <a:t>C</a:t>
            </a:r>
            <a:r>
              <a:rPr lang="pt-BR" sz="2400" dirty="0" smtClean="0"/>
              <a:t>ontratação </a:t>
            </a:r>
            <a:r>
              <a:rPr lang="pt-BR" sz="2400" dirty="0"/>
              <a:t>dos seguintes serviços técnicos especializados </a:t>
            </a:r>
            <a:r>
              <a:rPr lang="pt-BR" sz="2400" b="1" dirty="0"/>
              <a:t>de natureza predominantemente intelectual</a:t>
            </a:r>
            <a:r>
              <a:rPr lang="pt-BR" sz="2400" dirty="0"/>
              <a:t> com profissionais ou empresas de notória </a:t>
            </a:r>
            <a:r>
              <a:rPr lang="pt-BR" sz="2400" dirty="0" smtClean="0"/>
              <a:t>especialização, vedada </a:t>
            </a:r>
            <a:r>
              <a:rPr lang="pt-BR" sz="2400" dirty="0"/>
              <a:t>a inexigibilidade para serviços de publicidade e </a:t>
            </a:r>
            <a:r>
              <a:rPr lang="pt-BR" sz="2400" dirty="0" smtClean="0"/>
              <a:t>divulgação:</a:t>
            </a:r>
          </a:p>
          <a:p>
            <a:r>
              <a:rPr lang="pt-BR" sz="2400" dirty="0" smtClean="0"/>
              <a:t>a</a:t>
            </a:r>
            <a:r>
              <a:rPr lang="pt-BR" sz="2400" dirty="0"/>
              <a:t>) estudos técnicos, planejamentos, projetos básicos ou projetos executivos;</a:t>
            </a:r>
          </a:p>
          <a:p>
            <a:r>
              <a:rPr lang="pt-BR" sz="2400" dirty="0"/>
              <a:t>b) pareceres, perícias e avaliações em geral;</a:t>
            </a:r>
          </a:p>
          <a:p>
            <a:r>
              <a:rPr lang="pt-BR" sz="2400" dirty="0"/>
              <a:t>c) assessorias ou consultorias técnicas e auditorias financeiras ou tributárias;</a:t>
            </a:r>
          </a:p>
          <a:p>
            <a:r>
              <a:rPr lang="pt-BR" sz="2400" dirty="0"/>
              <a:t>d) fiscalização, supervisão ou gerenciamento de obras ou serviços;</a:t>
            </a:r>
          </a:p>
          <a:p>
            <a:r>
              <a:rPr lang="pt-BR" sz="2400" dirty="0"/>
              <a:t>e) patrocínio ou defesa de causas judiciais ou administrativas;</a:t>
            </a:r>
          </a:p>
          <a:p>
            <a:r>
              <a:rPr lang="pt-BR" sz="2400" dirty="0"/>
              <a:t>f) treinamento e aperfeiçoamento de pessoal;</a:t>
            </a:r>
          </a:p>
          <a:p>
            <a:r>
              <a:rPr lang="pt-BR" sz="2400" dirty="0"/>
              <a:t>g) restauração de obras de arte e de bens de valor histórico;</a:t>
            </a:r>
          </a:p>
          <a:p>
            <a:r>
              <a:rPr lang="pt-BR" sz="2400" dirty="0"/>
              <a:t>h) controles de qualidade e tecnológico, análises, testes e ensaios de campo e laboratoriais, instrumentação e monitoramento de parâmetros específicos de obras e do meio ambiente e demais serviços de engenharia que se enquadrem no disposto neste inciso;</a:t>
            </a:r>
          </a:p>
          <a:p>
            <a:pPr algn="just"/>
            <a:endParaRPr lang="pt-BR" altLang="pt-BR" sz="2400" dirty="0"/>
          </a:p>
        </p:txBody>
      </p:sp>
    </p:spTree>
    <p:extLst>
      <p:ext uri="{BB962C8B-B14F-4D97-AF65-F5344CB8AC3E}">
        <p14:creationId xmlns:p14="http://schemas.microsoft.com/office/powerpoint/2010/main" val="21852794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14400" y="1185332"/>
            <a:ext cx="10043160" cy="3523828"/>
          </a:xfrm>
        </p:spPr>
        <p:txBody>
          <a:bodyPr>
            <a:noAutofit/>
          </a:bodyPr>
          <a:lstStyle/>
          <a:p>
            <a:pPr lvl="1" algn="just">
              <a:lnSpc>
                <a:spcPct val="150000"/>
              </a:lnSpc>
            </a:pPr>
            <a:r>
              <a:rPr lang="pt-BR" sz="4000" dirty="0" smtClean="0">
                <a:latin typeface="Arial" panose="020B0604020202020204" pitchFamily="34" charset="0"/>
                <a:cs typeface="Arial" panose="020B0604020202020204" pitchFamily="34" charset="0"/>
              </a:rPr>
              <a:t>QUAIS SÃO OS CRITÉRIOS PARA DEMONSTRAR QUE NÃO HOUVE O FRACIONAMENTO DE DESPESAS SUJEITAS AO PROCESSO LICITATÓRIO ?</a:t>
            </a:r>
          </a:p>
          <a:p>
            <a:endParaRPr lang="pt-B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976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831273" y="836613"/>
            <a:ext cx="1032163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b="1" dirty="0" smtClean="0"/>
              <a:t>DISPENSA DE LICITAÇÃO</a:t>
            </a:r>
            <a:endParaRPr lang="pt-BR" altLang="pt-BR" sz="2400" b="1" dirty="0"/>
          </a:p>
          <a:p>
            <a:pPr algn="just"/>
            <a:endParaRPr lang="pt-BR" altLang="pt-BR" sz="2400" dirty="0"/>
          </a:p>
          <a:p>
            <a:pPr algn="just"/>
            <a:r>
              <a:rPr lang="pt-BR" altLang="pt-BR" sz="2400" dirty="0" smtClean="0"/>
              <a:t>► </a:t>
            </a:r>
            <a:r>
              <a:rPr lang="pt-BR" altLang="pt-BR" dirty="0" smtClean="0"/>
              <a:t>MENOS</a:t>
            </a:r>
            <a:r>
              <a:rPr lang="pt-BR" altLang="pt-BR" sz="2400" dirty="0" smtClean="0"/>
              <a:t> 100 MIL – obras, serviços de engenharia e manutenção de veículos automotores.</a:t>
            </a:r>
          </a:p>
          <a:p>
            <a:pPr algn="just"/>
            <a:endParaRPr lang="pt-BR" altLang="pt-BR" sz="2400" dirty="0"/>
          </a:p>
          <a:p>
            <a:pPr algn="just"/>
            <a:endParaRPr lang="pt-BR" altLang="pt-BR" sz="2400" dirty="0" smtClean="0"/>
          </a:p>
          <a:p>
            <a:pPr algn="just"/>
            <a:endParaRPr lang="pt-BR" altLang="pt-BR" sz="2400" dirty="0"/>
          </a:p>
          <a:p>
            <a:pPr algn="just"/>
            <a:endParaRPr lang="pt-BR" altLang="pt-BR" sz="2400" dirty="0" smtClean="0"/>
          </a:p>
          <a:p>
            <a:pPr algn="just"/>
            <a:r>
              <a:rPr lang="pt-BR" altLang="pt-BR" sz="2400" dirty="0" smtClean="0"/>
              <a:t>► MENOS 50 MIL – outros serviços e compras</a:t>
            </a:r>
          </a:p>
          <a:p>
            <a:pPr algn="just"/>
            <a:endParaRPr lang="pt-BR" altLang="pt-BR" sz="2400" dirty="0"/>
          </a:p>
          <a:p>
            <a:pPr algn="just"/>
            <a:endParaRPr lang="pt-BR" altLang="pt-BR" sz="2400" dirty="0" smtClean="0"/>
          </a:p>
          <a:p>
            <a:pPr algn="just"/>
            <a:endParaRPr lang="pt-BR" altLang="pt-BR" sz="2400" dirty="0"/>
          </a:p>
          <a:p>
            <a:pPr algn="just"/>
            <a:endParaRPr lang="pt-BR" altLang="pt-BR" sz="2400" dirty="0"/>
          </a:p>
        </p:txBody>
      </p:sp>
      <p:graphicFrame>
        <p:nvGraphicFramePr>
          <p:cNvPr id="3" name="Tabela 2"/>
          <p:cNvGraphicFramePr>
            <a:graphicFrameLocks noGrp="1"/>
          </p:cNvGraphicFramePr>
          <p:nvPr>
            <p:extLst>
              <p:ext uri="{D42A27DB-BD31-4B8C-83A1-F6EECF244321}">
                <p14:modId xmlns:p14="http://schemas.microsoft.com/office/powerpoint/2010/main" val="4182682243"/>
              </p:ext>
            </p:extLst>
          </p:nvPr>
        </p:nvGraphicFramePr>
        <p:xfrm>
          <a:off x="1759527" y="2396835"/>
          <a:ext cx="8067963" cy="1188720"/>
        </p:xfrm>
        <a:graphic>
          <a:graphicData uri="http://schemas.openxmlformats.org/drawingml/2006/table">
            <a:tbl>
              <a:tblPr firstRow="1" bandRow="1">
                <a:tableStyleId>{F5AB1C69-6EDB-4FF4-983F-18BD219EF322}</a:tableStyleId>
              </a:tblPr>
              <a:tblGrid>
                <a:gridCol w="2342460">
                  <a:extLst>
                    <a:ext uri="{9D8B030D-6E8A-4147-A177-3AD203B41FA5}">
                      <a16:colId xmlns:a16="http://schemas.microsoft.com/office/drawing/2014/main" val="1128597775"/>
                    </a:ext>
                  </a:extLst>
                </a:gridCol>
                <a:gridCol w="3036182">
                  <a:extLst>
                    <a:ext uri="{9D8B030D-6E8A-4147-A177-3AD203B41FA5}">
                      <a16:colId xmlns:a16="http://schemas.microsoft.com/office/drawing/2014/main" val="2188748309"/>
                    </a:ext>
                  </a:extLst>
                </a:gridCol>
                <a:gridCol w="2689321">
                  <a:extLst>
                    <a:ext uri="{9D8B030D-6E8A-4147-A177-3AD203B41FA5}">
                      <a16:colId xmlns:a16="http://schemas.microsoft.com/office/drawing/2014/main" val="1952655695"/>
                    </a:ext>
                  </a:extLst>
                </a:gridCol>
              </a:tblGrid>
              <a:tr h="278015">
                <a:tc>
                  <a:txBody>
                    <a:bodyPr/>
                    <a:lstStyle/>
                    <a:p>
                      <a:r>
                        <a:rPr lang="pt-BR" dirty="0" smtClean="0">
                          <a:latin typeface="Arial" panose="020B0604020202020204" pitchFamily="34" charset="0"/>
                          <a:cs typeface="Arial" panose="020B0604020202020204" pitchFamily="34" charset="0"/>
                        </a:rPr>
                        <a:t>LEI 8666/93</a:t>
                      </a:r>
                      <a:endParaRPr lang="pt-BR" dirty="0">
                        <a:latin typeface="Arial" panose="020B0604020202020204" pitchFamily="34" charset="0"/>
                        <a:cs typeface="Arial" panose="020B0604020202020204" pitchFamily="34" charset="0"/>
                      </a:endParaRPr>
                    </a:p>
                  </a:txBody>
                  <a:tcPr/>
                </a:tc>
                <a:tc>
                  <a:txBody>
                    <a:bodyPr/>
                    <a:lstStyle/>
                    <a:p>
                      <a:r>
                        <a:rPr lang="pt-BR" dirty="0" smtClean="0">
                          <a:latin typeface="Arial" panose="020B0604020202020204" pitchFamily="34" charset="0"/>
                          <a:cs typeface="Arial" panose="020B0604020202020204" pitchFamily="34" charset="0"/>
                        </a:rPr>
                        <a:t>LEI 14.133/2021</a:t>
                      </a:r>
                      <a:endParaRPr lang="pt-BR" dirty="0">
                        <a:latin typeface="Arial" panose="020B0604020202020204" pitchFamily="34" charset="0"/>
                        <a:cs typeface="Arial" panose="020B0604020202020204" pitchFamily="34" charset="0"/>
                      </a:endParaRPr>
                    </a:p>
                  </a:txBody>
                  <a:tcPr/>
                </a:tc>
                <a:tc>
                  <a:txBody>
                    <a:bodyPr/>
                    <a:lstStyle/>
                    <a:p>
                      <a:endParaRPr lang="pt-BR">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4207202"/>
                  </a:ext>
                </a:extLst>
              </a:tr>
              <a:tr h="278015">
                <a:tc>
                  <a:txBody>
                    <a:bodyPr/>
                    <a:lstStyle/>
                    <a:p>
                      <a:r>
                        <a:rPr lang="pt-BR" dirty="0" smtClean="0">
                          <a:latin typeface="Arial" panose="020B0604020202020204" pitchFamily="34" charset="0"/>
                          <a:cs typeface="Arial" panose="020B0604020202020204" pitchFamily="34" charset="0"/>
                        </a:rPr>
                        <a:t>R$ 33.000</a:t>
                      </a:r>
                      <a:endParaRPr lang="pt-BR" dirty="0">
                        <a:latin typeface="Arial" panose="020B0604020202020204" pitchFamily="34" charset="0"/>
                        <a:cs typeface="Arial" panose="020B0604020202020204" pitchFamily="34" charset="0"/>
                      </a:endParaRPr>
                    </a:p>
                  </a:txBody>
                  <a:tcPr/>
                </a:tc>
                <a:tc>
                  <a:txBody>
                    <a:bodyPr/>
                    <a:lstStyle/>
                    <a:p>
                      <a:r>
                        <a:rPr lang="pt-BR" sz="2400" b="0" i="0" kern="1200" dirty="0" smtClean="0">
                          <a:solidFill>
                            <a:schemeClr val="dk1"/>
                          </a:solidFill>
                          <a:effectLst/>
                          <a:latin typeface="Arial" panose="020B0604020202020204" pitchFamily="34" charset="0"/>
                          <a:ea typeface="+mn-ea"/>
                          <a:cs typeface="Arial" panose="020B0604020202020204" pitchFamily="34" charset="0"/>
                        </a:rPr>
                        <a:t>R$ 125.451,15</a:t>
                      </a:r>
                      <a:endParaRPr lang="pt-BR" sz="2400" dirty="0">
                        <a:latin typeface="Arial" panose="020B0604020202020204" pitchFamily="34" charset="0"/>
                        <a:cs typeface="Arial" panose="020B0604020202020204" pitchFamily="34" charset="0"/>
                      </a:endParaRPr>
                    </a:p>
                  </a:txBody>
                  <a:tcPr/>
                </a:tc>
                <a:tc>
                  <a:txBody>
                    <a:bodyPr/>
                    <a:lstStyle/>
                    <a:p>
                      <a:endParaRPr lang="pt-BR">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7558712"/>
                  </a:ext>
                </a:extLst>
              </a:tr>
              <a:tr h="278015">
                <a:tc>
                  <a:txBody>
                    <a:bodyPr/>
                    <a:lstStyle/>
                    <a:p>
                      <a:endParaRPr lang="pt-BR">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5841435"/>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33750876"/>
              </p:ext>
            </p:extLst>
          </p:nvPr>
        </p:nvGraphicFramePr>
        <p:xfrm>
          <a:off x="1759527" y="4494106"/>
          <a:ext cx="8067963" cy="822960"/>
        </p:xfrm>
        <a:graphic>
          <a:graphicData uri="http://schemas.openxmlformats.org/drawingml/2006/table">
            <a:tbl>
              <a:tblPr firstRow="1" bandRow="1">
                <a:tableStyleId>{7DF18680-E054-41AD-8BC1-D1AEF772440D}</a:tableStyleId>
              </a:tblPr>
              <a:tblGrid>
                <a:gridCol w="2689321">
                  <a:extLst>
                    <a:ext uri="{9D8B030D-6E8A-4147-A177-3AD203B41FA5}">
                      <a16:colId xmlns:a16="http://schemas.microsoft.com/office/drawing/2014/main" val="857955833"/>
                    </a:ext>
                  </a:extLst>
                </a:gridCol>
                <a:gridCol w="2689321">
                  <a:extLst>
                    <a:ext uri="{9D8B030D-6E8A-4147-A177-3AD203B41FA5}">
                      <a16:colId xmlns:a16="http://schemas.microsoft.com/office/drawing/2014/main" val="2949369098"/>
                    </a:ext>
                  </a:extLst>
                </a:gridCol>
                <a:gridCol w="2689321">
                  <a:extLst>
                    <a:ext uri="{9D8B030D-6E8A-4147-A177-3AD203B41FA5}">
                      <a16:colId xmlns:a16="http://schemas.microsoft.com/office/drawing/2014/main" val="1842406812"/>
                    </a:ext>
                  </a:extLst>
                </a:gridCol>
              </a:tblGrid>
              <a:tr h="0">
                <a:tc>
                  <a:txBody>
                    <a:bodyPr/>
                    <a:lstStyle/>
                    <a:p>
                      <a:r>
                        <a:rPr lang="pt-BR" dirty="0" smtClean="0">
                          <a:latin typeface="Arial" panose="020B0604020202020204" pitchFamily="34" charset="0"/>
                          <a:cs typeface="Arial" panose="020B0604020202020204" pitchFamily="34" charset="0"/>
                        </a:rPr>
                        <a:t>LEI 8666/93</a:t>
                      </a:r>
                      <a:endParaRPr lang="pt-BR" dirty="0">
                        <a:latin typeface="Arial" panose="020B0604020202020204" pitchFamily="34" charset="0"/>
                        <a:cs typeface="Arial" panose="020B0604020202020204" pitchFamily="34" charset="0"/>
                      </a:endParaRPr>
                    </a:p>
                  </a:txBody>
                  <a:tcPr/>
                </a:tc>
                <a:tc>
                  <a:txBody>
                    <a:bodyPr/>
                    <a:lstStyle/>
                    <a:p>
                      <a:r>
                        <a:rPr lang="pt-BR" dirty="0" smtClean="0">
                          <a:latin typeface="Arial" panose="020B0604020202020204" pitchFamily="34" charset="0"/>
                          <a:cs typeface="Arial" panose="020B0604020202020204" pitchFamily="34" charset="0"/>
                        </a:rPr>
                        <a:t>LEI 14.133/2021</a:t>
                      </a:r>
                      <a:endParaRPr lang="pt-BR" dirty="0">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8461077"/>
                  </a:ext>
                </a:extLst>
              </a:tr>
              <a:tr h="0">
                <a:tc>
                  <a:txBody>
                    <a:bodyPr/>
                    <a:lstStyle/>
                    <a:p>
                      <a:r>
                        <a:rPr lang="pt-BR" dirty="0" smtClean="0">
                          <a:latin typeface="Arial" panose="020B0604020202020204" pitchFamily="34" charset="0"/>
                          <a:cs typeface="Arial" panose="020B0604020202020204" pitchFamily="34" charset="0"/>
                        </a:rPr>
                        <a:t>R$ 17.600</a:t>
                      </a:r>
                      <a:endParaRPr lang="pt-BR" dirty="0">
                        <a:latin typeface="Arial" panose="020B0604020202020204" pitchFamily="34" charset="0"/>
                        <a:cs typeface="Arial" panose="020B0604020202020204" pitchFamily="34" charset="0"/>
                      </a:endParaRPr>
                    </a:p>
                  </a:txBody>
                  <a:tcPr/>
                </a:tc>
                <a:tc>
                  <a:txBody>
                    <a:bodyPr/>
                    <a:lstStyle/>
                    <a:p>
                      <a:r>
                        <a:rPr lang="pt-BR" sz="2400" dirty="0" smtClean="0">
                          <a:latin typeface="Arial" panose="020B0604020202020204" pitchFamily="34" charset="0"/>
                          <a:cs typeface="Arial" panose="020B0604020202020204" pitchFamily="34" charset="0"/>
                        </a:rPr>
                        <a:t>R$ </a:t>
                      </a:r>
                      <a:r>
                        <a:rPr lang="pt-BR" sz="2400" b="0" i="0" kern="1200" dirty="0" smtClean="0">
                          <a:solidFill>
                            <a:schemeClr val="dk1"/>
                          </a:solidFill>
                          <a:effectLst/>
                          <a:latin typeface="+mn-lt"/>
                          <a:ea typeface="+mn-ea"/>
                          <a:cs typeface="+mn-cs"/>
                        </a:rPr>
                        <a:t> </a:t>
                      </a:r>
                      <a:r>
                        <a:rPr lang="pt-BR" sz="2400" b="0" i="0" kern="1200" dirty="0" smtClean="0">
                          <a:solidFill>
                            <a:schemeClr val="dk1"/>
                          </a:solidFill>
                          <a:effectLst/>
                          <a:latin typeface="Arial" panose="020B0604020202020204" pitchFamily="34" charset="0"/>
                          <a:ea typeface="+mn-ea"/>
                          <a:cs typeface="Arial" panose="020B0604020202020204" pitchFamily="34" charset="0"/>
                        </a:rPr>
                        <a:t>62.725,59</a:t>
                      </a:r>
                      <a:endParaRPr lang="pt-BR" sz="2400" dirty="0">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4590784"/>
                  </a:ext>
                </a:extLst>
              </a:tr>
            </a:tbl>
          </a:graphicData>
        </a:graphic>
      </p:graphicFrame>
    </p:spTree>
    <p:extLst>
      <p:ext uri="{BB962C8B-B14F-4D97-AF65-F5344CB8AC3E}">
        <p14:creationId xmlns:p14="http://schemas.microsoft.com/office/powerpoint/2010/main" val="12299972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TM10001114[[fn=Galeria]]</Template>
  <TotalTime>4820</TotalTime>
  <Words>7166</Words>
  <Application>Microsoft Office PowerPoint</Application>
  <PresentationFormat>Widescreen</PresentationFormat>
  <Paragraphs>831</Paragraphs>
  <Slides>145</Slides>
  <Notes>5</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145</vt:i4>
      </vt:variant>
    </vt:vector>
  </HeadingPairs>
  <TitlesOfParts>
    <vt:vector size="156" baseType="lpstr">
      <vt:lpstr>Agency FB</vt:lpstr>
      <vt:lpstr>Arial</vt:lpstr>
      <vt:lpstr>Arial</vt:lpstr>
      <vt:lpstr>Arial Black</vt:lpstr>
      <vt:lpstr>Calibri</vt:lpstr>
      <vt:lpstr>Garamond</vt:lpstr>
      <vt:lpstr>Libre Franklin</vt:lpstr>
      <vt:lpstr>Symbol</vt:lpstr>
      <vt:lpstr>Times New Roman</vt:lpstr>
      <vt:lpstr>Verdana</vt:lpstr>
      <vt:lpstr>Orgânico</vt:lpstr>
      <vt:lpstr>LEI 14.133/2021 ETP e TR</vt:lpstr>
      <vt:lpstr>Apresentação do PowerPoint</vt:lpstr>
      <vt:lpstr>Apresentação do PowerPoint</vt:lpstr>
      <vt:lpstr>Apresentação do PowerPoint</vt:lpstr>
      <vt:lpstr>Apresentação do PowerPoint</vt:lpstr>
      <vt:lpstr>Apresentação do PowerPoint</vt:lpstr>
      <vt:lpstr>Apresentação do PowerPoint</vt:lpstr>
      <vt:lpstr>DADOS PUBLICADOS NO PNCP</vt:lpstr>
      <vt:lpstr>PLANO ANUAL DE CONTRATAÇÕES</vt:lpstr>
      <vt:lpstr>Apresentação do PowerPoint</vt:lpstr>
      <vt:lpstr>PLANO ANUAL DE CONTRATAÇÕES</vt:lpstr>
      <vt:lpstr>Apresentação do PowerPoint</vt:lpstr>
      <vt:lpstr>ALTERAÇÕES PCA</vt:lpstr>
      <vt:lpstr>ESTUDO TÉCNICO PRELIMINAR</vt:lpstr>
      <vt:lpstr>ESTUDO TÉCNICO PRELIMINAR</vt:lpstr>
      <vt:lpstr>ESTUDO TÉCNICO PRELIMINAR</vt:lpstr>
      <vt:lpstr>PREJULGADO Nº 2446 – TCE - SC </vt:lpstr>
      <vt:lpstr>ESTUDO TÉCNICO PRELIMINAR</vt:lpstr>
      <vt:lpstr>REQUISITOS ESTUDO TÉCNICO PRELIMINAR</vt:lpstr>
      <vt:lpstr>Formalização da Demanda</vt:lpstr>
      <vt:lpstr>Apresentação do PowerPoint</vt:lpstr>
      <vt:lpstr>Apresentação do PowerPoint</vt:lpstr>
      <vt:lpstr>Apresentação do PowerPoint</vt:lpstr>
      <vt:lpstr>Apresentação do PowerPoint</vt:lpstr>
      <vt:lpstr>DIVIDIR OU NÃO O OBJETO</vt:lpstr>
      <vt:lpstr>Apresentação do PowerPoint</vt:lpstr>
      <vt:lpstr>Apresentação do PowerPoint</vt:lpstr>
      <vt:lpstr>LEI 14.133/2021 </vt:lpstr>
      <vt:lpstr>Fornecimentos contínuos</vt:lpstr>
      <vt:lpstr>DIRECIONAMENTO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REQUISITOS  TERMO DE REFERÊNCIA - TR</vt:lpstr>
      <vt:lpstr>DISPENSA DO TR</vt:lpstr>
      <vt:lpstr>SOLUÇÃO MAIS ADEQUADA</vt:lpstr>
      <vt:lpstr>SOLUÇÃO MAIS ADEQUADA</vt:lpstr>
      <vt:lpstr>PREÇOS INEXEQUIVEIS</vt:lpstr>
      <vt:lpstr>SUMULA 247 -  TCU</vt:lpstr>
      <vt:lpstr>PREJULGADO Nº 2401 – TCE - SC</vt:lpstr>
      <vt:lpstr>PREJULGADO Nº 2401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PREJULGADO Nº 2440</vt:lpstr>
      <vt:lpstr>Apresentação do PowerPoint</vt:lpstr>
      <vt:lpstr>Servidores nas licitações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LEI 14.133/2021</vt:lpstr>
      <vt:lpstr>Apresentação do PowerPoint</vt:lpstr>
      <vt:lpstr>Apresentação do PowerPoint</vt:lpstr>
      <vt:lpstr>LEI 14.133/2021</vt:lpstr>
      <vt:lpstr>Apresentação do PowerPoint</vt:lpstr>
      <vt:lpstr>Apresentação do PowerPoint</vt:lpstr>
      <vt:lpstr>PLATAFORMAS PARA LEILÃO podem ser utilizadas?  Sim, mas não substituem o leiloeiro</vt:lpstr>
      <vt:lpstr>Apresentação do PowerPoint</vt:lpstr>
      <vt:lpstr>Apresentação do PowerPoint</vt:lpstr>
      <vt:lpstr>Apresentação do PowerPoint</vt:lpstr>
      <vt:lpstr>Valor mensal da tarifa de energia elétrica =  R$ 500.000,00</vt:lpstr>
      <vt:lpstr>Apresentação do PowerPoint</vt:lpstr>
      <vt:lpstr>ALTERAÇÕES LEGAIS</vt:lpstr>
      <vt:lpstr>ATESTADOS</vt:lpstr>
      <vt:lpstr>Apresentação do PowerPoint</vt:lpstr>
      <vt:lpstr>ALTERAÇÕES LEGAIS</vt:lpstr>
      <vt:lpstr>Apresentação do PowerPoint</vt:lpstr>
      <vt:lpstr>INEXIGIBILIDADE DE LICITAÇÃO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DISPENSA PELO VALOR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DISPENSA DO PARECER JURÍDICO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PREJULGADO Nº 2370</vt:lpstr>
      <vt:lpstr>PREJULGADO Nº 2370</vt:lpstr>
      <vt:lpstr>PREJULGADO Nº 2370</vt:lpstr>
      <vt:lpstr> Principais alterações promovidas pela LC 147/14 nas contratações públicas </vt:lpstr>
      <vt:lpstr> Participação exclusiva e cotas reservadas</vt:lpstr>
      <vt:lpstr> Participação exclusiva e cotas reservadas</vt:lpstr>
      <vt:lpstr> Participação exclusiva e cotas reservadas</vt:lpstr>
      <vt:lpstr>Apresentação do PowerPoint</vt:lpstr>
      <vt:lpstr>Apresentação do PowerPoint</vt:lpstr>
      <vt:lpstr> Conceito de local ou regionalmente para fins de aplicação do art. 49 da LC 123/06 </vt:lpstr>
      <vt:lpstr> MARGEM DE PREFERÊNCIA</vt:lpstr>
      <vt:lpstr>LOCAL OU REGIONAL</vt:lpstr>
      <vt:lpstr>LOCAL OU REGIONAL</vt:lpstr>
      <vt:lpstr> Critério para enquadramento de ME e EPP </vt:lpstr>
      <vt:lpstr>FORMA DE COMPROVAÇÃO DE ME E EPP</vt:lpstr>
      <vt:lpstr> FORMA DE COMPROVAÇÃO DE ME E EPP</vt:lpstr>
      <vt:lpstr> DESEMPATE E REGULARIZAÇÃO FISCAL</vt:lpstr>
      <vt:lpstr> DESEMPATE E REGULARIZAÇÃO FISCAL</vt:lpstr>
      <vt:lpstr>OBRIGADO PELA ATENÇÃO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 14.133/2021</dc:title>
  <dc:creator>Geraldo</dc:creator>
  <cp:lastModifiedBy>Geraldo</cp:lastModifiedBy>
  <cp:revision>278</cp:revision>
  <dcterms:created xsi:type="dcterms:W3CDTF">2021-10-11T00:40:10Z</dcterms:created>
  <dcterms:modified xsi:type="dcterms:W3CDTF">2025-02-16T19:48:30Z</dcterms:modified>
</cp:coreProperties>
</file>