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7" r:id="rId4"/>
    <p:sldId id="277" r:id="rId5"/>
    <p:sldId id="273" r:id="rId6"/>
    <p:sldId id="268" r:id="rId7"/>
    <p:sldId id="269" r:id="rId8"/>
    <p:sldId id="276" r:id="rId9"/>
    <p:sldId id="270" r:id="rId10"/>
    <p:sldId id="260" r:id="rId11"/>
    <p:sldId id="264" r:id="rId12"/>
    <p:sldId id="265" r:id="rId13"/>
    <p:sldId id="271" r:id="rId14"/>
    <p:sldId id="275" r:id="rId15"/>
    <p:sldId id="272" r:id="rId16"/>
    <p:sldId id="261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132D95-2C2F-4246-95C8-BA743DD85B37}" v="4" dt="2025-02-20T18:48:59.369"/>
    <p1510:client id="{17376835-BE6F-4256-ABE7-DA8AB3E85627}" v="47" dt="2025-02-20T18:57:56.614"/>
    <p1510:client id="{4BA65BAF-1258-440D-AFB5-614231061F90}" v="32" dt="2025-02-20T18:51:58.098"/>
    <p1510:client id="{5E29869B-7009-4FE7-B4C9-4F17386F196F}" v="5" dt="2025-02-20T20:49:58.477"/>
    <p1510:client id="{8268D203-5AE8-481D-8ECA-F29775D29D99}" v="81" dt="2025-02-20T21:08:21.301"/>
    <p1510:client id="{DE5CA669-29E8-45FA-8E77-197C204163EC}" v="44" dt="2025-02-20T18:54:55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25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39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92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07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83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20/02/2025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75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20/02/2025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89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20/02/2025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67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20/02/2025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28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20/02/2025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84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20/02/2025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19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A6E56-AF73-4E3A-8D8E-FB86AB3B6CBA}" type="datetimeFigureOut">
              <a:rPr lang="pt-BR" smtClean="0"/>
              <a:t>20/02/2025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1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33"/>
          <a:stretch/>
        </p:blipFill>
        <p:spPr>
          <a:xfrm>
            <a:off x="434" y="5543550"/>
            <a:ext cx="12191131" cy="131445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000125" y="5248275"/>
            <a:ext cx="9677400" cy="27622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32" t="40417" r="12420" b="55139"/>
          <a:stretch/>
        </p:blipFill>
        <p:spPr>
          <a:xfrm>
            <a:off x="9077324" y="2781300"/>
            <a:ext cx="1590675" cy="3048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58" y="688181"/>
            <a:ext cx="1789143" cy="17891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58" y="688181"/>
            <a:ext cx="1789143" cy="178914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3"/>
          <a:stretch/>
        </p:blipFill>
        <p:spPr>
          <a:xfrm>
            <a:off x="10668000" y="0"/>
            <a:ext cx="1523565" cy="6858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67" r="54766" b="25139"/>
          <a:stretch/>
        </p:blipFill>
        <p:spPr>
          <a:xfrm>
            <a:off x="434" y="2686050"/>
            <a:ext cx="5514541" cy="2447925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6095999" y="5992344"/>
            <a:ext cx="4352474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850" b="1" spc="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2025 - ICON - TCESC</a:t>
            </a:r>
            <a:r>
              <a:rPr lang="pt-BR" sz="850" spc="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Instituto de Contas</a:t>
            </a:r>
          </a:p>
          <a:p>
            <a:pPr algn="r">
              <a:lnSpc>
                <a:spcPct val="150000"/>
              </a:lnSpc>
            </a:pPr>
            <a:r>
              <a:rPr lang="pt-BR" sz="850" spc="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Órgão Integrante Organizacional do Tribunal de Contas de Santa Catarina</a:t>
            </a: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8" t="9306" r="12341" b="80972"/>
          <a:stretch/>
        </p:blipFill>
        <p:spPr>
          <a:xfrm>
            <a:off x="8601075" y="638175"/>
            <a:ext cx="2085975" cy="666750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1" t="18611" r="12341" b="75000"/>
          <a:stretch/>
        </p:blipFill>
        <p:spPr>
          <a:xfrm>
            <a:off x="9048750" y="1276350"/>
            <a:ext cx="1638300" cy="43815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5" t="47778" r="12341" b="26667"/>
          <a:stretch/>
        </p:blipFill>
        <p:spPr>
          <a:xfrm>
            <a:off x="9077325" y="3276600"/>
            <a:ext cx="1609725" cy="17526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4"/>
          <a:stretch/>
        </p:blipFill>
        <p:spPr>
          <a:xfrm>
            <a:off x="10753725" y="0"/>
            <a:ext cx="1437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3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8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1C1798-6AB1-AA00-6BBE-C2D551FE8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0B353-5C2C-F7F1-3951-D7014EB62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792163"/>
            <a:ext cx="7283570" cy="839787"/>
          </a:xfrm>
        </p:spPr>
        <p:txBody>
          <a:bodyPr anchor="t">
            <a:normAutofit/>
          </a:bodyPr>
          <a:lstStyle/>
          <a:p>
            <a:pPr algn="l"/>
            <a:r>
              <a:rPr lang="pt-B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</a:rPr>
              <a:t>Ouvidoria do TCE/SC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5E4A6A-67CB-683D-F90F-60C925E7C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2721401"/>
            <a:ext cx="6246064" cy="141519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b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 Light" panose="020B0004020202020204" pitchFamily="34" charset="0"/>
                <a:ea typeface="Times New Roman" panose="02020603050405020304" pitchFamily="18" charset="0"/>
              </a:rPr>
              <a:t>Planejamento Estratégico </a:t>
            </a:r>
            <a:r>
              <a:rPr lang="pt-BR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</a:rPr>
              <a:t>2008-2011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</a:rPr>
              <a:t>“Fortalecimento da imagem do TCE/SC”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b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 Light" panose="020B0004020202020204" pitchFamily="34" charset="0"/>
                <a:ea typeface="Times New Roman" panose="02020603050405020304" pitchFamily="18" charset="0"/>
              </a:rPr>
              <a:t>Resolução N. TC-28, de 30/07/2008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="1" kern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 Light" panose="020B0004020202020204" pitchFamily="34" charset="0"/>
              <a:ea typeface="Times New Roman" panose="02020603050405020304" pitchFamily="18" charset="0"/>
            </a:endParaRPr>
          </a:p>
          <a:p>
            <a:pPr algn="l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6035182-4588-F943-1C9B-E57FBA9450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979783" y="1355724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593CA8E-05A6-C594-C60B-527A5EDCAD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pic>
        <p:nvPicPr>
          <p:cNvPr id="7" name="Imagem 6" descr="Texto, Carta&#10;&#10;O conteúdo gerado por IA pode estar incorreto.">
            <a:extLst>
              <a:ext uri="{FF2B5EF4-FFF2-40B4-BE49-F238E27FC236}">
                <a16:creationId xmlns:a16="http://schemas.microsoft.com/office/drawing/2014/main" id="{95037A42-9CAE-CF9A-EFFE-960E6CCBF4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" t="2298" r="5148" b="5805"/>
          <a:stretch/>
        </p:blipFill>
        <p:spPr>
          <a:xfrm>
            <a:off x="6986329" y="1720674"/>
            <a:ext cx="3514894" cy="4162541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DD07ED77-8DC5-DCE8-245D-9248CCECD63F}"/>
              </a:ext>
            </a:extLst>
          </p:cNvPr>
          <p:cNvSpPr txBox="1">
            <a:spLocks/>
          </p:cNvSpPr>
          <p:nvPr/>
        </p:nvSpPr>
        <p:spPr>
          <a:xfrm>
            <a:off x="1375212" y="4426812"/>
            <a:ext cx="5007600" cy="1639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</a:rPr>
              <a:t>“E</a:t>
            </a:r>
            <a:r>
              <a:rPr lang="pt-BR" sz="2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 Light" panose="020B0004020202020204" pitchFamily="34" charset="0"/>
              </a:rPr>
              <a:t>stimular a participação cidadã e o controle social da gestão pública dos municípios e do estado de Santa Catarina, com foco no aperfeiçoamento dos serviços públicos prestados às pessoas.”</a:t>
            </a:r>
            <a:endParaRPr lang="pt-BR" sz="2200" b="1" kern="0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  <a:ea typeface="Times New Roman" panose="02020603050405020304" pitchFamily="18" charset="0"/>
            </a:endParaRPr>
          </a:p>
          <a:p>
            <a:pPr algn="l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6D9E6F4-183C-47BC-5626-289A5137EDB2}"/>
              </a:ext>
            </a:extLst>
          </p:cNvPr>
          <p:cNvSpPr txBox="1">
            <a:spLocks/>
          </p:cNvSpPr>
          <p:nvPr/>
        </p:nvSpPr>
        <p:spPr>
          <a:xfrm>
            <a:off x="1066800" y="2008257"/>
            <a:ext cx="3637472" cy="5680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</a:rPr>
              <a:t>Criação:</a:t>
            </a:r>
          </a:p>
        </p:txBody>
      </p:sp>
    </p:spTree>
    <p:extLst>
      <p:ext uri="{BB962C8B-B14F-4D97-AF65-F5344CB8AC3E}">
        <p14:creationId xmlns:p14="http://schemas.microsoft.com/office/powerpoint/2010/main" val="418476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DE28AF-1C2D-8288-DAAE-1D406118B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B8170-81A2-810A-F573-AA0EE4C97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792163"/>
            <a:ext cx="7283570" cy="839787"/>
          </a:xfrm>
        </p:spPr>
        <p:txBody>
          <a:bodyPr anchor="t">
            <a:normAutofit/>
          </a:bodyPr>
          <a:lstStyle/>
          <a:p>
            <a:pPr algn="l"/>
            <a:r>
              <a:rPr lang="pt-B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</a:rPr>
              <a:t>Ouvidoria do TCE/SC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5D328F-FD4D-B8A7-8454-76BFB0B68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6666" y="3190266"/>
            <a:ext cx="5377534" cy="3081426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lphaLcPeriod"/>
            </a:pPr>
            <a:r>
              <a:rPr lang="pt-BR" sz="2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</a:rPr>
              <a:t>Receber, analisar, encaminhar e acompanhar e manter registros e dados estatísticos das comunicações e dos pedidos da </a:t>
            </a:r>
            <a:r>
              <a:rPr lang="pt-BR" sz="2200" b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 Light" panose="020B0004020202020204" pitchFamily="34" charset="0"/>
                <a:ea typeface="Times New Roman" panose="02020603050405020304" pitchFamily="18" charset="0"/>
              </a:rPr>
              <a:t>Lei N. 12.527/2011 (LAI);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pt-BR" sz="2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</a:rPr>
              <a:t>Receber relatos de assédio e outras formas de discriminação;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pt-BR" sz="2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</a:rPr>
              <a:t>Propor, promover, articular e apoiar ações voltadas ao exercício da cidadania;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b="1" kern="0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b="1" kern="0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b="1" kern="0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b="1" kern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 Light" panose="020B00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27D75D0-A33F-7B3B-ECB3-9A4F31F736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066800" y="1330053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ABABE9DA-B063-CEC6-DD22-83D960A168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pic>
        <p:nvPicPr>
          <p:cNvPr id="8" name="Imagem 7" descr="Diagrama&#10;&#10;O conteúdo gerado por IA pode estar incorreto.">
            <a:extLst>
              <a:ext uri="{FF2B5EF4-FFF2-40B4-BE49-F238E27FC236}">
                <a16:creationId xmlns:a16="http://schemas.microsoft.com/office/drawing/2014/main" id="{A6E5D525-436B-E212-047D-4AB5F924DD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767" y="2067870"/>
            <a:ext cx="3594567" cy="4014040"/>
          </a:xfrm>
          <a:prstGeom prst="rect">
            <a:avLst/>
          </a:prstGeom>
        </p:spPr>
      </p:pic>
      <p:sp>
        <p:nvSpPr>
          <p:cNvPr id="11" name="Subtítulo 2">
            <a:extLst>
              <a:ext uri="{FF2B5EF4-FFF2-40B4-BE49-F238E27FC236}">
                <a16:creationId xmlns:a16="http://schemas.microsoft.com/office/drawing/2014/main" id="{7B4B80B2-65A7-7E98-83AD-87C3C41FC3BE}"/>
              </a:ext>
            </a:extLst>
          </p:cNvPr>
          <p:cNvSpPr txBox="1">
            <a:spLocks/>
          </p:cNvSpPr>
          <p:nvPr/>
        </p:nvSpPr>
        <p:spPr>
          <a:xfrm>
            <a:off x="1066800" y="2576772"/>
            <a:ext cx="4384735" cy="475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</a:rPr>
              <a:t>Resolução N. TC-149/2019</a:t>
            </a:r>
          </a:p>
          <a:p>
            <a:pPr algn="l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05F29CAE-1E18-A8E3-4534-6664DE59A640}"/>
              </a:ext>
            </a:extLst>
          </p:cNvPr>
          <p:cNvSpPr txBox="1">
            <a:spLocks/>
          </p:cNvSpPr>
          <p:nvPr/>
        </p:nvSpPr>
        <p:spPr>
          <a:xfrm>
            <a:off x="1066800" y="1783851"/>
            <a:ext cx="3637472" cy="5680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</a:rPr>
              <a:t>Competências:</a:t>
            </a:r>
          </a:p>
        </p:txBody>
      </p:sp>
    </p:spTree>
    <p:extLst>
      <p:ext uri="{BB962C8B-B14F-4D97-AF65-F5344CB8AC3E}">
        <p14:creationId xmlns:p14="http://schemas.microsoft.com/office/powerpoint/2010/main" val="137475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EC54C1-A1D0-434A-F7DC-BECBEF06D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273CCD-25F0-FC4D-8F97-1CB1C2476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792163"/>
            <a:ext cx="7283570" cy="839787"/>
          </a:xfrm>
        </p:spPr>
        <p:txBody>
          <a:bodyPr anchor="t">
            <a:normAutofit/>
          </a:bodyPr>
          <a:lstStyle/>
          <a:p>
            <a:pPr algn="l"/>
            <a:r>
              <a:rPr lang="pt-B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</a:rPr>
              <a:t>Ouvidoria do TCE/SC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B978A6-68C1-B1B5-FF8E-FE3271FA0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188" y="3551107"/>
            <a:ext cx="5377534" cy="2313388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lphaLcPeriod" startAt="4"/>
            </a:pPr>
            <a:r>
              <a:rPr lang="pt-BR" sz="2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</a:rPr>
              <a:t>Disponibilizar ao cidadão os meios de contato dos serviços da Ouvidoria;</a:t>
            </a:r>
          </a:p>
          <a:p>
            <a:pPr marL="457200" indent="-457200" algn="just">
              <a:buFont typeface="+mj-lt"/>
              <a:buAutoNum type="alphaLcPeriod" startAt="4"/>
            </a:pPr>
            <a:r>
              <a:rPr lang="pt-BR" sz="2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</a:rPr>
              <a:t>Articular com órgãos e entidades da Administração, para fortalecer canais de comunicação;</a:t>
            </a:r>
          </a:p>
          <a:p>
            <a:pPr marL="457200" indent="-457200" algn="just">
              <a:buFont typeface="+mj-lt"/>
              <a:buAutoNum type="alphaLcPeriod" startAt="4"/>
            </a:pPr>
            <a:r>
              <a:rPr lang="pt-BR" sz="2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</a:rPr>
              <a:t>Promover intercâmbio com outras Ouvidorias.</a:t>
            </a:r>
          </a:p>
          <a:p>
            <a:pPr marL="457200" indent="-457200" algn="just">
              <a:buFont typeface="+mj-lt"/>
              <a:buAutoNum type="alphaLcPeriod" startAt="4"/>
            </a:pPr>
            <a:endParaRPr lang="pt-BR" sz="2200" b="1" kern="0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b="1" kern="0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b="1" kern="0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b="1" kern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 Light" panose="020B00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80AD7CB-81D6-A690-0263-248C83807E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980108" y="1390060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78825101-F7B1-D3B9-F572-149FDBB9ED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pic>
        <p:nvPicPr>
          <p:cNvPr id="6" name="Imagem 5" descr="Aplicativo&#10;&#10;O conteúdo gerado por IA pode estar incorreto.">
            <a:extLst>
              <a:ext uri="{FF2B5EF4-FFF2-40B4-BE49-F238E27FC236}">
                <a16:creationId xmlns:a16="http://schemas.microsoft.com/office/drawing/2014/main" id="{BCC67243-F414-E57F-D4E1-3F707762AD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10" y="1903700"/>
            <a:ext cx="3516398" cy="4162137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EEF9ECC7-7A0A-1528-B4AE-68F844EDF8AE}"/>
              </a:ext>
            </a:extLst>
          </p:cNvPr>
          <p:cNvSpPr txBox="1">
            <a:spLocks/>
          </p:cNvSpPr>
          <p:nvPr/>
        </p:nvSpPr>
        <p:spPr>
          <a:xfrm>
            <a:off x="1150846" y="2877124"/>
            <a:ext cx="4384735" cy="475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</a:rPr>
              <a:t>Resolução N. TC-149/2019</a:t>
            </a:r>
          </a:p>
          <a:p>
            <a:pPr algn="l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B03C651-CA4D-AA33-5385-C84F0E0E6CE6}"/>
              </a:ext>
            </a:extLst>
          </p:cNvPr>
          <p:cNvSpPr txBox="1">
            <a:spLocks/>
          </p:cNvSpPr>
          <p:nvPr/>
        </p:nvSpPr>
        <p:spPr>
          <a:xfrm>
            <a:off x="1066800" y="2007753"/>
            <a:ext cx="3637472" cy="5680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</a:rPr>
              <a:t>Competências:</a:t>
            </a:r>
          </a:p>
        </p:txBody>
      </p:sp>
    </p:spTree>
    <p:extLst>
      <p:ext uri="{BB962C8B-B14F-4D97-AF65-F5344CB8AC3E}">
        <p14:creationId xmlns:p14="http://schemas.microsoft.com/office/powerpoint/2010/main" val="249430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7B28F5-4CD0-BBF4-14D2-F97ECA7F1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182F63-8336-2977-324E-F42B739ED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41" y="445111"/>
            <a:ext cx="7283570" cy="839787"/>
          </a:xfrm>
        </p:spPr>
        <p:txBody>
          <a:bodyPr anchor="t">
            <a:normAutofit/>
          </a:bodyPr>
          <a:lstStyle/>
          <a:p>
            <a:pPr algn="l"/>
            <a:r>
              <a:rPr lang="pt-B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</a:rPr>
              <a:t>Ouvidoria do TCE/SC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C0D5933-45BF-C649-4EF4-6AB7DA6E28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066841" y="985107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B262601B-8598-9C9A-5056-17DA59AC5F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14FA9ABE-AD5D-8B2E-E50E-C0DAF86EB9A0}"/>
              </a:ext>
            </a:extLst>
          </p:cNvPr>
          <p:cNvSpPr txBox="1">
            <a:spLocks/>
          </p:cNvSpPr>
          <p:nvPr/>
        </p:nvSpPr>
        <p:spPr>
          <a:xfrm>
            <a:off x="1146352" y="2200146"/>
            <a:ext cx="9159345" cy="475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</a:rPr>
              <a:t>20.144 comunicações cadastradas desde 08 de junho de 2009. </a:t>
            </a:r>
          </a:p>
          <a:p>
            <a:pPr algn="l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F426B0-6DE4-9FC7-7C3D-D7ADC759B252}"/>
              </a:ext>
            </a:extLst>
          </p:cNvPr>
          <p:cNvSpPr txBox="1">
            <a:spLocks/>
          </p:cNvSpPr>
          <p:nvPr/>
        </p:nvSpPr>
        <p:spPr>
          <a:xfrm>
            <a:off x="1146354" y="2719617"/>
            <a:ext cx="2007663" cy="475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</a:rPr>
              <a:t>Em 2024:</a:t>
            </a: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24C35982-099A-5399-73BB-FB92A90D8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4196" y="3194998"/>
            <a:ext cx="5980570" cy="302919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lphaLcPeriod"/>
            </a:pPr>
            <a:r>
              <a:rPr lang="pt-BR" sz="2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</a:rPr>
              <a:t>2024 comunicações recebidas;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pt-BR" sz="2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</a:rPr>
              <a:t>56,13% foram comunicações de irregularidade;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pt-BR" sz="2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</a:rPr>
              <a:t>73 pedidos de acesso à informação;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pt-BR" sz="2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</a:rPr>
              <a:t>94,28% das comunicações foram resolvidas até dez./24;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pt-BR" sz="2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</a:rPr>
              <a:t>Média mensal de 168 comunicações;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pt-BR" sz="2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</a:rPr>
              <a:t>77,7% das comunicações foram apresentadas via portal do TCE – espaço da Ouvidoria.</a:t>
            </a:r>
            <a:endParaRPr lang="pt-BR" sz="2200" b="1" kern="0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b="1" kern="0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b="1" kern="0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b="1" kern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 Light" panose="020B00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E1BB19B-8842-692E-9E86-FF10938404A6}"/>
              </a:ext>
            </a:extLst>
          </p:cNvPr>
          <p:cNvSpPr txBox="1">
            <a:spLocks/>
          </p:cNvSpPr>
          <p:nvPr/>
        </p:nvSpPr>
        <p:spPr>
          <a:xfrm>
            <a:off x="1146352" y="1517310"/>
            <a:ext cx="3637472" cy="5680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</a:rPr>
              <a:t>Alguns números:</a:t>
            </a:r>
          </a:p>
        </p:txBody>
      </p:sp>
      <p:pic>
        <p:nvPicPr>
          <p:cNvPr id="15" name="Imagem 14" descr="Uma imagem contendo mesa, par, grande, colorido&#10;&#10;O conteúdo gerado por IA pode estar incorreto.">
            <a:extLst>
              <a:ext uri="{FF2B5EF4-FFF2-40B4-BE49-F238E27FC236}">
                <a16:creationId xmlns:a16="http://schemas.microsoft.com/office/drawing/2014/main" id="{B995FD0A-5B42-C4A2-151B-12A629035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671" y="2907740"/>
            <a:ext cx="2162893" cy="296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D988AB-07CC-B4DE-31B0-98D3490D6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27D10D-50D5-74B4-C71E-DC068E0E3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41" y="445111"/>
            <a:ext cx="7283570" cy="839787"/>
          </a:xfrm>
        </p:spPr>
        <p:txBody>
          <a:bodyPr anchor="t">
            <a:normAutofit/>
          </a:bodyPr>
          <a:lstStyle/>
          <a:p>
            <a:pPr algn="l"/>
            <a:r>
              <a:rPr lang="pt-B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</a:rPr>
              <a:t>Ouvidoria do TCE/SC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8284DA3-FE23-5DB4-DC3F-731B89E6B8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066841" y="985107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1913A945-38C7-EFA2-6B37-23AF4C5CB1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FFD8F605-3B77-FCFF-FE9A-539AEE3D5C24}"/>
              </a:ext>
            </a:extLst>
          </p:cNvPr>
          <p:cNvSpPr txBox="1">
            <a:spLocks/>
          </p:cNvSpPr>
          <p:nvPr/>
        </p:nvSpPr>
        <p:spPr>
          <a:xfrm>
            <a:off x="1146352" y="2613685"/>
            <a:ext cx="3805474" cy="475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8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</a:rPr>
              <a:t>Em janeiro de 2025:</a:t>
            </a:r>
            <a:endParaRPr lang="pt-BR" sz="2800" b="1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8326F6A9-CCE4-7C61-6219-619EC0AAC05E}"/>
              </a:ext>
            </a:extLst>
          </p:cNvPr>
          <p:cNvSpPr txBox="1">
            <a:spLocks/>
          </p:cNvSpPr>
          <p:nvPr/>
        </p:nvSpPr>
        <p:spPr>
          <a:xfrm>
            <a:off x="1146352" y="1517310"/>
            <a:ext cx="3637472" cy="5680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</a:rPr>
              <a:t>Alguns números:</a:t>
            </a:r>
          </a:p>
        </p:txBody>
      </p:sp>
      <p:pic>
        <p:nvPicPr>
          <p:cNvPr id="15" name="Imagem 14" descr="Uma imagem contendo mesa, par, grande, colorido&#10;&#10;O conteúdo gerado por IA pode estar incorreto.">
            <a:extLst>
              <a:ext uri="{FF2B5EF4-FFF2-40B4-BE49-F238E27FC236}">
                <a16:creationId xmlns:a16="http://schemas.microsoft.com/office/drawing/2014/main" id="{0686549E-A45E-095E-6254-37410DF827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671" y="2907740"/>
            <a:ext cx="2162893" cy="2965153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CA835BB1-940F-DD78-0886-F2D0ED76870D}"/>
              </a:ext>
            </a:extLst>
          </p:cNvPr>
          <p:cNvSpPr txBox="1">
            <a:spLocks/>
          </p:cNvSpPr>
          <p:nvPr/>
        </p:nvSpPr>
        <p:spPr>
          <a:xfrm>
            <a:off x="1279586" y="3429458"/>
            <a:ext cx="6234296" cy="1911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20000"/>
              </a:lnSpc>
              <a:buFont typeface="+mj-lt"/>
              <a:buAutoNum type="alphaLcPeriod"/>
            </a:pPr>
            <a:r>
              <a:rPr lang="pt-BR" sz="8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</a:rPr>
              <a:t>Janeiro - 227 comunicações recebidas;</a:t>
            </a:r>
          </a:p>
          <a:p>
            <a:pPr marL="457200" indent="-457200" algn="just">
              <a:lnSpc>
                <a:spcPct val="120000"/>
              </a:lnSpc>
              <a:buFont typeface="+mj-lt"/>
              <a:buAutoNum type="alphaLcPeriod"/>
            </a:pPr>
            <a:r>
              <a:rPr lang="pt-BR" sz="8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</a:rPr>
              <a:t>144 foram comunicações de irregularidade;</a:t>
            </a:r>
          </a:p>
          <a:p>
            <a:pPr marL="457200" indent="-457200" algn="just">
              <a:lnSpc>
                <a:spcPct val="120000"/>
              </a:lnSpc>
              <a:buFont typeface="+mj-lt"/>
              <a:buAutoNum type="alphaLcPeriod"/>
            </a:pPr>
            <a:r>
              <a:rPr lang="pt-BR" sz="8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</a:rPr>
              <a:t>Maior quantidade quando analisado o mês de janeiro dos anos de 2024 (166), 2023 (116) e 2022 (143).</a:t>
            </a:r>
          </a:p>
          <a:p>
            <a:pPr marL="457200" indent="-457200" algn="just">
              <a:buFont typeface="+mj-lt"/>
              <a:buAutoNum type="alphaLcPeriod"/>
            </a:pPr>
            <a:endParaRPr lang="pt-B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b="1" kern="0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b="1" kern="0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b="1" kern="0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31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AEDD0A-A83D-B0F9-C4D7-99B8F608B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1194A-D36A-7601-BD0D-203F1E167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792163"/>
            <a:ext cx="7283570" cy="839787"/>
          </a:xfrm>
        </p:spPr>
        <p:txBody>
          <a:bodyPr anchor="t">
            <a:normAutofit/>
          </a:bodyPr>
          <a:lstStyle/>
          <a:p>
            <a:pPr algn="l"/>
            <a:r>
              <a:rPr lang="pt-B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</a:rPr>
              <a:t>Ouvidoria do TCE/SC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A32BBF5-0DAD-EEFA-3179-109CEE1907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980108" y="1390060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85266F88-EAA2-5EB7-0D09-EF409BF423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549E4943-3D0A-957B-70B6-DBCED096E5B3}"/>
              </a:ext>
            </a:extLst>
          </p:cNvPr>
          <p:cNvSpPr txBox="1">
            <a:spLocks/>
          </p:cNvSpPr>
          <p:nvPr/>
        </p:nvSpPr>
        <p:spPr>
          <a:xfrm>
            <a:off x="1150846" y="2877124"/>
            <a:ext cx="4384735" cy="475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</a:rPr>
              <a:t>Três Eixos: </a:t>
            </a:r>
          </a:p>
          <a:p>
            <a:pPr algn="l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7006C6C-F0BF-6F5C-80F4-526D889A8B2B}"/>
              </a:ext>
            </a:extLst>
          </p:cNvPr>
          <p:cNvSpPr txBox="1">
            <a:spLocks/>
          </p:cNvSpPr>
          <p:nvPr/>
        </p:nvSpPr>
        <p:spPr>
          <a:xfrm>
            <a:off x="1066799" y="2007753"/>
            <a:ext cx="4468781" cy="5680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</a:rPr>
              <a:t>Plano de Ação:</a:t>
            </a:r>
          </a:p>
        </p:txBody>
      </p:sp>
      <p:pic>
        <p:nvPicPr>
          <p:cNvPr id="4" name="Imagem 3" descr="Placa na frente de um prédio&#10;&#10;O conteúdo gerado por IA pode estar incorreto.">
            <a:extLst>
              <a:ext uri="{FF2B5EF4-FFF2-40B4-BE49-F238E27FC236}">
                <a16:creationId xmlns:a16="http://schemas.microsoft.com/office/drawing/2014/main" id="{EBEFB7D7-6FE1-FAE2-E769-534D9E8F9F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34" y="1862337"/>
            <a:ext cx="3041617" cy="42035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A91532D9-7552-CD01-B6DD-E45D1679A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846" y="3505496"/>
            <a:ext cx="5377534" cy="13448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lphaLcPeriod"/>
            </a:pPr>
            <a:r>
              <a:rPr lang="pt-BR" sz="2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</a:rPr>
              <a:t>Aproximação com as pessoas;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pt-BR" sz="2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</a:rPr>
              <a:t>Inovação na gestão dos serviços;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pt-BR" sz="2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</a:rPr>
              <a:t>Atualização das normas.</a:t>
            </a:r>
          </a:p>
          <a:p>
            <a:pPr marL="457200" indent="-457200" algn="just">
              <a:buFont typeface="+mj-lt"/>
              <a:buAutoNum type="alphaLcPeriod"/>
            </a:pPr>
            <a:endParaRPr lang="pt-BR" sz="2200" b="1" kern="0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b="1" kern="0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b="1" kern="0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b="1" kern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 Light" panose="020B00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4E28B86F-E4E1-DE72-3331-61FC4A5E5B16}"/>
              </a:ext>
            </a:extLst>
          </p:cNvPr>
          <p:cNvSpPr txBox="1">
            <a:spLocks/>
          </p:cNvSpPr>
          <p:nvPr/>
        </p:nvSpPr>
        <p:spPr>
          <a:xfrm>
            <a:off x="1150846" y="5230249"/>
            <a:ext cx="4945154" cy="4753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</a:rPr>
              <a:t>Planejamento Estratégico 2024-2030</a:t>
            </a:r>
          </a:p>
          <a:p>
            <a:pPr algn="l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03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545407-41D8-8527-8412-094A72030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8E3B9-889B-8F9E-D7F0-A3843DC8A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1858" y="2326912"/>
            <a:ext cx="3470694" cy="839787"/>
          </a:xfrm>
        </p:spPr>
        <p:txBody>
          <a:bodyPr anchor="t">
            <a:normAutofit/>
          </a:bodyPr>
          <a:lstStyle/>
          <a:p>
            <a:pPr algn="l"/>
            <a: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</a:rPr>
              <a:t>Muito obrigada!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70DBFC-B074-9492-4DC5-AA2449875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4717" y="3691301"/>
            <a:ext cx="2797835" cy="111283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ouvidoria@tcesc.tc.br</a:t>
            </a:r>
          </a:p>
          <a:p>
            <a:pPr algn="l"/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(48) 3221-3610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04D80785-1901-8A34-2BAC-B5352E9A62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pic>
        <p:nvPicPr>
          <p:cNvPr id="6" name="Imagem 5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B1DC154B-0A9F-48B9-2A98-76A5FB7A0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940" y="364283"/>
            <a:ext cx="4779034" cy="5852080"/>
          </a:xfrm>
          <a:prstGeom prst="rect">
            <a:avLst/>
          </a:prstGeom>
        </p:spPr>
      </p:pic>
      <p:pic>
        <p:nvPicPr>
          <p:cNvPr id="8" name="Imagem 7" descr="Ícone&#10;&#10;O conteúdo gerado por IA pode estar incorreto.">
            <a:extLst>
              <a:ext uri="{FF2B5EF4-FFF2-40B4-BE49-F238E27FC236}">
                <a16:creationId xmlns:a16="http://schemas.microsoft.com/office/drawing/2014/main" id="{2634A1A9-F8B4-2B39-9D95-DC62B8F77C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78" y="3564146"/>
            <a:ext cx="534639" cy="534639"/>
          </a:xfrm>
          <a:prstGeom prst="rect">
            <a:avLst/>
          </a:prstGeom>
        </p:spPr>
      </p:pic>
      <p:pic>
        <p:nvPicPr>
          <p:cNvPr id="10" name="Imagem 9" descr="Ícone&#10;&#10;O conteúdo gerado por IA pode estar incorreto.">
            <a:extLst>
              <a:ext uri="{FF2B5EF4-FFF2-40B4-BE49-F238E27FC236}">
                <a16:creationId xmlns:a16="http://schemas.microsoft.com/office/drawing/2014/main" id="{1A775670-8297-5781-1A57-DDCA3FDBB5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79" y="4213269"/>
            <a:ext cx="534639" cy="56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8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6800" y="395685"/>
            <a:ext cx="9215887" cy="2206228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 Light" panose="020B0004020202020204" pitchFamily="34" charset="0"/>
                <a:cs typeface="Aptos Mono" panose="020F0502020204030204" pitchFamily="34" charset="0"/>
              </a:rPr>
              <a:t>Ouvidoria: Instrumento para uma boa governança e controle social</a:t>
            </a: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  <a:cs typeface="Aptos Mono" panose="020F05020202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6800" y="2878140"/>
            <a:ext cx="5648325" cy="675944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</a:rPr>
              <a:t>Walkiria Machado Rodrigues Maciel</a:t>
            </a:r>
          </a:p>
          <a:p>
            <a:pPr algn="l">
              <a:spcBef>
                <a:spcPts val="0"/>
              </a:spcBef>
            </a:pPr>
            <a:r>
              <a:rPr lang="pt-B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</a:rPr>
              <a:t>Diretora da Ouvidoria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066800" y="2601913"/>
            <a:ext cx="9677400" cy="2762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1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CEFE18-901D-03A2-2440-EF7D5C88D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AC6C7-090D-BF8F-6700-E8B6480C2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4608" y="636767"/>
            <a:ext cx="9302152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</a:rPr>
              <a:t>Ouvidorias nos órgãos públicos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FC9FB3E-EF66-7DD8-81FF-C7A4136252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064608" y="1200328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71B9FD6B-EE12-FD6F-82F0-85ED235072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B1794170-6B69-9FDD-5612-2F79D38F150E}"/>
              </a:ext>
            </a:extLst>
          </p:cNvPr>
          <p:cNvSpPr txBox="1">
            <a:spLocks/>
          </p:cNvSpPr>
          <p:nvPr/>
        </p:nvSpPr>
        <p:spPr>
          <a:xfrm>
            <a:off x="1267946" y="2153825"/>
            <a:ext cx="8580544" cy="24655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SzPts val="1000"/>
              <a:tabLst>
                <a:tab pos="457200" algn="l"/>
              </a:tabLst>
            </a:pPr>
            <a:r>
              <a:rPr lang="pt-BR" sz="2000" b="1" i="1" kern="0" dirty="0">
                <a:solidFill>
                  <a:schemeClr val="tx1">
                    <a:lumMod val="49000"/>
                    <a:lumOff val="51000"/>
                  </a:schemeClr>
                </a:solidFill>
                <a:latin typeface="Aptos Light"/>
                <a:ea typeface="+mn-lt"/>
                <a:cs typeface="+mn-lt"/>
              </a:rPr>
              <a:t>"A implantação de uma ouvidoria é um processo que exige mudança de cultura organizacional e um constante trabalho de conscientização dos servidores nos diversos níveis da instituição, ela sinaliza que a alta direção/administração comprometeu-se com a transparência administrativa, com a eficiência, com a ética e com a participação do cidadão ,o que põe a instituição na trilha da tendência mundial de valorização da cidadania, dos direitos humanos e da consolidação da democracia".</a:t>
            </a:r>
            <a:endParaRPr lang="pt-BR" sz="2000" b="1" i="1" dirty="0">
              <a:solidFill>
                <a:schemeClr val="tx1">
                  <a:lumMod val="49000"/>
                  <a:lumOff val="51000"/>
                </a:schemeClr>
              </a:solidFill>
              <a:latin typeface="Aptos Light"/>
              <a:ea typeface="+mn-lt"/>
              <a:cs typeface="+mn-lt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0ACEF9D-2FFF-5108-6667-94F0E4DFF386}"/>
              </a:ext>
            </a:extLst>
          </p:cNvPr>
          <p:cNvSpPr txBox="1">
            <a:spLocks/>
          </p:cNvSpPr>
          <p:nvPr/>
        </p:nvSpPr>
        <p:spPr>
          <a:xfrm>
            <a:off x="4795753" y="5135584"/>
            <a:ext cx="5052643" cy="4670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/>
              </a:rPr>
              <a:t>Trecho da exposição de motivos do PL n. 764/20017, que deu origem à Lei n. 12.632/2012 - Instituiu o Dia Nacional do Ouvidor.</a:t>
            </a:r>
            <a:endParaRPr lang="pt-BR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3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AD37E3-B946-B710-18E9-D8A9F08A6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92FEA-A10E-2576-8D89-DEF4669CD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4608" y="636767"/>
            <a:ext cx="9302152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</a:rPr>
              <a:t>Ouvidorias nos órgãos públicos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F30E8A6-53DF-5D18-50D2-8583AF3EA8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064608" y="1200328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08CA6253-CCE4-010B-14FD-9EDF18AB90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B4AFA06B-A6BC-FE32-867C-B318077AE2E8}"/>
              </a:ext>
            </a:extLst>
          </p:cNvPr>
          <p:cNvSpPr txBox="1">
            <a:spLocks/>
          </p:cNvSpPr>
          <p:nvPr/>
        </p:nvSpPr>
        <p:spPr>
          <a:xfrm>
            <a:off x="1339833" y="4549632"/>
            <a:ext cx="8580544" cy="1855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BR" sz="2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Dispõe sobre participação, proteção e defesa dos direitos do usuário dos serviços públicos da administração pública.</a:t>
            </a:r>
          </a:p>
          <a:p>
            <a:pPr marL="342900" lvl="0" indent="-342900" algn="just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BR" sz="2200" b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 Ligh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Aplicável </a:t>
            </a:r>
            <a:r>
              <a:rPr lang="pt-BR" sz="2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administração pública direta e indireta da União, dos Estados, do Distrito Federal e dos Municípios.</a:t>
            </a:r>
            <a:endParaRPr lang="pt-BR" sz="2200" b="1" kern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 Light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88A3D9D-4625-A922-C8B5-B8692C5E3D7D}"/>
              </a:ext>
            </a:extLst>
          </p:cNvPr>
          <p:cNvSpPr txBox="1">
            <a:spLocks/>
          </p:cNvSpPr>
          <p:nvPr/>
        </p:nvSpPr>
        <p:spPr>
          <a:xfrm>
            <a:off x="1271503" y="3996870"/>
            <a:ext cx="4358602" cy="552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</a:rPr>
              <a:t>Lei n. 13.460/2017: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1BF8610-92B5-92B5-5A11-E8BA458D303F}"/>
              </a:ext>
            </a:extLst>
          </p:cNvPr>
          <p:cNvSpPr txBox="1">
            <a:spLocks/>
          </p:cNvSpPr>
          <p:nvPr/>
        </p:nvSpPr>
        <p:spPr>
          <a:xfrm>
            <a:off x="1271503" y="1763734"/>
            <a:ext cx="6014668" cy="552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</a:rPr>
              <a:t>Constituição Federal de 1988: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40FA069-83BC-03B3-DDC6-8197D09E810B}"/>
              </a:ext>
            </a:extLst>
          </p:cNvPr>
          <p:cNvSpPr txBox="1">
            <a:spLocks/>
          </p:cNvSpPr>
          <p:nvPr/>
        </p:nvSpPr>
        <p:spPr>
          <a:xfrm>
            <a:off x="1271503" y="2247221"/>
            <a:ext cx="8580544" cy="1609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BR" sz="2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37, </a:t>
            </a:r>
            <a:r>
              <a:rPr lang="pt-BR" sz="22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 Light" panose="020B0004020202020204" pitchFamily="34" charset="0"/>
              </a:rPr>
              <a:t>§ 3º, I – </a:t>
            </a:r>
            <a:r>
              <a:rPr lang="pt-BR" sz="2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as reclamações relativas à prestação dos serviços públicos em geral, asseguradas a manutenção de serviços de atendimento ao usuário e a avaliação periódica, externa e interna, da qualidade dos serviços</a:t>
            </a:r>
            <a:r>
              <a:rPr lang="pt-BR" sz="2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200" b="1" kern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 Light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17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E7F77C-A6EE-0081-42F1-C3D4EF820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4F0F1-B09A-D3A9-C966-C033AAA33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799" y="792163"/>
            <a:ext cx="9302152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</a:rPr>
              <a:t>Ouvidorias nos órgãos públicos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BD99B11-E881-F8E2-DB20-F838CDAE8C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000125" y="1493837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B83C69C-6D7D-57B2-DAA6-2884AFDAC4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64A8155A-C139-A65D-41B9-208449240439}"/>
              </a:ext>
            </a:extLst>
          </p:cNvPr>
          <p:cNvSpPr txBox="1">
            <a:spLocks/>
          </p:cNvSpPr>
          <p:nvPr/>
        </p:nvSpPr>
        <p:spPr>
          <a:xfrm>
            <a:off x="1339833" y="2759601"/>
            <a:ext cx="8580544" cy="33062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BR" sz="2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Fortalece a transparência pública.</a:t>
            </a:r>
            <a:endParaRPr lang="pt-BR" sz="2600" b="1" kern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 Light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BR" sz="2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Melhora a qualidade dos serviços públicos.</a:t>
            </a:r>
          </a:p>
          <a:p>
            <a:pPr marL="342900" lvl="0" indent="-342900" algn="l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BR" sz="2600" b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 Ligh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Contribui para uma gestão ágil e eficiente.</a:t>
            </a:r>
          </a:p>
          <a:p>
            <a:pPr marL="342900" lvl="0" indent="-342900" algn="l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BR" sz="2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Auxilia na identificação de falhas e atua na prevenção de irregularidades.</a:t>
            </a:r>
          </a:p>
          <a:p>
            <a:pPr marL="342900" lvl="0" indent="-342900" algn="l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BR" sz="2600" b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 Ligh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Aumenta a confiabilidade da população na gestão.</a:t>
            </a:r>
          </a:p>
          <a:p>
            <a:pPr marL="342900" lvl="0" indent="-342900" algn="l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BR" sz="2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Auxilia na tomada de decisão.</a:t>
            </a:r>
            <a:endParaRPr lang="pt-BR" sz="2600" b="1" kern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 Light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10000"/>
              </a:lnSpc>
              <a:buSzPts val="1000"/>
              <a:tabLst>
                <a:tab pos="457200" algn="l"/>
              </a:tabLst>
            </a:pPr>
            <a:endParaRPr lang="pt-BR" b="1" kern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 Light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pt-BR" b="1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 Light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544CB9E-1F92-925A-AEB3-2C7D655ED184}"/>
              </a:ext>
            </a:extLst>
          </p:cNvPr>
          <p:cNvSpPr txBox="1">
            <a:spLocks/>
          </p:cNvSpPr>
          <p:nvPr/>
        </p:nvSpPr>
        <p:spPr>
          <a:xfrm>
            <a:off x="1339833" y="2069669"/>
            <a:ext cx="3637472" cy="552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</a:rPr>
              <a:t>Governança:</a:t>
            </a:r>
          </a:p>
        </p:txBody>
      </p:sp>
    </p:spTree>
    <p:extLst>
      <p:ext uri="{BB962C8B-B14F-4D97-AF65-F5344CB8AC3E}">
        <p14:creationId xmlns:p14="http://schemas.microsoft.com/office/powerpoint/2010/main" val="391712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01D3C-680E-9FB9-5A61-9BFD39E61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44D5D7-D669-530F-C67F-A1BEB5732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799" y="792163"/>
            <a:ext cx="9302152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</a:rPr>
              <a:t>Ouvidorias nos órgãos públicos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33FF673-A68B-0650-C4BC-A6E31BBA2E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000125" y="1493837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7AAC9075-BE9E-0B71-7EC0-9A27FC1CCF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45F1F03F-6508-6D6B-579C-3AA2C35BA6DA}"/>
              </a:ext>
            </a:extLst>
          </p:cNvPr>
          <p:cNvSpPr txBox="1">
            <a:spLocks/>
          </p:cNvSpPr>
          <p:nvPr/>
        </p:nvSpPr>
        <p:spPr>
          <a:xfrm>
            <a:off x="1238002" y="2801269"/>
            <a:ext cx="9201646" cy="339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BR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Estimula a participação da sociedade na fiscalização da gestão pública.</a:t>
            </a:r>
            <a:endParaRPr lang="pt-BR" b="1" kern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 Light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BR" b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 Ligh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Pressiona as instituições públicas para </a:t>
            </a:r>
            <a:r>
              <a:rPr lang="pt-BR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respostas mais rápidas e eficientes às demandas da sociedade.</a:t>
            </a:r>
            <a:endParaRPr lang="pt-BR" b="1" kern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 Light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BR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Provoca a revisão de entraves burocráticos.</a:t>
            </a:r>
          </a:p>
          <a:p>
            <a:pPr marL="342900" lvl="0" indent="-342900" algn="l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BR" b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 Ligh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Contribui para a redução irregularidades, fortalecendo a prática de condutas éticas.</a:t>
            </a:r>
          </a:p>
          <a:p>
            <a:pPr marL="342900" lvl="0" indent="-342900" algn="l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pt-BR" b="1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 Light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F230089-56C1-02D9-0A48-25ABEE6F2CC6}"/>
              </a:ext>
            </a:extLst>
          </p:cNvPr>
          <p:cNvSpPr txBox="1">
            <a:spLocks/>
          </p:cNvSpPr>
          <p:nvPr/>
        </p:nvSpPr>
        <p:spPr>
          <a:xfrm>
            <a:off x="1339833" y="2069669"/>
            <a:ext cx="3637472" cy="552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</a:rPr>
              <a:t>Controle Social:</a:t>
            </a:r>
          </a:p>
        </p:txBody>
      </p:sp>
    </p:spTree>
    <p:extLst>
      <p:ext uri="{BB962C8B-B14F-4D97-AF65-F5344CB8AC3E}">
        <p14:creationId xmlns:p14="http://schemas.microsoft.com/office/powerpoint/2010/main" val="423514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4EFA01-8FBC-9D6D-0577-E9F708A41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FA8089-BB2C-9803-5711-A887ABA64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799" y="792163"/>
            <a:ext cx="9302152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</a:rPr>
              <a:t>Ouvidorias nos órgãos públicos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EE86226-0486-AAA9-0BB0-D1D96E5FF9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000125" y="1493837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5546F4A0-375E-39BC-E92B-FD16F2E0E3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5E1C148E-C28F-7156-7897-97C5D6311F7C}"/>
              </a:ext>
            </a:extLst>
          </p:cNvPr>
          <p:cNvSpPr txBox="1">
            <a:spLocks/>
          </p:cNvSpPr>
          <p:nvPr/>
        </p:nvSpPr>
        <p:spPr>
          <a:xfrm>
            <a:off x="1238002" y="2801269"/>
            <a:ext cx="9201646" cy="339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BR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Baixa cultura de participação social.</a:t>
            </a:r>
            <a:endParaRPr lang="pt-BR" b="1" kern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 Light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BR" b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 Ligh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Resistência institucional</a:t>
            </a:r>
            <a:r>
              <a:rPr lang="pt-BR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b="1" kern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 Light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BR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Falta de recursos financeiros e estruturas, física e funcional.</a:t>
            </a:r>
          </a:p>
          <a:p>
            <a:pPr marL="342900" lvl="0" indent="-342900" algn="l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BR" b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 Ligh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Baixa integração com os demais setores da administração pública.</a:t>
            </a:r>
          </a:p>
          <a:p>
            <a:pPr marL="342900" lvl="0" indent="-342900" algn="l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BR" b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 Light" panose="020B0004020202020204" pitchFamily="34" charset="0"/>
                <a:ea typeface="Times New Roman" panose="02020603050405020304" pitchFamily="18" charset="0"/>
              </a:rPr>
              <a:t>Garantir a proteção do sigilo e segurança tanto de quem comunica como das informações e dados pessoais (LGPD). </a:t>
            </a:r>
            <a:endParaRPr lang="pt-BR" b="1" kern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 Light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pt-BR" b="1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 Light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C201CFB-A21E-8794-9E66-D53C03AA3973}"/>
              </a:ext>
            </a:extLst>
          </p:cNvPr>
          <p:cNvSpPr txBox="1">
            <a:spLocks/>
          </p:cNvSpPr>
          <p:nvPr/>
        </p:nvSpPr>
        <p:spPr>
          <a:xfrm>
            <a:off x="1339833" y="2069669"/>
            <a:ext cx="3637472" cy="552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</a:rPr>
              <a:t>Desafios:</a:t>
            </a:r>
          </a:p>
        </p:txBody>
      </p:sp>
    </p:spTree>
    <p:extLst>
      <p:ext uri="{BB962C8B-B14F-4D97-AF65-F5344CB8AC3E}">
        <p14:creationId xmlns:p14="http://schemas.microsoft.com/office/powerpoint/2010/main" val="355433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322505-9BE6-8A9F-4B95-420BF74FB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B7D72B-4B75-F663-82CB-811EBD598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799" y="792163"/>
            <a:ext cx="9302152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</a:rPr>
              <a:t>Ouvidorias nos órgãos públicos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101C935-5370-D26F-0339-BBFE2E738D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000125" y="1493837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59518457-638D-B742-DA39-4361E4B471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04036E5E-E815-D853-7014-C6472247732F}"/>
              </a:ext>
            </a:extLst>
          </p:cNvPr>
          <p:cNvSpPr txBox="1">
            <a:spLocks/>
          </p:cNvSpPr>
          <p:nvPr/>
        </p:nvSpPr>
        <p:spPr>
          <a:xfrm>
            <a:off x="1238002" y="2801269"/>
            <a:ext cx="9201646" cy="29720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BR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/>
                <a:ea typeface="Times New Roman" panose="02020603050405020304" pitchFamily="18" charset="0"/>
                <a:cs typeface="Times New Roman"/>
              </a:rPr>
              <a:t>Garantir que o cargo de Ouvidor seja ocupado por pessoas que tenham </a:t>
            </a:r>
            <a:r>
              <a:rPr lang="pt-BR" b="1" kern="0">
                <a:solidFill>
                  <a:schemeClr val="tx1">
                    <a:lumMod val="50000"/>
                    <a:lumOff val="50000"/>
                  </a:schemeClr>
                </a:solidFill>
                <a:latin typeface="Aptos Light"/>
                <a:ea typeface="+mn-lt"/>
                <a:cs typeface="Times New Roman"/>
              </a:rPr>
              <a:t>experiência e conhecimento sobre os setores e suas atribuições</a:t>
            </a:r>
            <a:r>
              <a:rPr lang="pt-BR" b="1" kern="0">
                <a:solidFill>
                  <a:schemeClr val="tx1">
                    <a:lumMod val="50000"/>
                    <a:lumOff val="50000"/>
                  </a:schemeClr>
                </a:solidFill>
                <a:latin typeface="Aptos Light"/>
                <a:ea typeface="Calibri"/>
                <a:cs typeface="Times New Roman"/>
              </a:rPr>
              <a:t>.</a:t>
            </a:r>
            <a:endParaRPr lang="pt-BR" b="1" kern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 Light"/>
              <a:ea typeface="Calibri"/>
              <a:cs typeface="Times New Roman"/>
            </a:endParaRPr>
          </a:p>
          <a:p>
            <a:pPr marL="342900" indent="-342900" algn="l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BR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/>
                <a:ea typeface="Times New Roman" panose="02020603050405020304" pitchFamily="18" charset="0"/>
                <a:cs typeface="Times New Roman"/>
              </a:rPr>
              <a:t>Que não ocorra acúmulo de atribuições </a:t>
            </a:r>
            <a:r>
              <a:rPr lang="pt-BR" b="1" kern="0">
                <a:solidFill>
                  <a:schemeClr val="tx1">
                    <a:lumMod val="50000"/>
                    <a:lumOff val="50000"/>
                  </a:schemeClr>
                </a:solidFill>
                <a:latin typeface="Aptos Light"/>
                <a:ea typeface="Times New Roman" panose="02020603050405020304" pitchFamily="18" charset="0"/>
                <a:cs typeface="Times New Roman"/>
              </a:rPr>
              <a:t>(Ouvidor/Controlador/Procurador).</a:t>
            </a:r>
            <a:endParaRPr lang="pt-BR" b="1" kern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BR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/>
                <a:ea typeface="Times New Roman" panose="02020603050405020304" pitchFamily="18" charset="0"/>
                <a:cs typeface="Times New Roman"/>
              </a:rPr>
              <a:t>Evitar utilizar o cargo de Ouvidor para provimento em comissão.</a:t>
            </a:r>
            <a:endParaRPr lang="pt-BR" b="1" kern="0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tabLst>
                <a:tab pos="457200" algn="l"/>
              </a:tabLst>
            </a:pP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 Light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6FAEF19-C33B-C515-8B8D-D7F643ECB22F}"/>
              </a:ext>
            </a:extLst>
          </p:cNvPr>
          <p:cNvSpPr txBox="1">
            <a:spLocks/>
          </p:cNvSpPr>
          <p:nvPr/>
        </p:nvSpPr>
        <p:spPr>
          <a:xfrm>
            <a:off x="1339833" y="2069669"/>
            <a:ext cx="3637472" cy="552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</a:rPr>
              <a:t>Desafios:</a:t>
            </a:r>
          </a:p>
        </p:txBody>
      </p:sp>
    </p:spTree>
    <p:extLst>
      <p:ext uri="{BB962C8B-B14F-4D97-AF65-F5344CB8AC3E}">
        <p14:creationId xmlns:p14="http://schemas.microsoft.com/office/powerpoint/2010/main" val="4739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0FD417-65DB-A7FA-CE27-1859F420B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7F6B32-7A82-49D6-12C7-5CB09D3F8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799" y="792163"/>
            <a:ext cx="9302152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</a:rPr>
              <a:t>Ouvidorias nos órgãos públicos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A462A66-4E04-68C8-81CB-FC601D86BD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000125" y="1493837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9B4452CB-9856-CE0D-A7DB-4D972DB548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EC2371B1-68ED-11D1-3DF8-5008BA599073}"/>
              </a:ext>
            </a:extLst>
          </p:cNvPr>
          <p:cNvSpPr txBox="1">
            <a:spLocks/>
          </p:cNvSpPr>
          <p:nvPr/>
        </p:nvSpPr>
        <p:spPr>
          <a:xfrm>
            <a:off x="1238002" y="2801269"/>
            <a:ext cx="9201646" cy="33924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BR" b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 Ligh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Ampliação do reconhecimento da Ouvidoria como um setor estratégico para a governança pública.</a:t>
            </a:r>
          </a:p>
          <a:p>
            <a:pPr marL="342900" indent="-342900" algn="l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BR" b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 Ligh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Campanhas informativas sobre o papel da Ouvidoria e como utilizá-la.</a:t>
            </a:r>
          </a:p>
          <a:p>
            <a:pPr marL="342900" indent="-342900" algn="l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BR" b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 Light" panose="020B0004020202020204" pitchFamily="34" charset="0"/>
                <a:ea typeface="Times New Roman" panose="02020603050405020304" pitchFamily="18" charset="0"/>
              </a:rPr>
              <a:t>Promoção da educação cidadã </a:t>
            </a: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 Light" panose="020B0004020202020204" pitchFamily="34" charset="0"/>
              </a:rPr>
              <a:t>.</a:t>
            </a:r>
          </a:p>
          <a:p>
            <a:pPr marL="342900" indent="-342900" algn="l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BR" b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 Light" panose="020B0004020202020204" pitchFamily="34" charset="0"/>
                <a:ea typeface="Times New Roman" panose="02020603050405020304" pitchFamily="18" charset="0"/>
              </a:rPr>
              <a:t>Disponibilização de múltiplos canais de contato. </a:t>
            </a:r>
          </a:p>
          <a:p>
            <a:pPr marL="342900" indent="-342900" algn="l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BR" b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 Light" panose="020B0004020202020204" pitchFamily="34" charset="0"/>
                <a:ea typeface="Times New Roman" panose="02020603050405020304" pitchFamily="18" charset="0"/>
              </a:rPr>
              <a:t>Publicação de relatórios sobre os serviços da Ouvidoria.</a:t>
            </a:r>
          </a:p>
          <a:p>
            <a:pPr marL="342900" indent="-342900" algn="l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BR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Capacitação contínua das equipes da Ouvidoria.</a:t>
            </a:r>
          </a:p>
          <a:p>
            <a:pPr marL="342900" indent="-342900" algn="l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BR" b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 Ligh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Uso de tecnologia e inovação. </a:t>
            </a:r>
            <a:endParaRPr lang="pt-BR" b="1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 Light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pt-BR" b="1" kern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 Light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00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pt-BR" b="1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 Light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Aptos Light" panose="020B00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2668421-3798-511A-AE39-3090407D2160}"/>
              </a:ext>
            </a:extLst>
          </p:cNvPr>
          <p:cNvSpPr txBox="1">
            <a:spLocks/>
          </p:cNvSpPr>
          <p:nvPr/>
        </p:nvSpPr>
        <p:spPr>
          <a:xfrm>
            <a:off x="1339833" y="2069669"/>
            <a:ext cx="3637472" cy="552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Light" panose="020B0004020202020204" pitchFamily="34" charset="0"/>
              </a:rPr>
              <a:t>Estratégias:</a:t>
            </a:r>
          </a:p>
        </p:txBody>
      </p:sp>
    </p:spTree>
    <p:extLst>
      <p:ext uri="{BB962C8B-B14F-4D97-AF65-F5344CB8AC3E}">
        <p14:creationId xmlns:p14="http://schemas.microsoft.com/office/powerpoint/2010/main" val="412144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848</Words>
  <Application>Microsoft Office PowerPoint</Application>
  <PresentationFormat>Widescreen</PresentationFormat>
  <Paragraphs>111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Aptos</vt:lpstr>
      <vt:lpstr>Aptos Light</vt:lpstr>
      <vt:lpstr>Arial</vt:lpstr>
      <vt:lpstr>Calibri</vt:lpstr>
      <vt:lpstr>Calibri Light</vt:lpstr>
      <vt:lpstr>Symbol</vt:lpstr>
      <vt:lpstr>Tema do Office</vt:lpstr>
      <vt:lpstr>Apresentação do PowerPoint</vt:lpstr>
      <vt:lpstr>Ouvidoria: Instrumento para uma boa governança e controle social</vt:lpstr>
      <vt:lpstr>Ouvidorias nos órgãos públicos</vt:lpstr>
      <vt:lpstr>Ouvidorias nos órgãos públicos</vt:lpstr>
      <vt:lpstr>Ouvidorias nos órgãos públicos</vt:lpstr>
      <vt:lpstr>Ouvidorias nos órgãos públicos</vt:lpstr>
      <vt:lpstr>Ouvidorias nos órgãos públicos</vt:lpstr>
      <vt:lpstr>Ouvidorias nos órgãos públicos</vt:lpstr>
      <vt:lpstr>Ouvidorias nos órgãos públicos</vt:lpstr>
      <vt:lpstr>Ouvidoria do TCE/SC</vt:lpstr>
      <vt:lpstr>Ouvidoria do TCE/SC</vt:lpstr>
      <vt:lpstr>Ouvidoria do TCE/SC</vt:lpstr>
      <vt:lpstr>Ouvidoria do TCE/SC</vt:lpstr>
      <vt:lpstr>Ouvidoria do TCE/SC</vt:lpstr>
      <vt:lpstr>Ouvidoria do TCE/SC</vt:lpstr>
      <vt:lpstr>Muito 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WALKIRIA MACHADO RODRIGUES MACIEL</cp:lastModifiedBy>
  <cp:revision>93</cp:revision>
  <dcterms:created xsi:type="dcterms:W3CDTF">2025-01-29T19:25:51Z</dcterms:created>
  <dcterms:modified xsi:type="dcterms:W3CDTF">2025-02-20T21:26:33Z</dcterms:modified>
</cp:coreProperties>
</file>